
<file path=[Content_Types].xml><?xml version="1.0" encoding="utf-8"?>
<Types xmlns="http://schemas.openxmlformats.org/package/2006/content-types">
  <Default Extension="xml" ContentType="application/xml"/>
  <Default Extension="jpeg" ContentType="image/jpeg"/>
  <Default Extension="jpg" ContentType="image/jpeg"/>
  <Default Extension="emf" ContentType="image/x-emf"/>
  <Default Extension="xlsx" ContentType="application/vnd.openxmlformats-officedocument.spreadsheetml.sheet"/>
  <Default Extension="tiff" ContentType="image/tiff"/>
  <Default Extension="rels" ContentType="application/vnd.openxmlformats-package.relationships+xml"/>
  <Default Extension="wdp" ContentType="image/vnd.ms-photo"/>
  <Default Extension="gif" ContentType="image/gif"/>
  <Default Extension="png" ContentType="image/png"/>
  <Default Extension="wmf" ContentType="image/x-wm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0.xml" ContentType="application/vnd.openxmlformats-officedocument.presentationml.slideMaster+xml"/>
  <Override PartName="/ppt/slideMasters/slideMaster121.xml" ContentType="application/vnd.openxmlformats-officedocument.presentationml.slideMaster+xml"/>
  <Override PartName="/ppt/slideMasters/slideMaster122.xml" ContentType="application/vnd.openxmlformats-officedocument.presentationml.slideMaster+xml"/>
  <Override PartName="/ppt/slideMasters/slideMaster123.xml" ContentType="application/vnd.openxmlformats-officedocument.presentationml.slideMaster+xml"/>
  <Override PartName="/ppt/slideMasters/slideMaster124.xml" ContentType="application/vnd.openxmlformats-officedocument.presentationml.slideMaster+xml"/>
  <Override PartName="/ppt/slideMasters/slideMaster125.xml" ContentType="application/vnd.openxmlformats-officedocument.presentationml.slideMaster+xml"/>
  <Override PartName="/ppt/slideMasters/slideMaster126.xml" ContentType="application/vnd.openxmlformats-officedocument.presentationml.slideMaster+xml"/>
  <Override PartName="/ppt/slideMasters/slideMaster127.xml" ContentType="application/vnd.openxmlformats-officedocument.presentationml.slideMaster+xml"/>
  <Override PartName="/ppt/slideMasters/slideMaster128.xml" ContentType="application/vnd.openxmlformats-officedocument.presentationml.slideMaster+xml"/>
  <Override PartName="/ppt/slideMasters/slideMaster129.xml" ContentType="application/vnd.openxmlformats-officedocument.presentationml.slideMaster+xml"/>
  <Override PartName="/ppt/slideMasters/slideMaster130.xml" ContentType="application/vnd.openxmlformats-officedocument.presentationml.slideMaster+xml"/>
  <Override PartName="/ppt/slideMasters/slideMaster131.xml" ContentType="application/vnd.openxmlformats-officedocument.presentationml.slideMaster+xml"/>
  <Override PartName="/ppt/slideMasters/slideMaster132.xml" ContentType="application/vnd.openxmlformats-officedocument.presentationml.slideMaster+xml"/>
  <Override PartName="/ppt/slideMasters/slideMaster133.xml" ContentType="application/vnd.openxmlformats-officedocument.presentationml.slideMaster+xml"/>
  <Override PartName="/ppt/slideMasters/slideMaster134.xml" ContentType="application/vnd.openxmlformats-officedocument.presentationml.slideMaster+xml"/>
  <Override PartName="/ppt/slideMasters/slideMaster135.xml" ContentType="application/vnd.openxmlformats-officedocument.presentationml.slideMaster+xml"/>
  <Override PartName="/ppt/slideMasters/slideMaster136.xml" ContentType="application/vnd.openxmlformats-officedocument.presentationml.slideMaster+xml"/>
  <Override PartName="/ppt/slideMasters/slideMaster137.xml" ContentType="application/vnd.openxmlformats-officedocument.presentationml.slideMaster+xml"/>
  <Override PartName="/ppt/slideMasters/slideMaster138.xml" ContentType="application/vnd.openxmlformats-officedocument.presentationml.slideMaster+xml"/>
  <Override PartName="/ppt/slideMasters/slideMaster139.xml" ContentType="application/vnd.openxmlformats-officedocument.presentationml.slideMaster+xml"/>
  <Override PartName="/ppt/slideMasters/slideMaster140.xml" ContentType="application/vnd.openxmlformats-officedocument.presentationml.slideMaster+xml"/>
  <Override PartName="/ppt/slideMasters/slideMaster141.xml" ContentType="application/vnd.openxmlformats-officedocument.presentationml.slideMaster+xml"/>
  <Override PartName="/ppt/slideMasters/slideMaster142.xml" ContentType="application/vnd.openxmlformats-officedocument.presentationml.slideMaster+xml"/>
  <Override PartName="/ppt/slideMasters/slideMaster143.xml" ContentType="application/vnd.openxmlformats-officedocument.presentationml.slideMaster+xml"/>
  <Override PartName="/ppt/slideMasters/slideMaster144.xml" ContentType="application/vnd.openxmlformats-officedocument.presentationml.slideMaster+xml"/>
  <Override PartName="/ppt/slideMasters/slideMaster145.xml" ContentType="application/vnd.openxmlformats-officedocument.presentationml.slideMaster+xml"/>
  <Override PartName="/ppt/slideMasters/slideMaster146.xml" ContentType="application/vnd.openxmlformats-officedocument.presentationml.slideMaster+xml"/>
  <Override PartName="/ppt/slideMasters/slideMaster147.xml" ContentType="application/vnd.openxmlformats-officedocument.presentationml.slideMaster+xml"/>
  <Override PartName="/ppt/slideMasters/slideMaster148.xml" ContentType="application/vnd.openxmlformats-officedocument.presentationml.slideMaster+xml"/>
  <Override PartName="/ppt/slideMasters/slideMaster149.xml" ContentType="application/vnd.openxmlformats-officedocument.presentationml.slideMaster+xml"/>
  <Override PartName="/ppt/slideMasters/slideMaster150.xml" ContentType="application/vnd.openxmlformats-officedocument.presentationml.slideMaster+xml"/>
  <Override PartName="/ppt/slideMasters/slideMaster151.xml" ContentType="application/vnd.openxmlformats-officedocument.presentationml.slideMaster+xml"/>
  <Override PartName="/ppt/slideMasters/slideMaster152.xml" ContentType="application/vnd.openxmlformats-officedocument.presentationml.slideMaster+xml"/>
  <Override PartName="/ppt/slideMasters/slideMaster153.xml" ContentType="application/vnd.openxmlformats-officedocument.presentationml.slideMaster+xml"/>
  <Override PartName="/ppt/slideMasters/slideMaster154.xml" ContentType="application/vnd.openxmlformats-officedocument.presentationml.slideMaster+xml"/>
  <Override PartName="/ppt/slideMasters/slideMaster155.xml" ContentType="application/vnd.openxmlformats-officedocument.presentationml.slideMaster+xml"/>
  <Override PartName="/ppt/slideMasters/slideMaster156.xml" ContentType="application/vnd.openxmlformats-officedocument.presentationml.slideMaster+xml"/>
  <Override PartName="/ppt/slideMasters/slideMaster157.xml" ContentType="application/vnd.openxmlformats-officedocument.presentationml.slideMaster+xml"/>
  <Override PartName="/ppt/slideMasters/slideMaster158.xml" ContentType="application/vnd.openxmlformats-officedocument.presentationml.slideMaster+xml"/>
  <Override PartName="/ppt/slideMasters/slideMaster159.xml" ContentType="application/vnd.openxmlformats-officedocument.presentationml.slideMaster+xml"/>
  <Override PartName="/ppt/slideMasters/slideMaster160.xml" ContentType="application/vnd.openxmlformats-officedocument.presentationml.slideMaster+xml"/>
  <Override PartName="/ppt/slideMasters/slideMaster161.xml" ContentType="application/vnd.openxmlformats-officedocument.presentationml.slideMaster+xml"/>
  <Override PartName="/ppt/slideMasters/slideMaster162.xml" ContentType="application/vnd.openxmlformats-officedocument.presentationml.slideMaster+xml"/>
  <Override PartName="/ppt/slideMasters/slideMaster163.xml" ContentType="application/vnd.openxmlformats-officedocument.presentationml.slideMaster+xml"/>
  <Override PartName="/ppt/slideMasters/slideMaster164.xml" ContentType="application/vnd.openxmlformats-officedocument.presentationml.slideMaster+xml"/>
  <Override PartName="/ppt/slideMasters/slideMaster165.xml" ContentType="application/vnd.openxmlformats-officedocument.presentationml.slideMaster+xml"/>
  <Override PartName="/ppt/slideMasters/slideMaster166.xml" ContentType="application/vnd.openxmlformats-officedocument.presentationml.slideMaster+xml"/>
  <Override PartName="/ppt/slideMasters/slideMaster167.xml" ContentType="application/vnd.openxmlformats-officedocument.presentationml.slideMaster+xml"/>
  <Override PartName="/ppt/slideMasters/slideMaster168.xml" ContentType="application/vnd.openxmlformats-officedocument.presentationml.slideMaster+xml"/>
  <Override PartName="/ppt/slideMasters/slideMaster169.xml" ContentType="application/vnd.openxmlformats-officedocument.presentationml.slideMaster+xml"/>
  <Override PartName="/ppt/slideMasters/slideMaster170.xml" ContentType="application/vnd.openxmlformats-officedocument.presentationml.slideMaster+xml"/>
  <Override PartName="/ppt/slideMasters/slideMaster171.xml" ContentType="application/vnd.openxmlformats-officedocument.presentationml.slideMaster+xml"/>
  <Override PartName="/ppt/slideMasters/slideMaster172.xml" ContentType="application/vnd.openxmlformats-officedocument.presentationml.slideMaster+xml"/>
  <Override PartName="/ppt/slideMasters/slideMaster173.xml" ContentType="application/vnd.openxmlformats-officedocument.presentationml.slideMaster+xml"/>
  <Override PartName="/ppt/slideMasters/slideMaster174.xml" ContentType="application/vnd.openxmlformats-officedocument.presentationml.slideMaster+xml"/>
  <Override PartName="/ppt/slideMasters/slideMaster175.xml" ContentType="application/vnd.openxmlformats-officedocument.presentationml.slideMaster+xml"/>
  <Override PartName="/ppt/slideMasters/slideMaster176.xml" ContentType="application/vnd.openxmlformats-officedocument.presentationml.slideMaster+xml"/>
  <Override PartName="/ppt/slideMasters/slideMaster177.xml" ContentType="application/vnd.openxmlformats-officedocument.presentationml.slideMaster+xml"/>
  <Override PartName="/ppt/slideMasters/slideMaster178.xml" ContentType="application/vnd.openxmlformats-officedocument.presentationml.slideMaster+xml"/>
  <Override PartName="/ppt/slideMasters/slideMaster179.xml" ContentType="application/vnd.openxmlformats-officedocument.presentationml.slideMaster+xml"/>
  <Override PartName="/ppt/slideMasters/slideMaster180.xml" ContentType="application/vnd.openxmlformats-officedocument.presentationml.slideMaster+xml"/>
  <Override PartName="/ppt/slideMasters/slideMaster181.xml" ContentType="application/vnd.openxmlformats-officedocument.presentationml.slideMaster+xml"/>
  <Override PartName="/ppt/slideMasters/slideMaster182.xml" ContentType="application/vnd.openxmlformats-officedocument.presentationml.slideMaster+xml"/>
  <Override PartName="/ppt/slideMasters/slideMaster183.xml" ContentType="application/vnd.openxmlformats-officedocument.presentationml.slideMaster+xml"/>
  <Override PartName="/ppt/slideMasters/slideMaster184.xml" ContentType="application/vnd.openxmlformats-officedocument.presentationml.slideMaster+xml"/>
  <Override PartName="/ppt/slideMasters/slideMaster185.xml" ContentType="application/vnd.openxmlformats-officedocument.presentationml.slideMaster+xml"/>
  <Override PartName="/ppt/slideMasters/slideMaster186.xml" ContentType="application/vnd.openxmlformats-officedocument.presentationml.slideMaster+xml"/>
  <Override PartName="/ppt/slideMasters/slideMaster187.xml" ContentType="application/vnd.openxmlformats-officedocument.presentationml.slideMaster+xml"/>
  <Override PartName="/ppt/slideMasters/slideMaster188.xml" ContentType="application/vnd.openxmlformats-officedocument.presentationml.slideMaster+xml"/>
  <Override PartName="/ppt/slideMasters/slideMaster189.xml" ContentType="application/vnd.openxmlformats-officedocument.presentationml.slideMaster+xml"/>
  <Override PartName="/ppt/slideMasters/slideMaster190.xml" ContentType="application/vnd.openxmlformats-officedocument.presentationml.slideMaster+xml"/>
  <Override PartName="/ppt/slideMasters/slideMaster191.xml" ContentType="application/vnd.openxmlformats-officedocument.presentationml.slideMaster+xml"/>
  <Override PartName="/ppt/slideMasters/slideMaster192.xml" ContentType="application/vnd.openxmlformats-officedocument.presentationml.slideMaster+xml"/>
  <Override PartName="/ppt/slideMasters/slideMaster193.xml" ContentType="application/vnd.openxmlformats-officedocument.presentationml.slideMaster+xml"/>
  <Override PartName="/ppt/slideMasters/slideMaster194.xml" ContentType="application/vnd.openxmlformats-officedocument.presentationml.slideMaster+xml"/>
  <Override PartName="/ppt/slideMasters/slideMaster195.xml" ContentType="application/vnd.openxmlformats-officedocument.presentationml.slideMaster+xml"/>
  <Override PartName="/ppt/slideMasters/slideMaster196.xml" ContentType="application/vnd.openxmlformats-officedocument.presentationml.slideMaster+xml"/>
  <Override PartName="/ppt/slideMasters/slideMaster197.xml" ContentType="application/vnd.openxmlformats-officedocument.presentationml.slideMaster+xml"/>
  <Override PartName="/ppt/slideMasters/slideMaster198.xml" ContentType="application/vnd.openxmlformats-officedocument.presentationml.slideMaster+xml"/>
  <Override PartName="/ppt/slideMasters/slideMaster199.xml" ContentType="application/vnd.openxmlformats-officedocument.presentationml.slideMaster+xml"/>
  <Override PartName="/ppt/slideMasters/slideMaster200.xml" ContentType="application/vnd.openxmlformats-officedocument.presentationml.slideMaster+xml"/>
  <Override PartName="/ppt/slideMasters/slideMaster201.xml" ContentType="application/vnd.openxmlformats-officedocument.presentationml.slideMaster+xml"/>
  <Override PartName="/ppt/slideMasters/slideMaster202.xml" ContentType="application/vnd.openxmlformats-officedocument.presentationml.slideMaster+xml"/>
  <Override PartName="/ppt/slideMasters/slideMaster203.xml" ContentType="application/vnd.openxmlformats-officedocument.presentationml.slideMaster+xml"/>
  <Override PartName="/ppt/slideMasters/slideMaster204.xml" ContentType="application/vnd.openxmlformats-officedocument.presentationml.slideMaster+xml"/>
  <Override PartName="/ppt/slideMasters/slideMaster205.xml" ContentType="application/vnd.openxmlformats-officedocument.presentationml.slideMaster+xml"/>
  <Override PartName="/ppt/slideMasters/slideMaster206.xml" ContentType="application/vnd.openxmlformats-officedocument.presentationml.slideMaster+xml"/>
  <Override PartName="/ppt/slideMasters/slideMaster20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3.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4.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5.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6.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7.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8.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9.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10.xml" ContentType="application/vnd.openxmlformats-officedocument.theme+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1.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12.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3.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4.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15.xml" ContentType="application/vnd.openxmlformats-officedocument.theme+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6.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7.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18.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9.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20.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1.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22.xml" ContentType="application/vnd.openxmlformats-officedocument.them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23.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4.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25.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theme/theme26.xml" ContentType="application/vnd.openxmlformats-officedocument.theme+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27.xml" ContentType="application/vnd.openxmlformats-officedocument.theme+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28.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29.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theme/theme30.xml" ContentType="application/vnd.openxmlformats-officedocument.theme+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theme/theme31.xml" ContentType="application/vnd.openxmlformats-officedocument.theme+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theme/theme32.xml" ContentType="application/vnd.openxmlformats-officedocument.theme+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33.xml" ContentType="application/vnd.openxmlformats-officedocument.theme+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theme/theme34.xml" ContentType="application/vnd.openxmlformats-officedocument.theme+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theme/theme35.xml" ContentType="application/vnd.openxmlformats-officedocument.theme+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theme/theme36.xml" ContentType="application/vnd.openxmlformats-officedocument.theme+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theme/theme37.xml" ContentType="application/vnd.openxmlformats-officedocument.theme+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theme/theme38.xml" ContentType="application/vnd.openxmlformats-officedocument.theme+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theme/theme39.xml" ContentType="application/vnd.openxmlformats-officedocument.theme+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theme/theme40.xml" ContentType="application/vnd.openxmlformats-officedocument.theme+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theme/theme41.xml" ContentType="application/vnd.openxmlformats-officedocument.theme+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theme/theme42.xml" ContentType="application/vnd.openxmlformats-officedocument.theme+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theme/theme43.xml" ContentType="application/vnd.openxmlformats-officedocument.theme+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44.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theme/theme45.xml" ContentType="application/vnd.openxmlformats-officedocument.theme+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theme/theme46.xml" ContentType="application/vnd.openxmlformats-officedocument.theme+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theme/theme47.xml" ContentType="application/vnd.openxmlformats-officedocument.theme+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theme/theme48.xml" ContentType="application/vnd.openxmlformats-officedocument.theme+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theme/theme49.xml" ContentType="application/vnd.openxmlformats-officedocument.theme+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theme/theme50.xml" ContentType="application/vnd.openxmlformats-officedocument.theme+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theme/theme51.xml" ContentType="application/vnd.openxmlformats-officedocument.theme+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theme/theme52.xml" ContentType="application/vnd.openxmlformats-officedocument.theme+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theme/theme53.xml" ContentType="application/vnd.openxmlformats-officedocument.theme+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theme/theme54.xml" ContentType="application/vnd.openxmlformats-officedocument.theme+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theme/theme55.xml" ContentType="application/vnd.openxmlformats-officedocument.theme+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theme/theme56.xml" ContentType="application/vnd.openxmlformats-officedocument.theme+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theme/theme57.xml" ContentType="application/vnd.openxmlformats-officedocument.theme+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theme/theme58.xml" ContentType="application/vnd.openxmlformats-officedocument.theme+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theme/theme59.xml" ContentType="application/vnd.openxmlformats-officedocument.theme+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theme/theme60.xml" ContentType="application/vnd.openxmlformats-officedocument.theme+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theme/theme61.xml" ContentType="application/vnd.openxmlformats-officedocument.theme+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theme/theme62.xml" ContentType="application/vnd.openxmlformats-officedocument.theme+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theme/theme63.xml" ContentType="application/vnd.openxmlformats-officedocument.theme+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theme/theme64.xml" ContentType="application/vnd.openxmlformats-officedocument.theme+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theme/theme65.xml" ContentType="application/vnd.openxmlformats-officedocument.theme+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theme/theme66.xml" ContentType="application/vnd.openxmlformats-officedocument.theme+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theme/theme67.xml" ContentType="application/vnd.openxmlformats-officedocument.theme+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theme/theme68.xml" ContentType="application/vnd.openxmlformats-officedocument.theme+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theme/theme69.xml" ContentType="application/vnd.openxmlformats-officedocument.theme+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theme/theme70.xml" ContentType="application/vnd.openxmlformats-officedocument.theme+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theme/theme71.xml" ContentType="application/vnd.openxmlformats-officedocument.theme+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theme/theme72.xml" ContentType="application/vnd.openxmlformats-officedocument.theme+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theme/theme73.xml" ContentType="application/vnd.openxmlformats-officedocument.theme+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theme/theme74.xml" ContentType="application/vnd.openxmlformats-officedocument.theme+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theme/theme75.xml" ContentType="application/vnd.openxmlformats-officedocument.theme+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theme/theme76.xml" ContentType="application/vnd.openxmlformats-officedocument.theme+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theme/theme77.xml" ContentType="application/vnd.openxmlformats-officedocument.theme+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theme/theme78.xml" ContentType="application/vnd.openxmlformats-officedocument.theme+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theme/theme79.xml" ContentType="application/vnd.openxmlformats-officedocument.theme+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theme/theme80.xml" ContentType="application/vnd.openxmlformats-officedocument.theme+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theme/theme81.xml" ContentType="application/vnd.openxmlformats-officedocument.theme+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theme/theme82.xml" ContentType="application/vnd.openxmlformats-officedocument.theme+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theme/theme83.xml" ContentType="application/vnd.openxmlformats-officedocument.theme+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theme/theme84.xml" ContentType="application/vnd.openxmlformats-officedocument.theme+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theme/theme85.xml" ContentType="application/vnd.openxmlformats-officedocument.theme+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theme/theme86.xml" ContentType="application/vnd.openxmlformats-officedocument.theme+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theme/theme87.xml" ContentType="application/vnd.openxmlformats-officedocument.theme+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theme/theme88.xml" ContentType="application/vnd.openxmlformats-officedocument.theme+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theme/theme89.xml" ContentType="application/vnd.openxmlformats-officedocument.theme+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theme/theme90.xml" ContentType="application/vnd.openxmlformats-officedocument.theme+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theme/theme91.xml" ContentType="application/vnd.openxmlformats-officedocument.theme+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theme/theme92.xml" ContentType="application/vnd.openxmlformats-officedocument.theme+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theme/theme93.xml" ContentType="application/vnd.openxmlformats-officedocument.theme+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theme/theme94.xml" ContentType="application/vnd.openxmlformats-officedocument.theme+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theme/theme95.xml" ContentType="application/vnd.openxmlformats-officedocument.theme+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theme/theme96.xml" ContentType="application/vnd.openxmlformats-officedocument.theme+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theme/theme97.xml" ContentType="application/vnd.openxmlformats-officedocument.theme+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theme/theme98.xml" ContentType="application/vnd.openxmlformats-officedocument.theme+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theme/theme99.xml" ContentType="application/vnd.openxmlformats-officedocument.theme+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theme/theme100.xml" ContentType="application/vnd.openxmlformats-officedocument.theme+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theme/theme101.xml" ContentType="application/vnd.openxmlformats-officedocument.theme+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theme/theme102.xml" ContentType="application/vnd.openxmlformats-officedocument.theme+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theme/theme103.xml" ContentType="application/vnd.openxmlformats-officedocument.theme+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theme/theme104.xml" ContentType="application/vnd.openxmlformats-officedocument.theme+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theme/theme105.xml" ContentType="application/vnd.openxmlformats-officedocument.theme+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theme/theme106.xml" ContentType="application/vnd.openxmlformats-officedocument.theme+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theme/theme107.xml" ContentType="application/vnd.openxmlformats-officedocument.theme+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theme/theme108.xml" ContentType="application/vnd.openxmlformats-officedocument.theme+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theme/theme109.xml" ContentType="application/vnd.openxmlformats-officedocument.theme+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theme/theme110.xml" ContentType="application/vnd.openxmlformats-officedocument.theme+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theme/theme111.xml" ContentType="application/vnd.openxmlformats-officedocument.theme+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theme/theme112.xml" ContentType="application/vnd.openxmlformats-officedocument.theme+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theme/theme113.xml" ContentType="application/vnd.openxmlformats-officedocument.theme+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theme/theme114.xml" ContentType="application/vnd.openxmlformats-officedocument.theme+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theme/theme115.xml" ContentType="application/vnd.openxmlformats-officedocument.theme+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theme/theme116.xml" ContentType="application/vnd.openxmlformats-officedocument.theme+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theme/theme117.xml" ContentType="application/vnd.openxmlformats-officedocument.theme+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theme/theme118.xml" ContentType="application/vnd.openxmlformats-officedocument.theme+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theme/theme119.xml" ContentType="application/vnd.openxmlformats-officedocument.theme+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theme/theme120.xml" ContentType="application/vnd.openxmlformats-officedocument.theme+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theme/theme121.xml" ContentType="application/vnd.openxmlformats-officedocument.theme+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theme/theme122.xml" ContentType="application/vnd.openxmlformats-officedocument.theme+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theme/theme123.xml" ContentType="application/vnd.openxmlformats-officedocument.theme+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theme/theme124.xml" ContentType="application/vnd.openxmlformats-officedocument.theme+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theme/theme125.xml" ContentType="application/vnd.openxmlformats-officedocument.theme+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theme/theme126.xml" ContentType="application/vnd.openxmlformats-officedocument.theme+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theme/theme127.xml" ContentType="application/vnd.openxmlformats-officedocument.theme+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theme/theme128.xml" ContentType="application/vnd.openxmlformats-officedocument.theme+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theme/theme129.xml" ContentType="application/vnd.openxmlformats-officedocument.theme+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theme/theme130.xml" ContentType="application/vnd.openxmlformats-officedocument.theme+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theme/theme131.xml" ContentType="application/vnd.openxmlformats-officedocument.theme+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theme/theme132.xml" ContentType="application/vnd.openxmlformats-officedocument.theme+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theme/theme133.xml" ContentType="application/vnd.openxmlformats-officedocument.theme+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theme/theme134.xml" ContentType="application/vnd.openxmlformats-officedocument.theme+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theme/theme135.xml" ContentType="application/vnd.openxmlformats-officedocument.theme+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theme/theme136.xml" ContentType="application/vnd.openxmlformats-officedocument.theme+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theme/theme137.xml" ContentType="application/vnd.openxmlformats-officedocument.theme+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theme/theme138.xml" ContentType="application/vnd.openxmlformats-officedocument.theme+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theme/theme139.xml" ContentType="application/vnd.openxmlformats-officedocument.theme+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theme/theme140.xml" ContentType="application/vnd.openxmlformats-officedocument.theme+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theme/theme141.xml" ContentType="application/vnd.openxmlformats-officedocument.theme+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theme/theme142.xml" ContentType="application/vnd.openxmlformats-officedocument.theme+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theme/theme143.xml" ContentType="application/vnd.openxmlformats-officedocument.theme+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theme/theme144.xml" ContentType="application/vnd.openxmlformats-officedocument.theme+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theme/theme145.xml" ContentType="application/vnd.openxmlformats-officedocument.theme+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theme/theme146.xml" ContentType="application/vnd.openxmlformats-officedocument.theme+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theme/theme147.xml" ContentType="application/vnd.openxmlformats-officedocument.theme+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theme/theme148.xml" ContentType="application/vnd.openxmlformats-officedocument.theme+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theme/theme149.xml" ContentType="application/vnd.openxmlformats-officedocument.theme+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theme/theme150.xml" ContentType="application/vnd.openxmlformats-officedocument.theme+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theme/theme151.xml" ContentType="application/vnd.openxmlformats-officedocument.theme+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theme/theme152.xml" ContentType="application/vnd.openxmlformats-officedocument.theme+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theme/theme153.xml" ContentType="application/vnd.openxmlformats-officedocument.theme+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theme/theme154.xml" ContentType="application/vnd.openxmlformats-officedocument.theme+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theme/theme155.xml" ContentType="application/vnd.openxmlformats-officedocument.theme+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theme/theme156.xml" ContentType="application/vnd.openxmlformats-officedocument.theme+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theme/theme157.xml" ContentType="application/vnd.openxmlformats-officedocument.theme+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theme/theme158.xml" ContentType="application/vnd.openxmlformats-officedocument.theme+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theme/theme159.xml" ContentType="application/vnd.openxmlformats-officedocument.theme+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theme/theme160.xml" ContentType="application/vnd.openxmlformats-officedocument.theme+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theme/theme161.xml" ContentType="application/vnd.openxmlformats-officedocument.theme+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theme/theme162.xml" ContentType="application/vnd.openxmlformats-officedocument.theme+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theme/theme163.xml" ContentType="application/vnd.openxmlformats-officedocument.theme+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theme/theme164.xml" ContentType="application/vnd.openxmlformats-officedocument.theme+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00.xml" ContentType="application/vnd.openxmlformats-officedocument.presentationml.slideLayout+xml"/>
  <Override PartName="/ppt/theme/theme165.xml" ContentType="application/vnd.openxmlformats-officedocument.theme+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theme/theme166.xml" ContentType="application/vnd.openxmlformats-officedocument.theme+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theme/theme167.xml" ContentType="application/vnd.openxmlformats-officedocument.theme+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theme/theme168.xml" ContentType="application/vnd.openxmlformats-officedocument.theme+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0.xml" ContentType="application/vnd.openxmlformats-officedocument.presentationml.slideLayout+xml"/>
  <Override PartName="/ppt/theme/theme169.xml" ContentType="application/vnd.openxmlformats-officedocument.theme+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theme/theme170.xml" ContentType="application/vnd.openxmlformats-officedocument.theme+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slideLayouts/slideLayout1845.xml" ContentType="application/vnd.openxmlformats-officedocument.presentationml.slideLayout+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theme/theme171.xml" ContentType="application/vnd.openxmlformats-officedocument.theme+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theme/theme172.xml" ContentType="application/vnd.openxmlformats-officedocument.theme+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theme/theme173.xml" ContentType="application/vnd.openxmlformats-officedocument.theme+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slideLayouts/slideLayout1879.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theme/theme174.xml" ContentType="application/vnd.openxmlformats-officedocument.theme+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0.xml" ContentType="application/vnd.openxmlformats-officedocument.presentationml.slideLayout+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theme/theme175.xml" ContentType="application/vnd.openxmlformats-officedocument.theme+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0.xml" ContentType="application/vnd.openxmlformats-officedocument.presentationml.slideLayout+xml"/>
  <Override PartName="/ppt/theme/theme176.xml" ContentType="application/vnd.openxmlformats-officedocument.theme+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theme/theme177.xml" ContentType="application/vnd.openxmlformats-officedocument.theme+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theme/theme178.xml" ContentType="application/vnd.openxmlformats-officedocument.theme+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slideLayouts/slideLayout1936.xml" ContentType="application/vnd.openxmlformats-officedocument.presentationml.slideLayout+xml"/>
  <Override PartName="/ppt/slideLayouts/slideLayout1937.xml" ContentType="application/vnd.openxmlformats-officedocument.presentationml.slideLayout+xml"/>
  <Override PartName="/ppt/slideLayouts/slideLayout1938.xml" ContentType="application/vnd.openxmlformats-officedocument.presentationml.slideLayout+xml"/>
  <Override PartName="/ppt/slideLayouts/slideLayout1939.xml" ContentType="application/vnd.openxmlformats-officedocument.presentationml.slideLayout+xml"/>
  <Override PartName="/ppt/slideLayouts/slideLayout1940.xml" ContentType="application/vnd.openxmlformats-officedocument.presentationml.slideLayout+xml"/>
  <Override PartName="/ppt/slideLayouts/slideLayout1941.xml" ContentType="application/vnd.openxmlformats-officedocument.presentationml.slideLayout+xml"/>
  <Override PartName="/ppt/slideLayouts/slideLayout1942.xml" ContentType="application/vnd.openxmlformats-officedocument.presentationml.slideLayout+xml"/>
  <Override PartName="/ppt/slideLayouts/slideLayout1943.xml" ContentType="application/vnd.openxmlformats-officedocument.presentationml.slideLayout+xml"/>
  <Override PartName="/ppt/theme/theme179.xml" ContentType="application/vnd.openxmlformats-officedocument.theme+xml"/>
  <Override PartName="/ppt/slideLayouts/slideLayout1944.xml" ContentType="application/vnd.openxmlformats-officedocument.presentationml.slideLayout+xml"/>
  <Override PartName="/ppt/slideLayouts/slideLayout1945.xml" ContentType="application/vnd.openxmlformats-officedocument.presentationml.slideLayout+xml"/>
  <Override PartName="/ppt/slideLayouts/slideLayout1946.xml" ContentType="application/vnd.openxmlformats-officedocument.presentationml.slideLayout+xml"/>
  <Override PartName="/ppt/slideLayouts/slideLayout1947.xml" ContentType="application/vnd.openxmlformats-officedocument.presentationml.slideLayout+xml"/>
  <Override PartName="/ppt/slideLayouts/slideLayout1948.xml" ContentType="application/vnd.openxmlformats-officedocument.presentationml.slideLayout+xml"/>
  <Override PartName="/ppt/slideLayouts/slideLayout1949.xml" ContentType="application/vnd.openxmlformats-officedocument.presentationml.slideLayout+xml"/>
  <Override PartName="/ppt/slideLayouts/slideLayout1950.xml" ContentType="application/vnd.openxmlformats-officedocument.presentationml.slideLayout+xml"/>
  <Override PartName="/ppt/slideLayouts/slideLayout1951.xml" ContentType="application/vnd.openxmlformats-officedocument.presentationml.slideLayout+xml"/>
  <Override PartName="/ppt/slideLayouts/slideLayout1952.xml" ContentType="application/vnd.openxmlformats-officedocument.presentationml.slideLayout+xml"/>
  <Override PartName="/ppt/slideLayouts/slideLayout1953.xml" ContentType="application/vnd.openxmlformats-officedocument.presentationml.slideLayout+xml"/>
  <Override PartName="/ppt/slideLayouts/slideLayout1954.xml" ContentType="application/vnd.openxmlformats-officedocument.presentationml.slideLayout+xml"/>
  <Override PartName="/ppt/theme/theme180.xml" ContentType="application/vnd.openxmlformats-officedocument.theme+xml"/>
  <Override PartName="/ppt/slideLayouts/slideLayout1955.xml" ContentType="application/vnd.openxmlformats-officedocument.presentationml.slideLayout+xml"/>
  <Override PartName="/ppt/slideLayouts/slideLayout1956.xml" ContentType="application/vnd.openxmlformats-officedocument.presentationml.slideLayout+xml"/>
  <Override PartName="/ppt/slideLayouts/slideLayout1957.xml" ContentType="application/vnd.openxmlformats-officedocument.presentationml.slideLayout+xml"/>
  <Override PartName="/ppt/slideLayouts/slideLayout1958.xml" ContentType="application/vnd.openxmlformats-officedocument.presentationml.slideLayout+xml"/>
  <Override PartName="/ppt/slideLayouts/slideLayout1959.xml" ContentType="application/vnd.openxmlformats-officedocument.presentationml.slideLayout+xml"/>
  <Override PartName="/ppt/slideLayouts/slideLayout1960.xml" ContentType="application/vnd.openxmlformats-officedocument.presentationml.slideLayout+xml"/>
  <Override PartName="/ppt/slideLayouts/slideLayout1961.xml" ContentType="application/vnd.openxmlformats-officedocument.presentationml.slideLayout+xml"/>
  <Override PartName="/ppt/slideLayouts/slideLayout1962.xml" ContentType="application/vnd.openxmlformats-officedocument.presentationml.slideLayout+xml"/>
  <Override PartName="/ppt/slideLayouts/slideLayout1963.xml" ContentType="application/vnd.openxmlformats-officedocument.presentationml.slideLayout+xml"/>
  <Override PartName="/ppt/slideLayouts/slideLayout1964.xml" ContentType="application/vnd.openxmlformats-officedocument.presentationml.slideLayout+xml"/>
  <Override PartName="/ppt/slideLayouts/slideLayout1965.xml" ContentType="application/vnd.openxmlformats-officedocument.presentationml.slideLayout+xml"/>
  <Override PartName="/ppt/theme/theme181.xml" ContentType="application/vnd.openxmlformats-officedocument.theme+xml"/>
  <Override PartName="/ppt/slideLayouts/slideLayout1966.xml" ContentType="application/vnd.openxmlformats-officedocument.presentationml.slideLayout+xml"/>
  <Override PartName="/ppt/slideLayouts/slideLayout1967.xml" ContentType="application/vnd.openxmlformats-officedocument.presentationml.slideLayout+xml"/>
  <Override PartName="/ppt/slideLayouts/slideLayout1968.xml" ContentType="application/vnd.openxmlformats-officedocument.presentationml.slideLayout+xml"/>
  <Override PartName="/ppt/slideLayouts/slideLayout1969.xml" ContentType="application/vnd.openxmlformats-officedocument.presentationml.slideLayout+xml"/>
  <Override PartName="/ppt/slideLayouts/slideLayout1970.xml" ContentType="application/vnd.openxmlformats-officedocument.presentationml.slideLayout+xml"/>
  <Override PartName="/ppt/slideLayouts/slideLayout1971.xml" ContentType="application/vnd.openxmlformats-officedocument.presentationml.slideLayout+xml"/>
  <Override PartName="/ppt/slideLayouts/slideLayout1972.xml" ContentType="application/vnd.openxmlformats-officedocument.presentationml.slideLayout+xml"/>
  <Override PartName="/ppt/slideLayouts/slideLayout1973.xml" ContentType="application/vnd.openxmlformats-officedocument.presentationml.slideLayout+xml"/>
  <Override PartName="/ppt/slideLayouts/slideLayout1974.xml" ContentType="application/vnd.openxmlformats-officedocument.presentationml.slideLayout+xml"/>
  <Override PartName="/ppt/slideLayouts/slideLayout1975.xml" ContentType="application/vnd.openxmlformats-officedocument.presentationml.slideLayout+xml"/>
  <Override PartName="/ppt/slideLayouts/slideLayout1976.xml" ContentType="application/vnd.openxmlformats-officedocument.presentationml.slideLayout+xml"/>
  <Override PartName="/ppt/theme/theme182.xml" ContentType="application/vnd.openxmlformats-officedocument.theme+xml"/>
  <Override PartName="/ppt/slideLayouts/slideLayout1977.xml" ContentType="application/vnd.openxmlformats-officedocument.presentationml.slideLayout+xml"/>
  <Override PartName="/ppt/slideLayouts/slideLayout1978.xml" ContentType="application/vnd.openxmlformats-officedocument.presentationml.slideLayout+xml"/>
  <Override PartName="/ppt/slideLayouts/slideLayout1979.xml" ContentType="application/vnd.openxmlformats-officedocument.presentationml.slideLayout+xml"/>
  <Override PartName="/ppt/slideLayouts/slideLayout1980.xml" ContentType="application/vnd.openxmlformats-officedocument.presentationml.slideLayout+xml"/>
  <Override PartName="/ppt/slideLayouts/slideLayout1981.xml" ContentType="application/vnd.openxmlformats-officedocument.presentationml.slideLayout+xml"/>
  <Override PartName="/ppt/slideLayouts/slideLayout1982.xml" ContentType="application/vnd.openxmlformats-officedocument.presentationml.slideLayout+xml"/>
  <Override PartName="/ppt/slideLayouts/slideLayout1983.xml" ContentType="application/vnd.openxmlformats-officedocument.presentationml.slideLayout+xml"/>
  <Override PartName="/ppt/slideLayouts/slideLayout1984.xml" ContentType="application/vnd.openxmlformats-officedocument.presentationml.slideLayout+xml"/>
  <Override PartName="/ppt/slideLayouts/slideLayout1985.xml" ContentType="application/vnd.openxmlformats-officedocument.presentationml.slideLayout+xml"/>
  <Override PartName="/ppt/slideLayouts/slideLayout1986.xml" ContentType="application/vnd.openxmlformats-officedocument.presentationml.slideLayout+xml"/>
  <Override PartName="/ppt/slideLayouts/slideLayout1987.xml" ContentType="application/vnd.openxmlformats-officedocument.presentationml.slideLayout+xml"/>
  <Override PartName="/ppt/theme/theme183.xml" ContentType="application/vnd.openxmlformats-officedocument.theme+xml"/>
  <Override PartName="/ppt/slideLayouts/slideLayout1988.xml" ContentType="application/vnd.openxmlformats-officedocument.presentationml.slideLayout+xml"/>
  <Override PartName="/ppt/slideLayouts/slideLayout1989.xml" ContentType="application/vnd.openxmlformats-officedocument.presentationml.slideLayout+xml"/>
  <Override PartName="/ppt/slideLayouts/slideLayout1990.xml" ContentType="application/vnd.openxmlformats-officedocument.presentationml.slideLayout+xml"/>
  <Override PartName="/ppt/slideLayouts/slideLayout1991.xml" ContentType="application/vnd.openxmlformats-officedocument.presentationml.slideLayout+xml"/>
  <Override PartName="/ppt/slideLayouts/slideLayout1992.xml" ContentType="application/vnd.openxmlformats-officedocument.presentationml.slideLayout+xml"/>
  <Override PartName="/ppt/slideLayouts/slideLayout1993.xml" ContentType="application/vnd.openxmlformats-officedocument.presentationml.slideLayout+xml"/>
  <Override PartName="/ppt/slideLayouts/slideLayout1994.xml" ContentType="application/vnd.openxmlformats-officedocument.presentationml.slideLayout+xml"/>
  <Override PartName="/ppt/slideLayouts/slideLayout1995.xml" ContentType="application/vnd.openxmlformats-officedocument.presentationml.slideLayout+xml"/>
  <Override PartName="/ppt/slideLayouts/slideLayout1996.xml" ContentType="application/vnd.openxmlformats-officedocument.presentationml.slideLayout+xml"/>
  <Override PartName="/ppt/slideLayouts/slideLayout1997.xml" ContentType="application/vnd.openxmlformats-officedocument.presentationml.slideLayout+xml"/>
  <Override PartName="/ppt/slideLayouts/slideLayout1998.xml" ContentType="application/vnd.openxmlformats-officedocument.presentationml.slideLayout+xml"/>
  <Override PartName="/ppt/theme/theme184.xml" ContentType="application/vnd.openxmlformats-officedocument.theme+xml"/>
  <Override PartName="/ppt/slideLayouts/slideLayout1999.xml" ContentType="application/vnd.openxmlformats-officedocument.presentationml.slideLayout+xml"/>
  <Override PartName="/ppt/slideLayouts/slideLayout2000.xml" ContentType="application/vnd.openxmlformats-officedocument.presentationml.slideLayout+xml"/>
  <Override PartName="/ppt/slideLayouts/slideLayout2001.xml" ContentType="application/vnd.openxmlformats-officedocument.presentationml.slideLayout+xml"/>
  <Override PartName="/ppt/slideLayouts/slideLayout2002.xml" ContentType="application/vnd.openxmlformats-officedocument.presentationml.slideLayout+xml"/>
  <Override PartName="/ppt/slideLayouts/slideLayout2003.xml" ContentType="application/vnd.openxmlformats-officedocument.presentationml.slideLayout+xml"/>
  <Override PartName="/ppt/slideLayouts/slideLayout2004.xml" ContentType="application/vnd.openxmlformats-officedocument.presentationml.slideLayout+xml"/>
  <Override PartName="/ppt/slideLayouts/slideLayout2005.xml" ContentType="application/vnd.openxmlformats-officedocument.presentationml.slideLayout+xml"/>
  <Override PartName="/ppt/slideLayouts/slideLayout2006.xml" ContentType="application/vnd.openxmlformats-officedocument.presentationml.slideLayout+xml"/>
  <Override PartName="/ppt/slideLayouts/slideLayout2007.xml" ContentType="application/vnd.openxmlformats-officedocument.presentationml.slideLayout+xml"/>
  <Override PartName="/ppt/slideLayouts/slideLayout2008.xml" ContentType="application/vnd.openxmlformats-officedocument.presentationml.slideLayout+xml"/>
  <Override PartName="/ppt/slideLayouts/slideLayout2009.xml" ContentType="application/vnd.openxmlformats-officedocument.presentationml.slideLayout+xml"/>
  <Override PartName="/ppt/theme/theme185.xml" ContentType="application/vnd.openxmlformats-officedocument.theme+xml"/>
  <Override PartName="/ppt/slideLayouts/slideLayout2010.xml" ContentType="application/vnd.openxmlformats-officedocument.presentationml.slideLayout+xml"/>
  <Override PartName="/ppt/slideLayouts/slideLayout2011.xml" ContentType="application/vnd.openxmlformats-officedocument.presentationml.slideLayout+xml"/>
  <Override PartName="/ppt/slideLayouts/slideLayout2012.xml" ContentType="application/vnd.openxmlformats-officedocument.presentationml.slideLayout+xml"/>
  <Override PartName="/ppt/slideLayouts/slideLayout2013.xml" ContentType="application/vnd.openxmlformats-officedocument.presentationml.slideLayout+xml"/>
  <Override PartName="/ppt/slideLayouts/slideLayout2014.xml" ContentType="application/vnd.openxmlformats-officedocument.presentationml.slideLayout+xml"/>
  <Override PartName="/ppt/slideLayouts/slideLayout2015.xml" ContentType="application/vnd.openxmlformats-officedocument.presentationml.slideLayout+xml"/>
  <Override PartName="/ppt/slideLayouts/slideLayout2016.xml" ContentType="application/vnd.openxmlformats-officedocument.presentationml.slideLayout+xml"/>
  <Override PartName="/ppt/slideLayouts/slideLayout2017.xml" ContentType="application/vnd.openxmlformats-officedocument.presentationml.slideLayout+xml"/>
  <Override PartName="/ppt/slideLayouts/slideLayout2018.xml" ContentType="application/vnd.openxmlformats-officedocument.presentationml.slideLayout+xml"/>
  <Override PartName="/ppt/slideLayouts/slideLayout2019.xml" ContentType="application/vnd.openxmlformats-officedocument.presentationml.slideLayout+xml"/>
  <Override PartName="/ppt/slideLayouts/slideLayout2020.xml" ContentType="application/vnd.openxmlformats-officedocument.presentationml.slideLayout+xml"/>
  <Override PartName="/ppt/theme/theme186.xml" ContentType="application/vnd.openxmlformats-officedocument.theme+xml"/>
  <Override PartName="/ppt/slideLayouts/slideLayout2021.xml" ContentType="application/vnd.openxmlformats-officedocument.presentationml.slideLayout+xml"/>
  <Override PartName="/ppt/slideLayouts/slideLayout2022.xml" ContentType="application/vnd.openxmlformats-officedocument.presentationml.slideLayout+xml"/>
  <Override PartName="/ppt/slideLayouts/slideLayout2023.xml" ContentType="application/vnd.openxmlformats-officedocument.presentationml.slideLayout+xml"/>
  <Override PartName="/ppt/slideLayouts/slideLayout2024.xml" ContentType="application/vnd.openxmlformats-officedocument.presentationml.slideLayout+xml"/>
  <Override PartName="/ppt/slideLayouts/slideLayout2025.xml" ContentType="application/vnd.openxmlformats-officedocument.presentationml.slideLayout+xml"/>
  <Override PartName="/ppt/slideLayouts/slideLayout2026.xml" ContentType="application/vnd.openxmlformats-officedocument.presentationml.slideLayout+xml"/>
  <Override PartName="/ppt/slideLayouts/slideLayout2027.xml" ContentType="application/vnd.openxmlformats-officedocument.presentationml.slideLayout+xml"/>
  <Override PartName="/ppt/slideLayouts/slideLayout2028.xml" ContentType="application/vnd.openxmlformats-officedocument.presentationml.slideLayout+xml"/>
  <Override PartName="/ppt/slideLayouts/slideLayout2029.xml" ContentType="application/vnd.openxmlformats-officedocument.presentationml.slideLayout+xml"/>
  <Override PartName="/ppt/slideLayouts/slideLayout2030.xml" ContentType="application/vnd.openxmlformats-officedocument.presentationml.slideLayout+xml"/>
  <Override PartName="/ppt/slideLayouts/slideLayout2031.xml" ContentType="application/vnd.openxmlformats-officedocument.presentationml.slideLayout+xml"/>
  <Override PartName="/ppt/theme/theme187.xml" ContentType="application/vnd.openxmlformats-officedocument.theme+xml"/>
  <Override PartName="/ppt/slideLayouts/slideLayout2032.xml" ContentType="application/vnd.openxmlformats-officedocument.presentationml.slideLayout+xml"/>
  <Override PartName="/ppt/slideLayouts/slideLayout2033.xml" ContentType="application/vnd.openxmlformats-officedocument.presentationml.slideLayout+xml"/>
  <Override PartName="/ppt/slideLayouts/slideLayout2034.xml" ContentType="application/vnd.openxmlformats-officedocument.presentationml.slideLayout+xml"/>
  <Override PartName="/ppt/slideLayouts/slideLayout2035.xml" ContentType="application/vnd.openxmlformats-officedocument.presentationml.slideLayout+xml"/>
  <Override PartName="/ppt/slideLayouts/slideLayout2036.xml" ContentType="application/vnd.openxmlformats-officedocument.presentationml.slideLayout+xml"/>
  <Override PartName="/ppt/slideLayouts/slideLayout2037.xml" ContentType="application/vnd.openxmlformats-officedocument.presentationml.slideLayout+xml"/>
  <Override PartName="/ppt/slideLayouts/slideLayout2038.xml" ContentType="application/vnd.openxmlformats-officedocument.presentationml.slideLayout+xml"/>
  <Override PartName="/ppt/slideLayouts/slideLayout2039.xml" ContentType="application/vnd.openxmlformats-officedocument.presentationml.slideLayout+xml"/>
  <Override PartName="/ppt/slideLayouts/slideLayout2040.xml" ContentType="application/vnd.openxmlformats-officedocument.presentationml.slideLayout+xml"/>
  <Override PartName="/ppt/slideLayouts/slideLayout2041.xml" ContentType="application/vnd.openxmlformats-officedocument.presentationml.slideLayout+xml"/>
  <Override PartName="/ppt/slideLayouts/slideLayout2042.xml" ContentType="application/vnd.openxmlformats-officedocument.presentationml.slideLayout+xml"/>
  <Override PartName="/ppt/theme/theme188.xml" ContentType="application/vnd.openxmlformats-officedocument.theme+xml"/>
  <Override PartName="/ppt/slideLayouts/slideLayout2043.xml" ContentType="application/vnd.openxmlformats-officedocument.presentationml.slideLayout+xml"/>
  <Override PartName="/ppt/slideLayouts/slideLayout2044.xml" ContentType="application/vnd.openxmlformats-officedocument.presentationml.slideLayout+xml"/>
  <Override PartName="/ppt/slideLayouts/slideLayout2045.xml" ContentType="application/vnd.openxmlformats-officedocument.presentationml.slideLayout+xml"/>
  <Override PartName="/ppt/slideLayouts/slideLayout2046.xml" ContentType="application/vnd.openxmlformats-officedocument.presentationml.slideLayout+xml"/>
  <Override PartName="/ppt/slideLayouts/slideLayout2047.xml" ContentType="application/vnd.openxmlformats-officedocument.presentationml.slideLayout+xml"/>
  <Override PartName="/ppt/slideLayouts/slideLayout2048.xml" ContentType="application/vnd.openxmlformats-officedocument.presentationml.slideLayout+xml"/>
  <Override PartName="/ppt/slideLayouts/slideLayout2049.xml" ContentType="application/vnd.openxmlformats-officedocument.presentationml.slideLayout+xml"/>
  <Override PartName="/ppt/slideLayouts/slideLayout2050.xml" ContentType="application/vnd.openxmlformats-officedocument.presentationml.slideLayout+xml"/>
  <Override PartName="/ppt/slideLayouts/slideLayout2051.xml" ContentType="application/vnd.openxmlformats-officedocument.presentationml.slideLayout+xml"/>
  <Override PartName="/ppt/slideLayouts/slideLayout2052.xml" ContentType="application/vnd.openxmlformats-officedocument.presentationml.slideLayout+xml"/>
  <Override PartName="/ppt/slideLayouts/slideLayout2053.xml" ContentType="application/vnd.openxmlformats-officedocument.presentationml.slideLayout+xml"/>
  <Override PartName="/ppt/theme/theme189.xml" ContentType="application/vnd.openxmlformats-officedocument.theme+xml"/>
  <Override PartName="/ppt/slideLayouts/slideLayout2054.xml" ContentType="application/vnd.openxmlformats-officedocument.presentationml.slideLayout+xml"/>
  <Override PartName="/ppt/slideLayouts/slideLayout2055.xml" ContentType="application/vnd.openxmlformats-officedocument.presentationml.slideLayout+xml"/>
  <Override PartName="/ppt/slideLayouts/slideLayout2056.xml" ContentType="application/vnd.openxmlformats-officedocument.presentationml.slideLayout+xml"/>
  <Override PartName="/ppt/slideLayouts/slideLayout2057.xml" ContentType="application/vnd.openxmlformats-officedocument.presentationml.slideLayout+xml"/>
  <Override PartName="/ppt/slideLayouts/slideLayout2058.xml" ContentType="application/vnd.openxmlformats-officedocument.presentationml.slideLayout+xml"/>
  <Override PartName="/ppt/slideLayouts/slideLayout2059.xml" ContentType="application/vnd.openxmlformats-officedocument.presentationml.slideLayout+xml"/>
  <Override PartName="/ppt/slideLayouts/slideLayout2060.xml" ContentType="application/vnd.openxmlformats-officedocument.presentationml.slideLayout+xml"/>
  <Override PartName="/ppt/slideLayouts/slideLayout2061.xml" ContentType="application/vnd.openxmlformats-officedocument.presentationml.slideLayout+xml"/>
  <Override PartName="/ppt/slideLayouts/slideLayout2062.xml" ContentType="application/vnd.openxmlformats-officedocument.presentationml.slideLayout+xml"/>
  <Override PartName="/ppt/slideLayouts/slideLayout2063.xml" ContentType="application/vnd.openxmlformats-officedocument.presentationml.slideLayout+xml"/>
  <Override PartName="/ppt/slideLayouts/slideLayout2064.xml" ContentType="application/vnd.openxmlformats-officedocument.presentationml.slideLayout+xml"/>
  <Override PartName="/ppt/theme/theme190.xml" ContentType="application/vnd.openxmlformats-officedocument.theme+xml"/>
  <Override PartName="/ppt/slideLayouts/slideLayout2065.xml" ContentType="application/vnd.openxmlformats-officedocument.presentationml.slideLayout+xml"/>
  <Override PartName="/ppt/slideLayouts/slideLayout2066.xml" ContentType="application/vnd.openxmlformats-officedocument.presentationml.slideLayout+xml"/>
  <Override PartName="/ppt/slideLayouts/slideLayout2067.xml" ContentType="application/vnd.openxmlformats-officedocument.presentationml.slideLayout+xml"/>
  <Override PartName="/ppt/slideLayouts/slideLayout2068.xml" ContentType="application/vnd.openxmlformats-officedocument.presentationml.slideLayout+xml"/>
  <Override PartName="/ppt/slideLayouts/slideLayout2069.xml" ContentType="application/vnd.openxmlformats-officedocument.presentationml.slideLayout+xml"/>
  <Override PartName="/ppt/slideLayouts/slideLayout2070.xml" ContentType="application/vnd.openxmlformats-officedocument.presentationml.slideLayout+xml"/>
  <Override PartName="/ppt/slideLayouts/slideLayout2071.xml" ContentType="application/vnd.openxmlformats-officedocument.presentationml.slideLayout+xml"/>
  <Override PartName="/ppt/slideLayouts/slideLayout2072.xml" ContentType="application/vnd.openxmlformats-officedocument.presentationml.slideLayout+xml"/>
  <Override PartName="/ppt/slideLayouts/slideLayout2073.xml" ContentType="application/vnd.openxmlformats-officedocument.presentationml.slideLayout+xml"/>
  <Override PartName="/ppt/slideLayouts/slideLayout2074.xml" ContentType="application/vnd.openxmlformats-officedocument.presentationml.slideLayout+xml"/>
  <Override PartName="/ppt/slideLayouts/slideLayout2075.xml" ContentType="application/vnd.openxmlformats-officedocument.presentationml.slideLayout+xml"/>
  <Override PartName="/ppt/slideLayouts/slideLayout2076.xml" ContentType="application/vnd.openxmlformats-officedocument.presentationml.slideLayout+xml"/>
  <Override PartName="/ppt/theme/theme191.xml" ContentType="application/vnd.openxmlformats-officedocument.theme+xml"/>
  <Override PartName="/ppt/slideLayouts/slideLayout2077.xml" ContentType="application/vnd.openxmlformats-officedocument.presentationml.slideLayout+xml"/>
  <Override PartName="/ppt/slideLayouts/slideLayout2078.xml" ContentType="application/vnd.openxmlformats-officedocument.presentationml.slideLayout+xml"/>
  <Override PartName="/ppt/slideLayouts/slideLayout2079.xml" ContentType="application/vnd.openxmlformats-officedocument.presentationml.slideLayout+xml"/>
  <Override PartName="/ppt/slideLayouts/slideLayout2080.xml" ContentType="application/vnd.openxmlformats-officedocument.presentationml.slideLayout+xml"/>
  <Override PartName="/ppt/slideLayouts/slideLayout2081.xml" ContentType="application/vnd.openxmlformats-officedocument.presentationml.slideLayout+xml"/>
  <Override PartName="/ppt/slideLayouts/slideLayout2082.xml" ContentType="application/vnd.openxmlformats-officedocument.presentationml.slideLayout+xml"/>
  <Override PartName="/ppt/slideLayouts/slideLayout2083.xml" ContentType="application/vnd.openxmlformats-officedocument.presentationml.slideLayout+xml"/>
  <Override PartName="/ppt/slideLayouts/slideLayout2084.xml" ContentType="application/vnd.openxmlformats-officedocument.presentationml.slideLayout+xml"/>
  <Override PartName="/ppt/slideLayouts/slideLayout2085.xml" ContentType="application/vnd.openxmlformats-officedocument.presentationml.slideLayout+xml"/>
  <Override PartName="/ppt/slideLayouts/slideLayout2086.xml" ContentType="application/vnd.openxmlformats-officedocument.presentationml.slideLayout+xml"/>
  <Override PartName="/ppt/slideLayouts/slideLayout2087.xml" ContentType="application/vnd.openxmlformats-officedocument.presentationml.slideLayout+xml"/>
  <Override PartName="/ppt/theme/theme192.xml" ContentType="application/vnd.openxmlformats-officedocument.theme+xml"/>
  <Override PartName="/ppt/slideLayouts/slideLayout2088.xml" ContentType="application/vnd.openxmlformats-officedocument.presentationml.slideLayout+xml"/>
  <Override PartName="/ppt/slideLayouts/slideLayout2089.xml" ContentType="application/vnd.openxmlformats-officedocument.presentationml.slideLayout+xml"/>
  <Override PartName="/ppt/slideLayouts/slideLayout2090.xml" ContentType="application/vnd.openxmlformats-officedocument.presentationml.slideLayout+xml"/>
  <Override PartName="/ppt/slideLayouts/slideLayout2091.xml" ContentType="application/vnd.openxmlformats-officedocument.presentationml.slideLayout+xml"/>
  <Override PartName="/ppt/slideLayouts/slideLayout2092.xml" ContentType="application/vnd.openxmlformats-officedocument.presentationml.slideLayout+xml"/>
  <Override PartName="/ppt/slideLayouts/slideLayout2093.xml" ContentType="application/vnd.openxmlformats-officedocument.presentationml.slideLayout+xml"/>
  <Override PartName="/ppt/slideLayouts/slideLayout2094.xml" ContentType="application/vnd.openxmlformats-officedocument.presentationml.slideLayout+xml"/>
  <Override PartName="/ppt/slideLayouts/slideLayout2095.xml" ContentType="application/vnd.openxmlformats-officedocument.presentationml.slideLayout+xml"/>
  <Override PartName="/ppt/slideLayouts/slideLayout2096.xml" ContentType="application/vnd.openxmlformats-officedocument.presentationml.slideLayout+xml"/>
  <Override PartName="/ppt/slideLayouts/slideLayout2097.xml" ContentType="application/vnd.openxmlformats-officedocument.presentationml.slideLayout+xml"/>
  <Override PartName="/ppt/slideLayouts/slideLayout2098.xml" ContentType="application/vnd.openxmlformats-officedocument.presentationml.slideLayout+xml"/>
  <Override PartName="/ppt/theme/theme193.xml" ContentType="application/vnd.openxmlformats-officedocument.theme+xml"/>
  <Override PartName="/ppt/slideLayouts/slideLayout2099.xml" ContentType="application/vnd.openxmlformats-officedocument.presentationml.slideLayout+xml"/>
  <Override PartName="/ppt/slideLayouts/slideLayout2100.xml" ContentType="application/vnd.openxmlformats-officedocument.presentationml.slideLayout+xml"/>
  <Override PartName="/ppt/slideLayouts/slideLayout2101.xml" ContentType="application/vnd.openxmlformats-officedocument.presentationml.slideLayout+xml"/>
  <Override PartName="/ppt/slideLayouts/slideLayout2102.xml" ContentType="application/vnd.openxmlformats-officedocument.presentationml.slideLayout+xml"/>
  <Override PartName="/ppt/slideLayouts/slideLayout2103.xml" ContentType="application/vnd.openxmlformats-officedocument.presentationml.slideLayout+xml"/>
  <Override PartName="/ppt/slideLayouts/slideLayout2104.xml" ContentType="application/vnd.openxmlformats-officedocument.presentationml.slideLayout+xml"/>
  <Override PartName="/ppt/slideLayouts/slideLayout2105.xml" ContentType="application/vnd.openxmlformats-officedocument.presentationml.slideLayout+xml"/>
  <Override PartName="/ppt/slideLayouts/slideLayout2106.xml" ContentType="application/vnd.openxmlformats-officedocument.presentationml.slideLayout+xml"/>
  <Override PartName="/ppt/slideLayouts/slideLayout2107.xml" ContentType="application/vnd.openxmlformats-officedocument.presentationml.slideLayout+xml"/>
  <Override PartName="/ppt/slideLayouts/slideLayout2108.xml" ContentType="application/vnd.openxmlformats-officedocument.presentationml.slideLayout+xml"/>
  <Override PartName="/ppt/slideLayouts/slideLayout2109.xml" ContentType="application/vnd.openxmlformats-officedocument.presentationml.slideLayout+xml"/>
  <Override PartName="/ppt/theme/theme194.xml" ContentType="application/vnd.openxmlformats-officedocument.theme+xml"/>
  <Override PartName="/ppt/slideLayouts/slideLayout2110.xml" ContentType="application/vnd.openxmlformats-officedocument.presentationml.slideLayout+xml"/>
  <Override PartName="/ppt/slideLayouts/slideLayout2111.xml" ContentType="application/vnd.openxmlformats-officedocument.presentationml.slideLayout+xml"/>
  <Override PartName="/ppt/slideLayouts/slideLayout2112.xml" ContentType="application/vnd.openxmlformats-officedocument.presentationml.slideLayout+xml"/>
  <Override PartName="/ppt/slideLayouts/slideLayout2113.xml" ContentType="application/vnd.openxmlformats-officedocument.presentationml.slideLayout+xml"/>
  <Override PartName="/ppt/slideLayouts/slideLayout2114.xml" ContentType="application/vnd.openxmlformats-officedocument.presentationml.slideLayout+xml"/>
  <Override PartName="/ppt/slideLayouts/slideLayout2115.xml" ContentType="application/vnd.openxmlformats-officedocument.presentationml.slideLayout+xml"/>
  <Override PartName="/ppt/slideLayouts/slideLayout2116.xml" ContentType="application/vnd.openxmlformats-officedocument.presentationml.slideLayout+xml"/>
  <Override PartName="/ppt/slideLayouts/slideLayout2117.xml" ContentType="application/vnd.openxmlformats-officedocument.presentationml.slideLayout+xml"/>
  <Override PartName="/ppt/slideLayouts/slideLayout2118.xml" ContentType="application/vnd.openxmlformats-officedocument.presentationml.slideLayout+xml"/>
  <Override PartName="/ppt/slideLayouts/slideLayout2119.xml" ContentType="application/vnd.openxmlformats-officedocument.presentationml.slideLayout+xml"/>
  <Override PartName="/ppt/slideLayouts/slideLayout2120.xml" ContentType="application/vnd.openxmlformats-officedocument.presentationml.slideLayout+xml"/>
  <Override PartName="/ppt/theme/theme195.xml" ContentType="application/vnd.openxmlformats-officedocument.theme+xml"/>
  <Override PartName="/ppt/slideLayouts/slideLayout2121.xml" ContentType="application/vnd.openxmlformats-officedocument.presentationml.slideLayout+xml"/>
  <Override PartName="/ppt/slideLayouts/slideLayout2122.xml" ContentType="application/vnd.openxmlformats-officedocument.presentationml.slideLayout+xml"/>
  <Override PartName="/ppt/slideLayouts/slideLayout2123.xml" ContentType="application/vnd.openxmlformats-officedocument.presentationml.slideLayout+xml"/>
  <Override PartName="/ppt/slideLayouts/slideLayout2124.xml" ContentType="application/vnd.openxmlformats-officedocument.presentationml.slideLayout+xml"/>
  <Override PartName="/ppt/slideLayouts/slideLayout2125.xml" ContentType="application/vnd.openxmlformats-officedocument.presentationml.slideLayout+xml"/>
  <Override PartName="/ppt/slideLayouts/slideLayout2126.xml" ContentType="application/vnd.openxmlformats-officedocument.presentationml.slideLayout+xml"/>
  <Override PartName="/ppt/slideLayouts/slideLayout2127.xml" ContentType="application/vnd.openxmlformats-officedocument.presentationml.slideLayout+xml"/>
  <Override PartName="/ppt/slideLayouts/slideLayout2128.xml" ContentType="application/vnd.openxmlformats-officedocument.presentationml.slideLayout+xml"/>
  <Override PartName="/ppt/slideLayouts/slideLayout2129.xml" ContentType="application/vnd.openxmlformats-officedocument.presentationml.slideLayout+xml"/>
  <Override PartName="/ppt/slideLayouts/slideLayout2130.xml" ContentType="application/vnd.openxmlformats-officedocument.presentationml.slideLayout+xml"/>
  <Override PartName="/ppt/slideLayouts/slideLayout2131.xml" ContentType="application/vnd.openxmlformats-officedocument.presentationml.slideLayout+xml"/>
  <Override PartName="/ppt/theme/theme196.xml" ContentType="application/vnd.openxmlformats-officedocument.theme+xml"/>
  <Override PartName="/ppt/slideLayouts/slideLayout2132.xml" ContentType="application/vnd.openxmlformats-officedocument.presentationml.slideLayout+xml"/>
  <Override PartName="/ppt/slideLayouts/slideLayout2133.xml" ContentType="application/vnd.openxmlformats-officedocument.presentationml.slideLayout+xml"/>
  <Override PartName="/ppt/slideLayouts/slideLayout2134.xml" ContentType="application/vnd.openxmlformats-officedocument.presentationml.slideLayout+xml"/>
  <Override PartName="/ppt/slideLayouts/slideLayout2135.xml" ContentType="application/vnd.openxmlformats-officedocument.presentationml.slideLayout+xml"/>
  <Override PartName="/ppt/slideLayouts/slideLayout2136.xml" ContentType="application/vnd.openxmlformats-officedocument.presentationml.slideLayout+xml"/>
  <Override PartName="/ppt/slideLayouts/slideLayout2137.xml" ContentType="application/vnd.openxmlformats-officedocument.presentationml.slideLayout+xml"/>
  <Override PartName="/ppt/slideLayouts/slideLayout2138.xml" ContentType="application/vnd.openxmlformats-officedocument.presentationml.slideLayout+xml"/>
  <Override PartName="/ppt/slideLayouts/slideLayout2139.xml" ContentType="application/vnd.openxmlformats-officedocument.presentationml.slideLayout+xml"/>
  <Override PartName="/ppt/slideLayouts/slideLayout2140.xml" ContentType="application/vnd.openxmlformats-officedocument.presentationml.slideLayout+xml"/>
  <Override PartName="/ppt/slideLayouts/slideLayout2141.xml" ContentType="application/vnd.openxmlformats-officedocument.presentationml.slideLayout+xml"/>
  <Override PartName="/ppt/slideLayouts/slideLayout2142.xml" ContentType="application/vnd.openxmlformats-officedocument.presentationml.slideLayout+xml"/>
  <Override PartName="/ppt/theme/theme197.xml" ContentType="application/vnd.openxmlformats-officedocument.theme+xml"/>
  <Override PartName="/ppt/slideLayouts/slideLayout2143.xml" ContentType="application/vnd.openxmlformats-officedocument.presentationml.slideLayout+xml"/>
  <Override PartName="/ppt/slideLayouts/slideLayout2144.xml" ContentType="application/vnd.openxmlformats-officedocument.presentationml.slideLayout+xml"/>
  <Override PartName="/ppt/slideLayouts/slideLayout2145.xml" ContentType="application/vnd.openxmlformats-officedocument.presentationml.slideLayout+xml"/>
  <Override PartName="/ppt/slideLayouts/slideLayout2146.xml" ContentType="application/vnd.openxmlformats-officedocument.presentationml.slideLayout+xml"/>
  <Override PartName="/ppt/slideLayouts/slideLayout2147.xml" ContentType="application/vnd.openxmlformats-officedocument.presentationml.slideLayout+xml"/>
  <Override PartName="/ppt/slideLayouts/slideLayout2148.xml" ContentType="application/vnd.openxmlformats-officedocument.presentationml.slideLayout+xml"/>
  <Override PartName="/ppt/slideLayouts/slideLayout2149.xml" ContentType="application/vnd.openxmlformats-officedocument.presentationml.slideLayout+xml"/>
  <Override PartName="/ppt/slideLayouts/slideLayout2150.xml" ContentType="application/vnd.openxmlformats-officedocument.presentationml.slideLayout+xml"/>
  <Override PartName="/ppt/slideLayouts/slideLayout2151.xml" ContentType="application/vnd.openxmlformats-officedocument.presentationml.slideLayout+xml"/>
  <Override PartName="/ppt/slideLayouts/slideLayout2152.xml" ContentType="application/vnd.openxmlformats-officedocument.presentationml.slideLayout+xml"/>
  <Override PartName="/ppt/slideLayouts/slideLayout2153.xml" ContentType="application/vnd.openxmlformats-officedocument.presentationml.slideLayout+xml"/>
  <Override PartName="/ppt/theme/theme198.xml" ContentType="application/vnd.openxmlformats-officedocument.theme+xml"/>
  <Override PartName="/ppt/slideLayouts/slideLayout2154.xml" ContentType="application/vnd.openxmlformats-officedocument.presentationml.slideLayout+xml"/>
  <Override PartName="/ppt/slideLayouts/slideLayout2155.xml" ContentType="application/vnd.openxmlformats-officedocument.presentationml.slideLayout+xml"/>
  <Override PartName="/ppt/slideLayouts/slideLayout2156.xml" ContentType="application/vnd.openxmlformats-officedocument.presentationml.slideLayout+xml"/>
  <Override PartName="/ppt/slideLayouts/slideLayout2157.xml" ContentType="application/vnd.openxmlformats-officedocument.presentationml.slideLayout+xml"/>
  <Override PartName="/ppt/slideLayouts/slideLayout2158.xml" ContentType="application/vnd.openxmlformats-officedocument.presentationml.slideLayout+xml"/>
  <Override PartName="/ppt/slideLayouts/slideLayout2159.xml" ContentType="application/vnd.openxmlformats-officedocument.presentationml.slideLayout+xml"/>
  <Override PartName="/ppt/slideLayouts/slideLayout2160.xml" ContentType="application/vnd.openxmlformats-officedocument.presentationml.slideLayout+xml"/>
  <Override PartName="/ppt/slideLayouts/slideLayout2161.xml" ContentType="application/vnd.openxmlformats-officedocument.presentationml.slideLayout+xml"/>
  <Override PartName="/ppt/slideLayouts/slideLayout2162.xml" ContentType="application/vnd.openxmlformats-officedocument.presentationml.slideLayout+xml"/>
  <Override PartName="/ppt/slideLayouts/slideLayout2163.xml" ContentType="application/vnd.openxmlformats-officedocument.presentationml.slideLayout+xml"/>
  <Override PartName="/ppt/slideLayouts/slideLayout2164.xml" ContentType="application/vnd.openxmlformats-officedocument.presentationml.slideLayout+xml"/>
  <Override PartName="/ppt/theme/theme199.xml" ContentType="application/vnd.openxmlformats-officedocument.theme+xml"/>
  <Override PartName="/ppt/slideLayouts/slideLayout2165.xml" ContentType="application/vnd.openxmlformats-officedocument.presentationml.slideLayout+xml"/>
  <Override PartName="/ppt/slideLayouts/slideLayout2166.xml" ContentType="application/vnd.openxmlformats-officedocument.presentationml.slideLayout+xml"/>
  <Override PartName="/ppt/slideLayouts/slideLayout2167.xml" ContentType="application/vnd.openxmlformats-officedocument.presentationml.slideLayout+xml"/>
  <Override PartName="/ppt/slideLayouts/slideLayout2168.xml" ContentType="application/vnd.openxmlformats-officedocument.presentationml.slideLayout+xml"/>
  <Override PartName="/ppt/slideLayouts/slideLayout2169.xml" ContentType="application/vnd.openxmlformats-officedocument.presentationml.slideLayout+xml"/>
  <Override PartName="/ppt/slideLayouts/slideLayout2170.xml" ContentType="application/vnd.openxmlformats-officedocument.presentationml.slideLayout+xml"/>
  <Override PartName="/ppt/slideLayouts/slideLayout2171.xml" ContentType="application/vnd.openxmlformats-officedocument.presentationml.slideLayout+xml"/>
  <Override PartName="/ppt/slideLayouts/slideLayout2172.xml" ContentType="application/vnd.openxmlformats-officedocument.presentationml.slideLayout+xml"/>
  <Override PartName="/ppt/slideLayouts/slideLayout2173.xml" ContentType="application/vnd.openxmlformats-officedocument.presentationml.slideLayout+xml"/>
  <Override PartName="/ppt/slideLayouts/slideLayout2174.xml" ContentType="application/vnd.openxmlformats-officedocument.presentationml.slideLayout+xml"/>
  <Override PartName="/ppt/slideLayouts/slideLayout2175.xml" ContentType="application/vnd.openxmlformats-officedocument.presentationml.slideLayout+xml"/>
  <Override PartName="/ppt/theme/theme200.xml" ContentType="application/vnd.openxmlformats-officedocument.theme+xml"/>
  <Override PartName="/ppt/slideLayouts/slideLayout2176.xml" ContentType="application/vnd.openxmlformats-officedocument.presentationml.slideLayout+xml"/>
  <Override PartName="/ppt/slideLayouts/slideLayout2177.xml" ContentType="application/vnd.openxmlformats-officedocument.presentationml.slideLayout+xml"/>
  <Override PartName="/ppt/slideLayouts/slideLayout2178.xml" ContentType="application/vnd.openxmlformats-officedocument.presentationml.slideLayout+xml"/>
  <Override PartName="/ppt/slideLayouts/slideLayout2179.xml" ContentType="application/vnd.openxmlformats-officedocument.presentationml.slideLayout+xml"/>
  <Override PartName="/ppt/slideLayouts/slideLayout2180.xml" ContentType="application/vnd.openxmlformats-officedocument.presentationml.slideLayout+xml"/>
  <Override PartName="/ppt/slideLayouts/slideLayout2181.xml" ContentType="application/vnd.openxmlformats-officedocument.presentationml.slideLayout+xml"/>
  <Override PartName="/ppt/slideLayouts/slideLayout2182.xml" ContentType="application/vnd.openxmlformats-officedocument.presentationml.slideLayout+xml"/>
  <Override PartName="/ppt/slideLayouts/slideLayout2183.xml" ContentType="application/vnd.openxmlformats-officedocument.presentationml.slideLayout+xml"/>
  <Override PartName="/ppt/slideLayouts/slideLayout2184.xml" ContentType="application/vnd.openxmlformats-officedocument.presentationml.slideLayout+xml"/>
  <Override PartName="/ppt/slideLayouts/slideLayout2185.xml" ContentType="application/vnd.openxmlformats-officedocument.presentationml.slideLayout+xml"/>
  <Override PartName="/ppt/slideLayouts/slideLayout2186.xml" ContentType="application/vnd.openxmlformats-officedocument.presentationml.slideLayout+xml"/>
  <Override PartName="/ppt/theme/theme201.xml" ContentType="application/vnd.openxmlformats-officedocument.theme+xml"/>
  <Override PartName="/ppt/slideLayouts/slideLayout2187.xml" ContentType="application/vnd.openxmlformats-officedocument.presentationml.slideLayout+xml"/>
  <Override PartName="/ppt/slideLayouts/slideLayout2188.xml" ContentType="application/vnd.openxmlformats-officedocument.presentationml.slideLayout+xml"/>
  <Override PartName="/ppt/slideLayouts/slideLayout2189.xml" ContentType="application/vnd.openxmlformats-officedocument.presentationml.slideLayout+xml"/>
  <Override PartName="/ppt/slideLayouts/slideLayout2190.xml" ContentType="application/vnd.openxmlformats-officedocument.presentationml.slideLayout+xml"/>
  <Override PartName="/ppt/slideLayouts/slideLayout2191.xml" ContentType="application/vnd.openxmlformats-officedocument.presentationml.slideLayout+xml"/>
  <Override PartName="/ppt/slideLayouts/slideLayout2192.xml" ContentType="application/vnd.openxmlformats-officedocument.presentationml.slideLayout+xml"/>
  <Override PartName="/ppt/slideLayouts/slideLayout2193.xml" ContentType="application/vnd.openxmlformats-officedocument.presentationml.slideLayout+xml"/>
  <Override PartName="/ppt/slideLayouts/slideLayout2194.xml" ContentType="application/vnd.openxmlformats-officedocument.presentationml.slideLayout+xml"/>
  <Override PartName="/ppt/slideLayouts/slideLayout2195.xml" ContentType="application/vnd.openxmlformats-officedocument.presentationml.slideLayout+xml"/>
  <Override PartName="/ppt/slideLayouts/slideLayout2196.xml" ContentType="application/vnd.openxmlformats-officedocument.presentationml.slideLayout+xml"/>
  <Override PartName="/ppt/slideLayouts/slideLayout2197.xml" ContentType="application/vnd.openxmlformats-officedocument.presentationml.slideLayout+xml"/>
  <Override PartName="/ppt/theme/theme202.xml" ContentType="application/vnd.openxmlformats-officedocument.theme+xml"/>
  <Override PartName="/ppt/slideLayouts/slideLayout2198.xml" ContentType="application/vnd.openxmlformats-officedocument.presentationml.slideLayout+xml"/>
  <Override PartName="/ppt/slideLayouts/slideLayout2199.xml" ContentType="application/vnd.openxmlformats-officedocument.presentationml.slideLayout+xml"/>
  <Override PartName="/ppt/slideLayouts/slideLayout2200.xml" ContentType="application/vnd.openxmlformats-officedocument.presentationml.slideLayout+xml"/>
  <Override PartName="/ppt/slideLayouts/slideLayout2201.xml" ContentType="application/vnd.openxmlformats-officedocument.presentationml.slideLayout+xml"/>
  <Override PartName="/ppt/slideLayouts/slideLayout2202.xml" ContentType="application/vnd.openxmlformats-officedocument.presentationml.slideLayout+xml"/>
  <Override PartName="/ppt/slideLayouts/slideLayout2203.xml" ContentType="application/vnd.openxmlformats-officedocument.presentationml.slideLayout+xml"/>
  <Override PartName="/ppt/slideLayouts/slideLayout2204.xml" ContentType="application/vnd.openxmlformats-officedocument.presentationml.slideLayout+xml"/>
  <Override PartName="/ppt/slideLayouts/slideLayout2205.xml" ContentType="application/vnd.openxmlformats-officedocument.presentationml.slideLayout+xml"/>
  <Override PartName="/ppt/slideLayouts/slideLayout2206.xml" ContentType="application/vnd.openxmlformats-officedocument.presentationml.slideLayout+xml"/>
  <Override PartName="/ppt/slideLayouts/slideLayout2207.xml" ContentType="application/vnd.openxmlformats-officedocument.presentationml.slideLayout+xml"/>
  <Override PartName="/ppt/slideLayouts/slideLayout2208.xml" ContentType="application/vnd.openxmlformats-officedocument.presentationml.slideLayout+xml"/>
  <Override PartName="/ppt/slideLayouts/slideLayout2209.xml" ContentType="application/vnd.openxmlformats-officedocument.presentationml.slideLayout+xml"/>
  <Override PartName="/ppt/theme/theme203.xml" ContentType="application/vnd.openxmlformats-officedocument.theme+xml"/>
  <Override PartName="/ppt/slideLayouts/slideLayout2210.xml" ContentType="application/vnd.openxmlformats-officedocument.presentationml.slideLayout+xml"/>
  <Override PartName="/ppt/slideLayouts/slideLayout2211.xml" ContentType="application/vnd.openxmlformats-officedocument.presentationml.slideLayout+xml"/>
  <Override PartName="/ppt/slideLayouts/slideLayout2212.xml" ContentType="application/vnd.openxmlformats-officedocument.presentationml.slideLayout+xml"/>
  <Override PartName="/ppt/slideLayouts/slideLayout2213.xml" ContentType="application/vnd.openxmlformats-officedocument.presentationml.slideLayout+xml"/>
  <Override PartName="/ppt/slideLayouts/slideLayout2214.xml" ContentType="application/vnd.openxmlformats-officedocument.presentationml.slideLayout+xml"/>
  <Override PartName="/ppt/slideLayouts/slideLayout2215.xml" ContentType="application/vnd.openxmlformats-officedocument.presentationml.slideLayout+xml"/>
  <Override PartName="/ppt/slideLayouts/slideLayout2216.xml" ContentType="application/vnd.openxmlformats-officedocument.presentationml.slideLayout+xml"/>
  <Override PartName="/ppt/slideLayouts/slideLayout2217.xml" ContentType="application/vnd.openxmlformats-officedocument.presentationml.slideLayout+xml"/>
  <Override PartName="/ppt/slideLayouts/slideLayout2218.xml" ContentType="application/vnd.openxmlformats-officedocument.presentationml.slideLayout+xml"/>
  <Override PartName="/ppt/slideLayouts/slideLayout2219.xml" ContentType="application/vnd.openxmlformats-officedocument.presentationml.slideLayout+xml"/>
  <Override PartName="/ppt/slideLayouts/slideLayout2220.xml" ContentType="application/vnd.openxmlformats-officedocument.presentationml.slideLayout+xml"/>
  <Override PartName="/ppt/theme/theme204.xml" ContentType="application/vnd.openxmlformats-officedocument.theme+xml"/>
  <Override PartName="/ppt/slideLayouts/slideLayout2221.xml" ContentType="application/vnd.openxmlformats-officedocument.presentationml.slideLayout+xml"/>
  <Override PartName="/ppt/slideLayouts/slideLayout2222.xml" ContentType="application/vnd.openxmlformats-officedocument.presentationml.slideLayout+xml"/>
  <Override PartName="/ppt/slideLayouts/slideLayout2223.xml" ContentType="application/vnd.openxmlformats-officedocument.presentationml.slideLayout+xml"/>
  <Override PartName="/ppt/slideLayouts/slideLayout2224.xml" ContentType="application/vnd.openxmlformats-officedocument.presentationml.slideLayout+xml"/>
  <Override PartName="/ppt/slideLayouts/slideLayout2225.xml" ContentType="application/vnd.openxmlformats-officedocument.presentationml.slideLayout+xml"/>
  <Override PartName="/ppt/slideLayouts/slideLayout2226.xml" ContentType="application/vnd.openxmlformats-officedocument.presentationml.slideLayout+xml"/>
  <Override PartName="/ppt/slideLayouts/slideLayout2227.xml" ContentType="application/vnd.openxmlformats-officedocument.presentationml.slideLayout+xml"/>
  <Override PartName="/ppt/slideLayouts/slideLayout2228.xml" ContentType="application/vnd.openxmlformats-officedocument.presentationml.slideLayout+xml"/>
  <Override PartName="/ppt/slideLayouts/slideLayout2229.xml" ContentType="application/vnd.openxmlformats-officedocument.presentationml.slideLayout+xml"/>
  <Override PartName="/ppt/slideLayouts/slideLayout2230.xml" ContentType="application/vnd.openxmlformats-officedocument.presentationml.slideLayout+xml"/>
  <Override PartName="/ppt/slideLayouts/slideLayout2231.xml" ContentType="application/vnd.openxmlformats-officedocument.presentationml.slideLayout+xml"/>
  <Override PartName="/ppt/slideLayouts/slideLayout2232.xml" ContentType="application/vnd.openxmlformats-officedocument.presentationml.slideLayout+xml"/>
  <Override PartName="/ppt/slideLayouts/slideLayout2233.xml" ContentType="application/vnd.openxmlformats-officedocument.presentationml.slideLayout+xml"/>
  <Override PartName="/ppt/theme/theme205.xml" ContentType="application/vnd.openxmlformats-officedocument.theme+xml"/>
  <Override PartName="/ppt/slideLayouts/slideLayout2234.xml" ContentType="application/vnd.openxmlformats-officedocument.presentationml.slideLayout+xml"/>
  <Override PartName="/ppt/slideLayouts/slideLayout2235.xml" ContentType="application/vnd.openxmlformats-officedocument.presentationml.slideLayout+xml"/>
  <Override PartName="/ppt/slideLayouts/slideLayout2236.xml" ContentType="application/vnd.openxmlformats-officedocument.presentationml.slideLayout+xml"/>
  <Override PartName="/ppt/slideLayouts/slideLayout2237.xml" ContentType="application/vnd.openxmlformats-officedocument.presentationml.slideLayout+xml"/>
  <Override PartName="/ppt/slideLayouts/slideLayout2238.xml" ContentType="application/vnd.openxmlformats-officedocument.presentationml.slideLayout+xml"/>
  <Override PartName="/ppt/slideLayouts/slideLayout2239.xml" ContentType="application/vnd.openxmlformats-officedocument.presentationml.slideLayout+xml"/>
  <Override PartName="/ppt/slideLayouts/slideLayout2240.xml" ContentType="application/vnd.openxmlformats-officedocument.presentationml.slideLayout+xml"/>
  <Override PartName="/ppt/slideLayouts/slideLayout2241.xml" ContentType="application/vnd.openxmlformats-officedocument.presentationml.slideLayout+xml"/>
  <Override PartName="/ppt/slideLayouts/slideLayout2242.xml" ContentType="application/vnd.openxmlformats-officedocument.presentationml.slideLayout+xml"/>
  <Override PartName="/ppt/slideLayouts/slideLayout2243.xml" ContentType="application/vnd.openxmlformats-officedocument.presentationml.slideLayout+xml"/>
  <Override PartName="/ppt/slideLayouts/slideLayout2244.xml" ContentType="application/vnd.openxmlformats-officedocument.presentationml.slideLayout+xml"/>
  <Override PartName="/ppt/slideLayouts/slideLayout2245.xml" ContentType="application/vnd.openxmlformats-officedocument.presentationml.slideLayout+xml"/>
  <Override PartName="/ppt/slideLayouts/slideLayout2246.xml" ContentType="application/vnd.openxmlformats-officedocument.presentationml.slideLayout+xml"/>
  <Override PartName="/ppt/theme/theme206.xml" ContentType="application/vnd.openxmlformats-officedocument.theme+xml"/>
  <Override PartName="/ppt/slideLayouts/slideLayout2247.xml" ContentType="application/vnd.openxmlformats-officedocument.presentationml.slideLayout+xml"/>
  <Override PartName="/ppt/slideLayouts/slideLayout2248.xml" ContentType="application/vnd.openxmlformats-officedocument.presentationml.slideLayout+xml"/>
  <Override PartName="/ppt/slideLayouts/slideLayout2249.xml" ContentType="application/vnd.openxmlformats-officedocument.presentationml.slideLayout+xml"/>
  <Override PartName="/ppt/slideLayouts/slideLayout2250.xml" ContentType="application/vnd.openxmlformats-officedocument.presentationml.slideLayout+xml"/>
  <Override PartName="/ppt/slideLayouts/slideLayout2251.xml" ContentType="application/vnd.openxmlformats-officedocument.presentationml.slideLayout+xml"/>
  <Override PartName="/ppt/slideLayouts/slideLayout2252.xml" ContentType="application/vnd.openxmlformats-officedocument.presentationml.slideLayout+xml"/>
  <Override PartName="/ppt/slideLayouts/slideLayout2253.xml" ContentType="application/vnd.openxmlformats-officedocument.presentationml.slideLayout+xml"/>
  <Override PartName="/ppt/slideLayouts/slideLayout2254.xml" ContentType="application/vnd.openxmlformats-officedocument.presentationml.slideLayout+xml"/>
  <Override PartName="/ppt/slideLayouts/slideLayout2255.xml" ContentType="application/vnd.openxmlformats-officedocument.presentationml.slideLayout+xml"/>
  <Override PartName="/ppt/slideLayouts/slideLayout2256.xml" ContentType="application/vnd.openxmlformats-officedocument.presentationml.slideLayout+xml"/>
  <Override PartName="/ppt/slideLayouts/slideLayout2257.xml" ContentType="application/vnd.openxmlformats-officedocument.presentationml.slideLayout+xml"/>
  <Override PartName="/ppt/theme/theme207.xml" ContentType="application/vnd.openxmlformats-officedocument.theme+xml"/>
  <Override PartName="/ppt/theme/theme208.xml" ContentType="application/vnd.openxmlformats-officedocument.theme+xml"/>
  <Override PartName="/ppt/theme/theme20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charts/chart2.xml" ContentType="application/vnd.openxmlformats-officedocument.drawingml.chart+xml"/>
  <Override PartName="/ppt/theme/themeOverride1.xml" ContentType="application/vnd.openxmlformats-officedocument.themeOverr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theme/themeOverride2.xml" ContentType="application/vnd.openxmlformats-officedocument.themeOverride+xml"/>
  <Override PartName="/ppt/charts/chart6.xml" ContentType="application/vnd.openxmlformats-officedocument.drawingml.chart+xml"/>
  <Override PartName="/ppt/theme/themeOverride3.xml" ContentType="application/vnd.openxmlformats-officedocument.themeOverride+xml"/>
  <Override PartName="/ppt/charts/chart7.xml" ContentType="application/vnd.openxmlformats-officedocument.drawingml.chart+xml"/>
  <Override PartName="/ppt/theme/themeOverride4.xml" ContentType="application/vnd.openxmlformats-officedocument.themeOverride+xml"/>
  <Override PartName="/ppt/charts/chart8.xml" ContentType="application/vnd.openxmlformats-officedocument.drawingml.chart+xml"/>
  <Override PartName="/ppt/theme/themeOverride5.xml" ContentType="application/vnd.openxmlformats-officedocument.themeOverride+xml"/>
  <Override PartName="/ppt/charts/chart9.xml" ContentType="application/vnd.openxmlformats-officedocument.drawingml.chart+xml"/>
  <Override PartName="/ppt/theme/themeOverride6.xml" ContentType="application/vnd.openxmlformats-officedocument.themeOverride+xml"/>
  <Override PartName="/ppt/tags/tag1.xml" ContentType="application/vnd.openxmlformats-officedocument.presentationml.tags+xml"/>
  <Override PartName="/ppt/charts/chart10.xml" ContentType="application/vnd.openxmlformats-officedocument.drawingml.chart+xml"/>
  <Override PartName="/ppt/drawings/drawing1.xml" ContentType="application/vnd.openxmlformats-officedocument.drawingml.chartshapes+xml"/>
  <Override PartName="/ppt/tags/tag2.xml" ContentType="application/vnd.openxmlformats-officedocument.presentationml.tags+xml"/>
  <Override PartName="/ppt/charts/chart11.xml" ContentType="application/vnd.openxmlformats-officedocument.drawingml.chart+xml"/>
  <Override PartName="/ppt/charts/chart12.xml" ContentType="application/vnd.openxmlformats-officedocument.drawingml.chart+xml"/>
  <Override PartName="/ppt/tags/tag3.xml" ContentType="application/vnd.openxmlformats-officedocument.presentationml.tags+xml"/>
  <Override PartName="/ppt/charts/chart13.xml" ContentType="application/vnd.openxmlformats-officedocument.drawingml.chart+xml"/>
  <Override PartName="/ppt/drawings/drawing2.xml" ContentType="application/vnd.openxmlformats-officedocument.drawingml.chartshapes+xml"/>
  <Override PartName="/ppt/charts/chart14.xml" ContentType="application/vnd.openxmlformats-officedocument.drawingml.chart+xml"/>
  <Override PartName="/ppt/theme/themeOverride7.xml" ContentType="application/vnd.openxmlformats-officedocument.themeOverride+xml"/>
  <Override PartName="/ppt/charts/chart15.xml" ContentType="application/vnd.openxmlformats-officedocument.drawingml.chart+xml"/>
  <Override PartName="/ppt/theme/themeOverride8.xml" ContentType="application/vnd.openxmlformats-officedocument.themeOverride+xml"/>
  <Override PartName="/ppt/charts/chart16.xml" ContentType="application/vnd.openxmlformats-officedocument.drawingml.chart+xml"/>
  <Override PartName="/ppt/theme/themeOverride9.xml" ContentType="application/vnd.openxmlformats-officedocument.themeOverr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charts/chart17.xml" ContentType="application/vnd.openxmlformats-officedocument.drawingml.chart+xml"/>
  <Override PartName="/ppt/charts/chart18.xml" ContentType="application/vnd.openxmlformats-officedocument.drawingml.chart+xml"/>
  <Override PartName="/ppt/notesSlides/notesSlide2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charts/chart22.xml" ContentType="application/vnd.openxmlformats-officedocument.drawingml.chart+xml"/>
  <Override PartName="/ppt/charts/style1.xml" ContentType="application/vnd.ms-office.chartstyle+xml"/>
  <Override PartName="/ppt/charts/colors1.xml" ContentType="application/vnd.ms-office.chartcolorstyle+xml"/>
  <Override PartName="/ppt/charts/chart23.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charts/chart24.xml" ContentType="application/vnd.openxmlformats-officedocument.drawingml.chart+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charts/chart25.xml" ContentType="application/vnd.openxmlformats-officedocument.drawingml.chart+xml"/>
  <Override PartName="/ppt/theme/themeOverride10.xml" ContentType="application/vnd.openxmlformats-officedocument.themeOverride+xml"/>
  <Override PartName="/ppt/charts/chart26.xml" ContentType="application/vnd.openxmlformats-officedocument.drawingml.chart+xml"/>
  <Override PartName="/ppt/theme/themeOverride11.xml" ContentType="application/vnd.openxmlformats-officedocument.themeOverride+xml"/>
  <Override PartName="/ppt/drawings/drawing3.xml" ContentType="application/vnd.openxmlformats-officedocument.drawingml.chartshapes+xml"/>
  <Override PartName="/ppt/charts/chart27.xml" ContentType="application/vnd.openxmlformats-officedocument.drawingml.chart+xml"/>
  <Override PartName="/ppt/theme/themeOverride12.xml" ContentType="application/vnd.openxmlformats-officedocument.themeOverride+xml"/>
  <Override PartName="/ppt/drawings/drawing4.xml" ContentType="application/vnd.openxmlformats-officedocument.drawingml.chartshapes+xml"/>
  <Override PartName="/ppt/notesSlides/notesSlide42.xml" ContentType="application/vnd.openxmlformats-officedocument.presentationml.notesSlide+xml"/>
  <Override PartName="/ppt/charts/chart28.xml" ContentType="application/vnd.openxmlformats-officedocument.drawingml.chart+xml"/>
  <Override PartName="/ppt/theme/themeOverride13.xml" ContentType="application/vnd.openxmlformats-officedocument.themeOverride+xml"/>
  <Override PartName="/ppt/drawings/drawing5.xml" ContentType="application/vnd.openxmlformats-officedocument.drawingml.chartshapes+xml"/>
  <Override PartName="/ppt/charts/chart29.xml" ContentType="application/vnd.openxmlformats-officedocument.drawingml.chart+xml"/>
  <Override PartName="/ppt/theme/themeOverride14.xml" ContentType="application/vnd.openxmlformats-officedocument.themeOverride+xml"/>
  <Override PartName="/ppt/charts/chart30.xml" ContentType="application/vnd.openxmlformats-officedocument.drawingml.chart+xml"/>
  <Override PartName="/ppt/theme/themeOverride15.xml" ContentType="application/vnd.openxmlformats-officedocument.themeOverride+xml"/>
  <Override PartName="/ppt/charts/chart31.xml" ContentType="application/vnd.openxmlformats-officedocument.drawingml.chart+xml"/>
  <Override PartName="/ppt/theme/themeOverride16.xml" ContentType="application/vnd.openxmlformats-officedocument.themeOverride+xml"/>
  <Override PartName="/ppt/charts/chart32.xml" ContentType="application/vnd.openxmlformats-officedocument.drawingml.chart+xml"/>
  <Override PartName="/ppt/theme/themeOverride17.xml" ContentType="application/vnd.openxmlformats-officedocument.themeOverr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charts/chart33.xml" ContentType="application/vnd.openxmlformats-officedocument.drawingml.chart+xml"/>
  <Override PartName="/ppt/charts/chart34.xml" ContentType="application/vnd.openxmlformats-officedocument.drawingml.chart+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charts/chart35.xml" ContentType="application/vnd.openxmlformats-officedocument.drawingml.chart+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charts/chart36.xml" ContentType="application/vnd.openxmlformats-officedocument.drawingml.chart+xml"/>
  <Override PartName="/ppt/charts/chart37.xml" ContentType="application/vnd.openxmlformats-officedocument.drawingml.chart+xml"/>
  <Override PartName="/ppt/notesSlides/notesSlide55.xml" ContentType="application/vnd.openxmlformats-officedocument.presentationml.notesSlide+xml"/>
  <Override PartName="/ppt/charts/chart38.xml" ContentType="application/vnd.openxmlformats-officedocument.drawingml.chart+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charts/chart39.xml" ContentType="application/vnd.openxmlformats-officedocument.drawingml.chart+xml"/>
  <Override PartName="/ppt/charts/chart40.xml" ContentType="application/vnd.openxmlformats-officedocument.drawingml.chart+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tags/tag4.xml" ContentType="application/vnd.openxmlformats-officedocument.presentationml.tags+xml"/>
  <Override PartName="/ppt/notesSlides/notesSlide75.xml" ContentType="application/vnd.openxmlformats-officedocument.presentationml.notesSlide+xml"/>
  <Override PartName="/ppt/tags/tag5.xml" ContentType="application/vnd.openxmlformats-officedocument.presentationml.tags+xml"/>
  <Override PartName="/ppt/notesSlides/notesSlide76.xml" ContentType="application/vnd.openxmlformats-officedocument.presentationml.notesSlide+xml"/>
  <Override PartName="/ppt/tags/tag6.xml" ContentType="application/vnd.openxmlformats-officedocument.presentationml.tags+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tags/tag7.xml" ContentType="application/vnd.openxmlformats-officedocument.presentationml.tags+xml"/>
  <Override PartName="/ppt/notesSlides/notesSlide80.xml" ContentType="application/vnd.openxmlformats-officedocument.presentationml.notesSlide+xml"/>
  <Override PartName="/ppt/tags/tag8.xml" ContentType="application/vnd.openxmlformats-officedocument.presentationml.tags+xml"/>
  <Override PartName="/ppt/notesSlides/notesSlide81.xml" ContentType="application/vnd.openxmlformats-officedocument.presentationml.notesSlide+xml"/>
  <Override PartName="/ppt/tags/tag9.xml" ContentType="application/vnd.openxmlformats-officedocument.presentationml.tags+xml"/>
  <Override PartName="/ppt/notesSlides/notesSlide82.xml" ContentType="application/vnd.openxmlformats-officedocument.presentationml.notesSlide+xml"/>
  <Override PartName="/ppt/tags/tag10.xml" ContentType="application/vnd.openxmlformats-officedocument.presentationml.tags+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charts/chart41.xml" ContentType="application/vnd.openxmlformats-officedocument.drawingml.chart+xml"/>
  <Override PartName="/ppt/charts/chart42.xml" ContentType="application/vnd.openxmlformats-officedocument.drawingml.chart+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charts/chart43.xml" ContentType="application/vnd.openxmlformats-officedocument.drawingml.chart+xml"/>
  <Override PartName="/ppt/charts/chart44.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2" Type="http://schemas.openxmlformats.org/package/2006/relationships/metadata/core-properties" Target="docProps/core.xml"/><Relationship Id="rId3"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4" r:id="rId2"/>
    <p:sldMasterId id="2147483812" r:id="rId3"/>
    <p:sldMasterId id="2147483824" r:id="rId4"/>
    <p:sldMasterId id="2147483836" r:id="rId5"/>
    <p:sldMasterId id="2147483848" r:id="rId6"/>
    <p:sldMasterId id="2147483860" r:id="rId7"/>
    <p:sldMasterId id="2147483872" r:id="rId8"/>
    <p:sldMasterId id="2147483909" r:id="rId9"/>
    <p:sldMasterId id="2147483924" r:id="rId10"/>
    <p:sldMasterId id="2147483936" r:id="rId11"/>
    <p:sldMasterId id="2147483948" r:id="rId12"/>
    <p:sldMasterId id="2147483977" r:id="rId13"/>
    <p:sldMasterId id="2147484002" r:id="rId14"/>
    <p:sldMasterId id="2147484062" r:id="rId15"/>
    <p:sldMasterId id="2147484074" r:id="rId16"/>
    <p:sldMasterId id="2147484087" r:id="rId17"/>
    <p:sldMasterId id="2147484099" r:id="rId18"/>
    <p:sldMasterId id="2147484111" r:id="rId19"/>
    <p:sldMasterId id="2147484195" r:id="rId20"/>
    <p:sldMasterId id="2147484245" r:id="rId21"/>
    <p:sldMasterId id="2147484281" r:id="rId22"/>
    <p:sldMasterId id="2147484306" r:id="rId23"/>
    <p:sldMasterId id="2147484354" r:id="rId24"/>
    <p:sldMasterId id="2147484366" r:id="rId25"/>
    <p:sldMasterId id="2147484378" r:id="rId26"/>
    <p:sldMasterId id="2147484402" r:id="rId27"/>
    <p:sldMasterId id="2147484414" r:id="rId28"/>
    <p:sldMasterId id="2147484426" r:id="rId29"/>
    <p:sldMasterId id="2147484438" r:id="rId30"/>
    <p:sldMasterId id="2147484450" r:id="rId31"/>
    <p:sldMasterId id="2147484462" r:id="rId32"/>
    <p:sldMasterId id="2147484474" r:id="rId33"/>
    <p:sldMasterId id="2147484510" r:id="rId34"/>
    <p:sldMasterId id="2147484522" r:id="rId35"/>
    <p:sldMasterId id="2147484534" r:id="rId36"/>
    <p:sldMasterId id="2147484547" r:id="rId37"/>
    <p:sldMasterId id="2147484559" r:id="rId38"/>
    <p:sldMasterId id="2147484571" r:id="rId39"/>
    <p:sldMasterId id="2147484620" r:id="rId40"/>
    <p:sldMasterId id="2147484656" r:id="rId41"/>
    <p:sldMasterId id="2147484668" r:id="rId42"/>
    <p:sldMasterId id="2147484680" r:id="rId43"/>
    <p:sldMasterId id="2147484704" r:id="rId44"/>
    <p:sldMasterId id="2147484741" r:id="rId45"/>
    <p:sldMasterId id="2147484765" r:id="rId46"/>
    <p:sldMasterId id="2147484777" r:id="rId47"/>
    <p:sldMasterId id="2147484789" r:id="rId48"/>
    <p:sldMasterId id="2147484801" r:id="rId49"/>
    <p:sldMasterId id="2147484813" r:id="rId50"/>
    <p:sldMasterId id="2147484825" r:id="rId51"/>
    <p:sldMasterId id="2147484837" r:id="rId52"/>
    <p:sldMasterId id="2147484849" r:id="rId53"/>
    <p:sldMasterId id="2147484861" r:id="rId54"/>
    <p:sldMasterId id="2147484873" r:id="rId55"/>
    <p:sldMasterId id="2147484885" r:id="rId56"/>
    <p:sldMasterId id="2147484897" r:id="rId57"/>
    <p:sldMasterId id="2147484909" r:id="rId58"/>
    <p:sldMasterId id="2147484921" r:id="rId59"/>
    <p:sldMasterId id="2147484933" r:id="rId60"/>
    <p:sldMasterId id="2147484945" r:id="rId61"/>
    <p:sldMasterId id="2147484957" r:id="rId62"/>
    <p:sldMasterId id="2147484969" r:id="rId63"/>
    <p:sldMasterId id="2147484996" r:id="rId64"/>
    <p:sldMasterId id="2147485069" r:id="rId65"/>
    <p:sldMasterId id="2147485107" r:id="rId66"/>
    <p:sldMasterId id="2147485119" r:id="rId67"/>
    <p:sldMasterId id="2147485131" r:id="rId68"/>
    <p:sldMasterId id="2147485143" r:id="rId69"/>
    <p:sldMasterId id="2147485155" r:id="rId70"/>
    <p:sldMasterId id="2147485167" r:id="rId71"/>
    <p:sldMasterId id="2147485179" r:id="rId72"/>
    <p:sldMasterId id="2147485191" r:id="rId73"/>
    <p:sldMasterId id="2147485203" r:id="rId74"/>
    <p:sldMasterId id="2147485215" r:id="rId75"/>
    <p:sldMasterId id="2147485227" r:id="rId76"/>
    <p:sldMasterId id="2147485239" r:id="rId77"/>
    <p:sldMasterId id="2147485251" r:id="rId78"/>
    <p:sldMasterId id="2147485263" r:id="rId79"/>
    <p:sldMasterId id="2147485335" r:id="rId80"/>
    <p:sldMasterId id="2147485347" r:id="rId81"/>
    <p:sldMasterId id="2147485398" r:id="rId82"/>
    <p:sldMasterId id="2147485410" r:id="rId83"/>
    <p:sldMasterId id="2147485436" r:id="rId84"/>
    <p:sldMasterId id="2147485460" r:id="rId85"/>
    <p:sldMasterId id="2147485484" r:id="rId86"/>
    <p:sldMasterId id="2147485496" r:id="rId87"/>
    <p:sldMasterId id="2147485520" r:id="rId88"/>
    <p:sldMasterId id="2147485532" r:id="rId89"/>
    <p:sldMasterId id="2147485580" r:id="rId90"/>
    <p:sldMasterId id="2147485616" r:id="rId91"/>
    <p:sldMasterId id="2147485640" r:id="rId92"/>
    <p:sldMasterId id="2147485652" r:id="rId93"/>
    <p:sldMasterId id="2147485665" r:id="rId94"/>
    <p:sldMasterId id="2147485678" r:id="rId95"/>
    <p:sldMasterId id="2147485690" r:id="rId96"/>
    <p:sldMasterId id="2147485714" r:id="rId97"/>
    <p:sldMasterId id="2147485727" r:id="rId98"/>
    <p:sldMasterId id="2147485751" r:id="rId99"/>
    <p:sldMasterId id="2147485763" r:id="rId100"/>
    <p:sldMasterId id="2147485787" r:id="rId101"/>
    <p:sldMasterId id="2147485811" r:id="rId102"/>
    <p:sldMasterId id="2147485922" r:id="rId103"/>
    <p:sldMasterId id="2147485934" r:id="rId104"/>
    <p:sldMasterId id="2147485958" r:id="rId105"/>
    <p:sldMasterId id="2147485970" r:id="rId106"/>
    <p:sldMasterId id="2147485994" r:id="rId107"/>
    <p:sldMasterId id="2147486019" r:id="rId108"/>
    <p:sldMasterId id="2147486031" r:id="rId109"/>
    <p:sldMasterId id="2147486068" r:id="rId110"/>
    <p:sldMasterId id="2147486104" r:id="rId111"/>
    <p:sldMasterId id="2147486116" r:id="rId112"/>
    <p:sldMasterId id="2147486128" r:id="rId113"/>
    <p:sldMasterId id="2147486140" r:id="rId114"/>
    <p:sldMasterId id="2147486164" r:id="rId115"/>
    <p:sldMasterId id="2147486197" r:id="rId116"/>
    <p:sldMasterId id="2147486258" r:id="rId117"/>
    <p:sldMasterId id="2147486291" r:id="rId118"/>
    <p:sldMasterId id="2147486303" r:id="rId119"/>
    <p:sldMasterId id="2147486315" r:id="rId120"/>
    <p:sldMasterId id="2147486327" r:id="rId121"/>
    <p:sldMasterId id="2147486339" r:id="rId122"/>
    <p:sldMasterId id="2147486351" r:id="rId123"/>
    <p:sldMasterId id="2147486364" r:id="rId124"/>
    <p:sldMasterId id="2147486376" r:id="rId125"/>
    <p:sldMasterId id="2147486388" r:id="rId126"/>
    <p:sldMasterId id="2147486400" r:id="rId127"/>
    <p:sldMasterId id="2147486412" r:id="rId128"/>
    <p:sldMasterId id="2147486424" r:id="rId129"/>
    <p:sldMasterId id="2147486436" r:id="rId130"/>
    <p:sldMasterId id="2147486448" r:id="rId131"/>
    <p:sldMasterId id="2147486460" r:id="rId132"/>
    <p:sldMasterId id="2147486472" r:id="rId133"/>
    <p:sldMasterId id="2147486480" r:id="rId134"/>
    <p:sldMasterId id="2147486488" r:id="rId135"/>
    <p:sldMasterId id="2147486496" r:id="rId136"/>
    <p:sldMasterId id="2147486544" r:id="rId137"/>
    <p:sldMasterId id="2147486570" r:id="rId138"/>
    <p:sldMasterId id="2147486582" r:id="rId139"/>
    <p:sldMasterId id="2147486594" r:id="rId140"/>
    <p:sldMasterId id="2147486606" r:id="rId141"/>
    <p:sldMasterId id="2147486630" r:id="rId142"/>
    <p:sldMasterId id="2147486642" r:id="rId143"/>
    <p:sldMasterId id="2147486654" r:id="rId144"/>
    <p:sldMasterId id="2147486727" r:id="rId145"/>
    <p:sldMasterId id="2147486772" r:id="rId146"/>
    <p:sldMasterId id="2147486810" r:id="rId147"/>
    <p:sldMasterId id="2147486847" r:id="rId148"/>
    <p:sldMasterId id="2147486871" r:id="rId149"/>
    <p:sldMasterId id="2147486883" r:id="rId150"/>
    <p:sldMasterId id="2147486942" r:id="rId151"/>
    <p:sldMasterId id="2147486966" r:id="rId152"/>
    <p:sldMasterId id="2147487084" r:id="rId153"/>
    <p:sldMasterId id="2147487096" r:id="rId154"/>
    <p:sldMasterId id="2147487120" r:id="rId155"/>
    <p:sldMasterId id="2147487144" r:id="rId156"/>
    <p:sldMasterId id="2147487157" r:id="rId157"/>
    <p:sldMasterId id="2147487194" r:id="rId158"/>
    <p:sldMasterId id="2147487206" r:id="rId159"/>
    <p:sldMasterId id="2147487258" r:id="rId160"/>
    <p:sldMasterId id="2147487278" r:id="rId161"/>
    <p:sldMasterId id="2147487459" r:id="rId162"/>
    <p:sldMasterId id="2147487471" r:id="rId163"/>
    <p:sldMasterId id="2147487483" r:id="rId164"/>
    <p:sldMasterId id="2147487495" r:id="rId165"/>
    <p:sldMasterId id="2147487502" r:id="rId166"/>
    <p:sldMasterId id="2147487509" r:id="rId167"/>
    <p:sldMasterId id="2147487516" r:id="rId168"/>
    <p:sldMasterId id="2147487524" r:id="rId169"/>
    <p:sldMasterId id="2147487548" r:id="rId170"/>
    <p:sldMasterId id="2147487561" r:id="rId171"/>
    <p:sldMasterId id="2147487574" r:id="rId172"/>
    <p:sldMasterId id="2147487586" r:id="rId173"/>
    <p:sldMasterId id="2147487598" r:id="rId174"/>
    <p:sldMasterId id="2147487610" r:id="rId175"/>
    <p:sldMasterId id="2147487623" r:id="rId176"/>
    <p:sldMasterId id="2147487635" r:id="rId177"/>
    <p:sldMasterId id="2147487647" r:id="rId178"/>
    <p:sldMasterId id="2147487659" r:id="rId179"/>
    <p:sldMasterId id="2147487671" r:id="rId180"/>
    <p:sldMasterId id="2147487683" r:id="rId181"/>
    <p:sldMasterId id="2147487695" r:id="rId182"/>
    <p:sldMasterId id="2147487707" r:id="rId183"/>
    <p:sldMasterId id="2147487719" r:id="rId184"/>
    <p:sldMasterId id="2147487731" r:id="rId185"/>
    <p:sldMasterId id="2147487743" r:id="rId186"/>
    <p:sldMasterId id="2147487755" r:id="rId187"/>
    <p:sldMasterId id="2147487767" r:id="rId188"/>
    <p:sldMasterId id="2147487779" r:id="rId189"/>
    <p:sldMasterId id="2147487791" r:id="rId190"/>
    <p:sldMasterId id="2147487803" r:id="rId191"/>
    <p:sldMasterId id="2147487816" r:id="rId192"/>
    <p:sldMasterId id="2147487828" r:id="rId193"/>
    <p:sldMasterId id="2147487840" r:id="rId194"/>
    <p:sldMasterId id="2147487852" r:id="rId195"/>
    <p:sldMasterId id="2147487864" r:id="rId196"/>
    <p:sldMasterId id="2147487876" r:id="rId197"/>
    <p:sldMasterId id="2147487888" r:id="rId198"/>
    <p:sldMasterId id="2147487900" r:id="rId199"/>
    <p:sldMasterId id="2147487912" r:id="rId200"/>
    <p:sldMasterId id="2147487925" r:id="rId201"/>
    <p:sldMasterId id="2147487937" r:id="rId202"/>
    <p:sldMasterId id="2147487949" r:id="rId203"/>
    <p:sldMasterId id="2147487962" r:id="rId204"/>
    <p:sldMasterId id="2147487974" r:id="rId205"/>
    <p:sldMasterId id="2147487988" r:id="rId206"/>
    <p:sldMasterId id="2147488002" r:id="rId207"/>
  </p:sldMasterIdLst>
  <p:notesMasterIdLst>
    <p:notesMasterId r:id="rId656"/>
  </p:notesMasterIdLst>
  <p:handoutMasterIdLst>
    <p:handoutMasterId r:id="rId657"/>
  </p:handoutMasterIdLst>
  <p:sldIdLst>
    <p:sldId id="3122" r:id="rId208"/>
    <p:sldId id="3295" r:id="rId209"/>
    <p:sldId id="3296" r:id="rId210"/>
    <p:sldId id="3297" r:id="rId211"/>
    <p:sldId id="2886" r:id="rId212"/>
    <p:sldId id="2887" r:id="rId213"/>
    <p:sldId id="2889" r:id="rId214"/>
    <p:sldId id="2890" r:id="rId215"/>
    <p:sldId id="2891" r:id="rId216"/>
    <p:sldId id="3845" r:id="rId217"/>
    <p:sldId id="3846" r:id="rId218"/>
    <p:sldId id="3847" r:id="rId219"/>
    <p:sldId id="3264" r:id="rId220"/>
    <p:sldId id="2893" r:id="rId221"/>
    <p:sldId id="3660" r:id="rId222"/>
    <p:sldId id="3707" r:id="rId223"/>
    <p:sldId id="3853" r:id="rId224"/>
    <p:sldId id="3856" r:id="rId225"/>
    <p:sldId id="3925" r:id="rId226"/>
    <p:sldId id="3926" r:id="rId227"/>
    <p:sldId id="3927" r:id="rId228"/>
    <p:sldId id="3928" r:id="rId229"/>
    <p:sldId id="3929" r:id="rId230"/>
    <p:sldId id="3930" r:id="rId231"/>
    <p:sldId id="3931" r:id="rId232"/>
    <p:sldId id="3932" r:id="rId233"/>
    <p:sldId id="3974" r:id="rId234"/>
    <p:sldId id="3934" r:id="rId235"/>
    <p:sldId id="3935" r:id="rId236"/>
    <p:sldId id="3976" r:id="rId237"/>
    <p:sldId id="3977" r:id="rId238"/>
    <p:sldId id="3936" r:id="rId239"/>
    <p:sldId id="3937" r:id="rId240"/>
    <p:sldId id="3938" r:id="rId241"/>
    <p:sldId id="3939" r:id="rId242"/>
    <p:sldId id="3940" r:id="rId243"/>
    <p:sldId id="3941" r:id="rId244"/>
    <p:sldId id="3942" r:id="rId245"/>
    <p:sldId id="3943" r:id="rId246"/>
    <p:sldId id="3944" r:id="rId247"/>
    <p:sldId id="3945" r:id="rId248"/>
    <p:sldId id="3946" r:id="rId249"/>
    <p:sldId id="3947" r:id="rId250"/>
    <p:sldId id="3948" r:id="rId251"/>
    <p:sldId id="3949" r:id="rId252"/>
    <p:sldId id="3950" r:id="rId253"/>
    <p:sldId id="3951" r:id="rId254"/>
    <p:sldId id="3952" r:id="rId255"/>
    <p:sldId id="3953" r:id="rId256"/>
    <p:sldId id="3954" r:id="rId257"/>
    <p:sldId id="3958" r:id="rId258"/>
    <p:sldId id="3978" r:id="rId259"/>
    <p:sldId id="3979" r:id="rId260"/>
    <p:sldId id="3980" r:id="rId261"/>
    <p:sldId id="3981" r:id="rId262"/>
    <p:sldId id="3982" r:id="rId263"/>
    <p:sldId id="3983" r:id="rId264"/>
    <p:sldId id="3984" r:id="rId265"/>
    <p:sldId id="3959" r:id="rId266"/>
    <p:sldId id="3960" r:id="rId267"/>
    <p:sldId id="3961" r:id="rId268"/>
    <p:sldId id="3985" r:id="rId269"/>
    <p:sldId id="3986" r:id="rId270"/>
    <p:sldId id="3987" r:id="rId271"/>
    <p:sldId id="3988" r:id="rId272"/>
    <p:sldId id="3966" r:id="rId273"/>
    <p:sldId id="3967" r:id="rId274"/>
    <p:sldId id="3968" r:id="rId275"/>
    <p:sldId id="3971" r:id="rId276"/>
    <p:sldId id="3972" r:id="rId277"/>
    <p:sldId id="3989" r:id="rId278"/>
    <p:sldId id="3973" r:id="rId279"/>
    <p:sldId id="3994" r:id="rId280"/>
    <p:sldId id="3995" r:id="rId281"/>
    <p:sldId id="3996" r:id="rId282"/>
    <p:sldId id="3997" r:id="rId283"/>
    <p:sldId id="3923" r:id="rId284"/>
    <p:sldId id="3922" r:id="rId285"/>
    <p:sldId id="3861" r:id="rId286"/>
    <p:sldId id="3862" r:id="rId287"/>
    <p:sldId id="3859" r:id="rId288"/>
    <p:sldId id="3860" r:id="rId289"/>
    <p:sldId id="3990" r:id="rId290"/>
    <p:sldId id="3730" r:id="rId291"/>
    <p:sldId id="3731" r:id="rId292"/>
    <p:sldId id="3732" r:id="rId293"/>
    <p:sldId id="3992" r:id="rId294"/>
    <p:sldId id="3993" r:id="rId295"/>
    <p:sldId id="4255" r:id="rId296"/>
    <p:sldId id="3736" r:id="rId297"/>
    <p:sldId id="3737" r:id="rId298"/>
    <p:sldId id="3738" r:id="rId299"/>
    <p:sldId id="3741" r:id="rId300"/>
    <p:sldId id="3742" r:id="rId301"/>
    <p:sldId id="3743" r:id="rId302"/>
    <p:sldId id="3869" r:id="rId303"/>
    <p:sldId id="3998" r:id="rId304"/>
    <p:sldId id="3872" r:id="rId305"/>
    <p:sldId id="3744" r:id="rId306"/>
    <p:sldId id="3745" r:id="rId307"/>
    <p:sldId id="3746" r:id="rId308"/>
    <p:sldId id="3747" r:id="rId309"/>
    <p:sldId id="3748" r:id="rId310"/>
    <p:sldId id="3749" r:id="rId311"/>
    <p:sldId id="3873" r:id="rId312"/>
    <p:sldId id="3874" r:id="rId313"/>
    <p:sldId id="3751" r:id="rId314"/>
    <p:sldId id="3752" r:id="rId315"/>
    <p:sldId id="3850" r:id="rId316"/>
    <p:sldId id="3753" r:id="rId317"/>
    <p:sldId id="3754" r:id="rId318"/>
    <p:sldId id="3755" r:id="rId319"/>
    <p:sldId id="3756" r:id="rId320"/>
    <p:sldId id="3757" r:id="rId321"/>
    <p:sldId id="3875" r:id="rId322"/>
    <p:sldId id="3758" r:id="rId323"/>
    <p:sldId id="3759" r:id="rId324"/>
    <p:sldId id="3790" r:id="rId325"/>
    <p:sldId id="3792" r:id="rId326"/>
    <p:sldId id="3761" r:id="rId327"/>
    <p:sldId id="3999" r:id="rId328"/>
    <p:sldId id="3762" r:id="rId329"/>
    <p:sldId id="3763" r:id="rId330"/>
    <p:sldId id="3877" r:id="rId331"/>
    <p:sldId id="3764" r:id="rId332"/>
    <p:sldId id="3765" r:id="rId333"/>
    <p:sldId id="3766" r:id="rId334"/>
    <p:sldId id="3767" r:id="rId335"/>
    <p:sldId id="3878" r:id="rId336"/>
    <p:sldId id="3879" r:id="rId337"/>
    <p:sldId id="3880" r:id="rId338"/>
    <p:sldId id="3881" r:id="rId339"/>
    <p:sldId id="3768" r:id="rId340"/>
    <p:sldId id="3769" r:id="rId341"/>
    <p:sldId id="3770" r:id="rId342"/>
    <p:sldId id="3771" r:id="rId343"/>
    <p:sldId id="3882" r:id="rId344"/>
    <p:sldId id="3772" r:id="rId345"/>
    <p:sldId id="3773" r:id="rId346"/>
    <p:sldId id="3887" r:id="rId347"/>
    <p:sldId id="3886" r:id="rId348"/>
    <p:sldId id="3888" r:id="rId349"/>
    <p:sldId id="3885" r:id="rId350"/>
    <p:sldId id="3902" r:id="rId351"/>
    <p:sldId id="3903" r:id="rId352"/>
    <p:sldId id="3904" r:id="rId353"/>
    <p:sldId id="3883" r:id="rId354"/>
    <p:sldId id="3889" r:id="rId355"/>
    <p:sldId id="3890" r:id="rId356"/>
    <p:sldId id="3891" r:id="rId357"/>
    <p:sldId id="3892" r:id="rId358"/>
    <p:sldId id="3893" r:id="rId359"/>
    <p:sldId id="3894" r:id="rId360"/>
    <p:sldId id="3895" r:id="rId361"/>
    <p:sldId id="3897" r:id="rId362"/>
    <p:sldId id="3898" r:id="rId363"/>
    <p:sldId id="3899" r:id="rId364"/>
    <p:sldId id="3900" r:id="rId365"/>
    <p:sldId id="4000" r:id="rId366"/>
    <p:sldId id="4001" r:id="rId367"/>
    <p:sldId id="4014" r:id="rId368"/>
    <p:sldId id="4015" r:id="rId369"/>
    <p:sldId id="4016" r:id="rId370"/>
    <p:sldId id="4017" r:id="rId371"/>
    <p:sldId id="3916" r:id="rId372"/>
    <p:sldId id="4018" r:id="rId373"/>
    <p:sldId id="4019" r:id="rId374"/>
    <p:sldId id="4020" r:id="rId375"/>
    <p:sldId id="4021" r:id="rId376"/>
    <p:sldId id="4022" r:id="rId377"/>
    <p:sldId id="4023" r:id="rId378"/>
    <p:sldId id="4024" r:id="rId379"/>
    <p:sldId id="4025" r:id="rId380"/>
    <p:sldId id="4026" r:id="rId381"/>
    <p:sldId id="4027" r:id="rId382"/>
    <p:sldId id="4028" r:id="rId383"/>
    <p:sldId id="4029" r:id="rId384"/>
    <p:sldId id="4030" r:id="rId385"/>
    <p:sldId id="4031" r:id="rId386"/>
    <p:sldId id="4032" r:id="rId387"/>
    <p:sldId id="4033" r:id="rId388"/>
    <p:sldId id="4034" r:id="rId389"/>
    <p:sldId id="4035" r:id="rId390"/>
    <p:sldId id="4036" r:id="rId391"/>
    <p:sldId id="4037" r:id="rId392"/>
    <p:sldId id="4038" r:id="rId393"/>
    <p:sldId id="4039" r:id="rId394"/>
    <p:sldId id="4040" r:id="rId395"/>
    <p:sldId id="4041" r:id="rId396"/>
    <p:sldId id="4042" r:id="rId397"/>
    <p:sldId id="4043" r:id="rId398"/>
    <p:sldId id="4044" r:id="rId399"/>
    <p:sldId id="4045" r:id="rId400"/>
    <p:sldId id="4046" r:id="rId401"/>
    <p:sldId id="4047" r:id="rId402"/>
    <p:sldId id="4048" r:id="rId403"/>
    <p:sldId id="4049" r:id="rId404"/>
    <p:sldId id="4050" r:id="rId405"/>
    <p:sldId id="4051" r:id="rId406"/>
    <p:sldId id="4052" r:id="rId407"/>
    <p:sldId id="4053" r:id="rId408"/>
    <p:sldId id="4054" r:id="rId409"/>
    <p:sldId id="4055" r:id="rId410"/>
    <p:sldId id="4056" r:id="rId411"/>
    <p:sldId id="4057" r:id="rId412"/>
    <p:sldId id="4058" r:id="rId413"/>
    <p:sldId id="4059" r:id="rId414"/>
    <p:sldId id="4060" r:id="rId415"/>
    <p:sldId id="4061" r:id="rId416"/>
    <p:sldId id="4062" r:id="rId417"/>
    <p:sldId id="4063" r:id="rId418"/>
    <p:sldId id="4064" r:id="rId419"/>
    <p:sldId id="4065" r:id="rId420"/>
    <p:sldId id="4066" r:id="rId421"/>
    <p:sldId id="4067" r:id="rId422"/>
    <p:sldId id="4068" r:id="rId423"/>
    <p:sldId id="4069" r:id="rId424"/>
    <p:sldId id="4070" r:id="rId425"/>
    <p:sldId id="4071" r:id="rId426"/>
    <p:sldId id="4072" r:id="rId427"/>
    <p:sldId id="4073" r:id="rId428"/>
    <p:sldId id="4074" r:id="rId429"/>
    <p:sldId id="4075" r:id="rId430"/>
    <p:sldId id="4076" r:id="rId431"/>
    <p:sldId id="4077" r:id="rId432"/>
    <p:sldId id="4078" r:id="rId433"/>
    <p:sldId id="4079" r:id="rId434"/>
    <p:sldId id="4080" r:id="rId435"/>
    <p:sldId id="4081" r:id="rId436"/>
    <p:sldId id="4082" r:id="rId437"/>
    <p:sldId id="4083" r:id="rId438"/>
    <p:sldId id="4084" r:id="rId439"/>
    <p:sldId id="4085" r:id="rId440"/>
    <p:sldId id="4086" r:id="rId441"/>
    <p:sldId id="4087" r:id="rId442"/>
    <p:sldId id="4088" r:id="rId443"/>
    <p:sldId id="4089" r:id="rId444"/>
    <p:sldId id="4090" r:id="rId445"/>
    <p:sldId id="4091" r:id="rId446"/>
    <p:sldId id="4092" r:id="rId447"/>
    <p:sldId id="4093" r:id="rId448"/>
    <p:sldId id="3695" r:id="rId449"/>
    <p:sldId id="3696" r:id="rId450"/>
    <p:sldId id="4094" r:id="rId451"/>
    <p:sldId id="3844" r:id="rId452"/>
    <p:sldId id="3808" r:id="rId453"/>
    <p:sldId id="3809" r:id="rId454"/>
    <p:sldId id="3810" r:id="rId455"/>
    <p:sldId id="3811" r:id="rId456"/>
    <p:sldId id="3841" r:id="rId457"/>
    <p:sldId id="3812" r:id="rId458"/>
    <p:sldId id="3813" r:id="rId459"/>
    <p:sldId id="3814" r:id="rId460"/>
    <p:sldId id="3815" r:id="rId461"/>
    <p:sldId id="3816" r:id="rId462"/>
    <p:sldId id="3817" r:id="rId463"/>
    <p:sldId id="3818" r:id="rId464"/>
    <p:sldId id="3819" r:id="rId465"/>
    <p:sldId id="3820" r:id="rId466"/>
    <p:sldId id="3821" r:id="rId467"/>
    <p:sldId id="3822" r:id="rId468"/>
    <p:sldId id="3823" r:id="rId469"/>
    <p:sldId id="3824" r:id="rId470"/>
    <p:sldId id="3825" r:id="rId471"/>
    <p:sldId id="3826" r:id="rId472"/>
    <p:sldId id="3827" r:id="rId473"/>
    <p:sldId id="3828" r:id="rId474"/>
    <p:sldId id="3829" r:id="rId475"/>
    <p:sldId id="3830" r:id="rId476"/>
    <p:sldId id="3831" r:id="rId477"/>
    <p:sldId id="3832" r:id="rId478"/>
    <p:sldId id="3833" r:id="rId479"/>
    <p:sldId id="3834" r:id="rId480"/>
    <p:sldId id="3835" r:id="rId481"/>
    <p:sldId id="3836" r:id="rId482"/>
    <p:sldId id="3837" r:id="rId483"/>
    <p:sldId id="3838" r:id="rId484"/>
    <p:sldId id="3839" r:id="rId485"/>
    <p:sldId id="3842" r:id="rId486"/>
    <p:sldId id="4232" r:id="rId487"/>
    <p:sldId id="4233" r:id="rId488"/>
    <p:sldId id="4234" r:id="rId489"/>
    <p:sldId id="4235" r:id="rId490"/>
    <p:sldId id="4236" r:id="rId491"/>
    <p:sldId id="4237" r:id="rId492"/>
    <p:sldId id="4238" r:id="rId493"/>
    <p:sldId id="4239" r:id="rId494"/>
    <p:sldId id="4240" r:id="rId495"/>
    <p:sldId id="4241" r:id="rId496"/>
    <p:sldId id="4242" r:id="rId497"/>
    <p:sldId id="4002" r:id="rId498"/>
    <p:sldId id="4003" r:id="rId499"/>
    <p:sldId id="4004" r:id="rId500"/>
    <p:sldId id="4005" r:id="rId501"/>
    <p:sldId id="4006" r:id="rId502"/>
    <p:sldId id="4007" r:id="rId503"/>
    <p:sldId id="4008" r:id="rId504"/>
    <p:sldId id="4009" r:id="rId505"/>
    <p:sldId id="4010" r:id="rId506"/>
    <p:sldId id="4011" r:id="rId507"/>
    <p:sldId id="4012" r:id="rId508"/>
    <p:sldId id="4013" r:id="rId509"/>
    <p:sldId id="4095" r:id="rId510"/>
    <p:sldId id="4098" r:id="rId511"/>
    <p:sldId id="4099" r:id="rId512"/>
    <p:sldId id="4100" r:id="rId513"/>
    <p:sldId id="4101" r:id="rId514"/>
    <p:sldId id="4102" r:id="rId515"/>
    <p:sldId id="4103" r:id="rId516"/>
    <p:sldId id="4104" r:id="rId517"/>
    <p:sldId id="4105" r:id="rId518"/>
    <p:sldId id="4106" r:id="rId519"/>
    <p:sldId id="4107" r:id="rId520"/>
    <p:sldId id="4108" r:id="rId521"/>
    <p:sldId id="4109" r:id="rId522"/>
    <p:sldId id="4110" r:id="rId523"/>
    <p:sldId id="4111" r:id="rId524"/>
    <p:sldId id="4112" r:id="rId525"/>
    <p:sldId id="4113" r:id="rId526"/>
    <p:sldId id="4114" r:id="rId527"/>
    <p:sldId id="4115" r:id="rId528"/>
    <p:sldId id="4116" r:id="rId529"/>
    <p:sldId id="4117" r:id="rId530"/>
    <p:sldId id="4118" r:id="rId531"/>
    <p:sldId id="4119" r:id="rId532"/>
    <p:sldId id="4120" r:id="rId533"/>
    <p:sldId id="4121" r:id="rId534"/>
    <p:sldId id="4122" r:id="rId535"/>
    <p:sldId id="4123" r:id="rId536"/>
    <p:sldId id="4124" r:id="rId537"/>
    <p:sldId id="4125" r:id="rId538"/>
    <p:sldId id="4126" r:id="rId539"/>
    <p:sldId id="4127" r:id="rId540"/>
    <p:sldId id="4128" r:id="rId541"/>
    <p:sldId id="4129" r:id="rId542"/>
    <p:sldId id="4130" r:id="rId543"/>
    <p:sldId id="4131" r:id="rId544"/>
    <p:sldId id="4132" r:id="rId545"/>
    <p:sldId id="4133" r:id="rId546"/>
    <p:sldId id="4134" r:id="rId547"/>
    <p:sldId id="4135" r:id="rId548"/>
    <p:sldId id="4136" r:id="rId549"/>
    <p:sldId id="4137" r:id="rId550"/>
    <p:sldId id="4138" r:id="rId551"/>
    <p:sldId id="4139" r:id="rId552"/>
    <p:sldId id="4140" r:id="rId553"/>
    <p:sldId id="4141" r:id="rId554"/>
    <p:sldId id="4142" r:id="rId555"/>
    <p:sldId id="4178" r:id="rId556"/>
    <p:sldId id="4144" r:id="rId557"/>
    <p:sldId id="4145" r:id="rId558"/>
    <p:sldId id="4146" r:id="rId559"/>
    <p:sldId id="4147" r:id="rId560"/>
    <p:sldId id="4148" r:id="rId561"/>
    <p:sldId id="4149" r:id="rId562"/>
    <p:sldId id="4150" r:id="rId563"/>
    <p:sldId id="4151" r:id="rId564"/>
    <p:sldId id="4152" r:id="rId565"/>
    <p:sldId id="4153" r:id="rId566"/>
    <p:sldId id="4154" r:id="rId567"/>
    <p:sldId id="4155" r:id="rId568"/>
    <p:sldId id="4156" r:id="rId569"/>
    <p:sldId id="4157" r:id="rId570"/>
    <p:sldId id="4158" r:id="rId571"/>
    <p:sldId id="4159" r:id="rId572"/>
    <p:sldId id="4160" r:id="rId573"/>
    <p:sldId id="4161" r:id="rId574"/>
    <p:sldId id="4162" r:id="rId575"/>
    <p:sldId id="4163" r:id="rId576"/>
    <p:sldId id="4164" r:id="rId577"/>
    <p:sldId id="4165" r:id="rId578"/>
    <p:sldId id="4166" r:id="rId579"/>
    <p:sldId id="4167" r:id="rId580"/>
    <p:sldId id="4168" r:id="rId581"/>
    <p:sldId id="4169" r:id="rId582"/>
    <p:sldId id="4170" r:id="rId583"/>
    <p:sldId id="4171" r:id="rId584"/>
    <p:sldId id="4172" r:id="rId585"/>
    <p:sldId id="4173" r:id="rId586"/>
    <p:sldId id="4174" r:id="rId587"/>
    <p:sldId id="4175" r:id="rId588"/>
    <p:sldId id="4176" r:id="rId589"/>
    <p:sldId id="4177" r:id="rId590"/>
    <p:sldId id="4179" r:id="rId591"/>
    <p:sldId id="4180" r:id="rId592"/>
    <p:sldId id="4181" r:id="rId593"/>
    <p:sldId id="4182" r:id="rId594"/>
    <p:sldId id="4183" r:id="rId595"/>
    <p:sldId id="4184" r:id="rId596"/>
    <p:sldId id="4185" r:id="rId597"/>
    <p:sldId id="4186" r:id="rId598"/>
    <p:sldId id="4187" r:id="rId599"/>
    <p:sldId id="4188" r:id="rId600"/>
    <p:sldId id="4189" r:id="rId601"/>
    <p:sldId id="4190" r:id="rId602"/>
    <p:sldId id="4191" r:id="rId603"/>
    <p:sldId id="4192" r:id="rId604"/>
    <p:sldId id="4193" r:id="rId605"/>
    <p:sldId id="4194" r:id="rId606"/>
    <p:sldId id="4195" r:id="rId607"/>
    <p:sldId id="4196" r:id="rId608"/>
    <p:sldId id="4197" r:id="rId609"/>
    <p:sldId id="4198" r:id="rId610"/>
    <p:sldId id="4199" r:id="rId611"/>
    <p:sldId id="4200" r:id="rId612"/>
    <p:sldId id="4201" r:id="rId613"/>
    <p:sldId id="4202" r:id="rId614"/>
    <p:sldId id="4203" r:id="rId615"/>
    <p:sldId id="4204" r:id="rId616"/>
    <p:sldId id="4205" r:id="rId617"/>
    <p:sldId id="4206" r:id="rId618"/>
    <p:sldId id="4207" r:id="rId619"/>
    <p:sldId id="4208" r:id="rId620"/>
    <p:sldId id="4209" r:id="rId621"/>
    <p:sldId id="4210" r:id="rId622"/>
    <p:sldId id="4211" r:id="rId623"/>
    <p:sldId id="4212" r:id="rId624"/>
    <p:sldId id="4213" r:id="rId625"/>
    <p:sldId id="4214" r:id="rId626"/>
    <p:sldId id="4215" r:id="rId627"/>
    <p:sldId id="4216" r:id="rId628"/>
    <p:sldId id="4217" r:id="rId629"/>
    <p:sldId id="4218" r:id="rId630"/>
    <p:sldId id="4219" r:id="rId631"/>
    <p:sldId id="4220" r:id="rId632"/>
    <p:sldId id="4221" r:id="rId633"/>
    <p:sldId id="4222" r:id="rId634"/>
    <p:sldId id="4223" r:id="rId635"/>
    <p:sldId id="4224" r:id="rId636"/>
    <p:sldId id="4225" r:id="rId637"/>
    <p:sldId id="4226" r:id="rId638"/>
    <p:sldId id="4227" r:id="rId639"/>
    <p:sldId id="4228" r:id="rId640"/>
    <p:sldId id="4229" r:id="rId641"/>
    <p:sldId id="4230" r:id="rId642"/>
    <p:sldId id="4231" r:id="rId643"/>
    <p:sldId id="4243" r:id="rId644"/>
    <p:sldId id="4244" r:id="rId645"/>
    <p:sldId id="4245" r:id="rId646"/>
    <p:sldId id="4246" r:id="rId647"/>
    <p:sldId id="4247" r:id="rId648"/>
    <p:sldId id="4248" r:id="rId649"/>
    <p:sldId id="4249" r:id="rId650"/>
    <p:sldId id="4250" r:id="rId651"/>
    <p:sldId id="4251" r:id="rId652"/>
    <p:sldId id="4252" r:id="rId653"/>
    <p:sldId id="4253" r:id="rId654"/>
    <p:sldId id="4254" r:id="rId655"/>
  </p:sldIdLst>
  <p:sldSz cx="9144000" cy="6858000" type="screen4x3"/>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28">
          <p15:clr>
            <a:srgbClr val="A4A3A4"/>
          </p15:clr>
        </p15:guide>
        <p15:guide id="2" pos="2208">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0432FF"/>
    <a:srgbClr val="FF00C4"/>
    <a:srgbClr val="1A5712"/>
    <a:srgbClr val="948A54"/>
    <a:srgbClr val="2A55D6"/>
    <a:srgbClr val="8C0000"/>
    <a:srgbClr val="663D63"/>
    <a:srgbClr val="66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36140" autoAdjust="0"/>
    <p:restoredTop sz="99433" autoAdjust="0"/>
  </p:normalViewPr>
  <p:slideViewPr>
    <p:cSldViewPr>
      <p:cViewPr varScale="1">
        <p:scale>
          <a:sx n="80" d="100"/>
          <a:sy n="80" d="100"/>
        </p:scale>
        <p:origin x="208" y="784"/>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notesViewPr>
    <p:cSldViewPr>
      <p:cViewPr varScale="1">
        <p:scale>
          <a:sx n="101" d="100"/>
          <a:sy n="101" d="100"/>
        </p:scale>
        <p:origin x="-3228" y="-108"/>
      </p:cViewPr>
      <p:guideLst>
        <p:guide orient="horz" pos="2928"/>
        <p:guide pos="2208"/>
      </p:guideLst>
    </p:cSldViewPr>
  </p:notesViewPr>
  <p:gridSpacing cx="72008" cy="72008"/>
</p:viewPr>
</file>

<file path=ppt/_rels/presentation.xml.rels><?xml version="1.0" encoding="UTF-8" standalone="yes"?>
<Relationships xmlns="http://schemas.openxmlformats.org/package/2006/relationships"><Relationship Id="rId459" Type="http://schemas.openxmlformats.org/officeDocument/2006/relationships/slide" Target="slides/slide252.xml"/><Relationship Id="rId510" Type="http://schemas.openxmlformats.org/officeDocument/2006/relationships/slide" Target="slides/slide303.xml"/><Relationship Id="rId511" Type="http://schemas.openxmlformats.org/officeDocument/2006/relationships/slide" Target="slides/slide304.xml"/><Relationship Id="rId512" Type="http://schemas.openxmlformats.org/officeDocument/2006/relationships/slide" Target="slides/slide305.xml"/><Relationship Id="rId20" Type="http://schemas.openxmlformats.org/officeDocument/2006/relationships/slideMaster" Target="slideMasters/slideMaster20.xml"/><Relationship Id="rId21" Type="http://schemas.openxmlformats.org/officeDocument/2006/relationships/slideMaster" Target="slideMasters/slideMaster21.xml"/><Relationship Id="rId22" Type="http://schemas.openxmlformats.org/officeDocument/2006/relationships/slideMaster" Target="slideMasters/slideMaster22.xml"/><Relationship Id="rId23" Type="http://schemas.openxmlformats.org/officeDocument/2006/relationships/slideMaster" Target="slideMasters/slideMaster23.xml"/><Relationship Id="rId24" Type="http://schemas.openxmlformats.org/officeDocument/2006/relationships/slideMaster" Target="slideMasters/slideMaster24.xml"/><Relationship Id="rId25" Type="http://schemas.openxmlformats.org/officeDocument/2006/relationships/slideMaster" Target="slideMasters/slideMaster25.xml"/><Relationship Id="rId26" Type="http://schemas.openxmlformats.org/officeDocument/2006/relationships/slideMaster" Target="slideMasters/slideMaster26.xml"/><Relationship Id="rId27" Type="http://schemas.openxmlformats.org/officeDocument/2006/relationships/slideMaster" Target="slideMasters/slideMaster27.xml"/><Relationship Id="rId28" Type="http://schemas.openxmlformats.org/officeDocument/2006/relationships/slideMaster" Target="slideMasters/slideMaster28.xml"/><Relationship Id="rId29" Type="http://schemas.openxmlformats.org/officeDocument/2006/relationships/slideMaster" Target="slideMasters/slideMaster29.xml"/><Relationship Id="rId513" Type="http://schemas.openxmlformats.org/officeDocument/2006/relationships/slide" Target="slides/slide306.xml"/><Relationship Id="rId514" Type="http://schemas.openxmlformats.org/officeDocument/2006/relationships/slide" Target="slides/slide307.xml"/><Relationship Id="rId515" Type="http://schemas.openxmlformats.org/officeDocument/2006/relationships/slide" Target="slides/slide308.xml"/><Relationship Id="rId516" Type="http://schemas.openxmlformats.org/officeDocument/2006/relationships/slide" Target="slides/slide309.xml"/><Relationship Id="rId517" Type="http://schemas.openxmlformats.org/officeDocument/2006/relationships/slide" Target="slides/slide310.xml"/><Relationship Id="rId518" Type="http://schemas.openxmlformats.org/officeDocument/2006/relationships/slide" Target="slides/slide311.xml"/><Relationship Id="rId519" Type="http://schemas.openxmlformats.org/officeDocument/2006/relationships/slide" Target="slides/slide312.xml"/><Relationship Id="rId170" Type="http://schemas.openxmlformats.org/officeDocument/2006/relationships/slideMaster" Target="slideMasters/slideMaster170.xml"/><Relationship Id="rId171" Type="http://schemas.openxmlformats.org/officeDocument/2006/relationships/slideMaster" Target="slideMasters/slideMaster171.xml"/><Relationship Id="rId172" Type="http://schemas.openxmlformats.org/officeDocument/2006/relationships/slideMaster" Target="slideMasters/slideMaster172.xml"/><Relationship Id="rId173" Type="http://schemas.openxmlformats.org/officeDocument/2006/relationships/slideMaster" Target="slideMasters/slideMaster173.xml"/><Relationship Id="rId174" Type="http://schemas.openxmlformats.org/officeDocument/2006/relationships/slideMaster" Target="slideMasters/slideMaster174.xml"/><Relationship Id="rId175" Type="http://schemas.openxmlformats.org/officeDocument/2006/relationships/slideMaster" Target="slideMasters/slideMaster175.xml"/><Relationship Id="rId176" Type="http://schemas.openxmlformats.org/officeDocument/2006/relationships/slideMaster" Target="slideMasters/slideMaster176.xml"/><Relationship Id="rId177" Type="http://schemas.openxmlformats.org/officeDocument/2006/relationships/slideMaster" Target="slideMasters/slideMaster177.xml"/><Relationship Id="rId178" Type="http://schemas.openxmlformats.org/officeDocument/2006/relationships/slideMaster" Target="slideMasters/slideMaster178.xml"/><Relationship Id="rId179" Type="http://schemas.openxmlformats.org/officeDocument/2006/relationships/slideMaster" Target="slideMasters/slideMaster179.xml"/><Relationship Id="rId230" Type="http://schemas.openxmlformats.org/officeDocument/2006/relationships/slide" Target="slides/slide23.xml"/><Relationship Id="rId231" Type="http://schemas.openxmlformats.org/officeDocument/2006/relationships/slide" Target="slides/slide24.xml"/><Relationship Id="rId232" Type="http://schemas.openxmlformats.org/officeDocument/2006/relationships/slide" Target="slides/slide25.xml"/><Relationship Id="rId233" Type="http://schemas.openxmlformats.org/officeDocument/2006/relationships/slide" Target="slides/slide26.xml"/><Relationship Id="rId234" Type="http://schemas.openxmlformats.org/officeDocument/2006/relationships/slide" Target="slides/slide27.xml"/><Relationship Id="rId235" Type="http://schemas.openxmlformats.org/officeDocument/2006/relationships/slide" Target="slides/slide28.xml"/><Relationship Id="rId236" Type="http://schemas.openxmlformats.org/officeDocument/2006/relationships/slide" Target="slides/slide29.xml"/><Relationship Id="rId237" Type="http://schemas.openxmlformats.org/officeDocument/2006/relationships/slide" Target="slides/slide30.xml"/><Relationship Id="rId238" Type="http://schemas.openxmlformats.org/officeDocument/2006/relationships/slide" Target="slides/slide31.xml"/><Relationship Id="rId239" Type="http://schemas.openxmlformats.org/officeDocument/2006/relationships/slide" Target="slides/slide32.xml"/><Relationship Id="rId460" Type="http://schemas.openxmlformats.org/officeDocument/2006/relationships/slide" Target="slides/slide253.xml"/><Relationship Id="rId461" Type="http://schemas.openxmlformats.org/officeDocument/2006/relationships/slide" Target="slides/slide254.xml"/><Relationship Id="rId462" Type="http://schemas.openxmlformats.org/officeDocument/2006/relationships/slide" Target="slides/slide255.xml"/><Relationship Id="rId463" Type="http://schemas.openxmlformats.org/officeDocument/2006/relationships/slide" Target="slides/slide256.xml"/><Relationship Id="rId464" Type="http://schemas.openxmlformats.org/officeDocument/2006/relationships/slide" Target="slides/slide257.xml"/><Relationship Id="rId465" Type="http://schemas.openxmlformats.org/officeDocument/2006/relationships/slide" Target="slides/slide258.xml"/><Relationship Id="rId466" Type="http://schemas.openxmlformats.org/officeDocument/2006/relationships/slide" Target="slides/slide259.xml"/><Relationship Id="rId467" Type="http://schemas.openxmlformats.org/officeDocument/2006/relationships/slide" Target="slides/slide260.xml"/><Relationship Id="rId468" Type="http://schemas.openxmlformats.org/officeDocument/2006/relationships/slide" Target="slides/slide261.xml"/><Relationship Id="rId469" Type="http://schemas.openxmlformats.org/officeDocument/2006/relationships/slide" Target="slides/slide262.xml"/><Relationship Id="rId520" Type="http://schemas.openxmlformats.org/officeDocument/2006/relationships/slide" Target="slides/slide313.xml"/><Relationship Id="rId521" Type="http://schemas.openxmlformats.org/officeDocument/2006/relationships/slide" Target="slides/slide314.xml"/><Relationship Id="rId522" Type="http://schemas.openxmlformats.org/officeDocument/2006/relationships/slide" Target="slides/slide315.xml"/><Relationship Id="rId30" Type="http://schemas.openxmlformats.org/officeDocument/2006/relationships/slideMaster" Target="slideMasters/slideMaster30.xml"/><Relationship Id="rId31" Type="http://schemas.openxmlformats.org/officeDocument/2006/relationships/slideMaster" Target="slideMasters/slideMaster31.xml"/><Relationship Id="rId32" Type="http://schemas.openxmlformats.org/officeDocument/2006/relationships/slideMaster" Target="slideMasters/slideMaster32.xml"/><Relationship Id="rId33" Type="http://schemas.openxmlformats.org/officeDocument/2006/relationships/slideMaster" Target="slideMasters/slideMaster33.xml"/><Relationship Id="rId34" Type="http://schemas.openxmlformats.org/officeDocument/2006/relationships/slideMaster" Target="slideMasters/slideMaster34.xml"/><Relationship Id="rId35" Type="http://schemas.openxmlformats.org/officeDocument/2006/relationships/slideMaster" Target="slideMasters/slideMaster35.xml"/><Relationship Id="rId36" Type="http://schemas.openxmlformats.org/officeDocument/2006/relationships/slideMaster" Target="slideMasters/slideMaster36.xml"/><Relationship Id="rId37" Type="http://schemas.openxmlformats.org/officeDocument/2006/relationships/slideMaster" Target="slideMasters/slideMaster37.xml"/><Relationship Id="rId38" Type="http://schemas.openxmlformats.org/officeDocument/2006/relationships/slideMaster" Target="slideMasters/slideMaster38.xml"/><Relationship Id="rId39" Type="http://schemas.openxmlformats.org/officeDocument/2006/relationships/slideMaster" Target="slideMasters/slideMaster39.xml"/><Relationship Id="rId523" Type="http://schemas.openxmlformats.org/officeDocument/2006/relationships/slide" Target="slides/slide316.xml"/><Relationship Id="rId524" Type="http://schemas.openxmlformats.org/officeDocument/2006/relationships/slide" Target="slides/slide317.xml"/><Relationship Id="rId525" Type="http://schemas.openxmlformats.org/officeDocument/2006/relationships/slide" Target="slides/slide318.xml"/><Relationship Id="rId526" Type="http://schemas.openxmlformats.org/officeDocument/2006/relationships/slide" Target="slides/slide319.xml"/><Relationship Id="rId527" Type="http://schemas.openxmlformats.org/officeDocument/2006/relationships/slide" Target="slides/slide320.xml"/><Relationship Id="rId528" Type="http://schemas.openxmlformats.org/officeDocument/2006/relationships/slide" Target="slides/slide321.xml"/><Relationship Id="rId529" Type="http://schemas.openxmlformats.org/officeDocument/2006/relationships/slide" Target="slides/slide322.xml"/><Relationship Id="rId180" Type="http://schemas.openxmlformats.org/officeDocument/2006/relationships/slideMaster" Target="slideMasters/slideMaster180.xml"/><Relationship Id="rId181" Type="http://schemas.openxmlformats.org/officeDocument/2006/relationships/slideMaster" Target="slideMasters/slideMaster181.xml"/><Relationship Id="rId182" Type="http://schemas.openxmlformats.org/officeDocument/2006/relationships/slideMaster" Target="slideMasters/slideMaster182.xml"/><Relationship Id="rId183" Type="http://schemas.openxmlformats.org/officeDocument/2006/relationships/slideMaster" Target="slideMasters/slideMaster183.xml"/><Relationship Id="rId184" Type="http://schemas.openxmlformats.org/officeDocument/2006/relationships/slideMaster" Target="slideMasters/slideMaster184.xml"/><Relationship Id="rId185" Type="http://schemas.openxmlformats.org/officeDocument/2006/relationships/slideMaster" Target="slideMasters/slideMaster185.xml"/><Relationship Id="rId186" Type="http://schemas.openxmlformats.org/officeDocument/2006/relationships/slideMaster" Target="slideMasters/slideMaster186.xml"/><Relationship Id="rId187" Type="http://schemas.openxmlformats.org/officeDocument/2006/relationships/slideMaster" Target="slideMasters/slideMaster187.xml"/><Relationship Id="rId188" Type="http://schemas.openxmlformats.org/officeDocument/2006/relationships/slideMaster" Target="slideMasters/slideMaster188.xml"/><Relationship Id="rId189" Type="http://schemas.openxmlformats.org/officeDocument/2006/relationships/slideMaster" Target="slideMasters/slideMaster189.xml"/><Relationship Id="rId240" Type="http://schemas.openxmlformats.org/officeDocument/2006/relationships/slide" Target="slides/slide33.xml"/><Relationship Id="rId241" Type="http://schemas.openxmlformats.org/officeDocument/2006/relationships/slide" Target="slides/slide34.xml"/><Relationship Id="rId242" Type="http://schemas.openxmlformats.org/officeDocument/2006/relationships/slide" Target="slides/slide35.xml"/><Relationship Id="rId243" Type="http://schemas.openxmlformats.org/officeDocument/2006/relationships/slide" Target="slides/slide36.xml"/><Relationship Id="rId244" Type="http://schemas.openxmlformats.org/officeDocument/2006/relationships/slide" Target="slides/slide37.xml"/><Relationship Id="rId245" Type="http://schemas.openxmlformats.org/officeDocument/2006/relationships/slide" Target="slides/slide38.xml"/><Relationship Id="rId246" Type="http://schemas.openxmlformats.org/officeDocument/2006/relationships/slide" Target="slides/slide39.xml"/><Relationship Id="rId247" Type="http://schemas.openxmlformats.org/officeDocument/2006/relationships/slide" Target="slides/slide40.xml"/><Relationship Id="rId248" Type="http://schemas.openxmlformats.org/officeDocument/2006/relationships/slide" Target="slides/slide41.xml"/><Relationship Id="rId249" Type="http://schemas.openxmlformats.org/officeDocument/2006/relationships/slide" Target="slides/slide42.xml"/><Relationship Id="rId300" Type="http://schemas.openxmlformats.org/officeDocument/2006/relationships/slide" Target="slides/slide93.xml"/><Relationship Id="rId301" Type="http://schemas.openxmlformats.org/officeDocument/2006/relationships/slide" Target="slides/slide94.xml"/><Relationship Id="rId302" Type="http://schemas.openxmlformats.org/officeDocument/2006/relationships/slide" Target="slides/slide95.xml"/><Relationship Id="rId303" Type="http://schemas.openxmlformats.org/officeDocument/2006/relationships/slide" Target="slides/slide96.xml"/><Relationship Id="rId304" Type="http://schemas.openxmlformats.org/officeDocument/2006/relationships/slide" Target="slides/slide97.xml"/><Relationship Id="rId305" Type="http://schemas.openxmlformats.org/officeDocument/2006/relationships/slide" Target="slides/slide98.xml"/><Relationship Id="rId306" Type="http://schemas.openxmlformats.org/officeDocument/2006/relationships/slide" Target="slides/slide99.xml"/><Relationship Id="rId307" Type="http://schemas.openxmlformats.org/officeDocument/2006/relationships/slide" Target="slides/slide100.xml"/><Relationship Id="rId308" Type="http://schemas.openxmlformats.org/officeDocument/2006/relationships/slide" Target="slides/slide101.xml"/><Relationship Id="rId309" Type="http://schemas.openxmlformats.org/officeDocument/2006/relationships/slide" Target="slides/slide102.xml"/><Relationship Id="rId470" Type="http://schemas.openxmlformats.org/officeDocument/2006/relationships/slide" Target="slides/slide263.xml"/><Relationship Id="rId471" Type="http://schemas.openxmlformats.org/officeDocument/2006/relationships/slide" Target="slides/slide264.xml"/><Relationship Id="rId472" Type="http://schemas.openxmlformats.org/officeDocument/2006/relationships/slide" Target="slides/slide265.xml"/><Relationship Id="rId473" Type="http://schemas.openxmlformats.org/officeDocument/2006/relationships/slide" Target="slides/slide266.xml"/><Relationship Id="rId474" Type="http://schemas.openxmlformats.org/officeDocument/2006/relationships/slide" Target="slides/slide267.xml"/><Relationship Id="rId475" Type="http://schemas.openxmlformats.org/officeDocument/2006/relationships/slide" Target="slides/slide268.xml"/><Relationship Id="rId476" Type="http://schemas.openxmlformats.org/officeDocument/2006/relationships/slide" Target="slides/slide269.xml"/><Relationship Id="rId477" Type="http://schemas.openxmlformats.org/officeDocument/2006/relationships/slide" Target="slides/slide270.xml"/><Relationship Id="rId478" Type="http://schemas.openxmlformats.org/officeDocument/2006/relationships/slide" Target="slides/slide271.xml"/><Relationship Id="rId479" Type="http://schemas.openxmlformats.org/officeDocument/2006/relationships/slide" Target="slides/slide272.xml"/><Relationship Id="rId530" Type="http://schemas.openxmlformats.org/officeDocument/2006/relationships/slide" Target="slides/slide323.xml"/><Relationship Id="rId531" Type="http://schemas.openxmlformats.org/officeDocument/2006/relationships/slide" Target="slides/slide324.xml"/><Relationship Id="rId532" Type="http://schemas.openxmlformats.org/officeDocument/2006/relationships/slide" Target="slides/slide325.xml"/><Relationship Id="rId40" Type="http://schemas.openxmlformats.org/officeDocument/2006/relationships/slideMaster" Target="slideMasters/slideMaster40.xml"/><Relationship Id="rId41" Type="http://schemas.openxmlformats.org/officeDocument/2006/relationships/slideMaster" Target="slideMasters/slideMaster41.xml"/><Relationship Id="rId42" Type="http://schemas.openxmlformats.org/officeDocument/2006/relationships/slideMaster" Target="slideMasters/slideMaster42.xml"/><Relationship Id="rId43" Type="http://schemas.openxmlformats.org/officeDocument/2006/relationships/slideMaster" Target="slideMasters/slideMaster43.xml"/><Relationship Id="rId44" Type="http://schemas.openxmlformats.org/officeDocument/2006/relationships/slideMaster" Target="slideMasters/slideMaster44.xml"/><Relationship Id="rId45" Type="http://schemas.openxmlformats.org/officeDocument/2006/relationships/slideMaster" Target="slideMasters/slideMaster45.xml"/><Relationship Id="rId46" Type="http://schemas.openxmlformats.org/officeDocument/2006/relationships/slideMaster" Target="slideMasters/slideMaster46.xml"/><Relationship Id="rId47" Type="http://schemas.openxmlformats.org/officeDocument/2006/relationships/slideMaster" Target="slideMasters/slideMaster47.xml"/><Relationship Id="rId48" Type="http://schemas.openxmlformats.org/officeDocument/2006/relationships/slideMaster" Target="slideMasters/slideMaster48.xml"/><Relationship Id="rId49" Type="http://schemas.openxmlformats.org/officeDocument/2006/relationships/slideMaster" Target="slideMasters/slideMaster49.xml"/><Relationship Id="rId533" Type="http://schemas.openxmlformats.org/officeDocument/2006/relationships/slide" Target="slides/slide326.xml"/><Relationship Id="rId534" Type="http://schemas.openxmlformats.org/officeDocument/2006/relationships/slide" Target="slides/slide327.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5" Type="http://schemas.openxmlformats.org/officeDocument/2006/relationships/slideMaster" Target="slideMasters/slideMaster5.xml"/><Relationship Id="rId6" Type="http://schemas.openxmlformats.org/officeDocument/2006/relationships/slideMaster" Target="slideMasters/slideMaster6.xml"/><Relationship Id="rId7" Type="http://schemas.openxmlformats.org/officeDocument/2006/relationships/slideMaster" Target="slideMasters/slideMaster7.xml"/><Relationship Id="rId8" Type="http://schemas.openxmlformats.org/officeDocument/2006/relationships/slideMaster" Target="slideMasters/slideMaster8.xml"/><Relationship Id="rId9" Type="http://schemas.openxmlformats.org/officeDocument/2006/relationships/slideMaster" Target="slideMasters/slideMaster9.xml"/><Relationship Id="rId190" Type="http://schemas.openxmlformats.org/officeDocument/2006/relationships/slideMaster" Target="slideMasters/slideMaster190.xml"/><Relationship Id="rId191" Type="http://schemas.openxmlformats.org/officeDocument/2006/relationships/slideMaster" Target="slideMasters/slideMaster191.xml"/><Relationship Id="rId192" Type="http://schemas.openxmlformats.org/officeDocument/2006/relationships/slideMaster" Target="slideMasters/slideMaster192.xml"/><Relationship Id="rId193" Type="http://schemas.openxmlformats.org/officeDocument/2006/relationships/slideMaster" Target="slideMasters/slideMaster193.xml"/><Relationship Id="rId194" Type="http://schemas.openxmlformats.org/officeDocument/2006/relationships/slideMaster" Target="slideMasters/slideMaster194.xml"/><Relationship Id="rId195" Type="http://schemas.openxmlformats.org/officeDocument/2006/relationships/slideMaster" Target="slideMasters/slideMaster195.xml"/><Relationship Id="rId196" Type="http://schemas.openxmlformats.org/officeDocument/2006/relationships/slideMaster" Target="slideMasters/slideMaster196.xml"/><Relationship Id="rId197" Type="http://schemas.openxmlformats.org/officeDocument/2006/relationships/slideMaster" Target="slideMasters/slideMaster197.xml"/><Relationship Id="rId198" Type="http://schemas.openxmlformats.org/officeDocument/2006/relationships/slideMaster" Target="slideMasters/slideMaster198.xml"/><Relationship Id="rId199" Type="http://schemas.openxmlformats.org/officeDocument/2006/relationships/slideMaster" Target="slideMasters/slideMaster199.xml"/><Relationship Id="rId535" Type="http://schemas.openxmlformats.org/officeDocument/2006/relationships/slide" Target="slides/slide328.xml"/><Relationship Id="rId250" Type="http://schemas.openxmlformats.org/officeDocument/2006/relationships/slide" Target="slides/slide43.xml"/><Relationship Id="rId251" Type="http://schemas.openxmlformats.org/officeDocument/2006/relationships/slide" Target="slides/slide44.xml"/><Relationship Id="rId252" Type="http://schemas.openxmlformats.org/officeDocument/2006/relationships/slide" Target="slides/slide45.xml"/><Relationship Id="rId253" Type="http://schemas.openxmlformats.org/officeDocument/2006/relationships/slide" Target="slides/slide46.xml"/><Relationship Id="rId254" Type="http://schemas.openxmlformats.org/officeDocument/2006/relationships/slide" Target="slides/slide47.xml"/><Relationship Id="rId255" Type="http://schemas.openxmlformats.org/officeDocument/2006/relationships/slide" Target="slides/slide48.xml"/><Relationship Id="rId256" Type="http://schemas.openxmlformats.org/officeDocument/2006/relationships/slide" Target="slides/slide49.xml"/><Relationship Id="rId257" Type="http://schemas.openxmlformats.org/officeDocument/2006/relationships/slide" Target="slides/slide50.xml"/><Relationship Id="rId258" Type="http://schemas.openxmlformats.org/officeDocument/2006/relationships/slide" Target="slides/slide51.xml"/><Relationship Id="rId259" Type="http://schemas.openxmlformats.org/officeDocument/2006/relationships/slide" Target="slides/slide52.xml"/><Relationship Id="rId536" Type="http://schemas.openxmlformats.org/officeDocument/2006/relationships/slide" Target="slides/slide329.xml"/><Relationship Id="rId537" Type="http://schemas.openxmlformats.org/officeDocument/2006/relationships/slide" Target="slides/slide330.xml"/><Relationship Id="rId538" Type="http://schemas.openxmlformats.org/officeDocument/2006/relationships/slide" Target="slides/slide331.xml"/><Relationship Id="rId539" Type="http://schemas.openxmlformats.org/officeDocument/2006/relationships/slide" Target="slides/slide332.xml"/><Relationship Id="rId310" Type="http://schemas.openxmlformats.org/officeDocument/2006/relationships/slide" Target="slides/slide103.xml"/><Relationship Id="rId311" Type="http://schemas.openxmlformats.org/officeDocument/2006/relationships/slide" Target="slides/slide104.xml"/><Relationship Id="rId312" Type="http://schemas.openxmlformats.org/officeDocument/2006/relationships/slide" Target="slides/slide105.xml"/><Relationship Id="rId313" Type="http://schemas.openxmlformats.org/officeDocument/2006/relationships/slide" Target="slides/slide106.xml"/><Relationship Id="rId314" Type="http://schemas.openxmlformats.org/officeDocument/2006/relationships/slide" Target="slides/slide107.xml"/><Relationship Id="rId315" Type="http://schemas.openxmlformats.org/officeDocument/2006/relationships/slide" Target="slides/slide108.xml"/><Relationship Id="rId316" Type="http://schemas.openxmlformats.org/officeDocument/2006/relationships/slide" Target="slides/slide109.xml"/><Relationship Id="rId317" Type="http://schemas.openxmlformats.org/officeDocument/2006/relationships/slide" Target="slides/slide110.xml"/><Relationship Id="rId318" Type="http://schemas.openxmlformats.org/officeDocument/2006/relationships/slide" Target="slides/slide111.xml"/><Relationship Id="rId319" Type="http://schemas.openxmlformats.org/officeDocument/2006/relationships/slide" Target="slides/slide112.xml"/><Relationship Id="rId480" Type="http://schemas.openxmlformats.org/officeDocument/2006/relationships/slide" Target="slides/slide273.xml"/><Relationship Id="rId481" Type="http://schemas.openxmlformats.org/officeDocument/2006/relationships/slide" Target="slides/slide274.xml"/><Relationship Id="rId482" Type="http://schemas.openxmlformats.org/officeDocument/2006/relationships/slide" Target="slides/slide275.xml"/><Relationship Id="rId483" Type="http://schemas.openxmlformats.org/officeDocument/2006/relationships/slide" Target="slides/slide276.xml"/><Relationship Id="rId484" Type="http://schemas.openxmlformats.org/officeDocument/2006/relationships/slide" Target="slides/slide277.xml"/><Relationship Id="rId485" Type="http://schemas.openxmlformats.org/officeDocument/2006/relationships/slide" Target="slides/slide278.xml"/><Relationship Id="rId486" Type="http://schemas.openxmlformats.org/officeDocument/2006/relationships/slide" Target="slides/slide279.xml"/><Relationship Id="rId487" Type="http://schemas.openxmlformats.org/officeDocument/2006/relationships/slide" Target="slides/slide280.xml"/><Relationship Id="rId488" Type="http://schemas.openxmlformats.org/officeDocument/2006/relationships/slide" Target="slides/slide281.xml"/><Relationship Id="rId489" Type="http://schemas.openxmlformats.org/officeDocument/2006/relationships/slide" Target="slides/slide282.xml"/><Relationship Id="rId540" Type="http://schemas.openxmlformats.org/officeDocument/2006/relationships/slide" Target="slides/slide333.xml"/><Relationship Id="rId541" Type="http://schemas.openxmlformats.org/officeDocument/2006/relationships/slide" Target="slides/slide334.xml"/><Relationship Id="rId542" Type="http://schemas.openxmlformats.org/officeDocument/2006/relationships/slide" Target="slides/slide335.xml"/><Relationship Id="rId50" Type="http://schemas.openxmlformats.org/officeDocument/2006/relationships/slideMaster" Target="slideMasters/slideMaster50.xml"/><Relationship Id="rId51" Type="http://schemas.openxmlformats.org/officeDocument/2006/relationships/slideMaster" Target="slideMasters/slideMaster51.xml"/><Relationship Id="rId52" Type="http://schemas.openxmlformats.org/officeDocument/2006/relationships/slideMaster" Target="slideMasters/slideMaster52.xml"/><Relationship Id="rId53" Type="http://schemas.openxmlformats.org/officeDocument/2006/relationships/slideMaster" Target="slideMasters/slideMaster53.xml"/><Relationship Id="rId54" Type="http://schemas.openxmlformats.org/officeDocument/2006/relationships/slideMaster" Target="slideMasters/slideMaster54.xml"/><Relationship Id="rId55" Type="http://schemas.openxmlformats.org/officeDocument/2006/relationships/slideMaster" Target="slideMasters/slideMaster55.xml"/><Relationship Id="rId56" Type="http://schemas.openxmlformats.org/officeDocument/2006/relationships/slideMaster" Target="slideMasters/slideMaster56.xml"/><Relationship Id="rId57" Type="http://schemas.openxmlformats.org/officeDocument/2006/relationships/slideMaster" Target="slideMasters/slideMaster57.xml"/><Relationship Id="rId58" Type="http://schemas.openxmlformats.org/officeDocument/2006/relationships/slideMaster" Target="slideMasters/slideMaster58.xml"/><Relationship Id="rId59" Type="http://schemas.openxmlformats.org/officeDocument/2006/relationships/slideMaster" Target="slideMasters/slideMaster59.xml"/><Relationship Id="rId543" Type="http://schemas.openxmlformats.org/officeDocument/2006/relationships/slide" Target="slides/slide336.xml"/><Relationship Id="rId544" Type="http://schemas.openxmlformats.org/officeDocument/2006/relationships/slide" Target="slides/slide337.xml"/><Relationship Id="rId545" Type="http://schemas.openxmlformats.org/officeDocument/2006/relationships/slide" Target="slides/slide338.xml"/><Relationship Id="rId546" Type="http://schemas.openxmlformats.org/officeDocument/2006/relationships/slide" Target="slides/slide339.xml"/><Relationship Id="rId547" Type="http://schemas.openxmlformats.org/officeDocument/2006/relationships/slide" Target="slides/slide340.xml"/><Relationship Id="rId548" Type="http://schemas.openxmlformats.org/officeDocument/2006/relationships/slide" Target="slides/slide341.xml"/><Relationship Id="rId549" Type="http://schemas.openxmlformats.org/officeDocument/2006/relationships/slide" Target="slides/slide342.xml"/><Relationship Id="rId600" Type="http://schemas.openxmlformats.org/officeDocument/2006/relationships/slide" Target="slides/slide393.xml"/><Relationship Id="rId601" Type="http://schemas.openxmlformats.org/officeDocument/2006/relationships/slide" Target="slides/slide394.xml"/><Relationship Id="rId602" Type="http://schemas.openxmlformats.org/officeDocument/2006/relationships/slide" Target="slides/slide395.xml"/><Relationship Id="rId603" Type="http://schemas.openxmlformats.org/officeDocument/2006/relationships/slide" Target="slides/slide396.xml"/><Relationship Id="rId604" Type="http://schemas.openxmlformats.org/officeDocument/2006/relationships/slide" Target="slides/slide397.xml"/><Relationship Id="rId605" Type="http://schemas.openxmlformats.org/officeDocument/2006/relationships/slide" Target="slides/slide398.xml"/><Relationship Id="rId606" Type="http://schemas.openxmlformats.org/officeDocument/2006/relationships/slide" Target="slides/slide399.xml"/><Relationship Id="rId607" Type="http://schemas.openxmlformats.org/officeDocument/2006/relationships/slide" Target="slides/slide400.xml"/><Relationship Id="rId608" Type="http://schemas.openxmlformats.org/officeDocument/2006/relationships/slide" Target="slides/slide401.xml"/><Relationship Id="rId609" Type="http://schemas.openxmlformats.org/officeDocument/2006/relationships/slide" Target="slides/slide402.xml"/><Relationship Id="rId260" Type="http://schemas.openxmlformats.org/officeDocument/2006/relationships/slide" Target="slides/slide53.xml"/><Relationship Id="rId261" Type="http://schemas.openxmlformats.org/officeDocument/2006/relationships/slide" Target="slides/slide54.xml"/><Relationship Id="rId262" Type="http://schemas.openxmlformats.org/officeDocument/2006/relationships/slide" Target="slides/slide55.xml"/><Relationship Id="rId263" Type="http://schemas.openxmlformats.org/officeDocument/2006/relationships/slide" Target="slides/slide56.xml"/><Relationship Id="rId264" Type="http://schemas.openxmlformats.org/officeDocument/2006/relationships/slide" Target="slides/slide57.xml"/><Relationship Id="rId265" Type="http://schemas.openxmlformats.org/officeDocument/2006/relationships/slide" Target="slides/slide58.xml"/><Relationship Id="rId266" Type="http://schemas.openxmlformats.org/officeDocument/2006/relationships/slide" Target="slides/slide59.xml"/><Relationship Id="rId267" Type="http://schemas.openxmlformats.org/officeDocument/2006/relationships/slide" Target="slides/slide60.xml"/><Relationship Id="rId268" Type="http://schemas.openxmlformats.org/officeDocument/2006/relationships/slide" Target="slides/slide61.xml"/><Relationship Id="rId269" Type="http://schemas.openxmlformats.org/officeDocument/2006/relationships/slide" Target="slides/slide62.xml"/><Relationship Id="rId320" Type="http://schemas.openxmlformats.org/officeDocument/2006/relationships/slide" Target="slides/slide113.xml"/><Relationship Id="rId321" Type="http://schemas.openxmlformats.org/officeDocument/2006/relationships/slide" Target="slides/slide114.xml"/><Relationship Id="rId322" Type="http://schemas.openxmlformats.org/officeDocument/2006/relationships/slide" Target="slides/slide115.xml"/><Relationship Id="rId323" Type="http://schemas.openxmlformats.org/officeDocument/2006/relationships/slide" Target="slides/slide116.xml"/><Relationship Id="rId324" Type="http://schemas.openxmlformats.org/officeDocument/2006/relationships/slide" Target="slides/slide117.xml"/><Relationship Id="rId325" Type="http://schemas.openxmlformats.org/officeDocument/2006/relationships/slide" Target="slides/slide118.xml"/><Relationship Id="rId326" Type="http://schemas.openxmlformats.org/officeDocument/2006/relationships/slide" Target="slides/slide119.xml"/><Relationship Id="rId327" Type="http://schemas.openxmlformats.org/officeDocument/2006/relationships/slide" Target="slides/slide120.xml"/><Relationship Id="rId328" Type="http://schemas.openxmlformats.org/officeDocument/2006/relationships/slide" Target="slides/slide121.xml"/><Relationship Id="rId329" Type="http://schemas.openxmlformats.org/officeDocument/2006/relationships/slide" Target="slides/slide122.xml"/><Relationship Id="rId490" Type="http://schemas.openxmlformats.org/officeDocument/2006/relationships/slide" Target="slides/slide283.xml"/><Relationship Id="rId491" Type="http://schemas.openxmlformats.org/officeDocument/2006/relationships/slide" Target="slides/slide284.xml"/><Relationship Id="rId492" Type="http://schemas.openxmlformats.org/officeDocument/2006/relationships/slide" Target="slides/slide285.xml"/><Relationship Id="rId493" Type="http://schemas.openxmlformats.org/officeDocument/2006/relationships/slide" Target="slides/slide286.xml"/><Relationship Id="rId494" Type="http://schemas.openxmlformats.org/officeDocument/2006/relationships/slide" Target="slides/slide287.xml"/><Relationship Id="rId495" Type="http://schemas.openxmlformats.org/officeDocument/2006/relationships/slide" Target="slides/slide288.xml"/><Relationship Id="rId496" Type="http://schemas.openxmlformats.org/officeDocument/2006/relationships/slide" Target="slides/slide289.xml"/><Relationship Id="rId497" Type="http://schemas.openxmlformats.org/officeDocument/2006/relationships/slide" Target="slides/slide290.xml"/><Relationship Id="rId498" Type="http://schemas.openxmlformats.org/officeDocument/2006/relationships/slide" Target="slides/slide291.xml"/><Relationship Id="rId499" Type="http://schemas.openxmlformats.org/officeDocument/2006/relationships/slide" Target="slides/slide292.xml"/><Relationship Id="rId100" Type="http://schemas.openxmlformats.org/officeDocument/2006/relationships/slideMaster" Target="slideMasters/slideMaster100.xml"/><Relationship Id="rId101" Type="http://schemas.openxmlformats.org/officeDocument/2006/relationships/slideMaster" Target="slideMasters/slideMaster101.xml"/><Relationship Id="rId102" Type="http://schemas.openxmlformats.org/officeDocument/2006/relationships/slideMaster" Target="slideMasters/slideMaster102.xml"/><Relationship Id="rId103" Type="http://schemas.openxmlformats.org/officeDocument/2006/relationships/slideMaster" Target="slideMasters/slideMaster103.xml"/><Relationship Id="rId104" Type="http://schemas.openxmlformats.org/officeDocument/2006/relationships/slideMaster" Target="slideMasters/slideMaster104.xml"/><Relationship Id="rId105" Type="http://schemas.openxmlformats.org/officeDocument/2006/relationships/slideMaster" Target="slideMasters/slideMaster105.xml"/><Relationship Id="rId106" Type="http://schemas.openxmlformats.org/officeDocument/2006/relationships/slideMaster" Target="slideMasters/slideMaster106.xml"/><Relationship Id="rId107" Type="http://schemas.openxmlformats.org/officeDocument/2006/relationships/slideMaster" Target="slideMasters/slideMaster107.xml"/><Relationship Id="rId108" Type="http://schemas.openxmlformats.org/officeDocument/2006/relationships/slideMaster" Target="slideMasters/slideMaster108.xml"/><Relationship Id="rId109" Type="http://schemas.openxmlformats.org/officeDocument/2006/relationships/slideMaster" Target="slideMasters/slideMaster109.xml"/><Relationship Id="rId60" Type="http://schemas.openxmlformats.org/officeDocument/2006/relationships/slideMaster" Target="slideMasters/slideMaster60.xml"/><Relationship Id="rId61" Type="http://schemas.openxmlformats.org/officeDocument/2006/relationships/slideMaster" Target="slideMasters/slideMaster61.xml"/><Relationship Id="rId62" Type="http://schemas.openxmlformats.org/officeDocument/2006/relationships/slideMaster" Target="slideMasters/slideMaster62.xml"/><Relationship Id="rId63" Type="http://schemas.openxmlformats.org/officeDocument/2006/relationships/slideMaster" Target="slideMasters/slideMaster63.xml"/><Relationship Id="rId64" Type="http://schemas.openxmlformats.org/officeDocument/2006/relationships/slideMaster" Target="slideMasters/slideMaster64.xml"/><Relationship Id="rId65" Type="http://schemas.openxmlformats.org/officeDocument/2006/relationships/slideMaster" Target="slideMasters/slideMaster65.xml"/><Relationship Id="rId66" Type="http://schemas.openxmlformats.org/officeDocument/2006/relationships/slideMaster" Target="slideMasters/slideMaster66.xml"/><Relationship Id="rId67" Type="http://schemas.openxmlformats.org/officeDocument/2006/relationships/slideMaster" Target="slideMasters/slideMaster67.xml"/><Relationship Id="rId68" Type="http://schemas.openxmlformats.org/officeDocument/2006/relationships/slideMaster" Target="slideMasters/slideMaster68.xml"/><Relationship Id="rId69" Type="http://schemas.openxmlformats.org/officeDocument/2006/relationships/slideMaster" Target="slideMasters/slideMaster69.xml"/><Relationship Id="rId550" Type="http://schemas.openxmlformats.org/officeDocument/2006/relationships/slide" Target="slides/slide343.xml"/><Relationship Id="rId551" Type="http://schemas.openxmlformats.org/officeDocument/2006/relationships/slide" Target="slides/slide344.xml"/><Relationship Id="rId552" Type="http://schemas.openxmlformats.org/officeDocument/2006/relationships/slide" Target="slides/slide345.xml"/><Relationship Id="rId553" Type="http://schemas.openxmlformats.org/officeDocument/2006/relationships/slide" Target="slides/slide346.xml"/><Relationship Id="rId554" Type="http://schemas.openxmlformats.org/officeDocument/2006/relationships/slide" Target="slides/slide347.xml"/><Relationship Id="rId555" Type="http://schemas.openxmlformats.org/officeDocument/2006/relationships/slide" Target="slides/slide348.xml"/><Relationship Id="rId556" Type="http://schemas.openxmlformats.org/officeDocument/2006/relationships/slide" Target="slides/slide349.xml"/><Relationship Id="rId557" Type="http://schemas.openxmlformats.org/officeDocument/2006/relationships/slide" Target="slides/slide350.xml"/><Relationship Id="rId558" Type="http://schemas.openxmlformats.org/officeDocument/2006/relationships/slide" Target="slides/slide351.xml"/><Relationship Id="rId559" Type="http://schemas.openxmlformats.org/officeDocument/2006/relationships/slide" Target="slides/slide352.xml"/><Relationship Id="rId610" Type="http://schemas.openxmlformats.org/officeDocument/2006/relationships/slide" Target="slides/slide403.xml"/><Relationship Id="rId611" Type="http://schemas.openxmlformats.org/officeDocument/2006/relationships/slide" Target="slides/slide404.xml"/><Relationship Id="rId612" Type="http://schemas.openxmlformats.org/officeDocument/2006/relationships/slide" Target="slides/slide405.xml"/><Relationship Id="rId613" Type="http://schemas.openxmlformats.org/officeDocument/2006/relationships/slide" Target="slides/slide406.xml"/><Relationship Id="rId614" Type="http://schemas.openxmlformats.org/officeDocument/2006/relationships/slide" Target="slides/slide407.xml"/><Relationship Id="rId615" Type="http://schemas.openxmlformats.org/officeDocument/2006/relationships/slide" Target="slides/slide408.xml"/><Relationship Id="rId616" Type="http://schemas.openxmlformats.org/officeDocument/2006/relationships/slide" Target="slides/slide409.xml"/><Relationship Id="rId617" Type="http://schemas.openxmlformats.org/officeDocument/2006/relationships/slide" Target="slides/slide410.xml"/><Relationship Id="rId270" Type="http://schemas.openxmlformats.org/officeDocument/2006/relationships/slide" Target="slides/slide63.xml"/><Relationship Id="rId271" Type="http://schemas.openxmlformats.org/officeDocument/2006/relationships/slide" Target="slides/slide64.xml"/><Relationship Id="rId272" Type="http://schemas.openxmlformats.org/officeDocument/2006/relationships/slide" Target="slides/slide65.xml"/><Relationship Id="rId273" Type="http://schemas.openxmlformats.org/officeDocument/2006/relationships/slide" Target="slides/slide66.xml"/><Relationship Id="rId274" Type="http://schemas.openxmlformats.org/officeDocument/2006/relationships/slide" Target="slides/slide67.xml"/><Relationship Id="rId275" Type="http://schemas.openxmlformats.org/officeDocument/2006/relationships/slide" Target="slides/slide68.xml"/><Relationship Id="rId276" Type="http://schemas.openxmlformats.org/officeDocument/2006/relationships/slide" Target="slides/slide69.xml"/><Relationship Id="rId277" Type="http://schemas.openxmlformats.org/officeDocument/2006/relationships/slide" Target="slides/slide70.xml"/><Relationship Id="rId278" Type="http://schemas.openxmlformats.org/officeDocument/2006/relationships/slide" Target="slides/slide71.xml"/><Relationship Id="rId279" Type="http://schemas.openxmlformats.org/officeDocument/2006/relationships/slide" Target="slides/slide72.xml"/><Relationship Id="rId618" Type="http://schemas.openxmlformats.org/officeDocument/2006/relationships/slide" Target="slides/slide411.xml"/><Relationship Id="rId619" Type="http://schemas.openxmlformats.org/officeDocument/2006/relationships/slide" Target="slides/slide412.xml"/><Relationship Id="rId330" Type="http://schemas.openxmlformats.org/officeDocument/2006/relationships/slide" Target="slides/slide123.xml"/><Relationship Id="rId331" Type="http://schemas.openxmlformats.org/officeDocument/2006/relationships/slide" Target="slides/slide124.xml"/><Relationship Id="rId332" Type="http://schemas.openxmlformats.org/officeDocument/2006/relationships/slide" Target="slides/slide125.xml"/><Relationship Id="rId333" Type="http://schemas.openxmlformats.org/officeDocument/2006/relationships/slide" Target="slides/slide126.xml"/><Relationship Id="rId334" Type="http://schemas.openxmlformats.org/officeDocument/2006/relationships/slide" Target="slides/slide127.xml"/><Relationship Id="rId335" Type="http://schemas.openxmlformats.org/officeDocument/2006/relationships/slide" Target="slides/slide128.xml"/><Relationship Id="rId336" Type="http://schemas.openxmlformats.org/officeDocument/2006/relationships/slide" Target="slides/slide129.xml"/><Relationship Id="rId337" Type="http://schemas.openxmlformats.org/officeDocument/2006/relationships/slide" Target="slides/slide130.xml"/><Relationship Id="rId338" Type="http://schemas.openxmlformats.org/officeDocument/2006/relationships/slide" Target="slides/slide131.xml"/><Relationship Id="rId339" Type="http://schemas.openxmlformats.org/officeDocument/2006/relationships/slide" Target="slides/slide132.xml"/><Relationship Id="rId110" Type="http://schemas.openxmlformats.org/officeDocument/2006/relationships/slideMaster" Target="slideMasters/slideMaster110.xml"/><Relationship Id="rId111" Type="http://schemas.openxmlformats.org/officeDocument/2006/relationships/slideMaster" Target="slideMasters/slideMaster111.xml"/><Relationship Id="rId112" Type="http://schemas.openxmlformats.org/officeDocument/2006/relationships/slideMaster" Target="slideMasters/slideMaster112.xml"/><Relationship Id="rId113" Type="http://schemas.openxmlformats.org/officeDocument/2006/relationships/slideMaster" Target="slideMasters/slideMaster113.xml"/><Relationship Id="rId114" Type="http://schemas.openxmlformats.org/officeDocument/2006/relationships/slideMaster" Target="slideMasters/slideMaster114.xml"/><Relationship Id="rId115" Type="http://schemas.openxmlformats.org/officeDocument/2006/relationships/slideMaster" Target="slideMasters/slideMaster115.xml"/><Relationship Id="rId70" Type="http://schemas.openxmlformats.org/officeDocument/2006/relationships/slideMaster" Target="slideMasters/slideMaster70.xml"/><Relationship Id="rId71" Type="http://schemas.openxmlformats.org/officeDocument/2006/relationships/slideMaster" Target="slideMasters/slideMaster71.xml"/><Relationship Id="rId72" Type="http://schemas.openxmlformats.org/officeDocument/2006/relationships/slideMaster" Target="slideMasters/slideMaster72.xml"/><Relationship Id="rId73" Type="http://schemas.openxmlformats.org/officeDocument/2006/relationships/slideMaster" Target="slideMasters/slideMaster73.xml"/><Relationship Id="rId74" Type="http://schemas.openxmlformats.org/officeDocument/2006/relationships/slideMaster" Target="slideMasters/slideMaster74.xml"/><Relationship Id="rId75" Type="http://schemas.openxmlformats.org/officeDocument/2006/relationships/slideMaster" Target="slideMasters/slideMaster75.xml"/><Relationship Id="rId76" Type="http://schemas.openxmlformats.org/officeDocument/2006/relationships/slideMaster" Target="slideMasters/slideMaster76.xml"/><Relationship Id="rId77" Type="http://schemas.openxmlformats.org/officeDocument/2006/relationships/slideMaster" Target="slideMasters/slideMaster77.xml"/><Relationship Id="rId78" Type="http://schemas.openxmlformats.org/officeDocument/2006/relationships/slideMaster" Target="slideMasters/slideMaster78.xml"/><Relationship Id="rId79" Type="http://schemas.openxmlformats.org/officeDocument/2006/relationships/slideMaster" Target="slideMasters/slideMaster79.xml"/><Relationship Id="rId116" Type="http://schemas.openxmlformats.org/officeDocument/2006/relationships/slideMaster" Target="slideMasters/slideMaster116.xml"/><Relationship Id="rId117" Type="http://schemas.openxmlformats.org/officeDocument/2006/relationships/slideMaster" Target="slideMasters/slideMaster117.xml"/><Relationship Id="rId118" Type="http://schemas.openxmlformats.org/officeDocument/2006/relationships/slideMaster" Target="slideMasters/slideMaster118.xml"/><Relationship Id="rId119" Type="http://schemas.openxmlformats.org/officeDocument/2006/relationships/slideMaster" Target="slideMasters/slideMaster119.xml"/><Relationship Id="rId560" Type="http://schemas.openxmlformats.org/officeDocument/2006/relationships/slide" Target="slides/slide353.xml"/><Relationship Id="rId561" Type="http://schemas.openxmlformats.org/officeDocument/2006/relationships/slide" Target="slides/slide354.xml"/><Relationship Id="rId562" Type="http://schemas.openxmlformats.org/officeDocument/2006/relationships/slide" Target="slides/slide355.xml"/><Relationship Id="rId563" Type="http://schemas.openxmlformats.org/officeDocument/2006/relationships/slide" Target="slides/slide356.xml"/><Relationship Id="rId564" Type="http://schemas.openxmlformats.org/officeDocument/2006/relationships/slide" Target="slides/slide357.xml"/><Relationship Id="rId565" Type="http://schemas.openxmlformats.org/officeDocument/2006/relationships/slide" Target="slides/slide358.xml"/><Relationship Id="rId566" Type="http://schemas.openxmlformats.org/officeDocument/2006/relationships/slide" Target="slides/slide359.xml"/><Relationship Id="rId567" Type="http://schemas.openxmlformats.org/officeDocument/2006/relationships/slide" Target="slides/slide360.xml"/><Relationship Id="rId568" Type="http://schemas.openxmlformats.org/officeDocument/2006/relationships/slide" Target="slides/slide361.xml"/><Relationship Id="rId569" Type="http://schemas.openxmlformats.org/officeDocument/2006/relationships/slide" Target="slides/slide362.xml"/><Relationship Id="rId620" Type="http://schemas.openxmlformats.org/officeDocument/2006/relationships/slide" Target="slides/slide413.xml"/><Relationship Id="rId621" Type="http://schemas.openxmlformats.org/officeDocument/2006/relationships/slide" Target="slides/slide414.xml"/><Relationship Id="rId622" Type="http://schemas.openxmlformats.org/officeDocument/2006/relationships/slide" Target="slides/slide415.xml"/><Relationship Id="rId623" Type="http://schemas.openxmlformats.org/officeDocument/2006/relationships/slide" Target="slides/slide416.xml"/><Relationship Id="rId624" Type="http://schemas.openxmlformats.org/officeDocument/2006/relationships/slide" Target="slides/slide417.xml"/><Relationship Id="rId625" Type="http://schemas.openxmlformats.org/officeDocument/2006/relationships/slide" Target="slides/slide418.xml"/><Relationship Id="rId626" Type="http://schemas.openxmlformats.org/officeDocument/2006/relationships/slide" Target="slides/slide419.xml"/><Relationship Id="rId627" Type="http://schemas.openxmlformats.org/officeDocument/2006/relationships/slide" Target="slides/slide420.xml"/><Relationship Id="rId280" Type="http://schemas.openxmlformats.org/officeDocument/2006/relationships/slide" Target="slides/slide73.xml"/><Relationship Id="rId281" Type="http://schemas.openxmlformats.org/officeDocument/2006/relationships/slide" Target="slides/slide74.xml"/><Relationship Id="rId282" Type="http://schemas.openxmlformats.org/officeDocument/2006/relationships/slide" Target="slides/slide75.xml"/><Relationship Id="rId283" Type="http://schemas.openxmlformats.org/officeDocument/2006/relationships/slide" Target="slides/slide76.xml"/><Relationship Id="rId284" Type="http://schemas.openxmlformats.org/officeDocument/2006/relationships/slide" Target="slides/slide77.xml"/><Relationship Id="rId285" Type="http://schemas.openxmlformats.org/officeDocument/2006/relationships/slide" Target="slides/slide78.xml"/><Relationship Id="rId286" Type="http://schemas.openxmlformats.org/officeDocument/2006/relationships/slide" Target="slides/slide79.xml"/><Relationship Id="rId287" Type="http://schemas.openxmlformats.org/officeDocument/2006/relationships/slide" Target="slides/slide80.xml"/><Relationship Id="rId288" Type="http://schemas.openxmlformats.org/officeDocument/2006/relationships/slide" Target="slides/slide81.xml"/><Relationship Id="rId289" Type="http://schemas.openxmlformats.org/officeDocument/2006/relationships/slide" Target="slides/slide82.xml"/><Relationship Id="rId628" Type="http://schemas.openxmlformats.org/officeDocument/2006/relationships/slide" Target="slides/slide421.xml"/><Relationship Id="rId629" Type="http://schemas.openxmlformats.org/officeDocument/2006/relationships/slide" Target="slides/slide422.xml"/><Relationship Id="rId340" Type="http://schemas.openxmlformats.org/officeDocument/2006/relationships/slide" Target="slides/slide133.xml"/><Relationship Id="rId341" Type="http://schemas.openxmlformats.org/officeDocument/2006/relationships/slide" Target="slides/slide134.xml"/><Relationship Id="rId342" Type="http://schemas.openxmlformats.org/officeDocument/2006/relationships/slide" Target="slides/slide135.xml"/><Relationship Id="rId343" Type="http://schemas.openxmlformats.org/officeDocument/2006/relationships/slide" Target="slides/slide136.xml"/><Relationship Id="rId344" Type="http://schemas.openxmlformats.org/officeDocument/2006/relationships/slide" Target="slides/slide137.xml"/><Relationship Id="rId345" Type="http://schemas.openxmlformats.org/officeDocument/2006/relationships/slide" Target="slides/slide138.xml"/><Relationship Id="rId346" Type="http://schemas.openxmlformats.org/officeDocument/2006/relationships/slide" Target="slides/slide139.xml"/><Relationship Id="rId347" Type="http://schemas.openxmlformats.org/officeDocument/2006/relationships/slide" Target="slides/slide140.xml"/><Relationship Id="rId348" Type="http://schemas.openxmlformats.org/officeDocument/2006/relationships/slide" Target="slides/slide141.xml"/><Relationship Id="rId349" Type="http://schemas.openxmlformats.org/officeDocument/2006/relationships/slide" Target="slides/slide142.xml"/><Relationship Id="rId400" Type="http://schemas.openxmlformats.org/officeDocument/2006/relationships/slide" Target="slides/slide193.xml"/><Relationship Id="rId401" Type="http://schemas.openxmlformats.org/officeDocument/2006/relationships/slide" Target="slides/slide194.xml"/><Relationship Id="rId402" Type="http://schemas.openxmlformats.org/officeDocument/2006/relationships/slide" Target="slides/slide195.xml"/><Relationship Id="rId403" Type="http://schemas.openxmlformats.org/officeDocument/2006/relationships/slide" Target="slides/slide196.xml"/><Relationship Id="rId404" Type="http://schemas.openxmlformats.org/officeDocument/2006/relationships/slide" Target="slides/slide197.xml"/><Relationship Id="rId405" Type="http://schemas.openxmlformats.org/officeDocument/2006/relationships/slide" Target="slides/slide198.xml"/><Relationship Id="rId406" Type="http://schemas.openxmlformats.org/officeDocument/2006/relationships/slide" Target="slides/slide199.xml"/><Relationship Id="rId407" Type="http://schemas.openxmlformats.org/officeDocument/2006/relationships/slide" Target="slides/slide200.xml"/><Relationship Id="rId408" Type="http://schemas.openxmlformats.org/officeDocument/2006/relationships/slide" Target="slides/slide201.xml"/><Relationship Id="rId409" Type="http://schemas.openxmlformats.org/officeDocument/2006/relationships/slide" Target="slides/slide202.xml"/><Relationship Id="rId120" Type="http://schemas.openxmlformats.org/officeDocument/2006/relationships/slideMaster" Target="slideMasters/slideMaster120.xml"/><Relationship Id="rId121" Type="http://schemas.openxmlformats.org/officeDocument/2006/relationships/slideMaster" Target="slideMasters/slideMaster121.xml"/><Relationship Id="rId122" Type="http://schemas.openxmlformats.org/officeDocument/2006/relationships/slideMaster" Target="slideMasters/slideMaster122.xml"/><Relationship Id="rId123" Type="http://schemas.openxmlformats.org/officeDocument/2006/relationships/slideMaster" Target="slideMasters/slideMaster123.xml"/><Relationship Id="rId124" Type="http://schemas.openxmlformats.org/officeDocument/2006/relationships/slideMaster" Target="slideMasters/slideMaster124.xml"/><Relationship Id="rId125" Type="http://schemas.openxmlformats.org/officeDocument/2006/relationships/slideMaster" Target="slideMasters/slideMaster125.xml"/><Relationship Id="rId80" Type="http://schemas.openxmlformats.org/officeDocument/2006/relationships/slideMaster" Target="slideMasters/slideMaster80.xml"/><Relationship Id="rId81" Type="http://schemas.openxmlformats.org/officeDocument/2006/relationships/slideMaster" Target="slideMasters/slideMaster81.xml"/><Relationship Id="rId82" Type="http://schemas.openxmlformats.org/officeDocument/2006/relationships/slideMaster" Target="slideMasters/slideMaster82.xml"/><Relationship Id="rId83" Type="http://schemas.openxmlformats.org/officeDocument/2006/relationships/slideMaster" Target="slideMasters/slideMaster83.xml"/><Relationship Id="rId84" Type="http://schemas.openxmlformats.org/officeDocument/2006/relationships/slideMaster" Target="slideMasters/slideMaster84.xml"/><Relationship Id="rId85" Type="http://schemas.openxmlformats.org/officeDocument/2006/relationships/slideMaster" Target="slideMasters/slideMaster85.xml"/><Relationship Id="rId86" Type="http://schemas.openxmlformats.org/officeDocument/2006/relationships/slideMaster" Target="slideMasters/slideMaster86.xml"/><Relationship Id="rId87" Type="http://schemas.openxmlformats.org/officeDocument/2006/relationships/slideMaster" Target="slideMasters/slideMaster87.xml"/><Relationship Id="rId88" Type="http://schemas.openxmlformats.org/officeDocument/2006/relationships/slideMaster" Target="slideMasters/slideMaster88.xml"/><Relationship Id="rId89" Type="http://schemas.openxmlformats.org/officeDocument/2006/relationships/slideMaster" Target="slideMasters/slideMaster89.xml"/><Relationship Id="rId126" Type="http://schemas.openxmlformats.org/officeDocument/2006/relationships/slideMaster" Target="slideMasters/slideMaster126.xml"/><Relationship Id="rId127" Type="http://schemas.openxmlformats.org/officeDocument/2006/relationships/slideMaster" Target="slideMasters/slideMaster127.xml"/><Relationship Id="rId128" Type="http://schemas.openxmlformats.org/officeDocument/2006/relationships/slideMaster" Target="slideMasters/slideMaster128.xml"/><Relationship Id="rId129" Type="http://schemas.openxmlformats.org/officeDocument/2006/relationships/slideMaster" Target="slideMasters/slideMaster129.xml"/><Relationship Id="rId570" Type="http://schemas.openxmlformats.org/officeDocument/2006/relationships/slide" Target="slides/slide363.xml"/><Relationship Id="rId571" Type="http://schemas.openxmlformats.org/officeDocument/2006/relationships/slide" Target="slides/slide364.xml"/><Relationship Id="rId572" Type="http://schemas.openxmlformats.org/officeDocument/2006/relationships/slide" Target="slides/slide365.xml"/><Relationship Id="rId573" Type="http://schemas.openxmlformats.org/officeDocument/2006/relationships/slide" Target="slides/slide366.xml"/><Relationship Id="rId574" Type="http://schemas.openxmlformats.org/officeDocument/2006/relationships/slide" Target="slides/slide367.xml"/><Relationship Id="rId575" Type="http://schemas.openxmlformats.org/officeDocument/2006/relationships/slide" Target="slides/slide368.xml"/><Relationship Id="rId576" Type="http://schemas.openxmlformats.org/officeDocument/2006/relationships/slide" Target="slides/slide369.xml"/><Relationship Id="rId577" Type="http://schemas.openxmlformats.org/officeDocument/2006/relationships/slide" Target="slides/slide370.xml"/><Relationship Id="rId578" Type="http://schemas.openxmlformats.org/officeDocument/2006/relationships/slide" Target="slides/slide371.xml"/><Relationship Id="rId579" Type="http://schemas.openxmlformats.org/officeDocument/2006/relationships/slide" Target="slides/slide372.xml"/><Relationship Id="rId630" Type="http://schemas.openxmlformats.org/officeDocument/2006/relationships/slide" Target="slides/slide423.xml"/><Relationship Id="rId631" Type="http://schemas.openxmlformats.org/officeDocument/2006/relationships/slide" Target="slides/slide424.xml"/><Relationship Id="rId632" Type="http://schemas.openxmlformats.org/officeDocument/2006/relationships/slide" Target="slides/slide425.xml"/><Relationship Id="rId633" Type="http://schemas.openxmlformats.org/officeDocument/2006/relationships/slide" Target="slides/slide426.xml"/><Relationship Id="rId634" Type="http://schemas.openxmlformats.org/officeDocument/2006/relationships/slide" Target="slides/slide427.xml"/><Relationship Id="rId635" Type="http://schemas.openxmlformats.org/officeDocument/2006/relationships/slide" Target="slides/slide428.xml"/><Relationship Id="rId636" Type="http://schemas.openxmlformats.org/officeDocument/2006/relationships/slide" Target="slides/slide429.xml"/><Relationship Id="rId637" Type="http://schemas.openxmlformats.org/officeDocument/2006/relationships/slide" Target="slides/slide430.xml"/><Relationship Id="rId290" Type="http://schemas.openxmlformats.org/officeDocument/2006/relationships/slide" Target="slides/slide83.xml"/><Relationship Id="rId291" Type="http://schemas.openxmlformats.org/officeDocument/2006/relationships/slide" Target="slides/slide84.xml"/><Relationship Id="rId292" Type="http://schemas.openxmlformats.org/officeDocument/2006/relationships/slide" Target="slides/slide85.xml"/><Relationship Id="rId293" Type="http://schemas.openxmlformats.org/officeDocument/2006/relationships/slide" Target="slides/slide86.xml"/><Relationship Id="rId294" Type="http://schemas.openxmlformats.org/officeDocument/2006/relationships/slide" Target="slides/slide87.xml"/><Relationship Id="rId295" Type="http://schemas.openxmlformats.org/officeDocument/2006/relationships/slide" Target="slides/slide88.xml"/><Relationship Id="rId296" Type="http://schemas.openxmlformats.org/officeDocument/2006/relationships/slide" Target="slides/slide89.xml"/><Relationship Id="rId297" Type="http://schemas.openxmlformats.org/officeDocument/2006/relationships/slide" Target="slides/slide90.xml"/><Relationship Id="rId298" Type="http://schemas.openxmlformats.org/officeDocument/2006/relationships/slide" Target="slides/slide91.xml"/><Relationship Id="rId299" Type="http://schemas.openxmlformats.org/officeDocument/2006/relationships/slide" Target="slides/slide92.xml"/><Relationship Id="rId638" Type="http://schemas.openxmlformats.org/officeDocument/2006/relationships/slide" Target="slides/slide431.xml"/><Relationship Id="rId639" Type="http://schemas.openxmlformats.org/officeDocument/2006/relationships/slide" Target="slides/slide432.xml"/><Relationship Id="rId350" Type="http://schemas.openxmlformats.org/officeDocument/2006/relationships/slide" Target="slides/slide143.xml"/><Relationship Id="rId351" Type="http://schemas.openxmlformats.org/officeDocument/2006/relationships/slide" Target="slides/slide144.xml"/><Relationship Id="rId352" Type="http://schemas.openxmlformats.org/officeDocument/2006/relationships/slide" Target="slides/slide145.xml"/><Relationship Id="rId353" Type="http://schemas.openxmlformats.org/officeDocument/2006/relationships/slide" Target="slides/slide146.xml"/><Relationship Id="rId354" Type="http://schemas.openxmlformats.org/officeDocument/2006/relationships/slide" Target="slides/slide147.xml"/><Relationship Id="rId355" Type="http://schemas.openxmlformats.org/officeDocument/2006/relationships/slide" Target="slides/slide148.xml"/><Relationship Id="rId356" Type="http://schemas.openxmlformats.org/officeDocument/2006/relationships/slide" Target="slides/slide149.xml"/><Relationship Id="rId357" Type="http://schemas.openxmlformats.org/officeDocument/2006/relationships/slide" Target="slides/slide150.xml"/><Relationship Id="rId358" Type="http://schemas.openxmlformats.org/officeDocument/2006/relationships/slide" Target="slides/slide151.xml"/><Relationship Id="rId359" Type="http://schemas.openxmlformats.org/officeDocument/2006/relationships/slide" Target="slides/slide152.xml"/><Relationship Id="rId410" Type="http://schemas.openxmlformats.org/officeDocument/2006/relationships/slide" Target="slides/slide203.xml"/><Relationship Id="rId411" Type="http://schemas.openxmlformats.org/officeDocument/2006/relationships/slide" Target="slides/slide204.xml"/><Relationship Id="rId412" Type="http://schemas.openxmlformats.org/officeDocument/2006/relationships/slide" Target="slides/slide205.xml"/><Relationship Id="rId413" Type="http://schemas.openxmlformats.org/officeDocument/2006/relationships/slide" Target="slides/slide206.xml"/><Relationship Id="rId414" Type="http://schemas.openxmlformats.org/officeDocument/2006/relationships/slide" Target="slides/slide207.xml"/><Relationship Id="rId415" Type="http://schemas.openxmlformats.org/officeDocument/2006/relationships/slide" Target="slides/slide208.xml"/><Relationship Id="rId416" Type="http://schemas.openxmlformats.org/officeDocument/2006/relationships/slide" Target="slides/slide209.xml"/><Relationship Id="rId417" Type="http://schemas.openxmlformats.org/officeDocument/2006/relationships/slide" Target="slides/slide210.xml"/><Relationship Id="rId418" Type="http://schemas.openxmlformats.org/officeDocument/2006/relationships/slide" Target="slides/slide211.xml"/><Relationship Id="rId419" Type="http://schemas.openxmlformats.org/officeDocument/2006/relationships/slide" Target="slides/slide212.xml"/><Relationship Id="rId130" Type="http://schemas.openxmlformats.org/officeDocument/2006/relationships/slideMaster" Target="slideMasters/slideMaster130.xml"/><Relationship Id="rId131" Type="http://schemas.openxmlformats.org/officeDocument/2006/relationships/slideMaster" Target="slideMasters/slideMaster131.xml"/><Relationship Id="rId132" Type="http://schemas.openxmlformats.org/officeDocument/2006/relationships/slideMaster" Target="slideMasters/slideMaster132.xml"/><Relationship Id="rId133" Type="http://schemas.openxmlformats.org/officeDocument/2006/relationships/slideMaster" Target="slideMasters/slideMaster133.xml"/><Relationship Id="rId134" Type="http://schemas.openxmlformats.org/officeDocument/2006/relationships/slideMaster" Target="slideMasters/slideMaster134.xml"/><Relationship Id="rId135" Type="http://schemas.openxmlformats.org/officeDocument/2006/relationships/slideMaster" Target="slideMasters/slideMaster135.xml"/><Relationship Id="rId90" Type="http://schemas.openxmlformats.org/officeDocument/2006/relationships/slideMaster" Target="slideMasters/slideMaster90.xml"/><Relationship Id="rId91" Type="http://schemas.openxmlformats.org/officeDocument/2006/relationships/slideMaster" Target="slideMasters/slideMaster91.xml"/><Relationship Id="rId92" Type="http://schemas.openxmlformats.org/officeDocument/2006/relationships/slideMaster" Target="slideMasters/slideMaster92.xml"/><Relationship Id="rId93" Type="http://schemas.openxmlformats.org/officeDocument/2006/relationships/slideMaster" Target="slideMasters/slideMaster93.xml"/><Relationship Id="rId94" Type="http://schemas.openxmlformats.org/officeDocument/2006/relationships/slideMaster" Target="slideMasters/slideMaster94.xml"/><Relationship Id="rId95" Type="http://schemas.openxmlformats.org/officeDocument/2006/relationships/slideMaster" Target="slideMasters/slideMaster95.xml"/><Relationship Id="rId96" Type="http://schemas.openxmlformats.org/officeDocument/2006/relationships/slideMaster" Target="slideMasters/slideMaster96.xml"/><Relationship Id="rId97" Type="http://schemas.openxmlformats.org/officeDocument/2006/relationships/slideMaster" Target="slideMasters/slideMaster97.xml"/><Relationship Id="rId98" Type="http://schemas.openxmlformats.org/officeDocument/2006/relationships/slideMaster" Target="slideMasters/slideMaster98.xml"/><Relationship Id="rId99" Type="http://schemas.openxmlformats.org/officeDocument/2006/relationships/slideMaster" Target="slideMasters/slideMaster99.xml"/><Relationship Id="rId136" Type="http://schemas.openxmlformats.org/officeDocument/2006/relationships/slideMaster" Target="slideMasters/slideMaster136.xml"/><Relationship Id="rId137" Type="http://schemas.openxmlformats.org/officeDocument/2006/relationships/slideMaster" Target="slideMasters/slideMaster137.xml"/><Relationship Id="rId138" Type="http://schemas.openxmlformats.org/officeDocument/2006/relationships/slideMaster" Target="slideMasters/slideMaster138.xml"/><Relationship Id="rId139" Type="http://schemas.openxmlformats.org/officeDocument/2006/relationships/slideMaster" Target="slideMasters/slideMaster139.xml"/><Relationship Id="rId580" Type="http://schemas.openxmlformats.org/officeDocument/2006/relationships/slide" Target="slides/slide373.xml"/><Relationship Id="rId581" Type="http://schemas.openxmlformats.org/officeDocument/2006/relationships/slide" Target="slides/slide374.xml"/><Relationship Id="rId582" Type="http://schemas.openxmlformats.org/officeDocument/2006/relationships/slide" Target="slides/slide375.xml"/><Relationship Id="rId583" Type="http://schemas.openxmlformats.org/officeDocument/2006/relationships/slide" Target="slides/slide376.xml"/><Relationship Id="rId584" Type="http://schemas.openxmlformats.org/officeDocument/2006/relationships/slide" Target="slides/slide377.xml"/><Relationship Id="rId585" Type="http://schemas.openxmlformats.org/officeDocument/2006/relationships/slide" Target="slides/slide378.xml"/><Relationship Id="rId586" Type="http://schemas.openxmlformats.org/officeDocument/2006/relationships/slide" Target="slides/slide379.xml"/><Relationship Id="rId587" Type="http://schemas.openxmlformats.org/officeDocument/2006/relationships/slide" Target="slides/slide380.xml"/><Relationship Id="rId588" Type="http://schemas.openxmlformats.org/officeDocument/2006/relationships/slide" Target="slides/slide381.xml"/><Relationship Id="rId589" Type="http://schemas.openxmlformats.org/officeDocument/2006/relationships/slide" Target="slides/slide382.xml"/><Relationship Id="rId640" Type="http://schemas.openxmlformats.org/officeDocument/2006/relationships/slide" Target="slides/slide433.xml"/><Relationship Id="rId641" Type="http://schemas.openxmlformats.org/officeDocument/2006/relationships/slide" Target="slides/slide434.xml"/><Relationship Id="rId642" Type="http://schemas.openxmlformats.org/officeDocument/2006/relationships/slide" Target="slides/slide435.xml"/><Relationship Id="rId643" Type="http://schemas.openxmlformats.org/officeDocument/2006/relationships/slide" Target="slides/slide436.xml"/><Relationship Id="rId644" Type="http://schemas.openxmlformats.org/officeDocument/2006/relationships/slide" Target="slides/slide437.xml"/><Relationship Id="rId645" Type="http://schemas.openxmlformats.org/officeDocument/2006/relationships/slide" Target="slides/slide438.xml"/><Relationship Id="rId646" Type="http://schemas.openxmlformats.org/officeDocument/2006/relationships/slide" Target="slides/slide439.xml"/><Relationship Id="rId647" Type="http://schemas.openxmlformats.org/officeDocument/2006/relationships/slide" Target="slides/slide440.xml"/><Relationship Id="rId648" Type="http://schemas.openxmlformats.org/officeDocument/2006/relationships/slide" Target="slides/slide441.xml"/><Relationship Id="rId649" Type="http://schemas.openxmlformats.org/officeDocument/2006/relationships/slide" Target="slides/slide442.xml"/><Relationship Id="rId360" Type="http://schemas.openxmlformats.org/officeDocument/2006/relationships/slide" Target="slides/slide153.xml"/><Relationship Id="rId361" Type="http://schemas.openxmlformats.org/officeDocument/2006/relationships/slide" Target="slides/slide154.xml"/><Relationship Id="rId362" Type="http://schemas.openxmlformats.org/officeDocument/2006/relationships/slide" Target="slides/slide155.xml"/><Relationship Id="rId363" Type="http://schemas.openxmlformats.org/officeDocument/2006/relationships/slide" Target="slides/slide156.xml"/><Relationship Id="rId364" Type="http://schemas.openxmlformats.org/officeDocument/2006/relationships/slide" Target="slides/slide157.xml"/><Relationship Id="rId365" Type="http://schemas.openxmlformats.org/officeDocument/2006/relationships/slide" Target="slides/slide158.xml"/><Relationship Id="rId366" Type="http://schemas.openxmlformats.org/officeDocument/2006/relationships/slide" Target="slides/slide159.xml"/><Relationship Id="rId367" Type="http://schemas.openxmlformats.org/officeDocument/2006/relationships/slide" Target="slides/slide160.xml"/><Relationship Id="rId368" Type="http://schemas.openxmlformats.org/officeDocument/2006/relationships/slide" Target="slides/slide161.xml"/><Relationship Id="rId369" Type="http://schemas.openxmlformats.org/officeDocument/2006/relationships/slide" Target="slides/slide162.xml"/><Relationship Id="rId420" Type="http://schemas.openxmlformats.org/officeDocument/2006/relationships/slide" Target="slides/slide213.xml"/><Relationship Id="rId421" Type="http://schemas.openxmlformats.org/officeDocument/2006/relationships/slide" Target="slides/slide214.xml"/><Relationship Id="rId422" Type="http://schemas.openxmlformats.org/officeDocument/2006/relationships/slide" Target="slides/slide215.xml"/><Relationship Id="rId423" Type="http://schemas.openxmlformats.org/officeDocument/2006/relationships/slide" Target="slides/slide216.xml"/><Relationship Id="rId424" Type="http://schemas.openxmlformats.org/officeDocument/2006/relationships/slide" Target="slides/slide217.xml"/><Relationship Id="rId425" Type="http://schemas.openxmlformats.org/officeDocument/2006/relationships/slide" Target="slides/slide218.xml"/><Relationship Id="rId426" Type="http://schemas.openxmlformats.org/officeDocument/2006/relationships/slide" Target="slides/slide219.xml"/><Relationship Id="rId427" Type="http://schemas.openxmlformats.org/officeDocument/2006/relationships/slide" Target="slides/slide220.xml"/><Relationship Id="rId428" Type="http://schemas.openxmlformats.org/officeDocument/2006/relationships/slide" Target="slides/slide221.xml"/><Relationship Id="rId429" Type="http://schemas.openxmlformats.org/officeDocument/2006/relationships/slide" Target="slides/slide222.xml"/><Relationship Id="rId140" Type="http://schemas.openxmlformats.org/officeDocument/2006/relationships/slideMaster" Target="slideMasters/slideMaster140.xml"/><Relationship Id="rId141" Type="http://schemas.openxmlformats.org/officeDocument/2006/relationships/slideMaster" Target="slideMasters/slideMaster141.xml"/><Relationship Id="rId142" Type="http://schemas.openxmlformats.org/officeDocument/2006/relationships/slideMaster" Target="slideMasters/slideMaster142.xml"/><Relationship Id="rId143" Type="http://schemas.openxmlformats.org/officeDocument/2006/relationships/slideMaster" Target="slideMasters/slideMaster143.xml"/><Relationship Id="rId144" Type="http://schemas.openxmlformats.org/officeDocument/2006/relationships/slideMaster" Target="slideMasters/slideMaster144.xml"/><Relationship Id="rId145" Type="http://schemas.openxmlformats.org/officeDocument/2006/relationships/slideMaster" Target="slideMasters/slideMaster145.xml"/><Relationship Id="rId146" Type="http://schemas.openxmlformats.org/officeDocument/2006/relationships/slideMaster" Target="slideMasters/slideMaster146.xml"/><Relationship Id="rId147" Type="http://schemas.openxmlformats.org/officeDocument/2006/relationships/slideMaster" Target="slideMasters/slideMaster147.xml"/><Relationship Id="rId148" Type="http://schemas.openxmlformats.org/officeDocument/2006/relationships/slideMaster" Target="slideMasters/slideMaster148.xml"/><Relationship Id="rId149" Type="http://schemas.openxmlformats.org/officeDocument/2006/relationships/slideMaster" Target="slideMasters/slideMaster149.xml"/><Relationship Id="rId590" Type="http://schemas.openxmlformats.org/officeDocument/2006/relationships/slide" Target="slides/slide383.xml"/><Relationship Id="rId591" Type="http://schemas.openxmlformats.org/officeDocument/2006/relationships/slide" Target="slides/slide384.xml"/><Relationship Id="rId592" Type="http://schemas.openxmlformats.org/officeDocument/2006/relationships/slide" Target="slides/slide385.xml"/><Relationship Id="rId593" Type="http://schemas.openxmlformats.org/officeDocument/2006/relationships/slide" Target="slides/slide386.xml"/><Relationship Id="rId200" Type="http://schemas.openxmlformats.org/officeDocument/2006/relationships/slideMaster" Target="slideMasters/slideMaster200.xml"/><Relationship Id="rId201" Type="http://schemas.openxmlformats.org/officeDocument/2006/relationships/slideMaster" Target="slideMasters/slideMaster201.xml"/><Relationship Id="rId202" Type="http://schemas.openxmlformats.org/officeDocument/2006/relationships/slideMaster" Target="slideMasters/slideMaster202.xml"/><Relationship Id="rId203" Type="http://schemas.openxmlformats.org/officeDocument/2006/relationships/slideMaster" Target="slideMasters/slideMaster203.xml"/><Relationship Id="rId204" Type="http://schemas.openxmlformats.org/officeDocument/2006/relationships/slideMaster" Target="slideMasters/slideMaster204.xml"/><Relationship Id="rId205" Type="http://schemas.openxmlformats.org/officeDocument/2006/relationships/slideMaster" Target="slideMasters/slideMaster205.xml"/><Relationship Id="rId206" Type="http://schemas.openxmlformats.org/officeDocument/2006/relationships/slideMaster" Target="slideMasters/slideMaster206.xml"/><Relationship Id="rId207" Type="http://schemas.openxmlformats.org/officeDocument/2006/relationships/slideMaster" Target="slideMasters/slideMaster207.xml"/><Relationship Id="rId208" Type="http://schemas.openxmlformats.org/officeDocument/2006/relationships/slide" Target="slides/slide1.xml"/><Relationship Id="rId209" Type="http://schemas.openxmlformats.org/officeDocument/2006/relationships/slide" Target="slides/slide2.xml"/><Relationship Id="rId594" Type="http://schemas.openxmlformats.org/officeDocument/2006/relationships/slide" Target="slides/slide387.xml"/><Relationship Id="rId595" Type="http://schemas.openxmlformats.org/officeDocument/2006/relationships/slide" Target="slides/slide388.xml"/><Relationship Id="rId596" Type="http://schemas.openxmlformats.org/officeDocument/2006/relationships/slide" Target="slides/slide389.xml"/><Relationship Id="rId597" Type="http://schemas.openxmlformats.org/officeDocument/2006/relationships/slide" Target="slides/slide390.xml"/><Relationship Id="rId598" Type="http://schemas.openxmlformats.org/officeDocument/2006/relationships/slide" Target="slides/slide391.xml"/><Relationship Id="rId599" Type="http://schemas.openxmlformats.org/officeDocument/2006/relationships/slide" Target="slides/slide392.xml"/><Relationship Id="rId650" Type="http://schemas.openxmlformats.org/officeDocument/2006/relationships/slide" Target="slides/slide443.xml"/><Relationship Id="rId651" Type="http://schemas.openxmlformats.org/officeDocument/2006/relationships/slide" Target="slides/slide444.xml"/><Relationship Id="rId652" Type="http://schemas.openxmlformats.org/officeDocument/2006/relationships/slide" Target="slides/slide445.xml"/><Relationship Id="rId653" Type="http://schemas.openxmlformats.org/officeDocument/2006/relationships/slide" Target="slides/slide446.xml"/><Relationship Id="rId654" Type="http://schemas.openxmlformats.org/officeDocument/2006/relationships/slide" Target="slides/slide447.xml"/><Relationship Id="rId655" Type="http://schemas.openxmlformats.org/officeDocument/2006/relationships/slide" Target="slides/slide448.xml"/><Relationship Id="rId656" Type="http://schemas.openxmlformats.org/officeDocument/2006/relationships/notesMaster" Target="notesMasters/notesMaster1.xml"/><Relationship Id="rId657" Type="http://schemas.openxmlformats.org/officeDocument/2006/relationships/handoutMaster" Target="handoutMasters/handoutMaster1.xml"/><Relationship Id="rId658" Type="http://schemas.openxmlformats.org/officeDocument/2006/relationships/presProps" Target="presProps.xml"/><Relationship Id="rId659" Type="http://schemas.openxmlformats.org/officeDocument/2006/relationships/viewProps" Target="viewProps.xml"/><Relationship Id="rId370" Type="http://schemas.openxmlformats.org/officeDocument/2006/relationships/slide" Target="slides/slide163.xml"/><Relationship Id="rId371" Type="http://schemas.openxmlformats.org/officeDocument/2006/relationships/slide" Target="slides/slide164.xml"/><Relationship Id="rId372" Type="http://schemas.openxmlformats.org/officeDocument/2006/relationships/slide" Target="slides/slide165.xml"/><Relationship Id="rId373" Type="http://schemas.openxmlformats.org/officeDocument/2006/relationships/slide" Target="slides/slide166.xml"/><Relationship Id="rId374" Type="http://schemas.openxmlformats.org/officeDocument/2006/relationships/slide" Target="slides/slide167.xml"/><Relationship Id="rId375" Type="http://schemas.openxmlformats.org/officeDocument/2006/relationships/slide" Target="slides/slide168.xml"/><Relationship Id="rId376" Type="http://schemas.openxmlformats.org/officeDocument/2006/relationships/slide" Target="slides/slide169.xml"/><Relationship Id="rId377" Type="http://schemas.openxmlformats.org/officeDocument/2006/relationships/slide" Target="slides/slide170.xml"/><Relationship Id="rId378" Type="http://schemas.openxmlformats.org/officeDocument/2006/relationships/slide" Target="slides/slide171.xml"/><Relationship Id="rId379" Type="http://schemas.openxmlformats.org/officeDocument/2006/relationships/slide" Target="slides/slide172.xml"/><Relationship Id="rId430" Type="http://schemas.openxmlformats.org/officeDocument/2006/relationships/slide" Target="slides/slide223.xml"/><Relationship Id="rId431" Type="http://schemas.openxmlformats.org/officeDocument/2006/relationships/slide" Target="slides/slide224.xml"/><Relationship Id="rId432" Type="http://schemas.openxmlformats.org/officeDocument/2006/relationships/slide" Target="slides/slide225.xml"/><Relationship Id="rId433" Type="http://schemas.openxmlformats.org/officeDocument/2006/relationships/slide" Target="slides/slide226.xml"/><Relationship Id="rId434" Type="http://schemas.openxmlformats.org/officeDocument/2006/relationships/slide" Target="slides/slide227.xml"/><Relationship Id="rId435" Type="http://schemas.openxmlformats.org/officeDocument/2006/relationships/slide" Target="slides/slide228.xml"/><Relationship Id="rId436" Type="http://schemas.openxmlformats.org/officeDocument/2006/relationships/slide" Target="slides/slide229.xml"/><Relationship Id="rId437" Type="http://schemas.openxmlformats.org/officeDocument/2006/relationships/slide" Target="slides/slide230.xml"/><Relationship Id="rId438" Type="http://schemas.openxmlformats.org/officeDocument/2006/relationships/slide" Target="slides/slide231.xml"/><Relationship Id="rId439" Type="http://schemas.openxmlformats.org/officeDocument/2006/relationships/slide" Target="slides/slide232.xml"/><Relationship Id="rId150" Type="http://schemas.openxmlformats.org/officeDocument/2006/relationships/slideMaster" Target="slideMasters/slideMaster150.xml"/><Relationship Id="rId151" Type="http://schemas.openxmlformats.org/officeDocument/2006/relationships/slideMaster" Target="slideMasters/slideMaster151.xml"/><Relationship Id="rId152" Type="http://schemas.openxmlformats.org/officeDocument/2006/relationships/slideMaster" Target="slideMasters/slideMaster152.xml"/><Relationship Id="rId153" Type="http://schemas.openxmlformats.org/officeDocument/2006/relationships/slideMaster" Target="slideMasters/slideMaster153.xml"/><Relationship Id="rId154" Type="http://schemas.openxmlformats.org/officeDocument/2006/relationships/slideMaster" Target="slideMasters/slideMaster154.xml"/><Relationship Id="rId155" Type="http://schemas.openxmlformats.org/officeDocument/2006/relationships/slideMaster" Target="slideMasters/slideMaster155.xml"/><Relationship Id="rId156" Type="http://schemas.openxmlformats.org/officeDocument/2006/relationships/slideMaster" Target="slideMasters/slideMaster156.xml"/><Relationship Id="rId157" Type="http://schemas.openxmlformats.org/officeDocument/2006/relationships/slideMaster" Target="slideMasters/slideMaster157.xml"/><Relationship Id="rId158" Type="http://schemas.openxmlformats.org/officeDocument/2006/relationships/slideMaster" Target="slideMasters/slideMaster158.xml"/><Relationship Id="rId159" Type="http://schemas.openxmlformats.org/officeDocument/2006/relationships/slideMaster" Target="slideMasters/slideMaster159.xml"/><Relationship Id="rId210" Type="http://schemas.openxmlformats.org/officeDocument/2006/relationships/slide" Target="slides/slide3.xml"/><Relationship Id="rId211" Type="http://schemas.openxmlformats.org/officeDocument/2006/relationships/slide" Target="slides/slide4.xml"/><Relationship Id="rId212" Type="http://schemas.openxmlformats.org/officeDocument/2006/relationships/slide" Target="slides/slide5.xml"/><Relationship Id="rId213" Type="http://schemas.openxmlformats.org/officeDocument/2006/relationships/slide" Target="slides/slide6.xml"/><Relationship Id="rId214" Type="http://schemas.openxmlformats.org/officeDocument/2006/relationships/slide" Target="slides/slide7.xml"/><Relationship Id="rId215" Type="http://schemas.openxmlformats.org/officeDocument/2006/relationships/slide" Target="slides/slide8.xml"/><Relationship Id="rId216" Type="http://schemas.openxmlformats.org/officeDocument/2006/relationships/slide" Target="slides/slide9.xml"/><Relationship Id="rId217" Type="http://schemas.openxmlformats.org/officeDocument/2006/relationships/slide" Target="slides/slide10.xml"/><Relationship Id="rId218" Type="http://schemas.openxmlformats.org/officeDocument/2006/relationships/slide" Target="slides/slide11.xml"/><Relationship Id="rId219" Type="http://schemas.openxmlformats.org/officeDocument/2006/relationships/slide" Target="slides/slide12.xml"/><Relationship Id="rId660" Type="http://schemas.openxmlformats.org/officeDocument/2006/relationships/theme" Target="theme/theme1.xml"/><Relationship Id="rId661" Type="http://schemas.openxmlformats.org/officeDocument/2006/relationships/tableStyles" Target="tableStyles.xml"/><Relationship Id="rId380" Type="http://schemas.openxmlformats.org/officeDocument/2006/relationships/slide" Target="slides/slide173.xml"/><Relationship Id="rId381" Type="http://schemas.openxmlformats.org/officeDocument/2006/relationships/slide" Target="slides/slide174.xml"/><Relationship Id="rId382" Type="http://schemas.openxmlformats.org/officeDocument/2006/relationships/slide" Target="slides/slide175.xml"/><Relationship Id="rId383" Type="http://schemas.openxmlformats.org/officeDocument/2006/relationships/slide" Target="slides/slide176.xml"/><Relationship Id="rId384" Type="http://schemas.openxmlformats.org/officeDocument/2006/relationships/slide" Target="slides/slide177.xml"/><Relationship Id="rId385" Type="http://schemas.openxmlformats.org/officeDocument/2006/relationships/slide" Target="slides/slide178.xml"/><Relationship Id="rId386" Type="http://schemas.openxmlformats.org/officeDocument/2006/relationships/slide" Target="slides/slide179.xml"/><Relationship Id="rId387" Type="http://schemas.openxmlformats.org/officeDocument/2006/relationships/slide" Target="slides/slide180.xml"/><Relationship Id="rId388" Type="http://schemas.openxmlformats.org/officeDocument/2006/relationships/slide" Target="slides/slide181.xml"/><Relationship Id="rId389" Type="http://schemas.openxmlformats.org/officeDocument/2006/relationships/slide" Target="slides/slide182.xml"/><Relationship Id="rId440" Type="http://schemas.openxmlformats.org/officeDocument/2006/relationships/slide" Target="slides/slide233.xml"/><Relationship Id="rId441" Type="http://schemas.openxmlformats.org/officeDocument/2006/relationships/slide" Target="slides/slide234.xml"/><Relationship Id="rId442" Type="http://schemas.openxmlformats.org/officeDocument/2006/relationships/slide" Target="slides/slide235.xml"/><Relationship Id="rId443" Type="http://schemas.openxmlformats.org/officeDocument/2006/relationships/slide" Target="slides/slide236.xml"/><Relationship Id="rId444" Type="http://schemas.openxmlformats.org/officeDocument/2006/relationships/slide" Target="slides/slide237.xml"/><Relationship Id="rId445" Type="http://schemas.openxmlformats.org/officeDocument/2006/relationships/slide" Target="slides/slide238.xml"/><Relationship Id="rId446" Type="http://schemas.openxmlformats.org/officeDocument/2006/relationships/slide" Target="slides/slide239.xml"/><Relationship Id="rId447" Type="http://schemas.openxmlformats.org/officeDocument/2006/relationships/slide" Target="slides/slide240.xml"/><Relationship Id="rId448" Type="http://schemas.openxmlformats.org/officeDocument/2006/relationships/slide" Target="slides/slide241.xml"/><Relationship Id="rId449" Type="http://schemas.openxmlformats.org/officeDocument/2006/relationships/slide" Target="slides/slide242.xml"/><Relationship Id="rId500" Type="http://schemas.openxmlformats.org/officeDocument/2006/relationships/slide" Target="slides/slide293.xml"/><Relationship Id="rId501" Type="http://schemas.openxmlformats.org/officeDocument/2006/relationships/slide" Target="slides/slide294.xml"/><Relationship Id="rId502" Type="http://schemas.openxmlformats.org/officeDocument/2006/relationships/slide" Target="slides/slide295.xml"/><Relationship Id="rId10" Type="http://schemas.openxmlformats.org/officeDocument/2006/relationships/slideMaster" Target="slideMasters/slideMaster10.xml"/><Relationship Id="rId11" Type="http://schemas.openxmlformats.org/officeDocument/2006/relationships/slideMaster" Target="slideMasters/slideMaster11.xml"/><Relationship Id="rId12" Type="http://schemas.openxmlformats.org/officeDocument/2006/relationships/slideMaster" Target="slideMasters/slideMaster12.xml"/><Relationship Id="rId13" Type="http://schemas.openxmlformats.org/officeDocument/2006/relationships/slideMaster" Target="slideMasters/slideMaster13.xml"/><Relationship Id="rId14" Type="http://schemas.openxmlformats.org/officeDocument/2006/relationships/slideMaster" Target="slideMasters/slideMaster14.xml"/><Relationship Id="rId15" Type="http://schemas.openxmlformats.org/officeDocument/2006/relationships/slideMaster" Target="slideMasters/slideMaster15.xml"/><Relationship Id="rId16" Type="http://schemas.openxmlformats.org/officeDocument/2006/relationships/slideMaster" Target="slideMasters/slideMaster16.xml"/><Relationship Id="rId17" Type="http://schemas.openxmlformats.org/officeDocument/2006/relationships/slideMaster" Target="slideMasters/slideMaster17.xml"/><Relationship Id="rId18" Type="http://schemas.openxmlformats.org/officeDocument/2006/relationships/slideMaster" Target="slideMasters/slideMaster18.xml"/><Relationship Id="rId19" Type="http://schemas.openxmlformats.org/officeDocument/2006/relationships/slideMaster" Target="slideMasters/slideMaster19.xml"/><Relationship Id="rId503" Type="http://schemas.openxmlformats.org/officeDocument/2006/relationships/slide" Target="slides/slide296.xml"/><Relationship Id="rId504" Type="http://schemas.openxmlformats.org/officeDocument/2006/relationships/slide" Target="slides/slide297.xml"/><Relationship Id="rId505" Type="http://schemas.openxmlformats.org/officeDocument/2006/relationships/slide" Target="slides/slide298.xml"/><Relationship Id="rId506" Type="http://schemas.openxmlformats.org/officeDocument/2006/relationships/slide" Target="slides/slide299.xml"/><Relationship Id="rId507" Type="http://schemas.openxmlformats.org/officeDocument/2006/relationships/slide" Target="slides/slide300.xml"/><Relationship Id="rId508" Type="http://schemas.openxmlformats.org/officeDocument/2006/relationships/slide" Target="slides/slide301.xml"/><Relationship Id="rId509" Type="http://schemas.openxmlformats.org/officeDocument/2006/relationships/slide" Target="slides/slide302.xml"/><Relationship Id="rId160" Type="http://schemas.openxmlformats.org/officeDocument/2006/relationships/slideMaster" Target="slideMasters/slideMaster160.xml"/><Relationship Id="rId161" Type="http://schemas.openxmlformats.org/officeDocument/2006/relationships/slideMaster" Target="slideMasters/slideMaster161.xml"/><Relationship Id="rId162" Type="http://schemas.openxmlformats.org/officeDocument/2006/relationships/slideMaster" Target="slideMasters/slideMaster162.xml"/><Relationship Id="rId163" Type="http://schemas.openxmlformats.org/officeDocument/2006/relationships/slideMaster" Target="slideMasters/slideMaster163.xml"/><Relationship Id="rId164" Type="http://schemas.openxmlformats.org/officeDocument/2006/relationships/slideMaster" Target="slideMasters/slideMaster164.xml"/><Relationship Id="rId165" Type="http://schemas.openxmlformats.org/officeDocument/2006/relationships/slideMaster" Target="slideMasters/slideMaster165.xml"/><Relationship Id="rId166" Type="http://schemas.openxmlformats.org/officeDocument/2006/relationships/slideMaster" Target="slideMasters/slideMaster166.xml"/><Relationship Id="rId167" Type="http://schemas.openxmlformats.org/officeDocument/2006/relationships/slideMaster" Target="slideMasters/slideMaster167.xml"/><Relationship Id="rId168" Type="http://schemas.openxmlformats.org/officeDocument/2006/relationships/slideMaster" Target="slideMasters/slideMaster168.xml"/><Relationship Id="rId169" Type="http://schemas.openxmlformats.org/officeDocument/2006/relationships/slideMaster" Target="slideMasters/slideMaster169.xml"/><Relationship Id="rId220" Type="http://schemas.openxmlformats.org/officeDocument/2006/relationships/slide" Target="slides/slide13.xml"/><Relationship Id="rId221" Type="http://schemas.openxmlformats.org/officeDocument/2006/relationships/slide" Target="slides/slide14.xml"/><Relationship Id="rId222" Type="http://schemas.openxmlformats.org/officeDocument/2006/relationships/slide" Target="slides/slide15.xml"/><Relationship Id="rId223" Type="http://schemas.openxmlformats.org/officeDocument/2006/relationships/slide" Target="slides/slide16.xml"/><Relationship Id="rId224" Type="http://schemas.openxmlformats.org/officeDocument/2006/relationships/slide" Target="slides/slide17.xml"/><Relationship Id="rId225" Type="http://schemas.openxmlformats.org/officeDocument/2006/relationships/slide" Target="slides/slide18.xml"/><Relationship Id="rId226" Type="http://schemas.openxmlformats.org/officeDocument/2006/relationships/slide" Target="slides/slide19.xml"/><Relationship Id="rId227" Type="http://schemas.openxmlformats.org/officeDocument/2006/relationships/slide" Target="slides/slide20.xml"/><Relationship Id="rId228" Type="http://schemas.openxmlformats.org/officeDocument/2006/relationships/slide" Target="slides/slide21.xml"/><Relationship Id="rId229" Type="http://schemas.openxmlformats.org/officeDocument/2006/relationships/slide" Target="slides/slide22.xml"/><Relationship Id="rId390" Type="http://schemas.openxmlformats.org/officeDocument/2006/relationships/slide" Target="slides/slide183.xml"/><Relationship Id="rId391" Type="http://schemas.openxmlformats.org/officeDocument/2006/relationships/slide" Target="slides/slide184.xml"/><Relationship Id="rId392" Type="http://schemas.openxmlformats.org/officeDocument/2006/relationships/slide" Target="slides/slide185.xml"/><Relationship Id="rId393" Type="http://schemas.openxmlformats.org/officeDocument/2006/relationships/slide" Target="slides/slide186.xml"/><Relationship Id="rId394" Type="http://schemas.openxmlformats.org/officeDocument/2006/relationships/slide" Target="slides/slide187.xml"/><Relationship Id="rId395" Type="http://schemas.openxmlformats.org/officeDocument/2006/relationships/slide" Target="slides/slide188.xml"/><Relationship Id="rId396" Type="http://schemas.openxmlformats.org/officeDocument/2006/relationships/slide" Target="slides/slide189.xml"/><Relationship Id="rId397" Type="http://schemas.openxmlformats.org/officeDocument/2006/relationships/slide" Target="slides/slide190.xml"/><Relationship Id="rId398" Type="http://schemas.openxmlformats.org/officeDocument/2006/relationships/slide" Target="slides/slide191.xml"/><Relationship Id="rId399" Type="http://schemas.openxmlformats.org/officeDocument/2006/relationships/slide" Target="slides/slide192.xml"/><Relationship Id="rId450" Type="http://schemas.openxmlformats.org/officeDocument/2006/relationships/slide" Target="slides/slide243.xml"/><Relationship Id="rId451" Type="http://schemas.openxmlformats.org/officeDocument/2006/relationships/slide" Target="slides/slide244.xml"/><Relationship Id="rId452" Type="http://schemas.openxmlformats.org/officeDocument/2006/relationships/slide" Target="slides/slide245.xml"/><Relationship Id="rId453" Type="http://schemas.openxmlformats.org/officeDocument/2006/relationships/slide" Target="slides/slide246.xml"/><Relationship Id="rId454" Type="http://schemas.openxmlformats.org/officeDocument/2006/relationships/slide" Target="slides/slide247.xml"/><Relationship Id="rId455" Type="http://schemas.openxmlformats.org/officeDocument/2006/relationships/slide" Target="slides/slide248.xml"/><Relationship Id="rId456" Type="http://schemas.openxmlformats.org/officeDocument/2006/relationships/slide" Target="slides/slide249.xml"/><Relationship Id="rId457" Type="http://schemas.openxmlformats.org/officeDocument/2006/relationships/slide" Target="slides/slide250.xml"/><Relationship Id="rId458" Type="http://schemas.openxmlformats.org/officeDocument/2006/relationships/slide" Target="slides/slide251.xml"/></Relationships>
</file>

<file path=ppt/charts/_rels/chart1.xml.rels><?xml version="1.0" encoding="UTF-8" standalone="yes"?>
<Relationships xmlns="http://schemas.openxmlformats.org/package/2006/relationships"><Relationship Id="rId1" Type="http://schemas.openxmlformats.org/officeDocument/2006/relationships/oleObject" Target="file:////Users\kevincha\projects\writeups\thesis\slides\latency_trend_talk.xlsx" TargetMode="External"/></Relationships>
</file>

<file path=ppt/charts/_rels/chart10.xml.rels><?xml version="1.0" encoding="UTF-8" standalone="yes"?>
<Relationships xmlns="http://schemas.openxmlformats.org/package/2006/relationships"><Relationship Id="rId1" Type="http://schemas.openxmlformats.org/officeDocument/2006/relationships/oleObject" Target="file:////Users\kevinhsieh\Google%20Drive\Research\PIM\PICA\Results.xlsx" TargetMode="External"/><Relationship Id="rId2" Type="http://schemas.openxmlformats.org/officeDocument/2006/relationships/chartUserShapes" Target="../drawings/drawing1.xml"/></Relationships>
</file>

<file path=ppt/charts/_rels/chart11.xml.rels><?xml version="1.0" encoding="UTF-8" standalone="yes"?>
<Relationships xmlns="http://schemas.openxmlformats.org/package/2006/relationships"><Relationship Id="rId1" Type="http://schemas.openxmlformats.org/officeDocument/2006/relationships/oleObject" Target="file:////Users\kevinhsieh\Google%20Drive\Research\PIM\PICA\Results.xlsx" TargetMode="External"/></Relationships>
</file>

<file path=ppt/charts/_rels/chart12.xml.rels><?xml version="1.0" encoding="UTF-8" standalone="yes"?>
<Relationships xmlns="http://schemas.openxmlformats.org/package/2006/relationships"><Relationship Id="rId1" Type="http://schemas.openxmlformats.org/officeDocument/2006/relationships/oleObject" Target="file:////Users\kevinhsieh\Google%20Drive\Research\PIM\PICA\Results.xlsx" TargetMode="External"/></Relationships>
</file>

<file path=ppt/charts/_rels/chart13.xml.rels><?xml version="1.0" encoding="UTF-8" standalone="yes"?>
<Relationships xmlns="http://schemas.openxmlformats.org/package/2006/relationships"><Relationship Id="rId1" Type="http://schemas.openxmlformats.org/officeDocument/2006/relationships/oleObject" Target="file:////C:\Users\Kevin%20Hsieh\Google%20Drive\Research\PIM\PICA\Results.xlsx" TargetMode="External"/><Relationship Id="rId2" Type="http://schemas.openxmlformats.org/officeDocument/2006/relationships/chartUserShapes" Target="../drawings/drawing2.xml"/></Relationships>
</file>

<file path=ppt/charts/_rels/chart14.xml.rels><?xml version="1.0" encoding="UTF-8" standalone="yes"?>
<Relationships xmlns="http://schemas.openxmlformats.org/package/2006/relationships"><Relationship Id="rId1" Type="http://schemas.openxmlformats.org/officeDocument/2006/relationships/themeOverride" Target="../theme/themeOverride7.xml"/><Relationship Id="rId2" Type="http://schemas.openxmlformats.org/officeDocument/2006/relationships/package" Target="../embeddings/Microsoft_Excel_Worksheet8.xlsx"/></Relationships>
</file>

<file path=ppt/charts/_rels/chart15.xml.rels><?xml version="1.0" encoding="UTF-8" standalone="yes"?>
<Relationships xmlns="http://schemas.openxmlformats.org/package/2006/relationships"><Relationship Id="rId1" Type="http://schemas.openxmlformats.org/officeDocument/2006/relationships/themeOverride" Target="../theme/themeOverride8.xml"/><Relationship Id="rId2" Type="http://schemas.openxmlformats.org/officeDocument/2006/relationships/package" Target="../embeddings/Microsoft_Excel_Worksheet9.xlsx"/></Relationships>
</file>

<file path=ppt/charts/_rels/chart16.xml.rels><?xml version="1.0" encoding="UTF-8" standalone="yes"?>
<Relationships xmlns="http://schemas.openxmlformats.org/package/2006/relationships"><Relationship Id="rId1" Type="http://schemas.openxmlformats.org/officeDocument/2006/relationships/themeOverride" Target="../theme/themeOverride9.xml"/><Relationship Id="rId2" Type="http://schemas.openxmlformats.org/officeDocument/2006/relationships/package" Target="../embeddings/Microsoft_Excel_Worksheet10.xlsx"/></Relationships>
</file>

<file path=ppt/charts/_rels/chart17.xml.rels><?xml version="1.0" encoding="UTF-8" standalone="yes"?>
<Relationships xmlns="http://schemas.openxmlformats.org/package/2006/relationships"><Relationship Id="rId1" Type="http://schemas.openxmlformats.org/officeDocument/2006/relationships/oleObject" Target="file:////AION\MDL\euk139\PAPERS\Published\STTRAM_and_Hybrid_Memory\sttdram\4ISPASS\results4ispass.xlsx" TargetMode="External"/></Relationships>
</file>

<file path=ppt/charts/_rels/chart18.xml.rels><?xml version="1.0" encoding="UTF-8" standalone="yes"?>
<Relationships xmlns="http://schemas.openxmlformats.org/package/2006/relationships"><Relationship Id="rId1" Type="http://schemas.openxmlformats.org/officeDocument/2006/relationships/oleObject" Target="file:////AION\MDL\euk139\PAPERS\Published\STTRAM_and_Hybrid_Memory\sttdram\4ISPASS\results4ispass.xlsx" TargetMode="External"/></Relationships>
</file>

<file path=ppt/charts/_rels/chart19.xml.rels><?xml version="1.0" encoding="UTF-8" standalone="yes"?>
<Relationships xmlns="http://schemas.openxmlformats.org/package/2006/relationships"><Relationship Id="rId1" Type="http://schemas.openxmlformats.org/officeDocument/2006/relationships/oleObject" Target="file:////C:\Users\yoonh\Desktop\figs2.xlsx" TargetMode="External"/></Relationships>
</file>

<file path=ppt/charts/_rels/chart2.xml.rels><?xml version="1.0" encoding="UTF-8" standalone="yes"?>
<Relationships xmlns="http://schemas.openxmlformats.org/package/2006/relationships"><Relationship Id="rId1" Type="http://schemas.openxmlformats.org/officeDocument/2006/relationships/themeOverride" Target="../theme/themeOverride1.xml"/><Relationship Id="rId2"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oleObject" Target="file:////C:\Users\yoonh\Desktop\figs2.xlsx" TargetMode="External"/></Relationships>
</file>

<file path=ppt/charts/_rels/chart21.xml.rels><?xml version="1.0" encoding="UTF-8" standalone="yes"?>
<Relationships xmlns="http://schemas.openxmlformats.org/package/2006/relationships"><Relationship Id="rId1" Type="http://schemas.openxmlformats.org/officeDocument/2006/relationships/oleObject" Target="file:////C:\Users\yoonh\Desktop\figs2.xlsx" TargetMode="External"/></Relationships>
</file>

<file path=ppt/charts/_rels/chart22.xml.rels><?xml version="1.0" encoding="UTF-8" standalone="yes"?>
<Relationships xmlns="http://schemas.openxmlformats.org/package/2006/relationships"><Relationship Id="rId1" Type="http://schemas.microsoft.com/office/2011/relationships/chartStyle" Target="style1.xml"/><Relationship Id="rId2" Type="http://schemas.microsoft.com/office/2011/relationships/chartColorStyle" Target="colors1.xml"/><Relationship Id="rId3" Type="http://schemas.openxmlformats.org/officeDocument/2006/relationships/package" Target="../embeddings/Microsoft_Excel_Worksheet11.xlsx"/></Relationships>
</file>

<file path=ppt/charts/_rels/chart23.xml.rels><?xml version="1.0" encoding="UTF-8" standalone="yes"?>
<Relationships xmlns="http://schemas.openxmlformats.org/package/2006/relationships"><Relationship Id="rId1" Type="http://schemas.microsoft.com/office/2011/relationships/chartStyle" Target="style2.xml"/><Relationship Id="rId2" Type="http://schemas.microsoft.com/office/2011/relationships/chartColorStyle" Target="colors2.xml"/><Relationship Id="rId3" Type="http://schemas.openxmlformats.org/officeDocument/2006/relationships/package" Target="../embeddings/Microsoft_Excel_Worksheet12.xlsx"/></Relationships>
</file>

<file path=ppt/charts/_rels/chart24.xml.rels><?xml version="1.0" encoding="UTF-8" standalone="yes"?>
<Relationships xmlns="http://schemas.openxmlformats.org/package/2006/relationships"><Relationship Id="rId1" Type="http://schemas.openxmlformats.org/officeDocument/2006/relationships/oleObject" Target="file:////Users\kevincha\projects\writeups\thesis\slides\latency_trend_talk.xlsx" TargetMode="External"/></Relationships>
</file>

<file path=ppt/charts/_rels/chart25.xml.rels><?xml version="1.0" encoding="UTF-8" standalone="yes"?>
<Relationships xmlns="http://schemas.openxmlformats.org/package/2006/relationships"><Relationship Id="rId1" Type="http://schemas.openxmlformats.org/officeDocument/2006/relationships/themeOverride" Target="../theme/themeOverride10.xml"/><Relationship Id="rId2" Type="http://schemas.openxmlformats.org/officeDocument/2006/relationships/package" Target="../embeddings/Microsoft_Excel_Worksheet13.xlsx"/></Relationships>
</file>

<file path=ppt/charts/_rels/chart26.xml.rels><?xml version="1.0" encoding="UTF-8" standalone="yes"?>
<Relationships xmlns="http://schemas.openxmlformats.org/package/2006/relationships"><Relationship Id="rId1" Type="http://schemas.openxmlformats.org/officeDocument/2006/relationships/themeOverride" Target="../theme/themeOverride11.xml"/><Relationship Id="rId2" Type="http://schemas.openxmlformats.org/officeDocument/2006/relationships/package" Target="../embeddings/Microsoft_Excel_Worksheet14.xlsx"/><Relationship Id="rId3" Type="http://schemas.openxmlformats.org/officeDocument/2006/relationships/chartUserShapes" Target="../drawings/drawing3.xml"/></Relationships>
</file>

<file path=ppt/charts/_rels/chart27.xml.rels><?xml version="1.0" encoding="UTF-8" standalone="yes"?>
<Relationships xmlns="http://schemas.openxmlformats.org/package/2006/relationships"><Relationship Id="rId1" Type="http://schemas.openxmlformats.org/officeDocument/2006/relationships/themeOverride" Target="../theme/themeOverride12.xml"/><Relationship Id="rId2" Type="http://schemas.openxmlformats.org/officeDocument/2006/relationships/package" Target="../embeddings/Microsoft_Excel_Worksheet15.xlsx"/><Relationship Id="rId3" Type="http://schemas.openxmlformats.org/officeDocument/2006/relationships/chartUserShapes" Target="../drawings/drawing4.xml"/></Relationships>
</file>

<file path=ppt/charts/_rels/chart28.xml.rels><?xml version="1.0" encoding="UTF-8" standalone="yes"?>
<Relationships xmlns="http://schemas.openxmlformats.org/package/2006/relationships"><Relationship Id="rId1" Type="http://schemas.openxmlformats.org/officeDocument/2006/relationships/themeOverride" Target="../theme/themeOverride13.xml"/><Relationship Id="rId2" Type="http://schemas.openxmlformats.org/officeDocument/2006/relationships/package" Target="../embeddings/Microsoft_Excel_Worksheet16.xlsx"/><Relationship Id="rId3" Type="http://schemas.openxmlformats.org/officeDocument/2006/relationships/chartUserShapes" Target="../drawings/drawing5.xml"/></Relationships>
</file>

<file path=ppt/charts/_rels/chart29.xml.rels><?xml version="1.0" encoding="UTF-8" standalone="yes"?>
<Relationships xmlns="http://schemas.openxmlformats.org/package/2006/relationships"><Relationship Id="rId1" Type="http://schemas.openxmlformats.org/officeDocument/2006/relationships/themeOverride" Target="../theme/themeOverride14.xml"/><Relationship Id="rId2" Type="http://schemas.openxmlformats.org/officeDocument/2006/relationships/package" Target="../embeddings/Microsoft_Excel_Worksheet17.xlsx"/></Relationships>
</file>

<file path=ppt/charts/_rels/chart3.xml.rels><?xml version="1.0" encoding="UTF-8" standalone="yes"?>
<Relationships xmlns="http://schemas.openxmlformats.org/package/2006/relationships"><Relationship Id="rId1" Type="http://schemas.openxmlformats.org/officeDocument/2006/relationships/oleObject" Target="file:////vboxsrv\shared\samsung%20page%20copy\PageCopy_Power_v2.xlsx" TargetMode="External"/></Relationships>
</file>

<file path=ppt/charts/_rels/chart30.xml.rels><?xml version="1.0" encoding="UTF-8" standalone="yes"?>
<Relationships xmlns="http://schemas.openxmlformats.org/package/2006/relationships"><Relationship Id="rId1" Type="http://schemas.openxmlformats.org/officeDocument/2006/relationships/themeOverride" Target="../theme/themeOverride15.xml"/><Relationship Id="rId2" Type="http://schemas.openxmlformats.org/officeDocument/2006/relationships/package" Target="../embeddings/Microsoft_Excel_Worksheet18.xlsx"/></Relationships>
</file>

<file path=ppt/charts/_rels/chart31.xml.rels><?xml version="1.0" encoding="UTF-8" standalone="yes"?>
<Relationships xmlns="http://schemas.openxmlformats.org/package/2006/relationships"><Relationship Id="rId1" Type="http://schemas.openxmlformats.org/officeDocument/2006/relationships/themeOverride" Target="../theme/themeOverride16.xml"/><Relationship Id="rId2" Type="http://schemas.openxmlformats.org/officeDocument/2006/relationships/package" Target="../embeddings/Microsoft_Excel_Worksheet19.xlsx"/></Relationships>
</file>

<file path=ppt/charts/_rels/chart32.xml.rels><?xml version="1.0" encoding="UTF-8" standalone="yes"?>
<Relationships xmlns="http://schemas.openxmlformats.org/package/2006/relationships"><Relationship Id="rId1" Type="http://schemas.openxmlformats.org/officeDocument/2006/relationships/themeOverride" Target="../theme/themeOverride17.xml"/><Relationship Id="rId2" Type="http://schemas.openxmlformats.org/officeDocument/2006/relationships/package" Target="../embeddings/Microsoft_Excel_Worksheet20.xlsx"/></Relationships>
</file>

<file path=ppt/charts/_rels/chart33.xml.rels><?xml version="1.0" encoding="UTF-8" standalone="yes"?>
<Relationships xmlns="http://schemas.openxmlformats.org/package/2006/relationships"><Relationship Id="rId1" Type="http://schemas.openxmlformats.org/officeDocument/2006/relationships/oleObject" Target="file:////C:\Users\Aaron\Dropbox\Documents\0_thesisdefense\0_slide\excel\latency_performance.xlsx" TargetMode="External"/></Relationships>
</file>

<file path=ppt/charts/_rels/chart34.xml.rels><?xml version="1.0" encoding="UTF-8" standalone="yes"?>
<Relationships xmlns="http://schemas.openxmlformats.org/package/2006/relationships"><Relationship Id="rId1" Type="http://schemas.openxmlformats.org/officeDocument/2006/relationships/oleObject" Target="file:////C:\Users\Aaron\Dropbox\Documents\0_thesisdefense\0_slide\excel\latency_performance.xlsx" TargetMode="External"/></Relationships>
</file>

<file path=ppt/charts/_rels/chart35.xml.rels><?xml version="1.0" encoding="UTF-8" standalone="yes"?>
<Relationships xmlns="http://schemas.openxmlformats.org/package/2006/relationships"><Relationship Id="rId1" Type="http://schemas.openxmlformats.org/officeDocument/2006/relationships/oleObject" Target="file:////vboxsrv\Downloads\hpca_slides.xlsx" TargetMode="External"/></Relationships>
</file>

<file path=ppt/charts/_rels/chart36.xml.rels><?xml version="1.0" encoding="UTF-8" standalone="yes"?>
<Relationships xmlns="http://schemas.openxmlformats.org/package/2006/relationships"><Relationship Id="rId1" Type="http://schemas.openxmlformats.org/officeDocument/2006/relationships/oleObject" Target="file:////vboxsrv\Dropbox\Research\22_DRAM_TLDRAM\CameraReady\useful\tldram_trend.xlsx" TargetMode="External"/></Relationships>
</file>

<file path=ppt/charts/_rels/chart37.xml.rels><?xml version="1.0" encoding="UTF-8" standalone="yes"?>
<Relationships xmlns="http://schemas.openxmlformats.org/package/2006/relationships"><Relationship Id="rId1" Type="http://schemas.openxmlformats.org/officeDocument/2006/relationships/oleObject" Target="file:////vboxsrv\Dropbox\Research\22_DRAM_TLDRAM\CameraReady\useful\tldram_trend.xlsx" TargetMode="External"/></Relationships>
</file>

<file path=ppt/charts/_rels/chart38.xml.rels><?xml version="1.0" encoding="UTF-8" standalone="yes"?>
<Relationships xmlns="http://schemas.openxmlformats.org/package/2006/relationships"><Relationship Id="rId1" Type="http://schemas.openxmlformats.org/officeDocument/2006/relationships/oleObject" Target="file:////vboxsrv\Downloads\hpca_slides.xlsx" TargetMode="External"/></Relationships>
</file>

<file path=ppt/charts/_rels/chart39.xml.rels><?xml version="1.0" encoding="UTF-8" standalone="yes"?>
<Relationships xmlns="http://schemas.openxmlformats.org/package/2006/relationships"><Relationship Id="rId1" Type="http://schemas.openxmlformats.org/officeDocument/2006/relationships/oleObject" Target="file:////C:\Documents%20and%20Settings\Donghyuk\My%20Documents\qual.xlsx" TargetMode="Externa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0.xml.rels><?xml version="1.0" encoding="UTF-8" standalone="yes"?>
<Relationships xmlns="http://schemas.openxmlformats.org/package/2006/relationships"><Relationship Id="rId1" Type="http://schemas.openxmlformats.org/officeDocument/2006/relationships/oleObject" Target="file:////C:\Documents%20and%20Settings\Donghyuk\My%20Documents\qual.xlsx" TargetMode="External"/></Relationships>
</file>

<file path=ppt/charts/_rels/chart41.xml.rels><?xml version="1.0" encoding="UTF-8" standalone="yes"?>
<Relationships xmlns="http://schemas.openxmlformats.org/package/2006/relationships"><Relationship Id="rId1" Type="http://schemas.openxmlformats.org/officeDocument/2006/relationships/oleObject" Target="file:////C:\Users\kevincha\Dropbox\hpca2014-plots\results_all.xlsx" TargetMode="External"/></Relationships>
</file>

<file path=ppt/charts/_rels/chart42.xml.rels><?xml version="1.0" encoding="UTF-8" standalone="yes"?>
<Relationships xmlns="http://schemas.openxmlformats.org/package/2006/relationships"><Relationship Id="rId1" Type="http://schemas.openxmlformats.org/officeDocument/2006/relationships/oleObject" Target="file:////C:\Users\kevincha\Dropbox\hpca2014-plots\results_all.xlsx" TargetMode="External"/></Relationships>
</file>

<file path=ppt/charts/_rels/chart43.xml.rels><?xml version="1.0" encoding="UTF-8" standalone="yes"?>
<Relationships xmlns="http://schemas.openxmlformats.org/package/2006/relationships"><Relationship Id="rId1" Type="http://schemas.openxmlformats.org/officeDocument/2006/relationships/oleObject" Target="Workbook1" TargetMode="External"/></Relationships>
</file>

<file path=ppt/charts/_rels/chart44.xml.rels><?xml version="1.0" encoding="UTF-8" standalone="yes"?>
<Relationships xmlns="http://schemas.openxmlformats.org/package/2006/relationships"><Relationship Id="rId1" Type="http://schemas.openxmlformats.org/officeDocument/2006/relationships/oleObject" Target="Workbook1" TargetMode="External"/></Relationships>
</file>

<file path=ppt/charts/_rels/chart5.xml.rels><?xml version="1.0" encoding="UTF-8" standalone="yes"?>
<Relationships xmlns="http://schemas.openxmlformats.org/package/2006/relationships"><Relationship Id="rId1" Type="http://schemas.openxmlformats.org/officeDocument/2006/relationships/themeOverride" Target="../theme/themeOverride2.xml"/><Relationship Id="rId2" Type="http://schemas.openxmlformats.org/officeDocument/2006/relationships/package" Target="../embeddings/Microsoft_Excel_Worksheet3.xlsx"/></Relationships>
</file>

<file path=ppt/charts/_rels/chart6.xml.rels><?xml version="1.0" encoding="UTF-8" standalone="yes"?>
<Relationships xmlns="http://schemas.openxmlformats.org/package/2006/relationships"><Relationship Id="rId1" Type="http://schemas.openxmlformats.org/officeDocument/2006/relationships/themeOverride" Target="../theme/themeOverride3.xml"/><Relationship Id="rId2" Type="http://schemas.openxmlformats.org/officeDocument/2006/relationships/package" Target="../embeddings/Microsoft_Excel_Worksheet4.xlsx"/></Relationships>
</file>

<file path=ppt/charts/_rels/chart7.xml.rels><?xml version="1.0" encoding="UTF-8" standalone="yes"?>
<Relationships xmlns="http://schemas.openxmlformats.org/package/2006/relationships"><Relationship Id="rId1" Type="http://schemas.openxmlformats.org/officeDocument/2006/relationships/themeOverride" Target="../theme/themeOverride4.xml"/><Relationship Id="rId2" Type="http://schemas.openxmlformats.org/officeDocument/2006/relationships/package" Target="../embeddings/Microsoft_Excel_Worksheet5.xlsx"/></Relationships>
</file>

<file path=ppt/charts/_rels/chart8.xml.rels><?xml version="1.0" encoding="UTF-8" standalone="yes"?>
<Relationships xmlns="http://schemas.openxmlformats.org/package/2006/relationships"><Relationship Id="rId1" Type="http://schemas.openxmlformats.org/officeDocument/2006/relationships/themeOverride" Target="../theme/themeOverride5.xml"/><Relationship Id="rId2" Type="http://schemas.openxmlformats.org/officeDocument/2006/relationships/package" Target="../embeddings/Microsoft_Excel_Worksheet6.xlsx"/></Relationships>
</file>

<file path=ppt/charts/_rels/chart9.xml.rels><?xml version="1.0" encoding="UTF-8" standalone="yes"?>
<Relationships xmlns="http://schemas.openxmlformats.org/package/2006/relationships"><Relationship Id="rId1" Type="http://schemas.openxmlformats.org/officeDocument/2006/relationships/themeOverride" Target="../theme/themeOverride6.xml"/><Relationship Id="rId2" Type="http://schemas.openxmlformats.org/officeDocument/2006/relationships/package" Target="../embeddings/Microsoft_Excel_Worksheet7.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9005066227187"/>
          <c:y val="0.160714805802904"/>
          <c:w val="0.82732323043042"/>
          <c:h val="0.666413038915243"/>
        </c:manualLayout>
      </c:layout>
      <c:lineChart>
        <c:grouping val="standard"/>
        <c:varyColors val="0"/>
        <c:ser>
          <c:idx val="4"/>
          <c:order val="2"/>
          <c:tx>
            <c:strRef>
              <c:f>Trend!$N$56</c:f>
              <c:strCache>
                <c:ptCount val="1"/>
                <c:pt idx="0">
                  <c:v>Capacity</c:v>
                </c:pt>
              </c:strCache>
            </c:strRef>
          </c:tx>
          <c:spPr>
            <a:ln w="38100" cap="rnd">
              <a:solidFill>
                <a:schemeClr val="accent4">
                  <a:lumMod val="60000"/>
                </a:schemeClr>
              </a:solidFill>
              <a:round/>
            </a:ln>
            <a:effectLst/>
          </c:spPr>
          <c:marker>
            <c:symbol val="triangle"/>
            <c:size val="14"/>
            <c:spPr>
              <a:solidFill>
                <a:schemeClr val="accent4">
                  <a:lumMod val="60000"/>
                </a:schemeClr>
              </a:solidFill>
              <a:ln w="9525">
                <a:solidFill>
                  <a:schemeClr val="accent4">
                    <a:lumMod val="60000"/>
                  </a:schemeClr>
                </a:solidFill>
              </a:ln>
              <a:effectLst/>
            </c:spPr>
          </c:marker>
          <c:cat>
            <c:numRef>
              <c:f>Trend!$O$51:$X$51</c:f>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f>Trend!$O$56:$X$56</c:f>
              <c:numCache>
                <c:formatCode>General</c:formatCode>
                <c:ptCount val="10"/>
                <c:pt idx="0">
                  <c:v>1.0</c:v>
                </c:pt>
                <c:pt idx="1">
                  <c:v>2.0</c:v>
                </c:pt>
                <c:pt idx="2">
                  <c:v>4.0</c:v>
                </c:pt>
                <c:pt idx="3">
                  <c:v>8.0</c:v>
                </c:pt>
                <c:pt idx="4">
                  <c:v>16.0</c:v>
                </c:pt>
                <c:pt idx="5">
                  <c:v>32.0</c:v>
                </c:pt>
                <c:pt idx="6">
                  <c:v>64.0</c:v>
                </c:pt>
                <c:pt idx="7">
                  <c:v>64.0</c:v>
                </c:pt>
                <c:pt idx="8">
                  <c:v>128.0</c:v>
                </c:pt>
                <c:pt idx="9">
                  <c:v>128.0</c:v>
                </c:pt>
              </c:numCache>
            </c:numRef>
          </c:val>
          <c:smooth val="0"/>
        </c:ser>
        <c:ser>
          <c:idx val="3"/>
          <c:order val="3"/>
          <c:tx>
            <c:strRef>
              <c:f>Trend!$N$55</c:f>
              <c:strCache>
                <c:ptCount val="1"/>
                <c:pt idx="0">
                  <c:v>Bandwidth</c:v>
                </c:pt>
              </c:strCache>
            </c:strRef>
          </c:tx>
          <c:spPr>
            <a:ln w="38100" cap="rnd">
              <a:solidFill>
                <a:schemeClr val="accent6"/>
              </a:solidFill>
              <a:round/>
            </a:ln>
            <a:effectLst/>
          </c:spPr>
          <c:marker>
            <c:symbol val="square"/>
            <c:size val="14"/>
            <c:spPr>
              <a:solidFill>
                <a:schemeClr val="accent6"/>
              </a:solidFill>
              <a:ln w="9525">
                <a:solidFill>
                  <a:schemeClr val="accent6"/>
                </a:solidFill>
              </a:ln>
              <a:effectLst/>
            </c:spPr>
          </c:marker>
          <c:cat>
            <c:numRef>
              <c:f>Trend!$O$51:$X$51</c:f>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f>Trend!$O$55:$X$55</c:f>
              <c:numCache>
                <c:formatCode>General</c:formatCode>
                <c:ptCount val="10"/>
                <c:pt idx="0">
                  <c:v>1.0</c:v>
                </c:pt>
                <c:pt idx="1">
                  <c:v>3.007518796992481</c:v>
                </c:pt>
                <c:pt idx="2">
                  <c:v>6.015037593984962</c:v>
                </c:pt>
                <c:pt idx="3">
                  <c:v>8.01503759398496</c:v>
                </c:pt>
                <c:pt idx="4">
                  <c:v>10.02255639097744</c:v>
                </c:pt>
                <c:pt idx="5">
                  <c:v>12.03007518796992</c:v>
                </c:pt>
                <c:pt idx="6">
                  <c:v>14.03007518796992</c:v>
                </c:pt>
                <c:pt idx="7">
                  <c:v>16.03759398496241</c:v>
                </c:pt>
                <c:pt idx="8">
                  <c:v>18.04511278195488</c:v>
                </c:pt>
                <c:pt idx="9">
                  <c:v>19.54887218045113</c:v>
                </c:pt>
              </c:numCache>
            </c:numRef>
          </c:val>
          <c:smooth val="0"/>
        </c:ser>
        <c:ser>
          <c:idx val="2"/>
          <c:order val="4"/>
          <c:tx>
            <c:strRef>
              <c:f>Trend!$N$57</c:f>
              <c:strCache>
                <c:ptCount val="1"/>
                <c:pt idx="0">
                  <c:v>Latency</c:v>
                </c:pt>
              </c:strCache>
            </c:strRef>
          </c:tx>
          <c:spPr>
            <a:ln w="38100" cap="rnd">
              <a:solidFill>
                <a:srgbClr val="FF4136"/>
              </a:solidFill>
              <a:round/>
            </a:ln>
            <a:effectLst/>
          </c:spPr>
          <c:marker>
            <c:symbol val="circle"/>
            <c:size val="14"/>
            <c:spPr>
              <a:solidFill>
                <a:srgbClr val="FF4136"/>
              </a:solidFill>
              <a:ln w="9525">
                <a:solidFill>
                  <a:srgbClr val="FF4136"/>
                </a:solidFill>
              </a:ln>
              <a:effectLst/>
            </c:spPr>
          </c:marker>
          <c:cat>
            <c:numRef>
              <c:f>Trend!$O$51:$X$51</c:f>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f>Trend!$O$58:$X$58</c:f>
              <c:numCache>
                <c:formatCode>General</c:formatCode>
                <c:ptCount val="10"/>
                <c:pt idx="0">
                  <c:v>1.0</c:v>
                </c:pt>
                <c:pt idx="1">
                  <c:v>1.0</c:v>
                </c:pt>
                <c:pt idx="2">
                  <c:v>1.043478260869565</c:v>
                </c:pt>
                <c:pt idx="3">
                  <c:v>1.142857142857143</c:v>
                </c:pt>
                <c:pt idx="4">
                  <c:v>1.212121212121212</c:v>
                </c:pt>
                <c:pt idx="5">
                  <c:v>1.263157894736842</c:v>
                </c:pt>
                <c:pt idx="6">
                  <c:v>1.252086811352254</c:v>
                </c:pt>
                <c:pt idx="7">
                  <c:v>1.274968125796855</c:v>
                </c:pt>
                <c:pt idx="8">
                  <c:v>1.299826689774697</c:v>
                </c:pt>
                <c:pt idx="9">
                  <c:v>1.31868131868132</c:v>
                </c:pt>
              </c:numCache>
            </c:numRef>
          </c:val>
          <c:smooth val="0"/>
        </c:ser>
        <c:dLbls>
          <c:showLegendKey val="0"/>
          <c:showVal val="0"/>
          <c:showCatName val="0"/>
          <c:showSerName val="0"/>
          <c:showPercent val="0"/>
          <c:showBubbleSize val="0"/>
        </c:dLbls>
        <c:marker val="1"/>
        <c:smooth val="0"/>
        <c:axId val="1667627424"/>
        <c:axId val="1798426928"/>
        <c:extLst>
          <c:ext xmlns:c15="http://schemas.microsoft.com/office/drawing/2012/chart" uri="{02D57815-91ED-43cb-92C2-25804820EDAC}">
            <c15:filteredLineSeries>
              <c15:ser>
                <c:idx val="0"/>
                <c:order val="0"/>
                <c:tx>
                  <c:strRef>
                    <c:extLst>
                      <c:ext uri="{02D57815-91ED-43cb-92C2-25804820EDAC}">
                        <c15:formulaRef>
                          <c15:sqref>Trend!$N$52</c15:sqref>
                        </c15:formulaRef>
                      </c:ext>
                    </c:extLst>
                    <c:strCache>
                      <c:ptCount val="1"/>
                      <c:pt idx="0">
                        <c:v>Activation</c:v>
                      </c:pt>
                    </c:strCache>
                  </c:strRef>
                </c:tx>
                <c:spPr>
                  <a:ln w="28575" cap="rnd">
                    <a:solidFill>
                      <a:schemeClr val="accent2"/>
                    </a:solidFill>
                    <a:round/>
                  </a:ln>
                  <a:effectLst/>
                </c:spPr>
                <c:marker>
                  <c:symbol val="circle"/>
                  <c:size val="14"/>
                  <c:spPr>
                    <a:solidFill>
                      <a:schemeClr val="accent2"/>
                    </a:solidFill>
                    <a:ln w="9525">
                      <a:solidFill>
                        <a:schemeClr val="accent2"/>
                      </a:solidFill>
                    </a:ln>
                    <a:effectLst/>
                  </c:spPr>
                </c:marker>
                <c:cat>
                  <c:numRef>
                    <c:extLst>
                      <c:ext uri="{02D57815-91ED-43cb-92C2-25804820EDAC}">
                        <c15:formulaRef>
                          <c15:sqref>Trend!$O$51:$X$51</c15:sqref>
                        </c15:formulaRef>
                      </c:ext>
                    </c:extLst>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extLst>
                      <c:ext uri="{02D57815-91ED-43cb-92C2-25804820EDAC}">
                        <c15:formulaRef>
                          <c15:sqref>Trend!$O$52:$V$52</c15:sqref>
                        </c15:formulaRef>
                      </c:ext>
                    </c:extLst>
                    <c:numCache>
                      <c:formatCode>General</c:formatCode>
                      <c:ptCount val="8"/>
                      <c:pt idx="0">
                        <c:v>1.0</c:v>
                      </c:pt>
                      <c:pt idx="1">
                        <c:v>1.0</c:v>
                      </c:pt>
                      <c:pt idx="2">
                        <c:v>1.0</c:v>
                      </c:pt>
                      <c:pt idx="3">
                        <c:v>1.0</c:v>
                      </c:pt>
                      <c:pt idx="4">
                        <c:v>0.9</c:v>
                      </c:pt>
                      <c:pt idx="5">
                        <c:v>0.833333333333333</c:v>
                      </c:pt>
                      <c:pt idx="6">
                        <c:v>0.928</c:v>
                      </c:pt>
                      <c:pt idx="7">
                        <c:v>0.937333333333333</c:v>
                      </c:pt>
                    </c:numCache>
                  </c:numRef>
                </c:val>
                <c:smooth val="0"/>
              </c15:ser>
            </c15:filteredLineSeries>
            <c15:filteredLineSeries>
              <c15:ser>
                <c:idx val="1"/>
                <c:order val="1"/>
                <c:tx>
                  <c:strRef>
                    <c:extLst xmlns:c15="http://schemas.microsoft.com/office/drawing/2012/chart">
                      <c:ext xmlns:c15="http://schemas.microsoft.com/office/drawing/2012/chart" uri="{02D57815-91ED-43cb-92C2-25804820EDAC}">
                        <c15:formulaRef>
                          <c15:sqref>Trend!$N$53</c15:sqref>
                        </c15:formulaRef>
                      </c:ext>
                    </c:extLst>
                    <c:strCache>
                      <c:ptCount val="1"/>
                      <c:pt idx="0">
                        <c:v>Precharge</c:v>
                      </c:pt>
                    </c:strCache>
                  </c:strRef>
                </c:tx>
                <c:spPr>
                  <a:ln w="28575" cap="rnd">
                    <a:solidFill>
                      <a:schemeClr val="accent4"/>
                    </a:solidFill>
                    <a:round/>
                  </a:ln>
                  <a:effectLst/>
                </c:spPr>
                <c:marker>
                  <c:symbol val="x"/>
                  <c:size val="14"/>
                  <c:spPr>
                    <a:noFill/>
                    <a:ln w="9525">
                      <a:solidFill>
                        <a:schemeClr val="accent4"/>
                      </a:solidFill>
                    </a:ln>
                    <a:effectLst/>
                  </c:spPr>
                </c:marker>
                <c:cat>
                  <c:numRef>
                    <c:extLst xmlns:c15="http://schemas.microsoft.com/office/drawing/2012/chart">
                      <c:ext xmlns:c15="http://schemas.microsoft.com/office/drawing/2012/chart" uri="{02D57815-91ED-43cb-92C2-25804820EDAC}">
                        <c15:formulaRef>
                          <c15:sqref>Trend!$O$51:$X$51</c15:sqref>
                        </c15:formulaRef>
                      </c:ext>
                    </c:extLst>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extLst xmlns:c15="http://schemas.microsoft.com/office/drawing/2012/chart">
                      <c:ext xmlns:c15="http://schemas.microsoft.com/office/drawing/2012/chart" uri="{02D57815-91ED-43cb-92C2-25804820EDAC}">
                        <c15:formulaRef>
                          <c15:sqref>Trend!$O$53:$V$53</c15:sqref>
                        </c15:formulaRef>
                      </c:ext>
                    </c:extLst>
                    <c:numCache>
                      <c:formatCode>General</c:formatCode>
                      <c:ptCount val="8"/>
                      <c:pt idx="0">
                        <c:v>1.0</c:v>
                      </c:pt>
                      <c:pt idx="1">
                        <c:v>1.0</c:v>
                      </c:pt>
                      <c:pt idx="2">
                        <c:v>1.0</c:v>
                      </c:pt>
                      <c:pt idx="3">
                        <c:v>1.0</c:v>
                      </c:pt>
                      <c:pt idx="4">
                        <c:v>0.9</c:v>
                      </c:pt>
                      <c:pt idx="5">
                        <c:v>0.833333333333333</c:v>
                      </c:pt>
                      <c:pt idx="6">
                        <c:v>0.928</c:v>
                      </c:pt>
                      <c:pt idx="7">
                        <c:v>0.937333333333333</c:v>
                      </c:pt>
                    </c:numCache>
                  </c:numRef>
                </c:val>
                <c:smooth val="0"/>
              </c15:ser>
            </c15:filteredLineSeries>
          </c:ext>
        </c:extLst>
      </c:lineChart>
      <c:catAx>
        <c:axId val="1667627424"/>
        <c:scaling>
          <c:orientation val="minMax"/>
        </c:scaling>
        <c:delete val="0"/>
        <c:axPos val="b"/>
        <c:numFmt formatCode="General" sourceLinked="1"/>
        <c:majorTickMark val="none"/>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crossAx val="1798426928"/>
        <c:crosses val="autoZero"/>
        <c:auto val="1"/>
        <c:lblAlgn val="ctr"/>
        <c:lblOffset val="100"/>
        <c:noMultiLvlLbl val="0"/>
      </c:catAx>
      <c:valAx>
        <c:axId val="1798426928"/>
        <c:scaling>
          <c:logBase val="10.0"/>
          <c:orientation val="minMax"/>
          <c:max val="150.0"/>
          <c:min val="1.0"/>
        </c:scaling>
        <c:delete val="0"/>
        <c:axPos val="l"/>
        <c:majorGridlines>
          <c:spPr>
            <a:ln w="19050"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r>
                  <a:rPr lang="en-US" smtClean="0"/>
                  <a:t>DRAM Improvement </a:t>
                </a:r>
                <a:r>
                  <a:rPr lang="en-US"/>
                  <a:t>(log)</a:t>
                </a:r>
              </a:p>
            </c:rich>
          </c:tx>
          <c:layout>
            <c:manualLayout>
              <c:xMode val="edge"/>
              <c:yMode val="edge"/>
              <c:x val="0.00391802270431953"/>
              <c:y val="0.103654866919604"/>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crossAx val="1667627424"/>
        <c:crosses val="autoZero"/>
        <c:crossBetween val="between"/>
        <c:majorUnit val="10.0"/>
      </c:valAx>
      <c:spPr>
        <a:noFill/>
        <a:ln>
          <a:noFill/>
        </a:ln>
        <a:effectLst/>
      </c:spPr>
    </c:plotArea>
    <c:legend>
      <c:legendPos val="b"/>
      <c:layout>
        <c:manualLayout>
          <c:xMode val="edge"/>
          <c:yMode val="edge"/>
          <c:x val="0.129817285683346"/>
          <c:y val="0.0014274251973468"/>
          <c:w val="0.665895758649534"/>
          <c:h val="0.0992823376207608"/>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legend>
    <c:plotVisOnly val="1"/>
    <c:dispBlanksAs val="gap"/>
    <c:showDLblsOverMax val="0"/>
  </c:chart>
  <c:spPr>
    <a:noFill/>
    <a:ln>
      <a:noFill/>
    </a:ln>
    <a:effectLst/>
  </c:spPr>
  <c:txPr>
    <a:bodyPr/>
    <a:lstStyle/>
    <a:p>
      <a:pPr>
        <a:defRPr sz="2400">
          <a:latin typeface="Gill Sans MT" panose="020B0502020104020203" pitchFamily="34" charset="0"/>
        </a:defRPr>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135799065711069"/>
          <c:y val="0.269772002138612"/>
          <c:w val="0.83828160666549"/>
          <c:h val="0.49546175025307"/>
        </c:manualLayout>
      </c:layout>
      <c:barChart>
        <c:barDir val="col"/>
        <c:grouping val="clustered"/>
        <c:varyColors val="0"/>
        <c:ser>
          <c:idx val="0"/>
          <c:order val="0"/>
          <c:tx>
            <c:strRef>
              <c:f>Microbenchmark!$C$2</c:f>
              <c:strCache>
                <c:ptCount val="1"/>
                <c:pt idx="0">
                  <c:v>Baseline + extra 128KB L2</c:v>
                </c:pt>
              </c:strCache>
            </c:strRef>
          </c:tx>
          <c:spPr>
            <a:solidFill>
              <a:schemeClr val="accent5"/>
            </a:solidFill>
            <a:ln>
              <a:solidFill>
                <a:schemeClr val="tx1"/>
              </a:solidFill>
            </a:ln>
            <a:effectLst/>
          </c:spPr>
          <c:invertIfNegative val="0"/>
          <c:cat>
            <c:strRef>
              <c:f>Microbenchmark!$C$66:$E$66</c:f>
              <c:strCache>
                <c:ptCount val="3"/>
                <c:pt idx="0">
                  <c:v>Linked List</c:v>
                </c:pt>
                <c:pt idx="1">
                  <c:v>Hash Table</c:v>
                </c:pt>
                <c:pt idx="2">
                  <c:v>B-Tree</c:v>
                </c:pt>
              </c:strCache>
            </c:strRef>
          </c:cat>
          <c:val>
            <c:numRef>
              <c:f>(Microbenchmark!$C$54,Microbenchmark!$M$54,Microbenchmark!$W$54)</c:f>
              <c:numCache>
                <c:formatCode>0.00</c:formatCode>
                <c:ptCount val="3"/>
                <c:pt idx="0">
                  <c:v>1.0260990788926</c:v>
                </c:pt>
                <c:pt idx="1">
                  <c:v>1.013470365634118</c:v>
                </c:pt>
                <c:pt idx="2">
                  <c:v>1.020497762526934</c:v>
                </c:pt>
              </c:numCache>
            </c:numRef>
          </c:val>
          <c:extLst xmlns:c16r2="http://schemas.microsoft.com/office/drawing/2015/06/chart">
            <c:ext xmlns:c16="http://schemas.microsoft.com/office/drawing/2014/chart" uri="{C3380CC4-5D6E-409C-BE32-E72D297353CC}">
              <c16:uniqueId val="{00000000-2E38-4E3A-B67F-B0A3BB4DB826}"/>
            </c:ext>
          </c:extLst>
        </c:ser>
        <c:ser>
          <c:idx val="1"/>
          <c:order val="1"/>
          <c:tx>
            <c:v>IMPICA</c:v>
          </c:tx>
          <c:spPr>
            <a:solidFill>
              <a:schemeClr val="accent2"/>
            </a:solidFill>
            <a:ln>
              <a:solidFill>
                <a:schemeClr val="tx1"/>
              </a:solidFill>
            </a:ln>
            <a:effectLst/>
          </c:spPr>
          <c:invertIfNegative val="0"/>
          <c:val>
            <c:numRef>
              <c:f>(Microbenchmark!$D$54,Microbenchmark!$N$54,Microbenchmark!$X$54)</c:f>
              <c:numCache>
                <c:formatCode>0.00</c:formatCode>
                <c:ptCount val="3"/>
                <c:pt idx="0">
                  <c:v>1.923637302871788</c:v>
                </c:pt>
                <c:pt idx="1">
                  <c:v>1.286480109722536</c:v>
                </c:pt>
                <c:pt idx="2">
                  <c:v>1.184777107794305</c:v>
                </c:pt>
              </c:numCache>
            </c:numRef>
          </c:val>
          <c:extLst xmlns:c16r2="http://schemas.microsoft.com/office/drawing/2015/06/chart">
            <c:ext xmlns:c16="http://schemas.microsoft.com/office/drawing/2014/chart" uri="{C3380CC4-5D6E-409C-BE32-E72D297353CC}">
              <c16:uniqueId val="{00000001-2E38-4E3A-B67F-B0A3BB4DB826}"/>
            </c:ext>
          </c:extLst>
        </c:ser>
        <c:dLbls>
          <c:showLegendKey val="0"/>
          <c:showVal val="0"/>
          <c:showCatName val="0"/>
          <c:showSerName val="0"/>
          <c:showPercent val="0"/>
          <c:showBubbleSize val="0"/>
        </c:dLbls>
        <c:gapWidth val="219"/>
        <c:axId val="1803083936"/>
        <c:axId val="1803088112"/>
      </c:barChart>
      <c:catAx>
        <c:axId val="1803083936"/>
        <c:scaling>
          <c:orientation val="minMax"/>
        </c:scaling>
        <c:delete val="0"/>
        <c:axPos val="b"/>
        <c:numFmt formatCode="General" sourceLinked="1"/>
        <c:majorTickMark val="none"/>
        <c:minorTickMark val="none"/>
        <c:tickLblPos val="nextTo"/>
        <c:spPr>
          <a:noFill/>
          <a:ln w="9525" cap="flat" cmpd="sng" algn="ctr">
            <a:solidFill>
              <a:schemeClr val="tx1">
                <a:lumMod val="75000"/>
                <a:lumOff val="25000"/>
              </a:schemeClr>
            </a:solidFill>
            <a:round/>
          </a:ln>
          <a:effectLst/>
        </c:spPr>
        <c:txPr>
          <a:bodyPr rot="-60000000" spcFirstLastPara="1" vertOverflow="ellipsis" vert="horz" wrap="square" anchor="ctr" anchorCtr="1"/>
          <a:lstStyle/>
          <a:p>
            <a:pPr>
              <a:defRPr sz="2400" b="0" i="0" u="none" strike="noStrike" kern="1200" baseline="0">
                <a:solidFill>
                  <a:sysClr val="windowText" lastClr="000000"/>
                </a:solidFill>
                <a:latin typeface="+mn-lt"/>
                <a:ea typeface="+mn-ea"/>
                <a:cs typeface="Times New Roman" panose="02020603050405020304" pitchFamily="18" charset="0"/>
              </a:defRPr>
            </a:pPr>
            <a:endParaRPr lang="en-US"/>
          </a:p>
        </c:txPr>
        <c:crossAx val="1803088112"/>
        <c:crosses val="autoZero"/>
        <c:auto val="1"/>
        <c:lblAlgn val="ctr"/>
        <c:lblOffset val="100"/>
        <c:noMultiLvlLbl val="0"/>
      </c:catAx>
      <c:valAx>
        <c:axId val="1803088112"/>
        <c:scaling>
          <c:orientation val="minMax"/>
          <c:max val="2.0"/>
        </c:scaling>
        <c:delete val="0"/>
        <c:axPos val="l"/>
        <c:majorGridlines>
          <c:spPr>
            <a:ln w="9525" cap="flat" cmpd="sng" algn="ctr">
              <a:solidFill>
                <a:schemeClr val="bg1">
                  <a:lumMod val="75000"/>
                </a:schemeClr>
              </a:solidFill>
              <a:prstDash val="solid"/>
              <a:round/>
            </a:ln>
            <a:effectLst/>
          </c:spPr>
        </c:majorGridlines>
        <c:title>
          <c:tx>
            <c:rich>
              <a:bodyPr rot="-5400000" spcFirstLastPara="1" vertOverflow="ellipsis" vert="horz" wrap="square" anchor="ctr" anchorCtr="1"/>
              <a:lstStyle/>
              <a:p>
                <a:pPr>
                  <a:defRPr sz="2800" b="1" i="0" u="none" strike="noStrike" kern="1200" baseline="0">
                    <a:solidFill>
                      <a:sysClr val="windowText" lastClr="000000"/>
                    </a:solidFill>
                    <a:latin typeface="+mn-lt"/>
                    <a:ea typeface="+mn-ea"/>
                    <a:cs typeface="Times New Roman" panose="02020603050405020304" pitchFamily="18" charset="0"/>
                  </a:defRPr>
                </a:pPr>
                <a:r>
                  <a:rPr lang="en-US" sz="2800" b="1" dirty="0">
                    <a:latin typeface="+mn-lt"/>
                  </a:rPr>
                  <a:t>Speedup</a:t>
                </a:r>
              </a:p>
            </c:rich>
          </c:tx>
          <c:layout/>
          <c:overlay val="0"/>
          <c:spPr>
            <a:noFill/>
            <a:ln>
              <a:noFill/>
            </a:ln>
            <a:effectLst/>
          </c:spPr>
        </c:title>
        <c:numFmt formatCode="0.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mn-lt"/>
                <a:ea typeface="+mn-ea"/>
                <a:cs typeface="Times New Roman" panose="02020603050405020304" pitchFamily="18" charset="0"/>
              </a:defRPr>
            </a:pPr>
            <a:endParaRPr lang="en-US"/>
          </a:p>
        </c:txPr>
        <c:crossAx val="1803083936"/>
        <c:crosses val="autoZero"/>
        <c:crossBetween val="between"/>
        <c:majorUnit val="0.5"/>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2400" b="0" i="0" u="none" strike="noStrike" kern="1200" baseline="0">
              <a:solidFill>
                <a:sysClr val="windowText" lastClr="000000"/>
              </a:solidFill>
              <a:latin typeface="+mn-lt"/>
              <a:ea typeface="+mn-ea"/>
              <a:cs typeface="Times New Roman" panose="02020603050405020304" pitchFamily="18" charset="0"/>
            </a:defRPr>
          </a:pPr>
          <a:endParaRPr lang="en-US"/>
        </a:p>
      </c:txPr>
    </c:legend>
    <c:plotVisOnly val="1"/>
    <c:dispBlanksAs val="gap"/>
    <c:showDLblsOverMax val="0"/>
  </c:chart>
  <c:spPr>
    <a:noFill/>
    <a:ln>
      <a:noFill/>
    </a:ln>
    <a:effectLst/>
  </c:spPr>
  <c:txPr>
    <a:bodyPr/>
    <a:lstStyle/>
    <a:p>
      <a:pPr>
        <a:defRPr sz="1400">
          <a:solidFill>
            <a:sysClr val="windowText" lastClr="000000"/>
          </a:solidFill>
          <a:latin typeface="Times New Roman" panose="02020603050405020304" pitchFamily="18" charset="0"/>
          <a:cs typeface="Times New Roman" panose="02020603050405020304" pitchFamily="18" charset="0"/>
        </a:defRPr>
      </a:pPr>
      <a:endParaRPr lang="en-US"/>
    </a:p>
  </c:txPr>
  <c:externalData r:id="rId1">
    <c:autoUpdate val="0"/>
  </c:externalData>
  <c:userShapes r:id="rId2"/>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barChart>
        <c:barDir val="col"/>
        <c:grouping val="clustered"/>
        <c:varyColors val="0"/>
        <c:ser>
          <c:idx val="0"/>
          <c:order val="0"/>
          <c:tx>
            <c:strRef>
              <c:f>'With Area and Parallelism'!$A$60</c:f>
              <c:strCache>
                <c:ptCount val="1"/>
                <c:pt idx="0">
                  <c:v>Throughput</c:v>
                </c:pt>
              </c:strCache>
            </c:strRef>
          </c:tx>
          <c:spPr>
            <a:solidFill>
              <a:schemeClr val="accent2"/>
            </a:solidFill>
            <a:ln>
              <a:solidFill>
                <a:schemeClr val="tx1"/>
              </a:solidFill>
            </a:ln>
            <a:effectLst/>
          </c:spPr>
          <c:invertIfNegative val="0"/>
          <c:cat>
            <c:strRef>
              <c:f>('With Area and Parallelism'!$F$1,'With Area and Parallelism'!$G$1,'With Area and Parallelism'!$C$1)</c:f>
              <c:strCache>
                <c:ptCount val="3"/>
                <c:pt idx="0">
                  <c:v>Baseline + extra 128KB L2</c:v>
                </c:pt>
                <c:pt idx="1">
                  <c:v>Baseline + extra 1MB L2</c:v>
                </c:pt>
                <c:pt idx="2">
                  <c:v>IMPICA</c:v>
                </c:pt>
              </c:strCache>
            </c:strRef>
          </c:cat>
          <c:val>
            <c:numRef>
              <c:f>('With Area and Parallelism'!$F$60,'With Area and Parallelism'!$G$60,'With Area and Parallelism'!$C$60)</c:f>
              <c:numCache>
                <c:formatCode>0.00</c:formatCode>
                <c:ptCount val="3"/>
                <c:pt idx="0">
                  <c:v>1.010139461413017</c:v>
                </c:pt>
                <c:pt idx="1">
                  <c:v>1.054008351845648</c:v>
                </c:pt>
                <c:pt idx="2">
                  <c:v>1.16007533475401</c:v>
                </c:pt>
              </c:numCache>
            </c:numRef>
          </c:val>
          <c:extLst xmlns:c16r2="http://schemas.microsoft.com/office/drawing/2015/06/chart">
            <c:ext xmlns:c16="http://schemas.microsoft.com/office/drawing/2014/chart" uri="{C3380CC4-5D6E-409C-BE32-E72D297353CC}">
              <c16:uniqueId val="{00000000-0B9A-4545-9C0B-E6A8C6CA57A5}"/>
            </c:ext>
          </c:extLst>
        </c:ser>
        <c:dLbls>
          <c:showLegendKey val="0"/>
          <c:showVal val="0"/>
          <c:showCatName val="0"/>
          <c:showSerName val="0"/>
          <c:showPercent val="0"/>
          <c:showBubbleSize val="0"/>
        </c:dLbls>
        <c:gapWidth val="219"/>
        <c:axId val="1833368048"/>
        <c:axId val="1831766544"/>
      </c:barChart>
      <c:catAx>
        <c:axId val="1833368048"/>
        <c:scaling>
          <c:orientation val="minMax"/>
        </c:scaling>
        <c:delete val="0"/>
        <c:axPos val="b"/>
        <c:numFmt formatCode="General" sourceLinked="1"/>
        <c:majorTickMark val="none"/>
        <c:minorTickMark val="none"/>
        <c:tickLblPos val="nextTo"/>
        <c:spPr>
          <a:noFill/>
          <a:ln w="9525" cap="flat" cmpd="sng" algn="ctr">
            <a:solidFill>
              <a:schemeClr val="tx1">
                <a:lumMod val="75000"/>
                <a:lumOff val="25000"/>
              </a:schemeClr>
            </a:solidFill>
            <a:round/>
          </a:ln>
          <a:effectLst/>
        </c:spPr>
        <c:txPr>
          <a:bodyPr rot="-60000000" spcFirstLastPara="1" vertOverflow="ellipsis" vert="horz" wrap="square" anchor="ctr" anchorCtr="1"/>
          <a:lstStyle/>
          <a:p>
            <a:pPr>
              <a:defRPr sz="2000" b="0" i="0" u="none" strike="noStrike" kern="1200" baseline="0">
                <a:solidFill>
                  <a:sysClr val="windowText" lastClr="000000"/>
                </a:solidFill>
                <a:latin typeface="+mn-lt"/>
                <a:ea typeface="+mn-ea"/>
                <a:cs typeface="Times New Roman" panose="02020603050405020304" pitchFamily="18" charset="0"/>
              </a:defRPr>
            </a:pPr>
            <a:endParaRPr lang="en-US"/>
          </a:p>
        </c:txPr>
        <c:crossAx val="1831766544"/>
        <c:crosses val="autoZero"/>
        <c:auto val="1"/>
        <c:lblAlgn val="ctr"/>
        <c:lblOffset val="100"/>
        <c:noMultiLvlLbl val="0"/>
      </c:catAx>
      <c:valAx>
        <c:axId val="1831766544"/>
        <c:scaling>
          <c:orientation val="minMax"/>
        </c:scaling>
        <c:delete val="0"/>
        <c:axPos val="l"/>
        <c:majorGridlines>
          <c:spPr>
            <a:ln w="9525" cap="flat" cmpd="sng" algn="ctr">
              <a:solidFill>
                <a:schemeClr val="bg1">
                  <a:lumMod val="75000"/>
                </a:schemeClr>
              </a:solidFill>
              <a:prstDash val="solid"/>
              <a:round/>
            </a:ln>
            <a:effectLst/>
          </c:spPr>
        </c:majorGridlines>
        <c:title>
          <c:tx>
            <c:rich>
              <a:bodyPr rot="-5400000" spcFirstLastPara="1" vertOverflow="ellipsis" vert="horz" wrap="square" anchor="ctr" anchorCtr="1"/>
              <a:lstStyle/>
              <a:p>
                <a:pPr>
                  <a:defRPr sz="2400" b="0" i="0" u="none" strike="noStrike" kern="1200" baseline="0">
                    <a:solidFill>
                      <a:sysClr val="windowText" lastClr="000000"/>
                    </a:solidFill>
                    <a:latin typeface="+mn-lt"/>
                    <a:ea typeface="+mn-ea"/>
                    <a:cs typeface="Times New Roman" panose="02020603050405020304" pitchFamily="18" charset="0"/>
                  </a:defRPr>
                </a:pPr>
                <a:r>
                  <a:rPr lang="en-US" sz="2400"/>
                  <a:t>Database Throughput</a:t>
                </a:r>
              </a:p>
            </c:rich>
          </c:tx>
          <c:layout/>
          <c:overlay val="0"/>
          <c:spPr>
            <a:noFill/>
            <a:ln>
              <a:noFill/>
            </a:ln>
            <a:effectLst/>
          </c:spPr>
        </c:title>
        <c:numFmt formatCode="0.00"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2000" b="0" i="0" u="none" strike="noStrike" kern="1200" baseline="0">
                <a:solidFill>
                  <a:sysClr val="windowText" lastClr="000000"/>
                </a:solidFill>
                <a:latin typeface="+mn-lt"/>
                <a:ea typeface="+mn-ea"/>
                <a:cs typeface="Times New Roman" panose="02020603050405020304" pitchFamily="18" charset="0"/>
              </a:defRPr>
            </a:pPr>
            <a:endParaRPr lang="en-US"/>
          </a:p>
        </c:txPr>
        <c:crossAx val="1833368048"/>
        <c:crosses val="autoZero"/>
        <c:crossBetween val="between"/>
        <c:majorUnit val="0.1"/>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sz="1400">
          <a:solidFill>
            <a:sysClr val="windowText" lastClr="000000"/>
          </a:solidFill>
          <a:latin typeface="+mn-lt"/>
          <a:cs typeface="Times New Roman" panose="02020603050405020304" pitchFamily="18" charset="0"/>
        </a:defRPr>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224040168586676"/>
          <c:y val="0.13917588259329"/>
          <c:w val="0.734935136415885"/>
          <c:h val="0.479098642087376"/>
        </c:manualLayout>
      </c:layout>
      <c:barChart>
        <c:barDir val="col"/>
        <c:grouping val="clustered"/>
        <c:varyColors val="0"/>
        <c:ser>
          <c:idx val="0"/>
          <c:order val="0"/>
          <c:tx>
            <c:strRef>
              <c:f>'With Area and Parallelism'!$A$61</c:f>
              <c:strCache>
                <c:ptCount val="1"/>
                <c:pt idx="0">
                  <c:v>Latency</c:v>
                </c:pt>
              </c:strCache>
            </c:strRef>
          </c:tx>
          <c:spPr>
            <a:solidFill>
              <a:schemeClr val="accent5"/>
            </a:solidFill>
            <a:ln>
              <a:solidFill>
                <a:schemeClr val="tx1"/>
              </a:solidFill>
            </a:ln>
            <a:effectLst/>
          </c:spPr>
          <c:invertIfNegative val="0"/>
          <c:cat>
            <c:strRef>
              <c:f>('With Area and Parallelism'!$F$1,'With Area and Parallelism'!$G$1,'With Area and Parallelism'!$C$1)</c:f>
              <c:strCache>
                <c:ptCount val="3"/>
                <c:pt idx="0">
                  <c:v>Baseline + extra 128KB L2</c:v>
                </c:pt>
                <c:pt idx="1">
                  <c:v>Baseline + extra 1MB L2</c:v>
                </c:pt>
                <c:pt idx="2">
                  <c:v>IMPICA</c:v>
                </c:pt>
              </c:strCache>
            </c:strRef>
          </c:cat>
          <c:val>
            <c:numRef>
              <c:f>('With Area and Parallelism'!$F$61,'With Area and Parallelism'!$G$61,'With Area and Parallelism'!$C$61)</c:f>
              <c:numCache>
                <c:formatCode>0.00</c:formatCode>
                <c:ptCount val="3"/>
                <c:pt idx="0">
                  <c:v>1.000974229983324</c:v>
                </c:pt>
                <c:pt idx="1">
                  <c:v>0.959113810269652</c:v>
                </c:pt>
                <c:pt idx="2">
                  <c:v>0.869342408364745</c:v>
                </c:pt>
              </c:numCache>
            </c:numRef>
          </c:val>
          <c:extLst xmlns:c16r2="http://schemas.microsoft.com/office/drawing/2015/06/chart">
            <c:ext xmlns:c16="http://schemas.microsoft.com/office/drawing/2014/chart" uri="{C3380CC4-5D6E-409C-BE32-E72D297353CC}">
              <c16:uniqueId val="{00000000-5EB7-44E2-A518-1B00C808109D}"/>
            </c:ext>
          </c:extLst>
        </c:ser>
        <c:dLbls>
          <c:showLegendKey val="0"/>
          <c:showVal val="0"/>
          <c:showCatName val="0"/>
          <c:showSerName val="0"/>
          <c:showPercent val="0"/>
          <c:showBubbleSize val="0"/>
        </c:dLbls>
        <c:gapWidth val="219"/>
        <c:axId val="1831386800"/>
        <c:axId val="1831378352"/>
      </c:barChart>
      <c:catAx>
        <c:axId val="1831386800"/>
        <c:scaling>
          <c:orientation val="minMax"/>
        </c:scaling>
        <c:delete val="0"/>
        <c:axPos val="b"/>
        <c:numFmt formatCode="General" sourceLinked="1"/>
        <c:majorTickMark val="none"/>
        <c:minorTickMark val="none"/>
        <c:tickLblPos val="nextTo"/>
        <c:spPr>
          <a:noFill/>
          <a:ln w="9525" cap="flat" cmpd="sng" algn="ctr">
            <a:solidFill>
              <a:schemeClr val="tx1">
                <a:lumMod val="75000"/>
                <a:lumOff val="25000"/>
              </a:schemeClr>
            </a:solidFill>
            <a:round/>
          </a:ln>
          <a:effectLst/>
        </c:spPr>
        <c:txPr>
          <a:bodyPr rot="-60000000" spcFirstLastPara="1" vertOverflow="ellipsis" vert="horz" wrap="square" anchor="ctr" anchorCtr="1"/>
          <a:lstStyle/>
          <a:p>
            <a:pPr>
              <a:defRPr sz="2000" b="0" i="0" u="none" strike="noStrike" kern="1200" baseline="0">
                <a:solidFill>
                  <a:sysClr val="windowText" lastClr="000000"/>
                </a:solidFill>
                <a:latin typeface="+mn-lt"/>
                <a:ea typeface="+mn-ea"/>
                <a:cs typeface="Times New Roman" panose="02020603050405020304" pitchFamily="18" charset="0"/>
              </a:defRPr>
            </a:pPr>
            <a:endParaRPr lang="en-US"/>
          </a:p>
        </c:txPr>
        <c:crossAx val="1831378352"/>
        <c:crosses val="autoZero"/>
        <c:auto val="1"/>
        <c:lblAlgn val="ctr"/>
        <c:lblOffset val="100"/>
        <c:noMultiLvlLbl val="0"/>
      </c:catAx>
      <c:valAx>
        <c:axId val="1831378352"/>
        <c:scaling>
          <c:orientation val="minMax"/>
          <c:max val="1.0"/>
        </c:scaling>
        <c:delete val="0"/>
        <c:axPos val="l"/>
        <c:majorGridlines>
          <c:spPr>
            <a:ln w="9525" cap="flat" cmpd="sng" algn="ctr">
              <a:solidFill>
                <a:schemeClr val="bg1">
                  <a:lumMod val="75000"/>
                </a:schemeClr>
              </a:solidFill>
              <a:prstDash val="solid"/>
              <a:round/>
            </a:ln>
            <a:effectLst/>
          </c:spPr>
        </c:majorGridlines>
        <c:title>
          <c:tx>
            <c:rich>
              <a:bodyPr rot="-5400000" spcFirstLastPara="1" vertOverflow="ellipsis" vert="horz" wrap="square" anchor="ctr" anchorCtr="1"/>
              <a:lstStyle/>
              <a:p>
                <a:pPr>
                  <a:defRPr sz="2400" b="0" i="0" u="none" strike="noStrike" kern="1200" baseline="0">
                    <a:solidFill>
                      <a:sysClr val="windowText" lastClr="000000"/>
                    </a:solidFill>
                    <a:latin typeface="+mn-lt"/>
                    <a:ea typeface="+mn-ea"/>
                    <a:cs typeface="Times New Roman" panose="02020603050405020304" pitchFamily="18" charset="0"/>
                  </a:defRPr>
                </a:pPr>
                <a:r>
                  <a:rPr lang="en-US" sz="2400"/>
                  <a:t>Database Latency</a:t>
                </a:r>
              </a:p>
            </c:rich>
          </c:tx>
          <c:layout>
            <c:manualLayout>
              <c:xMode val="edge"/>
              <c:yMode val="edge"/>
              <c:x val="0.0126229871553651"/>
              <c:y val="0.141670366440272"/>
            </c:manualLayout>
          </c:layout>
          <c:overlay val="0"/>
          <c:spPr>
            <a:noFill/>
            <a:ln>
              <a:noFill/>
            </a:ln>
            <a:effectLst/>
          </c:spPr>
        </c:title>
        <c:numFmt formatCode="0.00"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2000" b="0" i="0" u="none" strike="noStrike" kern="1200" baseline="0">
                <a:solidFill>
                  <a:sysClr val="windowText" lastClr="000000"/>
                </a:solidFill>
                <a:latin typeface="+mn-lt"/>
                <a:ea typeface="+mn-ea"/>
                <a:cs typeface="Times New Roman" panose="02020603050405020304" pitchFamily="18" charset="0"/>
              </a:defRPr>
            </a:pPr>
            <a:endParaRPr lang="en-US"/>
          </a:p>
        </c:txPr>
        <c:crossAx val="1831386800"/>
        <c:crosses val="autoZero"/>
        <c:crossBetween val="between"/>
        <c:majorUnit val="0.05"/>
      </c:valAx>
      <c:spPr>
        <a:noFill/>
        <a:ln>
          <a:noFill/>
        </a:ln>
        <a:effectLst/>
      </c:spPr>
    </c:plotArea>
    <c:plotVisOnly val="1"/>
    <c:dispBlanksAs val="gap"/>
    <c:showDLblsOverMax val="0"/>
  </c:chart>
  <c:spPr>
    <a:noFill/>
    <a:ln>
      <a:noFill/>
    </a:ln>
    <a:effectLst/>
  </c:spPr>
  <c:txPr>
    <a:bodyPr/>
    <a:lstStyle/>
    <a:p>
      <a:pPr>
        <a:defRPr sz="1400">
          <a:solidFill>
            <a:sysClr val="windowText" lastClr="000000"/>
          </a:solidFill>
          <a:latin typeface="+mn-lt"/>
          <a:cs typeface="Times New Roman" panose="02020603050405020304" pitchFamily="18" charset="0"/>
        </a:defRPr>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171652378175689"/>
          <c:y val="0.19457731122738"/>
          <c:w val="0.804759430216638"/>
          <c:h val="0.536656241416035"/>
        </c:manualLayout>
      </c:layout>
      <c:barChart>
        <c:barDir val="col"/>
        <c:grouping val="clustered"/>
        <c:varyColors val="0"/>
        <c:ser>
          <c:idx val="0"/>
          <c:order val="0"/>
          <c:tx>
            <c:strRef>
              <c:f>Energy!$G$1</c:f>
              <c:strCache>
                <c:ptCount val="1"/>
                <c:pt idx="0">
                  <c:v>Baseline + extra 128KB L2</c:v>
                </c:pt>
              </c:strCache>
            </c:strRef>
          </c:tx>
          <c:spPr>
            <a:solidFill>
              <a:schemeClr val="accent1"/>
            </a:solidFill>
            <a:ln>
              <a:solidFill>
                <a:schemeClr val="tx1">
                  <a:lumMod val="75000"/>
                  <a:lumOff val="25000"/>
                </a:schemeClr>
              </a:solidFill>
            </a:ln>
            <a:effectLst/>
          </c:spPr>
          <c:invertIfNegative val="0"/>
          <c:cat>
            <c:strRef>
              <c:f>Microbenchmark!$C$66:$F$66</c:f>
              <c:strCache>
                <c:ptCount val="4"/>
                <c:pt idx="0">
                  <c:v>Linked List</c:v>
                </c:pt>
                <c:pt idx="1">
                  <c:v>Hash Table</c:v>
                </c:pt>
                <c:pt idx="2">
                  <c:v>B-Tree</c:v>
                </c:pt>
                <c:pt idx="3">
                  <c:v>DBx1000</c:v>
                </c:pt>
              </c:strCache>
            </c:strRef>
          </c:cat>
          <c:val>
            <c:numRef>
              <c:f>(Energy!$C$19,Energy!$G$19,Energy!$K$19,Energy!$O$19)</c:f>
              <c:numCache>
                <c:formatCode>0.00</c:formatCode>
                <c:ptCount val="4"/>
                <c:pt idx="0">
                  <c:v>0.970873786407767</c:v>
                </c:pt>
                <c:pt idx="1">
                  <c:v>0.990774845402629</c:v>
                </c:pt>
                <c:pt idx="2">
                  <c:v>0.980724043171771</c:v>
                </c:pt>
                <c:pt idx="3">
                  <c:v>0.973098591549296</c:v>
                </c:pt>
              </c:numCache>
            </c:numRef>
          </c:val>
          <c:extLst xmlns:c16r2="http://schemas.microsoft.com/office/drawing/2015/06/chart">
            <c:ext xmlns:c16="http://schemas.microsoft.com/office/drawing/2014/chart" uri="{C3380CC4-5D6E-409C-BE32-E72D297353CC}">
              <c16:uniqueId val="{00000000-F194-491D-9B45-1088F6785741}"/>
            </c:ext>
          </c:extLst>
        </c:ser>
        <c:ser>
          <c:idx val="1"/>
          <c:order val="1"/>
          <c:tx>
            <c:v>IMPICA</c:v>
          </c:tx>
          <c:spPr>
            <a:solidFill>
              <a:schemeClr val="accent2"/>
            </a:solidFill>
            <a:ln>
              <a:solidFill>
                <a:schemeClr val="tx1"/>
              </a:solidFill>
            </a:ln>
            <a:effectLst/>
          </c:spPr>
          <c:invertIfNegative val="0"/>
          <c:cat>
            <c:strRef>
              <c:f>Microbenchmark!$C$66:$F$66</c:f>
              <c:strCache>
                <c:ptCount val="4"/>
                <c:pt idx="0">
                  <c:v>Linked List</c:v>
                </c:pt>
                <c:pt idx="1">
                  <c:v>Hash Table</c:v>
                </c:pt>
                <c:pt idx="2">
                  <c:v>B-Tree</c:v>
                </c:pt>
                <c:pt idx="3">
                  <c:v>DBx1000</c:v>
                </c:pt>
              </c:strCache>
            </c:strRef>
          </c:cat>
          <c:val>
            <c:numRef>
              <c:f>(Energy!$D$19,Energy!$H$19,Energy!$L$19,Energy!$P$19)</c:f>
              <c:numCache>
                <c:formatCode>0.00</c:formatCode>
                <c:ptCount val="4"/>
                <c:pt idx="0">
                  <c:v>0.594742758701238</c:v>
                </c:pt>
                <c:pt idx="1">
                  <c:v>0.771444823663254</c:v>
                </c:pt>
                <c:pt idx="2">
                  <c:v>0.901162457110726</c:v>
                </c:pt>
                <c:pt idx="3">
                  <c:v>0.943654636150235</c:v>
                </c:pt>
              </c:numCache>
            </c:numRef>
          </c:val>
          <c:extLst xmlns:c16r2="http://schemas.microsoft.com/office/drawing/2015/06/chart">
            <c:ext xmlns:c16="http://schemas.microsoft.com/office/drawing/2014/chart" uri="{C3380CC4-5D6E-409C-BE32-E72D297353CC}">
              <c16:uniqueId val="{00000001-F194-491D-9B45-1088F6785741}"/>
            </c:ext>
          </c:extLst>
        </c:ser>
        <c:dLbls>
          <c:showLegendKey val="0"/>
          <c:showVal val="0"/>
          <c:showCatName val="0"/>
          <c:showSerName val="0"/>
          <c:showPercent val="0"/>
          <c:showBubbleSize val="0"/>
        </c:dLbls>
        <c:gapWidth val="219"/>
        <c:axId val="1833512064"/>
        <c:axId val="1833516752"/>
      </c:barChart>
      <c:catAx>
        <c:axId val="1833512064"/>
        <c:scaling>
          <c:orientation val="minMax"/>
        </c:scaling>
        <c:delete val="0"/>
        <c:axPos val="b"/>
        <c:numFmt formatCode="General" sourceLinked="1"/>
        <c:majorTickMark val="none"/>
        <c:minorTickMark val="none"/>
        <c:tickLblPos val="nextTo"/>
        <c:spPr>
          <a:noFill/>
          <a:ln w="9525" cap="flat" cmpd="sng" algn="ctr">
            <a:solidFill>
              <a:schemeClr val="tx1">
                <a:lumMod val="75000"/>
                <a:lumOff val="25000"/>
              </a:schemeClr>
            </a:solidFill>
            <a:round/>
          </a:ln>
          <a:effectLst/>
        </c:spPr>
        <c:txPr>
          <a:bodyPr rot="-60000000" spcFirstLastPara="1" vertOverflow="ellipsis" vert="horz" wrap="square" anchor="ctr" anchorCtr="1"/>
          <a:lstStyle/>
          <a:p>
            <a:pPr>
              <a:defRPr sz="2800" b="0" i="0" u="none" strike="noStrike" kern="1200" baseline="0">
                <a:solidFill>
                  <a:sysClr val="windowText" lastClr="000000"/>
                </a:solidFill>
                <a:latin typeface="+mn-lt"/>
                <a:ea typeface="+mn-ea"/>
                <a:cs typeface="Times New Roman" panose="02020603050405020304" pitchFamily="18" charset="0"/>
              </a:defRPr>
            </a:pPr>
            <a:endParaRPr lang="en-US"/>
          </a:p>
        </c:txPr>
        <c:crossAx val="1833516752"/>
        <c:crosses val="autoZero"/>
        <c:auto val="1"/>
        <c:lblAlgn val="ctr"/>
        <c:lblOffset val="100"/>
        <c:noMultiLvlLbl val="0"/>
      </c:catAx>
      <c:valAx>
        <c:axId val="1833516752"/>
        <c:scaling>
          <c:orientation val="minMax"/>
          <c:max val="1.0"/>
        </c:scaling>
        <c:delete val="0"/>
        <c:axPos val="l"/>
        <c:majorGridlines>
          <c:spPr>
            <a:ln w="9525" cap="flat" cmpd="sng" algn="ctr">
              <a:solidFill>
                <a:schemeClr val="bg1">
                  <a:lumMod val="75000"/>
                </a:schemeClr>
              </a:solidFill>
              <a:prstDash val="solid"/>
              <a:round/>
            </a:ln>
            <a:effectLst/>
          </c:spPr>
        </c:majorGridlines>
        <c:title>
          <c:tx>
            <c:rich>
              <a:bodyPr rot="-5400000" spcFirstLastPara="1" vertOverflow="ellipsis" vert="horz" wrap="square" anchor="ctr" anchorCtr="1"/>
              <a:lstStyle/>
              <a:p>
                <a:pPr>
                  <a:defRPr sz="2800" b="0" i="0" u="none" strike="noStrike" kern="1200" baseline="0">
                    <a:solidFill>
                      <a:sysClr val="windowText" lastClr="000000"/>
                    </a:solidFill>
                    <a:latin typeface="+mn-lt"/>
                    <a:ea typeface="+mn-ea"/>
                    <a:cs typeface="Times New Roman" panose="02020603050405020304" pitchFamily="18" charset="0"/>
                  </a:defRPr>
                </a:pPr>
                <a:r>
                  <a:rPr lang="en-US" sz="2800"/>
                  <a:t>Normalized Energy </a:t>
                </a:r>
              </a:p>
            </c:rich>
          </c:tx>
          <c:layout>
            <c:manualLayout>
              <c:xMode val="edge"/>
              <c:yMode val="edge"/>
              <c:x val="3.03469511358518E-5"/>
              <c:y val="0.154225964809954"/>
            </c:manualLayout>
          </c:layout>
          <c:overlay val="0"/>
          <c:spPr>
            <a:noFill/>
            <a:ln>
              <a:noFill/>
            </a:ln>
            <a:effectLst/>
          </c:spPr>
        </c:title>
        <c:numFmt formatCode="0.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2000" b="0" i="0" u="none" strike="noStrike" kern="1200" baseline="0">
                <a:solidFill>
                  <a:sysClr val="windowText" lastClr="000000"/>
                </a:solidFill>
                <a:latin typeface="+mn-lt"/>
                <a:ea typeface="+mn-ea"/>
                <a:cs typeface="Times New Roman" panose="02020603050405020304" pitchFamily="18" charset="0"/>
              </a:defRPr>
            </a:pPr>
            <a:endParaRPr lang="en-US"/>
          </a:p>
        </c:txPr>
        <c:crossAx val="1833512064"/>
        <c:crosses val="autoZero"/>
        <c:crossBetween val="between"/>
        <c:majorUnit val="0.5"/>
      </c:valAx>
      <c:spPr>
        <a:noFill/>
        <a:ln>
          <a:noFill/>
        </a:ln>
        <a:effectLst/>
      </c:spPr>
    </c:plotArea>
    <c:legend>
      <c:legendPos val="t"/>
      <c:layout>
        <c:manualLayout>
          <c:xMode val="edge"/>
          <c:yMode val="edge"/>
          <c:x val="0.0741321555568763"/>
          <c:y val="0.039173833873654"/>
          <c:w val="0.85673759776653"/>
          <c:h val="0.144693512398126"/>
        </c:manualLayout>
      </c:layout>
      <c:overlay val="0"/>
      <c:spPr>
        <a:noFill/>
        <a:ln>
          <a:noFill/>
        </a:ln>
        <a:effectLst/>
      </c:spPr>
      <c:txPr>
        <a:bodyPr rot="0" spcFirstLastPara="1" vertOverflow="ellipsis" vert="horz" wrap="square" anchor="ctr" anchorCtr="1"/>
        <a:lstStyle/>
        <a:p>
          <a:pPr>
            <a:defRPr sz="2400" b="0" i="0" u="none" strike="noStrike" kern="1200" baseline="0">
              <a:solidFill>
                <a:sysClr val="windowText" lastClr="000000"/>
              </a:solidFill>
              <a:latin typeface="+mn-lt"/>
              <a:ea typeface="+mn-ea"/>
              <a:cs typeface="Times New Roman" panose="02020603050405020304" pitchFamily="18" charset="0"/>
            </a:defRPr>
          </a:pPr>
          <a:endParaRPr lang="en-US"/>
        </a:p>
      </c:txPr>
    </c:legend>
    <c:plotVisOnly val="1"/>
    <c:dispBlanksAs val="gap"/>
    <c:showDLblsOverMax val="0"/>
  </c:chart>
  <c:spPr>
    <a:solidFill>
      <a:schemeClr val="bg1"/>
    </a:solidFill>
    <a:ln w="9525" cap="flat" cmpd="sng" algn="ctr">
      <a:noFill/>
      <a:round/>
    </a:ln>
    <a:effectLst/>
  </c:spPr>
  <c:txPr>
    <a:bodyPr/>
    <a:lstStyle/>
    <a:p>
      <a:pPr>
        <a:defRPr sz="1400">
          <a:solidFill>
            <a:sysClr val="windowText" lastClr="000000"/>
          </a:solidFill>
          <a:latin typeface="+mn-lt"/>
          <a:cs typeface="Times New Roman" panose="02020603050405020304" pitchFamily="18" charset="0"/>
        </a:defRPr>
      </a:pPr>
      <a:endParaRPr lang="en-US"/>
    </a:p>
  </c:txPr>
  <c:externalData r:id="rId1">
    <c:autoUpdate val="0"/>
  </c:externalData>
  <c:userShapes r:id="rId2"/>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계열 1</c:v>
                </c:pt>
              </c:strCache>
            </c:strRef>
          </c:tx>
          <c:spPr>
            <a:solidFill>
              <a:schemeClr val="accent1"/>
            </a:solidFill>
            <a:ln>
              <a:solidFill>
                <a:schemeClr val="accent1">
                  <a:lumMod val="50000"/>
                </a:schemeClr>
              </a:solidFill>
            </a:ln>
            <a:effectLst/>
          </c:spPr>
          <c:invertIfNegative val="0"/>
          <c:dPt>
            <c:idx val="0"/>
            <c:invertIfNegative val="0"/>
            <c:bubble3D val="0"/>
            <c:spPr>
              <a:solidFill>
                <a:schemeClr val="accent2"/>
              </a:solidFill>
              <a:ln>
                <a:solidFill>
                  <a:schemeClr val="accent2">
                    <a:lumMod val="50000"/>
                  </a:schemeClr>
                </a:solidFill>
              </a:ln>
              <a:effectLst/>
            </c:spPr>
          </c:dPt>
          <c:dPt>
            <c:idx val="1"/>
            <c:invertIfNegative val="0"/>
            <c:bubble3D val="0"/>
            <c:spPr>
              <a:solidFill>
                <a:schemeClr val="accent2"/>
              </a:solidFill>
              <a:ln>
                <a:solidFill>
                  <a:schemeClr val="accent2">
                    <a:lumMod val="50000"/>
                  </a:schemeClr>
                </a:solidFill>
              </a:ln>
              <a:effectLst/>
            </c:spPr>
          </c:dPt>
          <c:dPt>
            <c:idx val="2"/>
            <c:invertIfNegative val="0"/>
            <c:bubble3D val="0"/>
            <c:spPr>
              <a:solidFill>
                <a:schemeClr val="accent2"/>
              </a:solidFill>
              <a:ln>
                <a:solidFill>
                  <a:schemeClr val="accent2">
                    <a:lumMod val="50000"/>
                  </a:schemeClr>
                </a:solidFill>
              </a:ln>
              <a:effectLst/>
            </c:spPr>
          </c:dPt>
          <c:dPt>
            <c:idx val="3"/>
            <c:invertIfNegative val="0"/>
            <c:bubble3D val="0"/>
            <c:spPr>
              <a:solidFill>
                <a:schemeClr val="accent2"/>
              </a:solidFill>
              <a:ln>
                <a:solidFill>
                  <a:schemeClr val="accent2">
                    <a:lumMod val="50000"/>
                  </a:schemeClr>
                </a:solidFill>
              </a:ln>
              <a:effectLst/>
            </c:spPr>
          </c:dPt>
          <c:dPt>
            <c:idx val="4"/>
            <c:invertIfNegative val="0"/>
            <c:bubble3D val="0"/>
          </c:dPt>
          <c:cat>
            <c:strRef>
              <c:f>Sheet1!$A$2:$A$10</c:f>
              <c:strCache>
                <c:ptCount val="9"/>
                <c:pt idx="0">
                  <c:v>p2p-Gnu
tella31</c:v>
                </c:pt>
                <c:pt idx="1">
                  <c:v>soc-Slash
dot0811</c:v>
                </c:pt>
                <c:pt idx="2">
                  <c:v>web-
Stanford</c:v>
                </c:pt>
                <c:pt idx="3">
                  <c:v>amazon-
2008</c:v>
                </c:pt>
                <c:pt idx="4">
                  <c:v>frwiki-
2013</c:v>
                </c:pt>
                <c:pt idx="5">
                  <c:v>wiki-
Talk</c:v>
                </c:pt>
                <c:pt idx="6">
                  <c:v>cit-
Patents</c:v>
                </c:pt>
                <c:pt idx="7">
                  <c:v>soc-Live
Journal1</c:v>
                </c:pt>
                <c:pt idx="8">
                  <c:v>ljournal-
2008</c:v>
                </c:pt>
              </c:strCache>
            </c:strRef>
          </c:cat>
          <c:val>
            <c:numRef>
              <c:f>Sheet1!$B$2:$B$10</c:f>
              <c:numCache>
                <c:formatCode>General</c:formatCode>
                <c:ptCount val="9"/>
                <c:pt idx="0">
                  <c:v>-0.1982845838</c:v>
                </c:pt>
                <c:pt idx="1">
                  <c:v>-0.07236427472</c:v>
                </c:pt>
                <c:pt idx="2">
                  <c:v>-0.1101407016</c:v>
                </c:pt>
                <c:pt idx="3">
                  <c:v>-0.00731637638</c:v>
                </c:pt>
                <c:pt idx="4">
                  <c:v>0.01552058967</c:v>
                </c:pt>
                <c:pt idx="5">
                  <c:v>0.3055429838</c:v>
                </c:pt>
                <c:pt idx="6">
                  <c:v>0.5366687568</c:v>
                </c:pt>
                <c:pt idx="7">
                  <c:v>0.5041586173</c:v>
                </c:pt>
                <c:pt idx="8">
                  <c:v>0.1867625089</c:v>
                </c:pt>
              </c:numCache>
            </c:numRef>
          </c:val>
        </c:ser>
        <c:dLbls>
          <c:showLegendKey val="0"/>
          <c:showVal val="0"/>
          <c:showCatName val="0"/>
          <c:showSerName val="0"/>
          <c:showPercent val="0"/>
          <c:showBubbleSize val="0"/>
        </c:dLbls>
        <c:gapWidth val="80"/>
        <c:overlap val="-27"/>
        <c:axId val="1833913280"/>
        <c:axId val="1833915536"/>
      </c:barChart>
      <c:catAx>
        <c:axId val="1833913280"/>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2000" b="0" i="0" u="none" strike="noStrike" kern="1200" baseline="0">
                <a:solidFill>
                  <a:schemeClr val="tx1"/>
                </a:solidFill>
                <a:latin typeface="+mn-lt"/>
                <a:ea typeface="+mn-ea"/>
                <a:cs typeface="+mn-cs"/>
              </a:defRPr>
            </a:pPr>
            <a:endParaRPr lang="en-US"/>
          </a:p>
        </c:txPr>
        <c:crossAx val="1833915536"/>
        <c:crosses val="autoZero"/>
        <c:auto val="1"/>
        <c:lblAlgn val="ctr"/>
        <c:lblOffset val="100"/>
        <c:noMultiLvlLbl val="0"/>
      </c:catAx>
      <c:valAx>
        <c:axId val="1833915536"/>
        <c:scaling>
          <c:orientation val="minMax"/>
          <c:max val="0.6"/>
          <c:min val="-0.2"/>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t>Speedup</a:t>
                </a:r>
                <a:endParaRPr lang="ko-KR"/>
              </a:p>
            </c:rich>
          </c:tx>
          <c:layout>
            <c:manualLayout>
              <c:xMode val="edge"/>
              <c:yMode val="edge"/>
              <c:x val="0.0"/>
              <c:y val="0.339034768878867"/>
            </c:manualLayout>
          </c:layout>
          <c:overlay val="0"/>
          <c:spPr>
            <a:noFill/>
            <a:ln>
              <a:noFill/>
            </a:ln>
            <a:effectLst/>
          </c:spPr>
        </c:title>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833913280"/>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PIM-Only</c:v>
                </c:pt>
              </c:strCache>
            </c:strRef>
          </c:tx>
          <c:spPr>
            <a:solidFill>
              <a:schemeClr val="accent1">
                <a:shade val="76000"/>
              </a:schemeClr>
            </a:solidFill>
            <a:ln>
              <a:solidFill>
                <a:schemeClr val="accent1">
                  <a:lumMod val="50000"/>
                </a:schemeClr>
              </a:solidFill>
            </a:ln>
            <a:effectLst/>
          </c:spPr>
          <c:invertIfNegative val="0"/>
          <c:cat>
            <c:strRef>
              <c:f>Sheet1!$A$2:$A$12</c:f>
              <c:strCache>
                <c:ptCount val="11"/>
                <c:pt idx="0">
                  <c:v>ATF</c:v>
                </c:pt>
                <c:pt idx="1">
                  <c:v>BFS</c:v>
                </c:pt>
                <c:pt idx="2">
                  <c:v>PR</c:v>
                </c:pt>
                <c:pt idx="3">
                  <c:v>SP</c:v>
                </c:pt>
                <c:pt idx="4">
                  <c:v>WCC</c:v>
                </c:pt>
                <c:pt idx="5">
                  <c:v>HJ</c:v>
                </c:pt>
                <c:pt idx="6">
                  <c:v>HG</c:v>
                </c:pt>
                <c:pt idx="7">
                  <c:v>RP</c:v>
                </c:pt>
                <c:pt idx="8">
                  <c:v>SC</c:v>
                </c:pt>
                <c:pt idx="9">
                  <c:v>SVM</c:v>
                </c:pt>
                <c:pt idx="10">
                  <c:v>GM</c:v>
                </c:pt>
              </c:strCache>
            </c:strRef>
          </c:cat>
          <c:val>
            <c:numRef>
              <c:f>Sheet1!$B$2:$B$12</c:f>
              <c:numCache>
                <c:formatCode>General</c:formatCode>
                <c:ptCount val="11"/>
                <c:pt idx="0">
                  <c:v>0.539179088201078</c:v>
                </c:pt>
                <c:pt idx="1">
                  <c:v>0.310040821357407</c:v>
                </c:pt>
                <c:pt idx="2">
                  <c:v>0.504158618254452</c:v>
                </c:pt>
                <c:pt idx="3">
                  <c:v>0.458445935459847</c:v>
                </c:pt>
                <c:pt idx="4">
                  <c:v>0.475980688495665</c:v>
                </c:pt>
                <c:pt idx="5">
                  <c:v>0.663074187573905</c:v>
                </c:pt>
                <c:pt idx="6">
                  <c:v>0.631397365913559</c:v>
                </c:pt>
                <c:pt idx="7">
                  <c:v>0.449043685266361</c:v>
                </c:pt>
                <c:pt idx="8">
                  <c:v>0.153583126709744</c:v>
                </c:pt>
                <c:pt idx="9">
                  <c:v>0.336705860722041</c:v>
                </c:pt>
                <c:pt idx="10">
                  <c:v>0.44460004260239</c:v>
                </c:pt>
              </c:numCache>
            </c:numRef>
          </c:val>
        </c:ser>
        <c:ser>
          <c:idx val="1"/>
          <c:order val="1"/>
          <c:tx>
            <c:strRef>
              <c:f>Sheet1!$C$1</c:f>
              <c:strCache>
                <c:ptCount val="1"/>
                <c:pt idx="0">
                  <c:v>Locality-Aware</c:v>
                </c:pt>
              </c:strCache>
            </c:strRef>
          </c:tx>
          <c:spPr>
            <a:solidFill>
              <a:schemeClr val="accent1">
                <a:tint val="77000"/>
              </a:schemeClr>
            </a:solidFill>
            <a:ln>
              <a:solidFill>
                <a:schemeClr val="accent1">
                  <a:lumMod val="50000"/>
                </a:schemeClr>
              </a:solidFill>
            </a:ln>
            <a:effectLst/>
          </c:spPr>
          <c:invertIfNegative val="0"/>
          <c:cat>
            <c:strRef>
              <c:f>Sheet1!$A$2:$A$12</c:f>
              <c:strCache>
                <c:ptCount val="11"/>
                <c:pt idx="0">
                  <c:v>ATF</c:v>
                </c:pt>
                <c:pt idx="1">
                  <c:v>BFS</c:v>
                </c:pt>
                <c:pt idx="2">
                  <c:v>PR</c:v>
                </c:pt>
                <c:pt idx="3">
                  <c:v>SP</c:v>
                </c:pt>
                <c:pt idx="4">
                  <c:v>WCC</c:v>
                </c:pt>
                <c:pt idx="5">
                  <c:v>HJ</c:v>
                </c:pt>
                <c:pt idx="6">
                  <c:v>HG</c:v>
                </c:pt>
                <c:pt idx="7">
                  <c:v>RP</c:v>
                </c:pt>
                <c:pt idx="8">
                  <c:v>SC</c:v>
                </c:pt>
                <c:pt idx="9">
                  <c:v>SVM</c:v>
                </c:pt>
                <c:pt idx="10">
                  <c:v>GM</c:v>
                </c:pt>
              </c:strCache>
            </c:strRef>
          </c:cat>
          <c:val>
            <c:numRef>
              <c:f>Sheet1!$C$2:$C$12</c:f>
              <c:numCache>
                <c:formatCode>General</c:formatCode>
                <c:ptCount val="11"/>
                <c:pt idx="0">
                  <c:v>0.600669321084897</c:v>
                </c:pt>
                <c:pt idx="1">
                  <c:v>0.346220718247823</c:v>
                </c:pt>
                <c:pt idx="2">
                  <c:v>0.559339371605969</c:v>
                </c:pt>
                <c:pt idx="3">
                  <c:v>0.510644564652755</c:v>
                </c:pt>
                <c:pt idx="4">
                  <c:v>0.528602236662377</c:v>
                </c:pt>
                <c:pt idx="5">
                  <c:v>0.656978849068026</c:v>
                </c:pt>
                <c:pt idx="6">
                  <c:v>0.603157285603685</c:v>
                </c:pt>
                <c:pt idx="7">
                  <c:v>0.443271135524801</c:v>
                </c:pt>
                <c:pt idx="8">
                  <c:v>0.214903761435727</c:v>
                </c:pt>
                <c:pt idx="9">
                  <c:v>0.343800687993252</c:v>
                </c:pt>
                <c:pt idx="10">
                  <c:v>0.474461060666491</c:v>
                </c:pt>
              </c:numCache>
            </c:numRef>
          </c:val>
        </c:ser>
        <c:dLbls>
          <c:showLegendKey val="0"/>
          <c:showVal val="0"/>
          <c:showCatName val="0"/>
          <c:showSerName val="0"/>
          <c:showPercent val="0"/>
          <c:showBubbleSize val="0"/>
        </c:dLbls>
        <c:gapWidth val="80"/>
        <c:axId val="1836413888"/>
        <c:axId val="1837405472"/>
      </c:barChart>
      <c:catAx>
        <c:axId val="18364138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837405472"/>
        <c:crosses val="autoZero"/>
        <c:auto val="1"/>
        <c:lblAlgn val="ctr"/>
        <c:lblOffset val="100"/>
        <c:noMultiLvlLbl val="0"/>
      </c:catAx>
      <c:valAx>
        <c:axId val="183740547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836413888"/>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a:solidFill>
            <a:schemeClr val="tx1"/>
          </a:solidFill>
        </a:defRPr>
      </a:pPr>
      <a:endParaRPr lang="en-US"/>
    </a:p>
  </c:txPr>
  <c:externalData r:id="rId2">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505454700106931"/>
          <c:y val="0.0314606343462739"/>
          <c:w val="0.932479221347331"/>
          <c:h val="0.692252934046291"/>
        </c:manualLayout>
      </c:layout>
      <c:barChart>
        <c:barDir val="col"/>
        <c:grouping val="stacked"/>
        <c:varyColors val="0"/>
        <c:ser>
          <c:idx val="0"/>
          <c:order val="0"/>
          <c:tx>
            <c:strRef>
              <c:f>Sheet1!$B$1</c:f>
              <c:strCache>
                <c:ptCount val="1"/>
                <c:pt idx="0">
                  <c:v>Cache</c:v>
                </c:pt>
              </c:strCache>
            </c:strRef>
          </c:tx>
          <c:spPr>
            <a:solidFill>
              <a:schemeClr val="tx2">
                <a:lumMod val="50000"/>
              </a:schemeClr>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Sheet1!$B$2:$B$14</c:f>
              <c:numCache>
                <c:formatCode>General</c:formatCode>
                <c:ptCount val="13"/>
                <c:pt idx="1">
                  <c:v>0.276129205</c:v>
                </c:pt>
                <c:pt idx="5">
                  <c:v>0.229742045</c:v>
                </c:pt>
                <c:pt idx="9">
                  <c:v>0.213803595</c:v>
                </c:pt>
              </c:numCache>
            </c:numRef>
          </c:val>
        </c:ser>
        <c:ser>
          <c:idx val="1"/>
          <c:order val="1"/>
          <c:tx>
            <c:strRef>
              <c:f>Sheet1!$C$1</c:f>
              <c:strCache>
                <c:ptCount val="1"/>
                <c:pt idx="0">
                  <c:v>HMC Link</c:v>
                </c:pt>
              </c:strCache>
            </c:strRef>
          </c:tx>
          <c:spPr>
            <a:solidFill>
              <a:schemeClr val="tx2">
                <a:lumMod val="75000"/>
              </a:schemeClr>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Sheet1!$C$2:$C$14</c:f>
              <c:numCache>
                <c:formatCode>General</c:formatCode>
                <c:ptCount val="13"/>
                <c:pt idx="1">
                  <c:v>0.504150199</c:v>
                </c:pt>
                <c:pt idx="5">
                  <c:v>0.512968597</c:v>
                </c:pt>
                <c:pt idx="9">
                  <c:v>0.513968325</c:v>
                </c:pt>
              </c:numCache>
            </c:numRef>
          </c:val>
        </c:ser>
        <c:ser>
          <c:idx val="2"/>
          <c:order val="2"/>
          <c:tx>
            <c:strRef>
              <c:f>Sheet1!$D$1</c:f>
              <c:strCache>
                <c:ptCount val="1"/>
                <c:pt idx="0">
                  <c:v>DRAM</c:v>
                </c:pt>
              </c:strCache>
            </c:strRef>
          </c:tx>
          <c:spPr>
            <a:solidFill>
              <a:schemeClr val="tx2">
                <a:lumMod val="60000"/>
                <a:lumOff val="40000"/>
              </a:schemeClr>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Sheet1!$D$2:$D$14</c:f>
              <c:numCache>
                <c:formatCode>General</c:formatCode>
                <c:ptCount val="13"/>
                <c:pt idx="1">
                  <c:v>0.214572037</c:v>
                </c:pt>
                <c:pt idx="5">
                  <c:v>0.254526491</c:v>
                </c:pt>
                <c:pt idx="9">
                  <c:v>0.268871566</c:v>
                </c:pt>
              </c:numCache>
            </c:numRef>
          </c:val>
        </c:ser>
        <c:ser>
          <c:idx val="3"/>
          <c:order val="3"/>
          <c:tx>
            <c:strRef>
              <c:f>Sheet1!$E$1</c:f>
              <c:strCache>
                <c:ptCount val="1"/>
                <c:pt idx="0">
                  <c:v>Host-side PCU</c:v>
                </c:pt>
              </c:strCache>
            </c:strRef>
          </c:tx>
          <c:spPr>
            <a:solidFill>
              <a:schemeClr val="tx2">
                <a:lumMod val="40000"/>
                <a:lumOff val="60000"/>
              </a:schemeClr>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Sheet1!$E$2:$E$14</c:f>
              <c:numCache>
                <c:formatCode>General</c:formatCode>
                <c:ptCount val="13"/>
                <c:pt idx="1">
                  <c:v>0.004366243</c:v>
                </c:pt>
                <c:pt idx="5">
                  <c:v>0.003696666</c:v>
                </c:pt>
                <c:pt idx="9">
                  <c:v>0.003035824</c:v>
                </c:pt>
              </c:numCache>
            </c:numRef>
          </c:val>
        </c:ser>
        <c:ser>
          <c:idx val="4"/>
          <c:order val="4"/>
          <c:tx>
            <c:strRef>
              <c:f>Sheet1!$F$1</c:f>
              <c:strCache>
                <c:ptCount val="1"/>
                <c:pt idx="0">
                  <c:v>Memory-side PCU</c:v>
                </c:pt>
              </c:strCache>
            </c:strRef>
          </c:tx>
          <c:spPr>
            <a:solidFill>
              <a:schemeClr val="tx2">
                <a:lumMod val="20000"/>
                <a:lumOff val="80000"/>
              </a:schemeClr>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Sheet1!$F$2:$F$14</c:f>
              <c:numCache>
                <c:formatCode>General</c:formatCode>
                <c:ptCount val="13"/>
                <c:pt idx="1">
                  <c:v>0.0</c:v>
                </c:pt>
                <c:pt idx="5">
                  <c:v>0.0</c:v>
                </c:pt>
                <c:pt idx="9">
                  <c:v>0.0</c:v>
                </c:pt>
              </c:numCache>
            </c:numRef>
          </c:val>
        </c:ser>
        <c:ser>
          <c:idx val="5"/>
          <c:order val="5"/>
          <c:tx>
            <c:strRef>
              <c:f>Sheet1!$G$1</c:f>
              <c:strCache>
                <c:ptCount val="1"/>
                <c:pt idx="0">
                  <c:v>PMU</c:v>
                </c:pt>
              </c:strCache>
            </c:strRef>
          </c:tx>
          <c:spPr>
            <a:solidFill>
              <a:schemeClr val="bg2"/>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Sheet1!$G$2:$G$14</c:f>
              <c:numCache>
                <c:formatCode>0.00E+00</c:formatCode>
                <c:ptCount val="13"/>
                <c:pt idx="1">
                  <c:v>7.73234E-5</c:v>
                </c:pt>
                <c:pt idx="5">
                  <c:v>6.4146E-5</c:v>
                </c:pt>
                <c:pt idx="9">
                  <c:v>5.42254E-5</c:v>
                </c:pt>
              </c:numCache>
            </c:numRef>
          </c:val>
        </c:ser>
        <c:ser>
          <c:idx val="6"/>
          <c:order val="6"/>
          <c:tx>
            <c:strRef>
              <c:f>Sheet1!$H$1</c:f>
              <c:strCache>
                <c:ptCount val="1"/>
                <c:pt idx="0">
                  <c:v>계열 7</c:v>
                </c:pt>
              </c:strCache>
            </c:strRef>
          </c:tx>
          <c:spPr>
            <a:solidFill>
              <a:schemeClr val="tx2">
                <a:lumMod val="50000"/>
              </a:schemeClr>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Sheet1!$H$2:$H$14</c:f>
              <c:numCache>
                <c:formatCode>General</c:formatCode>
                <c:ptCount val="13"/>
                <c:pt idx="2">
                  <c:v>0.293222036</c:v>
                </c:pt>
                <c:pt idx="6">
                  <c:v>0.188968707</c:v>
                </c:pt>
                <c:pt idx="10">
                  <c:v>0.141068164</c:v>
                </c:pt>
              </c:numCache>
            </c:numRef>
          </c:val>
        </c:ser>
        <c:ser>
          <c:idx val="7"/>
          <c:order val="7"/>
          <c:tx>
            <c:strRef>
              <c:f>Sheet1!$I$1</c:f>
              <c:strCache>
                <c:ptCount val="1"/>
                <c:pt idx="0">
                  <c:v>계열 8</c:v>
                </c:pt>
              </c:strCache>
            </c:strRef>
          </c:tx>
          <c:spPr>
            <a:solidFill>
              <a:schemeClr val="tx2">
                <a:lumMod val="75000"/>
              </a:schemeClr>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Sheet1!$I$2:$I$14</c:f>
              <c:numCache>
                <c:formatCode>General</c:formatCode>
                <c:ptCount val="13"/>
                <c:pt idx="2">
                  <c:v>0.684279088</c:v>
                </c:pt>
                <c:pt idx="6">
                  <c:v>0.483400051</c:v>
                </c:pt>
                <c:pt idx="10">
                  <c:v>0.361473558</c:v>
                </c:pt>
              </c:numCache>
            </c:numRef>
          </c:val>
        </c:ser>
        <c:ser>
          <c:idx val="8"/>
          <c:order val="8"/>
          <c:tx>
            <c:strRef>
              <c:f>Sheet1!$J$1</c:f>
              <c:strCache>
                <c:ptCount val="1"/>
                <c:pt idx="0">
                  <c:v>계열 9</c:v>
                </c:pt>
              </c:strCache>
            </c:strRef>
          </c:tx>
          <c:spPr>
            <a:solidFill>
              <a:schemeClr val="tx2">
                <a:lumMod val="60000"/>
                <a:lumOff val="40000"/>
              </a:schemeClr>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Sheet1!$J$2:$J$14</c:f>
              <c:numCache>
                <c:formatCode>General</c:formatCode>
                <c:ptCount val="13"/>
                <c:pt idx="2">
                  <c:v>0.463908815</c:v>
                </c:pt>
                <c:pt idx="6">
                  <c:v>0.350564548</c:v>
                </c:pt>
                <c:pt idx="10">
                  <c:v>0.262036822</c:v>
                </c:pt>
              </c:numCache>
            </c:numRef>
          </c:val>
        </c:ser>
        <c:ser>
          <c:idx val="9"/>
          <c:order val="9"/>
          <c:tx>
            <c:strRef>
              <c:f>Sheet1!$K$1</c:f>
              <c:strCache>
                <c:ptCount val="1"/>
                <c:pt idx="0">
                  <c:v>계열 10</c:v>
                </c:pt>
              </c:strCache>
            </c:strRef>
          </c:tx>
          <c:spPr>
            <a:solidFill>
              <a:schemeClr val="tx2">
                <a:lumMod val="40000"/>
                <a:lumOff val="60000"/>
              </a:schemeClr>
            </a:solidFill>
            <a:ln>
              <a:noFill/>
            </a:ln>
            <a:effectLst/>
          </c:spPr>
          <c:invertIfNegative val="0"/>
          <c:cat>
            <c:strRef>
              <c:f>Sheet1!$A$2:$A$14</c:f>
              <c:strCache>
                <c:ptCount val="11"/>
                <c:pt idx="2">
                  <c:v>Small</c:v>
                </c:pt>
                <c:pt idx="6">
                  <c:v>Medium</c:v>
                </c:pt>
                <c:pt idx="10">
                  <c:v>Large</c:v>
                </c:pt>
              </c:strCache>
            </c:strRef>
          </c:cat>
          <c:val>
            <c:numRef>
              <c:f>Sheet1!$K$2:$K$14</c:f>
              <c:numCache>
                <c:formatCode>General</c:formatCode>
                <c:ptCount val="13"/>
                <c:pt idx="2">
                  <c:v>0.0</c:v>
                </c:pt>
                <c:pt idx="6">
                  <c:v>0.0</c:v>
                </c:pt>
                <c:pt idx="10">
                  <c:v>0.0</c:v>
                </c:pt>
              </c:numCache>
            </c:numRef>
          </c:val>
        </c:ser>
        <c:ser>
          <c:idx val="10"/>
          <c:order val="10"/>
          <c:tx>
            <c:strRef>
              <c:f>Sheet1!$L$1</c:f>
              <c:strCache>
                <c:ptCount val="1"/>
                <c:pt idx="0">
                  <c:v>계열 11</c:v>
                </c:pt>
              </c:strCache>
            </c:strRef>
          </c:tx>
          <c:spPr>
            <a:solidFill>
              <a:schemeClr val="tx2">
                <a:lumMod val="20000"/>
                <a:lumOff val="80000"/>
              </a:schemeClr>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Sheet1!$L$2:$L$14</c:f>
              <c:numCache>
                <c:formatCode>General</c:formatCode>
                <c:ptCount val="13"/>
                <c:pt idx="2">
                  <c:v>0.015794799</c:v>
                </c:pt>
                <c:pt idx="6">
                  <c:v>0.011518435</c:v>
                </c:pt>
                <c:pt idx="10">
                  <c:v>0.008537116</c:v>
                </c:pt>
              </c:numCache>
            </c:numRef>
          </c:val>
        </c:ser>
        <c:ser>
          <c:idx val="11"/>
          <c:order val="11"/>
          <c:tx>
            <c:strRef>
              <c:f>Sheet1!$M$1</c:f>
              <c:strCache>
                <c:ptCount val="1"/>
                <c:pt idx="0">
                  <c:v>계열 12</c:v>
                </c:pt>
              </c:strCache>
            </c:strRef>
          </c:tx>
          <c:spPr>
            <a:solidFill>
              <a:schemeClr val="bg2"/>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Sheet1!$M$2:$M$14</c:f>
              <c:numCache>
                <c:formatCode>General</c:formatCode>
                <c:ptCount val="13"/>
                <c:pt idx="2">
                  <c:v>0.00536365</c:v>
                </c:pt>
                <c:pt idx="6">
                  <c:v>0.003692076</c:v>
                </c:pt>
                <c:pt idx="10">
                  <c:v>0.002768631</c:v>
                </c:pt>
              </c:numCache>
            </c:numRef>
          </c:val>
        </c:ser>
        <c:ser>
          <c:idx val="12"/>
          <c:order val="12"/>
          <c:tx>
            <c:strRef>
              <c:f>Sheet1!$N$1</c:f>
              <c:strCache>
                <c:ptCount val="1"/>
                <c:pt idx="0">
                  <c:v>계열 13</c:v>
                </c:pt>
              </c:strCache>
            </c:strRef>
          </c:tx>
          <c:spPr>
            <a:solidFill>
              <a:schemeClr val="tx2">
                <a:lumMod val="50000"/>
              </a:schemeClr>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Sheet1!$N$2:$N$14</c:f>
              <c:numCache>
                <c:formatCode>General</c:formatCode>
                <c:ptCount val="13"/>
                <c:pt idx="3">
                  <c:v>0.263845408</c:v>
                </c:pt>
                <c:pt idx="7">
                  <c:v>0.192789455</c:v>
                </c:pt>
                <c:pt idx="11">
                  <c:v>0.143114336</c:v>
                </c:pt>
              </c:numCache>
            </c:numRef>
          </c:val>
        </c:ser>
        <c:ser>
          <c:idx val="13"/>
          <c:order val="13"/>
          <c:tx>
            <c:strRef>
              <c:f>Sheet1!$O$1</c:f>
              <c:strCache>
                <c:ptCount val="1"/>
                <c:pt idx="0">
                  <c:v>계열 14</c:v>
                </c:pt>
              </c:strCache>
            </c:strRef>
          </c:tx>
          <c:spPr>
            <a:solidFill>
              <a:schemeClr val="tx2">
                <a:lumMod val="75000"/>
              </a:schemeClr>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Sheet1!$O$2:$O$14</c:f>
              <c:numCache>
                <c:formatCode>General</c:formatCode>
                <c:ptCount val="13"/>
                <c:pt idx="3">
                  <c:v>0.482516859</c:v>
                </c:pt>
                <c:pt idx="7">
                  <c:v>0.442543214</c:v>
                </c:pt>
                <c:pt idx="11">
                  <c:v>0.351221961</c:v>
                </c:pt>
              </c:numCache>
            </c:numRef>
          </c:val>
        </c:ser>
        <c:ser>
          <c:idx val="14"/>
          <c:order val="14"/>
          <c:tx>
            <c:strRef>
              <c:f>Sheet1!$P$1</c:f>
              <c:strCache>
                <c:ptCount val="1"/>
                <c:pt idx="0">
                  <c:v>계열 15</c:v>
                </c:pt>
              </c:strCache>
            </c:strRef>
          </c:tx>
          <c:spPr>
            <a:solidFill>
              <a:schemeClr val="tx2">
                <a:lumMod val="60000"/>
                <a:lumOff val="40000"/>
              </a:schemeClr>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Sheet1!$P$2:$P$14</c:f>
              <c:numCache>
                <c:formatCode>General</c:formatCode>
                <c:ptCount val="13"/>
                <c:pt idx="3">
                  <c:v>0.216678076</c:v>
                </c:pt>
                <c:pt idx="7">
                  <c:v>0.247523956</c:v>
                </c:pt>
                <c:pt idx="11">
                  <c:v>0.228971745</c:v>
                </c:pt>
              </c:numCache>
            </c:numRef>
          </c:val>
        </c:ser>
        <c:ser>
          <c:idx val="15"/>
          <c:order val="15"/>
          <c:tx>
            <c:strRef>
              <c:f>Sheet1!$Q$1</c:f>
              <c:strCache>
                <c:ptCount val="1"/>
                <c:pt idx="0">
                  <c:v>계열 16</c:v>
                </c:pt>
              </c:strCache>
            </c:strRef>
          </c:tx>
          <c:spPr>
            <a:solidFill>
              <a:schemeClr val="tx2">
                <a:lumMod val="40000"/>
                <a:lumOff val="60000"/>
              </a:schemeClr>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Sheet1!$Q$2:$Q$14</c:f>
              <c:numCache>
                <c:formatCode>General</c:formatCode>
                <c:ptCount val="13"/>
                <c:pt idx="3">
                  <c:v>0.004115116</c:v>
                </c:pt>
                <c:pt idx="7">
                  <c:v>0.001678272</c:v>
                </c:pt>
                <c:pt idx="11">
                  <c:v>0.001018992</c:v>
                </c:pt>
              </c:numCache>
            </c:numRef>
          </c:val>
        </c:ser>
        <c:ser>
          <c:idx val="16"/>
          <c:order val="16"/>
          <c:tx>
            <c:strRef>
              <c:f>Sheet1!$R$1</c:f>
              <c:strCache>
                <c:ptCount val="1"/>
                <c:pt idx="0">
                  <c:v>계열 17</c:v>
                </c:pt>
              </c:strCache>
            </c:strRef>
          </c:tx>
          <c:spPr>
            <a:solidFill>
              <a:schemeClr val="tx2">
                <a:lumMod val="20000"/>
                <a:lumOff val="80000"/>
              </a:schemeClr>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Sheet1!$R$2:$R$14</c:f>
              <c:numCache>
                <c:formatCode>General</c:formatCode>
                <c:ptCount val="13"/>
                <c:pt idx="3">
                  <c:v>0.0</c:v>
                </c:pt>
                <c:pt idx="7">
                  <c:v>0.010239438</c:v>
                </c:pt>
                <c:pt idx="11">
                  <c:v>0.008167902</c:v>
                </c:pt>
              </c:numCache>
            </c:numRef>
          </c:val>
        </c:ser>
        <c:ser>
          <c:idx val="17"/>
          <c:order val="17"/>
          <c:tx>
            <c:strRef>
              <c:f>Sheet1!$S$1</c:f>
              <c:strCache>
                <c:ptCount val="1"/>
                <c:pt idx="0">
                  <c:v>계열 18</c:v>
                </c:pt>
              </c:strCache>
            </c:strRef>
          </c:tx>
          <c:spPr>
            <a:solidFill>
              <a:schemeClr val="bg2"/>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Sheet1!$S$2:$S$14</c:f>
              <c:numCache>
                <c:formatCode>General</c:formatCode>
                <c:ptCount val="13"/>
                <c:pt idx="3" formatCode="0.00E+00">
                  <c:v>5.42254E-5</c:v>
                </c:pt>
                <c:pt idx="7">
                  <c:v>0.003752261</c:v>
                </c:pt>
                <c:pt idx="11">
                  <c:v>0.002916338</c:v>
                </c:pt>
              </c:numCache>
            </c:numRef>
          </c:val>
        </c:ser>
        <c:dLbls>
          <c:showLegendKey val="0"/>
          <c:showVal val="0"/>
          <c:showCatName val="0"/>
          <c:showSerName val="0"/>
          <c:showPercent val="0"/>
          <c:showBubbleSize val="0"/>
        </c:dLbls>
        <c:gapWidth val="10"/>
        <c:overlap val="100"/>
        <c:axId val="1832790544"/>
        <c:axId val="1832801840"/>
      </c:barChart>
      <c:catAx>
        <c:axId val="18327905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832801840"/>
        <c:crosses val="autoZero"/>
        <c:auto val="1"/>
        <c:lblAlgn val="ctr"/>
        <c:lblOffset val="100"/>
        <c:noMultiLvlLbl val="0"/>
      </c:catAx>
      <c:valAx>
        <c:axId val="1832801840"/>
        <c:scaling>
          <c:orientation val="minMax"/>
          <c:max val="1.5"/>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832790544"/>
        <c:crosses val="autoZero"/>
        <c:crossBetween val="between"/>
      </c:valAx>
      <c:spPr>
        <a:noFill/>
        <a:ln>
          <a:noFill/>
        </a:ln>
        <a:effectLst/>
      </c:spPr>
    </c:plotArea>
    <c:legend>
      <c:legendPos val="b"/>
      <c:legendEntry>
        <c:idx val="6"/>
        <c:delete val="1"/>
      </c:legendEntry>
      <c:layout>
        <c:manualLayout>
          <c:xMode val="edge"/>
          <c:yMode val="edge"/>
          <c:x val="0.07295761640906"/>
          <c:y val="0.855913700980032"/>
          <c:w val="0.87260316418781"/>
          <c:h val="0.128745933142176"/>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33"/>
    </mc:Choice>
    <mc:Fallback>
      <c:style val="33"/>
    </mc:Fallback>
  </mc:AlternateContent>
  <c:chart>
    <c:autoTitleDeleted val="1"/>
    <c:plotArea>
      <c:layout>
        <c:manualLayout>
          <c:layoutTarget val="inner"/>
          <c:xMode val="edge"/>
          <c:yMode val="edge"/>
          <c:x val="0.196799687922272"/>
          <c:y val="0.134182129085658"/>
          <c:w val="0.772958040525943"/>
          <c:h val="0.572258160755767"/>
        </c:manualLayout>
      </c:layout>
      <c:barChart>
        <c:barDir val="col"/>
        <c:grouping val="clustered"/>
        <c:varyColors val="0"/>
        <c:ser>
          <c:idx val="1"/>
          <c:order val="0"/>
          <c:tx>
            <c:v>STT-RAM (base)</c:v>
          </c:tx>
          <c:invertIfNegative val="0"/>
          <c:val>
            <c:numRef>
              <c:f>DATA3!$AE$254:$AE$265</c:f>
              <c:numCache>
                <c:formatCode>0%</c:formatCode>
                <c:ptCount val="12"/>
                <c:pt idx="0">
                  <c:v>0.955735103004788</c:v>
                </c:pt>
                <c:pt idx="1">
                  <c:v>0.91812375170456</c:v>
                </c:pt>
                <c:pt idx="2">
                  <c:v>0.934346948873282</c:v>
                </c:pt>
                <c:pt idx="3">
                  <c:v>0.955791847209529</c:v>
                </c:pt>
                <c:pt idx="4">
                  <c:v>0.957383869299522</c:v>
                </c:pt>
                <c:pt idx="5">
                  <c:v>0.920833921090981</c:v>
                </c:pt>
                <c:pt idx="6">
                  <c:v>0.954044207803924</c:v>
                </c:pt>
                <c:pt idx="7">
                  <c:v>0.930193168435743</c:v>
                </c:pt>
                <c:pt idx="8">
                  <c:v>0.954133461057936</c:v>
                </c:pt>
                <c:pt idx="9">
                  <c:v>0.945068867250995</c:v>
                </c:pt>
                <c:pt idx="10">
                  <c:v>0.921034999102877</c:v>
                </c:pt>
                <c:pt idx="11">
                  <c:v>0.940608194984922</c:v>
                </c:pt>
              </c:numCache>
            </c:numRef>
          </c:val>
        </c:ser>
        <c:ser>
          <c:idx val="0"/>
          <c:order val="1"/>
          <c:tx>
            <c:v>STT-RAM (opt)</c:v>
          </c:tx>
          <c:invertIfNegative val="0"/>
          <c:cat>
            <c:strRef>
              <c:f>DATA3!$B$272:$B$283</c:f>
              <c:strCache>
                <c:ptCount val="12"/>
                <c:pt idx="0">
                  <c:v>mpmix0</c:v>
                </c:pt>
                <c:pt idx="1">
                  <c:v>mpmix1</c:v>
                </c:pt>
                <c:pt idx="2">
                  <c:v>mpmix2</c:v>
                </c:pt>
                <c:pt idx="3">
                  <c:v>mpmix3</c:v>
                </c:pt>
                <c:pt idx="4">
                  <c:v>mpmix4</c:v>
                </c:pt>
                <c:pt idx="5">
                  <c:v>mpmix5</c:v>
                </c:pt>
                <c:pt idx="6">
                  <c:v>mpmix6</c:v>
                </c:pt>
                <c:pt idx="7">
                  <c:v>mpmix7</c:v>
                </c:pt>
                <c:pt idx="8">
                  <c:v>mpmix8</c:v>
                </c:pt>
                <c:pt idx="9">
                  <c:v>mpmix9</c:v>
                </c:pt>
                <c:pt idx="10">
                  <c:v>mpmix10</c:v>
                </c:pt>
                <c:pt idx="11">
                  <c:v>Average</c:v>
                </c:pt>
              </c:strCache>
            </c:strRef>
          </c:cat>
          <c:val>
            <c:numRef>
              <c:f>DATA3!$AE$272:$AE$283</c:f>
              <c:numCache>
                <c:formatCode>0%</c:formatCode>
                <c:ptCount val="12"/>
                <c:pt idx="0">
                  <c:v>0.96014015490016</c:v>
                </c:pt>
                <c:pt idx="1">
                  <c:v>0.914526536881981</c:v>
                </c:pt>
                <c:pt idx="2">
                  <c:v>0.944297717493359</c:v>
                </c:pt>
                <c:pt idx="3">
                  <c:v>0.956316404121815</c:v>
                </c:pt>
                <c:pt idx="4">
                  <c:v>0.959512807264697</c:v>
                </c:pt>
                <c:pt idx="5">
                  <c:v>0.920918636758808</c:v>
                </c:pt>
                <c:pt idx="6">
                  <c:v>0.959476493019427</c:v>
                </c:pt>
                <c:pt idx="7">
                  <c:v>0.935640973444873</c:v>
                </c:pt>
                <c:pt idx="8">
                  <c:v>0.960028948504045</c:v>
                </c:pt>
                <c:pt idx="9">
                  <c:v>0.945741474428232</c:v>
                </c:pt>
                <c:pt idx="10">
                  <c:v>0.935460062455704</c:v>
                </c:pt>
                <c:pt idx="11">
                  <c:v>0.944732746297554</c:v>
                </c:pt>
              </c:numCache>
            </c:numRef>
          </c:val>
        </c:ser>
        <c:dLbls>
          <c:showLegendKey val="0"/>
          <c:showVal val="0"/>
          <c:showCatName val="0"/>
          <c:showSerName val="0"/>
          <c:showPercent val="0"/>
          <c:showBubbleSize val="0"/>
        </c:dLbls>
        <c:gapWidth val="150"/>
        <c:axId val="1838415712"/>
        <c:axId val="1838419456"/>
      </c:barChart>
      <c:catAx>
        <c:axId val="1838415712"/>
        <c:scaling>
          <c:orientation val="minMax"/>
        </c:scaling>
        <c:delete val="0"/>
        <c:axPos val="b"/>
        <c:majorTickMark val="out"/>
        <c:minorTickMark val="none"/>
        <c:tickLblPos val="nextTo"/>
        <c:crossAx val="1838419456"/>
        <c:crosses val="autoZero"/>
        <c:auto val="1"/>
        <c:lblAlgn val="ctr"/>
        <c:lblOffset val="100"/>
        <c:noMultiLvlLbl val="0"/>
      </c:catAx>
      <c:valAx>
        <c:axId val="1838419456"/>
        <c:scaling>
          <c:orientation val="minMax"/>
        </c:scaling>
        <c:delete val="0"/>
        <c:axPos val="l"/>
        <c:majorGridlines/>
        <c:title>
          <c:tx>
            <c:rich>
              <a:bodyPr rot="-5400000" vert="horz"/>
              <a:lstStyle/>
              <a:p>
                <a:pPr>
                  <a:defRPr sz="1600"/>
                </a:pPr>
                <a:r>
                  <a:rPr lang="en-US" sz="1800" dirty="0" smtClean="0"/>
                  <a:t>Performance </a:t>
                </a:r>
                <a:endParaRPr lang="en-US" sz="1800" dirty="0"/>
              </a:p>
              <a:p>
                <a:pPr>
                  <a:defRPr sz="1600"/>
                </a:pPr>
                <a:r>
                  <a:rPr lang="en-US" sz="1800" dirty="0" smtClean="0"/>
                  <a:t>vs. </a:t>
                </a:r>
                <a:r>
                  <a:rPr lang="en-US" sz="1800" dirty="0"/>
                  <a:t>DRAM</a:t>
                </a:r>
              </a:p>
            </c:rich>
          </c:tx>
          <c:layout>
            <c:manualLayout>
              <c:xMode val="edge"/>
              <c:yMode val="edge"/>
              <c:x val="0.0"/>
              <c:y val="0.140480918786801"/>
            </c:manualLayout>
          </c:layout>
          <c:overlay val="0"/>
        </c:title>
        <c:numFmt formatCode="0%" sourceLinked="1"/>
        <c:majorTickMark val="out"/>
        <c:minorTickMark val="none"/>
        <c:tickLblPos val="nextTo"/>
        <c:txPr>
          <a:bodyPr/>
          <a:lstStyle/>
          <a:p>
            <a:pPr>
              <a:defRPr sz="1200"/>
            </a:pPr>
            <a:endParaRPr lang="en-US"/>
          </a:p>
        </c:txPr>
        <c:crossAx val="1838415712"/>
        <c:crosses val="autoZero"/>
        <c:crossBetween val="between"/>
      </c:valAx>
      <c:spPr>
        <a:noFill/>
      </c:spPr>
    </c:plotArea>
    <c:legend>
      <c:legendPos val="t"/>
      <c:layout>
        <c:manualLayout>
          <c:xMode val="edge"/>
          <c:yMode val="edge"/>
          <c:x val="0.235482519014531"/>
          <c:y val="0.0335305711241938"/>
          <c:w val="0.529034961970939"/>
          <c:h val="0.0854787545108959"/>
        </c:manualLayout>
      </c:layout>
      <c:overlay val="0"/>
    </c:legend>
    <c:plotVisOnly val="1"/>
    <c:dispBlanksAs val="gap"/>
    <c:showDLblsOverMax val="0"/>
  </c:chart>
  <c:spPr>
    <a:ln>
      <a:noFill/>
    </a:ln>
  </c:spPr>
  <c:txPr>
    <a:bodyPr/>
    <a:lstStyle/>
    <a:p>
      <a:pPr>
        <a:defRPr sz="11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33"/>
    </mc:Choice>
    <mc:Fallback>
      <c:style val="33"/>
    </mc:Fallback>
  </mc:AlternateContent>
  <c:chart>
    <c:autoTitleDeleted val="1"/>
    <c:plotArea>
      <c:layout/>
      <c:barChart>
        <c:barDir val="col"/>
        <c:grouping val="stacked"/>
        <c:varyColors val="0"/>
        <c:ser>
          <c:idx val="0"/>
          <c:order val="0"/>
          <c:tx>
            <c:strRef>
              <c:f>DATA3!$AF$253</c:f>
              <c:strCache>
                <c:ptCount val="1"/>
                <c:pt idx="0">
                  <c:v>ACT+PRE</c:v>
                </c:pt>
              </c:strCache>
            </c:strRef>
          </c:tx>
          <c:invertIfNegative val="0"/>
          <c:cat>
            <c:strRef>
              <c:f>DATA3!$B$254:$B$265</c:f>
              <c:strCache>
                <c:ptCount val="12"/>
                <c:pt idx="0">
                  <c:v>mpmix0</c:v>
                </c:pt>
                <c:pt idx="1">
                  <c:v>mpmix1</c:v>
                </c:pt>
                <c:pt idx="2">
                  <c:v>mpmix2</c:v>
                </c:pt>
                <c:pt idx="3">
                  <c:v>mpmix3</c:v>
                </c:pt>
                <c:pt idx="4">
                  <c:v>mpmix4</c:v>
                </c:pt>
                <c:pt idx="5">
                  <c:v>mpmix5</c:v>
                </c:pt>
                <c:pt idx="6">
                  <c:v>mpmix6</c:v>
                </c:pt>
                <c:pt idx="7">
                  <c:v>mpmix7</c:v>
                </c:pt>
                <c:pt idx="8">
                  <c:v>mpmix8</c:v>
                </c:pt>
                <c:pt idx="9">
                  <c:v>mpmix9</c:v>
                </c:pt>
                <c:pt idx="10">
                  <c:v>mpmix10</c:v>
                </c:pt>
                <c:pt idx="11">
                  <c:v>Average</c:v>
                </c:pt>
              </c:strCache>
            </c:strRef>
          </c:cat>
          <c:val>
            <c:numRef>
              <c:f>DATA3!$AF$254:$AF$265</c:f>
              <c:numCache>
                <c:formatCode>0%</c:formatCode>
                <c:ptCount val="12"/>
                <c:pt idx="0">
                  <c:v>0.301747004004193</c:v>
                </c:pt>
                <c:pt idx="1">
                  <c:v>0.276460740767901</c:v>
                </c:pt>
                <c:pt idx="2">
                  <c:v>0.374246102624908</c:v>
                </c:pt>
                <c:pt idx="3">
                  <c:v>0.321193773889845</c:v>
                </c:pt>
                <c:pt idx="4">
                  <c:v>0.339731364740398</c:v>
                </c:pt>
                <c:pt idx="5">
                  <c:v>0.34882700464223</c:v>
                </c:pt>
                <c:pt idx="6">
                  <c:v>0.361969230116095</c:v>
                </c:pt>
                <c:pt idx="7">
                  <c:v>0.260303148145966</c:v>
                </c:pt>
                <c:pt idx="8">
                  <c:v>0.33523660020355</c:v>
                </c:pt>
                <c:pt idx="9">
                  <c:v>0.393846164880816</c:v>
                </c:pt>
                <c:pt idx="10">
                  <c:v>0.326548185802742</c:v>
                </c:pt>
                <c:pt idx="11">
                  <c:v>0.330919029074422</c:v>
                </c:pt>
              </c:numCache>
            </c:numRef>
          </c:val>
        </c:ser>
        <c:ser>
          <c:idx val="1"/>
          <c:order val="1"/>
          <c:tx>
            <c:strRef>
              <c:f>DATA3!$AG$253</c:f>
              <c:strCache>
                <c:ptCount val="1"/>
                <c:pt idx="0">
                  <c:v>WB</c:v>
                </c:pt>
              </c:strCache>
            </c:strRef>
          </c:tx>
          <c:invertIfNegative val="0"/>
          <c:cat>
            <c:strRef>
              <c:f>DATA3!$B$254:$B$265</c:f>
              <c:strCache>
                <c:ptCount val="12"/>
                <c:pt idx="0">
                  <c:v>mpmix0</c:v>
                </c:pt>
                <c:pt idx="1">
                  <c:v>mpmix1</c:v>
                </c:pt>
                <c:pt idx="2">
                  <c:v>mpmix2</c:v>
                </c:pt>
                <c:pt idx="3">
                  <c:v>mpmix3</c:v>
                </c:pt>
                <c:pt idx="4">
                  <c:v>mpmix4</c:v>
                </c:pt>
                <c:pt idx="5">
                  <c:v>mpmix5</c:v>
                </c:pt>
                <c:pt idx="6">
                  <c:v>mpmix6</c:v>
                </c:pt>
                <c:pt idx="7">
                  <c:v>mpmix7</c:v>
                </c:pt>
                <c:pt idx="8">
                  <c:v>mpmix8</c:v>
                </c:pt>
                <c:pt idx="9">
                  <c:v>mpmix9</c:v>
                </c:pt>
                <c:pt idx="10">
                  <c:v>mpmix10</c:v>
                </c:pt>
                <c:pt idx="11">
                  <c:v>Average</c:v>
                </c:pt>
              </c:strCache>
            </c:strRef>
          </c:cat>
          <c:val>
            <c:numRef>
              <c:f>DATA3!$AG$254:$AG$265</c:f>
              <c:numCache>
                <c:formatCode>0%</c:formatCode>
                <c:ptCount val="12"/>
                <c:pt idx="0">
                  <c:v>0.0185287696079311</c:v>
                </c:pt>
                <c:pt idx="1">
                  <c:v>0.0273970530019987</c:v>
                </c:pt>
                <c:pt idx="2">
                  <c:v>0.0135177849359938</c:v>
                </c:pt>
                <c:pt idx="3">
                  <c:v>0.0159786244869045</c:v>
                </c:pt>
                <c:pt idx="4">
                  <c:v>0.0222327724420047</c:v>
                </c:pt>
                <c:pt idx="5">
                  <c:v>0.0186487519376289</c:v>
                </c:pt>
                <c:pt idx="6">
                  <c:v>0.0158715196141603</c:v>
                </c:pt>
                <c:pt idx="7">
                  <c:v>0.0258260822607475</c:v>
                </c:pt>
                <c:pt idx="8">
                  <c:v>0.0168700752780532</c:v>
                </c:pt>
                <c:pt idx="9">
                  <c:v>0.0163618832378828</c:v>
                </c:pt>
                <c:pt idx="10">
                  <c:v>0.0150084765126291</c:v>
                </c:pt>
                <c:pt idx="11">
                  <c:v>0.0187492539378122</c:v>
                </c:pt>
              </c:numCache>
            </c:numRef>
          </c:val>
        </c:ser>
        <c:ser>
          <c:idx val="2"/>
          <c:order val="2"/>
          <c:tx>
            <c:strRef>
              <c:f>DATA3!$AH$253</c:f>
              <c:strCache>
                <c:ptCount val="1"/>
                <c:pt idx="0">
                  <c:v>RB</c:v>
                </c:pt>
              </c:strCache>
            </c:strRef>
          </c:tx>
          <c:invertIfNegative val="0"/>
          <c:cat>
            <c:strRef>
              <c:f>DATA3!$B$254:$B$265</c:f>
              <c:strCache>
                <c:ptCount val="12"/>
                <c:pt idx="0">
                  <c:v>mpmix0</c:v>
                </c:pt>
                <c:pt idx="1">
                  <c:v>mpmix1</c:v>
                </c:pt>
                <c:pt idx="2">
                  <c:v>mpmix2</c:v>
                </c:pt>
                <c:pt idx="3">
                  <c:v>mpmix3</c:v>
                </c:pt>
                <c:pt idx="4">
                  <c:v>mpmix4</c:v>
                </c:pt>
                <c:pt idx="5">
                  <c:v>mpmix5</c:v>
                </c:pt>
                <c:pt idx="6">
                  <c:v>mpmix6</c:v>
                </c:pt>
                <c:pt idx="7">
                  <c:v>mpmix7</c:v>
                </c:pt>
                <c:pt idx="8">
                  <c:v>mpmix8</c:v>
                </c:pt>
                <c:pt idx="9">
                  <c:v>mpmix9</c:v>
                </c:pt>
                <c:pt idx="10">
                  <c:v>mpmix10</c:v>
                </c:pt>
                <c:pt idx="11">
                  <c:v>Average</c:v>
                </c:pt>
              </c:strCache>
            </c:strRef>
          </c:cat>
          <c:val>
            <c:numRef>
              <c:f>DATA3!$AH$254:$AH$265</c:f>
              <c:numCache>
                <c:formatCode>0%</c:formatCode>
                <c:ptCount val="12"/>
                <c:pt idx="0">
                  <c:v>0.0175196370561174</c:v>
                </c:pt>
                <c:pt idx="1">
                  <c:v>0.0141617981497664</c:v>
                </c:pt>
                <c:pt idx="2">
                  <c:v>0.010281025536002</c:v>
                </c:pt>
                <c:pt idx="3">
                  <c:v>0.0187812377047714</c:v>
                </c:pt>
                <c:pt idx="4">
                  <c:v>0.0236646924890344</c:v>
                </c:pt>
                <c:pt idx="5">
                  <c:v>0.0101482727717277</c:v>
                </c:pt>
                <c:pt idx="6">
                  <c:v>0.0241610716167688</c:v>
                </c:pt>
                <c:pt idx="7">
                  <c:v>0.0169857619267297</c:v>
                </c:pt>
                <c:pt idx="8">
                  <c:v>0.0133146280157119</c:v>
                </c:pt>
                <c:pt idx="9">
                  <c:v>0.0127433858270102</c:v>
                </c:pt>
                <c:pt idx="10">
                  <c:v>0.0101663101466437</c:v>
                </c:pt>
                <c:pt idx="11">
                  <c:v>0.0156298019309349</c:v>
                </c:pt>
              </c:numCache>
            </c:numRef>
          </c:val>
        </c:ser>
        <c:dLbls>
          <c:showLegendKey val="0"/>
          <c:showVal val="0"/>
          <c:showCatName val="0"/>
          <c:showSerName val="0"/>
          <c:showPercent val="0"/>
          <c:showBubbleSize val="0"/>
        </c:dLbls>
        <c:gapWidth val="150"/>
        <c:overlap val="100"/>
        <c:axId val="1838489104"/>
        <c:axId val="1838493360"/>
      </c:barChart>
      <c:catAx>
        <c:axId val="1838489104"/>
        <c:scaling>
          <c:orientation val="minMax"/>
        </c:scaling>
        <c:delete val="0"/>
        <c:axPos val="b"/>
        <c:numFmt formatCode="General" sourceLinked="0"/>
        <c:majorTickMark val="out"/>
        <c:minorTickMark val="none"/>
        <c:tickLblPos val="nextTo"/>
        <c:crossAx val="1838493360"/>
        <c:crosses val="autoZero"/>
        <c:auto val="1"/>
        <c:lblAlgn val="ctr"/>
        <c:lblOffset val="100"/>
        <c:noMultiLvlLbl val="0"/>
      </c:catAx>
      <c:valAx>
        <c:axId val="1838493360"/>
        <c:scaling>
          <c:orientation val="minMax"/>
          <c:max val="1.0"/>
        </c:scaling>
        <c:delete val="0"/>
        <c:axPos val="l"/>
        <c:majorGridlines/>
        <c:title>
          <c:tx>
            <c:rich>
              <a:bodyPr rot="-5400000" vert="horz"/>
              <a:lstStyle/>
              <a:p>
                <a:pPr>
                  <a:defRPr/>
                </a:pPr>
                <a:r>
                  <a:rPr lang="en-US" sz="1800" dirty="0" smtClean="0"/>
                  <a:t>Energy</a:t>
                </a:r>
                <a:r>
                  <a:rPr lang="en-US" sz="1800" baseline="0" dirty="0" smtClean="0"/>
                  <a:t> </a:t>
                </a:r>
              </a:p>
              <a:p>
                <a:pPr>
                  <a:defRPr/>
                </a:pPr>
                <a:r>
                  <a:rPr lang="en-US" sz="1800" baseline="0" dirty="0" smtClean="0"/>
                  <a:t>vs. DRAM</a:t>
                </a:r>
                <a:endParaRPr lang="en-US" sz="1800" dirty="0"/>
              </a:p>
            </c:rich>
          </c:tx>
          <c:layout>
            <c:manualLayout>
              <c:xMode val="edge"/>
              <c:yMode val="edge"/>
              <c:x val="0.0143002128892585"/>
              <c:y val="0.276314598606209"/>
            </c:manualLayout>
          </c:layout>
          <c:overlay val="0"/>
        </c:title>
        <c:numFmt formatCode="0%" sourceLinked="1"/>
        <c:majorTickMark val="out"/>
        <c:minorTickMark val="none"/>
        <c:tickLblPos val="nextTo"/>
        <c:crossAx val="1838489104"/>
        <c:crosses val="autoZero"/>
        <c:crossBetween val="between"/>
      </c:valAx>
      <c:spPr>
        <a:noFill/>
      </c:spPr>
    </c:plotArea>
    <c:legend>
      <c:legendPos val="t"/>
      <c:layout/>
      <c:overlay val="0"/>
    </c:legend>
    <c:plotVisOnly val="1"/>
    <c:dispBlanksAs val="gap"/>
    <c:showDLblsOverMax val="0"/>
  </c:chart>
  <c:spPr>
    <a:ln>
      <a:noFill/>
    </a:ln>
  </c:spPr>
  <c:txPr>
    <a:bodyPr/>
    <a:lstStyle/>
    <a:p>
      <a:pPr>
        <a:defRPr sz="11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Sheet1!$G$22</c:f>
              <c:strCache>
                <c:ptCount val="1"/>
                <c:pt idx="0">
                  <c:v>16GB PCM</c:v>
                </c:pt>
              </c:strCache>
            </c:strRef>
          </c:tx>
          <c:spPr>
            <a:solidFill>
              <a:srgbClr val="7030A0"/>
            </a:solidFill>
            <a:ln>
              <a:solidFill>
                <a:schemeClr val="tx1"/>
              </a:solidFill>
            </a:ln>
          </c:spPr>
          <c:invertIfNegative val="0"/>
          <c:cat>
            <c:strRef>
              <c:f>(Sheet1!$AK$4,Sheet1!$AK$5,Sheet1!$AK$6)</c:f>
              <c:strCache>
                <c:ptCount val="3"/>
                <c:pt idx="0">
                  <c:v>Weighted Speedup</c:v>
                </c:pt>
                <c:pt idx="1">
                  <c:v>Max. Slowdown</c:v>
                </c:pt>
                <c:pt idx="2">
                  <c:v>Perf. per Watt</c:v>
                </c:pt>
              </c:strCache>
            </c:strRef>
          </c:cat>
          <c:val>
            <c:numRef>
              <c:f>(Sheet1!$F$27,Sheet1!$F$47,Sheet1!$F$97)</c:f>
              <c:numCache>
                <c:formatCode>General</c:formatCode>
                <c:ptCount val="3"/>
                <c:pt idx="0">
                  <c:v>1.0</c:v>
                </c:pt>
                <c:pt idx="1">
                  <c:v>1.0</c:v>
                </c:pt>
                <c:pt idx="2">
                  <c:v>1.0</c:v>
                </c:pt>
              </c:numCache>
            </c:numRef>
          </c:val>
        </c:ser>
        <c:ser>
          <c:idx val="3"/>
          <c:order val="1"/>
          <c:tx>
            <c:strRef>
              <c:f>Sheet1!$G$26</c:f>
              <c:strCache>
                <c:ptCount val="1"/>
                <c:pt idx="0">
                  <c:v>RBLA-Dyn</c:v>
                </c:pt>
              </c:strCache>
            </c:strRef>
          </c:tx>
          <c:spPr>
            <a:solidFill>
              <a:srgbClr val="00B050"/>
            </a:solidFill>
            <a:ln>
              <a:solidFill>
                <a:schemeClr val="tx1"/>
              </a:solidFill>
            </a:ln>
          </c:spPr>
          <c:invertIfNegative val="0"/>
          <c:cat>
            <c:strRef>
              <c:f>(Sheet1!$AK$4,Sheet1!$AK$5,Sheet1!$AK$6)</c:f>
              <c:strCache>
                <c:ptCount val="3"/>
                <c:pt idx="0">
                  <c:v>Weighted Speedup</c:v>
                </c:pt>
                <c:pt idx="1">
                  <c:v>Max. Slowdown</c:v>
                </c:pt>
                <c:pt idx="2">
                  <c:v>Perf. per Watt</c:v>
                </c:pt>
              </c:strCache>
            </c:strRef>
          </c:cat>
          <c:val>
            <c:numRef>
              <c:f>(Sheet1!$F$28,Sheet1!$F$48,Sheet1!$F$98)</c:f>
              <c:numCache>
                <c:formatCode>General</c:formatCode>
                <c:ptCount val="3"/>
                <c:pt idx="0">
                  <c:v>1.31083660882258</c:v>
                </c:pt>
                <c:pt idx="1">
                  <c:v>0.81719489482245</c:v>
                </c:pt>
                <c:pt idx="2">
                  <c:v>0.465423705640499</c:v>
                </c:pt>
              </c:numCache>
            </c:numRef>
          </c:val>
        </c:ser>
        <c:ser>
          <c:idx val="1"/>
          <c:order val="2"/>
          <c:tx>
            <c:strRef>
              <c:f>Sheet1!$G$21</c:f>
              <c:strCache>
                <c:ptCount val="1"/>
                <c:pt idx="0">
                  <c:v>16GB DRAM</c:v>
                </c:pt>
              </c:strCache>
            </c:strRef>
          </c:tx>
          <c:spPr>
            <a:solidFill>
              <a:srgbClr val="FFC000"/>
            </a:solidFill>
            <a:ln>
              <a:solidFill>
                <a:schemeClr val="tx1"/>
              </a:solidFill>
            </a:ln>
          </c:spPr>
          <c:invertIfNegative val="0"/>
          <c:cat>
            <c:strRef>
              <c:f>(Sheet1!$AK$4,Sheet1!$AK$5,Sheet1!$AK$6)</c:f>
              <c:strCache>
                <c:ptCount val="3"/>
                <c:pt idx="0">
                  <c:v>Weighted Speedup</c:v>
                </c:pt>
                <c:pt idx="1">
                  <c:v>Max. Slowdown</c:v>
                </c:pt>
                <c:pt idx="2">
                  <c:v>Perf. per Watt</c:v>
                </c:pt>
              </c:strCache>
            </c:strRef>
          </c:cat>
          <c:val>
            <c:numRef>
              <c:f>(Sheet1!$F$29,Sheet1!$F$49,Sheet1!$F$99)</c:f>
              <c:numCache>
                <c:formatCode>General</c:formatCode>
                <c:ptCount val="3"/>
                <c:pt idx="0">
                  <c:v>1.8423460201957</c:v>
                </c:pt>
                <c:pt idx="1">
                  <c:v>0.569207907349579</c:v>
                </c:pt>
                <c:pt idx="2">
                  <c:v>0.443071661584369</c:v>
                </c:pt>
              </c:numCache>
            </c:numRef>
          </c:val>
        </c:ser>
        <c:dLbls>
          <c:showLegendKey val="0"/>
          <c:showVal val="0"/>
          <c:showCatName val="0"/>
          <c:showSerName val="0"/>
          <c:showPercent val="0"/>
          <c:showBubbleSize val="0"/>
        </c:dLbls>
        <c:gapWidth val="150"/>
        <c:axId val="1838674800"/>
        <c:axId val="1838682176"/>
      </c:barChart>
      <c:catAx>
        <c:axId val="1838674800"/>
        <c:scaling>
          <c:orientation val="minMax"/>
        </c:scaling>
        <c:delete val="0"/>
        <c:axPos val="b"/>
        <c:title>
          <c:tx>
            <c:rich>
              <a:bodyPr/>
              <a:lstStyle/>
              <a:p>
                <a:pPr>
                  <a:defRPr/>
                </a:pPr>
                <a:r>
                  <a:rPr lang="en-US"/>
                  <a:t>Normalized Metric</a:t>
                </a:r>
              </a:p>
            </c:rich>
          </c:tx>
          <c:layout/>
          <c:overlay val="0"/>
        </c:title>
        <c:numFmt formatCode="General" sourceLinked="0"/>
        <c:majorTickMark val="none"/>
        <c:minorTickMark val="none"/>
        <c:tickLblPos val="nextTo"/>
        <c:crossAx val="1838682176"/>
        <c:crosses val="autoZero"/>
        <c:auto val="1"/>
        <c:lblAlgn val="ctr"/>
        <c:lblOffset val="100"/>
        <c:noMultiLvlLbl val="0"/>
      </c:catAx>
      <c:valAx>
        <c:axId val="1838682176"/>
        <c:scaling>
          <c:orientation val="minMax"/>
        </c:scaling>
        <c:delete val="0"/>
        <c:axPos val="l"/>
        <c:majorGridlines/>
        <c:numFmt formatCode="General" sourceLinked="1"/>
        <c:majorTickMark val="out"/>
        <c:minorTickMark val="none"/>
        <c:tickLblPos val="nextTo"/>
        <c:crossAx val="1838674800"/>
        <c:crosses val="autoZero"/>
        <c:crossBetween val="between"/>
      </c:valAx>
      <c:spPr>
        <a:noFill/>
        <a:ln w="25400">
          <a:noFill/>
        </a:ln>
      </c:spPr>
    </c:plotArea>
    <c:legend>
      <c:legendPos val="t"/>
      <c:layout/>
      <c:overlay val="0"/>
    </c:legend>
    <c:plotVisOnly val="1"/>
    <c:dispBlanksAs val="gap"/>
    <c:showDLblsOverMax val="0"/>
  </c:chart>
  <c:txPr>
    <a:bodyPr/>
    <a:lstStyle/>
    <a:p>
      <a:pPr>
        <a:defRPr sz="2000">
          <a:latin typeface="Times New Roman" pitchFamily="18" charset="0"/>
          <a:cs typeface="Times New Roman" pitchFamily="18"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7"/>
    </mc:Choice>
    <mc:Fallback>
      <c:style val="7"/>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639410542432196"/>
          <c:y val="0.0489832816770683"/>
          <c:w val="0.901336723534558"/>
          <c:h val="0.791147033611948"/>
        </c:manualLayout>
      </c:layout>
      <c:barChart>
        <c:barDir val="col"/>
        <c:grouping val="clustered"/>
        <c:varyColors val="1"/>
        <c:ser>
          <c:idx val="0"/>
          <c:order val="0"/>
          <c:tx>
            <c:strRef>
              <c:f>Sheet1!$B$1</c:f>
              <c:strCache>
                <c:ptCount val="1"/>
                <c:pt idx="0">
                  <c:v>System/Application Crash</c:v>
                </c:pt>
              </c:strCache>
            </c:strRef>
          </c:tx>
          <c:invertIfNegative val="0"/>
          <c:dPt>
            <c:idx val="0"/>
            <c:invertIfNegative val="0"/>
            <c:bubble3D val="0"/>
            <c:spPr>
              <a:gradFill rotWithShape="1">
                <a:gsLst>
                  <a:gs pos="0">
                    <a:schemeClr val="accent5">
                      <a:shade val="65000"/>
                      <a:satMod val="103000"/>
                      <a:lumMod val="102000"/>
                      <a:tint val="94000"/>
                    </a:schemeClr>
                  </a:gs>
                  <a:gs pos="50000">
                    <a:schemeClr val="accent5">
                      <a:shade val="65000"/>
                      <a:satMod val="110000"/>
                      <a:lumMod val="100000"/>
                      <a:shade val="100000"/>
                    </a:schemeClr>
                  </a:gs>
                  <a:gs pos="100000">
                    <a:schemeClr val="accent5">
                      <a:shade val="65000"/>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1"/>
            <c:invertIfNegative val="0"/>
            <c:bubble3D val="0"/>
            <c:spPr>
              <a:gradFill rotWithShape="1">
                <a:gsLst>
                  <a:gs pos="0">
                    <a:schemeClr val="accent5">
                      <a:satMod val="103000"/>
                      <a:lumMod val="102000"/>
                      <a:tint val="94000"/>
                    </a:schemeClr>
                  </a:gs>
                  <a:gs pos="50000">
                    <a:schemeClr val="accent5">
                      <a:satMod val="110000"/>
                      <a:lumMod val="100000"/>
                      <a:shade val="100000"/>
                    </a:schemeClr>
                  </a:gs>
                  <a:gs pos="100000">
                    <a:schemeClr val="accent5">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2"/>
            <c:invertIfNegative val="0"/>
            <c:bubble3D val="0"/>
            <c:spPr>
              <a:gradFill rotWithShape="1">
                <a:gsLst>
                  <a:gs pos="0">
                    <a:schemeClr val="accent5">
                      <a:tint val="65000"/>
                      <a:satMod val="103000"/>
                      <a:lumMod val="102000"/>
                      <a:tint val="94000"/>
                    </a:schemeClr>
                  </a:gs>
                  <a:gs pos="50000">
                    <a:schemeClr val="accent5">
                      <a:tint val="65000"/>
                      <a:satMod val="110000"/>
                      <a:lumMod val="100000"/>
                      <a:shade val="100000"/>
                    </a:schemeClr>
                  </a:gs>
                  <a:gs pos="100000">
                    <a:schemeClr val="accent5">
                      <a:tint val="65000"/>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errBars>
            <c:errBarType val="both"/>
            <c:errValType val="cust"/>
            <c:noEndCap val="0"/>
            <c:plus>
              <c:numRef>
                <c:f>Sheet1!$D$2:$D$4</c:f>
                <c:numCache>
                  <c:formatCode>General</c:formatCode>
                  <c:ptCount val="3"/>
                  <c:pt idx="0">
                    <c:v>0.2847</c:v>
                  </c:pt>
                  <c:pt idx="1">
                    <c:v>0.143</c:v>
                  </c:pt>
                  <c:pt idx="2">
                    <c:v>0.237</c:v>
                  </c:pt>
                </c:numCache>
              </c:numRef>
            </c:plus>
            <c:minus>
              <c:numRef>
                <c:f>Sheet1!$D$2:$D$4</c:f>
                <c:numCache>
                  <c:formatCode>General</c:formatCode>
                  <c:ptCount val="3"/>
                  <c:pt idx="0">
                    <c:v>0.2847</c:v>
                  </c:pt>
                  <c:pt idx="1">
                    <c:v>0.143</c:v>
                  </c:pt>
                  <c:pt idx="2">
                    <c:v>0.237</c:v>
                  </c:pt>
                </c:numCache>
              </c:numRef>
            </c:minus>
            <c:spPr>
              <a:noFill/>
              <a:ln w="25400" cap="flat" cmpd="sng" algn="ctr">
                <a:solidFill>
                  <a:schemeClr val="tx1">
                    <a:lumMod val="65000"/>
                    <a:lumOff val="35000"/>
                  </a:schemeClr>
                </a:solidFill>
                <a:round/>
              </a:ln>
              <a:effectLst/>
            </c:spPr>
          </c:errBars>
          <c:cat>
            <c:strRef>
              <c:f>Sheet1!$A$2:$A$4</c:f>
              <c:strCache>
                <c:ptCount val="3"/>
                <c:pt idx="0">
                  <c:v>App/Data A</c:v>
                </c:pt>
                <c:pt idx="1">
                  <c:v>App/Data B</c:v>
                </c:pt>
                <c:pt idx="2">
                  <c:v>App/Data C</c:v>
                </c:pt>
              </c:strCache>
            </c:strRef>
          </c:cat>
          <c:val>
            <c:numRef>
              <c:f>Sheet1!$B$2:$B$4</c:f>
              <c:numCache>
                <c:formatCode>General</c:formatCode>
                <c:ptCount val="3"/>
                <c:pt idx="0">
                  <c:v>1.041365345675441</c:v>
                </c:pt>
                <c:pt idx="1">
                  <c:v>0.638977635782748</c:v>
                </c:pt>
                <c:pt idx="2">
                  <c:v>0.247729149463254</c:v>
                </c:pt>
              </c:numCache>
            </c:numRef>
          </c:val>
        </c:ser>
        <c:dLbls>
          <c:showLegendKey val="0"/>
          <c:showVal val="0"/>
          <c:showCatName val="0"/>
          <c:showSerName val="0"/>
          <c:showPercent val="0"/>
          <c:showBubbleSize val="0"/>
        </c:dLbls>
        <c:gapWidth val="60"/>
        <c:overlap val="-24"/>
        <c:axId val="1800102736"/>
        <c:axId val="1800107456"/>
      </c:barChart>
      <c:catAx>
        <c:axId val="1800102736"/>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endParaRPr lang="en-US"/>
          </a:p>
        </c:txPr>
        <c:crossAx val="1800107456"/>
        <c:crosses val="autoZero"/>
        <c:auto val="1"/>
        <c:lblAlgn val="ctr"/>
        <c:lblOffset val="100"/>
        <c:noMultiLvlLbl val="0"/>
      </c:catAx>
      <c:valAx>
        <c:axId val="1800107456"/>
        <c:scaling>
          <c:orientation val="minMax"/>
          <c:min val="0.0"/>
        </c:scaling>
        <c:delete val="1"/>
        <c:axPos val="l"/>
        <c:title>
          <c:tx>
            <c:rich>
              <a:bodyPr rot="-54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r>
                  <a:rPr lang="en-US"/>
                  <a:t>Memory error vulnerability</a:t>
                </a:r>
              </a:p>
            </c:rich>
          </c:tx>
          <c:layout/>
          <c:overlay val="0"/>
          <c:spPr>
            <a:noFill/>
            <a:ln>
              <a:noFill/>
            </a:ln>
            <a:effectLst/>
          </c:spPr>
        </c:title>
        <c:numFmt formatCode="General" sourceLinked="1"/>
        <c:majorTickMark val="none"/>
        <c:minorTickMark val="none"/>
        <c:tickLblPos val="nextTo"/>
        <c:crossAx val="1800102736"/>
        <c:crosses val="autoZero"/>
        <c:crossBetween val="between"/>
      </c:valAx>
      <c:spPr>
        <a:noFill/>
        <a:ln>
          <a:noFill/>
        </a:ln>
        <a:effectLst/>
      </c:spPr>
    </c:plotArea>
    <c:plotVisOnly val="1"/>
    <c:dispBlanksAs val="gap"/>
    <c:showDLblsOverMax val="0"/>
  </c:chart>
  <c:spPr>
    <a:noFill/>
    <a:ln>
      <a:noFill/>
    </a:ln>
    <a:effectLst/>
  </c:spPr>
  <c:txPr>
    <a:bodyPr/>
    <a:lstStyle/>
    <a:p>
      <a:pPr>
        <a:defRPr sz="2800"/>
      </a:pPr>
      <a:endParaRPr lang="en-US"/>
    </a:p>
  </c:txPr>
  <c:externalData r:id="rId2">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Sheet1!$G$22</c:f>
              <c:strCache>
                <c:ptCount val="1"/>
                <c:pt idx="0">
                  <c:v>16GB PCM</c:v>
                </c:pt>
              </c:strCache>
            </c:strRef>
          </c:tx>
          <c:spPr>
            <a:solidFill>
              <a:srgbClr val="7030A0"/>
            </a:solidFill>
            <a:ln>
              <a:solidFill>
                <a:schemeClr val="tx1"/>
              </a:solidFill>
            </a:ln>
          </c:spPr>
          <c:invertIfNegative val="0"/>
          <c:cat>
            <c:strRef>
              <c:f>Sheet1!$E$9</c:f>
              <c:strCache>
                <c:ptCount val="1"/>
                <c:pt idx="0">
                  <c:v>Avg</c:v>
                </c:pt>
              </c:strCache>
            </c:strRef>
          </c:cat>
          <c:val>
            <c:numRef>
              <c:f>Sheet1!$F$27</c:f>
              <c:numCache>
                <c:formatCode>General</c:formatCode>
                <c:ptCount val="1"/>
                <c:pt idx="0">
                  <c:v>1.0</c:v>
                </c:pt>
              </c:numCache>
            </c:numRef>
          </c:val>
        </c:ser>
        <c:ser>
          <c:idx val="3"/>
          <c:order val="1"/>
          <c:tx>
            <c:strRef>
              <c:f>Sheet1!$G$26</c:f>
              <c:strCache>
                <c:ptCount val="1"/>
                <c:pt idx="0">
                  <c:v>RBLA-Dyn</c:v>
                </c:pt>
              </c:strCache>
            </c:strRef>
          </c:tx>
          <c:spPr>
            <a:solidFill>
              <a:srgbClr val="00B050"/>
            </a:solidFill>
            <a:ln>
              <a:solidFill>
                <a:schemeClr val="tx1"/>
              </a:solidFill>
            </a:ln>
          </c:spPr>
          <c:invertIfNegative val="0"/>
          <c:cat>
            <c:strRef>
              <c:f>Sheet1!$E$9</c:f>
              <c:strCache>
                <c:ptCount val="1"/>
                <c:pt idx="0">
                  <c:v>Avg</c:v>
                </c:pt>
              </c:strCache>
            </c:strRef>
          </c:cat>
          <c:val>
            <c:numRef>
              <c:f>Sheet1!$F$28</c:f>
              <c:numCache>
                <c:formatCode>General</c:formatCode>
                <c:ptCount val="1"/>
                <c:pt idx="0">
                  <c:v>1.31083660882258</c:v>
                </c:pt>
              </c:numCache>
            </c:numRef>
          </c:val>
        </c:ser>
        <c:ser>
          <c:idx val="1"/>
          <c:order val="2"/>
          <c:tx>
            <c:strRef>
              <c:f>Sheet1!$G$21</c:f>
              <c:strCache>
                <c:ptCount val="1"/>
                <c:pt idx="0">
                  <c:v>16GB DRAM</c:v>
                </c:pt>
              </c:strCache>
            </c:strRef>
          </c:tx>
          <c:spPr>
            <a:solidFill>
              <a:srgbClr val="0070C0"/>
            </a:solidFill>
            <a:ln>
              <a:solidFill>
                <a:schemeClr val="tx1"/>
              </a:solidFill>
            </a:ln>
          </c:spPr>
          <c:invertIfNegative val="0"/>
          <c:dPt>
            <c:idx val="0"/>
            <c:invertIfNegative val="0"/>
            <c:bubble3D val="0"/>
            <c:spPr>
              <a:solidFill>
                <a:srgbClr val="FFC000"/>
              </a:solidFill>
              <a:ln>
                <a:solidFill>
                  <a:schemeClr val="tx1"/>
                </a:solidFill>
              </a:ln>
            </c:spPr>
          </c:dPt>
          <c:cat>
            <c:strRef>
              <c:f>Sheet1!$E$9</c:f>
              <c:strCache>
                <c:ptCount val="1"/>
                <c:pt idx="0">
                  <c:v>Avg</c:v>
                </c:pt>
              </c:strCache>
            </c:strRef>
          </c:cat>
          <c:val>
            <c:numRef>
              <c:f>Sheet1!$F$29</c:f>
              <c:numCache>
                <c:formatCode>General</c:formatCode>
                <c:ptCount val="1"/>
                <c:pt idx="0">
                  <c:v>1.8423460201957</c:v>
                </c:pt>
              </c:numCache>
            </c:numRef>
          </c:val>
        </c:ser>
        <c:dLbls>
          <c:showLegendKey val="0"/>
          <c:showVal val="0"/>
          <c:showCatName val="0"/>
          <c:showSerName val="0"/>
          <c:showPercent val="0"/>
          <c:showBubbleSize val="0"/>
        </c:dLbls>
        <c:gapWidth val="150"/>
        <c:axId val="1838742192"/>
        <c:axId val="1838746320"/>
      </c:barChart>
      <c:catAx>
        <c:axId val="1838742192"/>
        <c:scaling>
          <c:orientation val="minMax"/>
        </c:scaling>
        <c:delete val="1"/>
        <c:axPos val="b"/>
        <c:numFmt formatCode="General" sourceLinked="0"/>
        <c:majorTickMark val="none"/>
        <c:minorTickMark val="none"/>
        <c:tickLblPos val="nextTo"/>
        <c:crossAx val="1838746320"/>
        <c:crosses val="autoZero"/>
        <c:auto val="1"/>
        <c:lblAlgn val="ctr"/>
        <c:lblOffset val="100"/>
        <c:noMultiLvlLbl val="0"/>
      </c:catAx>
      <c:valAx>
        <c:axId val="1838746320"/>
        <c:scaling>
          <c:orientation val="minMax"/>
        </c:scaling>
        <c:delete val="0"/>
        <c:axPos val="l"/>
        <c:majorGridlines/>
        <c:title>
          <c:tx>
            <c:rich>
              <a:bodyPr/>
              <a:lstStyle/>
              <a:p>
                <a:pPr>
                  <a:defRPr b="1"/>
                </a:pPr>
                <a:r>
                  <a:rPr lang="en-US" b="1"/>
                  <a:t>Normalized Weighted Speedup</a:t>
                </a:r>
              </a:p>
            </c:rich>
          </c:tx>
          <c:layout/>
          <c:overlay val="0"/>
        </c:title>
        <c:numFmt formatCode="General" sourceLinked="1"/>
        <c:majorTickMark val="out"/>
        <c:minorTickMark val="none"/>
        <c:tickLblPos val="nextTo"/>
        <c:crossAx val="1838742192"/>
        <c:crosses val="autoZero"/>
        <c:crossBetween val="between"/>
      </c:valAx>
    </c:plotArea>
    <c:plotVisOnly val="1"/>
    <c:dispBlanksAs val="gap"/>
    <c:showDLblsOverMax val="0"/>
  </c:chart>
  <c:spPr>
    <a:solidFill>
      <a:schemeClr val="bg1"/>
    </a:solidFill>
  </c:spPr>
  <c:txPr>
    <a:bodyPr/>
    <a:lstStyle/>
    <a:p>
      <a:pPr>
        <a:defRPr sz="2000">
          <a:latin typeface="Times New Roman" pitchFamily="18" charset="0"/>
          <a:cs typeface="Times New Roman" pitchFamily="18" charset="0"/>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Sheet1!$G$22</c:f>
              <c:strCache>
                <c:ptCount val="1"/>
                <c:pt idx="0">
                  <c:v>16GB PCM</c:v>
                </c:pt>
              </c:strCache>
            </c:strRef>
          </c:tx>
          <c:spPr>
            <a:solidFill>
              <a:srgbClr val="7030A0"/>
            </a:solidFill>
            <a:ln>
              <a:solidFill>
                <a:schemeClr val="tx1"/>
              </a:solidFill>
            </a:ln>
          </c:spPr>
          <c:invertIfNegative val="0"/>
          <c:cat>
            <c:strRef>
              <c:f>Sheet1!$E$9</c:f>
              <c:strCache>
                <c:ptCount val="1"/>
                <c:pt idx="0">
                  <c:v>Avg</c:v>
                </c:pt>
              </c:strCache>
            </c:strRef>
          </c:cat>
          <c:val>
            <c:numRef>
              <c:f>Sheet1!$F$47</c:f>
              <c:numCache>
                <c:formatCode>General</c:formatCode>
                <c:ptCount val="1"/>
                <c:pt idx="0">
                  <c:v>1.0</c:v>
                </c:pt>
              </c:numCache>
            </c:numRef>
          </c:val>
        </c:ser>
        <c:ser>
          <c:idx val="3"/>
          <c:order val="1"/>
          <c:tx>
            <c:strRef>
              <c:f>Sheet1!$G$26</c:f>
              <c:strCache>
                <c:ptCount val="1"/>
                <c:pt idx="0">
                  <c:v>RBLA-Dyn</c:v>
                </c:pt>
              </c:strCache>
            </c:strRef>
          </c:tx>
          <c:spPr>
            <a:solidFill>
              <a:srgbClr val="00B050"/>
            </a:solidFill>
            <a:ln>
              <a:solidFill>
                <a:schemeClr val="tx1"/>
              </a:solidFill>
            </a:ln>
          </c:spPr>
          <c:invertIfNegative val="0"/>
          <c:cat>
            <c:strRef>
              <c:f>Sheet1!$E$9</c:f>
              <c:strCache>
                <c:ptCount val="1"/>
                <c:pt idx="0">
                  <c:v>Avg</c:v>
                </c:pt>
              </c:strCache>
            </c:strRef>
          </c:cat>
          <c:val>
            <c:numRef>
              <c:f>Sheet1!$F$48</c:f>
              <c:numCache>
                <c:formatCode>General</c:formatCode>
                <c:ptCount val="1"/>
                <c:pt idx="0">
                  <c:v>0.81719489482245</c:v>
                </c:pt>
              </c:numCache>
            </c:numRef>
          </c:val>
        </c:ser>
        <c:ser>
          <c:idx val="1"/>
          <c:order val="2"/>
          <c:tx>
            <c:strRef>
              <c:f>Sheet1!$G$21</c:f>
              <c:strCache>
                <c:ptCount val="1"/>
                <c:pt idx="0">
                  <c:v>16GB DRAM</c:v>
                </c:pt>
              </c:strCache>
            </c:strRef>
          </c:tx>
          <c:spPr>
            <a:solidFill>
              <a:srgbClr val="FFC000"/>
            </a:solidFill>
            <a:ln>
              <a:solidFill>
                <a:schemeClr val="tx1"/>
              </a:solidFill>
            </a:ln>
          </c:spPr>
          <c:invertIfNegative val="0"/>
          <c:cat>
            <c:strRef>
              <c:f>Sheet1!$E$9</c:f>
              <c:strCache>
                <c:ptCount val="1"/>
                <c:pt idx="0">
                  <c:v>Avg</c:v>
                </c:pt>
              </c:strCache>
            </c:strRef>
          </c:cat>
          <c:val>
            <c:numRef>
              <c:f>Sheet1!$F$49</c:f>
              <c:numCache>
                <c:formatCode>General</c:formatCode>
                <c:ptCount val="1"/>
                <c:pt idx="0">
                  <c:v>0.569207907349579</c:v>
                </c:pt>
              </c:numCache>
            </c:numRef>
          </c:val>
        </c:ser>
        <c:dLbls>
          <c:showLegendKey val="0"/>
          <c:showVal val="0"/>
          <c:showCatName val="0"/>
          <c:showSerName val="0"/>
          <c:showPercent val="0"/>
          <c:showBubbleSize val="0"/>
        </c:dLbls>
        <c:gapWidth val="150"/>
        <c:axId val="1838595952"/>
        <c:axId val="1838706576"/>
      </c:barChart>
      <c:catAx>
        <c:axId val="1838595952"/>
        <c:scaling>
          <c:orientation val="minMax"/>
        </c:scaling>
        <c:delete val="1"/>
        <c:axPos val="b"/>
        <c:numFmt formatCode="General" sourceLinked="0"/>
        <c:majorTickMark val="none"/>
        <c:minorTickMark val="none"/>
        <c:tickLblPos val="nextTo"/>
        <c:crossAx val="1838706576"/>
        <c:crosses val="autoZero"/>
        <c:auto val="1"/>
        <c:lblAlgn val="ctr"/>
        <c:lblOffset val="100"/>
        <c:noMultiLvlLbl val="0"/>
      </c:catAx>
      <c:valAx>
        <c:axId val="1838706576"/>
        <c:scaling>
          <c:orientation val="minMax"/>
        </c:scaling>
        <c:delete val="0"/>
        <c:axPos val="l"/>
        <c:majorGridlines/>
        <c:title>
          <c:tx>
            <c:rich>
              <a:bodyPr/>
              <a:lstStyle/>
              <a:p>
                <a:pPr>
                  <a:defRPr b="1"/>
                </a:pPr>
                <a:r>
                  <a:rPr lang="en-US" b="1" dirty="0"/>
                  <a:t>Normalized </a:t>
                </a:r>
                <a:r>
                  <a:rPr lang="en-US" b="1" dirty="0" smtClean="0"/>
                  <a:t>Max. </a:t>
                </a:r>
                <a:r>
                  <a:rPr lang="en-US" b="1" dirty="0"/>
                  <a:t>Slowdown</a:t>
                </a:r>
              </a:p>
            </c:rich>
          </c:tx>
          <c:layout/>
          <c:overlay val="0"/>
        </c:title>
        <c:numFmt formatCode="General" sourceLinked="1"/>
        <c:majorTickMark val="out"/>
        <c:minorTickMark val="none"/>
        <c:tickLblPos val="nextTo"/>
        <c:crossAx val="1838595952"/>
        <c:crosses val="autoZero"/>
        <c:crossBetween val="between"/>
      </c:valAx>
    </c:plotArea>
    <c:plotVisOnly val="1"/>
    <c:dispBlanksAs val="gap"/>
    <c:showDLblsOverMax val="0"/>
  </c:chart>
  <c:spPr>
    <a:solidFill>
      <a:schemeClr val="bg1"/>
    </a:solidFill>
  </c:spPr>
  <c:txPr>
    <a:bodyPr/>
    <a:lstStyle/>
    <a:p>
      <a:pPr>
        <a:defRPr sz="2000">
          <a:latin typeface="Times New Roman" pitchFamily="18" charset="0"/>
          <a:cs typeface="Times New Roman" pitchFamily="18" charset="0"/>
        </a:defRPr>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1"/>
    <c:plotArea>
      <c:layout>
        <c:manualLayout>
          <c:layoutTarget val="inner"/>
          <c:xMode val="edge"/>
          <c:yMode val="edge"/>
          <c:x val="0.190912147217553"/>
          <c:y val="0.155741491744798"/>
          <c:w val="0.797714471084373"/>
          <c:h val="0.60985825187978"/>
        </c:manualLayout>
      </c:layout>
      <c:barChart>
        <c:barDir val="col"/>
        <c:grouping val="clustered"/>
        <c:varyColors val="0"/>
        <c:ser>
          <c:idx val="0"/>
          <c:order val="0"/>
          <c:tx>
            <c:strRef>
              <c:f>Sheet1!$B$1</c:f>
              <c:strCache>
                <c:ptCount val="1"/>
                <c:pt idx="0">
                  <c:v>ALL</c:v>
                </c:pt>
              </c:strCache>
            </c:strRef>
          </c:tx>
          <c:spPr>
            <a:solidFill>
              <a:schemeClr val="bg1">
                <a:lumMod val="50000"/>
              </a:schemeClr>
            </a:solidFill>
            <a:ln>
              <a:solidFill>
                <a:schemeClr val="tx1"/>
              </a:solidFill>
            </a:ln>
            <a:effectLst/>
          </c:spPr>
          <c:invertIfNegative val="0"/>
          <c:cat>
            <c:numRef>
              <c:f>Sheet1!$A$2:$A$6</c:f>
              <c:numCache>
                <c:formatCode>0%</c:formatCode>
                <c:ptCount val="5"/>
                <c:pt idx="0">
                  <c:v>0.0</c:v>
                </c:pt>
                <c:pt idx="1">
                  <c:v>0.25</c:v>
                </c:pt>
                <c:pt idx="2">
                  <c:v>0.5</c:v>
                </c:pt>
                <c:pt idx="3">
                  <c:v>0.75</c:v>
                </c:pt>
                <c:pt idx="4">
                  <c:v>1.0</c:v>
                </c:pt>
              </c:numCache>
            </c:numRef>
          </c:cat>
          <c:val>
            <c:numRef>
              <c:f>Sheet1!$B$2:$B$6</c:f>
              <c:numCache>
                <c:formatCode>General</c:formatCode>
                <c:ptCount val="5"/>
                <c:pt idx="0">
                  <c:v>1.0</c:v>
                </c:pt>
                <c:pt idx="1">
                  <c:v>1.0</c:v>
                </c:pt>
                <c:pt idx="2">
                  <c:v>1.0</c:v>
                </c:pt>
                <c:pt idx="3">
                  <c:v>1.0</c:v>
                </c:pt>
                <c:pt idx="4">
                  <c:v>1.0</c:v>
                </c:pt>
              </c:numCache>
            </c:numRef>
          </c:val>
          <c:extLst xmlns:c16r2="http://schemas.microsoft.com/office/drawing/2015/06/chart">
            <c:ext xmlns:c16="http://schemas.microsoft.com/office/drawing/2014/chart" uri="{C3380CC4-5D6E-409C-BE32-E72D297353CC}">
              <c16:uniqueId val="{00000000-FC7B-47E8-AA70-BE9DD3099317}"/>
            </c:ext>
          </c:extLst>
        </c:ser>
        <c:ser>
          <c:idx val="1"/>
          <c:order val="1"/>
          <c:tx>
            <c:strRef>
              <c:f>Sheet1!$C$1</c:f>
              <c:strCache>
                <c:ptCount val="1"/>
                <c:pt idx="0">
                  <c:v>FREQ</c:v>
                </c:pt>
              </c:strCache>
            </c:strRef>
          </c:tx>
          <c:spPr>
            <a:solidFill>
              <a:schemeClr val="accent1">
                <a:lumMod val="40000"/>
                <a:lumOff val="60000"/>
              </a:schemeClr>
            </a:solidFill>
            <a:ln>
              <a:solidFill>
                <a:schemeClr val="tx1"/>
              </a:solidFill>
            </a:ln>
            <a:effectLst/>
          </c:spPr>
          <c:invertIfNegative val="0"/>
          <c:cat>
            <c:numRef>
              <c:f>Sheet1!$A$2:$A$6</c:f>
              <c:numCache>
                <c:formatCode>0%</c:formatCode>
                <c:ptCount val="5"/>
                <c:pt idx="0">
                  <c:v>0.0</c:v>
                </c:pt>
                <c:pt idx="1">
                  <c:v>0.25</c:v>
                </c:pt>
                <c:pt idx="2">
                  <c:v>0.5</c:v>
                </c:pt>
                <c:pt idx="3">
                  <c:v>0.75</c:v>
                </c:pt>
                <c:pt idx="4">
                  <c:v>1.0</c:v>
                </c:pt>
              </c:numCache>
            </c:numRef>
          </c:cat>
          <c:val>
            <c:numRef>
              <c:f>Sheet1!$C$2:$C$6</c:f>
              <c:numCache>
                <c:formatCode>General</c:formatCode>
                <c:ptCount val="5"/>
                <c:pt idx="0">
                  <c:v>1.09</c:v>
                </c:pt>
                <c:pt idx="1">
                  <c:v>1.06</c:v>
                </c:pt>
                <c:pt idx="2">
                  <c:v>1.1</c:v>
                </c:pt>
                <c:pt idx="3">
                  <c:v>1.22</c:v>
                </c:pt>
                <c:pt idx="4">
                  <c:v>1.39</c:v>
                </c:pt>
              </c:numCache>
            </c:numRef>
          </c:val>
          <c:extLst xmlns:c16r2="http://schemas.microsoft.com/office/drawing/2015/06/chart">
            <c:ext xmlns:c16="http://schemas.microsoft.com/office/drawing/2014/chart" uri="{C3380CC4-5D6E-409C-BE32-E72D297353CC}">
              <c16:uniqueId val="{00000001-FC7B-47E8-AA70-BE9DD3099317}"/>
            </c:ext>
          </c:extLst>
        </c:ser>
        <c:ser>
          <c:idx val="2"/>
          <c:order val="2"/>
          <c:tx>
            <c:strRef>
              <c:f>Sheet1!$D$1</c:f>
              <c:strCache>
                <c:ptCount val="1"/>
                <c:pt idx="0">
                  <c:v>RBLA</c:v>
                </c:pt>
              </c:strCache>
            </c:strRef>
          </c:tx>
          <c:spPr>
            <a:solidFill>
              <a:srgbClr val="CCCCFF"/>
            </a:solidFill>
            <a:ln>
              <a:solidFill>
                <a:schemeClr val="tx1"/>
              </a:solidFill>
            </a:ln>
            <a:effectLst/>
          </c:spPr>
          <c:invertIfNegative val="0"/>
          <c:cat>
            <c:numRef>
              <c:f>Sheet1!$A$2:$A$6</c:f>
              <c:numCache>
                <c:formatCode>0%</c:formatCode>
                <c:ptCount val="5"/>
                <c:pt idx="0">
                  <c:v>0.0</c:v>
                </c:pt>
                <c:pt idx="1">
                  <c:v>0.25</c:v>
                </c:pt>
                <c:pt idx="2">
                  <c:v>0.5</c:v>
                </c:pt>
                <c:pt idx="3">
                  <c:v>0.75</c:v>
                </c:pt>
                <c:pt idx="4">
                  <c:v>1.0</c:v>
                </c:pt>
              </c:numCache>
            </c:numRef>
          </c:cat>
          <c:val>
            <c:numRef>
              <c:f>Sheet1!$D$2:$D$6</c:f>
              <c:numCache>
                <c:formatCode>General</c:formatCode>
                <c:ptCount val="5"/>
                <c:pt idx="0">
                  <c:v>1.09</c:v>
                </c:pt>
                <c:pt idx="1">
                  <c:v>1.09</c:v>
                </c:pt>
                <c:pt idx="2">
                  <c:v>1.11</c:v>
                </c:pt>
                <c:pt idx="3">
                  <c:v>1.26</c:v>
                </c:pt>
                <c:pt idx="4">
                  <c:v>1.42</c:v>
                </c:pt>
              </c:numCache>
            </c:numRef>
          </c:val>
          <c:extLst xmlns:c16r2="http://schemas.microsoft.com/office/drawing/2015/06/chart">
            <c:ext xmlns:c16="http://schemas.microsoft.com/office/drawing/2014/chart" uri="{C3380CC4-5D6E-409C-BE32-E72D297353CC}">
              <c16:uniqueId val="{00000002-FC7B-47E8-AA70-BE9DD3099317}"/>
            </c:ext>
          </c:extLst>
        </c:ser>
        <c:ser>
          <c:idx val="3"/>
          <c:order val="3"/>
          <c:tx>
            <c:strRef>
              <c:f>Sheet1!$E$1</c:f>
              <c:strCache>
                <c:ptCount val="1"/>
                <c:pt idx="0">
                  <c:v>UH-MEM</c:v>
                </c:pt>
              </c:strCache>
            </c:strRef>
          </c:tx>
          <c:spPr>
            <a:solidFill>
              <a:srgbClr val="0070C0"/>
            </a:solidFill>
            <a:ln>
              <a:solidFill>
                <a:schemeClr val="tx1"/>
              </a:solidFill>
            </a:ln>
            <a:effectLst/>
          </c:spPr>
          <c:invertIfNegative val="0"/>
          <c:cat>
            <c:numRef>
              <c:f>Sheet1!$A$2:$A$6</c:f>
              <c:numCache>
                <c:formatCode>0%</c:formatCode>
                <c:ptCount val="5"/>
                <c:pt idx="0">
                  <c:v>0.0</c:v>
                </c:pt>
                <c:pt idx="1">
                  <c:v>0.25</c:v>
                </c:pt>
                <c:pt idx="2">
                  <c:v>0.5</c:v>
                </c:pt>
                <c:pt idx="3">
                  <c:v>0.75</c:v>
                </c:pt>
                <c:pt idx="4">
                  <c:v>1.0</c:v>
                </c:pt>
              </c:numCache>
            </c:numRef>
          </c:cat>
          <c:val>
            <c:numRef>
              <c:f>Sheet1!$E$2:$E$6</c:f>
              <c:numCache>
                <c:formatCode>General</c:formatCode>
                <c:ptCount val="5"/>
                <c:pt idx="0">
                  <c:v>1.09</c:v>
                </c:pt>
                <c:pt idx="1">
                  <c:v>1.12</c:v>
                </c:pt>
                <c:pt idx="2">
                  <c:v>1.16</c:v>
                </c:pt>
                <c:pt idx="3">
                  <c:v>1.37</c:v>
                </c:pt>
                <c:pt idx="4">
                  <c:v>1.61</c:v>
                </c:pt>
              </c:numCache>
            </c:numRef>
          </c:val>
          <c:extLst xmlns:c16r2="http://schemas.microsoft.com/office/drawing/2015/06/chart">
            <c:ext xmlns:c16="http://schemas.microsoft.com/office/drawing/2014/chart" uri="{C3380CC4-5D6E-409C-BE32-E72D297353CC}">
              <c16:uniqueId val="{00000003-FC7B-47E8-AA70-BE9DD3099317}"/>
            </c:ext>
          </c:extLst>
        </c:ser>
        <c:dLbls>
          <c:showLegendKey val="0"/>
          <c:showVal val="0"/>
          <c:showCatName val="0"/>
          <c:showSerName val="0"/>
          <c:showPercent val="0"/>
          <c:showBubbleSize val="0"/>
        </c:dLbls>
        <c:gapWidth val="219"/>
        <c:overlap val="-27"/>
        <c:axId val="1840521584"/>
        <c:axId val="1840530560"/>
      </c:barChart>
      <c:catAx>
        <c:axId val="1840521584"/>
        <c:scaling>
          <c:orientation val="minMax"/>
        </c:scaling>
        <c:delete val="0"/>
        <c:axPos val="b"/>
        <c:title>
          <c:tx>
            <c:rich>
              <a:bodyPr rot="0" spcFirstLastPara="1" vertOverflow="ellipsis" vert="horz" wrap="square" anchor="ctr" anchorCtr="1"/>
              <a:lstStyle/>
              <a:p>
                <a:pPr>
                  <a:defRPr sz="1330" b="1" i="0" u="none" strike="noStrike" kern="1200" baseline="0">
                    <a:solidFill>
                      <a:schemeClr val="tx1"/>
                    </a:solidFill>
                    <a:latin typeface="+mn-lt"/>
                    <a:ea typeface="+mn-ea"/>
                    <a:cs typeface="+mn-cs"/>
                  </a:defRPr>
                </a:pPr>
                <a:r>
                  <a:rPr lang="en-US" sz="2000" b="1" dirty="0" smtClean="0">
                    <a:solidFill>
                      <a:schemeClr val="tx1"/>
                    </a:solidFill>
                  </a:rPr>
                  <a:t>Workload Memory Intensity Category</a:t>
                </a:r>
                <a:endParaRPr lang="en-US" sz="2000" b="1" dirty="0">
                  <a:solidFill>
                    <a:schemeClr val="tx1"/>
                  </a:solidFill>
                </a:endParaRPr>
              </a:p>
            </c:rich>
          </c:tx>
          <c:layout/>
          <c:overlay val="0"/>
          <c:spPr>
            <a:noFill/>
            <a:ln>
              <a:noFill/>
            </a:ln>
            <a:effectLst/>
          </c:spPr>
          <c:txPr>
            <a:bodyPr rot="0" spcFirstLastPara="1" vertOverflow="ellipsis" vert="horz" wrap="square" anchor="ctr" anchorCtr="1"/>
            <a:lstStyle/>
            <a:p>
              <a:pPr>
                <a:defRPr sz="1330" b="1" i="0" u="none" strike="noStrike" kern="1200" baseline="0">
                  <a:solidFill>
                    <a:schemeClr val="tx1"/>
                  </a:solidFill>
                  <a:latin typeface="+mn-lt"/>
                  <a:ea typeface="+mn-ea"/>
                  <a:cs typeface="+mn-cs"/>
                </a:defRPr>
              </a:pPr>
              <a:endParaRPr lang="en-US"/>
            </a:p>
          </c:txPr>
        </c:title>
        <c:numFmt formatCode="0%"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mn-lt"/>
                <a:ea typeface="+mn-ea"/>
                <a:cs typeface="+mn-cs"/>
              </a:defRPr>
            </a:pPr>
            <a:endParaRPr lang="en-US"/>
          </a:p>
        </c:txPr>
        <c:crossAx val="1840530560"/>
        <c:crosses val="autoZero"/>
        <c:auto val="1"/>
        <c:lblAlgn val="ctr"/>
        <c:lblOffset val="100"/>
        <c:noMultiLvlLbl val="0"/>
      </c:catAx>
      <c:valAx>
        <c:axId val="1840530560"/>
        <c:scaling>
          <c:orientation val="minMax"/>
          <c:min val="0.9"/>
        </c:scaling>
        <c:delete val="0"/>
        <c:axPos val="l"/>
        <c:majorGridlines>
          <c:spPr>
            <a:ln w="9525" cap="flat" cmpd="sng" algn="ctr">
              <a:solidFill>
                <a:schemeClr val="tx1"/>
              </a:solidFill>
              <a:prstDash val="dash"/>
              <a:round/>
            </a:ln>
            <a:effectLst/>
          </c:spPr>
        </c:majorGridlines>
        <c:title>
          <c:tx>
            <c:rich>
              <a:bodyPr rot="-5400000" spcFirstLastPara="1" vertOverflow="ellipsis" vert="horz" wrap="square" anchor="ctr" anchorCtr="1"/>
              <a:lstStyle/>
              <a:p>
                <a:pPr>
                  <a:defRPr sz="1330" b="1" i="0" u="none" strike="noStrike" kern="1200" baseline="0">
                    <a:solidFill>
                      <a:schemeClr val="tx1"/>
                    </a:solidFill>
                    <a:latin typeface="+mn-lt"/>
                    <a:ea typeface="+mn-ea"/>
                    <a:cs typeface="+mn-cs"/>
                  </a:defRPr>
                </a:pPr>
                <a:r>
                  <a:rPr lang="en-US" sz="2000" b="1" dirty="0" smtClean="0">
                    <a:solidFill>
                      <a:schemeClr val="tx1"/>
                    </a:solidFill>
                  </a:rPr>
                  <a:t>Normalized</a:t>
                </a:r>
                <a:r>
                  <a:rPr lang="en-US" sz="2000" b="1" baseline="0" dirty="0" smtClean="0">
                    <a:solidFill>
                      <a:schemeClr val="tx1"/>
                    </a:solidFill>
                  </a:rPr>
                  <a:t/>
                </a:r>
                <a:br>
                  <a:rPr lang="en-US" sz="2000" b="1" baseline="0" dirty="0" smtClean="0">
                    <a:solidFill>
                      <a:schemeClr val="tx1"/>
                    </a:solidFill>
                  </a:rPr>
                </a:br>
                <a:r>
                  <a:rPr lang="en-US" sz="2000" b="1" baseline="0" dirty="0" smtClean="0">
                    <a:solidFill>
                      <a:schemeClr val="tx1"/>
                    </a:solidFill>
                  </a:rPr>
                  <a:t>Weighted Speedup</a:t>
                </a:r>
                <a:endParaRPr lang="en-US" sz="2000" b="1" dirty="0">
                  <a:solidFill>
                    <a:schemeClr val="tx1"/>
                  </a:solidFill>
                </a:endParaRPr>
              </a:p>
            </c:rich>
          </c:tx>
          <c:layout>
            <c:manualLayout>
              <c:xMode val="edge"/>
              <c:yMode val="edge"/>
              <c:x val="0.00189551446518623"/>
              <c:y val="0.17878443485481"/>
            </c:manualLayout>
          </c:layout>
          <c:overlay val="0"/>
          <c:spPr>
            <a:noFill/>
            <a:ln>
              <a:noFill/>
            </a:ln>
            <a:effectLst/>
          </c:spPr>
          <c:txPr>
            <a:bodyPr rot="-5400000" spcFirstLastPara="1" vertOverflow="ellipsis" vert="horz" wrap="square" anchor="ctr" anchorCtr="1"/>
            <a:lstStyle/>
            <a:p>
              <a:pPr>
                <a:defRPr sz="1330" b="1" i="0" u="none" strike="noStrike" kern="1200" baseline="0">
                  <a:solidFill>
                    <a:schemeClr val="tx1"/>
                  </a:solidFill>
                  <a:latin typeface="+mn-lt"/>
                  <a:ea typeface="+mn-ea"/>
                  <a:cs typeface="+mn-cs"/>
                </a:defRPr>
              </a:pPr>
              <a:endParaRPr lang="en-US"/>
            </a:p>
          </c:txPr>
        </c:title>
        <c:numFmt formatCode="#,##0.0" sourceLinked="0"/>
        <c:majorTickMark val="out"/>
        <c:minorTickMark val="none"/>
        <c:tickLblPos val="nextTo"/>
        <c:spPr>
          <a:noFill/>
          <a:ln w="12700">
            <a:solidFill>
              <a:schemeClr val="tx1"/>
            </a:solidFill>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mn-lt"/>
                <a:ea typeface="+mn-ea"/>
                <a:cs typeface="+mn-cs"/>
              </a:defRPr>
            </a:pPr>
            <a:endParaRPr lang="en-US"/>
          </a:p>
        </c:txPr>
        <c:crossAx val="1840521584"/>
        <c:crosses val="autoZero"/>
        <c:crossBetween val="between"/>
        <c:majorUnit val="0.1"/>
      </c:valAx>
      <c:spPr>
        <a:noFill/>
        <a:ln w="12700">
          <a:solidFill>
            <a:schemeClr val="tx1"/>
          </a:solidFill>
        </a:ln>
        <a:effectLst/>
      </c:spPr>
    </c:plotArea>
    <c:legend>
      <c:legendPos val="b"/>
      <c:layout>
        <c:manualLayout>
          <c:xMode val="edge"/>
          <c:yMode val="edge"/>
          <c:x val="0.225464949544114"/>
          <c:y val="0.000804461803259987"/>
          <c:w val="0.656621162411548"/>
          <c:h val="0.0918796532399943"/>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1"/>
    <c:plotArea>
      <c:layout>
        <c:manualLayout>
          <c:layoutTarget val="inner"/>
          <c:xMode val="edge"/>
          <c:yMode val="edge"/>
          <c:x val="0.189392002470279"/>
          <c:y val="0.0940268502360949"/>
          <c:w val="0.807077749781972"/>
          <c:h val="0.60985825187978"/>
        </c:manualLayout>
      </c:layout>
      <c:barChart>
        <c:barDir val="col"/>
        <c:grouping val="clustered"/>
        <c:varyColors val="0"/>
        <c:ser>
          <c:idx val="0"/>
          <c:order val="0"/>
          <c:tx>
            <c:strRef>
              <c:f>Sheet1!$B$1</c:f>
              <c:strCache>
                <c:ptCount val="1"/>
                <c:pt idx="0">
                  <c:v>ALL</c:v>
                </c:pt>
              </c:strCache>
            </c:strRef>
          </c:tx>
          <c:spPr>
            <a:solidFill>
              <a:schemeClr val="bg1">
                <a:lumMod val="65000"/>
              </a:schemeClr>
            </a:solidFill>
            <a:ln>
              <a:noFill/>
            </a:ln>
            <a:effectLst/>
          </c:spPr>
          <c:invertIfNegative val="0"/>
          <c:dPt>
            <c:idx val="0"/>
            <c:invertIfNegative val="0"/>
            <c:bubble3D val="0"/>
            <c:spPr>
              <a:solidFill>
                <a:schemeClr val="bg1">
                  <a:lumMod val="50000"/>
                </a:schemeClr>
              </a:solidFill>
              <a:ln>
                <a:solidFill>
                  <a:schemeClr val="tx1"/>
                </a:solidFill>
              </a:ln>
              <a:effectLst/>
            </c:spPr>
            <c:extLst xmlns:c16r2="http://schemas.microsoft.com/office/drawing/2015/06/chart">
              <c:ext xmlns:c16="http://schemas.microsoft.com/office/drawing/2014/chart" uri="{C3380CC4-5D6E-409C-BE32-E72D297353CC}">
                <c16:uniqueId val="{00000000-AE67-4E05-8610-62A08C112F87}"/>
              </c:ext>
            </c:extLst>
          </c:dPt>
          <c:cat>
            <c:strRef>
              <c:f>Sheet1!$A$2:$A$6</c:f>
              <c:strCache>
                <c:ptCount val="5"/>
                <c:pt idx="0">
                  <c:v>x3.0_x000d_x3.0</c:v>
                </c:pt>
                <c:pt idx="1">
                  <c:v>x4.0_x000d_x4.0</c:v>
                </c:pt>
                <c:pt idx="2">
                  <c:v>x4.5_x000d_x12</c:v>
                </c:pt>
                <c:pt idx="3">
                  <c:v>x6.0_x000d_x16</c:v>
                </c:pt>
                <c:pt idx="4">
                  <c:v>x7.5_x000d_x20</c:v>
                </c:pt>
              </c:strCache>
            </c:strRef>
          </c:cat>
          <c:val>
            <c:numRef>
              <c:f>Sheet1!$B$2:$B$6</c:f>
              <c:numCache>
                <c:formatCode>General</c:formatCode>
                <c:ptCount val="5"/>
                <c:pt idx="0">
                  <c:v>2.13</c:v>
                </c:pt>
                <c:pt idx="1">
                  <c:v>2.12</c:v>
                </c:pt>
                <c:pt idx="2">
                  <c:v>2.1</c:v>
                </c:pt>
                <c:pt idx="3">
                  <c:v>2.08</c:v>
                </c:pt>
                <c:pt idx="4">
                  <c:v>2.06</c:v>
                </c:pt>
              </c:numCache>
            </c:numRef>
          </c:val>
          <c:extLst xmlns:c16r2="http://schemas.microsoft.com/office/drawing/2015/06/chart">
            <c:ext xmlns:c16="http://schemas.microsoft.com/office/drawing/2014/chart" uri="{C3380CC4-5D6E-409C-BE32-E72D297353CC}">
              <c16:uniqueId val="{00000000-8FD9-4766-8836-78063AD0D2E2}"/>
            </c:ext>
          </c:extLst>
        </c:ser>
        <c:ser>
          <c:idx val="1"/>
          <c:order val="1"/>
          <c:tx>
            <c:strRef>
              <c:f>Sheet1!$C$1</c:f>
              <c:strCache>
                <c:ptCount val="1"/>
                <c:pt idx="0">
                  <c:v>FREQ</c:v>
                </c:pt>
              </c:strCache>
            </c:strRef>
          </c:tx>
          <c:spPr>
            <a:solidFill>
              <a:schemeClr val="accent1">
                <a:lumMod val="40000"/>
                <a:lumOff val="60000"/>
              </a:schemeClr>
            </a:solidFill>
            <a:ln>
              <a:solidFill>
                <a:schemeClr val="tx1"/>
              </a:solidFill>
            </a:ln>
            <a:effectLst/>
          </c:spPr>
          <c:invertIfNegative val="0"/>
          <c:cat>
            <c:strRef>
              <c:f>Sheet1!$A$2:$A$6</c:f>
              <c:strCache>
                <c:ptCount val="5"/>
                <c:pt idx="0">
                  <c:v>x3.0_x000d_x3.0</c:v>
                </c:pt>
                <c:pt idx="1">
                  <c:v>x4.0_x000d_x4.0</c:v>
                </c:pt>
                <c:pt idx="2">
                  <c:v>x4.5_x000d_x12</c:v>
                </c:pt>
                <c:pt idx="3">
                  <c:v>x6.0_x000d_x16</c:v>
                </c:pt>
                <c:pt idx="4">
                  <c:v>x7.5_x000d_x20</c:v>
                </c:pt>
              </c:strCache>
            </c:strRef>
          </c:cat>
          <c:val>
            <c:numRef>
              <c:f>Sheet1!$C$2:$C$6</c:f>
              <c:numCache>
                <c:formatCode>General</c:formatCode>
                <c:ptCount val="5"/>
                <c:pt idx="0">
                  <c:v>3.2</c:v>
                </c:pt>
                <c:pt idx="1">
                  <c:v>3.14</c:v>
                </c:pt>
                <c:pt idx="2">
                  <c:v>2.91</c:v>
                </c:pt>
                <c:pt idx="3">
                  <c:v>2.74</c:v>
                </c:pt>
                <c:pt idx="4">
                  <c:v>2.57</c:v>
                </c:pt>
              </c:numCache>
            </c:numRef>
          </c:val>
          <c:extLst xmlns:c16r2="http://schemas.microsoft.com/office/drawing/2015/06/chart">
            <c:ext xmlns:c16="http://schemas.microsoft.com/office/drawing/2014/chart" uri="{C3380CC4-5D6E-409C-BE32-E72D297353CC}">
              <c16:uniqueId val="{00000001-8FD9-4766-8836-78063AD0D2E2}"/>
            </c:ext>
          </c:extLst>
        </c:ser>
        <c:ser>
          <c:idx val="2"/>
          <c:order val="2"/>
          <c:tx>
            <c:strRef>
              <c:f>Sheet1!$D$1</c:f>
              <c:strCache>
                <c:ptCount val="1"/>
                <c:pt idx="0">
                  <c:v>RBLA</c:v>
                </c:pt>
              </c:strCache>
            </c:strRef>
          </c:tx>
          <c:spPr>
            <a:solidFill>
              <a:srgbClr val="CCCCFF"/>
            </a:solidFill>
            <a:ln>
              <a:solidFill>
                <a:schemeClr val="tx1"/>
              </a:solidFill>
            </a:ln>
            <a:effectLst/>
          </c:spPr>
          <c:invertIfNegative val="0"/>
          <c:cat>
            <c:strRef>
              <c:f>Sheet1!$A$2:$A$6</c:f>
              <c:strCache>
                <c:ptCount val="5"/>
                <c:pt idx="0">
                  <c:v>x3.0_x000d_x3.0</c:v>
                </c:pt>
                <c:pt idx="1">
                  <c:v>x4.0_x000d_x4.0</c:v>
                </c:pt>
                <c:pt idx="2">
                  <c:v>x4.5_x000d_x12</c:v>
                </c:pt>
                <c:pt idx="3">
                  <c:v>x6.0_x000d_x16</c:v>
                </c:pt>
                <c:pt idx="4">
                  <c:v>x7.5_x000d_x20</c:v>
                </c:pt>
              </c:strCache>
            </c:strRef>
          </c:cat>
          <c:val>
            <c:numRef>
              <c:f>Sheet1!$D$2:$D$6</c:f>
              <c:numCache>
                <c:formatCode>General</c:formatCode>
                <c:ptCount val="5"/>
                <c:pt idx="0">
                  <c:v>3.33</c:v>
                </c:pt>
                <c:pt idx="1">
                  <c:v>3.27</c:v>
                </c:pt>
                <c:pt idx="2">
                  <c:v>2.99</c:v>
                </c:pt>
                <c:pt idx="3">
                  <c:v>2.86</c:v>
                </c:pt>
                <c:pt idx="4">
                  <c:v>2.79</c:v>
                </c:pt>
              </c:numCache>
            </c:numRef>
          </c:val>
          <c:extLst xmlns:c16r2="http://schemas.microsoft.com/office/drawing/2015/06/chart">
            <c:ext xmlns:c16="http://schemas.microsoft.com/office/drawing/2014/chart" uri="{C3380CC4-5D6E-409C-BE32-E72D297353CC}">
              <c16:uniqueId val="{00000002-8FD9-4766-8836-78063AD0D2E2}"/>
            </c:ext>
          </c:extLst>
        </c:ser>
        <c:ser>
          <c:idx val="3"/>
          <c:order val="3"/>
          <c:tx>
            <c:strRef>
              <c:f>Sheet1!$E$1</c:f>
              <c:strCache>
                <c:ptCount val="1"/>
                <c:pt idx="0">
                  <c:v>UH-MEM</c:v>
                </c:pt>
              </c:strCache>
            </c:strRef>
          </c:tx>
          <c:spPr>
            <a:solidFill>
              <a:srgbClr val="0070C0"/>
            </a:solidFill>
            <a:ln>
              <a:solidFill>
                <a:schemeClr val="tx1"/>
              </a:solidFill>
            </a:ln>
            <a:effectLst/>
          </c:spPr>
          <c:invertIfNegative val="0"/>
          <c:cat>
            <c:strRef>
              <c:f>Sheet1!$A$2:$A$6</c:f>
              <c:strCache>
                <c:ptCount val="5"/>
                <c:pt idx="0">
                  <c:v>x3.0_x000d_x3.0</c:v>
                </c:pt>
                <c:pt idx="1">
                  <c:v>x4.0_x000d_x4.0</c:v>
                </c:pt>
                <c:pt idx="2">
                  <c:v>x4.5_x000d_x12</c:v>
                </c:pt>
                <c:pt idx="3">
                  <c:v>x6.0_x000d_x16</c:v>
                </c:pt>
                <c:pt idx="4">
                  <c:v>x7.5_x000d_x20</c:v>
                </c:pt>
              </c:strCache>
            </c:strRef>
          </c:cat>
          <c:val>
            <c:numRef>
              <c:f>Sheet1!$E$2:$E$6</c:f>
              <c:numCache>
                <c:formatCode>General</c:formatCode>
                <c:ptCount val="5"/>
                <c:pt idx="0">
                  <c:v>3.6</c:v>
                </c:pt>
                <c:pt idx="1">
                  <c:v>3.45</c:v>
                </c:pt>
                <c:pt idx="2">
                  <c:v>3.39</c:v>
                </c:pt>
                <c:pt idx="3">
                  <c:v>3.23</c:v>
                </c:pt>
                <c:pt idx="4">
                  <c:v>3.15</c:v>
                </c:pt>
              </c:numCache>
            </c:numRef>
          </c:val>
          <c:extLst xmlns:c16r2="http://schemas.microsoft.com/office/drawing/2015/06/chart">
            <c:ext xmlns:c16="http://schemas.microsoft.com/office/drawing/2014/chart" uri="{C3380CC4-5D6E-409C-BE32-E72D297353CC}">
              <c16:uniqueId val="{00000003-8FD9-4766-8836-78063AD0D2E2}"/>
            </c:ext>
          </c:extLst>
        </c:ser>
        <c:dLbls>
          <c:showLegendKey val="0"/>
          <c:showVal val="0"/>
          <c:showCatName val="0"/>
          <c:showSerName val="0"/>
          <c:showPercent val="0"/>
          <c:showBubbleSize val="0"/>
        </c:dLbls>
        <c:gapWidth val="219"/>
        <c:overlap val="-27"/>
        <c:axId val="1839519488"/>
        <c:axId val="1839528736"/>
      </c:barChart>
      <c:catAx>
        <c:axId val="1839519488"/>
        <c:scaling>
          <c:orientation val="minMax"/>
        </c:scaling>
        <c:delete val="0"/>
        <c:axPos val="b"/>
        <c:title>
          <c:tx>
            <c:rich>
              <a:bodyPr rot="0" spcFirstLastPara="1" vertOverflow="ellipsis" vert="horz" wrap="square" anchor="ctr" anchorCtr="1"/>
              <a:lstStyle/>
              <a:p>
                <a:pPr>
                  <a:defRPr sz="1330" b="1" i="0" u="none" strike="noStrike" kern="1200" baseline="0">
                    <a:solidFill>
                      <a:schemeClr val="tx1"/>
                    </a:solidFill>
                    <a:latin typeface="+mn-lt"/>
                    <a:ea typeface="+mn-ea"/>
                    <a:cs typeface="+mn-cs"/>
                  </a:defRPr>
                </a:pPr>
                <a:r>
                  <a:rPr lang="en-US" sz="2000" b="1" dirty="0" smtClean="0">
                    <a:solidFill>
                      <a:schemeClr val="tx1"/>
                    </a:solidFill>
                  </a:rPr>
                  <a:t>Slow</a:t>
                </a:r>
                <a:r>
                  <a:rPr lang="en-US" sz="2000" b="1" baseline="0" dirty="0" smtClean="0">
                    <a:solidFill>
                      <a:schemeClr val="tx1"/>
                    </a:solidFill>
                  </a:rPr>
                  <a:t> Memory Latency Multiplier</a:t>
                </a:r>
                <a:endParaRPr lang="en-US" sz="2000" b="1" dirty="0">
                  <a:solidFill>
                    <a:schemeClr val="tx1"/>
                  </a:solidFill>
                </a:endParaRPr>
              </a:p>
            </c:rich>
          </c:tx>
          <c:layout/>
          <c:overlay val="0"/>
          <c:spPr>
            <a:noFill/>
            <a:ln>
              <a:noFill/>
            </a:ln>
            <a:effectLst/>
          </c:spPr>
          <c:txPr>
            <a:bodyPr rot="0" spcFirstLastPara="1" vertOverflow="ellipsis" vert="horz" wrap="square" anchor="ctr" anchorCtr="1"/>
            <a:lstStyle/>
            <a:p>
              <a:pPr>
                <a:defRPr sz="1330" b="1" i="0" u="none" strike="noStrike" kern="1200" baseline="0">
                  <a:solidFill>
                    <a:schemeClr val="tx1"/>
                  </a:solidFill>
                  <a:latin typeface="+mn-lt"/>
                  <a:ea typeface="+mn-ea"/>
                  <a:cs typeface="+mn-cs"/>
                </a:defRPr>
              </a:pPr>
              <a:endParaRPr lang="en-US"/>
            </a:p>
          </c:txPr>
        </c:title>
        <c:numFmt formatCode="General" sourceLinked="1"/>
        <c:majorTickMark val="out"/>
        <c:minorTickMark val="none"/>
        <c:tickLblPos val="nextTo"/>
        <c:spPr>
          <a:noFill/>
          <a:ln w="12700" cap="flat" cmpd="sng" algn="ctr">
            <a:solidFill>
              <a:schemeClr val="tx1"/>
            </a:solidFill>
            <a:round/>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mn-lt"/>
                <a:ea typeface="+mn-ea"/>
                <a:cs typeface="+mn-cs"/>
              </a:defRPr>
            </a:pPr>
            <a:endParaRPr lang="en-US"/>
          </a:p>
        </c:txPr>
        <c:crossAx val="1839528736"/>
        <c:crosses val="autoZero"/>
        <c:auto val="1"/>
        <c:lblAlgn val="ctr"/>
        <c:lblOffset val="100"/>
        <c:noMultiLvlLbl val="0"/>
      </c:catAx>
      <c:valAx>
        <c:axId val="1839528736"/>
        <c:scaling>
          <c:orientation val="minMax"/>
          <c:max val="3.8"/>
          <c:min val="1.8"/>
        </c:scaling>
        <c:delete val="0"/>
        <c:axPos val="l"/>
        <c:majorGridlines>
          <c:spPr>
            <a:ln w="9525" cap="flat" cmpd="sng" algn="ctr">
              <a:solidFill>
                <a:schemeClr val="tx1"/>
              </a:solidFill>
              <a:prstDash val="dash"/>
              <a:round/>
            </a:ln>
            <a:effectLst/>
          </c:spPr>
        </c:majorGridlines>
        <c:title>
          <c:tx>
            <c:rich>
              <a:bodyPr rot="-5400000" spcFirstLastPara="1" vertOverflow="ellipsis" vert="horz" wrap="square" anchor="ctr" anchorCtr="1"/>
              <a:lstStyle/>
              <a:p>
                <a:pPr>
                  <a:defRPr sz="1330" b="1" i="0" u="none" strike="noStrike" kern="1200" baseline="0">
                    <a:solidFill>
                      <a:schemeClr val="tx1"/>
                    </a:solidFill>
                    <a:latin typeface="+mn-lt"/>
                    <a:ea typeface="+mn-ea"/>
                    <a:cs typeface="+mn-cs"/>
                  </a:defRPr>
                </a:pPr>
                <a:r>
                  <a:rPr lang="en-US" sz="2000" b="1" baseline="0" dirty="0" smtClean="0">
                    <a:solidFill>
                      <a:schemeClr val="tx1"/>
                    </a:solidFill>
                  </a:rPr>
                  <a:t>Weighted Speedup</a:t>
                </a:r>
                <a:endParaRPr lang="en-US" sz="2000" b="1" dirty="0">
                  <a:solidFill>
                    <a:schemeClr val="tx1"/>
                  </a:solidFill>
                </a:endParaRPr>
              </a:p>
            </c:rich>
          </c:tx>
          <c:layout>
            <c:manualLayout>
              <c:xMode val="edge"/>
              <c:yMode val="edge"/>
              <c:x val="0.00745190674695075"/>
              <c:y val="0.116664455630828"/>
            </c:manualLayout>
          </c:layout>
          <c:overlay val="0"/>
          <c:spPr>
            <a:noFill/>
            <a:ln>
              <a:noFill/>
            </a:ln>
            <a:effectLst/>
          </c:spPr>
          <c:txPr>
            <a:bodyPr rot="-5400000" spcFirstLastPara="1" vertOverflow="ellipsis" vert="horz" wrap="square" anchor="ctr" anchorCtr="1"/>
            <a:lstStyle/>
            <a:p>
              <a:pPr>
                <a:defRPr sz="1330" b="1" i="0" u="none" strike="noStrike" kern="1200" baseline="0">
                  <a:solidFill>
                    <a:schemeClr val="tx1"/>
                  </a:solidFill>
                  <a:latin typeface="+mn-lt"/>
                  <a:ea typeface="+mn-ea"/>
                  <a:cs typeface="+mn-cs"/>
                </a:defRPr>
              </a:pPr>
              <a:endParaRPr lang="en-US"/>
            </a:p>
          </c:txPr>
        </c:title>
        <c:numFmt formatCode="#,##0.0" sourceLinked="0"/>
        <c:majorTickMark val="out"/>
        <c:minorTickMark val="none"/>
        <c:tickLblPos val="nextTo"/>
        <c:spPr>
          <a:noFill/>
          <a:ln w="12700">
            <a:solidFill>
              <a:schemeClr val="tx1"/>
            </a:solidFill>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mn-lt"/>
                <a:ea typeface="+mn-ea"/>
                <a:cs typeface="+mn-cs"/>
              </a:defRPr>
            </a:pPr>
            <a:endParaRPr lang="en-US"/>
          </a:p>
        </c:txPr>
        <c:crossAx val="1839519488"/>
        <c:crosses val="autoZero"/>
        <c:crossBetween val="between"/>
        <c:majorUnit val="0.4"/>
      </c:valAx>
      <c:spPr>
        <a:noFill/>
        <a:ln w="12700">
          <a:solidFill>
            <a:schemeClr val="tx1"/>
          </a:solidFill>
        </a:ln>
        <a:effectLst/>
      </c:spPr>
    </c:plotArea>
    <c:legend>
      <c:legendPos val="b"/>
      <c:layout>
        <c:manualLayout>
          <c:xMode val="edge"/>
          <c:yMode val="edge"/>
          <c:x val="0.225464949544114"/>
          <c:y val="0.000804461803259987"/>
          <c:w val="0.656621162411548"/>
          <c:h val="0.0918796532399943"/>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9005066227187"/>
          <c:y val="0.160714805802904"/>
          <c:w val="0.82732323043042"/>
          <c:h val="0.666413038915243"/>
        </c:manualLayout>
      </c:layout>
      <c:lineChart>
        <c:grouping val="standard"/>
        <c:varyColors val="0"/>
        <c:ser>
          <c:idx val="4"/>
          <c:order val="2"/>
          <c:tx>
            <c:strRef>
              <c:f>Trend!$N$56</c:f>
              <c:strCache>
                <c:ptCount val="1"/>
                <c:pt idx="0">
                  <c:v>Capacity</c:v>
                </c:pt>
              </c:strCache>
            </c:strRef>
          </c:tx>
          <c:spPr>
            <a:ln w="38100" cap="rnd">
              <a:solidFill>
                <a:schemeClr val="accent4">
                  <a:lumMod val="60000"/>
                </a:schemeClr>
              </a:solidFill>
              <a:round/>
            </a:ln>
            <a:effectLst/>
          </c:spPr>
          <c:marker>
            <c:symbol val="triangle"/>
            <c:size val="14"/>
            <c:spPr>
              <a:solidFill>
                <a:schemeClr val="accent4">
                  <a:lumMod val="60000"/>
                </a:schemeClr>
              </a:solidFill>
              <a:ln w="9525">
                <a:solidFill>
                  <a:schemeClr val="accent4">
                    <a:lumMod val="60000"/>
                  </a:schemeClr>
                </a:solidFill>
              </a:ln>
              <a:effectLst/>
            </c:spPr>
          </c:marker>
          <c:cat>
            <c:numRef>
              <c:f>Trend!$O$51:$X$51</c:f>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f>Trend!$O$56:$X$56</c:f>
              <c:numCache>
                <c:formatCode>General</c:formatCode>
                <c:ptCount val="10"/>
                <c:pt idx="0">
                  <c:v>1.0</c:v>
                </c:pt>
                <c:pt idx="1">
                  <c:v>2.0</c:v>
                </c:pt>
                <c:pt idx="2">
                  <c:v>4.0</c:v>
                </c:pt>
                <c:pt idx="3">
                  <c:v>8.0</c:v>
                </c:pt>
                <c:pt idx="4">
                  <c:v>16.0</c:v>
                </c:pt>
                <c:pt idx="5">
                  <c:v>32.0</c:v>
                </c:pt>
                <c:pt idx="6">
                  <c:v>64.0</c:v>
                </c:pt>
                <c:pt idx="7">
                  <c:v>64.0</c:v>
                </c:pt>
                <c:pt idx="8">
                  <c:v>128.0</c:v>
                </c:pt>
                <c:pt idx="9">
                  <c:v>128.0</c:v>
                </c:pt>
              </c:numCache>
            </c:numRef>
          </c:val>
          <c:smooth val="0"/>
        </c:ser>
        <c:ser>
          <c:idx val="3"/>
          <c:order val="3"/>
          <c:tx>
            <c:strRef>
              <c:f>Trend!$N$55</c:f>
              <c:strCache>
                <c:ptCount val="1"/>
                <c:pt idx="0">
                  <c:v>Bandwidth</c:v>
                </c:pt>
              </c:strCache>
            </c:strRef>
          </c:tx>
          <c:spPr>
            <a:ln w="38100" cap="rnd">
              <a:solidFill>
                <a:schemeClr val="accent6"/>
              </a:solidFill>
              <a:round/>
            </a:ln>
            <a:effectLst/>
          </c:spPr>
          <c:marker>
            <c:symbol val="square"/>
            <c:size val="14"/>
            <c:spPr>
              <a:solidFill>
                <a:schemeClr val="accent6"/>
              </a:solidFill>
              <a:ln w="9525">
                <a:solidFill>
                  <a:schemeClr val="accent6"/>
                </a:solidFill>
              </a:ln>
              <a:effectLst/>
            </c:spPr>
          </c:marker>
          <c:cat>
            <c:numRef>
              <c:f>Trend!$O$51:$X$51</c:f>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f>Trend!$O$55:$X$55</c:f>
              <c:numCache>
                <c:formatCode>General</c:formatCode>
                <c:ptCount val="10"/>
                <c:pt idx="0">
                  <c:v>1.0</c:v>
                </c:pt>
                <c:pt idx="1">
                  <c:v>3.007518796992481</c:v>
                </c:pt>
                <c:pt idx="2">
                  <c:v>6.015037593984962</c:v>
                </c:pt>
                <c:pt idx="3">
                  <c:v>8.01503759398496</c:v>
                </c:pt>
                <c:pt idx="4">
                  <c:v>10.02255639097744</c:v>
                </c:pt>
                <c:pt idx="5">
                  <c:v>12.03007518796992</c:v>
                </c:pt>
                <c:pt idx="6">
                  <c:v>14.03007518796992</c:v>
                </c:pt>
                <c:pt idx="7">
                  <c:v>16.03759398496241</c:v>
                </c:pt>
                <c:pt idx="8">
                  <c:v>18.04511278195488</c:v>
                </c:pt>
                <c:pt idx="9">
                  <c:v>19.54887218045113</c:v>
                </c:pt>
              </c:numCache>
            </c:numRef>
          </c:val>
          <c:smooth val="0"/>
        </c:ser>
        <c:ser>
          <c:idx val="2"/>
          <c:order val="4"/>
          <c:tx>
            <c:strRef>
              <c:f>Trend!$N$57</c:f>
              <c:strCache>
                <c:ptCount val="1"/>
                <c:pt idx="0">
                  <c:v>Latency</c:v>
                </c:pt>
              </c:strCache>
            </c:strRef>
          </c:tx>
          <c:spPr>
            <a:ln w="38100" cap="rnd">
              <a:solidFill>
                <a:srgbClr val="FF4136"/>
              </a:solidFill>
              <a:round/>
            </a:ln>
            <a:effectLst/>
          </c:spPr>
          <c:marker>
            <c:symbol val="circle"/>
            <c:size val="14"/>
            <c:spPr>
              <a:solidFill>
                <a:srgbClr val="FF4136"/>
              </a:solidFill>
              <a:ln w="9525">
                <a:solidFill>
                  <a:srgbClr val="FF4136"/>
                </a:solidFill>
              </a:ln>
              <a:effectLst/>
            </c:spPr>
          </c:marker>
          <c:cat>
            <c:numRef>
              <c:f>Trend!$O$51:$X$51</c:f>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f>Trend!$O$58:$X$58</c:f>
              <c:numCache>
                <c:formatCode>General</c:formatCode>
                <c:ptCount val="10"/>
                <c:pt idx="0">
                  <c:v>1.0</c:v>
                </c:pt>
                <c:pt idx="1">
                  <c:v>1.0</c:v>
                </c:pt>
                <c:pt idx="2">
                  <c:v>1.043478260869565</c:v>
                </c:pt>
                <c:pt idx="3">
                  <c:v>1.142857142857143</c:v>
                </c:pt>
                <c:pt idx="4">
                  <c:v>1.212121212121212</c:v>
                </c:pt>
                <c:pt idx="5">
                  <c:v>1.263157894736842</c:v>
                </c:pt>
                <c:pt idx="6">
                  <c:v>1.252086811352254</c:v>
                </c:pt>
                <c:pt idx="7">
                  <c:v>1.274968125796855</c:v>
                </c:pt>
                <c:pt idx="8">
                  <c:v>1.299826689774697</c:v>
                </c:pt>
                <c:pt idx="9">
                  <c:v>1.31868131868132</c:v>
                </c:pt>
              </c:numCache>
            </c:numRef>
          </c:val>
          <c:smooth val="0"/>
        </c:ser>
        <c:dLbls>
          <c:showLegendKey val="0"/>
          <c:showVal val="0"/>
          <c:showCatName val="0"/>
          <c:showSerName val="0"/>
          <c:showPercent val="0"/>
          <c:showBubbleSize val="0"/>
        </c:dLbls>
        <c:marker val="1"/>
        <c:smooth val="0"/>
        <c:axId val="1844087120"/>
        <c:axId val="1844091536"/>
        <c:extLst>
          <c:ext xmlns:c15="http://schemas.microsoft.com/office/drawing/2012/chart" uri="{02D57815-91ED-43cb-92C2-25804820EDAC}">
            <c15:filteredLineSeries>
              <c15:ser>
                <c:idx val="0"/>
                <c:order val="0"/>
                <c:tx>
                  <c:strRef>
                    <c:extLst>
                      <c:ext uri="{02D57815-91ED-43cb-92C2-25804820EDAC}">
                        <c15:formulaRef>
                          <c15:sqref>Trend!$N$52</c15:sqref>
                        </c15:formulaRef>
                      </c:ext>
                    </c:extLst>
                    <c:strCache>
                      <c:ptCount val="1"/>
                      <c:pt idx="0">
                        <c:v>Activation</c:v>
                      </c:pt>
                    </c:strCache>
                  </c:strRef>
                </c:tx>
                <c:spPr>
                  <a:ln w="28575" cap="rnd">
                    <a:solidFill>
                      <a:schemeClr val="accent2"/>
                    </a:solidFill>
                    <a:round/>
                  </a:ln>
                  <a:effectLst/>
                </c:spPr>
                <c:marker>
                  <c:symbol val="circle"/>
                  <c:size val="14"/>
                  <c:spPr>
                    <a:solidFill>
                      <a:schemeClr val="accent2"/>
                    </a:solidFill>
                    <a:ln w="9525">
                      <a:solidFill>
                        <a:schemeClr val="accent2"/>
                      </a:solidFill>
                    </a:ln>
                    <a:effectLst/>
                  </c:spPr>
                </c:marker>
                <c:cat>
                  <c:numRef>
                    <c:extLst>
                      <c:ext uri="{02D57815-91ED-43cb-92C2-25804820EDAC}">
                        <c15:formulaRef>
                          <c15:sqref>Trend!$O$51:$X$51</c15:sqref>
                        </c15:formulaRef>
                      </c:ext>
                    </c:extLst>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extLst>
                      <c:ext uri="{02D57815-91ED-43cb-92C2-25804820EDAC}">
                        <c15:formulaRef>
                          <c15:sqref>Trend!$O$52:$V$52</c15:sqref>
                        </c15:formulaRef>
                      </c:ext>
                    </c:extLst>
                    <c:numCache>
                      <c:formatCode>General</c:formatCode>
                      <c:ptCount val="8"/>
                      <c:pt idx="0">
                        <c:v>1.0</c:v>
                      </c:pt>
                      <c:pt idx="1">
                        <c:v>1.0</c:v>
                      </c:pt>
                      <c:pt idx="2">
                        <c:v>1.0</c:v>
                      </c:pt>
                      <c:pt idx="3">
                        <c:v>1.0</c:v>
                      </c:pt>
                      <c:pt idx="4">
                        <c:v>0.9</c:v>
                      </c:pt>
                      <c:pt idx="5">
                        <c:v>0.833333333333333</c:v>
                      </c:pt>
                      <c:pt idx="6">
                        <c:v>0.928</c:v>
                      </c:pt>
                      <c:pt idx="7">
                        <c:v>0.937333333333333</c:v>
                      </c:pt>
                    </c:numCache>
                  </c:numRef>
                </c:val>
                <c:smooth val="0"/>
              </c15:ser>
            </c15:filteredLineSeries>
            <c15:filteredLineSeries>
              <c15:ser>
                <c:idx val="1"/>
                <c:order val="1"/>
                <c:tx>
                  <c:strRef>
                    <c:extLst xmlns:c15="http://schemas.microsoft.com/office/drawing/2012/chart">
                      <c:ext xmlns:c15="http://schemas.microsoft.com/office/drawing/2012/chart" uri="{02D57815-91ED-43cb-92C2-25804820EDAC}">
                        <c15:formulaRef>
                          <c15:sqref>Trend!$N$53</c15:sqref>
                        </c15:formulaRef>
                      </c:ext>
                    </c:extLst>
                    <c:strCache>
                      <c:ptCount val="1"/>
                      <c:pt idx="0">
                        <c:v>Precharge</c:v>
                      </c:pt>
                    </c:strCache>
                  </c:strRef>
                </c:tx>
                <c:spPr>
                  <a:ln w="28575" cap="rnd">
                    <a:solidFill>
                      <a:schemeClr val="accent4"/>
                    </a:solidFill>
                    <a:round/>
                  </a:ln>
                  <a:effectLst/>
                </c:spPr>
                <c:marker>
                  <c:symbol val="x"/>
                  <c:size val="14"/>
                  <c:spPr>
                    <a:noFill/>
                    <a:ln w="9525">
                      <a:solidFill>
                        <a:schemeClr val="accent4"/>
                      </a:solidFill>
                    </a:ln>
                    <a:effectLst/>
                  </c:spPr>
                </c:marker>
                <c:cat>
                  <c:numRef>
                    <c:extLst xmlns:c15="http://schemas.microsoft.com/office/drawing/2012/chart">
                      <c:ext xmlns:c15="http://schemas.microsoft.com/office/drawing/2012/chart" uri="{02D57815-91ED-43cb-92C2-25804820EDAC}">
                        <c15:formulaRef>
                          <c15:sqref>Trend!$O$51:$X$51</c15:sqref>
                        </c15:formulaRef>
                      </c:ext>
                    </c:extLst>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extLst xmlns:c15="http://schemas.microsoft.com/office/drawing/2012/chart">
                      <c:ext xmlns:c15="http://schemas.microsoft.com/office/drawing/2012/chart" uri="{02D57815-91ED-43cb-92C2-25804820EDAC}">
                        <c15:formulaRef>
                          <c15:sqref>Trend!$O$53:$V$53</c15:sqref>
                        </c15:formulaRef>
                      </c:ext>
                    </c:extLst>
                    <c:numCache>
                      <c:formatCode>General</c:formatCode>
                      <c:ptCount val="8"/>
                      <c:pt idx="0">
                        <c:v>1.0</c:v>
                      </c:pt>
                      <c:pt idx="1">
                        <c:v>1.0</c:v>
                      </c:pt>
                      <c:pt idx="2">
                        <c:v>1.0</c:v>
                      </c:pt>
                      <c:pt idx="3">
                        <c:v>1.0</c:v>
                      </c:pt>
                      <c:pt idx="4">
                        <c:v>0.9</c:v>
                      </c:pt>
                      <c:pt idx="5">
                        <c:v>0.833333333333333</c:v>
                      </c:pt>
                      <c:pt idx="6">
                        <c:v>0.928</c:v>
                      </c:pt>
                      <c:pt idx="7">
                        <c:v>0.937333333333333</c:v>
                      </c:pt>
                    </c:numCache>
                  </c:numRef>
                </c:val>
                <c:smooth val="0"/>
              </c15:ser>
            </c15:filteredLineSeries>
          </c:ext>
        </c:extLst>
      </c:lineChart>
      <c:catAx>
        <c:axId val="1844087120"/>
        <c:scaling>
          <c:orientation val="minMax"/>
        </c:scaling>
        <c:delete val="0"/>
        <c:axPos val="b"/>
        <c:numFmt formatCode="General" sourceLinked="1"/>
        <c:majorTickMark val="none"/>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crossAx val="1844091536"/>
        <c:crosses val="autoZero"/>
        <c:auto val="1"/>
        <c:lblAlgn val="ctr"/>
        <c:lblOffset val="100"/>
        <c:noMultiLvlLbl val="0"/>
      </c:catAx>
      <c:valAx>
        <c:axId val="1844091536"/>
        <c:scaling>
          <c:logBase val="10.0"/>
          <c:orientation val="minMax"/>
          <c:max val="150.0"/>
          <c:min val="1.0"/>
        </c:scaling>
        <c:delete val="0"/>
        <c:axPos val="l"/>
        <c:majorGridlines>
          <c:spPr>
            <a:ln w="19050"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r>
                  <a:rPr lang="en-US" smtClean="0"/>
                  <a:t>DRAM Improvement </a:t>
                </a:r>
                <a:r>
                  <a:rPr lang="en-US"/>
                  <a:t>(log)</a:t>
                </a:r>
              </a:p>
            </c:rich>
          </c:tx>
          <c:layout>
            <c:manualLayout>
              <c:xMode val="edge"/>
              <c:yMode val="edge"/>
              <c:x val="0.00391802270431953"/>
              <c:y val="0.103654866919604"/>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crossAx val="1844087120"/>
        <c:crosses val="autoZero"/>
        <c:crossBetween val="between"/>
        <c:majorUnit val="10.0"/>
      </c:valAx>
      <c:spPr>
        <a:noFill/>
        <a:ln>
          <a:noFill/>
        </a:ln>
        <a:effectLst/>
      </c:spPr>
    </c:plotArea>
    <c:legend>
      <c:legendPos val="b"/>
      <c:layout>
        <c:manualLayout>
          <c:xMode val="edge"/>
          <c:yMode val="edge"/>
          <c:x val="0.129817285683346"/>
          <c:y val="0.0014274251973468"/>
          <c:w val="0.665895758649534"/>
          <c:h val="0.0992823376207608"/>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legend>
    <c:plotVisOnly val="1"/>
    <c:dispBlanksAs val="gap"/>
    <c:showDLblsOverMax val="0"/>
  </c:chart>
  <c:spPr>
    <a:noFill/>
    <a:ln>
      <a:noFill/>
    </a:ln>
    <a:effectLst/>
  </c:spPr>
  <c:txPr>
    <a:bodyPr/>
    <a:lstStyle/>
    <a:p>
      <a:pPr>
        <a:defRPr sz="2400">
          <a:latin typeface="Gill Sans MT" panose="020B0502020104020203" pitchFamily="34" charset="0"/>
        </a:defRPr>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dPt>
            <c:idx val="10"/>
            <c:invertIfNegative val="0"/>
            <c:bubble3D val="0"/>
            <c:spPr>
              <a:noFill/>
              <a:ln>
                <a:noFill/>
              </a:ln>
              <a:effectLst/>
            </c:spPr>
          </c:dPt>
          <c:dPt>
            <c:idx val="11"/>
            <c:invertIfNegative val="0"/>
            <c:bubble3D val="0"/>
            <c:spPr>
              <a:noFill/>
              <a:ln>
                <a:noFill/>
              </a:ln>
              <a:effectLst/>
            </c:spPr>
          </c:dPt>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1843262384"/>
        <c:axId val="1843719728"/>
      </c:barChart>
      <c:catAx>
        <c:axId val="1843262384"/>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843719728"/>
        <c:crosses val="autoZero"/>
        <c:auto val="1"/>
        <c:lblAlgn val="ctr"/>
        <c:lblOffset val="100"/>
        <c:noMultiLvlLbl val="0"/>
      </c:catAx>
      <c:valAx>
        <c:axId val="1843719728"/>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843262384"/>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1843749136"/>
        <c:axId val="1843141968"/>
      </c:barChart>
      <c:catAx>
        <c:axId val="1843749136"/>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843141968"/>
        <c:crosses val="autoZero"/>
        <c:auto val="1"/>
        <c:lblAlgn val="ctr"/>
        <c:lblOffset val="100"/>
        <c:noMultiLvlLbl val="0"/>
      </c:catAx>
      <c:valAx>
        <c:axId val="1843141968"/>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843749136"/>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1854042224"/>
        <c:axId val="1854001088"/>
      </c:barChart>
      <c:catAx>
        <c:axId val="1854042224"/>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854001088"/>
        <c:crosses val="autoZero"/>
        <c:auto val="1"/>
        <c:lblAlgn val="ctr"/>
        <c:lblOffset val="100"/>
        <c:noMultiLvlLbl val="0"/>
      </c:catAx>
      <c:valAx>
        <c:axId val="1854001088"/>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854042224"/>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1844522160"/>
        <c:axId val="1843744768"/>
      </c:barChart>
      <c:catAx>
        <c:axId val="1844522160"/>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843744768"/>
        <c:crosses val="autoZero"/>
        <c:auto val="1"/>
        <c:lblAlgn val="ctr"/>
        <c:lblOffset val="100"/>
        <c:noMultiLvlLbl val="0"/>
      </c:catAx>
      <c:valAx>
        <c:axId val="1843744768"/>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844522160"/>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solidFill>
              <a:srgbClr val="A50021"/>
            </a:solidFill>
            <a:ln>
              <a:noFill/>
            </a:ln>
            <a:effectLst/>
          </c:spPr>
          <c:invertIfNegative val="0"/>
          <c:dPt>
            <c:idx val="10"/>
            <c:invertIfNegative val="0"/>
            <c:bubble3D val="0"/>
            <c:spPr>
              <a:noFill/>
              <a:ln>
                <a:noFill/>
              </a:ln>
              <a:effectLst/>
            </c:spPr>
          </c:dPt>
          <c:dPt>
            <c:idx val="11"/>
            <c:invertIfNegative val="0"/>
            <c:bubble3D val="0"/>
            <c:spPr>
              <a:noFill/>
              <a:ln>
                <a:noFill/>
              </a:ln>
              <a:effectLst/>
            </c:spPr>
          </c:dPt>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1854035776"/>
        <c:axId val="1800928928"/>
      </c:barChart>
      <c:catAx>
        <c:axId val="1854035776"/>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800928928"/>
        <c:crosses val="autoZero"/>
        <c:auto val="1"/>
        <c:lblAlgn val="ctr"/>
        <c:lblOffset val="100"/>
        <c:noMultiLvlLbl val="0"/>
      </c:catAx>
      <c:valAx>
        <c:axId val="1800928928"/>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854035776"/>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39608280097063"/>
          <c:y val="0.0422949214681498"/>
          <c:w val="0.812485267171792"/>
          <c:h val="0.792204724409449"/>
        </c:manualLayout>
      </c:layout>
      <c:barChart>
        <c:barDir val="col"/>
        <c:grouping val="clustered"/>
        <c:varyColors val="0"/>
        <c:ser>
          <c:idx val="0"/>
          <c:order val="0"/>
          <c:tx>
            <c:strRef>
              <c:f>Summary!$M$15</c:f>
              <c:strCache>
                <c:ptCount val="1"/>
                <c:pt idx="0">
                  <c:v>Baseline</c:v>
                </c:pt>
              </c:strCache>
            </c:strRef>
          </c:tx>
          <c:spPr>
            <a:solidFill>
              <a:schemeClr val="accent1"/>
            </a:solidFill>
          </c:spPr>
          <c:invertIfNegative val="0"/>
          <c:cat>
            <c:strRef>
              <c:f>Summary!$L$16:$L$17</c:f>
              <c:strCache>
                <c:ptCount val="2"/>
                <c:pt idx="0">
                  <c:v>Latency</c:v>
                </c:pt>
                <c:pt idx="1">
                  <c:v>Energy</c:v>
                </c:pt>
              </c:strCache>
            </c:strRef>
          </c:cat>
          <c:val>
            <c:numRef>
              <c:f>Summary!$M$16:$M$17</c:f>
              <c:numCache>
                <c:formatCode>General</c:formatCode>
                <c:ptCount val="2"/>
                <c:pt idx="0">
                  <c:v>1.0</c:v>
                </c:pt>
                <c:pt idx="1">
                  <c:v>1.0</c:v>
                </c:pt>
              </c:numCache>
            </c:numRef>
          </c:val>
        </c:ser>
        <c:ser>
          <c:idx val="1"/>
          <c:order val="1"/>
          <c:tx>
            <c:strRef>
              <c:f>Summary!$N$15</c:f>
              <c:strCache>
                <c:ptCount val="1"/>
                <c:pt idx="0">
                  <c:v>Intra-Subarray</c:v>
                </c:pt>
              </c:strCache>
            </c:strRef>
          </c:tx>
          <c:invertIfNegative val="0"/>
          <c:cat>
            <c:strRef>
              <c:f>Summary!$L$16:$L$17</c:f>
              <c:strCache>
                <c:ptCount val="2"/>
                <c:pt idx="0">
                  <c:v>Latency</c:v>
                </c:pt>
                <c:pt idx="1">
                  <c:v>Energy</c:v>
                </c:pt>
              </c:strCache>
            </c:strRef>
          </c:cat>
          <c:val>
            <c:numRef>
              <c:f>Summary!$N$16:$N$17</c:f>
              <c:numCache>
                <c:formatCode>General</c:formatCode>
                <c:ptCount val="2"/>
                <c:pt idx="0">
                  <c:v>0.0885826771653543</c:v>
                </c:pt>
                <c:pt idx="1">
                  <c:v>0.0134486900255947</c:v>
                </c:pt>
              </c:numCache>
            </c:numRef>
          </c:val>
        </c:ser>
        <c:ser>
          <c:idx val="2"/>
          <c:order val="2"/>
          <c:tx>
            <c:strRef>
              <c:f>Summary!$O$15</c:f>
              <c:strCache>
                <c:ptCount val="1"/>
                <c:pt idx="0">
                  <c:v>Inter-Bank</c:v>
                </c:pt>
              </c:strCache>
            </c:strRef>
          </c:tx>
          <c:invertIfNegative val="0"/>
          <c:cat>
            <c:strRef>
              <c:f>Summary!$L$16:$L$17</c:f>
              <c:strCache>
                <c:ptCount val="2"/>
                <c:pt idx="0">
                  <c:v>Latency</c:v>
                </c:pt>
                <c:pt idx="1">
                  <c:v>Energy</c:v>
                </c:pt>
              </c:strCache>
            </c:strRef>
          </c:cat>
          <c:val>
            <c:numRef>
              <c:f>Summary!$O$16:$O$17</c:f>
              <c:numCache>
                <c:formatCode>General</c:formatCode>
                <c:ptCount val="2"/>
                <c:pt idx="0">
                  <c:v>0.516732283464567</c:v>
                </c:pt>
                <c:pt idx="1">
                  <c:v>0.311830651836331</c:v>
                </c:pt>
              </c:numCache>
            </c:numRef>
          </c:val>
        </c:ser>
        <c:ser>
          <c:idx val="3"/>
          <c:order val="3"/>
          <c:tx>
            <c:strRef>
              <c:f>Summary!$P$15</c:f>
              <c:strCache>
                <c:ptCount val="1"/>
                <c:pt idx="0">
                  <c:v>Inter-Subarray</c:v>
                </c:pt>
              </c:strCache>
            </c:strRef>
          </c:tx>
          <c:invertIfNegative val="0"/>
          <c:cat>
            <c:strRef>
              <c:f>Summary!$L$16:$L$17</c:f>
              <c:strCache>
                <c:ptCount val="2"/>
                <c:pt idx="0">
                  <c:v>Latency</c:v>
                </c:pt>
                <c:pt idx="1">
                  <c:v>Energy</c:v>
                </c:pt>
              </c:strCache>
            </c:strRef>
          </c:cat>
          <c:val>
            <c:numRef>
              <c:f>Summary!$P$16:$P$17</c:f>
              <c:numCache>
                <c:formatCode>General</c:formatCode>
                <c:ptCount val="2"/>
                <c:pt idx="0">
                  <c:v>1.01476377952756</c:v>
                </c:pt>
                <c:pt idx="1">
                  <c:v>0.678499123939099</c:v>
                </c:pt>
              </c:numCache>
            </c:numRef>
          </c:val>
        </c:ser>
        <c:dLbls>
          <c:showLegendKey val="0"/>
          <c:showVal val="0"/>
          <c:showCatName val="0"/>
          <c:showSerName val="0"/>
          <c:showPercent val="0"/>
          <c:showBubbleSize val="0"/>
        </c:dLbls>
        <c:gapWidth val="150"/>
        <c:axId val="1816204944"/>
        <c:axId val="1816209264"/>
      </c:barChart>
      <c:catAx>
        <c:axId val="1816204944"/>
        <c:scaling>
          <c:orientation val="minMax"/>
        </c:scaling>
        <c:delete val="0"/>
        <c:axPos val="b"/>
        <c:numFmt formatCode="General" sourceLinked="0"/>
        <c:majorTickMark val="out"/>
        <c:minorTickMark val="none"/>
        <c:tickLblPos val="nextTo"/>
        <c:txPr>
          <a:bodyPr/>
          <a:lstStyle/>
          <a:p>
            <a:pPr>
              <a:defRPr sz="2400"/>
            </a:pPr>
            <a:endParaRPr lang="en-US"/>
          </a:p>
        </c:txPr>
        <c:crossAx val="1816209264"/>
        <c:crosses val="autoZero"/>
        <c:auto val="1"/>
        <c:lblAlgn val="ctr"/>
        <c:lblOffset val="100"/>
        <c:noMultiLvlLbl val="0"/>
      </c:catAx>
      <c:valAx>
        <c:axId val="1816209264"/>
        <c:scaling>
          <c:orientation val="minMax"/>
        </c:scaling>
        <c:delete val="0"/>
        <c:axPos val="l"/>
        <c:majorGridlines/>
        <c:title>
          <c:tx>
            <c:rich>
              <a:bodyPr rot="-5400000" vert="horz"/>
              <a:lstStyle/>
              <a:p>
                <a:pPr>
                  <a:defRPr/>
                </a:pPr>
                <a:r>
                  <a:rPr lang="en-US" sz="2400" dirty="0" smtClean="0"/>
                  <a:t>Normalized</a:t>
                </a:r>
                <a:r>
                  <a:rPr lang="en-US" sz="2400" baseline="0" dirty="0" smtClean="0"/>
                  <a:t> Savings</a:t>
                </a:r>
                <a:endParaRPr lang="en-US" sz="2400" dirty="0"/>
              </a:p>
            </c:rich>
          </c:tx>
          <c:layout/>
          <c:overlay val="0"/>
        </c:title>
        <c:numFmt formatCode="General" sourceLinked="1"/>
        <c:majorTickMark val="out"/>
        <c:minorTickMark val="none"/>
        <c:tickLblPos val="nextTo"/>
        <c:txPr>
          <a:bodyPr/>
          <a:lstStyle/>
          <a:p>
            <a:pPr>
              <a:defRPr sz="1800"/>
            </a:pPr>
            <a:endParaRPr lang="en-US"/>
          </a:p>
        </c:txPr>
        <c:crossAx val="1816204944"/>
        <c:crosses val="autoZero"/>
        <c:crossBetween val="between"/>
      </c:valAx>
    </c:plotArea>
    <c:legend>
      <c:legendPos val="r"/>
      <c:layout>
        <c:manualLayout>
          <c:xMode val="edge"/>
          <c:yMode val="edge"/>
          <c:x val="0.283318352894567"/>
          <c:y val="0.00220680748239803"/>
          <c:w val="0.667939508740653"/>
          <c:h val="0.141089030537849"/>
        </c:manualLayout>
      </c:layout>
      <c:overlay val="0"/>
      <c:spPr>
        <a:solidFill>
          <a:schemeClr val="bg1"/>
        </a:solidFill>
        <a:ln>
          <a:solidFill>
            <a:schemeClr val="tx1"/>
          </a:solidFill>
        </a:ln>
      </c:spPr>
      <c:txPr>
        <a:bodyPr/>
        <a:lstStyle/>
        <a:p>
          <a:pPr>
            <a:defRPr sz="2000"/>
          </a:pPr>
          <a:endParaRPr lang="en-US"/>
        </a:p>
      </c:txPr>
    </c:legend>
    <c:plotVisOnly val="1"/>
    <c:dispBlanksAs val="gap"/>
    <c:showDLblsOverMax val="0"/>
  </c:chart>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solidFill>
              <a:srgbClr val="A50021"/>
            </a:solidFill>
            <a:ln>
              <a:noFill/>
            </a:ln>
            <a:effectLst/>
          </c:spPr>
          <c:invertIfNegative val="0"/>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1841278160"/>
        <c:axId val="1842380672"/>
      </c:barChart>
      <c:catAx>
        <c:axId val="1841278160"/>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842380672"/>
        <c:crosses val="autoZero"/>
        <c:auto val="1"/>
        <c:lblAlgn val="ctr"/>
        <c:lblOffset val="100"/>
        <c:noMultiLvlLbl val="0"/>
      </c:catAx>
      <c:valAx>
        <c:axId val="1842380672"/>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841278160"/>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solidFill>
              <a:srgbClr val="A5002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1844543040"/>
        <c:axId val="1843851504"/>
      </c:barChart>
      <c:catAx>
        <c:axId val="1844543040"/>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843851504"/>
        <c:crosses val="autoZero"/>
        <c:auto val="1"/>
        <c:lblAlgn val="ctr"/>
        <c:lblOffset val="100"/>
        <c:noMultiLvlLbl val="0"/>
      </c:catAx>
      <c:valAx>
        <c:axId val="1843851504"/>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844543040"/>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Sheet1!$C$5</c:f>
              <c:strCache>
                <c:ptCount val="1"/>
                <c:pt idx="0">
                  <c:v>Baseline (DDR3)</c:v>
                </c:pt>
              </c:strCache>
            </c:strRef>
          </c:tx>
          <c:spPr>
            <a:solidFill>
              <a:schemeClr val="accent1"/>
            </a:solidFill>
            <a:ln>
              <a:noFill/>
            </a:ln>
            <a:effectLst/>
          </c:spPr>
          <c:invertIfNegative val="0"/>
          <c:cat>
            <c:numRef>
              <c:f>Sheet1!$B$6</c:f>
              <c:numCache>
                <c:formatCode>General</c:formatCode>
                <c:ptCount val="1"/>
              </c:numCache>
            </c:numRef>
          </c:cat>
          <c:val>
            <c:numRef>
              <c:f>Sheet1!$C$6</c:f>
              <c:numCache>
                <c:formatCode>General</c:formatCode>
                <c:ptCount val="1"/>
                <c:pt idx="0">
                  <c:v>1.0</c:v>
                </c:pt>
              </c:numCache>
            </c:numRef>
          </c:val>
          <c:extLst xmlns:c16r2="http://schemas.microsoft.com/office/drawing/2015/06/chart">
            <c:ext xmlns:c16="http://schemas.microsoft.com/office/drawing/2014/chart" uri="{C3380CC4-5D6E-409C-BE32-E72D297353CC}">
              <c16:uniqueId val="{00000000-F3AF-448F-87E8-9264E8778FB1}"/>
            </c:ext>
          </c:extLst>
        </c:ser>
        <c:ser>
          <c:idx val="1"/>
          <c:order val="1"/>
          <c:tx>
            <c:strRef>
              <c:f>Sheet1!$D$5</c:f>
              <c:strCache>
                <c:ptCount val="1"/>
                <c:pt idx="0">
                  <c:v>FLY-DRAM (D1)</c:v>
                </c:pt>
              </c:strCache>
            </c:strRef>
          </c:tx>
          <c:spPr>
            <a:solidFill>
              <a:schemeClr val="accent2"/>
            </a:solidFill>
            <a:ln>
              <a:noFill/>
            </a:ln>
            <a:effectLst/>
          </c:spPr>
          <c:invertIfNegative val="0"/>
          <c:cat>
            <c:numRef>
              <c:f>Sheet1!$B$6</c:f>
              <c:numCache>
                <c:formatCode>General</c:formatCode>
                <c:ptCount val="1"/>
              </c:numCache>
            </c:numRef>
          </c:cat>
          <c:val>
            <c:numRef>
              <c:f>Sheet1!$D$6</c:f>
              <c:numCache>
                <c:formatCode>General</c:formatCode>
                <c:ptCount val="1"/>
                <c:pt idx="0">
                  <c:v>1.133</c:v>
                </c:pt>
              </c:numCache>
            </c:numRef>
          </c:val>
          <c:extLst xmlns:c16r2="http://schemas.microsoft.com/office/drawing/2015/06/chart">
            <c:ext xmlns:c16="http://schemas.microsoft.com/office/drawing/2014/chart" uri="{C3380CC4-5D6E-409C-BE32-E72D297353CC}">
              <c16:uniqueId val="{00000001-F3AF-448F-87E8-9264E8778FB1}"/>
            </c:ext>
          </c:extLst>
        </c:ser>
        <c:ser>
          <c:idx val="2"/>
          <c:order val="2"/>
          <c:tx>
            <c:strRef>
              <c:f>Sheet1!$E$5</c:f>
              <c:strCache>
                <c:ptCount val="1"/>
                <c:pt idx="0">
                  <c:v>FLY-DRAM (D2)</c:v>
                </c:pt>
              </c:strCache>
            </c:strRef>
          </c:tx>
          <c:spPr>
            <a:solidFill>
              <a:schemeClr val="accent3"/>
            </a:solidFill>
            <a:ln>
              <a:noFill/>
            </a:ln>
            <a:effectLst/>
          </c:spPr>
          <c:invertIfNegative val="0"/>
          <c:cat>
            <c:numRef>
              <c:f>Sheet1!$B$6</c:f>
              <c:numCache>
                <c:formatCode>General</c:formatCode>
                <c:ptCount val="1"/>
              </c:numCache>
            </c:numRef>
          </c:cat>
          <c:val>
            <c:numRef>
              <c:f>Sheet1!$E$6</c:f>
              <c:numCache>
                <c:formatCode>General</c:formatCode>
                <c:ptCount val="1"/>
                <c:pt idx="0">
                  <c:v>1.176</c:v>
                </c:pt>
              </c:numCache>
            </c:numRef>
          </c:val>
          <c:extLst xmlns:c16r2="http://schemas.microsoft.com/office/drawing/2015/06/chart">
            <c:ext xmlns:c16="http://schemas.microsoft.com/office/drawing/2014/chart" uri="{C3380CC4-5D6E-409C-BE32-E72D297353CC}">
              <c16:uniqueId val="{00000002-F3AF-448F-87E8-9264E8778FB1}"/>
            </c:ext>
          </c:extLst>
        </c:ser>
        <c:ser>
          <c:idx val="3"/>
          <c:order val="3"/>
          <c:tx>
            <c:strRef>
              <c:f>Sheet1!$F$5</c:f>
              <c:strCache>
                <c:ptCount val="1"/>
                <c:pt idx="0">
                  <c:v>FLY-DRAM (D3)</c:v>
                </c:pt>
              </c:strCache>
            </c:strRef>
          </c:tx>
          <c:spPr>
            <a:solidFill>
              <a:schemeClr val="accent4"/>
            </a:solidFill>
            <a:ln>
              <a:noFill/>
            </a:ln>
            <a:effectLst/>
          </c:spPr>
          <c:invertIfNegative val="0"/>
          <c:cat>
            <c:numRef>
              <c:f>Sheet1!$B$6</c:f>
              <c:numCache>
                <c:formatCode>General</c:formatCode>
                <c:ptCount val="1"/>
              </c:numCache>
            </c:numRef>
          </c:cat>
          <c:val>
            <c:numRef>
              <c:f>Sheet1!$F$6</c:f>
              <c:numCache>
                <c:formatCode>General</c:formatCode>
                <c:ptCount val="1"/>
                <c:pt idx="0">
                  <c:v>1.195</c:v>
                </c:pt>
              </c:numCache>
            </c:numRef>
          </c:val>
          <c:extLst xmlns:c16r2="http://schemas.microsoft.com/office/drawing/2015/06/chart">
            <c:ext xmlns:c16="http://schemas.microsoft.com/office/drawing/2014/chart" uri="{C3380CC4-5D6E-409C-BE32-E72D297353CC}">
              <c16:uniqueId val="{00000003-F3AF-448F-87E8-9264E8778FB1}"/>
            </c:ext>
          </c:extLst>
        </c:ser>
        <c:ser>
          <c:idx val="4"/>
          <c:order val="4"/>
          <c:tx>
            <c:strRef>
              <c:f>Sheet1!$G$5</c:f>
              <c:strCache>
                <c:ptCount val="1"/>
                <c:pt idx="0">
                  <c:v>Upper Bound</c:v>
                </c:pt>
              </c:strCache>
            </c:strRef>
          </c:tx>
          <c:spPr>
            <a:solidFill>
              <a:schemeClr val="accent5"/>
            </a:solidFill>
            <a:ln>
              <a:noFill/>
            </a:ln>
            <a:effectLst/>
          </c:spPr>
          <c:invertIfNegative val="0"/>
          <c:cat>
            <c:numRef>
              <c:f>Sheet1!$B$6</c:f>
              <c:numCache>
                <c:formatCode>General</c:formatCode>
                <c:ptCount val="1"/>
              </c:numCache>
            </c:numRef>
          </c:cat>
          <c:val>
            <c:numRef>
              <c:f>Sheet1!$G$6</c:f>
              <c:numCache>
                <c:formatCode>General</c:formatCode>
                <c:ptCount val="1"/>
                <c:pt idx="0">
                  <c:v>1.197</c:v>
                </c:pt>
              </c:numCache>
            </c:numRef>
          </c:val>
          <c:extLst xmlns:c16r2="http://schemas.microsoft.com/office/drawing/2015/06/chart">
            <c:ext xmlns:c16="http://schemas.microsoft.com/office/drawing/2014/chart" uri="{C3380CC4-5D6E-409C-BE32-E72D297353CC}">
              <c16:uniqueId val="{00000004-F3AF-448F-87E8-9264E8778FB1}"/>
            </c:ext>
          </c:extLst>
        </c:ser>
        <c:dLbls>
          <c:showLegendKey val="0"/>
          <c:showVal val="0"/>
          <c:showCatName val="0"/>
          <c:showSerName val="0"/>
          <c:showPercent val="0"/>
          <c:showBubbleSize val="0"/>
        </c:dLbls>
        <c:gapWidth val="219"/>
        <c:overlap val="-27"/>
        <c:axId val="1841973504"/>
        <c:axId val="1841981840"/>
      </c:barChart>
      <c:catAx>
        <c:axId val="1841973504"/>
        <c:scaling>
          <c:orientation val="minMax"/>
        </c:scaling>
        <c:delete val="0"/>
        <c:axPos val="b"/>
        <c:title>
          <c:tx>
            <c:rich>
              <a:bodyPr rot="0" spcFirstLastPara="1" vertOverflow="ellipsis" vert="horz" wrap="square" anchor="ctr" anchorCtr="1"/>
              <a:lstStyle/>
              <a:p>
                <a:pPr>
                  <a:defRPr sz="2400" b="1" i="0" u="none" strike="noStrike" kern="1200" baseline="0">
                    <a:solidFill>
                      <a:schemeClr val="tx1">
                        <a:lumMod val="65000"/>
                        <a:lumOff val="35000"/>
                      </a:schemeClr>
                    </a:solidFill>
                    <a:latin typeface="+mn-lt"/>
                    <a:ea typeface="+mn-ea"/>
                    <a:cs typeface="+mn-cs"/>
                  </a:defRPr>
                </a:pPr>
                <a:r>
                  <a:rPr lang="en-US" b="1"/>
                  <a:t>40 Workloads</a:t>
                </a:r>
              </a:p>
            </c:rich>
          </c:tx>
          <c:layout/>
          <c:overlay val="0"/>
          <c:spPr>
            <a:noFill/>
            <a:ln>
              <a:noFill/>
            </a:ln>
            <a:effectLst/>
          </c:sp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mn-lt"/>
                <a:ea typeface="+mn-ea"/>
                <a:cs typeface="+mn-cs"/>
              </a:defRPr>
            </a:pPr>
            <a:endParaRPr lang="en-US"/>
          </a:p>
        </c:txPr>
        <c:crossAx val="1841981840"/>
        <c:crosses val="autoZero"/>
        <c:auto val="1"/>
        <c:lblAlgn val="ctr"/>
        <c:lblOffset val="100"/>
        <c:noMultiLvlLbl val="0"/>
      </c:catAx>
      <c:valAx>
        <c:axId val="1841981840"/>
        <c:scaling>
          <c:orientation val="minMax"/>
        </c:scaling>
        <c:delete val="0"/>
        <c:axPos val="l"/>
        <c:majorGridlines>
          <c:spPr>
            <a:ln w="1587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400" b="1" i="0" u="none" strike="noStrike" kern="1200" baseline="0">
                    <a:solidFill>
                      <a:schemeClr val="tx1">
                        <a:lumMod val="65000"/>
                        <a:lumOff val="35000"/>
                      </a:schemeClr>
                    </a:solidFill>
                    <a:latin typeface="+mn-lt"/>
                    <a:ea typeface="+mn-ea"/>
                    <a:cs typeface="+mn-cs"/>
                  </a:defRPr>
                </a:pPr>
                <a:r>
                  <a:rPr lang="en-US" b="1"/>
                  <a:t>Normalized </a:t>
                </a:r>
                <a:r>
                  <a:rPr lang="en-US" b="1" smtClean="0"/>
                  <a:t>Performance</a:t>
                </a:r>
                <a:endParaRPr lang="en-US" b="1" dirty="0"/>
              </a:p>
            </c:rich>
          </c:tx>
          <c:layout>
            <c:manualLayout>
              <c:xMode val="edge"/>
              <c:yMode val="edge"/>
              <c:x val="0.00343642611683849"/>
              <c:y val="0.12899396358391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mn-lt"/>
                <a:ea typeface="+mn-ea"/>
                <a:cs typeface="+mn-cs"/>
              </a:defRPr>
            </a:pPr>
            <a:endParaRPr lang="en-US"/>
          </a:p>
        </c:txPr>
        <c:crossAx val="1841973504"/>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2400"/>
      </a:pPr>
      <a:endParaRPr lang="en-US"/>
    </a:p>
  </c:txPr>
  <c:externalData r:id="rId2">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4858559346748"/>
          <c:y val="0.0533211643999045"/>
          <c:w val="0.718881339405096"/>
          <c:h val="0.602589596754951"/>
        </c:manualLayout>
      </c:layout>
      <c:barChart>
        <c:barDir val="col"/>
        <c:grouping val="clustered"/>
        <c:varyColors val="0"/>
        <c:ser>
          <c:idx val="0"/>
          <c:order val="0"/>
          <c:tx>
            <c:strRef>
              <c:f>latency!$A$72</c:f>
              <c:strCache>
                <c:ptCount val="1"/>
                <c:pt idx="0">
                  <c:v>Latency Reduction</c:v>
                </c:pt>
              </c:strCache>
            </c:strRef>
          </c:tx>
          <c:spPr>
            <a:solidFill>
              <a:schemeClr val="bg1">
                <a:lumMod val="50000"/>
              </a:schemeClr>
            </a:solidFill>
            <a:ln w="6350">
              <a:solidFill>
                <a:schemeClr val="tx1"/>
              </a:solidFill>
            </a:ln>
            <a:effectLst/>
          </c:spPr>
          <c:invertIfNegative val="0"/>
          <c:dPt>
            <c:idx val="0"/>
            <c:invertIfNegative val="0"/>
            <c:bubble3D val="0"/>
            <c:spPr>
              <a:solidFill>
                <a:schemeClr val="accent5">
                  <a:lumMod val="75000"/>
                </a:schemeClr>
              </a:solidFill>
              <a:ln w="6350">
                <a:solidFill>
                  <a:schemeClr val="tx1"/>
                </a:solidFill>
              </a:ln>
              <a:effectLst/>
            </c:spPr>
            <c:extLst xmlns:c16r2="http://schemas.microsoft.com/office/drawing/2015/06/chart">
              <c:ext xmlns:c16="http://schemas.microsoft.com/office/drawing/2014/chart" uri="{C3380CC4-5D6E-409C-BE32-E72D297353CC}">
                <c16:uniqueId val="{00000001-44E3-4BE0-BECF-1F8FE81336F8}"/>
              </c:ext>
            </c:extLst>
          </c:dPt>
          <c:dPt>
            <c:idx val="1"/>
            <c:invertIfNegative val="0"/>
            <c:bubble3D val="0"/>
            <c:spPr>
              <a:solidFill>
                <a:schemeClr val="accent2">
                  <a:lumMod val="75000"/>
                </a:schemeClr>
              </a:solidFill>
              <a:ln w="6350">
                <a:solidFill>
                  <a:schemeClr val="tx1"/>
                </a:solidFill>
              </a:ln>
              <a:effectLst/>
            </c:spPr>
            <c:extLst xmlns:c16r2="http://schemas.microsoft.com/office/drawing/2015/06/chart">
              <c:ext xmlns:c16="http://schemas.microsoft.com/office/drawing/2014/chart" uri="{C3380CC4-5D6E-409C-BE32-E72D297353CC}">
                <c16:uniqueId val="{00000003-44E3-4BE0-BECF-1F8FE81336F8}"/>
              </c:ext>
            </c:extLst>
          </c:dPt>
          <c:dPt>
            <c:idx val="2"/>
            <c:invertIfNegative val="0"/>
            <c:bubble3D val="0"/>
            <c:spPr>
              <a:solidFill>
                <a:schemeClr val="accent5">
                  <a:lumMod val="75000"/>
                </a:schemeClr>
              </a:solidFill>
              <a:ln w="6350">
                <a:solidFill>
                  <a:schemeClr val="tx1"/>
                </a:solidFill>
              </a:ln>
              <a:effectLst/>
            </c:spPr>
            <c:extLst xmlns:c16r2="http://schemas.microsoft.com/office/drawing/2015/06/chart">
              <c:ext xmlns:c16="http://schemas.microsoft.com/office/drawing/2014/chart" uri="{C3380CC4-5D6E-409C-BE32-E72D297353CC}">
                <c16:uniqueId val="{00000005-44E3-4BE0-BECF-1F8FE81336F8}"/>
              </c:ext>
            </c:extLst>
          </c:dPt>
          <c:dPt>
            <c:idx val="3"/>
            <c:invertIfNegative val="0"/>
            <c:bubble3D val="0"/>
            <c:spPr>
              <a:solidFill>
                <a:schemeClr val="accent2">
                  <a:lumMod val="75000"/>
                </a:schemeClr>
              </a:solidFill>
              <a:ln w="6350">
                <a:solidFill>
                  <a:schemeClr val="tx1"/>
                </a:solidFill>
              </a:ln>
              <a:effectLst/>
            </c:spPr>
            <c:extLst xmlns:c16r2="http://schemas.microsoft.com/office/drawing/2015/06/chart">
              <c:ext xmlns:c16="http://schemas.microsoft.com/office/drawing/2014/chart" uri="{C3380CC4-5D6E-409C-BE32-E72D297353CC}">
                <c16:uniqueId val="{00000007-44E3-4BE0-BECF-1F8FE81336F8}"/>
              </c:ext>
            </c:extLst>
          </c:dPt>
          <c:dPt>
            <c:idx val="4"/>
            <c:invertIfNegative val="0"/>
            <c:bubble3D val="0"/>
            <c:spPr>
              <a:solidFill>
                <a:schemeClr val="accent5">
                  <a:lumMod val="75000"/>
                </a:schemeClr>
              </a:solidFill>
              <a:ln w="6350">
                <a:solidFill>
                  <a:schemeClr val="tx1"/>
                </a:solidFill>
              </a:ln>
              <a:effectLst/>
            </c:spPr>
            <c:extLst xmlns:c16r2="http://schemas.microsoft.com/office/drawing/2015/06/chart">
              <c:ext xmlns:c16="http://schemas.microsoft.com/office/drawing/2014/chart" uri="{C3380CC4-5D6E-409C-BE32-E72D297353CC}">
                <c16:uniqueId val="{00000009-44E3-4BE0-BECF-1F8FE81336F8}"/>
              </c:ext>
            </c:extLst>
          </c:dPt>
          <c:dPt>
            <c:idx val="5"/>
            <c:invertIfNegative val="0"/>
            <c:bubble3D val="0"/>
            <c:spPr>
              <a:solidFill>
                <a:schemeClr val="accent2">
                  <a:lumMod val="75000"/>
                </a:schemeClr>
              </a:solidFill>
              <a:ln w="6350">
                <a:solidFill>
                  <a:schemeClr val="tx1"/>
                </a:solidFill>
              </a:ln>
              <a:effectLst/>
            </c:spPr>
            <c:extLst xmlns:c16r2="http://schemas.microsoft.com/office/drawing/2015/06/chart">
              <c:ext xmlns:c16="http://schemas.microsoft.com/office/drawing/2014/chart" uri="{C3380CC4-5D6E-409C-BE32-E72D297353CC}">
                <c16:uniqueId val="{0000000B-44E3-4BE0-BECF-1F8FE81336F8}"/>
              </c:ext>
            </c:extLst>
          </c:dPt>
          <c:dLbls>
            <c:dLbl>
              <c:idx val="2"/>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Lst>
            </c:dLbl>
            <c:dLbl>
              <c:idx val="3"/>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Lst>
            </c:dLbl>
            <c:dLbl>
              <c:idx val="4"/>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Lst>
            </c:dLbl>
            <c:dLbl>
              <c:idx val="5"/>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Lst>
            </c:dLbl>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600" b="0" i="0" u="none" strike="noStrike" kern="1200" spc="-50" baseline="0">
                    <a:solidFill>
                      <a:schemeClr val="tx1">
                        <a:lumMod val="75000"/>
                        <a:lumOff val="25000"/>
                      </a:schemeClr>
                    </a:solidFill>
                    <a:latin typeface="+mj-lt"/>
                    <a:ea typeface="+mn-ea"/>
                    <a:cs typeface="+mn-cs"/>
                  </a:defRPr>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multiLvlStrRef>
              <c:f>latency!$B$70:$G$71</c:f>
              <c:multiLvlStrCache>
                <c:ptCount val="6"/>
                <c:lvl>
                  <c:pt idx="0">
                    <c:v>55°C</c:v>
                  </c:pt>
                  <c:pt idx="1">
                    <c:v>85°C</c:v>
                  </c:pt>
                  <c:pt idx="2">
                    <c:v>55°C</c:v>
                  </c:pt>
                  <c:pt idx="3">
                    <c:v>85°C</c:v>
                  </c:pt>
                  <c:pt idx="4">
                    <c:v>55°C</c:v>
                  </c:pt>
                  <c:pt idx="5">
                    <c:v>85°C</c:v>
                  </c:pt>
                </c:lvl>
                <c:lvl>
                  <c:pt idx="0">
                    <c:v>AL-DRAM</c:v>
                  </c:pt>
                  <c:pt idx="2">
                    <c:v>AVA Profiling</c:v>
                  </c:pt>
                  <c:pt idx="4">
                    <c:v>AVA Profiling + Shuffling</c:v>
                  </c:pt>
                </c:lvl>
              </c:multiLvlStrCache>
            </c:multiLvlStrRef>
          </c:cat>
          <c:val>
            <c:numRef>
              <c:f>latency!$B$72:$G$72</c:f>
              <c:numCache>
                <c:formatCode>0%</c:formatCode>
                <c:ptCount val="6"/>
                <c:pt idx="0">
                  <c:v>0.312024193548387</c:v>
                </c:pt>
                <c:pt idx="1">
                  <c:v>0.255266129032258</c:v>
                </c:pt>
                <c:pt idx="2">
                  <c:v>0.351177419354839</c:v>
                </c:pt>
                <c:pt idx="3">
                  <c:v>0.346395161290323</c:v>
                </c:pt>
                <c:pt idx="4">
                  <c:v>0.365687438905181</c:v>
                </c:pt>
                <c:pt idx="5">
                  <c:v>0.358003176930596</c:v>
                </c:pt>
              </c:numCache>
            </c:numRef>
          </c:val>
          <c:extLst xmlns:c16r2="http://schemas.microsoft.com/office/drawing/2015/06/chart">
            <c:ext xmlns:c16="http://schemas.microsoft.com/office/drawing/2014/chart" uri="{C3380CC4-5D6E-409C-BE32-E72D297353CC}">
              <c16:uniqueId val="{0000000C-44E3-4BE0-BECF-1F8FE81336F8}"/>
            </c:ext>
          </c:extLst>
        </c:ser>
        <c:dLbls>
          <c:showLegendKey val="0"/>
          <c:showVal val="0"/>
          <c:showCatName val="0"/>
          <c:showSerName val="0"/>
          <c:showPercent val="0"/>
          <c:showBubbleSize val="0"/>
        </c:dLbls>
        <c:gapWidth val="100"/>
        <c:overlap val="-27"/>
        <c:axId val="1854999968"/>
        <c:axId val="1855004256"/>
      </c:barChart>
      <c:catAx>
        <c:axId val="185499996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spc="-50" baseline="0">
                <a:solidFill>
                  <a:sysClr val="windowText" lastClr="000000"/>
                </a:solidFill>
                <a:latin typeface="+mj-lt"/>
                <a:ea typeface="+mn-ea"/>
                <a:cs typeface="+mn-cs"/>
              </a:defRPr>
            </a:pPr>
            <a:endParaRPr lang="en-US"/>
          </a:p>
        </c:txPr>
        <c:crossAx val="1855004256"/>
        <c:crosses val="autoZero"/>
        <c:auto val="1"/>
        <c:lblAlgn val="ctr"/>
        <c:lblOffset val="0"/>
        <c:noMultiLvlLbl val="0"/>
      </c:catAx>
      <c:valAx>
        <c:axId val="1855004256"/>
        <c:scaling>
          <c:orientation val="minMax"/>
          <c:max val="0.5"/>
        </c:scaling>
        <c:delete val="0"/>
        <c:axPos val="l"/>
        <c:majorGridlines>
          <c:spPr>
            <a:ln w="6350" cap="flat" cmpd="sng" algn="ctr">
              <a:solidFill>
                <a:schemeClr val="tx1"/>
              </a:solidFill>
              <a:prstDash val="dash"/>
              <a:round/>
            </a:ln>
            <a:effectLst/>
          </c:spPr>
        </c:majorGridlines>
        <c:numFmt formatCode="0%"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600" b="0" i="0" u="none" strike="noStrike" kern="1200" baseline="0">
                <a:solidFill>
                  <a:sysClr val="windowText" lastClr="000000"/>
                </a:solidFill>
                <a:latin typeface="+mj-lt"/>
                <a:ea typeface="+mn-ea"/>
                <a:cs typeface="+mn-cs"/>
              </a:defRPr>
            </a:pPr>
            <a:endParaRPr lang="en-US"/>
          </a:p>
        </c:txPr>
        <c:crossAx val="1854999968"/>
        <c:crosses val="autoZero"/>
        <c:crossBetween val="between"/>
        <c:majorUnit val="0.1"/>
      </c:valAx>
      <c:spPr>
        <a:noFill/>
        <a:ln>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1772139593662"/>
          <c:y val="0.0558129324743498"/>
          <c:w val="0.73970934188782"/>
          <c:h val="0.597497971844429"/>
        </c:manualLayout>
      </c:layout>
      <c:barChart>
        <c:barDir val="col"/>
        <c:grouping val="clustered"/>
        <c:varyColors val="0"/>
        <c:ser>
          <c:idx val="0"/>
          <c:order val="0"/>
          <c:tx>
            <c:strRef>
              <c:f>latency!$J$72</c:f>
              <c:strCache>
                <c:ptCount val="1"/>
                <c:pt idx="0">
                  <c:v>Latency Reduction</c:v>
                </c:pt>
              </c:strCache>
            </c:strRef>
          </c:tx>
          <c:spPr>
            <a:solidFill>
              <a:schemeClr val="accent5">
                <a:lumMod val="75000"/>
              </a:schemeClr>
            </a:solidFill>
            <a:ln w="6350">
              <a:solidFill>
                <a:schemeClr val="tx1"/>
              </a:solidFill>
            </a:ln>
            <a:effectLst/>
          </c:spPr>
          <c:invertIfNegative val="0"/>
          <c:dPt>
            <c:idx val="1"/>
            <c:invertIfNegative val="0"/>
            <c:bubble3D val="0"/>
            <c:spPr>
              <a:solidFill>
                <a:schemeClr val="accent2">
                  <a:lumMod val="75000"/>
                </a:schemeClr>
              </a:solidFill>
              <a:ln w="6350">
                <a:solidFill>
                  <a:schemeClr val="tx1"/>
                </a:solidFill>
              </a:ln>
              <a:effectLst/>
            </c:spPr>
            <c:extLst xmlns:c16r2="http://schemas.microsoft.com/office/drawing/2015/06/chart">
              <c:ext xmlns:c16="http://schemas.microsoft.com/office/drawing/2014/chart" uri="{C3380CC4-5D6E-409C-BE32-E72D297353CC}">
                <c16:uniqueId val="{00000001-5991-42D7-8772-2EF4515851B1}"/>
              </c:ext>
            </c:extLst>
          </c:dPt>
          <c:dPt>
            <c:idx val="3"/>
            <c:invertIfNegative val="0"/>
            <c:bubble3D val="0"/>
            <c:spPr>
              <a:solidFill>
                <a:schemeClr val="accent2">
                  <a:lumMod val="75000"/>
                </a:schemeClr>
              </a:solidFill>
              <a:ln w="6350">
                <a:solidFill>
                  <a:schemeClr val="tx1"/>
                </a:solidFill>
              </a:ln>
              <a:effectLst/>
            </c:spPr>
            <c:extLst xmlns:c16r2="http://schemas.microsoft.com/office/drawing/2015/06/chart">
              <c:ext xmlns:c16="http://schemas.microsoft.com/office/drawing/2014/chart" uri="{C3380CC4-5D6E-409C-BE32-E72D297353CC}">
                <c16:uniqueId val="{00000003-5991-42D7-8772-2EF4515851B1}"/>
              </c:ext>
            </c:extLst>
          </c:dPt>
          <c:dPt>
            <c:idx val="5"/>
            <c:invertIfNegative val="0"/>
            <c:bubble3D val="0"/>
            <c:spPr>
              <a:solidFill>
                <a:schemeClr val="accent2">
                  <a:lumMod val="75000"/>
                </a:schemeClr>
              </a:solidFill>
              <a:ln w="6350">
                <a:solidFill>
                  <a:schemeClr val="tx1"/>
                </a:solidFill>
              </a:ln>
              <a:effectLst/>
            </c:spPr>
            <c:extLst xmlns:c16r2="http://schemas.microsoft.com/office/drawing/2015/06/chart">
              <c:ext xmlns:c16="http://schemas.microsoft.com/office/drawing/2014/chart" uri="{C3380CC4-5D6E-409C-BE32-E72D297353CC}">
                <c16:uniqueId val="{00000005-5991-42D7-8772-2EF4515851B1}"/>
              </c:ext>
            </c:extLst>
          </c:dPt>
          <c:dLbls>
            <c:dLbl>
              <c:idx val="2"/>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Lst>
            </c:dLbl>
            <c:dLbl>
              <c:idx val="3"/>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Lst>
            </c:dLbl>
            <c:dLbl>
              <c:idx val="4"/>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Lst>
            </c:dLbl>
            <c:dLbl>
              <c:idx val="5"/>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Lst>
            </c:dLbl>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600" b="0" i="0" u="none" strike="noStrike" kern="1200" spc="-50" baseline="0">
                    <a:solidFill>
                      <a:schemeClr val="tx1">
                        <a:lumMod val="75000"/>
                        <a:lumOff val="25000"/>
                      </a:schemeClr>
                    </a:solidFill>
                    <a:latin typeface="+mj-lt"/>
                    <a:ea typeface="+mn-ea"/>
                    <a:cs typeface="+mn-cs"/>
                  </a:defRPr>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multiLvlStrRef>
              <c:f>latency!$K$70:$P$71</c:f>
              <c:multiLvlStrCache>
                <c:ptCount val="6"/>
                <c:lvl>
                  <c:pt idx="0">
                    <c:v>55°C</c:v>
                  </c:pt>
                  <c:pt idx="1">
                    <c:v>85°C</c:v>
                  </c:pt>
                  <c:pt idx="2">
                    <c:v>55°C</c:v>
                  </c:pt>
                  <c:pt idx="3">
                    <c:v>85°C</c:v>
                  </c:pt>
                  <c:pt idx="4">
                    <c:v>55°C</c:v>
                  </c:pt>
                  <c:pt idx="5">
                    <c:v>85°C</c:v>
                  </c:pt>
                </c:lvl>
                <c:lvl>
                  <c:pt idx="0">
                    <c:v>AL-DRAM</c:v>
                  </c:pt>
                  <c:pt idx="2">
                    <c:v>AVA Profiling</c:v>
                  </c:pt>
                  <c:pt idx="4">
                    <c:v>AVA Profiling + Shuffling</c:v>
                  </c:pt>
                </c:lvl>
              </c:multiLvlStrCache>
            </c:multiLvlStrRef>
          </c:cat>
          <c:val>
            <c:numRef>
              <c:f>latency!$K$72:$P$72</c:f>
              <c:numCache>
                <c:formatCode>General</c:formatCode>
                <c:ptCount val="6"/>
                <c:pt idx="0">
                  <c:v>0.365607142857143</c:v>
                </c:pt>
                <c:pt idx="1">
                  <c:v>0.275392857142857</c:v>
                </c:pt>
                <c:pt idx="2">
                  <c:v>0.394</c:v>
                </c:pt>
                <c:pt idx="3">
                  <c:v>0.387178571428571</c:v>
                </c:pt>
                <c:pt idx="4">
                  <c:v>0.412939393939394</c:v>
                </c:pt>
                <c:pt idx="5">
                  <c:v>0.402735930735931</c:v>
                </c:pt>
              </c:numCache>
            </c:numRef>
          </c:val>
          <c:extLst xmlns:c16r2="http://schemas.microsoft.com/office/drawing/2015/06/chart">
            <c:ext xmlns:c16="http://schemas.microsoft.com/office/drawing/2014/chart" uri="{C3380CC4-5D6E-409C-BE32-E72D297353CC}">
              <c16:uniqueId val="{00000006-5991-42D7-8772-2EF4515851B1}"/>
            </c:ext>
          </c:extLst>
        </c:ser>
        <c:dLbls>
          <c:showLegendKey val="0"/>
          <c:showVal val="0"/>
          <c:showCatName val="0"/>
          <c:showSerName val="0"/>
          <c:showPercent val="0"/>
          <c:showBubbleSize val="0"/>
        </c:dLbls>
        <c:gapWidth val="100"/>
        <c:overlap val="-27"/>
        <c:axId val="1844861632"/>
        <c:axId val="1844772256"/>
      </c:barChart>
      <c:catAx>
        <c:axId val="18448616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spc="-50" baseline="0">
                <a:solidFill>
                  <a:sysClr val="windowText" lastClr="000000"/>
                </a:solidFill>
                <a:latin typeface="+mj-lt"/>
                <a:ea typeface="+mn-ea"/>
                <a:cs typeface="+mn-cs"/>
              </a:defRPr>
            </a:pPr>
            <a:endParaRPr lang="en-US"/>
          </a:p>
        </c:txPr>
        <c:crossAx val="1844772256"/>
        <c:crosses val="autoZero"/>
        <c:auto val="1"/>
        <c:lblAlgn val="ctr"/>
        <c:lblOffset val="0"/>
        <c:noMultiLvlLbl val="0"/>
      </c:catAx>
      <c:valAx>
        <c:axId val="1844772256"/>
        <c:scaling>
          <c:orientation val="minMax"/>
          <c:max val="0.5"/>
        </c:scaling>
        <c:delete val="0"/>
        <c:axPos val="l"/>
        <c:majorGridlines>
          <c:spPr>
            <a:ln w="6350" cap="flat" cmpd="sng" algn="ctr">
              <a:solidFill>
                <a:schemeClr val="tx1"/>
              </a:solidFill>
              <a:prstDash val="dash"/>
              <a:round/>
            </a:ln>
            <a:effectLst/>
          </c:spPr>
        </c:majorGridlines>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600" b="0" i="0" u="none" strike="noStrike" kern="1200" baseline="0">
                <a:solidFill>
                  <a:sysClr val="windowText" lastClr="000000"/>
                </a:solidFill>
                <a:latin typeface="+mj-lt"/>
                <a:ea typeface="+mn-ea"/>
                <a:cs typeface="+mn-cs"/>
              </a:defRPr>
            </a:pPr>
            <a:endParaRPr lang="en-US"/>
          </a:p>
        </c:txPr>
        <c:crossAx val="1844861632"/>
        <c:crosses val="autoZero"/>
        <c:crossBetween val="between"/>
        <c:majorUnit val="0.1"/>
      </c:valAx>
      <c:spPr>
        <a:noFill/>
        <a:ln>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spPr>
            <a:ln w="63500">
              <a:solidFill>
                <a:schemeClr val="tx1"/>
              </a:solidFill>
            </a:ln>
          </c:spPr>
          <c:marker>
            <c:symbol val="diamond"/>
            <c:size val="20"/>
            <c:spPr>
              <a:solidFill>
                <a:schemeClr val="tx1"/>
              </a:solidFill>
              <a:ln>
                <a:solidFill>
                  <a:schemeClr val="tx1"/>
                </a:solidFill>
              </a:ln>
            </c:spPr>
          </c:marker>
          <c:dPt>
            <c:idx val="2"/>
            <c:marker>
              <c:spPr>
                <a:solidFill>
                  <a:schemeClr val="tx1"/>
                </a:solidFill>
                <a:ln>
                  <a:solidFill>
                    <a:schemeClr val="accent3">
                      <a:lumMod val="75000"/>
                    </a:schemeClr>
                  </a:solidFill>
                </a:ln>
              </c:spPr>
            </c:marker>
            <c:bubble3D val="0"/>
          </c:dPt>
          <c:dPt>
            <c:idx val="4"/>
            <c:marker>
              <c:spPr>
                <a:solidFill>
                  <a:schemeClr val="tx1"/>
                </a:solidFill>
                <a:ln>
                  <a:noFill/>
                </a:ln>
              </c:spPr>
            </c:marker>
            <c:bubble3D val="0"/>
          </c:dPt>
          <c:xVal>
            <c:numRef>
              <c:f>'Trade-off'!$C$50:$C$54</c:f>
              <c:numCache>
                <c:formatCode>0.00</c:formatCode>
                <c:ptCount val="5"/>
                <c:pt idx="0">
                  <c:v>23.10725021132788</c:v>
                </c:pt>
                <c:pt idx="1">
                  <c:v>24.61776435004466</c:v>
                </c:pt>
                <c:pt idx="2">
                  <c:v>27.83117556055124</c:v>
                </c:pt>
                <c:pt idx="3">
                  <c:v>35.46159936378587</c:v>
                </c:pt>
                <c:pt idx="4" formatCode="General">
                  <c:v>52.5</c:v>
                </c:pt>
              </c:numCache>
            </c:numRef>
          </c:xVal>
          <c:yVal>
            <c:numRef>
              <c:f>'Trade-off'!$D$50:$D$54</c:f>
              <c:numCache>
                <c:formatCode>General</c:formatCode>
                <c:ptCount val="5"/>
                <c:pt idx="0">
                  <c:v>3.755102040816326</c:v>
                </c:pt>
                <c:pt idx="1">
                  <c:v>2.285714285714286</c:v>
                </c:pt>
                <c:pt idx="2">
                  <c:v>1.551020408163265</c:v>
                </c:pt>
                <c:pt idx="3">
                  <c:v>1.183673469387755</c:v>
                </c:pt>
                <c:pt idx="4">
                  <c:v>1.0</c:v>
                </c:pt>
              </c:numCache>
            </c:numRef>
          </c:yVal>
          <c:smooth val="1"/>
        </c:ser>
        <c:dLbls>
          <c:showLegendKey val="0"/>
          <c:showVal val="0"/>
          <c:showCatName val="0"/>
          <c:showSerName val="0"/>
          <c:showPercent val="0"/>
          <c:showBubbleSize val="0"/>
        </c:dLbls>
        <c:axId val="1834509152"/>
        <c:axId val="1834516240"/>
      </c:scatterChart>
      <c:valAx>
        <c:axId val="1834509152"/>
        <c:scaling>
          <c:orientation val="minMax"/>
          <c:max val="70.0"/>
        </c:scaling>
        <c:delete val="0"/>
        <c:axPos val="b"/>
        <c:title>
          <c:tx>
            <c:rich>
              <a:bodyPr anchor="t" anchorCtr="0"/>
              <a:lstStyle/>
              <a:p>
                <a:pPr algn="r">
                  <a:defRPr sz="2800"/>
                </a:pPr>
                <a:r>
                  <a:rPr lang="en-US" sz="2800" smtClean="0"/>
                  <a:t>Latency (ns)</a:t>
                </a:r>
                <a:endParaRPr lang="en-US" sz="2800"/>
              </a:p>
            </c:rich>
          </c:tx>
          <c:layout/>
          <c:overlay val="0"/>
        </c:title>
        <c:numFmt formatCode="0" sourceLinked="0"/>
        <c:majorTickMark val="out"/>
        <c:minorTickMark val="none"/>
        <c:tickLblPos val="nextTo"/>
        <c:txPr>
          <a:bodyPr/>
          <a:lstStyle/>
          <a:p>
            <a:pPr>
              <a:defRPr sz="2400"/>
            </a:pPr>
            <a:endParaRPr lang="en-US"/>
          </a:p>
        </c:txPr>
        <c:crossAx val="1834516240"/>
        <c:crosses val="autoZero"/>
        <c:crossBetween val="midCat"/>
        <c:majorUnit val="10.0"/>
      </c:valAx>
      <c:valAx>
        <c:axId val="1834516240"/>
        <c:scaling>
          <c:orientation val="minMax"/>
        </c:scaling>
        <c:delete val="0"/>
        <c:axPos val="l"/>
        <c:majorGridlines/>
        <c:title>
          <c:tx>
            <c:rich>
              <a:bodyPr rot="-5400000" vert="horz"/>
              <a:lstStyle/>
              <a:p>
                <a:pPr>
                  <a:defRPr sz="2800"/>
                </a:pPr>
                <a:r>
                  <a:rPr lang="en-US" sz="2800" dirty="0" smtClean="0"/>
                  <a:t>Normalized</a:t>
                </a:r>
                <a:r>
                  <a:rPr lang="en-US" sz="2800" baseline="0" dirty="0" smtClean="0"/>
                  <a:t> DRAM Area</a:t>
                </a:r>
                <a:endParaRPr lang="en-US" sz="2800" dirty="0"/>
              </a:p>
            </c:rich>
          </c:tx>
          <c:layout/>
          <c:overlay val="0"/>
        </c:title>
        <c:numFmt formatCode="General" sourceLinked="1"/>
        <c:majorTickMark val="out"/>
        <c:minorTickMark val="none"/>
        <c:tickLblPos val="nextTo"/>
        <c:txPr>
          <a:bodyPr/>
          <a:lstStyle/>
          <a:p>
            <a:pPr>
              <a:defRPr sz="2400"/>
            </a:pPr>
            <a:endParaRPr lang="en-US"/>
          </a:p>
        </c:txPr>
        <c:crossAx val="1834509152"/>
        <c:crosses val="autoZero"/>
        <c:crossBetween val="midCat"/>
        <c:majorUnit val="1.0"/>
      </c:valAx>
    </c:plotArea>
    <c:plotVisOnly val="1"/>
    <c:dispBlanksAs val="gap"/>
    <c:showDLblsOverMax val="0"/>
  </c:chart>
  <c:spPr>
    <a:ln>
      <a:noFill/>
    </a:ln>
  </c:sp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6279527559055"/>
          <c:y val="0.0897224210610037"/>
          <c:w val="0.642587790750294"/>
          <c:h val="0.71270381430327"/>
        </c:manualLayout>
      </c:layout>
      <c:barChart>
        <c:barDir val="col"/>
        <c:grouping val="clustered"/>
        <c:varyColors val="0"/>
        <c:ser>
          <c:idx val="0"/>
          <c:order val="0"/>
          <c:tx>
            <c:strRef>
              <c:f>Sheet2!$G$18</c:f>
              <c:strCache>
                <c:ptCount val="1"/>
                <c:pt idx="0">
                  <c:v>Normalized Power Consumption</c:v>
                </c:pt>
              </c:strCache>
            </c:strRef>
          </c:tx>
          <c:spPr>
            <a:solidFill>
              <a:srgbClr val="FF0000"/>
            </a:solidFill>
            <a:ln>
              <a:solidFill>
                <a:srgbClr val="FF0000"/>
              </a:solidFill>
            </a:ln>
          </c:spPr>
          <c:invertIfNegative val="0"/>
          <c:cat>
            <c:strRef>
              <c:f>Sheet2!$H$17:$J$17</c:f>
              <c:strCache>
                <c:ptCount val="3"/>
                <c:pt idx="0">
                  <c:v>commodity DRAM</c:v>
                </c:pt>
                <c:pt idx="1">
                  <c:v>near segment</c:v>
                </c:pt>
                <c:pt idx="2">
                  <c:v>far  segment</c:v>
                </c:pt>
              </c:strCache>
            </c:strRef>
          </c:cat>
          <c:val>
            <c:numRef>
              <c:f>Sheet2!$H$18:$J$18</c:f>
              <c:numCache>
                <c:formatCode>General</c:formatCode>
                <c:ptCount val="3"/>
                <c:pt idx="0">
                  <c:v>1.0</c:v>
                </c:pt>
                <c:pt idx="1">
                  <c:v>0.49</c:v>
                </c:pt>
                <c:pt idx="2">
                  <c:v>1.49</c:v>
                </c:pt>
              </c:numCache>
            </c:numRef>
          </c:val>
        </c:ser>
        <c:dLbls>
          <c:showLegendKey val="0"/>
          <c:showVal val="0"/>
          <c:showCatName val="0"/>
          <c:showSerName val="0"/>
          <c:showPercent val="0"/>
          <c:showBubbleSize val="0"/>
        </c:dLbls>
        <c:gapWidth val="50"/>
        <c:axId val="1857470032"/>
        <c:axId val="1857488320"/>
      </c:barChart>
      <c:catAx>
        <c:axId val="1857470032"/>
        <c:scaling>
          <c:orientation val="minMax"/>
        </c:scaling>
        <c:delete val="1"/>
        <c:axPos val="b"/>
        <c:numFmt formatCode="General" sourceLinked="0"/>
        <c:majorTickMark val="out"/>
        <c:minorTickMark val="none"/>
        <c:tickLblPos val="nextTo"/>
        <c:crossAx val="1857488320"/>
        <c:crosses val="autoZero"/>
        <c:auto val="1"/>
        <c:lblAlgn val="ctr"/>
        <c:lblOffset val="100"/>
        <c:noMultiLvlLbl val="0"/>
      </c:catAx>
      <c:valAx>
        <c:axId val="1857488320"/>
        <c:scaling>
          <c:orientation val="minMax"/>
          <c:max val="1.5"/>
          <c:min val="0.0"/>
        </c:scaling>
        <c:delete val="0"/>
        <c:axPos val="l"/>
        <c:majorGridlines/>
        <c:numFmt formatCode="0%" sourceLinked="0"/>
        <c:majorTickMark val="out"/>
        <c:minorTickMark val="none"/>
        <c:tickLblPos val="nextTo"/>
        <c:txPr>
          <a:bodyPr/>
          <a:lstStyle/>
          <a:p>
            <a:pPr>
              <a:defRPr sz="1600"/>
            </a:pPr>
            <a:endParaRPr lang="en-US"/>
          </a:p>
        </c:txPr>
        <c:crossAx val="1857470032"/>
        <c:crosses val="autoZero"/>
        <c:crossBetween val="between"/>
        <c:majorUnit val="0.5"/>
        <c:minorUnit val="0.04"/>
      </c:valAx>
    </c:plotArea>
    <c:plotVisOnly val="1"/>
    <c:dispBlanksAs val="gap"/>
    <c:showDLblsOverMax val="0"/>
  </c:chart>
  <c:spPr>
    <a:ln>
      <a:noFill/>
    </a:ln>
  </c:sp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32026638474133"/>
          <c:y val="0.0365644301934415"/>
          <c:w val="0.628219872688108"/>
          <c:h val="0.756087645113449"/>
        </c:manualLayout>
      </c:layout>
      <c:barChart>
        <c:barDir val="col"/>
        <c:grouping val="clustered"/>
        <c:varyColors val="0"/>
        <c:ser>
          <c:idx val="0"/>
          <c:order val="0"/>
          <c:tx>
            <c:strRef>
              <c:f>Sheet2!$B$18</c:f>
              <c:strCache>
                <c:ptCount val="1"/>
                <c:pt idx="0">
                  <c:v>Latency</c:v>
                </c:pt>
              </c:strCache>
            </c:strRef>
          </c:tx>
          <c:invertIfNegative val="0"/>
          <c:cat>
            <c:strRef>
              <c:f>Sheet2!$C$17:$E$17</c:f>
              <c:strCache>
                <c:ptCount val="3"/>
                <c:pt idx="0">
                  <c:v>commodity DRAM</c:v>
                </c:pt>
                <c:pt idx="1">
                  <c:v>near segment</c:v>
                </c:pt>
                <c:pt idx="2">
                  <c:v>far  segment</c:v>
                </c:pt>
              </c:strCache>
            </c:strRef>
          </c:cat>
          <c:val>
            <c:numRef>
              <c:f>Sheet2!$C$18:$E$18</c:f>
              <c:numCache>
                <c:formatCode>General</c:formatCode>
                <c:ptCount val="3"/>
                <c:pt idx="0">
                  <c:v>1.0</c:v>
                </c:pt>
                <c:pt idx="1">
                  <c:v>0.56</c:v>
                </c:pt>
                <c:pt idx="2">
                  <c:v>1.23</c:v>
                </c:pt>
              </c:numCache>
            </c:numRef>
          </c:val>
        </c:ser>
        <c:dLbls>
          <c:showLegendKey val="0"/>
          <c:showVal val="0"/>
          <c:showCatName val="0"/>
          <c:showSerName val="0"/>
          <c:showPercent val="0"/>
          <c:showBubbleSize val="0"/>
        </c:dLbls>
        <c:gapWidth val="50"/>
        <c:axId val="1855918928"/>
        <c:axId val="1855924032"/>
      </c:barChart>
      <c:catAx>
        <c:axId val="1855918928"/>
        <c:scaling>
          <c:orientation val="minMax"/>
        </c:scaling>
        <c:delete val="1"/>
        <c:axPos val="b"/>
        <c:numFmt formatCode="General" sourceLinked="0"/>
        <c:majorTickMark val="out"/>
        <c:minorTickMark val="none"/>
        <c:tickLblPos val="nextTo"/>
        <c:crossAx val="1855924032"/>
        <c:crosses val="autoZero"/>
        <c:auto val="1"/>
        <c:lblAlgn val="ctr"/>
        <c:lblOffset val="100"/>
        <c:noMultiLvlLbl val="0"/>
      </c:catAx>
      <c:valAx>
        <c:axId val="1855924032"/>
        <c:scaling>
          <c:orientation val="minMax"/>
          <c:max val="1.6"/>
          <c:min val="0.0"/>
        </c:scaling>
        <c:delete val="0"/>
        <c:axPos val="l"/>
        <c:majorGridlines/>
        <c:numFmt formatCode="0%" sourceLinked="0"/>
        <c:majorTickMark val="out"/>
        <c:minorTickMark val="none"/>
        <c:tickLblPos val="nextTo"/>
        <c:txPr>
          <a:bodyPr/>
          <a:lstStyle/>
          <a:p>
            <a:pPr>
              <a:defRPr sz="1800"/>
            </a:pPr>
            <a:endParaRPr lang="en-US"/>
          </a:p>
        </c:txPr>
        <c:crossAx val="1855918928"/>
        <c:crosses val="autoZero"/>
        <c:crossBetween val="between"/>
        <c:majorUnit val="0.5"/>
        <c:minorUnit val="0.04"/>
      </c:valAx>
    </c:plotArea>
    <c:plotVisOnly val="1"/>
    <c:dispBlanksAs val="gap"/>
    <c:showDLblsOverMax val="0"/>
  </c:chart>
  <c:spPr>
    <a:ln>
      <a:noFill/>
    </a:ln>
  </c:sp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spPr>
            <a:ln w="63500">
              <a:solidFill>
                <a:schemeClr val="tx1"/>
              </a:solidFill>
            </a:ln>
          </c:spPr>
          <c:marker>
            <c:symbol val="diamond"/>
            <c:size val="20"/>
            <c:spPr>
              <a:solidFill>
                <a:schemeClr val="tx1"/>
              </a:solidFill>
              <a:ln>
                <a:solidFill>
                  <a:schemeClr val="tx1"/>
                </a:solidFill>
              </a:ln>
            </c:spPr>
          </c:marker>
          <c:dPt>
            <c:idx val="2"/>
            <c:bubble3D val="0"/>
          </c:dPt>
          <c:dPt>
            <c:idx val="4"/>
            <c:bubble3D val="0"/>
          </c:dPt>
          <c:xVal>
            <c:numRef>
              <c:f>'Trade-off'!$C$50:$C$54</c:f>
              <c:numCache>
                <c:formatCode>0.00</c:formatCode>
                <c:ptCount val="5"/>
                <c:pt idx="0">
                  <c:v>23.10725021132788</c:v>
                </c:pt>
                <c:pt idx="1">
                  <c:v>24.61776435004466</c:v>
                </c:pt>
                <c:pt idx="2">
                  <c:v>27.83117556055124</c:v>
                </c:pt>
                <c:pt idx="3">
                  <c:v>35.46159936378587</c:v>
                </c:pt>
                <c:pt idx="4" formatCode="General">
                  <c:v>52.5</c:v>
                </c:pt>
              </c:numCache>
            </c:numRef>
          </c:xVal>
          <c:yVal>
            <c:numRef>
              <c:f>'Trade-off'!$D$50:$D$54</c:f>
              <c:numCache>
                <c:formatCode>General</c:formatCode>
                <c:ptCount val="5"/>
                <c:pt idx="0">
                  <c:v>3.755102040816326</c:v>
                </c:pt>
                <c:pt idx="1">
                  <c:v>2.285714285714286</c:v>
                </c:pt>
                <c:pt idx="2">
                  <c:v>1.551020408163265</c:v>
                </c:pt>
                <c:pt idx="3">
                  <c:v>1.183673469387755</c:v>
                </c:pt>
                <c:pt idx="4">
                  <c:v>1.0</c:v>
                </c:pt>
              </c:numCache>
            </c:numRef>
          </c:yVal>
          <c:smooth val="1"/>
        </c:ser>
        <c:dLbls>
          <c:showLegendKey val="0"/>
          <c:showVal val="0"/>
          <c:showCatName val="0"/>
          <c:showSerName val="0"/>
          <c:showPercent val="0"/>
          <c:showBubbleSize val="0"/>
        </c:dLbls>
        <c:axId val="1857844832"/>
        <c:axId val="1858427856"/>
      </c:scatterChart>
      <c:valAx>
        <c:axId val="1857844832"/>
        <c:scaling>
          <c:orientation val="minMax"/>
          <c:max val="70.0"/>
        </c:scaling>
        <c:delete val="0"/>
        <c:axPos val="b"/>
        <c:title>
          <c:tx>
            <c:rich>
              <a:bodyPr anchor="t" anchorCtr="0"/>
              <a:lstStyle/>
              <a:p>
                <a:pPr algn="r">
                  <a:defRPr sz="2800"/>
                </a:pPr>
                <a:r>
                  <a:rPr lang="en-US" sz="2800" smtClean="0"/>
                  <a:t>Latency (ns)</a:t>
                </a:r>
                <a:endParaRPr lang="en-US" sz="2800"/>
              </a:p>
            </c:rich>
          </c:tx>
          <c:layout/>
          <c:overlay val="0"/>
        </c:title>
        <c:numFmt formatCode="0" sourceLinked="0"/>
        <c:majorTickMark val="out"/>
        <c:minorTickMark val="none"/>
        <c:tickLblPos val="nextTo"/>
        <c:txPr>
          <a:bodyPr/>
          <a:lstStyle/>
          <a:p>
            <a:pPr>
              <a:defRPr sz="2400"/>
            </a:pPr>
            <a:endParaRPr lang="en-US"/>
          </a:p>
        </c:txPr>
        <c:crossAx val="1858427856"/>
        <c:crosses val="autoZero"/>
        <c:crossBetween val="midCat"/>
        <c:majorUnit val="10.0"/>
      </c:valAx>
      <c:valAx>
        <c:axId val="1858427856"/>
        <c:scaling>
          <c:orientation val="minMax"/>
        </c:scaling>
        <c:delete val="0"/>
        <c:axPos val="l"/>
        <c:majorGridlines/>
        <c:title>
          <c:tx>
            <c:rich>
              <a:bodyPr rot="-5400000" vert="horz"/>
              <a:lstStyle/>
              <a:p>
                <a:pPr>
                  <a:defRPr sz="2800"/>
                </a:pPr>
                <a:r>
                  <a:rPr lang="en-US" sz="2800" dirty="0" smtClean="0"/>
                  <a:t>Normalized</a:t>
                </a:r>
                <a:r>
                  <a:rPr lang="en-US" sz="2800" baseline="0" dirty="0" smtClean="0"/>
                  <a:t> DRAM Area</a:t>
                </a:r>
                <a:endParaRPr lang="en-US" sz="2800" dirty="0"/>
              </a:p>
            </c:rich>
          </c:tx>
          <c:layout/>
          <c:overlay val="0"/>
        </c:title>
        <c:numFmt formatCode="General" sourceLinked="1"/>
        <c:majorTickMark val="out"/>
        <c:minorTickMark val="none"/>
        <c:tickLblPos val="nextTo"/>
        <c:txPr>
          <a:bodyPr/>
          <a:lstStyle/>
          <a:p>
            <a:pPr>
              <a:defRPr sz="2400"/>
            </a:pPr>
            <a:endParaRPr lang="en-US"/>
          </a:p>
        </c:txPr>
        <c:crossAx val="1857844832"/>
        <c:crosses val="autoZero"/>
        <c:crossBetween val="midCat"/>
        <c:majorUnit val="1.0"/>
      </c:valAx>
    </c:plotArea>
    <c:plotVisOnly val="1"/>
    <c:dispBlanksAs val="gap"/>
    <c:showDLblsOverMax val="0"/>
  </c:chart>
  <c:spPr>
    <a:ln>
      <a:noFill/>
    </a:ln>
  </c:sp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Sheet3!$C$2</c:f>
              <c:strCache>
                <c:ptCount val="1"/>
                <c:pt idx="0">
                  <c:v>Performance Improvement</c:v>
                </c:pt>
              </c:strCache>
            </c:strRef>
          </c:tx>
          <c:invertIfNegative val="0"/>
          <c:cat>
            <c:strRef>
              <c:f>Sheet3!$B$3:$B$5</c:f>
              <c:strCache>
                <c:ptCount val="3"/>
                <c:pt idx="0">
                  <c:v>1 (1-ch)</c:v>
                </c:pt>
                <c:pt idx="1">
                  <c:v>2 (2-ch)</c:v>
                </c:pt>
                <c:pt idx="2">
                  <c:v>4 (4-ch)</c:v>
                </c:pt>
              </c:strCache>
            </c:strRef>
          </c:cat>
          <c:val>
            <c:numRef>
              <c:f>Sheet3!$C$3:$C$5</c:f>
              <c:numCache>
                <c:formatCode>General</c:formatCode>
                <c:ptCount val="3"/>
                <c:pt idx="0">
                  <c:v>1.124</c:v>
                </c:pt>
                <c:pt idx="1">
                  <c:v>1.115</c:v>
                </c:pt>
                <c:pt idx="2">
                  <c:v>1.107</c:v>
                </c:pt>
              </c:numCache>
            </c:numRef>
          </c:val>
        </c:ser>
        <c:dLbls>
          <c:showLegendKey val="0"/>
          <c:showVal val="0"/>
          <c:showCatName val="0"/>
          <c:showSerName val="0"/>
          <c:showPercent val="0"/>
          <c:showBubbleSize val="0"/>
        </c:dLbls>
        <c:gapWidth val="150"/>
        <c:axId val="1857976672"/>
        <c:axId val="1857980608"/>
      </c:barChart>
      <c:catAx>
        <c:axId val="1857976672"/>
        <c:scaling>
          <c:orientation val="minMax"/>
        </c:scaling>
        <c:delete val="0"/>
        <c:axPos val="b"/>
        <c:numFmt formatCode="General" sourceLinked="0"/>
        <c:majorTickMark val="out"/>
        <c:minorTickMark val="none"/>
        <c:tickLblPos val="nextTo"/>
        <c:txPr>
          <a:bodyPr/>
          <a:lstStyle/>
          <a:p>
            <a:pPr>
              <a:defRPr sz="1800"/>
            </a:pPr>
            <a:endParaRPr lang="en-US"/>
          </a:p>
        </c:txPr>
        <c:crossAx val="1857980608"/>
        <c:crosses val="autoZero"/>
        <c:auto val="1"/>
        <c:lblAlgn val="ctr"/>
        <c:lblOffset val="0"/>
        <c:noMultiLvlLbl val="0"/>
      </c:catAx>
      <c:valAx>
        <c:axId val="1857980608"/>
        <c:scaling>
          <c:orientation val="minMax"/>
          <c:max val="1.2"/>
          <c:min val="0.0"/>
        </c:scaling>
        <c:delete val="0"/>
        <c:axPos val="l"/>
        <c:majorGridlines/>
        <c:numFmt formatCode="0%" sourceLinked="0"/>
        <c:majorTickMark val="out"/>
        <c:minorTickMark val="none"/>
        <c:tickLblPos val="nextTo"/>
        <c:txPr>
          <a:bodyPr/>
          <a:lstStyle/>
          <a:p>
            <a:pPr>
              <a:defRPr sz="1800"/>
            </a:pPr>
            <a:endParaRPr lang="en-US"/>
          </a:p>
        </c:txPr>
        <c:crossAx val="1857976672"/>
        <c:crosses val="autoZero"/>
        <c:crossBetween val="between"/>
      </c:valAx>
    </c:plotArea>
    <c:plotVisOnly val="1"/>
    <c:dispBlanksAs val="gap"/>
    <c:showDLblsOverMax val="0"/>
  </c:chart>
  <c:spPr>
    <a:ln>
      <a:noFill/>
    </a:ln>
  </c:sp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3481578691552"/>
          <c:y val="0.0703358448482896"/>
          <c:w val="0.811722926995237"/>
          <c:h val="0.545842909900135"/>
        </c:manualLayout>
      </c:layout>
      <c:barChart>
        <c:barDir val="bar"/>
        <c:grouping val="clustered"/>
        <c:varyColors val="0"/>
        <c:ser>
          <c:idx val="0"/>
          <c:order val="0"/>
          <c:tx>
            <c:strRef>
              <c:f>Sheet1!$B$1</c:f>
              <c:strCache>
                <c:ptCount val="1"/>
                <c:pt idx="0">
                  <c:v>열3</c:v>
                </c:pt>
              </c:strCache>
            </c:strRef>
          </c:tx>
          <c:spPr>
            <a:solidFill>
              <a:schemeClr val="accent1"/>
            </a:solidFill>
            <a:ln>
              <a:solidFill>
                <a:schemeClr val="accent1">
                  <a:lumMod val="50000"/>
                </a:schemeClr>
              </a:solidFill>
            </a:ln>
            <a:effectLst/>
          </c:spPr>
          <c:invertIfNegative val="0"/>
          <c:dLbls>
            <c:dLbl>
              <c:idx val="0"/>
              <c:layout/>
              <c:tx>
                <c:rich>
                  <a:bodyPr/>
                  <a:lstStyle/>
                  <a:p>
                    <a:r>
                      <a:rPr lang="is-IS" altLang="ko-KR" dirty="0" smtClean="0"/>
                      <a:t>+42%</a:t>
                    </a:r>
                    <a:endParaRPr lang="is-IS" altLang="ko-KR" dirty="0"/>
                  </a:p>
                </c:rich>
              </c:tx>
              <c:showLegendKey val="0"/>
              <c:showVal val="1"/>
              <c:showCatName val="0"/>
              <c:showSerName val="0"/>
              <c:showPercent val="0"/>
              <c:showBubbleSize val="0"/>
              <c:extLst>
                <c:ext xmlns:c15="http://schemas.microsoft.com/office/drawing/2012/chart" uri="{CE6537A1-D6FC-4f65-9D91-7224C49458BB}">
                  <c15:layout/>
                </c:ext>
              </c:extLst>
            </c:dLbl>
            <c:dLbl>
              <c:idx val="1"/>
              <c:delete val="1"/>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128 Cores</c:v>
                </c:pt>
                <c:pt idx="1">
                  <c:v>32 Cores</c:v>
                </c:pt>
              </c:strCache>
            </c:strRef>
          </c:cat>
          <c:val>
            <c:numRef>
              <c:f>Sheet1!$B$2:$B$3</c:f>
              <c:numCache>
                <c:formatCode>General</c:formatCode>
                <c:ptCount val="2"/>
                <c:pt idx="0">
                  <c:v>1.420607344</c:v>
                </c:pt>
                <c:pt idx="1">
                  <c:v>1.0</c:v>
                </c:pt>
              </c:numCache>
            </c:numRef>
          </c:val>
        </c:ser>
        <c:dLbls>
          <c:showLegendKey val="0"/>
          <c:showVal val="0"/>
          <c:showCatName val="0"/>
          <c:showSerName val="0"/>
          <c:showPercent val="0"/>
          <c:showBubbleSize val="0"/>
        </c:dLbls>
        <c:gapWidth val="50"/>
        <c:axId val="1817364880"/>
        <c:axId val="1817369456"/>
      </c:barChart>
      <c:catAx>
        <c:axId val="181736488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817369456"/>
        <c:crosses val="autoZero"/>
        <c:auto val="1"/>
        <c:lblAlgn val="ctr"/>
        <c:lblOffset val="100"/>
        <c:noMultiLvlLbl val="0"/>
      </c:catAx>
      <c:valAx>
        <c:axId val="1817369456"/>
        <c:scaling>
          <c:orientation val="minMax"/>
          <c:max val="4.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dirty="0" smtClean="0"/>
                  <a:t>Speedup</a:t>
                </a:r>
                <a:endParaRPr lang="ko-KR" altLang="en-US" dirty="0"/>
              </a:p>
            </c:rich>
          </c:tx>
          <c:layout>
            <c:manualLayout>
              <c:xMode val="edge"/>
              <c:yMode val="edge"/>
              <c:x val="0.509829153300282"/>
              <c:y val="0.824703640396036"/>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817364880"/>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latin typeface="+mn-lt"/>
        </a:defRPr>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Sheet3!$C$7</c:f>
              <c:strCache>
                <c:ptCount val="1"/>
                <c:pt idx="0">
                  <c:v>Power Reduction</c:v>
                </c:pt>
              </c:strCache>
            </c:strRef>
          </c:tx>
          <c:spPr>
            <a:solidFill>
              <a:srgbClr val="FF0000"/>
            </a:solidFill>
          </c:spPr>
          <c:invertIfNegative val="0"/>
          <c:cat>
            <c:strRef>
              <c:f>Sheet3!$B$8:$B$10</c:f>
              <c:strCache>
                <c:ptCount val="3"/>
                <c:pt idx="0">
                  <c:v>1 (1-ch)</c:v>
                </c:pt>
                <c:pt idx="1">
                  <c:v>2 (2-ch)</c:v>
                </c:pt>
                <c:pt idx="2">
                  <c:v>4 (4-ch)</c:v>
                </c:pt>
              </c:strCache>
            </c:strRef>
          </c:cat>
          <c:val>
            <c:numRef>
              <c:f>Sheet3!$C$8:$C$10</c:f>
              <c:numCache>
                <c:formatCode>General</c:formatCode>
                <c:ptCount val="3"/>
                <c:pt idx="0">
                  <c:v>0.769</c:v>
                </c:pt>
                <c:pt idx="1">
                  <c:v>0.755</c:v>
                </c:pt>
                <c:pt idx="2">
                  <c:v>0.737</c:v>
                </c:pt>
              </c:numCache>
            </c:numRef>
          </c:val>
        </c:ser>
        <c:dLbls>
          <c:showLegendKey val="0"/>
          <c:showVal val="0"/>
          <c:showCatName val="0"/>
          <c:showSerName val="0"/>
          <c:showPercent val="0"/>
          <c:showBubbleSize val="0"/>
        </c:dLbls>
        <c:gapWidth val="150"/>
        <c:axId val="1858010288"/>
        <c:axId val="1858014304"/>
      </c:barChart>
      <c:catAx>
        <c:axId val="1858010288"/>
        <c:scaling>
          <c:orientation val="minMax"/>
        </c:scaling>
        <c:delete val="0"/>
        <c:axPos val="b"/>
        <c:numFmt formatCode="General" sourceLinked="0"/>
        <c:majorTickMark val="out"/>
        <c:minorTickMark val="none"/>
        <c:tickLblPos val="nextTo"/>
        <c:txPr>
          <a:bodyPr/>
          <a:lstStyle/>
          <a:p>
            <a:pPr>
              <a:defRPr sz="1800"/>
            </a:pPr>
            <a:endParaRPr lang="en-US"/>
          </a:p>
        </c:txPr>
        <c:crossAx val="1858014304"/>
        <c:crosses val="autoZero"/>
        <c:auto val="1"/>
        <c:lblAlgn val="ctr"/>
        <c:lblOffset val="0"/>
        <c:noMultiLvlLbl val="0"/>
      </c:catAx>
      <c:valAx>
        <c:axId val="1858014304"/>
        <c:scaling>
          <c:orientation val="minMax"/>
          <c:max val="1.2"/>
          <c:min val="0.0"/>
        </c:scaling>
        <c:delete val="0"/>
        <c:axPos val="l"/>
        <c:majorGridlines/>
        <c:numFmt formatCode="0%" sourceLinked="0"/>
        <c:majorTickMark val="out"/>
        <c:minorTickMark val="none"/>
        <c:tickLblPos val="nextTo"/>
        <c:txPr>
          <a:bodyPr/>
          <a:lstStyle/>
          <a:p>
            <a:pPr>
              <a:defRPr sz="1800"/>
            </a:pPr>
            <a:endParaRPr lang="en-US"/>
          </a:p>
        </c:txPr>
        <c:crossAx val="1858010288"/>
        <c:crosses val="autoZero"/>
        <c:crossBetween val="between"/>
      </c:valAx>
    </c:plotArea>
    <c:plotVisOnly val="1"/>
    <c:dispBlanksAs val="gap"/>
    <c:showDLblsOverMax val="0"/>
  </c:chart>
  <c:spPr>
    <a:ln>
      <a:noFill/>
    </a:ln>
  </c:spPr>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38455774728112"/>
          <c:y val="0.0467742613904031"/>
          <c:w val="0.664499010478371"/>
          <c:h val="0.695810798818112"/>
        </c:manualLayout>
      </c:layout>
      <c:barChart>
        <c:barDir val="col"/>
        <c:grouping val="clustered"/>
        <c:varyColors val="0"/>
        <c:ser>
          <c:idx val="4"/>
          <c:order val="0"/>
          <c:tx>
            <c:v>All-Bank</c:v>
          </c:tx>
          <c:spPr>
            <a:pattFill prst="divot">
              <a:fgClr>
                <a:schemeClr val="tx1">
                  <a:lumMod val="95000"/>
                  <a:lumOff val="5000"/>
                </a:schemeClr>
              </a:fgClr>
              <a:bgClr>
                <a:schemeClr val="bg1"/>
              </a:bgClr>
            </a:pattFill>
            <a:ln>
              <a:solidFill>
                <a:schemeClr val="tx1"/>
              </a:solidFill>
            </a:ln>
          </c:spPr>
          <c:invertIfNegative val="0"/>
          <c:val>
            <c:numRef>
              <c:f>scurves_all!$G$64:$I$64</c:f>
              <c:numCache>
                <c:formatCode>General</c:formatCode>
                <c:ptCount val="3"/>
                <c:pt idx="0">
                  <c:v>5.535874973633975</c:v>
                </c:pt>
                <c:pt idx="1">
                  <c:v>5.302418047791924</c:v>
                </c:pt>
                <c:pt idx="2">
                  <c:v>4.83113468138753</c:v>
                </c:pt>
              </c:numCache>
            </c:numRef>
          </c:val>
        </c:ser>
        <c:ser>
          <c:idx val="1"/>
          <c:order val="1"/>
          <c:tx>
            <c:v>Per-Bank</c:v>
          </c:tx>
          <c:spPr>
            <a:pattFill prst="ltDnDiag">
              <a:fgClr>
                <a:schemeClr val="tx1"/>
              </a:fgClr>
              <a:bgClr>
                <a:prstClr val="white"/>
              </a:bgClr>
            </a:pattFill>
            <a:ln>
              <a:solidFill>
                <a:schemeClr val="tx1"/>
              </a:solidFill>
            </a:ln>
            <a:effectLst/>
          </c:spPr>
          <c:invertIfNegative val="0"/>
          <c:cat>
            <c:strRef>
              <c:f>'multi-core-fix'!$B$45:$D$45</c:f>
              <c:strCache>
                <c:ptCount val="3"/>
                <c:pt idx="0">
                  <c:v>8Gb</c:v>
                </c:pt>
                <c:pt idx="1">
                  <c:v>16Gb</c:v>
                </c:pt>
                <c:pt idx="2">
                  <c:v>32Gb</c:v>
                </c:pt>
              </c:strCache>
            </c:strRef>
          </c:cat>
          <c:val>
            <c:numRef>
              <c:f>scurves_all!$G$65:$I$65</c:f>
              <c:numCache>
                <c:formatCode>General</c:formatCode>
                <c:ptCount val="3"/>
                <c:pt idx="0">
                  <c:v>5.755113495089312</c:v>
                </c:pt>
                <c:pt idx="1">
                  <c:v>5.52556439580259</c:v>
                </c:pt>
                <c:pt idx="2">
                  <c:v>5.0271282827439</c:v>
                </c:pt>
              </c:numCache>
            </c:numRef>
          </c:val>
        </c:ser>
        <c:ser>
          <c:idx val="2"/>
          <c:order val="2"/>
          <c:tx>
            <c:strRef>
              <c:f>'multi-core-fix'!$A$48</c:f>
              <c:strCache>
                <c:ptCount val="1"/>
                <c:pt idx="0">
                  <c:v>Elastic</c:v>
                </c:pt>
              </c:strCache>
            </c:strRef>
          </c:tx>
          <c:spPr>
            <a:solidFill>
              <a:schemeClr val="tx1">
                <a:lumMod val="50000"/>
                <a:lumOff val="50000"/>
              </a:schemeClr>
            </a:solidFill>
            <a:ln w="6350">
              <a:solidFill>
                <a:schemeClr val="tx1"/>
              </a:solidFill>
            </a:ln>
            <a:effectLst/>
          </c:spPr>
          <c:invertIfNegative val="0"/>
          <c:cat>
            <c:strRef>
              <c:f>'multi-core-fix'!$B$45:$D$45</c:f>
              <c:strCache>
                <c:ptCount val="3"/>
                <c:pt idx="0">
                  <c:v>8Gb</c:v>
                </c:pt>
                <c:pt idx="1">
                  <c:v>16Gb</c:v>
                </c:pt>
                <c:pt idx="2">
                  <c:v>32Gb</c:v>
                </c:pt>
              </c:strCache>
            </c:strRef>
          </c:cat>
          <c:val>
            <c:numRef>
              <c:f>scurves_all!$G$66:$I$66</c:f>
              <c:numCache>
                <c:formatCode>General</c:formatCode>
                <c:ptCount val="3"/>
                <c:pt idx="0">
                  <c:v>5.634341618497776</c:v>
                </c:pt>
                <c:pt idx="1">
                  <c:v>5.38029795802782</c:v>
                </c:pt>
                <c:pt idx="2">
                  <c:v>4.891055177941427</c:v>
                </c:pt>
              </c:numCache>
            </c:numRef>
          </c:val>
        </c:ser>
        <c:ser>
          <c:idx val="3"/>
          <c:order val="3"/>
          <c:tx>
            <c:strRef>
              <c:f>scurves_all!$A$67</c:f>
              <c:strCache>
                <c:ptCount val="1"/>
                <c:pt idx="0">
                  <c:v>DARP</c:v>
                </c:pt>
              </c:strCache>
            </c:strRef>
          </c:tx>
          <c:spPr>
            <a:solidFill>
              <a:srgbClr val="6699FF"/>
            </a:solidFill>
            <a:ln w="6350">
              <a:solidFill>
                <a:schemeClr val="tx1"/>
              </a:solidFill>
            </a:ln>
            <a:effectLst/>
          </c:spPr>
          <c:invertIfNegative val="0"/>
          <c:cat>
            <c:strRef>
              <c:f>'multi-core-fix'!$B$45:$D$45</c:f>
              <c:strCache>
                <c:ptCount val="3"/>
                <c:pt idx="0">
                  <c:v>8Gb</c:v>
                </c:pt>
                <c:pt idx="1">
                  <c:v>16Gb</c:v>
                </c:pt>
                <c:pt idx="2">
                  <c:v>32Gb</c:v>
                </c:pt>
              </c:strCache>
            </c:strRef>
          </c:cat>
          <c:val>
            <c:numRef>
              <c:f>scurves_all!$G$67:$I$67</c:f>
              <c:numCache>
                <c:formatCode>General</c:formatCode>
                <c:ptCount val="3"/>
                <c:pt idx="0">
                  <c:v>5.95370703409367</c:v>
                </c:pt>
                <c:pt idx="1">
                  <c:v>5.81619350258852</c:v>
                </c:pt>
                <c:pt idx="2">
                  <c:v>5.23167174691737</c:v>
                </c:pt>
              </c:numCache>
            </c:numRef>
          </c:val>
        </c:ser>
        <c:ser>
          <c:idx val="6"/>
          <c:order val="4"/>
          <c:tx>
            <c:v>SARP</c:v>
          </c:tx>
          <c:spPr>
            <a:solidFill>
              <a:schemeClr val="accent3">
                <a:lumMod val="50000"/>
              </a:schemeClr>
            </a:solidFill>
            <a:ln w="6350">
              <a:solidFill>
                <a:schemeClr val="tx1"/>
              </a:solidFill>
            </a:ln>
            <a:effectLst/>
          </c:spPr>
          <c:invertIfNegative val="0"/>
          <c:cat>
            <c:strRef>
              <c:f>'multi-core-fix'!$B$45:$D$45</c:f>
              <c:strCache>
                <c:ptCount val="3"/>
                <c:pt idx="0">
                  <c:v>8Gb</c:v>
                </c:pt>
                <c:pt idx="1">
                  <c:v>16Gb</c:v>
                </c:pt>
                <c:pt idx="2">
                  <c:v>32Gb</c:v>
                </c:pt>
              </c:strCache>
            </c:strRef>
          </c:cat>
          <c:val>
            <c:numRef>
              <c:f>scurves_all!$G$71:$I$71</c:f>
              <c:numCache>
                <c:formatCode>General</c:formatCode>
                <c:ptCount val="3"/>
                <c:pt idx="0">
                  <c:v>5.97768586340373</c:v>
                </c:pt>
                <c:pt idx="1">
                  <c:v>5.9151601519346</c:v>
                </c:pt>
                <c:pt idx="2">
                  <c:v>5.72950979325834</c:v>
                </c:pt>
              </c:numCache>
            </c:numRef>
          </c:val>
        </c:ser>
        <c:ser>
          <c:idx val="5"/>
          <c:order val="5"/>
          <c:tx>
            <c:v>DSARP</c:v>
          </c:tx>
          <c:spPr>
            <a:solidFill>
              <a:schemeClr val="accent6"/>
            </a:solidFill>
            <a:ln w="6350">
              <a:solidFill>
                <a:schemeClr val="tx1"/>
              </a:solidFill>
            </a:ln>
          </c:spPr>
          <c:invertIfNegative val="0"/>
          <c:val>
            <c:numRef>
              <c:f>scurves_all!$G$70:$I$70</c:f>
              <c:numCache>
                <c:formatCode>General</c:formatCode>
                <c:ptCount val="3"/>
                <c:pt idx="0">
                  <c:v>5.97229638740283</c:v>
                </c:pt>
                <c:pt idx="1">
                  <c:v>5.95427675277262</c:v>
                </c:pt>
                <c:pt idx="2">
                  <c:v>5.80585148393848</c:v>
                </c:pt>
              </c:numCache>
            </c:numRef>
          </c:val>
        </c:ser>
        <c:ser>
          <c:idx val="0"/>
          <c:order val="6"/>
          <c:tx>
            <c:v>Ideal</c:v>
          </c:tx>
          <c:spPr>
            <a:solidFill>
              <a:schemeClr val="bg1">
                <a:lumMod val="85000"/>
              </a:schemeClr>
            </a:solidFill>
            <a:ln>
              <a:solidFill>
                <a:schemeClr val="tx1"/>
              </a:solidFill>
            </a:ln>
            <a:effectLst/>
          </c:spPr>
          <c:invertIfNegative val="0"/>
          <c:cat>
            <c:strRef>
              <c:f>'multi-core-fix'!$B$45:$D$45</c:f>
              <c:strCache>
                <c:ptCount val="3"/>
                <c:pt idx="0">
                  <c:v>8Gb</c:v>
                </c:pt>
                <c:pt idx="1">
                  <c:v>16Gb</c:v>
                </c:pt>
                <c:pt idx="2">
                  <c:v>32Gb</c:v>
                </c:pt>
              </c:strCache>
            </c:strRef>
          </c:cat>
          <c:val>
            <c:numRef>
              <c:f>scurves_all!$G$69:$I$69</c:f>
              <c:numCache>
                <c:formatCode>General</c:formatCode>
                <c:ptCount val="3"/>
                <c:pt idx="0">
                  <c:v>6.025241688849847</c:v>
                </c:pt>
                <c:pt idx="1">
                  <c:v>6.025241688849847</c:v>
                </c:pt>
                <c:pt idx="2">
                  <c:v>6.025241688849847</c:v>
                </c:pt>
              </c:numCache>
            </c:numRef>
          </c:val>
        </c:ser>
        <c:dLbls>
          <c:showLegendKey val="0"/>
          <c:showVal val="0"/>
          <c:showCatName val="0"/>
          <c:showSerName val="0"/>
          <c:showPercent val="0"/>
          <c:showBubbleSize val="0"/>
        </c:dLbls>
        <c:gapWidth val="150"/>
        <c:axId val="1871441232"/>
        <c:axId val="1871448400"/>
      </c:barChart>
      <c:catAx>
        <c:axId val="1871441232"/>
        <c:scaling>
          <c:orientation val="minMax"/>
        </c:scaling>
        <c:delete val="0"/>
        <c:axPos val="b"/>
        <c:title>
          <c:tx>
            <c:rich>
              <a:bodyPr/>
              <a:lstStyle/>
              <a:p>
                <a:pPr>
                  <a:defRPr/>
                </a:pPr>
                <a:r>
                  <a:rPr lang="en-US"/>
                  <a:t>DRAM Chip Density</a:t>
                </a:r>
              </a:p>
            </c:rich>
          </c:tx>
          <c:layout>
            <c:manualLayout>
              <c:xMode val="edge"/>
              <c:yMode val="edge"/>
              <c:x val="0.343729533808274"/>
              <c:y val="0.837656050205263"/>
            </c:manualLayout>
          </c:layout>
          <c:overlay val="0"/>
        </c:title>
        <c:numFmt formatCode="General" sourceLinked="1"/>
        <c:majorTickMark val="out"/>
        <c:minorTickMark val="none"/>
        <c:tickLblPos val="nextTo"/>
        <c:spPr>
          <a:ln w="1270">
            <a:solidFill>
              <a:schemeClr val="bg1">
                <a:lumMod val="65000"/>
              </a:schemeClr>
            </a:solidFill>
          </a:ln>
        </c:spPr>
        <c:crossAx val="1871448400"/>
        <c:crosses val="autoZero"/>
        <c:auto val="1"/>
        <c:lblAlgn val="ctr"/>
        <c:lblOffset val="100"/>
        <c:noMultiLvlLbl val="0"/>
      </c:catAx>
      <c:valAx>
        <c:axId val="1871448400"/>
        <c:scaling>
          <c:orientation val="minMax"/>
          <c:max val="6.5"/>
          <c:min val="0.0"/>
        </c:scaling>
        <c:delete val="0"/>
        <c:axPos val="l"/>
        <c:majorGridlines>
          <c:spPr>
            <a:ln w="3175">
              <a:solidFill>
                <a:schemeClr val="bg1">
                  <a:lumMod val="65000"/>
                </a:schemeClr>
              </a:solidFill>
              <a:prstDash val="dash"/>
            </a:ln>
          </c:spPr>
        </c:majorGridlines>
        <c:title>
          <c:tx>
            <c:rich>
              <a:bodyPr rot="-5400000" vert="horz"/>
              <a:lstStyle/>
              <a:p>
                <a:pPr>
                  <a:defRPr sz="2400"/>
                </a:pPr>
                <a:r>
                  <a:rPr lang="en-US" sz="2400" dirty="0" smtClean="0"/>
                  <a:t>Weighted Speedup</a:t>
                </a:r>
                <a:r>
                  <a:rPr lang="en-US" sz="2400" baseline="0" dirty="0" smtClean="0"/>
                  <a:t> (</a:t>
                </a:r>
                <a:r>
                  <a:rPr lang="en-US" sz="2400" baseline="0" dirty="0" err="1" smtClean="0"/>
                  <a:t>GeoMean</a:t>
                </a:r>
                <a:r>
                  <a:rPr lang="en-US" sz="2400" baseline="0" dirty="0" smtClean="0"/>
                  <a:t>)</a:t>
                </a:r>
                <a:endParaRPr lang="en-US" sz="2400" dirty="0" smtClean="0"/>
              </a:p>
            </c:rich>
          </c:tx>
          <c:layout>
            <c:manualLayout>
              <c:xMode val="edge"/>
              <c:yMode val="edge"/>
              <c:x val="0.0046134084782097"/>
              <c:y val="0.112259386999466"/>
            </c:manualLayout>
          </c:layout>
          <c:overlay val="0"/>
        </c:title>
        <c:numFmt formatCode="General" sourceLinked="1"/>
        <c:majorTickMark val="out"/>
        <c:minorTickMark val="none"/>
        <c:tickLblPos val="nextTo"/>
        <c:spPr>
          <a:ln w="1270">
            <a:solidFill>
              <a:schemeClr val="bg1">
                <a:lumMod val="65000"/>
              </a:schemeClr>
            </a:solidFill>
          </a:ln>
        </c:spPr>
        <c:crossAx val="1871441232"/>
        <c:crosses val="autoZero"/>
        <c:crossBetween val="between"/>
        <c:majorUnit val="1.0"/>
      </c:valAx>
      <c:spPr>
        <a:ln>
          <a:noFill/>
        </a:ln>
      </c:spPr>
    </c:plotArea>
    <c:legend>
      <c:legendPos val="r"/>
      <c:layout>
        <c:manualLayout>
          <c:xMode val="edge"/>
          <c:yMode val="edge"/>
          <c:x val="0.803385607459252"/>
          <c:y val="0.0972403089036947"/>
          <c:w val="0.196614392540748"/>
          <c:h val="0.646904540644601"/>
        </c:manualLayout>
      </c:layout>
      <c:overlay val="0"/>
      <c:spPr>
        <a:noFill/>
        <a:ln>
          <a:noFill/>
        </a:ln>
      </c:spPr>
    </c:legend>
    <c:plotVisOnly val="1"/>
    <c:dispBlanksAs val="gap"/>
    <c:showDLblsOverMax val="0"/>
  </c:chart>
  <c:spPr>
    <a:ln>
      <a:noFill/>
    </a:ln>
  </c:spPr>
  <c:txPr>
    <a:bodyPr/>
    <a:lstStyle/>
    <a:p>
      <a:pPr>
        <a:defRPr sz="2200"/>
      </a:pPr>
      <a:endParaRPr lang="en-US"/>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24715237531098"/>
          <c:y val="0.0467742613904031"/>
          <c:w val="0.678239460657043"/>
          <c:h val="0.695810798818112"/>
        </c:manualLayout>
      </c:layout>
      <c:barChart>
        <c:barDir val="col"/>
        <c:grouping val="clustered"/>
        <c:varyColors val="0"/>
        <c:ser>
          <c:idx val="4"/>
          <c:order val="0"/>
          <c:tx>
            <c:v>All-Bank</c:v>
          </c:tx>
          <c:spPr>
            <a:pattFill prst="divot">
              <a:fgClr>
                <a:schemeClr val="accent1"/>
              </a:fgClr>
              <a:bgClr>
                <a:schemeClr val="bg1"/>
              </a:bgClr>
            </a:pattFill>
            <a:ln>
              <a:solidFill>
                <a:schemeClr val="tx1"/>
              </a:solidFill>
            </a:ln>
          </c:spPr>
          <c:invertIfNegative val="0"/>
          <c:val>
            <c:numRef>
              <c:f>energy!$B$22:$D$22</c:f>
              <c:numCache>
                <c:formatCode>General</c:formatCode>
                <c:ptCount val="3"/>
                <c:pt idx="0">
                  <c:v>38.29737486</c:v>
                </c:pt>
                <c:pt idx="1">
                  <c:v>40.28002957</c:v>
                </c:pt>
                <c:pt idx="2">
                  <c:v>44.89668047999999</c:v>
                </c:pt>
              </c:numCache>
            </c:numRef>
          </c:val>
        </c:ser>
        <c:ser>
          <c:idx val="1"/>
          <c:order val="1"/>
          <c:tx>
            <c:v>Per-Bank</c:v>
          </c:tx>
          <c:spPr>
            <a:pattFill prst="ltDnDiag">
              <a:fgClr>
                <a:schemeClr val="tx1"/>
              </a:fgClr>
              <a:bgClr>
                <a:prstClr val="white"/>
              </a:bgClr>
            </a:pattFill>
            <a:ln>
              <a:solidFill>
                <a:schemeClr val="tx1"/>
              </a:solidFill>
            </a:ln>
            <a:effectLst/>
          </c:spPr>
          <c:invertIfNegative val="0"/>
          <c:cat>
            <c:strRef>
              <c:f>'multi-core-fix'!$B$45:$D$45</c:f>
              <c:strCache>
                <c:ptCount val="3"/>
                <c:pt idx="0">
                  <c:v>8Gb</c:v>
                </c:pt>
                <c:pt idx="1">
                  <c:v>16Gb</c:v>
                </c:pt>
                <c:pt idx="2">
                  <c:v>32Gb</c:v>
                </c:pt>
              </c:strCache>
            </c:strRef>
          </c:cat>
          <c:val>
            <c:numRef>
              <c:f>energy!$B$24:$D$24</c:f>
              <c:numCache>
                <c:formatCode>General</c:formatCode>
                <c:ptCount val="3"/>
                <c:pt idx="0">
                  <c:v>38.01339984</c:v>
                </c:pt>
                <c:pt idx="1">
                  <c:v>39.98934172</c:v>
                </c:pt>
                <c:pt idx="2">
                  <c:v>44.55212982</c:v>
                </c:pt>
              </c:numCache>
            </c:numRef>
          </c:val>
        </c:ser>
        <c:ser>
          <c:idx val="2"/>
          <c:order val="2"/>
          <c:tx>
            <c:strRef>
              <c:f>'multi-core-fix'!$A$48</c:f>
              <c:strCache>
                <c:ptCount val="1"/>
                <c:pt idx="0">
                  <c:v>Elastic</c:v>
                </c:pt>
              </c:strCache>
            </c:strRef>
          </c:tx>
          <c:spPr>
            <a:solidFill>
              <a:schemeClr val="tx1">
                <a:lumMod val="50000"/>
                <a:lumOff val="50000"/>
              </a:schemeClr>
            </a:solidFill>
            <a:ln w="6350">
              <a:solidFill>
                <a:schemeClr val="tx1"/>
              </a:solidFill>
            </a:ln>
            <a:effectLst/>
          </c:spPr>
          <c:invertIfNegative val="0"/>
          <c:cat>
            <c:strRef>
              <c:f>'multi-core-fix'!$B$45:$D$45</c:f>
              <c:strCache>
                <c:ptCount val="3"/>
                <c:pt idx="0">
                  <c:v>8Gb</c:v>
                </c:pt>
                <c:pt idx="1">
                  <c:v>16Gb</c:v>
                </c:pt>
                <c:pt idx="2">
                  <c:v>32Gb</c:v>
                </c:pt>
              </c:strCache>
            </c:strRef>
          </c:cat>
          <c:val>
            <c:numRef>
              <c:f>energy!$B$23:$D$23</c:f>
              <c:numCache>
                <c:formatCode>General</c:formatCode>
                <c:ptCount val="3"/>
                <c:pt idx="0">
                  <c:v>37.50487284</c:v>
                </c:pt>
                <c:pt idx="1">
                  <c:v>39.31686032</c:v>
                </c:pt>
                <c:pt idx="2">
                  <c:v>44.15089965</c:v>
                </c:pt>
              </c:numCache>
            </c:numRef>
          </c:val>
        </c:ser>
        <c:ser>
          <c:idx val="3"/>
          <c:order val="3"/>
          <c:tx>
            <c:strRef>
              <c:f>scurves_all!$A$67</c:f>
              <c:strCache>
                <c:ptCount val="1"/>
                <c:pt idx="0">
                  <c:v>DARP</c:v>
                </c:pt>
              </c:strCache>
            </c:strRef>
          </c:tx>
          <c:spPr>
            <a:solidFill>
              <a:srgbClr val="6699FF"/>
            </a:solidFill>
            <a:ln w="6350">
              <a:solidFill>
                <a:schemeClr val="tx1"/>
              </a:solidFill>
            </a:ln>
            <a:effectLst/>
          </c:spPr>
          <c:invertIfNegative val="0"/>
          <c:cat>
            <c:strRef>
              <c:f>'multi-core-fix'!$B$45:$D$45</c:f>
              <c:strCache>
                <c:ptCount val="3"/>
                <c:pt idx="0">
                  <c:v>8Gb</c:v>
                </c:pt>
                <c:pt idx="1">
                  <c:v>16Gb</c:v>
                </c:pt>
                <c:pt idx="2">
                  <c:v>32Gb</c:v>
                </c:pt>
              </c:strCache>
            </c:strRef>
          </c:cat>
          <c:val>
            <c:numRef>
              <c:f>energy!$B$25:$D$25</c:f>
              <c:numCache>
                <c:formatCode>General</c:formatCode>
                <c:ptCount val="3"/>
                <c:pt idx="0">
                  <c:v>37.19101498</c:v>
                </c:pt>
                <c:pt idx="1">
                  <c:v>38.5880554</c:v>
                </c:pt>
                <c:pt idx="2">
                  <c:v>43.2499876</c:v>
                </c:pt>
              </c:numCache>
            </c:numRef>
          </c:val>
        </c:ser>
        <c:ser>
          <c:idx val="6"/>
          <c:order val="4"/>
          <c:tx>
            <c:v>SARP</c:v>
          </c:tx>
          <c:spPr>
            <a:solidFill>
              <a:schemeClr val="accent3">
                <a:lumMod val="50000"/>
              </a:schemeClr>
            </a:solidFill>
            <a:ln w="6350">
              <a:solidFill>
                <a:schemeClr val="tx1"/>
              </a:solidFill>
            </a:ln>
            <a:effectLst/>
          </c:spPr>
          <c:invertIfNegative val="0"/>
          <c:cat>
            <c:strRef>
              <c:f>'multi-core-fix'!$B$45:$D$45</c:f>
              <c:strCache>
                <c:ptCount val="3"/>
                <c:pt idx="0">
                  <c:v>8Gb</c:v>
                </c:pt>
                <c:pt idx="1">
                  <c:v>16Gb</c:v>
                </c:pt>
                <c:pt idx="2">
                  <c:v>32Gb</c:v>
                </c:pt>
              </c:strCache>
            </c:strRef>
          </c:cat>
          <c:val>
            <c:numRef>
              <c:f>energy!$B$26:$D$26</c:f>
              <c:numCache>
                <c:formatCode>General</c:formatCode>
                <c:ptCount val="3"/>
                <c:pt idx="0">
                  <c:v>37.10956219</c:v>
                </c:pt>
                <c:pt idx="1">
                  <c:v>38.32202032</c:v>
                </c:pt>
                <c:pt idx="2">
                  <c:v>41.0808851</c:v>
                </c:pt>
              </c:numCache>
            </c:numRef>
          </c:val>
        </c:ser>
        <c:ser>
          <c:idx val="5"/>
          <c:order val="5"/>
          <c:tx>
            <c:v>DSARP</c:v>
          </c:tx>
          <c:spPr>
            <a:solidFill>
              <a:schemeClr val="accent6"/>
            </a:solidFill>
            <a:ln w="6350">
              <a:solidFill>
                <a:schemeClr val="tx1"/>
              </a:solidFill>
            </a:ln>
          </c:spPr>
          <c:invertIfNegative val="0"/>
          <c:val>
            <c:numRef>
              <c:f>energy!$B$27:$D$27</c:f>
              <c:numCache>
                <c:formatCode>General</c:formatCode>
                <c:ptCount val="3"/>
                <c:pt idx="0">
                  <c:v>37.13696439</c:v>
                </c:pt>
                <c:pt idx="1">
                  <c:v>38.19702453</c:v>
                </c:pt>
                <c:pt idx="2">
                  <c:v>40.84946035</c:v>
                </c:pt>
              </c:numCache>
            </c:numRef>
          </c:val>
        </c:ser>
        <c:ser>
          <c:idx val="0"/>
          <c:order val="6"/>
          <c:tx>
            <c:v>Ideal</c:v>
          </c:tx>
          <c:spPr>
            <a:solidFill>
              <a:schemeClr val="bg1">
                <a:lumMod val="85000"/>
              </a:schemeClr>
            </a:solidFill>
            <a:ln>
              <a:solidFill>
                <a:schemeClr val="tx1"/>
              </a:solidFill>
            </a:ln>
            <a:effectLst/>
          </c:spPr>
          <c:invertIfNegative val="0"/>
          <c:cat>
            <c:strRef>
              <c:f>'multi-core-fix'!$B$45:$D$45</c:f>
              <c:strCache>
                <c:ptCount val="3"/>
                <c:pt idx="0">
                  <c:v>8Gb</c:v>
                </c:pt>
                <c:pt idx="1">
                  <c:v>16Gb</c:v>
                </c:pt>
                <c:pt idx="2">
                  <c:v>32Gb</c:v>
                </c:pt>
              </c:strCache>
            </c:strRef>
          </c:cat>
          <c:val>
            <c:numRef>
              <c:f>energy!$B$28:$D$28</c:f>
              <c:numCache>
                <c:formatCode>General</c:formatCode>
                <c:ptCount val="3"/>
                <c:pt idx="0">
                  <c:v>36.62837379</c:v>
                </c:pt>
                <c:pt idx="1">
                  <c:v>36.62837379</c:v>
                </c:pt>
                <c:pt idx="2">
                  <c:v>36.62837379</c:v>
                </c:pt>
              </c:numCache>
            </c:numRef>
          </c:val>
        </c:ser>
        <c:dLbls>
          <c:showLegendKey val="0"/>
          <c:showVal val="0"/>
          <c:showCatName val="0"/>
          <c:showSerName val="0"/>
          <c:showPercent val="0"/>
          <c:showBubbleSize val="0"/>
        </c:dLbls>
        <c:gapWidth val="150"/>
        <c:axId val="1872088512"/>
        <c:axId val="1872095888"/>
      </c:barChart>
      <c:catAx>
        <c:axId val="1872088512"/>
        <c:scaling>
          <c:orientation val="minMax"/>
        </c:scaling>
        <c:delete val="0"/>
        <c:axPos val="b"/>
        <c:title>
          <c:tx>
            <c:rich>
              <a:bodyPr/>
              <a:lstStyle/>
              <a:p>
                <a:pPr>
                  <a:defRPr/>
                </a:pPr>
                <a:r>
                  <a:rPr lang="en-US"/>
                  <a:t>DRAM Chip Density</a:t>
                </a:r>
              </a:p>
            </c:rich>
          </c:tx>
          <c:layout>
            <c:manualLayout>
              <c:xMode val="edge"/>
              <c:yMode val="edge"/>
              <c:x val="0.343729533808274"/>
              <c:y val="0.837656050205263"/>
            </c:manualLayout>
          </c:layout>
          <c:overlay val="0"/>
        </c:title>
        <c:numFmt formatCode="General" sourceLinked="1"/>
        <c:majorTickMark val="out"/>
        <c:minorTickMark val="none"/>
        <c:tickLblPos val="nextTo"/>
        <c:spPr>
          <a:ln w="1270">
            <a:solidFill>
              <a:schemeClr val="bg1">
                <a:lumMod val="65000"/>
              </a:schemeClr>
            </a:solidFill>
          </a:ln>
        </c:spPr>
        <c:crossAx val="1872095888"/>
        <c:crosses val="autoZero"/>
        <c:auto val="1"/>
        <c:lblAlgn val="ctr"/>
        <c:lblOffset val="100"/>
        <c:noMultiLvlLbl val="0"/>
      </c:catAx>
      <c:valAx>
        <c:axId val="1872095888"/>
        <c:scaling>
          <c:orientation val="minMax"/>
          <c:max val="45.0"/>
          <c:min val="0.0"/>
        </c:scaling>
        <c:delete val="0"/>
        <c:axPos val="l"/>
        <c:majorGridlines>
          <c:spPr>
            <a:ln w="3175">
              <a:solidFill>
                <a:schemeClr val="bg1">
                  <a:lumMod val="65000"/>
                </a:schemeClr>
              </a:solidFill>
              <a:prstDash val="dash"/>
            </a:ln>
          </c:spPr>
        </c:majorGridlines>
        <c:title>
          <c:tx>
            <c:rich>
              <a:bodyPr rot="-5400000" vert="horz"/>
              <a:lstStyle/>
              <a:p>
                <a:pPr>
                  <a:defRPr/>
                </a:pPr>
                <a:r>
                  <a:rPr lang="en-US"/>
                  <a:t>Energy per Access (nJ)</a:t>
                </a:r>
              </a:p>
            </c:rich>
          </c:tx>
          <c:layout>
            <c:manualLayout>
              <c:xMode val="edge"/>
              <c:yMode val="edge"/>
              <c:x val="4.03290015504668E-6"/>
              <c:y val="0.128101020558781"/>
            </c:manualLayout>
          </c:layout>
          <c:overlay val="0"/>
        </c:title>
        <c:numFmt formatCode="General" sourceLinked="1"/>
        <c:majorTickMark val="out"/>
        <c:minorTickMark val="none"/>
        <c:tickLblPos val="nextTo"/>
        <c:spPr>
          <a:ln w="1270">
            <a:solidFill>
              <a:schemeClr val="bg1">
                <a:lumMod val="65000"/>
              </a:schemeClr>
            </a:solidFill>
          </a:ln>
        </c:spPr>
        <c:crossAx val="1872088512"/>
        <c:crosses val="autoZero"/>
        <c:crossBetween val="between"/>
        <c:majorUnit val="5.0"/>
      </c:valAx>
      <c:spPr>
        <a:ln>
          <a:noFill/>
        </a:ln>
      </c:spPr>
    </c:plotArea>
    <c:legend>
      <c:legendPos val="r"/>
      <c:layout>
        <c:manualLayout>
          <c:xMode val="edge"/>
          <c:yMode val="edge"/>
          <c:x val="0.809593829516112"/>
          <c:y val="0.0972403089036947"/>
          <c:w val="0.190406170483888"/>
          <c:h val="0.646904540644601"/>
        </c:manualLayout>
      </c:layout>
      <c:overlay val="0"/>
      <c:spPr>
        <a:noFill/>
        <a:ln>
          <a:noFill/>
        </a:ln>
      </c:spPr>
    </c:legend>
    <c:plotVisOnly val="1"/>
    <c:dispBlanksAs val="gap"/>
    <c:showDLblsOverMax val="0"/>
  </c:chart>
  <c:spPr>
    <a:ln>
      <a:noFill/>
    </a:ln>
  </c:spPr>
  <c:txPr>
    <a:bodyPr/>
    <a:lstStyle/>
    <a:p>
      <a:pPr>
        <a:defRPr sz="2200"/>
      </a:pPr>
      <a:endParaRPr lang="en-US"/>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0813217410323709"/>
          <c:y val="0.0601851851851852"/>
          <c:w val="0.890943569553806"/>
          <c:h val="0.822469378827647"/>
        </c:manualLayout>
      </c:layout>
      <c:barChart>
        <c:barDir val="col"/>
        <c:grouping val="clustered"/>
        <c:varyColors val="0"/>
        <c:ser>
          <c:idx val="0"/>
          <c:order val="0"/>
          <c:tx>
            <c:strRef>
              <c:f>PERF!$B$1</c:f>
              <c:strCache>
                <c:ptCount val="1"/>
                <c:pt idx="0">
                  <c:v>AVATAR (1yr)</c:v>
                </c:pt>
              </c:strCache>
            </c:strRef>
          </c:tx>
          <c:invertIfNegative val="0"/>
          <c:cat>
            <c:strRef>
              <c:f>PERF!$A$2:$A$5</c:f>
              <c:strCache>
                <c:ptCount val="4"/>
                <c:pt idx="0">
                  <c:v>8Gb</c:v>
                </c:pt>
                <c:pt idx="1">
                  <c:v>16Gb</c:v>
                </c:pt>
                <c:pt idx="2">
                  <c:v>32Gb</c:v>
                </c:pt>
                <c:pt idx="3">
                  <c:v>64Gb</c:v>
                </c:pt>
              </c:strCache>
            </c:strRef>
          </c:cat>
          <c:val>
            <c:numRef>
              <c:f>PERF!$B$2:$B$5</c:f>
              <c:numCache>
                <c:formatCode>General</c:formatCode>
                <c:ptCount val="4"/>
                <c:pt idx="0">
                  <c:v>1.04</c:v>
                </c:pt>
                <c:pt idx="1">
                  <c:v>1.065</c:v>
                </c:pt>
                <c:pt idx="2">
                  <c:v>1.13</c:v>
                </c:pt>
                <c:pt idx="3">
                  <c:v>1.35</c:v>
                </c:pt>
              </c:numCache>
            </c:numRef>
          </c:val>
        </c:ser>
        <c:ser>
          <c:idx val="1"/>
          <c:order val="1"/>
          <c:tx>
            <c:strRef>
              <c:f>PERF!$C$1</c:f>
              <c:strCache>
                <c:ptCount val="1"/>
                <c:pt idx="0">
                  <c:v>NoRefresh</c:v>
                </c:pt>
              </c:strCache>
            </c:strRef>
          </c:tx>
          <c:invertIfNegative val="0"/>
          <c:cat>
            <c:strRef>
              <c:f>PERF!$A$2:$A$5</c:f>
              <c:strCache>
                <c:ptCount val="4"/>
                <c:pt idx="0">
                  <c:v>8Gb</c:v>
                </c:pt>
                <c:pt idx="1">
                  <c:v>16Gb</c:v>
                </c:pt>
                <c:pt idx="2">
                  <c:v>32Gb</c:v>
                </c:pt>
                <c:pt idx="3">
                  <c:v>64Gb</c:v>
                </c:pt>
              </c:strCache>
            </c:strRef>
          </c:cat>
          <c:val>
            <c:numRef>
              <c:f>PERF!$C$2:$C$5</c:f>
              <c:numCache>
                <c:formatCode>General</c:formatCode>
                <c:ptCount val="4"/>
                <c:pt idx="0">
                  <c:v>1.05</c:v>
                </c:pt>
                <c:pt idx="1">
                  <c:v>1.09</c:v>
                </c:pt>
                <c:pt idx="2">
                  <c:v>1.21</c:v>
                </c:pt>
                <c:pt idx="3">
                  <c:v>1.54</c:v>
                </c:pt>
              </c:numCache>
            </c:numRef>
          </c:val>
        </c:ser>
        <c:dLbls>
          <c:showLegendKey val="0"/>
          <c:showVal val="0"/>
          <c:showCatName val="0"/>
          <c:showSerName val="0"/>
          <c:showPercent val="0"/>
          <c:showBubbleSize val="0"/>
        </c:dLbls>
        <c:gapWidth val="150"/>
        <c:axId val="1875248608"/>
        <c:axId val="1866821664"/>
      </c:barChart>
      <c:catAx>
        <c:axId val="1875248608"/>
        <c:scaling>
          <c:orientation val="minMax"/>
        </c:scaling>
        <c:delete val="0"/>
        <c:axPos val="b"/>
        <c:numFmt formatCode="General" sourceLinked="0"/>
        <c:majorTickMark val="out"/>
        <c:minorTickMark val="none"/>
        <c:tickLblPos val="nextTo"/>
        <c:txPr>
          <a:bodyPr/>
          <a:lstStyle/>
          <a:p>
            <a:pPr>
              <a:defRPr sz="2000"/>
            </a:pPr>
            <a:endParaRPr lang="en-US"/>
          </a:p>
        </c:txPr>
        <c:crossAx val="1866821664"/>
        <c:crosses val="autoZero"/>
        <c:auto val="1"/>
        <c:lblAlgn val="ctr"/>
        <c:lblOffset val="100"/>
        <c:noMultiLvlLbl val="0"/>
      </c:catAx>
      <c:valAx>
        <c:axId val="1866821664"/>
        <c:scaling>
          <c:orientation val="minMax"/>
          <c:max val="1.6"/>
          <c:min val="1.0"/>
        </c:scaling>
        <c:delete val="0"/>
        <c:axPos val="l"/>
        <c:majorGridlines/>
        <c:numFmt formatCode="#,##0.00" sourceLinked="0"/>
        <c:majorTickMark val="out"/>
        <c:minorTickMark val="none"/>
        <c:tickLblPos val="nextTo"/>
        <c:txPr>
          <a:bodyPr/>
          <a:lstStyle/>
          <a:p>
            <a:pPr>
              <a:defRPr sz="2000"/>
            </a:pPr>
            <a:endParaRPr lang="en-US"/>
          </a:p>
        </c:txPr>
        <c:crossAx val="1875248608"/>
        <c:crosses val="autoZero"/>
        <c:crossBetween val="between"/>
      </c:valAx>
    </c:plotArea>
    <c:legend>
      <c:legendPos val="r"/>
      <c:layout>
        <c:manualLayout>
          <c:xMode val="edge"/>
          <c:yMode val="edge"/>
          <c:x val="0.087469954413593"/>
          <c:y val="0.0379382719300556"/>
          <c:w val="0.694657487434324"/>
          <c:h val="0.185952901720618"/>
        </c:manualLayout>
      </c:layout>
      <c:overlay val="0"/>
      <c:txPr>
        <a:bodyPr/>
        <a:lstStyle/>
        <a:p>
          <a:pPr>
            <a:defRPr sz="2400"/>
          </a:pPr>
          <a:endParaRPr lang="en-US"/>
        </a:p>
      </c:txPr>
    </c:legend>
    <c:plotVisOnly val="1"/>
    <c:dispBlanksAs val="gap"/>
    <c:showDLblsOverMax val="0"/>
  </c:chart>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0803803587051618"/>
          <c:y val="0.0601851851851852"/>
          <c:w val="0.859270559930009"/>
          <c:h val="0.822469378827647"/>
        </c:manualLayout>
      </c:layout>
      <c:barChart>
        <c:barDir val="col"/>
        <c:grouping val="clustered"/>
        <c:varyColors val="0"/>
        <c:ser>
          <c:idx val="0"/>
          <c:order val="0"/>
          <c:tx>
            <c:strRef>
              <c:f>EDP!$B$1</c:f>
              <c:strCache>
                <c:ptCount val="1"/>
                <c:pt idx="0">
                  <c:v>AVATAR (1yr)</c:v>
                </c:pt>
              </c:strCache>
            </c:strRef>
          </c:tx>
          <c:invertIfNegative val="0"/>
          <c:cat>
            <c:strRef>
              <c:f>EDP!$A$2:$A$5</c:f>
              <c:strCache>
                <c:ptCount val="4"/>
                <c:pt idx="0">
                  <c:v>8Gb</c:v>
                </c:pt>
                <c:pt idx="1">
                  <c:v>16Gb</c:v>
                </c:pt>
                <c:pt idx="2">
                  <c:v>32Gb</c:v>
                </c:pt>
                <c:pt idx="3">
                  <c:v>64Gb</c:v>
                </c:pt>
              </c:strCache>
            </c:strRef>
          </c:cat>
          <c:val>
            <c:numRef>
              <c:f>EDP!$B$2:$B$5</c:f>
              <c:numCache>
                <c:formatCode>General</c:formatCode>
                <c:ptCount val="4"/>
                <c:pt idx="0">
                  <c:v>0.95</c:v>
                </c:pt>
                <c:pt idx="1">
                  <c:v>0.88</c:v>
                </c:pt>
                <c:pt idx="2">
                  <c:v>0.75</c:v>
                </c:pt>
                <c:pt idx="3">
                  <c:v>0.52</c:v>
                </c:pt>
              </c:numCache>
            </c:numRef>
          </c:val>
        </c:ser>
        <c:ser>
          <c:idx val="1"/>
          <c:order val="1"/>
          <c:tx>
            <c:strRef>
              <c:f>EDP!$C$1</c:f>
              <c:strCache>
                <c:ptCount val="1"/>
                <c:pt idx="0">
                  <c:v>NoRefresh</c:v>
                </c:pt>
              </c:strCache>
            </c:strRef>
          </c:tx>
          <c:invertIfNegative val="0"/>
          <c:cat>
            <c:strRef>
              <c:f>EDP!$A$2:$A$5</c:f>
              <c:strCache>
                <c:ptCount val="4"/>
                <c:pt idx="0">
                  <c:v>8Gb</c:v>
                </c:pt>
                <c:pt idx="1">
                  <c:v>16Gb</c:v>
                </c:pt>
                <c:pt idx="2">
                  <c:v>32Gb</c:v>
                </c:pt>
                <c:pt idx="3">
                  <c:v>64Gb</c:v>
                </c:pt>
              </c:strCache>
            </c:strRef>
          </c:cat>
          <c:val>
            <c:numRef>
              <c:f>EDP!$C$2:$C$5</c:f>
              <c:numCache>
                <c:formatCode>General</c:formatCode>
                <c:ptCount val="4"/>
                <c:pt idx="0">
                  <c:v>0.91</c:v>
                </c:pt>
                <c:pt idx="1">
                  <c:v>0.83</c:v>
                </c:pt>
                <c:pt idx="2">
                  <c:v>0.68</c:v>
                </c:pt>
                <c:pt idx="3">
                  <c:v>0.41</c:v>
                </c:pt>
              </c:numCache>
            </c:numRef>
          </c:val>
        </c:ser>
        <c:dLbls>
          <c:showLegendKey val="0"/>
          <c:showVal val="0"/>
          <c:showCatName val="0"/>
          <c:showSerName val="0"/>
          <c:showPercent val="0"/>
          <c:showBubbleSize val="0"/>
        </c:dLbls>
        <c:gapWidth val="150"/>
        <c:axId val="1874534224"/>
        <c:axId val="1874525280"/>
      </c:barChart>
      <c:catAx>
        <c:axId val="1874534224"/>
        <c:scaling>
          <c:orientation val="minMax"/>
        </c:scaling>
        <c:delete val="0"/>
        <c:axPos val="b"/>
        <c:numFmt formatCode="General" sourceLinked="0"/>
        <c:majorTickMark val="out"/>
        <c:minorTickMark val="none"/>
        <c:tickLblPos val="nextTo"/>
        <c:txPr>
          <a:bodyPr/>
          <a:lstStyle/>
          <a:p>
            <a:pPr>
              <a:defRPr sz="2000"/>
            </a:pPr>
            <a:endParaRPr lang="en-US"/>
          </a:p>
        </c:txPr>
        <c:crossAx val="1874525280"/>
        <c:crosses val="autoZero"/>
        <c:auto val="1"/>
        <c:lblAlgn val="ctr"/>
        <c:lblOffset val="100"/>
        <c:noMultiLvlLbl val="0"/>
      </c:catAx>
      <c:valAx>
        <c:axId val="1874525280"/>
        <c:scaling>
          <c:orientation val="minMax"/>
        </c:scaling>
        <c:delete val="0"/>
        <c:axPos val="l"/>
        <c:majorGridlines/>
        <c:numFmt formatCode="#,##0.0" sourceLinked="0"/>
        <c:majorTickMark val="out"/>
        <c:minorTickMark val="none"/>
        <c:tickLblPos val="nextTo"/>
        <c:txPr>
          <a:bodyPr/>
          <a:lstStyle/>
          <a:p>
            <a:pPr>
              <a:defRPr sz="2000"/>
            </a:pPr>
            <a:endParaRPr lang="en-US"/>
          </a:p>
        </c:txPr>
        <c:crossAx val="1874534224"/>
        <c:crosses val="autoZero"/>
        <c:crossBetween val="between"/>
        <c:majorUnit val="0.1"/>
      </c:valAx>
    </c:plotArea>
    <c:legend>
      <c:legendPos val="r"/>
      <c:layout>
        <c:manualLayout>
          <c:xMode val="edge"/>
          <c:yMode val="edge"/>
          <c:x val="0.301287172436779"/>
          <c:y val="0.00265860517435321"/>
          <c:w val="0.655851685206016"/>
          <c:h val="0.185952901720618"/>
        </c:manualLayout>
      </c:layout>
      <c:overlay val="0"/>
      <c:txPr>
        <a:bodyPr/>
        <a:lstStyle/>
        <a:p>
          <a:pPr>
            <a:defRPr sz="2000"/>
          </a:pPr>
          <a:endParaRPr lang="en-US"/>
        </a:p>
      </c:txPr>
    </c:legend>
    <c:plotVisOnly val="1"/>
    <c:dispBlanksAs val="gap"/>
    <c:showDLblsOverMax val="0"/>
  </c:chart>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dPt>
          <c:dPt>
            <c:idx val="1"/>
            <c:invertIfNegative val="0"/>
            <c:bubble3D val="0"/>
            <c:spPr>
              <a:solidFill>
                <a:schemeClr val="accent1"/>
              </a:solidFill>
              <a:ln>
                <a:solidFill>
                  <a:schemeClr val="accent1">
                    <a:lumMod val="50000"/>
                  </a:schemeClr>
                </a:solidFill>
              </a:ln>
              <a:effectLst/>
            </c:spPr>
          </c:dPt>
          <c:dPt>
            <c:idx val="2"/>
            <c:invertIfNegative val="0"/>
            <c:bubble3D val="0"/>
            <c:spPr>
              <a:solidFill>
                <a:schemeClr val="accent1"/>
              </a:solidFill>
              <a:ln>
                <a:solidFill>
                  <a:schemeClr val="accent1">
                    <a:lumMod val="50000"/>
                  </a:schemeClr>
                </a:solidFill>
              </a:ln>
              <a:effectLst/>
            </c:spPr>
          </c:dPt>
          <c:dPt>
            <c:idx val="3"/>
            <c:invertIfNegative val="0"/>
            <c:bubble3D val="0"/>
            <c:spPr>
              <a:solidFill>
                <a:schemeClr val="accent3"/>
              </a:solidFill>
              <a:ln>
                <a:solidFill>
                  <a:schemeClr val="accent3">
                    <a:lumMod val="50000"/>
                  </a:schemeClr>
                </a:solidFill>
              </a:ln>
              <a:effectLst/>
            </c:spPr>
          </c:dPt>
          <c:dPt>
            <c:idx val="4"/>
            <c:invertIfNegative val="0"/>
            <c:bubble3D val="0"/>
            <c:spPr>
              <a:solidFill>
                <a:schemeClr val="accent3"/>
              </a:solidFill>
              <a:ln>
                <a:solidFill>
                  <a:schemeClr val="accent3">
                    <a:lumMod val="50000"/>
                  </a:schemeClr>
                </a:solidFill>
              </a:ln>
              <a:effectLst/>
            </c:spPr>
          </c:dPt>
          <c:dPt>
            <c:idx val="5"/>
            <c:invertIfNegative val="0"/>
            <c:bubble3D val="0"/>
            <c:spPr>
              <a:solidFill>
                <a:schemeClr val="accent3"/>
              </a:solidFill>
              <a:ln>
                <a:solidFill>
                  <a:schemeClr val="accent3">
                    <a:lumMod val="50000"/>
                  </a:schemeClr>
                </a:solidFill>
              </a:ln>
              <a:effectLst/>
            </c:spPr>
          </c:dPt>
          <c:dLbls>
            <c:dLbl>
              <c:idx val="0"/>
              <c:delete val="1"/>
              <c:extLst>
                <c:ext xmlns:c15="http://schemas.microsoft.com/office/drawing/2012/chart" uri="{CE6537A1-D6FC-4f65-9D91-7224C49458BB}"/>
              </c:extLst>
            </c:dLbl>
            <c:dLbl>
              <c:idx val="1"/>
              <c:layout/>
              <c:tx>
                <c:rich>
                  <a:bodyPr/>
                  <a:lstStyle/>
                  <a:p>
                    <a:r>
                      <a:rPr lang="pt-BR" altLang="ko-KR" smtClean="0"/>
                      <a:t>+56%</a:t>
                    </a:r>
                    <a:endParaRPr lang="pt-BR" altLang="ko-KR" dirty="0"/>
                  </a:p>
                </c:rich>
              </c:tx>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it-IT" altLang="ko-KR" smtClean="0"/>
                      <a:t>+25%</a:t>
                    </a:r>
                    <a:endParaRPr lang="it-IT" altLang="ko-KR" dirty="0"/>
                  </a:p>
                </c:rich>
              </c:tx>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hr-HR" altLang="ko-KR" smtClean="0"/>
                      <a:t>9.0x</a:t>
                    </a:r>
                    <a:endParaRPr lang="hr-HR" altLang="ko-KR" dirty="0"/>
                  </a:p>
                </c:rich>
              </c:tx>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nb-NO" altLang="ko-KR" smtClean="0"/>
                      <a:t>11.6x</a:t>
                    </a:r>
                    <a:endParaRPr lang="nb-NO" altLang="ko-KR" dirty="0"/>
                  </a:p>
                </c:rich>
              </c:tx>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a:lstStyle/>
                  <a:p>
                    <a:r>
                      <a:rPr lang="hr-HR" altLang="ko-KR" smtClean="0"/>
                      <a:t>13.8x</a:t>
                    </a:r>
                    <a:endParaRPr lang="hr-HR" altLang="ko-KR" dirty="0"/>
                  </a:p>
                </c:rich>
              </c:tx>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1.0</c:v>
                </c:pt>
                <c:pt idx="1">
                  <c:v>1.559151435</c:v>
                </c:pt>
                <c:pt idx="2">
                  <c:v>1.252544595</c:v>
                </c:pt>
                <c:pt idx="3">
                  <c:v>9.024112831</c:v>
                </c:pt>
                <c:pt idx="4">
                  <c:v>11.6257351</c:v>
                </c:pt>
                <c:pt idx="5">
                  <c:v>13.78144332</c:v>
                </c:pt>
              </c:numCache>
            </c:numRef>
          </c:val>
        </c:ser>
        <c:dLbls>
          <c:showLegendKey val="0"/>
          <c:showVal val="0"/>
          <c:showCatName val="0"/>
          <c:showSerName val="0"/>
          <c:showPercent val="0"/>
          <c:showBubbleSize val="0"/>
        </c:dLbls>
        <c:gapWidth val="80"/>
        <c:overlap val="-27"/>
        <c:axId val="1829732448"/>
        <c:axId val="1829706832"/>
      </c:barChart>
      <c:catAx>
        <c:axId val="18297324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829706832"/>
        <c:crosses val="autoZero"/>
        <c:auto val="1"/>
        <c:lblAlgn val="ctr"/>
        <c:lblOffset val="100"/>
        <c:noMultiLvlLbl val="0"/>
      </c:catAx>
      <c:valAx>
        <c:axId val="1829706832"/>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smtClean="0"/>
                  <a:t>Speedup</a:t>
                </a:r>
                <a:endParaRPr lang="ko-KR" altLang="en-US" dirty="0"/>
              </a:p>
            </c:rich>
          </c:tx>
          <c:layout>
            <c:manualLayout>
              <c:xMode val="edge"/>
              <c:yMode val="edge"/>
              <c:x val="0.00462962962962963"/>
              <c:y val="0.33643415409659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829732448"/>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dPt>
          <c:dPt>
            <c:idx val="1"/>
            <c:invertIfNegative val="0"/>
            <c:bubble3D val="0"/>
            <c:spPr>
              <a:solidFill>
                <a:schemeClr val="accent1"/>
              </a:solidFill>
              <a:ln>
                <a:solidFill>
                  <a:schemeClr val="accent1">
                    <a:lumMod val="50000"/>
                  </a:schemeClr>
                </a:solidFill>
              </a:ln>
              <a:effectLst/>
            </c:spPr>
          </c:dPt>
          <c:dPt>
            <c:idx val="2"/>
            <c:invertIfNegative val="0"/>
            <c:bubble3D val="0"/>
            <c:spPr>
              <a:solidFill>
                <a:schemeClr val="accent1"/>
              </a:solidFill>
              <a:ln>
                <a:solidFill>
                  <a:schemeClr val="accent1">
                    <a:lumMod val="50000"/>
                  </a:schemeClr>
                </a:solidFill>
              </a:ln>
              <a:effectLst/>
            </c:spPr>
          </c:dPt>
          <c:dPt>
            <c:idx val="3"/>
            <c:invertIfNegative val="0"/>
            <c:bubble3D val="0"/>
            <c:spPr>
              <a:solidFill>
                <a:schemeClr val="accent3"/>
              </a:solidFill>
              <a:ln>
                <a:solidFill>
                  <a:schemeClr val="accent3">
                    <a:lumMod val="50000"/>
                  </a:schemeClr>
                </a:solidFill>
              </a:ln>
              <a:effectLst/>
            </c:spPr>
          </c:dPt>
          <c:dPt>
            <c:idx val="4"/>
            <c:invertIfNegative val="0"/>
            <c:bubble3D val="0"/>
            <c:spPr>
              <a:solidFill>
                <a:schemeClr val="accent3"/>
              </a:solidFill>
              <a:ln>
                <a:solidFill>
                  <a:schemeClr val="accent3">
                    <a:lumMod val="50000"/>
                  </a:schemeClr>
                </a:solidFill>
              </a:ln>
              <a:effectLst/>
            </c:spPr>
          </c:dPt>
          <c:dPt>
            <c:idx val="5"/>
            <c:invertIfNegative val="0"/>
            <c:bubble3D val="0"/>
            <c:spPr>
              <a:solidFill>
                <a:schemeClr val="accent3"/>
              </a:solidFill>
              <a:ln>
                <a:solidFill>
                  <a:schemeClr val="accent3">
                    <a:lumMod val="50000"/>
                  </a:schemeClr>
                </a:solidFill>
              </a:ln>
              <a:effectLst/>
            </c:spPr>
          </c:dPt>
          <c:dLbls>
            <c:dLbl>
              <c:idx val="0"/>
              <c:delete val="1"/>
              <c:extLst>
                <c:ext xmlns:c15="http://schemas.microsoft.com/office/drawing/2012/chart" uri="{CE6537A1-D6FC-4f65-9D91-7224C49458BB}"/>
              </c:extLst>
            </c:dLbl>
            <c:dLbl>
              <c:idx val="1"/>
              <c:layout/>
              <c:tx>
                <c:rich>
                  <a:bodyPr/>
                  <a:lstStyle/>
                  <a:p>
                    <a:r>
                      <a:rPr lang="pt-BR" altLang="ko-KR" smtClean="0"/>
                      <a:t>+56%</a:t>
                    </a:r>
                    <a:endParaRPr lang="pt-BR" altLang="ko-KR" dirty="0"/>
                  </a:p>
                </c:rich>
              </c:tx>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it-IT" altLang="ko-KR" smtClean="0"/>
                      <a:t>+25%</a:t>
                    </a:r>
                    <a:endParaRPr lang="it-IT" altLang="ko-KR" dirty="0"/>
                  </a:p>
                </c:rich>
              </c:tx>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hr-HR" altLang="ko-KR" smtClean="0"/>
                      <a:t>9.0x</a:t>
                    </a:r>
                    <a:endParaRPr lang="hr-HR" altLang="ko-KR" dirty="0"/>
                  </a:p>
                </c:rich>
              </c:tx>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nb-NO" altLang="ko-KR" smtClean="0"/>
                      <a:t>11.6x</a:t>
                    </a:r>
                    <a:endParaRPr lang="nb-NO" altLang="ko-KR" dirty="0"/>
                  </a:p>
                </c:rich>
              </c:tx>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a:lstStyle/>
                  <a:p>
                    <a:r>
                      <a:rPr lang="hr-HR" altLang="ko-KR" smtClean="0"/>
                      <a:t>13.8x</a:t>
                    </a:r>
                    <a:endParaRPr lang="hr-HR" altLang="ko-KR" dirty="0"/>
                  </a:p>
                </c:rich>
              </c:tx>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1.0</c:v>
                </c:pt>
                <c:pt idx="1">
                  <c:v>1.559151435</c:v>
                </c:pt>
                <c:pt idx="2">
                  <c:v>1.252544595</c:v>
                </c:pt>
                <c:pt idx="3">
                  <c:v>9.024112831</c:v>
                </c:pt>
                <c:pt idx="4">
                  <c:v>11.6257351</c:v>
                </c:pt>
                <c:pt idx="5">
                  <c:v>13.78144332</c:v>
                </c:pt>
              </c:numCache>
            </c:numRef>
          </c:val>
        </c:ser>
        <c:dLbls>
          <c:showLegendKey val="0"/>
          <c:showVal val="0"/>
          <c:showCatName val="0"/>
          <c:showSerName val="0"/>
          <c:showPercent val="0"/>
          <c:showBubbleSize val="0"/>
        </c:dLbls>
        <c:gapWidth val="80"/>
        <c:overlap val="-27"/>
        <c:axId val="1832997872"/>
        <c:axId val="1833001936"/>
      </c:barChart>
      <c:catAx>
        <c:axId val="18329978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833001936"/>
        <c:crosses val="autoZero"/>
        <c:auto val="1"/>
        <c:lblAlgn val="ctr"/>
        <c:lblOffset val="100"/>
        <c:noMultiLvlLbl val="0"/>
      </c:catAx>
      <c:valAx>
        <c:axId val="1833001936"/>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smtClean="0"/>
                  <a:t>Speedup</a:t>
                </a:r>
                <a:endParaRPr lang="ko-KR" altLang="en-US" dirty="0"/>
              </a:p>
            </c:rich>
          </c:tx>
          <c:layout>
            <c:manualLayout>
              <c:xMode val="edge"/>
              <c:yMode val="edge"/>
              <c:x val="0.00462962962962963"/>
              <c:y val="0.33643415409659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832997872"/>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2400" b="1" i="0" u="none" strike="noStrike" kern="1200" spc="0" baseline="0">
                <a:solidFill>
                  <a:schemeClr val="tx1"/>
                </a:solidFill>
                <a:latin typeface="+mn-lt"/>
                <a:ea typeface="+mn-ea"/>
                <a:cs typeface="+mn-cs"/>
              </a:defRPr>
            </a:pPr>
            <a:r>
              <a:rPr lang="en-US" altLang="ko-KR" b="1" dirty="0" smtClean="0"/>
              <a:t>Memory </a:t>
            </a:r>
            <a:r>
              <a:rPr lang="en-US" altLang="ko-KR" b="1" smtClean="0"/>
              <a:t>Bandwidth Consumption</a:t>
            </a:r>
            <a:endParaRPr lang="en-US" altLang="ko-KR" b="1" dirty="0"/>
          </a:p>
        </c:rich>
      </c:tx>
      <c:layout/>
      <c:overlay val="0"/>
      <c:spPr>
        <a:noFill/>
        <a:ln>
          <a:noFill/>
        </a:ln>
        <a:effectLst/>
      </c:spPr>
    </c:title>
    <c:autoTitleDeleted val="0"/>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dPt>
          <c:dPt>
            <c:idx val="1"/>
            <c:invertIfNegative val="0"/>
            <c:bubble3D val="0"/>
            <c:spPr>
              <a:solidFill>
                <a:schemeClr val="accent1"/>
              </a:solidFill>
              <a:ln>
                <a:solidFill>
                  <a:schemeClr val="accent1">
                    <a:lumMod val="50000"/>
                  </a:schemeClr>
                </a:solidFill>
              </a:ln>
              <a:effectLst/>
            </c:spPr>
          </c:dPt>
          <c:dPt>
            <c:idx val="2"/>
            <c:invertIfNegative val="0"/>
            <c:bubble3D val="0"/>
            <c:spPr>
              <a:solidFill>
                <a:schemeClr val="accent1"/>
              </a:solidFill>
              <a:ln>
                <a:solidFill>
                  <a:schemeClr val="accent1">
                    <a:lumMod val="50000"/>
                  </a:schemeClr>
                </a:solidFill>
              </a:ln>
              <a:effectLst/>
            </c:spPr>
          </c:dPt>
          <c:dPt>
            <c:idx val="3"/>
            <c:invertIfNegative val="0"/>
            <c:bubble3D val="0"/>
            <c:spPr>
              <a:solidFill>
                <a:schemeClr val="accent3"/>
              </a:solidFill>
              <a:ln>
                <a:solidFill>
                  <a:schemeClr val="accent3">
                    <a:lumMod val="50000"/>
                  </a:schemeClr>
                </a:solidFill>
              </a:ln>
              <a:effectLst/>
            </c:spPr>
          </c:dPt>
          <c:dPt>
            <c:idx val="4"/>
            <c:invertIfNegative val="0"/>
            <c:bubble3D val="0"/>
            <c:spPr>
              <a:solidFill>
                <a:schemeClr val="accent3"/>
              </a:solidFill>
              <a:ln>
                <a:solidFill>
                  <a:schemeClr val="accent3">
                    <a:lumMod val="50000"/>
                  </a:schemeClr>
                </a:solidFill>
              </a:ln>
              <a:effectLst/>
            </c:spPr>
          </c:dPt>
          <c:dPt>
            <c:idx val="5"/>
            <c:invertIfNegative val="0"/>
            <c:bubble3D val="0"/>
            <c:spPr>
              <a:solidFill>
                <a:schemeClr val="accent3"/>
              </a:solidFill>
              <a:ln>
                <a:solidFill>
                  <a:schemeClr val="accent3">
                    <a:lumMod val="50000"/>
                  </a:schemeClr>
                </a:solidFill>
              </a:ln>
              <a:effectLst/>
            </c:spPr>
          </c:dPt>
          <c:dLbls>
            <c:dLbl>
              <c:idx val="0"/>
              <c:layout/>
              <c:tx>
                <c:rich>
                  <a:bodyPr/>
                  <a:lstStyle/>
                  <a:p>
                    <a:r>
                      <a:rPr lang="bg-BG" altLang="ko-KR" sz="1800" dirty="0" smtClean="0"/>
                      <a:t>80GB/s</a:t>
                    </a:r>
                    <a:endParaRPr lang="bg-BG" altLang="ko-KR" sz="1800" dirty="0"/>
                  </a:p>
                </c:rich>
              </c:tx>
              <c:showLegendKey val="0"/>
              <c:showVal val="1"/>
              <c:showCatName val="0"/>
              <c:showSerName val="0"/>
              <c:showPercent val="0"/>
              <c:showBubbleSize val="0"/>
              <c:extLst>
                <c:ext xmlns:c15="http://schemas.microsoft.com/office/drawing/2012/chart" uri="{CE6537A1-D6FC-4f65-9D91-7224C49458BB}">
                  <c15:layout/>
                </c:ext>
              </c:extLst>
            </c:dLbl>
            <c:dLbl>
              <c:idx val="1"/>
              <c:layout/>
              <c:tx>
                <c:rich>
                  <a:bodyPr/>
                  <a:lstStyle/>
                  <a:p>
                    <a:r>
                      <a:rPr lang="bg-BG" altLang="ko-KR" sz="1800" dirty="0" smtClean="0"/>
                      <a:t>190GB/s</a:t>
                    </a:r>
                    <a:endParaRPr lang="bg-BG" altLang="ko-KR" sz="1800" dirty="0"/>
                  </a:p>
                </c:rich>
              </c:tx>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is-IS" altLang="ko-KR" sz="1800" dirty="0" smtClean="0"/>
                      <a:t>243GB/s</a:t>
                    </a:r>
                    <a:endParaRPr lang="is-IS" altLang="ko-KR" sz="1800" dirty="0"/>
                  </a:p>
                </c:rich>
              </c:tx>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nb-NO" altLang="ko-KR" b="1" dirty="0" smtClean="0"/>
                      <a:t>1.3TB/s</a:t>
                    </a:r>
                    <a:endParaRPr lang="nb-NO" altLang="ko-KR" b="1" dirty="0"/>
                  </a:p>
                </c:rich>
              </c:tx>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nb-NO" altLang="ko-KR" b="1" dirty="0" smtClean="0"/>
                      <a:t>2.2TB/s</a:t>
                    </a:r>
                    <a:endParaRPr lang="nb-NO" altLang="ko-KR" b="1" dirty="0"/>
                  </a:p>
                </c:rich>
              </c:tx>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r>
                      <a:rPr lang="nb-NO" altLang="ko-KR" b="1" dirty="0" smtClean="0"/>
                      <a:t>2.9TB/s</a:t>
                    </a:r>
                    <a:endParaRPr lang="nb-NO" altLang="ko-KR" b="1" dirty="0"/>
                  </a:p>
                </c:rich>
              </c:tx>
              <c:spPr>
                <a:noFill/>
                <a:ln>
                  <a:noFill/>
                </a:ln>
                <a:effectLst/>
              </c:spPr>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0.079545171498</c:v>
                </c:pt>
                <c:pt idx="1">
                  <c:v>0.19040264944</c:v>
                </c:pt>
                <c:pt idx="2">
                  <c:v>0.24288608168</c:v>
                </c:pt>
                <c:pt idx="3">
                  <c:v>1.29430360506</c:v>
                </c:pt>
                <c:pt idx="4">
                  <c:v>2.2439987488</c:v>
                </c:pt>
                <c:pt idx="5">
                  <c:v>2.919651096199999</c:v>
                </c:pt>
              </c:numCache>
            </c:numRef>
          </c:val>
        </c:ser>
        <c:dLbls>
          <c:showLegendKey val="0"/>
          <c:showVal val="0"/>
          <c:showCatName val="0"/>
          <c:showSerName val="0"/>
          <c:showPercent val="0"/>
          <c:showBubbleSize val="0"/>
        </c:dLbls>
        <c:gapWidth val="80"/>
        <c:overlap val="-27"/>
        <c:axId val="1802468352"/>
        <c:axId val="1802473984"/>
      </c:barChart>
      <c:catAx>
        <c:axId val="18024683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802473984"/>
        <c:crosses val="autoZero"/>
        <c:auto val="1"/>
        <c:lblAlgn val="ctr"/>
        <c:lblOffset val="100"/>
        <c:noMultiLvlLbl val="0"/>
      </c:catAx>
      <c:valAx>
        <c:axId val="1802473984"/>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800" b="0" i="0" u="none" strike="noStrike" kern="1200" baseline="0">
                    <a:solidFill>
                      <a:schemeClr val="tx1"/>
                    </a:solidFill>
                    <a:latin typeface="+mn-lt"/>
                    <a:ea typeface="+mn-ea"/>
                    <a:cs typeface="+mn-cs"/>
                  </a:defRPr>
                </a:pPr>
                <a:r>
                  <a:rPr lang="en-US" altLang="ko-KR" sz="1800" dirty="0" smtClean="0"/>
                  <a:t>Memory Bandwidth</a:t>
                </a:r>
                <a:r>
                  <a:rPr lang="en-US" altLang="ko-KR" sz="1800" baseline="0" dirty="0" smtClean="0"/>
                  <a:t> (TB/s)</a:t>
                </a:r>
              </a:p>
            </c:rich>
          </c:tx>
          <c:layout>
            <c:manualLayout>
              <c:xMode val="edge"/>
              <c:yMode val="edge"/>
              <c:x val="0.0"/>
              <c:y val="0.149172979133277"/>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802468352"/>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dPt>
          <c:dPt>
            <c:idx val="1"/>
            <c:invertIfNegative val="0"/>
            <c:bubble3D val="0"/>
            <c:spPr>
              <a:solidFill>
                <a:schemeClr val="accent3"/>
              </a:solidFill>
              <a:ln>
                <a:solidFill>
                  <a:schemeClr val="accent3">
                    <a:lumMod val="50000"/>
                  </a:schemeClr>
                </a:solidFill>
              </a:ln>
              <a:effectLst/>
            </c:spPr>
          </c:dPt>
          <c:dPt>
            <c:idx val="2"/>
            <c:invertIfNegative val="0"/>
            <c:bubble3D val="0"/>
            <c:spPr>
              <a:solidFill>
                <a:schemeClr val="accent1"/>
              </a:solidFill>
              <a:ln>
                <a:solidFill>
                  <a:schemeClr val="accent1">
                    <a:lumMod val="50000"/>
                  </a:schemeClr>
                </a:solidFill>
              </a:ln>
              <a:effectLst/>
            </c:spPr>
          </c:dPt>
          <c:dPt>
            <c:idx val="3"/>
            <c:invertIfNegative val="0"/>
            <c:bubble3D val="0"/>
            <c:spPr>
              <a:solidFill>
                <a:schemeClr val="accent3"/>
              </a:solidFill>
              <a:ln>
                <a:solidFill>
                  <a:schemeClr val="accent3">
                    <a:lumMod val="50000"/>
                  </a:schemeClr>
                </a:solidFill>
              </a:ln>
              <a:effectLst/>
            </c:spPr>
          </c:dPt>
          <c:dLbls>
            <c:dLbl>
              <c:idx val="1"/>
              <c:layout/>
              <c:tx>
                <c:rich>
                  <a:bodyPr/>
                  <a:lstStyle/>
                  <a:p>
                    <a:r>
                      <a:rPr lang="hr-HR" altLang="ko-KR" dirty="0" smtClean="0"/>
                      <a:t>2.3x</a:t>
                    </a:r>
                    <a:endParaRPr lang="hr-HR" altLang="ko-KR" dirty="0"/>
                  </a:p>
                </c:rich>
              </c:tx>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hr-HR" altLang="ko-KR" dirty="0" smtClean="0"/>
                      <a:t>3.0x</a:t>
                    </a:r>
                    <a:endParaRPr lang="hr-HR" altLang="ko-KR" dirty="0"/>
                  </a:p>
                </c:rich>
              </c:tx>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hr-HR" altLang="ko-KR" dirty="0" smtClean="0"/>
                      <a:t>6.5x</a:t>
                    </a:r>
                    <a:endParaRPr lang="hr-HR" altLang="ko-KR" dirty="0"/>
                  </a:p>
                </c:rich>
              </c:tx>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HMC-MC</c:v>
                </c:pt>
                <c:pt idx="1">
                  <c:v>HMC-MC +
PIM BW</c:v>
                </c:pt>
                <c:pt idx="2">
                  <c:v>Tesseract + Conventional BW</c:v>
                </c:pt>
                <c:pt idx="3">
                  <c:v>Tesseract</c:v>
                </c:pt>
              </c:strCache>
            </c:strRef>
          </c:cat>
          <c:val>
            <c:numRef>
              <c:f>Sheet1!$B$2:$B$5</c:f>
              <c:numCache>
                <c:formatCode>General</c:formatCode>
                <c:ptCount val="4"/>
                <c:pt idx="0">
                  <c:v>1.0</c:v>
                </c:pt>
                <c:pt idx="1">
                  <c:v>2.30427301587141</c:v>
                </c:pt>
                <c:pt idx="2">
                  <c:v>3.022386387816357</c:v>
                </c:pt>
                <c:pt idx="3">
                  <c:v>6.49989071737313</c:v>
                </c:pt>
              </c:numCache>
            </c:numRef>
          </c:val>
        </c:ser>
        <c:dLbls>
          <c:showLegendKey val="0"/>
          <c:showVal val="0"/>
          <c:showCatName val="0"/>
          <c:showSerName val="0"/>
          <c:showPercent val="0"/>
          <c:showBubbleSize val="0"/>
        </c:dLbls>
        <c:gapWidth val="80"/>
        <c:overlap val="-27"/>
        <c:axId val="1817212192"/>
        <c:axId val="1817216304"/>
      </c:barChart>
      <c:catAx>
        <c:axId val="18172121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817216304"/>
        <c:crosses val="autoZero"/>
        <c:auto val="1"/>
        <c:lblAlgn val="ctr"/>
        <c:lblOffset val="100"/>
        <c:noMultiLvlLbl val="0"/>
      </c:catAx>
      <c:valAx>
        <c:axId val="1817216304"/>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dirty="0" smtClean="0"/>
                  <a:t>Speedup</a:t>
                </a:r>
              </a:p>
            </c:rich>
          </c:tx>
          <c:layout>
            <c:manualLayout>
              <c:xMode val="edge"/>
              <c:yMode val="edge"/>
              <c:x val="0.00154320987654321"/>
              <c:y val="0.33643415409659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817212192"/>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Memory Layers</c:v>
                </c:pt>
              </c:strCache>
            </c:strRef>
          </c:tx>
          <c:spPr>
            <a:solidFill>
              <a:schemeClr val="accent1">
                <a:shade val="65000"/>
              </a:schemeClr>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Sheet1!$B$2:$B$3</c:f>
              <c:numCache>
                <c:formatCode>General</c:formatCode>
                <c:ptCount val="2"/>
                <c:pt idx="0">
                  <c:v>0.0637506646</c:v>
                </c:pt>
                <c:pt idx="1">
                  <c:v>0.0243360804911885</c:v>
                </c:pt>
              </c:numCache>
            </c:numRef>
          </c:val>
        </c:ser>
        <c:ser>
          <c:idx val="1"/>
          <c:order val="1"/>
          <c:tx>
            <c:strRef>
              <c:f>Sheet1!$C$1</c:f>
              <c:strCache>
                <c:ptCount val="1"/>
                <c:pt idx="0">
                  <c:v>Logic Layers</c:v>
                </c:pt>
              </c:strCache>
            </c:strRef>
          </c:tx>
          <c:spPr>
            <a:solidFill>
              <a:schemeClr val="accent1"/>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Sheet1!$C$2:$C$3</c:f>
              <c:numCache>
                <c:formatCode>General</c:formatCode>
                <c:ptCount val="2"/>
                <c:pt idx="0">
                  <c:v>0.9362493354</c:v>
                </c:pt>
                <c:pt idx="1">
                  <c:v>0.0899198736478402</c:v>
                </c:pt>
              </c:numCache>
            </c:numRef>
          </c:val>
        </c:ser>
        <c:ser>
          <c:idx val="2"/>
          <c:order val="2"/>
          <c:tx>
            <c:strRef>
              <c:f>Sheet1!$D$1</c:f>
              <c:strCache>
                <c:ptCount val="1"/>
                <c:pt idx="0">
                  <c:v>Cores</c:v>
                </c:pt>
              </c:strCache>
            </c:strRef>
          </c:tx>
          <c:spPr>
            <a:solidFill>
              <a:schemeClr val="accent1">
                <a:tint val="65000"/>
              </a:schemeClr>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Sheet1!$D$2:$D$3</c:f>
              <c:numCache>
                <c:formatCode>General</c:formatCode>
                <c:ptCount val="2"/>
                <c:pt idx="0">
                  <c:v>0.0</c:v>
                </c:pt>
                <c:pt idx="1">
                  <c:v>0.0202188828553073</c:v>
                </c:pt>
              </c:numCache>
            </c:numRef>
          </c:val>
        </c:ser>
        <c:dLbls>
          <c:showLegendKey val="0"/>
          <c:showVal val="0"/>
          <c:showCatName val="0"/>
          <c:showSerName val="0"/>
          <c:showPercent val="0"/>
          <c:showBubbleSize val="0"/>
        </c:dLbls>
        <c:gapWidth val="80"/>
        <c:overlap val="100"/>
        <c:axId val="1831755184"/>
        <c:axId val="1831288832"/>
      </c:barChart>
      <c:catAx>
        <c:axId val="18317551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831288832"/>
        <c:crosses val="autoZero"/>
        <c:auto val="1"/>
        <c:lblAlgn val="ctr"/>
        <c:lblOffset val="100"/>
        <c:noMultiLvlLbl val="0"/>
      </c:catAx>
      <c:valAx>
        <c:axId val="183128883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831755184"/>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olors1.xml><?xml version="1.0" encoding="utf-8"?>
<cs:colorStyle xmlns:cs="http://schemas.microsoft.com/office/drawing/2012/chartStyle" xmlns:a="http://schemas.openxmlformats.org/drawingml/2006/main" meth="withinLinearReversed" id="22">
  <a:schemeClr val="accent2"/>
</cs:colorStyle>
</file>

<file path=ppt/charts/colors2.xml><?xml version="1.0" encoding="utf-8"?>
<cs:colorStyle xmlns:cs="http://schemas.microsoft.com/office/drawing/2012/chartStyle" xmlns:a="http://schemas.openxmlformats.org/drawingml/2006/main" meth="withinLinearReversed" id="22">
  <a:schemeClr val="accent2"/>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0.13578</cdr:x>
      <cdr:y>0.51426</cdr:y>
    </cdr:from>
    <cdr:to>
      <cdr:x>0.97222</cdr:x>
      <cdr:y>0.51426</cdr:y>
    </cdr:to>
    <cdr:cxnSp macro="">
      <cdr:nvCxnSpPr>
        <cdr:cNvPr id="3" name="Straight Connector 2"/>
        <cdr:cNvCxnSpPr/>
      </cdr:nvCxnSpPr>
      <cdr:spPr>
        <a:xfrm xmlns:a="http://schemas.openxmlformats.org/drawingml/2006/main">
          <a:off x="999192" y="1632275"/>
          <a:ext cx="6155498" cy="0"/>
        </a:xfrm>
        <a:prstGeom xmlns:a="http://schemas.openxmlformats.org/drawingml/2006/main" prst="line">
          <a:avLst/>
        </a:prstGeom>
        <a:ln xmlns:a="http://schemas.openxmlformats.org/drawingml/2006/main" w="38100">
          <a:solidFill>
            <a:srgbClr val="FF0000"/>
          </a:solidFill>
          <a:prstDash val="dash"/>
        </a:ln>
      </cdr:spPr>
      <cdr:style>
        <a:lnRef xmlns:a="http://schemas.openxmlformats.org/drawingml/2006/main" idx="1">
          <a:schemeClr val="dk1"/>
        </a:lnRef>
        <a:fillRef xmlns:a="http://schemas.openxmlformats.org/drawingml/2006/main" idx="0">
          <a:schemeClr val="dk1"/>
        </a:fillRef>
        <a:effectRef xmlns:a="http://schemas.openxmlformats.org/drawingml/2006/main" idx="0">
          <a:schemeClr val="dk1"/>
        </a:effectRef>
        <a:fontRef xmlns:a="http://schemas.openxmlformats.org/drawingml/2006/main" idx="minor">
          <a:schemeClr val="tx1"/>
        </a:fontRef>
      </cdr:style>
    </cdr:cxnSp>
  </cdr:relSizeAnchor>
</c:userShapes>
</file>

<file path=ppt/drawings/drawing2.xml><?xml version="1.0" encoding="utf-8"?>
<c:userShapes xmlns:c="http://schemas.openxmlformats.org/drawingml/2006/chart">
  <cdr:relSizeAnchor xmlns:cdr="http://schemas.openxmlformats.org/drawingml/2006/chartDrawing">
    <cdr:from>
      <cdr:x>0.16709</cdr:x>
      <cdr:y>0.19567</cdr:y>
    </cdr:from>
    <cdr:to>
      <cdr:x>1</cdr:x>
      <cdr:y>0.19567</cdr:y>
    </cdr:to>
    <cdr:cxnSp macro="">
      <cdr:nvCxnSpPr>
        <cdr:cNvPr id="3" name="Straight Connector 2"/>
        <cdr:cNvCxnSpPr/>
      </cdr:nvCxnSpPr>
      <cdr:spPr>
        <a:xfrm xmlns:a="http://schemas.openxmlformats.org/drawingml/2006/main">
          <a:off x="1248220" y="863636"/>
          <a:ext cx="6222128" cy="0"/>
        </a:xfrm>
        <a:prstGeom xmlns:a="http://schemas.openxmlformats.org/drawingml/2006/main" prst="line">
          <a:avLst/>
        </a:prstGeom>
        <a:ln xmlns:a="http://schemas.openxmlformats.org/drawingml/2006/main" w="38100">
          <a:solidFill>
            <a:srgbClr val="FF0000"/>
          </a:solidFill>
          <a:prstDash val="dash"/>
        </a:ln>
        <a:effectLst xmlns:a="http://schemas.openxmlformats.org/drawingml/2006/main"/>
      </cdr:spPr>
      <cdr:style>
        <a:lnRef xmlns:a="http://schemas.openxmlformats.org/drawingml/2006/main" idx="2">
          <a:schemeClr val="accent1"/>
        </a:lnRef>
        <a:fillRef xmlns:a="http://schemas.openxmlformats.org/drawingml/2006/main" idx="0">
          <a:schemeClr val="accent1"/>
        </a:fillRef>
        <a:effectRef xmlns:a="http://schemas.openxmlformats.org/drawingml/2006/main" idx="1">
          <a:schemeClr val="accent1"/>
        </a:effectRef>
        <a:fontRef xmlns:a="http://schemas.openxmlformats.org/drawingml/2006/main" idx="minor">
          <a:schemeClr val="tx1"/>
        </a:fontRef>
      </cdr:style>
    </cdr:cxnSp>
  </cdr:relSizeAnchor>
</c:userShapes>
</file>

<file path=ppt/drawings/drawing3.xml><?xml version="1.0" encoding="utf-8"?>
<c:userShapes xmlns:c="http://schemas.openxmlformats.org/drawingml/2006/chart">
  <cdr:relSizeAnchor xmlns:cdr="http://schemas.openxmlformats.org/drawingml/2006/chartDrawing">
    <cdr:from>
      <cdr:x>0.36036</cdr:x>
      <cdr:y>0.11994</cdr:y>
    </cdr:from>
    <cdr:to>
      <cdr:x>0.54054</cdr:x>
      <cdr:y>0.18125</cdr:y>
    </cdr:to>
    <cdr:sp macro="" textlink="">
      <cdr:nvSpPr>
        <cdr:cNvPr id="4" name="TextBox 54"/>
        <cdr:cNvSpPr txBox="1"/>
      </cdr:nvSpPr>
      <cdr:spPr>
        <a:xfrm xmlns:a="http://schemas.openxmlformats.org/drawingml/2006/main">
          <a:off x="3048000" y="511804"/>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drawings/drawing4.xml><?xml version="1.0" encoding="utf-8"?>
<c:userShapes xmlns:c="http://schemas.openxmlformats.org/drawingml/2006/chart">
  <cdr:relSizeAnchor xmlns:cdr="http://schemas.openxmlformats.org/drawingml/2006/chartDrawing">
    <cdr:from>
      <cdr:x>0.36036</cdr:x>
      <cdr:y>0.125</cdr:y>
    </cdr:from>
    <cdr:to>
      <cdr:x>0.54054</cdr:x>
      <cdr:y>0.18631</cdr:y>
    </cdr:to>
    <cdr:sp macro="" textlink="">
      <cdr:nvSpPr>
        <cdr:cNvPr id="3" name="TextBox 54"/>
        <cdr:cNvSpPr txBox="1"/>
      </cdr:nvSpPr>
      <cdr:spPr>
        <a:xfrm xmlns:a="http://schemas.openxmlformats.org/drawingml/2006/main">
          <a:off x="3048000" y="533399"/>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drawings/drawing5.xml><?xml version="1.0" encoding="utf-8"?>
<c:userShapes xmlns:c="http://schemas.openxmlformats.org/drawingml/2006/chart">
  <cdr:relSizeAnchor xmlns:cdr="http://schemas.openxmlformats.org/drawingml/2006/chartDrawing">
    <cdr:from>
      <cdr:x>0.36036</cdr:x>
      <cdr:y>0.125</cdr:y>
    </cdr:from>
    <cdr:to>
      <cdr:x>0.54054</cdr:x>
      <cdr:y>0.18631</cdr:y>
    </cdr:to>
    <cdr:sp macro="" textlink="">
      <cdr:nvSpPr>
        <cdr:cNvPr id="3" name="TextBox 54"/>
        <cdr:cNvSpPr txBox="1"/>
      </cdr:nvSpPr>
      <cdr:spPr>
        <a:xfrm xmlns:a="http://schemas.openxmlformats.org/drawingml/2006/main">
          <a:off x="3048000" y="533399"/>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209.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7" tIns="46589" rIns="93177" bIns="46589" rtlCol="0"/>
          <a:lstStyle>
            <a:lvl1pPr algn="r">
              <a:defRPr sz="1200"/>
            </a:lvl1pPr>
          </a:lstStyle>
          <a:p>
            <a:fld id="{AC167E78-EA36-40A1-A9A0-B443C6CB1F60}" type="datetimeFigureOut">
              <a:rPr lang="en-US" smtClean="0"/>
              <a:pPr/>
              <a:t>11/9/17</a:t>
            </a:fld>
            <a:endParaRPr lang="en-US"/>
          </a:p>
        </p:txBody>
      </p:sp>
      <p:sp>
        <p:nvSpPr>
          <p:cNvPr id="4" name="Footer Placeholder 3"/>
          <p:cNvSpPr>
            <a:spLocks noGrp="1"/>
          </p:cNvSpPr>
          <p:nvPr>
            <p:ph type="ftr" sz="quarter" idx="2"/>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7"/>
            <a:ext cx="3037840" cy="464820"/>
          </a:xfrm>
          <a:prstGeom prst="rect">
            <a:avLst/>
          </a:prstGeom>
        </p:spPr>
        <p:txBody>
          <a:bodyPr vert="horz" lIns="93177" tIns="46589" rIns="93177" bIns="46589" rtlCol="0" anchor="b"/>
          <a:lstStyle>
            <a:lvl1pPr algn="r">
              <a:defRPr sz="1200"/>
            </a:lvl1pPr>
          </a:lstStyle>
          <a:p>
            <a:fld id="{1E401BE2-F7AC-4C50-A6E5-F6C806E13D7E}" type="slidenum">
              <a:rPr lang="en-US" smtClean="0"/>
              <a:pPr/>
              <a:t>‹#›</a:t>
            </a:fld>
            <a:endParaRPr lang="en-US"/>
          </a:p>
        </p:txBody>
      </p:sp>
    </p:spTree>
    <p:extLst>
      <p:ext uri="{BB962C8B-B14F-4D97-AF65-F5344CB8AC3E}">
        <p14:creationId xmlns:p14="http://schemas.microsoft.com/office/powerpoint/2010/main" val="10462981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0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fld id="{88D89EF4-2B2A-4F54-A6DD-1EB35DCF17B3}" type="datetimeFigureOut">
              <a:rPr lang="en-US" smtClean="0"/>
              <a:pPr/>
              <a:t>11/9/17</a:t>
            </a:fld>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AB959945-7217-484B-8E74-88DC87A74BB0}" type="slidenum">
              <a:rPr lang="en-US" smtClean="0"/>
              <a:pPr/>
              <a:t>‹#›</a:t>
            </a:fld>
            <a:endParaRPr lang="en-US"/>
          </a:p>
        </p:txBody>
      </p:sp>
    </p:spTree>
    <p:extLst>
      <p:ext uri="{BB962C8B-B14F-4D97-AF65-F5344CB8AC3E}">
        <p14:creationId xmlns:p14="http://schemas.microsoft.com/office/powerpoint/2010/main" val="35580705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2.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3.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3.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7.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2.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3.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7.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8.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2.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8.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9.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5.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5.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7.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8.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5.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6.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9.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0.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6.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7.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8.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9.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4.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3.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4.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5.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0.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2.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3.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6.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2.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3.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4.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5.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6.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7.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8.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9.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0.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5.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6.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7.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8.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9.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0.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2.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3.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4.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6.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7.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2.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5.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8.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2.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3.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4.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5.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6.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7.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8.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9.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0.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6.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7.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8.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9.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0.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2.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3.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4.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5.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3.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2.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6.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7.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9.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a:t>
            </a:fld>
            <a:endParaRPr lang="en-US">
              <a:solidFill>
                <a:prstClr val="black"/>
              </a:solidFill>
              <a:latin typeface="Calibri"/>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rPr>
              <a:pPr/>
              <a:t>39</a:t>
            </a:fld>
            <a:endParaRPr lang="en-US">
              <a:solidFill>
                <a:prstClr val="black"/>
              </a:solidFill>
            </a:endParaRPr>
          </a:p>
        </p:txBody>
      </p:sp>
    </p:spTree>
    <p:extLst>
      <p:ext uri="{BB962C8B-B14F-4D97-AF65-F5344CB8AC3E}">
        <p14:creationId xmlns:p14="http://schemas.microsoft.com/office/powerpoint/2010/main" val="289781791"/>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FF5D215-8349-204F-BC92-9713F59A7BB3}" type="slidenum">
              <a:rPr lang="en-US" smtClean="0">
                <a:solidFill>
                  <a:prstClr val="black"/>
                </a:solidFill>
              </a:rPr>
              <a:pPr/>
              <a:t>422</a:t>
            </a:fld>
            <a:endParaRPr lang="en-US">
              <a:solidFill>
                <a:prstClr val="black"/>
              </a:solidFill>
            </a:endParaRPr>
          </a:p>
        </p:txBody>
      </p:sp>
    </p:spTree>
    <p:extLst>
      <p:ext uri="{BB962C8B-B14F-4D97-AF65-F5344CB8AC3E}">
        <p14:creationId xmlns:p14="http://schemas.microsoft.com/office/powerpoint/2010/main" val="166743834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FF5D215-8349-204F-BC92-9713F59A7BB3}" type="slidenum">
              <a:rPr lang="en-US" smtClean="0">
                <a:solidFill>
                  <a:prstClr val="black"/>
                </a:solidFill>
              </a:rPr>
              <a:pPr/>
              <a:t>423</a:t>
            </a:fld>
            <a:endParaRPr lang="en-US">
              <a:solidFill>
                <a:prstClr val="black"/>
              </a:solidFill>
            </a:endParaRPr>
          </a:p>
        </p:txBody>
      </p:sp>
    </p:spTree>
    <p:extLst>
      <p:ext uri="{BB962C8B-B14F-4D97-AF65-F5344CB8AC3E}">
        <p14:creationId xmlns:p14="http://schemas.microsoft.com/office/powerpoint/2010/main" val="164583520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rPr>
              <a:pPr/>
              <a:t>40</a:t>
            </a:fld>
            <a:endParaRPr lang="en-US">
              <a:solidFill>
                <a:prstClr val="black"/>
              </a:solidFill>
            </a:endParaRPr>
          </a:p>
        </p:txBody>
      </p:sp>
    </p:spTree>
    <p:extLst>
      <p:ext uri="{BB962C8B-B14F-4D97-AF65-F5344CB8AC3E}">
        <p14:creationId xmlns:p14="http://schemas.microsoft.com/office/powerpoint/2010/main" val="178736197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rPr>
              <a:pPr/>
              <a:t>41</a:t>
            </a:fld>
            <a:endParaRPr lang="en-US">
              <a:solidFill>
                <a:prstClr val="black"/>
              </a:solidFill>
            </a:endParaRPr>
          </a:p>
        </p:txBody>
      </p:sp>
    </p:spTree>
    <p:extLst>
      <p:ext uri="{BB962C8B-B14F-4D97-AF65-F5344CB8AC3E}">
        <p14:creationId xmlns:p14="http://schemas.microsoft.com/office/powerpoint/2010/main" val="144131244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rPr>
              <a:pPr/>
              <a:t>42</a:t>
            </a:fld>
            <a:endParaRPr lang="en-US">
              <a:solidFill>
                <a:prstClr val="black"/>
              </a:solidFill>
            </a:endParaRPr>
          </a:p>
        </p:txBody>
      </p:sp>
    </p:spTree>
    <p:extLst>
      <p:ext uri="{BB962C8B-B14F-4D97-AF65-F5344CB8AC3E}">
        <p14:creationId xmlns:p14="http://schemas.microsoft.com/office/powerpoint/2010/main" val="36519405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rPr>
              <a:pPr/>
              <a:t>43</a:t>
            </a:fld>
            <a:endParaRPr lang="en-US">
              <a:solidFill>
                <a:prstClr val="black"/>
              </a:solidFill>
            </a:endParaRPr>
          </a:p>
        </p:txBody>
      </p:sp>
    </p:spTree>
    <p:extLst>
      <p:ext uri="{BB962C8B-B14F-4D97-AF65-F5344CB8AC3E}">
        <p14:creationId xmlns:p14="http://schemas.microsoft.com/office/powerpoint/2010/main" val="107547994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When</a:t>
            </a:r>
            <a:r>
              <a:rPr lang="en-US" baseline="0" dirty="0" smtClean="0"/>
              <a:t> we executed the code on four different processors, all four of them yielded errors. Intel </a:t>
            </a:r>
            <a:r>
              <a:rPr lang="en-US" baseline="0" dirty="0" err="1" smtClean="0"/>
              <a:t>Haswell</a:t>
            </a:r>
            <a:r>
              <a:rPr lang="en-US" baseline="0" dirty="0" smtClean="0"/>
              <a:t> has the most errors, at 23 thousand, because it has the highest rate of accessing DRAM.</a:t>
            </a:r>
          </a:p>
          <a:p>
            <a:endParaRPr lang="en-US" baseline="0" dirty="0" smtClean="0"/>
          </a:p>
          <a:p>
            <a:r>
              <a:rPr lang="en-US" baseline="0" dirty="0" smtClean="0"/>
              <a:t>Later on, I’ll show that we can induce as many as ten million disturbance errors in a more controlled environment.</a:t>
            </a:r>
          </a:p>
          <a:p>
            <a:endParaRPr lang="en-US" baseline="0" dirty="0" smtClean="0"/>
          </a:p>
          <a:p>
            <a:r>
              <a:rPr lang="en-US" baseline="0" dirty="0" smtClean="0"/>
              <a:t>From this, we conclude that disturbance errors are a serious reliability issue.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44</a:t>
            </a:fld>
            <a:endParaRPr lang="en-US">
              <a:solidFill>
                <a:prstClr val="black"/>
              </a:solidFill>
            </a:endParaRPr>
          </a:p>
        </p:txBody>
      </p:sp>
    </p:spTree>
    <p:extLst>
      <p:ext uri="{BB962C8B-B14F-4D97-AF65-F5344CB8AC3E}">
        <p14:creationId xmlns:p14="http://schemas.microsoft.com/office/powerpoint/2010/main" val="186236709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Picture from the article:</a:t>
            </a:r>
          </a:p>
          <a:p>
            <a:r>
              <a:rPr lang="en-US" dirty="0" smtClean="0"/>
              <a:t>http://</a:t>
            </a:r>
            <a:r>
              <a:rPr lang="en-US" dirty="0" err="1" smtClean="0"/>
              <a:t>thehackernews.com</a:t>
            </a:r>
            <a:r>
              <a:rPr lang="en-US" dirty="0" smtClean="0"/>
              <a:t>/2015/03/dram-</a:t>
            </a:r>
            <a:r>
              <a:rPr lang="en-US" dirty="0" err="1" smtClean="0"/>
              <a:t>rowhammer</a:t>
            </a:r>
            <a:r>
              <a:rPr lang="en-US" dirty="0" smtClean="0"/>
              <a:t>-</a:t>
            </a:r>
            <a:r>
              <a:rPr lang="en-US" dirty="0" err="1" smtClean="0"/>
              <a:t>vulnerability.html</a:t>
            </a:r>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47</a:t>
            </a:fld>
            <a:endParaRPr lang="en-US">
              <a:solidFill>
                <a:prstClr val="black"/>
              </a:solidFill>
            </a:endParaRPr>
          </a:p>
        </p:txBody>
      </p:sp>
    </p:spTree>
    <p:extLst>
      <p:ext uri="{BB962C8B-B14F-4D97-AF65-F5344CB8AC3E}">
        <p14:creationId xmlns:p14="http://schemas.microsoft.com/office/powerpoint/2010/main" val="75804214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a:t>
            </a:r>
            <a:r>
              <a:rPr lang="en-US" baseline="0" dirty="0" smtClean="0"/>
              <a:t> provide a more efficient solution, called PARA,</a:t>
            </a:r>
            <a:r>
              <a:rPr lang="en-US" dirty="0" smtClean="0"/>
              <a:t> which stands for probabilistic adjacent row activation.</a:t>
            </a:r>
          </a:p>
          <a:p>
            <a:endParaRPr lang="en-US" dirty="0" smtClean="0"/>
          </a:p>
          <a:p>
            <a:r>
              <a:rPr lang="en-US" dirty="0" smtClean="0"/>
              <a:t>The</a:t>
            </a:r>
            <a:r>
              <a:rPr lang="en-US" baseline="0" dirty="0" smtClean="0"/>
              <a:t> key idea is thus: after closing a row, we activate (i.e., refresh) one of its neighbors with a low probability, for example, p equal to 0.005.</a:t>
            </a:r>
          </a:p>
          <a:p>
            <a:endParaRPr lang="en-US" baseline="0" dirty="0" smtClean="0"/>
          </a:p>
          <a:p>
            <a:r>
              <a:rPr lang="en-US" baseline="0" dirty="0" smtClean="0"/>
              <a:t>PARA provides a strong reliability guarantee even under the worst-case access patterns to DRAM. When we set p to 0.005, the expected number of errors in one year is 9.4 times 10 to the negative 14. This probability is much lower the failure rate of other hardware components, for example, the hard-disk drive.</a:t>
            </a:r>
          </a:p>
          <a:p>
            <a:endParaRPr lang="en-US" baseline="0" dirty="0" smtClean="0"/>
          </a:p>
          <a:p>
            <a:r>
              <a:rPr lang="en-US" baseline="0" dirty="0" smtClean="0"/>
              <a:t>And by adjusting the value of p, PARA can provide an arbitrarily strong-degree of protection against errors. </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52</a:t>
            </a:fld>
            <a:endParaRPr lang="en-US">
              <a:solidFill>
                <a:prstClr val="black"/>
              </a:solidFill>
            </a:endParaRPr>
          </a:p>
        </p:txBody>
      </p:sp>
    </p:spTree>
    <p:extLst>
      <p:ext uri="{BB962C8B-B14F-4D97-AF65-F5344CB8AC3E}">
        <p14:creationId xmlns:p14="http://schemas.microsoft.com/office/powerpoint/2010/main" val="99403862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PARA has many</a:t>
            </a:r>
            <a:r>
              <a:rPr lang="en-US" baseline="0" dirty="0" smtClean="0"/>
              <a:t> advantages. Since it refreshes row infrequently, it has low power and low performance-overhead. Simulated across 29 benchmarks, we saw an average of only 0.2% slowdown and a maximum of only 0.75% slowdown.</a:t>
            </a:r>
          </a:p>
          <a:p>
            <a:endParaRPr lang="en-US" baseline="0" dirty="0" smtClean="0"/>
          </a:p>
          <a:p>
            <a:r>
              <a:rPr lang="en-US" baseline="0" dirty="0" smtClean="0"/>
              <a:t>In addition, due to its stateless nature, PARA has low cost and complexity.</a:t>
            </a:r>
          </a:p>
          <a:p>
            <a:endParaRPr lang="en-US" baseline="0" dirty="0" smtClean="0"/>
          </a:p>
          <a:p>
            <a:r>
              <a:rPr lang="en-US" baseline="0" dirty="0" smtClean="0"/>
              <a:t>Therefore, PARA is an effective and low-overhead solution to prevent disturbance errors.</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53</a:t>
            </a:fld>
            <a:endParaRPr lang="en-US">
              <a:solidFill>
                <a:prstClr val="black"/>
              </a:solidFill>
            </a:endParaRPr>
          </a:p>
        </p:txBody>
      </p:sp>
    </p:spTree>
    <p:extLst>
      <p:ext uri="{BB962C8B-B14F-4D97-AF65-F5344CB8AC3E}">
        <p14:creationId xmlns:p14="http://schemas.microsoft.com/office/powerpoint/2010/main" val="143185815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4708" indent="-174708">
              <a:buFontTx/>
              <a:buChar char="-"/>
            </a:pPr>
            <a:r>
              <a:rPr lang="en-US" dirty="0"/>
              <a:t>As we have shown earlier, either </a:t>
            </a:r>
            <a:r>
              <a:rPr lang="en-US" dirty="0" smtClean="0"/>
              <a:t>across</a:t>
            </a:r>
            <a:r>
              <a:rPr lang="en-US" baseline="0" dirty="0" smtClean="0"/>
              <a:t> or within </a:t>
            </a:r>
            <a:r>
              <a:rPr lang="en-US" dirty="0" smtClean="0"/>
              <a:t>applications</a:t>
            </a:r>
            <a:r>
              <a:rPr lang="en-US" dirty="0"/>
              <a:t>, our characterization can identify data that are vulnerable to memory errors and data that are </a:t>
            </a:r>
            <a:r>
              <a:rPr lang="en-US" dirty="0" smtClean="0"/>
              <a:t>tolerant </a:t>
            </a:r>
            <a:r>
              <a:rPr lang="en-US" dirty="0"/>
              <a:t>to memory errors.</a:t>
            </a:r>
          </a:p>
          <a:p>
            <a:pPr marL="174708" indent="-174708">
              <a:buFontTx/>
              <a:buChar char="-"/>
            </a:pPr>
            <a:r>
              <a:rPr lang="en-US" dirty="0"/>
              <a:t>To exploit this observation, we would like to map these different data onto different memory modules according to their memory error tolerance.</a:t>
            </a:r>
          </a:p>
          <a:p>
            <a:pPr marL="174708" indent="-174708">
              <a:buFontTx/>
              <a:buChar char="-"/>
            </a:pPr>
            <a:r>
              <a:rPr lang="en-US" dirty="0"/>
              <a:t>As an example here, we map vulnerable data to reliable memory to improve reliability, and map </a:t>
            </a:r>
            <a:r>
              <a:rPr lang="en-US" dirty="0" smtClean="0"/>
              <a:t>tolerant </a:t>
            </a:r>
            <a:r>
              <a:rPr lang="en-US" dirty="0"/>
              <a:t>data to low-cost less-reliable memory </a:t>
            </a:r>
            <a:r>
              <a:rPr lang="en-US" baseline="0" dirty="0" smtClean="0"/>
              <a:t>to </a:t>
            </a:r>
            <a:r>
              <a:rPr lang="en-US" dirty="0"/>
              <a:t>exploit its tolerance and lower the cost. We call </a:t>
            </a:r>
            <a:r>
              <a:rPr lang="en-US" dirty="0" smtClean="0"/>
              <a:t>this mechanism </a:t>
            </a:r>
            <a:r>
              <a:rPr lang="en-US" dirty="0"/>
              <a:t>heterogeneous-reliability </a:t>
            </a:r>
            <a:r>
              <a:rPr lang="en-US" dirty="0" smtClean="0"/>
              <a:t>memory, HRM.</a:t>
            </a:r>
          </a:p>
          <a:p>
            <a:pPr marL="174708" indent="-174708">
              <a:buFontTx/>
              <a:buChar char="-"/>
            </a:pPr>
            <a:r>
              <a:rPr lang="en-US" dirty="0" smtClean="0"/>
              <a:t>Reliable</a:t>
            </a:r>
            <a:r>
              <a:rPr lang="en-US" baseline="0" dirty="0" smtClean="0"/>
              <a:t> memory consists of … Low cost memory consists of …</a:t>
            </a:r>
            <a:endParaRPr lang="en-US" dirty="0"/>
          </a:p>
          <a:p>
            <a:pPr marL="174708" indent="-174708">
              <a:buFontTx/>
              <a:buChar char="-"/>
            </a:pPr>
            <a:r>
              <a:rPr lang="en-US" dirty="0"/>
              <a:t>As we will show later, HRM allows us to use weaker error protection in memory, and enables the use of less-tested memory chips to lower the cost of the memory system, while still achieving reasonable single-server reliability target.</a:t>
            </a:r>
          </a:p>
        </p:txBody>
      </p:sp>
      <p:sp>
        <p:nvSpPr>
          <p:cNvPr id="4" name="Slide Number Placeholder 3"/>
          <p:cNvSpPr>
            <a:spLocks noGrp="1"/>
          </p:cNvSpPr>
          <p:nvPr>
            <p:ph type="sldNum" sz="quarter" idx="10"/>
          </p:nvPr>
        </p:nvSpPr>
        <p:spPr/>
        <p:txBody>
          <a:bodyPr/>
          <a:lstStyle/>
          <a:p>
            <a:fld id="{E0D199FA-7989-4A25-927C-BEF5C8B58483}" type="slidenum">
              <a:rPr lang="en-US" smtClean="0">
                <a:solidFill>
                  <a:prstClr val="black"/>
                </a:solidFill>
              </a:rPr>
              <a:pPr/>
              <a:t>67</a:t>
            </a:fld>
            <a:endParaRPr lang="en-US">
              <a:solidFill>
                <a:prstClr val="black"/>
              </a:solidFill>
            </a:endParaRPr>
          </a:p>
        </p:txBody>
      </p:sp>
    </p:spTree>
    <p:extLst>
      <p:ext uri="{BB962C8B-B14F-4D97-AF65-F5344CB8AC3E}">
        <p14:creationId xmlns:p14="http://schemas.microsoft.com/office/powerpoint/2010/main" val="7890725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10</a:t>
            </a:fld>
            <a:endParaRPr lang="en-US">
              <a:solidFill>
                <a:prstClr val="black"/>
              </a:solidFill>
            </a:endParaRPr>
          </a:p>
        </p:txBody>
      </p:sp>
    </p:spTree>
    <p:extLst>
      <p:ext uri="{BB962C8B-B14F-4D97-AF65-F5344CB8AC3E}">
        <p14:creationId xmlns:p14="http://schemas.microsoft.com/office/powerpoint/2010/main" val="128153975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78</a:t>
            </a:fld>
            <a:endParaRPr lang="en-US">
              <a:solidFill>
                <a:prstClr val="black"/>
              </a:solidFill>
            </a:endParaRPr>
          </a:p>
        </p:txBody>
      </p:sp>
    </p:spTree>
    <p:extLst>
      <p:ext uri="{BB962C8B-B14F-4D97-AF65-F5344CB8AC3E}">
        <p14:creationId xmlns:p14="http://schemas.microsoft.com/office/powerpoint/2010/main" val="35718856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Rectangle 1"/>
          <p:cNvSpPr>
            <a:spLocks noGrp="1" noRot="1" noChangeAspect="1" noChangeArrowheads="1"/>
          </p:cNvSpPr>
          <p:nvPr>
            <p:ph type="sldImg"/>
          </p:nvPr>
        </p:nvSpPr>
        <p:spPr bwMode="auto">
          <a:xfrm>
            <a:off x="1181100" y="696913"/>
            <a:ext cx="4648200" cy="3486150"/>
          </a:xfrm>
          <a:prstGeom prst="rect">
            <a:avLst/>
          </a:prstGeom>
          <a:solidFill>
            <a:srgbClr val="FFFFFF"/>
          </a:solidFill>
          <a:ln>
            <a:solidFill>
              <a:srgbClr val="000000"/>
            </a:solidFill>
            <a:miter lim="800000"/>
            <a:headEnd/>
            <a:tailEnd/>
          </a:ln>
        </p:spPr>
      </p:sp>
      <p:sp>
        <p:nvSpPr>
          <p:cNvPr id="20482" name="Rectangle 2"/>
          <p:cNvSpPr>
            <a:spLocks noGrp="1" noChangeArrowheads="1"/>
          </p:cNvSpPr>
          <p:nvPr>
            <p:ph type="body" idx="1"/>
          </p:nvPr>
        </p:nvSpPr>
        <p:spPr bwMode="auto">
          <a:xfrm>
            <a:off x="701040" y="4415790"/>
            <a:ext cx="5608320" cy="418338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53640926-AAD7-44d8-BBD7-CCE9431645EC}">
              <a14:shadowObscured xmlns="" xmlns:a14="http://schemas.microsoft.com/office/drawing/2010/main" val="1"/>
            </a:ext>
          </a:extLst>
        </p:spPr>
        <p:txBody>
          <a:bodyPr/>
          <a:lstStyle/>
          <a:p>
            <a:r>
              <a:rPr lang="en-US" sz="3100">
                <a:latin typeface="Lucida Grande" charset="0"/>
                <a:cs typeface="Lucida Grande" charset="0"/>
                <a:sym typeface="Lucida Grande" charset="0"/>
              </a:rPr>
              <a:t>copy</a:t>
            </a:r>
          </a:p>
        </p:txBody>
      </p:sp>
    </p:spTree>
    <p:extLst>
      <p:ext uri="{BB962C8B-B14F-4D97-AF65-F5344CB8AC3E}">
        <p14:creationId xmlns:p14="http://schemas.microsoft.com/office/powerpoint/2010/main" val="138092517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Even if DRAM continues to scale there could be benefits to examining and enabling</a:t>
            </a:r>
            <a:r>
              <a:rPr lang="en-US" baseline="0" dirty="0" smtClean="0"/>
              <a:t> these new technologies.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168</a:t>
            </a:fld>
            <a:endParaRPr lang="en-US" dirty="0">
              <a:solidFill>
                <a:prstClr val="black"/>
              </a:solidFill>
            </a:endParaRPr>
          </a:p>
        </p:txBody>
      </p:sp>
    </p:spTree>
    <p:extLst>
      <p:ext uri="{BB962C8B-B14F-4D97-AF65-F5344CB8AC3E}">
        <p14:creationId xmlns:p14="http://schemas.microsoft.com/office/powerpoint/2010/main" val="922176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Even if DRAM continues to scale there could be benefits to examining and enabling</a:t>
            </a:r>
            <a:r>
              <a:rPr lang="en-US" baseline="0" dirty="0" smtClean="0"/>
              <a:t> these new technologies.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169</a:t>
            </a:fld>
            <a:endParaRPr lang="en-US">
              <a:solidFill>
                <a:prstClr val="black"/>
              </a:solidFill>
            </a:endParaRPr>
          </a:p>
        </p:txBody>
      </p:sp>
    </p:spTree>
    <p:extLst>
      <p:ext uri="{BB962C8B-B14F-4D97-AF65-F5344CB8AC3E}">
        <p14:creationId xmlns:p14="http://schemas.microsoft.com/office/powerpoint/2010/main" val="20836436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Moving from DRAM to STT-RAM,</a:t>
            </a:r>
            <a:r>
              <a:rPr lang="en-US" baseline="0" dirty="0" smtClean="0"/>
              <a:t> instead of a capacitor that stores charge, now we have a magnetic tunnel junction that has one reference layer with a fixed magnetic orientation, and a free layer that can be parallel or anti parallel to the reference layer; which determines the resistance, and in turn, the data stored in the MTJ. In addition to the MTJ, the cell, again, has an access transistor. </a:t>
            </a:r>
          </a:p>
          <a:p>
            <a:r>
              <a:rPr lang="en-US" baseline="0" dirty="0" smtClean="0"/>
              <a:t>Reading requires a small voltage to be applied across the </a:t>
            </a:r>
            <a:r>
              <a:rPr lang="en-US" baseline="0" dirty="0" err="1" smtClean="0"/>
              <a:t>bitline</a:t>
            </a:r>
            <a:r>
              <a:rPr lang="en-US" baseline="0" dirty="0" smtClean="0"/>
              <a:t> and sense line; and the current is sensed. This current varies depending on the resistance of MTJ. To write data, we push a large current into the MTJ, which re-aligns the free layer. The direction of the current determines whether it becomes parallel or anti-parallel; i.e. logical 0 or 1. </a:t>
            </a:r>
          </a:p>
        </p:txBody>
      </p:sp>
      <p:sp>
        <p:nvSpPr>
          <p:cNvPr id="4" name="Slide Number Placeholder 3"/>
          <p:cNvSpPr>
            <a:spLocks noGrp="1"/>
          </p:cNvSpPr>
          <p:nvPr>
            <p:ph type="sldNum" sz="quarter" idx="10"/>
          </p:nvPr>
        </p:nvSpPr>
        <p:spPr/>
        <p:txBody>
          <a:bodyPr/>
          <a:lstStyle/>
          <a:p>
            <a:fld id="{8923B1BF-2DE4-4D7D-8ECD-16D20D21B23B}" type="slidenum">
              <a:rPr lang="en-US" smtClean="0">
                <a:solidFill>
                  <a:prstClr val="black"/>
                </a:solidFill>
              </a:rPr>
              <a:pPr/>
              <a:t>185</a:t>
            </a:fld>
            <a:endParaRPr lang="en-US">
              <a:solidFill>
                <a:prstClr val="black"/>
              </a:solidFill>
            </a:endParaRPr>
          </a:p>
        </p:txBody>
      </p:sp>
    </p:spTree>
    <p:extLst>
      <p:ext uri="{BB962C8B-B14F-4D97-AF65-F5344CB8AC3E}">
        <p14:creationId xmlns:p14="http://schemas.microsoft.com/office/powerpoint/2010/main" val="144705888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Now let’s compare our mechanism to a </a:t>
            </a:r>
            <a:r>
              <a:rPr lang="en-US" b="1" dirty="0" smtClean="0"/>
              <a:t>homogeneous</a:t>
            </a:r>
            <a:r>
              <a:rPr lang="en-US" baseline="0" dirty="0" smtClean="0"/>
              <a:t> memory system.</a:t>
            </a:r>
          </a:p>
          <a:p>
            <a:r>
              <a:rPr lang="en-US" baseline="0" dirty="0" smtClean="0"/>
              <a:t>Here the comparison points are a</a:t>
            </a:r>
            <a:r>
              <a:rPr lang="en-US" dirty="0" smtClean="0"/>
              <a:t> 16GB all-PCM and all-DRAM memory system.</a:t>
            </a:r>
          </a:p>
          <a:p>
            <a:r>
              <a:rPr lang="en-US" dirty="0" smtClean="0"/>
              <a:t>O</a:t>
            </a:r>
            <a:r>
              <a:rPr lang="en-US" baseline="0" dirty="0" smtClean="0"/>
              <a:t>ur mechanism achieves 31% better performance than the all-PCM memory system, and comes within 29% of the all-DRAM performance.</a:t>
            </a:r>
          </a:p>
          <a:p>
            <a:r>
              <a:rPr lang="en-US" baseline="0" dirty="0" smtClean="0"/>
              <a:t>Note that we </a:t>
            </a:r>
            <a:r>
              <a:rPr lang="en-US" b="1" baseline="0" dirty="0" smtClean="0"/>
              <a:t>do not assume any capacity benefits</a:t>
            </a:r>
            <a:r>
              <a:rPr lang="en-US" baseline="0" dirty="0" smtClean="0"/>
              <a:t> of PCM over DRAM.</a:t>
            </a:r>
          </a:p>
          <a:p>
            <a:r>
              <a:rPr lang="en-US" baseline="0" dirty="0" smtClean="0"/>
              <a:t>And yet, our mechanism bridges the performance gap between the two homogeneous memory systems.</a:t>
            </a:r>
          </a:p>
          <a:p>
            <a:r>
              <a:rPr lang="en-US" baseline="0" dirty="0" smtClean="0"/>
              <a:t>If the capacity benefit of PCM was included, the </a:t>
            </a:r>
            <a:r>
              <a:rPr lang="en-US" b="1" baseline="0" dirty="0" smtClean="0"/>
              <a:t>hybrid memory system</a:t>
            </a:r>
            <a:r>
              <a:rPr lang="en-US" baseline="0" dirty="0" smtClean="0"/>
              <a:t> will perform even better.</a:t>
            </a:r>
          </a:p>
        </p:txBody>
      </p:sp>
      <p:sp>
        <p:nvSpPr>
          <p:cNvPr id="4" name="Slide Number Placeholder 3"/>
          <p:cNvSpPr>
            <a:spLocks noGrp="1"/>
          </p:cNvSpPr>
          <p:nvPr>
            <p:ph type="sldNum" sz="quarter" idx="10"/>
          </p:nvPr>
        </p:nvSpPr>
        <p:spPr/>
        <p:txBody>
          <a:bodyPr/>
          <a:lstStyle/>
          <a:p>
            <a:pPr>
              <a:defRPr/>
            </a:pPr>
            <a:fld id="{7F547B56-6240-4A47-937A-39B4CD6371F4}" type="slidenum">
              <a:rPr lang="en-US" smtClean="0">
                <a:solidFill>
                  <a:prstClr val="black"/>
                </a:solidFill>
              </a:rPr>
              <a:pPr>
                <a:defRPr/>
              </a:pPr>
              <a:t>195</a:t>
            </a:fld>
            <a:endParaRPr lang="en-US">
              <a:solidFill>
                <a:prstClr val="black"/>
              </a:solidFill>
            </a:endParaRPr>
          </a:p>
        </p:txBody>
      </p:sp>
    </p:spTree>
    <p:extLst>
      <p:ext uri="{BB962C8B-B14F-4D97-AF65-F5344CB8AC3E}">
        <p14:creationId xmlns:p14="http://schemas.microsoft.com/office/powerpoint/2010/main" val="54595953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smtClean="0">
                <a:solidFill>
                  <a:schemeClr val="tx1"/>
                </a:solidFill>
                <a:effectLst/>
                <a:latin typeface="+mn-lt"/>
                <a:ea typeface="+mn-ea"/>
                <a:cs typeface="+mn-cs"/>
              </a:rPr>
              <a:t>These proposals consider only a limited  number of characteristics, using</a:t>
            </a:r>
            <a:r>
              <a:rPr lang="en-US" sz="1200" kern="1200" baseline="0" dirty="0" smtClean="0">
                <a:solidFill>
                  <a:schemeClr val="tx1"/>
                </a:solidFill>
                <a:effectLst/>
                <a:latin typeface="+mn-lt"/>
                <a:ea typeface="+mn-ea"/>
                <a:cs typeface="+mn-cs"/>
              </a:rPr>
              <a:t> </a:t>
            </a:r>
            <a:r>
              <a:rPr lang="en-US" sz="1200" kern="1200" dirty="0" smtClean="0">
                <a:solidFill>
                  <a:schemeClr val="tx1"/>
                </a:solidFill>
                <a:effectLst/>
                <a:latin typeface="+mn-lt"/>
                <a:ea typeface="+mn-ea"/>
                <a:cs typeface="+mn-cs"/>
              </a:rPr>
              <a:t>these few data points to construct a placement heuristic</a:t>
            </a:r>
            <a:r>
              <a:rPr lang="en-US" sz="1200" kern="1200" baseline="0" dirty="0" smtClean="0">
                <a:solidFill>
                  <a:schemeClr val="tx1"/>
                </a:solidFill>
                <a:effectLst/>
                <a:latin typeface="+mn-lt"/>
                <a:ea typeface="+mn-ea"/>
                <a:cs typeface="+mn-cs"/>
              </a:rPr>
              <a:t> </a:t>
            </a:r>
            <a:r>
              <a:rPr lang="en-US" sz="1200" kern="1200" dirty="0" smtClean="0">
                <a:solidFill>
                  <a:schemeClr val="tx1"/>
                </a:solidFill>
                <a:effectLst/>
                <a:latin typeface="+mn-lt"/>
                <a:ea typeface="+mn-ea"/>
                <a:cs typeface="+mn-cs"/>
              </a:rPr>
              <a:t>that is specific to the memory types being used in the</a:t>
            </a:r>
            <a:r>
              <a:rPr lang="en-US" sz="1200" kern="1200" baseline="0" dirty="0" smtClean="0">
                <a:solidFill>
                  <a:schemeClr val="tx1"/>
                </a:solidFill>
                <a:effectLst/>
                <a:latin typeface="+mn-lt"/>
                <a:ea typeface="+mn-ea"/>
                <a:cs typeface="+mn-cs"/>
              </a:rPr>
              <a:t> </a:t>
            </a:r>
            <a:r>
              <a:rPr lang="en-US" sz="1200" kern="1200" dirty="0" smtClean="0">
                <a:solidFill>
                  <a:schemeClr val="tx1"/>
                </a:solidFill>
                <a:effectLst/>
                <a:latin typeface="+mn-lt"/>
                <a:ea typeface="+mn-ea"/>
                <a:cs typeface="+mn-cs"/>
              </a:rPr>
              <a:t>system.</a:t>
            </a:r>
          </a:p>
          <a:p>
            <a:endParaRPr lang="en-US" sz="1200" kern="1200" dirty="0" smtClean="0">
              <a:solidFill>
                <a:schemeClr val="tx1"/>
              </a:solidFill>
              <a:effectLst/>
              <a:latin typeface="+mn-lt"/>
              <a:ea typeface="+mn-ea"/>
              <a:cs typeface="+mn-cs"/>
            </a:endParaRPr>
          </a:p>
          <a:p>
            <a:r>
              <a:rPr lang="en-US" sz="1200" kern="1200" dirty="0" smtClean="0">
                <a:solidFill>
                  <a:schemeClr val="tx1"/>
                </a:solidFill>
                <a:effectLst/>
                <a:latin typeface="+mn-lt"/>
                <a:ea typeface="+mn-ea"/>
                <a:cs typeface="+mn-cs"/>
              </a:rPr>
              <a:t>These heuristic-based approaches do not directly capture</a:t>
            </a:r>
            <a:r>
              <a:rPr lang="en-US" sz="1200" kern="1200" baseline="0" dirty="0" smtClean="0">
                <a:solidFill>
                  <a:schemeClr val="tx1"/>
                </a:solidFill>
                <a:effectLst/>
                <a:latin typeface="+mn-lt"/>
                <a:ea typeface="+mn-ea"/>
                <a:cs typeface="+mn-cs"/>
              </a:rPr>
              <a:t> </a:t>
            </a:r>
            <a:r>
              <a:rPr lang="en-US" sz="1200" kern="1200" dirty="0" smtClean="0">
                <a:solidFill>
                  <a:schemeClr val="tx1"/>
                </a:solidFill>
                <a:effectLst/>
                <a:latin typeface="+mn-lt"/>
                <a:ea typeface="+mn-ea"/>
                <a:cs typeface="+mn-cs"/>
              </a:rPr>
              <a:t>the overall system performance benefits of data placement decisions.</a:t>
            </a:r>
          </a:p>
          <a:p>
            <a:r>
              <a:rPr lang="en-US" sz="1200" kern="1200" dirty="0" smtClean="0">
                <a:solidFill>
                  <a:schemeClr val="tx1"/>
                </a:solidFill>
                <a:effectLst/>
                <a:latin typeface="+mn-lt"/>
                <a:ea typeface="+mn-ea"/>
                <a:cs typeface="+mn-cs"/>
              </a:rPr>
              <a:t>Therefore, they can only</a:t>
            </a:r>
            <a:r>
              <a:rPr lang="en-US" sz="1200" kern="1200" baseline="0" dirty="0" smtClean="0">
                <a:solidFill>
                  <a:schemeClr val="tx1"/>
                </a:solidFill>
                <a:effectLst/>
                <a:latin typeface="+mn-lt"/>
                <a:ea typeface="+mn-ea"/>
                <a:cs typeface="+mn-cs"/>
              </a:rPr>
              <a:t> </a:t>
            </a:r>
            <a:r>
              <a:rPr lang="en-US" sz="1200" kern="1200" dirty="0" smtClean="0">
                <a:solidFill>
                  <a:schemeClr val="tx1"/>
                </a:solidFill>
                <a:effectLst/>
                <a:latin typeface="+mn-lt"/>
                <a:ea typeface="+mn-ea"/>
                <a:cs typeface="+mn-cs"/>
              </a:rPr>
              <a:t>indirectly  optimize system performance, which sometimes</a:t>
            </a:r>
            <a:r>
              <a:rPr lang="en-US" sz="1200" kern="1200" baseline="0" dirty="0" smtClean="0">
                <a:solidFill>
                  <a:schemeClr val="tx1"/>
                </a:solidFill>
                <a:effectLst/>
                <a:latin typeface="+mn-lt"/>
                <a:ea typeface="+mn-ea"/>
                <a:cs typeface="+mn-cs"/>
              </a:rPr>
              <a:t> </a:t>
            </a:r>
            <a:r>
              <a:rPr lang="en-US" sz="1200" kern="1200" dirty="0" smtClean="0">
                <a:solidFill>
                  <a:schemeClr val="tx1"/>
                </a:solidFill>
                <a:effectLst/>
                <a:latin typeface="+mn-lt"/>
                <a:ea typeface="+mn-ea"/>
                <a:cs typeface="+mn-cs"/>
              </a:rPr>
              <a:t>leads to sub-optimal data placement decisions.</a:t>
            </a:r>
          </a:p>
          <a:p>
            <a:endParaRPr lang="en-US" sz="1200" kern="1200" dirty="0" smtClean="0">
              <a:solidFill>
                <a:schemeClr val="tx1"/>
              </a:solidFill>
              <a:effectLst/>
              <a:latin typeface="+mn-lt"/>
              <a:ea typeface="+mn-ea"/>
              <a:cs typeface="+mn-cs"/>
            </a:endParaRPr>
          </a:p>
          <a:p>
            <a:endParaRPr lang="en-US" sz="1200" kern="1200" dirty="0" smtClean="0">
              <a:solidFill>
                <a:schemeClr val="tx1"/>
              </a:solidFill>
              <a:effectLst/>
              <a:latin typeface="+mn-lt"/>
              <a:ea typeface="+mn-ea"/>
              <a:cs typeface="+mn-cs"/>
            </a:endParaRPr>
          </a:p>
          <a:p>
            <a:endParaRPr lang="en-US" sz="1200" kern="1200" dirty="0" smtClean="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197</a:t>
            </a:fld>
            <a:endParaRPr lang="en-US">
              <a:solidFill>
                <a:prstClr val="black"/>
              </a:solidFill>
            </a:endParaRPr>
          </a:p>
        </p:txBody>
      </p:sp>
    </p:spTree>
    <p:extLst>
      <p:ext uri="{BB962C8B-B14F-4D97-AF65-F5344CB8AC3E}">
        <p14:creationId xmlns:p14="http://schemas.microsoft.com/office/powerpoint/2010/main" val="22490777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Should</a:t>
            </a:r>
            <a:r>
              <a:rPr lang="en-US" baseline="0" dirty="0" smtClean="0"/>
              <a:t> say</a:t>
            </a:r>
            <a:r>
              <a:rPr lang="en-US" dirty="0" smtClean="0"/>
              <a:t>:</a:t>
            </a:r>
            <a:r>
              <a:rPr lang="en-US" baseline="0" dirty="0" smtClean="0"/>
              <a:t> On the left, The page has much more utility because it directly affects performance if it is migrated to the fast memory;</a:t>
            </a:r>
          </a:p>
          <a:p>
            <a:r>
              <a:rPr lang="en-US" baseline="0" dirty="0" smtClean="0"/>
              <a:t>On the right. Each page has less utility because migrated alone, neither would affect performance significantly. They both need to be migrated together.</a:t>
            </a:r>
          </a:p>
          <a:p>
            <a:endParaRPr lang="en-US" baseline="0" dirty="0" smtClean="0"/>
          </a:p>
          <a:p>
            <a:r>
              <a:rPr lang="en-US" baseline="0" dirty="0" smtClean="0"/>
              <a:t>Let’s look at two pages with access latency overlapped with each other</a:t>
            </a:r>
          </a:p>
          <a:p>
            <a:endParaRPr lang="en-US" baseline="0" dirty="0" smtClean="0"/>
          </a:p>
          <a:p>
            <a:r>
              <a:rPr lang="en-US" baseline="0" dirty="0" smtClean="0"/>
              <a:t>Change animation later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198</a:t>
            </a:fld>
            <a:endParaRPr lang="en-US">
              <a:solidFill>
                <a:prstClr val="black"/>
              </a:solidFill>
            </a:endParaRPr>
          </a:p>
        </p:txBody>
      </p:sp>
    </p:spTree>
    <p:extLst>
      <p:ext uri="{BB962C8B-B14F-4D97-AF65-F5344CB8AC3E}">
        <p14:creationId xmlns:p14="http://schemas.microsoft.com/office/powerpoint/2010/main" val="157528608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Slide Image Placeholder 1"/>
          <p:cNvSpPr>
            <a:spLocks noGrp="1" noRot="1" noChangeAspect="1"/>
          </p:cNvSpPr>
          <p:nvPr>
            <p:ph type="sldImg"/>
          </p:nvPr>
        </p:nvSpPr>
        <p:spPr>
          <a:ln/>
        </p:spPr>
      </p:sp>
      <p:sp>
        <p:nvSpPr>
          <p:cNvPr id="590850"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If we look at our system’s today, we have a two-level storage model where memory is directly accessed by ld/st instructions, but storage is accesses by system calls. Disk stores the persistent data, but is slow and can only be accessed as a block. So we transfer data to DRAM, which is fast and byte addressable. </a:t>
            </a:r>
          </a:p>
        </p:txBody>
      </p:sp>
      <p:sp>
        <p:nvSpPr>
          <p:cNvPr id="590851"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FF24EA3-D3AD-D44A-8602-68605118D047}" type="slidenum">
              <a:rPr lang="en-US" sz="1200">
                <a:solidFill>
                  <a:srgbClr val="000000"/>
                </a:solidFill>
                <a:latin typeface="Calibri" charset="0"/>
              </a:rPr>
              <a:pPr eaLnBrk="1" hangingPunct="1"/>
              <a:t>215</a:t>
            </a:fld>
            <a:endParaRPr lang="en-US" sz="1200">
              <a:solidFill>
                <a:srgbClr val="000000"/>
              </a:solidFill>
              <a:latin typeface="Calibri" charset="0"/>
            </a:endParaRPr>
          </a:p>
        </p:txBody>
      </p:sp>
    </p:spTree>
    <p:extLst>
      <p:ext uri="{BB962C8B-B14F-4D97-AF65-F5344CB8AC3E}">
        <p14:creationId xmlns:p14="http://schemas.microsoft.com/office/powerpoint/2010/main" val="201663378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1873" name="Slide Image Placeholder 1"/>
          <p:cNvSpPr>
            <a:spLocks noGrp="1" noRot="1" noChangeAspect="1"/>
          </p:cNvSpPr>
          <p:nvPr>
            <p:ph type="sldImg"/>
          </p:nvPr>
        </p:nvSpPr>
        <p:spPr>
          <a:ln/>
        </p:spPr>
      </p:sp>
      <p:sp>
        <p:nvSpPr>
          <p:cNvPr id="591874"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However, now we have these emerging non-volatile memories which actually combine the characteristics of both memory and storage. They are fast and byte addressable like DRAM, but also can persist data as storage</a:t>
            </a:r>
          </a:p>
        </p:txBody>
      </p:sp>
      <p:sp>
        <p:nvSpPr>
          <p:cNvPr id="59187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7715927-8411-F547-A69A-A8497DB801F3}" type="slidenum">
              <a:rPr lang="en-US" sz="1200">
                <a:solidFill>
                  <a:srgbClr val="000000"/>
                </a:solidFill>
                <a:latin typeface="Calibri" charset="0"/>
              </a:rPr>
              <a:pPr eaLnBrk="1" hangingPunct="1"/>
              <a:t>216</a:t>
            </a:fld>
            <a:endParaRPr lang="en-US" sz="1200">
              <a:solidFill>
                <a:srgbClr val="000000"/>
              </a:solidFill>
              <a:latin typeface="Calibri" charset="0"/>
            </a:endParaRPr>
          </a:p>
        </p:txBody>
      </p:sp>
    </p:spTree>
    <p:extLst>
      <p:ext uri="{BB962C8B-B14F-4D97-AF65-F5344CB8AC3E}">
        <p14:creationId xmlns:p14="http://schemas.microsoft.com/office/powerpoint/2010/main" val="196707895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11</a:t>
            </a:fld>
            <a:endParaRPr lang="en-US">
              <a:solidFill>
                <a:prstClr val="black"/>
              </a:solidFill>
            </a:endParaRPr>
          </a:p>
        </p:txBody>
      </p:sp>
    </p:spTree>
    <p:extLst>
      <p:ext uri="{BB962C8B-B14F-4D97-AF65-F5344CB8AC3E}">
        <p14:creationId xmlns:p14="http://schemas.microsoft.com/office/powerpoint/2010/main" val="67943445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And</a:t>
            </a:r>
            <a:r>
              <a:rPr lang="en-US" baseline="0" dirty="0" smtClean="0"/>
              <a:t> to tie everything together, here is how a persistent memory would operate.  Code allocates persistent objects and accesses them using loads and stores – no different than persistent memory in today’s machines.  Optionally, the software can provide hints as to the types of access patterns or requirements of the software.</a:t>
            </a:r>
          </a:p>
          <a:p>
            <a:endParaRPr lang="en-US" baseline="0" dirty="0" smtClean="0"/>
          </a:p>
          <a:p>
            <a:r>
              <a:rPr lang="en-US" baseline="0" dirty="0" smtClean="0"/>
              <a:t>Then, a Persistent Memory Manager uses this access information and software hints to allocate, locate, migrate, and access data among the heterogeneous array of devices present on the system, attempting to strike a balance between application-level guarantees, like persistence and security, and performance and energy efficiency.</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219</a:t>
            </a:fld>
            <a:endParaRPr lang="en-US">
              <a:solidFill>
                <a:prstClr val="black"/>
              </a:solidFill>
            </a:endParaRPr>
          </a:p>
        </p:txBody>
      </p:sp>
    </p:spTree>
    <p:extLst>
      <p:ext uri="{BB962C8B-B14F-4D97-AF65-F5344CB8AC3E}">
        <p14:creationId xmlns:p14="http://schemas.microsoft.com/office/powerpoint/2010/main" val="126817748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220</a:t>
            </a:fld>
            <a:endParaRPr lang="en-US">
              <a:solidFill>
                <a:prstClr val="black"/>
              </a:solidFill>
            </a:endParaRPr>
          </a:p>
        </p:txBody>
      </p:sp>
    </p:spTree>
    <p:extLst>
      <p:ext uri="{BB962C8B-B14F-4D97-AF65-F5344CB8AC3E}">
        <p14:creationId xmlns:p14="http://schemas.microsoft.com/office/powerpoint/2010/main" val="18637540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221</a:t>
            </a:fld>
            <a:endParaRPr lang="en-US">
              <a:solidFill>
                <a:prstClr val="black"/>
              </a:solidFill>
            </a:endParaRPr>
          </a:p>
        </p:txBody>
      </p:sp>
    </p:spTree>
    <p:extLst>
      <p:ext uri="{BB962C8B-B14F-4D97-AF65-F5344CB8AC3E}">
        <p14:creationId xmlns:p14="http://schemas.microsoft.com/office/powerpoint/2010/main" val="189042527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rPr>
              <a:pPr/>
              <a:t>226</a:t>
            </a:fld>
            <a:endParaRPr lang="en-US" dirty="0">
              <a:solidFill>
                <a:prstClr val="black"/>
              </a:solidFill>
            </a:endParaRPr>
          </a:p>
        </p:txBody>
      </p:sp>
    </p:spTree>
    <p:extLst>
      <p:ext uri="{BB962C8B-B14F-4D97-AF65-F5344CB8AC3E}">
        <p14:creationId xmlns:p14="http://schemas.microsoft.com/office/powerpoint/2010/main" val="76527926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3" name="Slide Image Placeholder 1"/>
          <p:cNvSpPr>
            <a:spLocks noGrp="1" noRot="1" noChangeAspect="1"/>
          </p:cNvSpPr>
          <p:nvPr>
            <p:ph type="sldImg"/>
          </p:nvPr>
        </p:nvSpPr>
        <p:spPr>
          <a:ln/>
        </p:spPr>
      </p:sp>
      <p:sp>
        <p:nvSpPr>
          <p:cNvPr id="602114"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Let’s see an example of crash consistency problem in persistent memory systems. When we add a node in the linked list, there are two operations, first, we need to link the new node to next node and then link the previous node to the new node. Unfortunately due to the write ordering,  we cannot guarantee which write will reach the memory first. If there is a power failure, depending on which write persisted, we might have a broken linked list. As a result, after a crash we can have an inconsistent memory state.</a:t>
            </a:r>
          </a:p>
        </p:txBody>
      </p:sp>
      <p:sp>
        <p:nvSpPr>
          <p:cNvPr id="60211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F7FA637-C6A1-394D-AC17-CD0517E72F0B}" type="slidenum">
              <a:rPr lang="en-US" sz="1200">
                <a:solidFill>
                  <a:srgbClr val="000000"/>
                </a:solidFill>
                <a:latin typeface="Calibri" charset="0"/>
              </a:rPr>
              <a:pPr eaLnBrk="1" hangingPunct="1"/>
              <a:t>227</a:t>
            </a:fld>
            <a:endParaRPr lang="en-US" sz="1200">
              <a:solidFill>
                <a:srgbClr val="000000"/>
              </a:solidFill>
              <a:latin typeface="Calibri" charset="0"/>
            </a:endParaRPr>
          </a:p>
        </p:txBody>
      </p:sp>
    </p:spTree>
    <p:extLst>
      <p:ext uri="{BB962C8B-B14F-4D97-AF65-F5344CB8AC3E}">
        <p14:creationId xmlns:p14="http://schemas.microsoft.com/office/powerpoint/2010/main" val="19972360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rPr>
              <a:pPr/>
              <a:t>228</a:t>
            </a:fld>
            <a:endParaRPr lang="en-US" dirty="0">
              <a:solidFill>
                <a:prstClr val="black"/>
              </a:solidFill>
            </a:endParaRPr>
          </a:p>
        </p:txBody>
      </p:sp>
    </p:spTree>
    <p:extLst>
      <p:ext uri="{BB962C8B-B14F-4D97-AF65-F5344CB8AC3E}">
        <p14:creationId xmlns:p14="http://schemas.microsoft.com/office/powerpoint/2010/main" val="164890359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rPr>
              <a:pPr/>
              <a:t>229</a:t>
            </a:fld>
            <a:endParaRPr lang="en-US" dirty="0">
              <a:solidFill>
                <a:prstClr val="black"/>
              </a:solidFill>
            </a:endParaRPr>
          </a:p>
        </p:txBody>
      </p:sp>
    </p:spTree>
    <p:extLst>
      <p:ext uri="{BB962C8B-B14F-4D97-AF65-F5344CB8AC3E}">
        <p14:creationId xmlns:p14="http://schemas.microsoft.com/office/powerpoint/2010/main" val="132301614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Perhaps we have taken processor-centric system design a bit too far</a:t>
            </a:r>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241</a:t>
            </a:fld>
            <a:endParaRPr lang="en-US">
              <a:solidFill>
                <a:prstClr val="black"/>
              </a:solidFill>
            </a:endParaRPr>
          </a:p>
        </p:txBody>
      </p:sp>
    </p:spTree>
    <p:extLst>
      <p:ext uri="{BB962C8B-B14F-4D97-AF65-F5344CB8AC3E}">
        <p14:creationId xmlns:p14="http://schemas.microsoft.com/office/powerpoint/2010/main" val="85380272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244</a:t>
            </a:fld>
            <a:endParaRPr lang="en-US">
              <a:solidFill>
                <a:prstClr val="black"/>
              </a:solidFill>
            </a:endParaRPr>
          </a:p>
        </p:txBody>
      </p:sp>
    </p:spTree>
    <p:extLst>
      <p:ext uri="{BB962C8B-B14F-4D97-AF65-F5344CB8AC3E}">
        <p14:creationId xmlns:p14="http://schemas.microsoft.com/office/powerpoint/2010/main" val="63825376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251</a:t>
            </a:fld>
            <a:endParaRPr lang="en-US">
              <a:solidFill>
                <a:prstClr val="black"/>
              </a:solidFill>
            </a:endParaRPr>
          </a:p>
        </p:txBody>
      </p:sp>
    </p:spTree>
    <p:extLst>
      <p:ext uri="{BB962C8B-B14F-4D97-AF65-F5344CB8AC3E}">
        <p14:creationId xmlns:p14="http://schemas.microsoft.com/office/powerpoint/2010/main" val="121811927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12</a:t>
            </a:fld>
            <a:endParaRPr lang="en-US">
              <a:solidFill>
                <a:prstClr val="black"/>
              </a:solidFill>
            </a:endParaRPr>
          </a:p>
        </p:txBody>
      </p:sp>
    </p:spTree>
    <p:extLst>
      <p:ext uri="{BB962C8B-B14F-4D97-AF65-F5344CB8AC3E}">
        <p14:creationId xmlns:p14="http://schemas.microsoft.com/office/powerpoint/2010/main" val="113923020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253</a:t>
            </a:fld>
            <a:endParaRPr lang="en-US">
              <a:solidFill>
                <a:prstClr val="black"/>
              </a:solidFill>
            </a:endParaRPr>
          </a:p>
        </p:txBody>
      </p:sp>
    </p:spTree>
    <p:extLst>
      <p:ext uri="{BB962C8B-B14F-4D97-AF65-F5344CB8AC3E}">
        <p14:creationId xmlns:p14="http://schemas.microsoft.com/office/powerpoint/2010/main" val="55481374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254</a:t>
            </a:fld>
            <a:endParaRPr lang="en-US">
              <a:solidFill>
                <a:prstClr val="black"/>
              </a:solidFill>
            </a:endParaRPr>
          </a:p>
        </p:txBody>
      </p:sp>
    </p:spTree>
    <p:extLst>
      <p:ext uri="{BB962C8B-B14F-4D97-AF65-F5344CB8AC3E}">
        <p14:creationId xmlns:p14="http://schemas.microsoft.com/office/powerpoint/2010/main" val="210510187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265</a:t>
            </a:fld>
            <a:endParaRPr lang="en-US">
              <a:solidFill>
                <a:prstClr val="black"/>
              </a:solidFill>
            </a:endParaRPr>
          </a:p>
        </p:txBody>
      </p:sp>
    </p:spTree>
    <p:extLst>
      <p:ext uri="{BB962C8B-B14F-4D97-AF65-F5344CB8AC3E}">
        <p14:creationId xmlns:p14="http://schemas.microsoft.com/office/powerpoint/2010/main" val="194451970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dirty="0"/>
              <a:t>As we described,</a:t>
            </a:r>
            <a:r>
              <a:rPr lang="en-US" baseline="0" dirty="0"/>
              <a:t> cells in a mat have different distances from peripheral logic.</a:t>
            </a:r>
          </a:p>
          <a:p>
            <a:pPr marL="0" indent="0">
              <a:buNone/>
            </a:pPr>
            <a:r>
              <a:rPr lang="en-US" baseline="0" dirty="0"/>
              <a:t>Cells in different rows have different distance from the sense amplifiers.</a:t>
            </a:r>
          </a:p>
          <a:p>
            <a:pPr marL="0" indent="0">
              <a:buNone/>
            </a:pPr>
            <a:r>
              <a:rPr lang="en-US" baseline="0" dirty="0"/>
              <a:t>Cells in different columns have different distance from the </a:t>
            </a:r>
            <a:r>
              <a:rPr lang="en-US" baseline="0" dirty="0" err="1"/>
              <a:t>wordline</a:t>
            </a:r>
            <a:r>
              <a:rPr lang="en-US" baseline="0" dirty="0"/>
              <a:t> drivers.</a:t>
            </a:r>
          </a:p>
          <a:p>
            <a:pPr marL="0" indent="0">
              <a:buNone/>
            </a:pPr>
            <a:r>
              <a:rPr lang="en-US" baseline="0" dirty="0"/>
              <a:t>Therefore, some regions are inherently faster than other regions,</a:t>
            </a:r>
          </a:p>
          <a:p>
            <a:pPr marL="0" indent="0">
              <a:buNone/>
            </a:pPr>
            <a:r>
              <a:rPr lang="en-US" baseline="0" dirty="0"/>
              <a:t>and some regions are inherently slower than other regions.</a:t>
            </a:r>
          </a:p>
          <a:p>
            <a:pPr marL="0" indent="0">
              <a:buNone/>
            </a:pPr>
            <a:r>
              <a:rPr lang="en-US" baseline="0" dirty="0"/>
              <a:t>We call this architectural variation.</a:t>
            </a:r>
          </a:p>
          <a:p>
            <a:pPr marL="0" indent="0">
              <a:buNone/>
            </a:pPr>
            <a:endParaRPr lang="en-US" baseline="0" dirty="0"/>
          </a:p>
          <a:p>
            <a:pPr marL="0" indent="0">
              <a:buNone/>
            </a:pP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270</a:t>
            </a:fld>
            <a:endParaRPr lang="en-US">
              <a:solidFill>
                <a:prstClr val="black"/>
              </a:solidFill>
            </a:endParaRPr>
          </a:p>
        </p:txBody>
      </p:sp>
    </p:spTree>
    <p:extLst>
      <p:ext uri="{BB962C8B-B14F-4D97-AF65-F5344CB8AC3E}">
        <p14:creationId xmlns:p14="http://schemas.microsoft.com/office/powerpoint/2010/main" val="11822394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dirty="0"/>
              <a:t>We </a:t>
            </a:r>
            <a:r>
              <a:rPr lang="en-US" dirty="0" err="1"/>
              <a:t>propoe</a:t>
            </a:r>
            <a:r>
              <a:rPr lang="en-US" dirty="0"/>
              <a:t> AVA</a:t>
            </a:r>
            <a:r>
              <a:rPr lang="en-US" baseline="0" dirty="0"/>
              <a:t> Online profiling.</a:t>
            </a:r>
          </a:p>
          <a:p>
            <a:pPr marL="0" indent="0">
              <a:buNone/>
            </a:pPr>
            <a:endParaRPr lang="en-US" baseline="0" dirty="0"/>
          </a:p>
          <a:p>
            <a:pPr marL="0" indent="0">
              <a:buNone/>
            </a:pPr>
            <a:r>
              <a:rPr lang="en-US" baseline="0" dirty="0"/>
              <a:t>The key idea is profiling only slow regions to determine latency, leading to low cost online DRAM test.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271</a:t>
            </a:fld>
            <a:endParaRPr lang="en-US">
              <a:solidFill>
                <a:prstClr val="black"/>
              </a:solidFill>
            </a:endParaRPr>
          </a:p>
        </p:txBody>
      </p:sp>
    </p:spTree>
    <p:extLst>
      <p:ext uri="{BB962C8B-B14F-4D97-AF65-F5344CB8AC3E}">
        <p14:creationId xmlns:p14="http://schemas.microsoft.com/office/powerpoint/2010/main" val="207829980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dirty="0"/>
              <a:t>However,</a:t>
            </a:r>
            <a:r>
              <a:rPr lang="en-US" baseline="0" dirty="0"/>
              <a:t> due to the process variation, some cells are more vulnerable than other cells, as the figure show. </a:t>
            </a:r>
          </a:p>
          <a:p>
            <a:pPr marL="0" indent="0">
              <a:buNone/>
            </a:pPr>
            <a:r>
              <a:rPr lang="en-US" baseline="0" dirty="0"/>
              <a:t>These cells are randomly distributed while cells in the slow regions cause localized error.</a:t>
            </a:r>
          </a:p>
          <a:p>
            <a:pPr marL="0" indent="0">
              <a:buNone/>
            </a:pPr>
            <a:r>
              <a:rPr lang="en-US" baseline="0" dirty="0"/>
              <a:t>To address both type of cells, </a:t>
            </a:r>
          </a:p>
          <a:p>
            <a:pPr marL="0" indent="0">
              <a:buNone/>
            </a:pPr>
            <a:r>
              <a:rPr lang="en-US" baseline="0" dirty="0"/>
              <a:t>We integrate conventional ECC to correct the process variation induced errors.</a:t>
            </a:r>
          </a:p>
          <a:p>
            <a:pPr marL="0" indent="0">
              <a:buNone/>
            </a:pPr>
            <a:endParaRPr lang="en-US" baseline="0" dirty="0"/>
          </a:p>
          <a:p>
            <a:pPr marL="0" indent="0">
              <a:buNone/>
            </a:pPr>
            <a:r>
              <a:rPr lang="en-US" baseline="0" dirty="0"/>
              <a:t>Therefore, combining ECC and online profiling leads to reliably reducing DRAM latency.</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272</a:t>
            </a:fld>
            <a:endParaRPr lang="en-US">
              <a:solidFill>
                <a:prstClr val="black"/>
              </a:solidFill>
            </a:endParaRPr>
          </a:p>
        </p:txBody>
      </p:sp>
    </p:spTree>
    <p:extLst>
      <p:ext uri="{BB962C8B-B14F-4D97-AF65-F5344CB8AC3E}">
        <p14:creationId xmlns:p14="http://schemas.microsoft.com/office/powerpoint/2010/main" val="11480522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dirty="0"/>
              <a:t>The</a:t>
            </a:r>
            <a:r>
              <a:rPr lang="en-US" baseline="0" dirty="0"/>
              <a:t> figure compares latency reduction by using AL-DRAM, AVA Profiling, and both AVA Profiling and Shuffling.</a:t>
            </a:r>
          </a:p>
          <a:p>
            <a:pPr marL="0" indent="0">
              <a:buNone/>
            </a:pPr>
            <a:r>
              <a:rPr lang="en-US" baseline="0" dirty="0"/>
              <a:t>As we can, using AVA profiling and shuffling enables more latency reduction compared to AL-DRAM.</a:t>
            </a:r>
          </a:p>
          <a:p>
            <a:pPr marL="0" indent="0">
              <a:buNone/>
            </a:pPr>
            <a:r>
              <a:rPr lang="en-US" baseline="0" dirty="0"/>
              <a:t>This is mainly because ECC corrects the  worst cells in a DRAM module, reducing more latency.</a:t>
            </a:r>
          </a:p>
          <a:p>
            <a:pPr marL="0" indent="0">
              <a:buNone/>
            </a:pPr>
            <a:endParaRPr lang="en-US" baseline="0" dirty="0"/>
          </a:p>
          <a:p>
            <a:pPr marL="0" indent="0">
              <a:buNone/>
            </a:pPr>
            <a:r>
              <a:rPr lang="en-US" baseline="0" dirty="0"/>
              <a:t>Therefore, we conclude that AVA-DRAM reduces latency significantly.</a:t>
            </a:r>
          </a:p>
          <a:p>
            <a:pPr marL="0" indent="0">
              <a:buNone/>
            </a:pP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273</a:t>
            </a:fld>
            <a:endParaRPr lang="en-US">
              <a:solidFill>
                <a:prstClr val="black"/>
              </a:solidFill>
            </a:endParaRPr>
          </a:p>
        </p:txBody>
      </p:sp>
    </p:spTree>
    <p:extLst>
      <p:ext uri="{BB962C8B-B14F-4D97-AF65-F5344CB8AC3E}">
        <p14:creationId xmlns:p14="http://schemas.microsoft.com/office/powerpoint/2010/main" val="78120845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5E9FE4A-0C21-4AC7-A29F-491DBFD0D03B}" type="slidenum">
              <a:rPr lang="en-US" smtClean="0">
                <a:solidFill>
                  <a:prstClr val="black"/>
                </a:solidFill>
              </a:rPr>
              <a:pPr/>
              <a:t>276</a:t>
            </a:fld>
            <a:endParaRPr lang="en-US">
              <a:solidFill>
                <a:prstClr val="black"/>
              </a:solidFill>
            </a:endParaRPr>
          </a:p>
        </p:txBody>
      </p:sp>
    </p:spTree>
    <p:extLst>
      <p:ext uri="{BB962C8B-B14F-4D97-AF65-F5344CB8AC3E}">
        <p14:creationId xmlns:p14="http://schemas.microsoft.com/office/powerpoint/2010/main" val="160963075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To understand what causes the long latency, let me take a look at the DRAM organization.</a:t>
            </a:r>
          </a:p>
          <a:p>
            <a:r>
              <a:rPr lang="en-US" baseline="0" dirty="0" smtClean="0">
                <a:solidFill>
                  <a:srgbClr val="FFFFFF"/>
                </a:solidFill>
              </a:rPr>
              <a:t>DRAM consists of two components, the cell array and the I/O circuitry. The cell array consists of multiple </a:t>
            </a:r>
            <a:r>
              <a:rPr lang="en-US" baseline="0" dirty="0" err="1" smtClean="0">
                <a:solidFill>
                  <a:srgbClr val="FFFFFF"/>
                </a:solidFill>
              </a:rPr>
              <a:t>subarrays</a:t>
            </a:r>
            <a:r>
              <a:rPr lang="en-US" baseline="0" dirty="0" smtClean="0">
                <a:solidFill>
                  <a:srgbClr val="FFFFFF"/>
                </a:solidFill>
              </a:rPr>
              <a:t>. </a:t>
            </a:r>
          </a:p>
          <a:p>
            <a:r>
              <a:rPr lang="en-US" baseline="0" dirty="0" smtClean="0"/>
              <a:t>To read from a DRAM chip, the data is first accessed from the </a:t>
            </a:r>
            <a:r>
              <a:rPr lang="en-US" baseline="0" dirty="0" err="1" smtClean="0"/>
              <a:t>subarray</a:t>
            </a:r>
            <a:r>
              <a:rPr lang="en-US" baseline="0" dirty="0" smtClean="0"/>
              <a:t> and then the data is transferred over the channel by the I/O circuitry. </a:t>
            </a:r>
          </a:p>
          <a:p>
            <a:r>
              <a:rPr lang="en-US" baseline="0" dirty="0" smtClean="0">
                <a:solidFill>
                  <a:srgbClr val="FFFFFF"/>
                </a:solidFill>
              </a:rPr>
              <a:t>So, the DRAM latency is the sum of the </a:t>
            </a:r>
            <a:r>
              <a:rPr lang="en-US" baseline="0" dirty="0" err="1" smtClean="0">
                <a:solidFill>
                  <a:srgbClr val="FFFFFF"/>
                </a:solidFill>
              </a:rPr>
              <a:t>subarray</a:t>
            </a:r>
            <a:r>
              <a:rPr lang="en-US" baseline="0" dirty="0" smtClean="0">
                <a:solidFill>
                  <a:srgbClr val="FFFFFF"/>
                </a:solidFill>
              </a:rPr>
              <a:t> latency and the I/O latency. </a:t>
            </a:r>
          </a:p>
          <a:p>
            <a:r>
              <a:rPr lang="en-US" baseline="0" dirty="0" smtClean="0"/>
              <a:t>We observed that the </a:t>
            </a:r>
            <a:r>
              <a:rPr lang="en-US" baseline="0" dirty="0" err="1" smtClean="0"/>
              <a:t>subarray</a:t>
            </a:r>
            <a:r>
              <a:rPr lang="en-US" baseline="0" dirty="0" smtClean="0"/>
              <a:t> latency is much higher than the I/O latency.</a:t>
            </a:r>
          </a:p>
          <a:p>
            <a:r>
              <a:rPr lang="en-US" baseline="0" dirty="0" smtClean="0">
                <a:solidFill>
                  <a:srgbClr val="FFFFFF"/>
                </a:solidFill>
              </a:rPr>
              <a:t>As a result, </a:t>
            </a:r>
            <a:r>
              <a:rPr lang="en-US" baseline="0" dirty="0" err="1" smtClean="0">
                <a:solidFill>
                  <a:srgbClr val="FFFFFF"/>
                </a:solidFill>
              </a:rPr>
              <a:t>subarray</a:t>
            </a:r>
            <a:r>
              <a:rPr lang="en-US" baseline="0" dirty="0" smtClean="0">
                <a:solidFill>
                  <a:srgbClr val="FFFFFF"/>
                </a:solidFill>
              </a:rPr>
              <a:t> is the dominant source of the DRAM latency as we explained in the paper.</a:t>
            </a:r>
            <a:endParaRPr lang="en-US" dirty="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rPr>
              <a:pPr/>
              <a:t>281</a:t>
            </a:fld>
            <a:endParaRPr lang="en-US">
              <a:solidFill>
                <a:prstClr val="black"/>
              </a:solidFill>
            </a:endParaRPr>
          </a:p>
        </p:txBody>
      </p:sp>
    </p:spTree>
    <p:extLst>
      <p:ext uri="{BB962C8B-B14F-4D97-AF65-F5344CB8AC3E}">
        <p14:creationId xmlns:p14="http://schemas.microsoft.com/office/powerpoint/2010/main" val="128536724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The cell’s capacitor is small and can store only a small amount of charge. </a:t>
            </a:r>
          </a:p>
          <a:p>
            <a:r>
              <a:rPr lang="en-US" baseline="0" dirty="0" smtClean="0"/>
              <a:t>That is why a </a:t>
            </a:r>
            <a:r>
              <a:rPr lang="en-US" baseline="0" dirty="0" err="1" smtClean="0"/>
              <a:t>subarray</a:t>
            </a:r>
            <a:r>
              <a:rPr lang="en-US" baseline="0" dirty="0" smtClean="0"/>
              <a:t> also has sense-amplifiers, which are specialized circuits that can detect the small amount of charge. </a:t>
            </a:r>
          </a:p>
          <a:p>
            <a:endParaRPr lang="en-US" baseline="0" dirty="0" smtClean="0"/>
          </a:p>
          <a:p>
            <a:r>
              <a:rPr lang="en-US" baseline="0" dirty="0" smtClean="0"/>
              <a:t>Unfortunately, a sense-amplifier size is about *100* times the cell size. </a:t>
            </a:r>
          </a:p>
          <a:p>
            <a:r>
              <a:rPr lang="en-US" baseline="0" dirty="0" smtClean="0"/>
              <a:t>So, to amortize the area of the sense-amplifiers, </a:t>
            </a:r>
          </a:p>
          <a:p>
            <a:r>
              <a:rPr lang="en-US" baseline="0" dirty="0" smtClean="0"/>
              <a:t>hundreds of cells share the same sense-amplifier through a long </a:t>
            </a:r>
            <a:r>
              <a:rPr lang="en-US" baseline="0" dirty="0" err="1" smtClean="0"/>
              <a:t>bitline</a:t>
            </a:r>
            <a:r>
              <a:rPr lang="en-US" baseline="0" dirty="0" smtClean="0"/>
              <a:t>. </a:t>
            </a:r>
          </a:p>
          <a:p>
            <a:endParaRPr lang="en-US" baseline="0" dirty="0" smtClean="0"/>
          </a:p>
          <a:p>
            <a:r>
              <a:rPr lang="en-US" baseline="0" dirty="0" smtClean="0"/>
              <a:t>However, a long </a:t>
            </a:r>
            <a:r>
              <a:rPr lang="en-US" baseline="0" dirty="0" err="1" smtClean="0"/>
              <a:t>bitline</a:t>
            </a:r>
            <a:r>
              <a:rPr lang="en-US" baseline="0" dirty="0" smtClean="0"/>
              <a:t> has a large capacitance that increases latency and power consumption. </a:t>
            </a:r>
          </a:p>
          <a:p>
            <a:r>
              <a:rPr lang="en-US" baseline="0" dirty="0" smtClean="0"/>
              <a:t>Therefore, the long </a:t>
            </a:r>
            <a:r>
              <a:rPr lang="en-US" baseline="0" dirty="0" err="1" smtClean="0"/>
              <a:t>bitline</a:t>
            </a:r>
            <a:r>
              <a:rPr lang="en-US" baseline="0" dirty="0" smtClean="0"/>
              <a:t> is one of the dominant sources of high latency and high power consumption.</a:t>
            </a:r>
          </a:p>
          <a:p>
            <a:endParaRPr lang="en-US" baseline="0" dirty="0" smtClean="0"/>
          </a:p>
          <a:p>
            <a:r>
              <a:rPr lang="en-US" baseline="0" dirty="0" smtClean="0"/>
              <a:t>To understand why the </a:t>
            </a:r>
            <a:r>
              <a:rPr lang="en-US" baseline="0" dirty="0" err="1" smtClean="0"/>
              <a:t>subarray</a:t>
            </a:r>
            <a:r>
              <a:rPr lang="en-US" baseline="0" dirty="0" smtClean="0"/>
              <a:t> is so slow, </a:t>
            </a:r>
          </a:p>
          <a:p>
            <a:r>
              <a:rPr lang="en-US" baseline="0" dirty="0" smtClean="0"/>
              <a:t>let me take a look at the </a:t>
            </a:r>
            <a:r>
              <a:rPr lang="en-US" baseline="0" dirty="0" err="1" smtClean="0"/>
              <a:t>subarray</a:t>
            </a:r>
            <a:r>
              <a:rPr lang="en-US" baseline="0" dirty="0" smtClean="0"/>
              <a:t> organization.</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rPr>
              <a:pPr/>
              <a:t>282</a:t>
            </a:fld>
            <a:endParaRPr lang="en-US">
              <a:solidFill>
                <a:prstClr val="black"/>
              </a:solidFill>
            </a:endParaRPr>
          </a:p>
        </p:txBody>
      </p:sp>
    </p:spTree>
    <p:extLst>
      <p:ext uri="{BB962C8B-B14F-4D97-AF65-F5344CB8AC3E}">
        <p14:creationId xmlns:p14="http://schemas.microsoft.com/office/powerpoint/2010/main" val="105336874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Slide Image Placeholder 1"/>
          <p:cNvSpPr>
            <a:spLocks noGrp="1" noRot="1" noChangeAspect="1"/>
          </p:cNvSpPr>
          <p:nvPr>
            <p:ph type="sldImg"/>
          </p:nvPr>
        </p:nvSpPr>
        <p:spPr bwMode="auto">
          <a:noFill/>
          <a:ln>
            <a:solidFill>
              <a:srgbClr val="000000"/>
            </a:solidFill>
            <a:miter lim="800000"/>
            <a:headEnd/>
            <a:tailEnd/>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Lst>
        </p:spPr>
      </p:sp>
      <p:sp>
        <p:nvSpPr>
          <p:cNvPr id="250882" name="Notes Placeholder 2"/>
          <p:cNvSpPr>
            <a:spLocks noGrp="1"/>
          </p:cNvSpPr>
          <p:nvPr>
            <p:ph type="body" idx="1"/>
          </p:nvPr>
        </p:nvSpPr>
        <p:spPr bwMode="auto">
          <a:noFill/>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atin typeface="Calibri" charset="0"/>
            </a:endParaRPr>
          </a:p>
        </p:txBody>
      </p:sp>
      <p:sp>
        <p:nvSpPr>
          <p:cNvPr id="250883"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EFE2350-F2DF-964B-A38F-A60565610F04}" type="slidenum">
              <a:rPr lang="en-US" sz="1200">
                <a:solidFill>
                  <a:srgbClr val="000000"/>
                </a:solidFill>
                <a:latin typeface="Calibri" charset="0"/>
                <a:cs typeface="Arial" charset="0"/>
              </a:rPr>
              <a:pPr eaLnBrk="1" hangingPunct="1"/>
              <a:t>34</a:t>
            </a:fld>
            <a:endParaRPr lang="en-US" sz="1200">
              <a:solidFill>
                <a:srgbClr val="000000"/>
              </a:solidFill>
              <a:latin typeface="Calibri" charset="0"/>
              <a:cs typeface="Arial" charset="0"/>
            </a:endParaRPr>
          </a:p>
        </p:txBody>
      </p:sp>
    </p:spTree>
    <p:extLst>
      <p:ext uri="{BB962C8B-B14F-4D97-AF65-F5344CB8AC3E}">
        <p14:creationId xmlns:p14="http://schemas.microsoft.com/office/powerpoint/2010/main" val="36008692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A naïve way to reduce the DRAM latency is to have short </a:t>
            </a:r>
            <a:r>
              <a:rPr lang="en-US" baseline="0" dirty="0" err="1" smtClean="0"/>
              <a:t>bitlines</a:t>
            </a:r>
            <a:r>
              <a:rPr lang="en-US" baseline="0" dirty="0" smtClean="0"/>
              <a:t> that have lower latency.</a:t>
            </a:r>
          </a:p>
          <a:p>
            <a:r>
              <a:rPr lang="en-US" baseline="0" dirty="0" smtClean="0"/>
              <a:t>Unfortunately, short </a:t>
            </a:r>
            <a:r>
              <a:rPr lang="en-US" baseline="0" dirty="0" err="1" smtClean="0"/>
              <a:t>bitlines</a:t>
            </a:r>
            <a:r>
              <a:rPr lang="en-US" baseline="0" dirty="0" smtClean="0"/>
              <a:t> significantly increase the DRAM area.</a:t>
            </a:r>
          </a:p>
          <a:p>
            <a:r>
              <a:rPr lang="en-US" baseline="0" dirty="0" smtClean="0"/>
              <a:t>Therefore, the </a:t>
            </a:r>
            <a:r>
              <a:rPr lang="en-US" baseline="0" dirty="0" err="1" smtClean="0"/>
              <a:t>bitline</a:t>
            </a:r>
            <a:r>
              <a:rPr lang="en-US" baseline="0" dirty="0" smtClean="0"/>
              <a:t> length exposes an important trade-off between area and latency.</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rPr>
              <a:pPr/>
              <a:t>283</a:t>
            </a:fld>
            <a:endParaRPr lang="en-US">
              <a:solidFill>
                <a:prstClr val="black"/>
              </a:solidFill>
            </a:endParaRPr>
          </a:p>
        </p:txBody>
      </p:sp>
    </p:spTree>
    <p:extLst>
      <p:ext uri="{BB962C8B-B14F-4D97-AF65-F5344CB8AC3E}">
        <p14:creationId xmlns:p14="http://schemas.microsoft.com/office/powerpoint/2010/main" val="203577303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This figure shows the trade-off between DRAM area and latency as we change the </a:t>
            </a:r>
            <a:r>
              <a:rPr lang="en-US" baseline="0" dirty="0" err="1" smtClean="0"/>
              <a:t>bitline</a:t>
            </a:r>
            <a:r>
              <a:rPr lang="en-US" baseline="0" dirty="0" smtClean="0"/>
              <a:t> length.</a:t>
            </a:r>
          </a:p>
          <a:p>
            <a:r>
              <a:rPr lang="en-US" baseline="0" dirty="0" smtClean="0"/>
              <a:t>Y-axis is the normalized DRAM area compared to a DRAM using 512 cells/</a:t>
            </a:r>
            <a:r>
              <a:rPr lang="en-US" baseline="0" dirty="0" err="1" smtClean="0"/>
              <a:t>bitline</a:t>
            </a:r>
            <a:r>
              <a:rPr lang="en-US" baseline="0" dirty="0" smtClean="0"/>
              <a:t>. A lower value is cheaper.</a:t>
            </a:r>
          </a:p>
          <a:p>
            <a:r>
              <a:rPr lang="en-US" baseline="0" dirty="0" smtClean="0"/>
              <a:t>X-axis shows the latency in terms of </a:t>
            </a:r>
            <a:r>
              <a:rPr lang="en-US" baseline="0" dirty="0" err="1" smtClean="0"/>
              <a:t>tRC</a:t>
            </a:r>
            <a:r>
              <a:rPr lang="en-US" baseline="0" dirty="0" smtClean="0"/>
              <a:t>, an important DRAM timing constraint. A lower value is faster.</a:t>
            </a:r>
          </a:p>
          <a:p>
            <a:endParaRPr lang="en-US" baseline="0" dirty="0" smtClean="0"/>
          </a:p>
          <a:p>
            <a:r>
              <a:rPr lang="en-US" baseline="0" dirty="0" smtClean="0"/>
              <a:t>Commodity DRAM chips use long </a:t>
            </a:r>
            <a:r>
              <a:rPr lang="en-US" baseline="0" dirty="0" err="1" smtClean="0"/>
              <a:t>bitlines</a:t>
            </a:r>
            <a:r>
              <a:rPr lang="en-US" baseline="0" dirty="0" smtClean="0"/>
              <a:t> to minimize area cost. On the other hand, shorter </a:t>
            </a:r>
            <a:r>
              <a:rPr lang="en-US" baseline="0" dirty="0" err="1" smtClean="0"/>
              <a:t>bitlines</a:t>
            </a:r>
            <a:r>
              <a:rPr lang="en-US" baseline="0" dirty="0" smtClean="0"/>
              <a:t> achieve lower latency at higher cost. </a:t>
            </a:r>
          </a:p>
          <a:p>
            <a:pPr defTabSz="931774">
              <a:defRPr/>
            </a:pPr>
            <a:r>
              <a:rPr lang="en-US" baseline="0" dirty="0" smtClean="0"/>
              <a:t>Our goal is to achieve the best of both worlds: low latency and low area cost.</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rPr>
              <a:pPr/>
              <a:t>284</a:t>
            </a:fld>
            <a:endParaRPr lang="en-US">
              <a:solidFill>
                <a:prstClr val="black"/>
              </a:solidFill>
            </a:endParaRPr>
          </a:p>
        </p:txBody>
      </p:sp>
    </p:spTree>
    <p:extLst>
      <p:ext uri="{BB962C8B-B14F-4D97-AF65-F5344CB8AC3E}">
        <p14:creationId xmlns:p14="http://schemas.microsoft.com/office/powerpoint/2010/main" val="68061991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To sum up, both long and short </a:t>
            </a:r>
            <a:r>
              <a:rPr lang="en-US" baseline="0" dirty="0" err="1" smtClean="0"/>
              <a:t>bitline</a:t>
            </a:r>
            <a:r>
              <a:rPr lang="en-US" baseline="0" dirty="0" smtClean="0"/>
              <a:t> do not achieve small area and low latency. </a:t>
            </a:r>
          </a:p>
          <a:p>
            <a:r>
              <a:rPr lang="en-US" baseline="0" dirty="0" smtClean="0"/>
              <a:t>Long </a:t>
            </a:r>
            <a:r>
              <a:rPr lang="en-US" baseline="0" dirty="0" err="1" smtClean="0"/>
              <a:t>bitline</a:t>
            </a:r>
            <a:r>
              <a:rPr lang="en-US" baseline="0" dirty="0" smtClean="0"/>
              <a:t> has small area but has high latency while short </a:t>
            </a:r>
            <a:r>
              <a:rPr lang="en-US" baseline="0" dirty="0" err="1" smtClean="0"/>
              <a:t>bitline</a:t>
            </a:r>
            <a:r>
              <a:rPr lang="en-US" baseline="0" dirty="0" smtClean="0"/>
              <a:t> has low latency but has large area.</a:t>
            </a:r>
          </a:p>
          <a:p>
            <a:endParaRPr lang="en-US" baseline="0" dirty="0" smtClean="0"/>
          </a:p>
          <a:p>
            <a:r>
              <a:rPr lang="en-US" baseline="0" dirty="0" smtClean="0"/>
              <a:t>To achieve the best of both worlds, we first start from long </a:t>
            </a:r>
            <a:r>
              <a:rPr lang="en-US" baseline="0" dirty="0" err="1" smtClean="0"/>
              <a:t>bitline</a:t>
            </a:r>
            <a:r>
              <a:rPr lang="en-US" baseline="0" dirty="0" smtClean="0"/>
              <a:t>, which has small area. </a:t>
            </a:r>
          </a:p>
          <a:p>
            <a:r>
              <a:rPr lang="en-US" baseline="0" dirty="0" smtClean="0"/>
              <a:t>After that, to achieve the low latency of short </a:t>
            </a:r>
            <a:r>
              <a:rPr lang="en-US" baseline="0" dirty="0" err="1" smtClean="0"/>
              <a:t>bitline</a:t>
            </a:r>
            <a:r>
              <a:rPr lang="en-US" baseline="0" dirty="0" smtClean="0"/>
              <a:t>, we divide the long </a:t>
            </a:r>
            <a:r>
              <a:rPr lang="en-US" baseline="0" dirty="0" err="1" smtClean="0"/>
              <a:t>bitline</a:t>
            </a:r>
            <a:r>
              <a:rPr lang="en-US" baseline="0" dirty="0" smtClean="0"/>
              <a:t> into two smaller segments. </a:t>
            </a:r>
          </a:p>
          <a:p>
            <a:r>
              <a:rPr lang="en-US" baseline="0" dirty="0" smtClean="0"/>
              <a:t>The </a:t>
            </a:r>
            <a:r>
              <a:rPr lang="en-US" baseline="0" dirty="0" err="1" smtClean="0"/>
              <a:t>bitline</a:t>
            </a:r>
            <a:r>
              <a:rPr lang="en-US" baseline="0" dirty="0" smtClean="0"/>
              <a:t> length of the segment nearby the sense-amplifier is same as the length of short </a:t>
            </a:r>
            <a:r>
              <a:rPr lang="en-US" baseline="0" dirty="0" err="1" smtClean="0"/>
              <a:t>bitline</a:t>
            </a:r>
            <a:r>
              <a:rPr lang="en-US" baseline="0" dirty="0" smtClean="0"/>
              <a:t>. </a:t>
            </a:r>
          </a:p>
          <a:p>
            <a:r>
              <a:rPr lang="en-US" baseline="0" dirty="0" smtClean="0"/>
              <a:t>Therefore, the latency of the segment is as low as the latency of the short </a:t>
            </a:r>
            <a:r>
              <a:rPr lang="en-US" baseline="0" dirty="0" err="1" smtClean="0"/>
              <a:t>bitline</a:t>
            </a:r>
            <a:r>
              <a:rPr lang="en-US" baseline="0" dirty="0" smtClean="0"/>
              <a:t>. </a:t>
            </a:r>
          </a:p>
          <a:p>
            <a:r>
              <a:rPr lang="en-US" baseline="0" dirty="0" smtClean="0"/>
              <a:t>To isolate this fast segment from the other segment, we add isolation transistors that selectively connect the two segments. </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rPr>
              <a:pPr/>
              <a:t>285</a:t>
            </a:fld>
            <a:endParaRPr lang="en-US">
              <a:solidFill>
                <a:prstClr val="black"/>
              </a:solidFill>
            </a:endParaRPr>
          </a:p>
        </p:txBody>
      </p:sp>
    </p:spTree>
    <p:extLst>
      <p:ext uri="{BB962C8B-B14F-4D97-AF65-F5344CB8AC3E}">
        <p14:creationId xmlns:p14="http://schemas.microsoft.com/office/powerpoint/2010/main" val="113301425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This way, our proposed approach achieves small area and low latency.</a:t>
            </a:r>
          </a:p>
          <a:p>
            <a:r>
              <a:rPr lang="en-US" baseline="0" dirty="0" smtClean="0"/>
              <a:t>We call this new DRAM architecture as Tiered-Latency DRAM</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rPr>
              <a:pPr/>
              <a:t>286</a:t>
            </a:fld>
            <a:endParaRPr lang="en-US">
              <a:solidFill>
                <a:prstClr val="black"/>
              </a:solidFill>
            </a:endParaRPr>
          </a:p>
        </p:txBody>
      </p:sp>
    </p:spTree>
    <p:extLst>
      <p:ext uri="{BB962C8B-B14F-4D97-AF65-F5344CB8AC3E}">
        <p14:creationId xmlns:p14="http://schemas.microsoft.com/office/powerpoint/2010/main" val="109784986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This figure compares the latency.</a:t>
            </a:r>
          </a:p>
          <a:p>
            <a:r>
              <a:rPr lang="en-US" baseline="0" dirty="0" smtClean="0"/>
              <a:t>Y-axis is normalized latency. </a:t>
            </a:r>
          </a:p>
          <a:p>
            <a:r>
              <a:rPr lang="en-US" baseline="0" dirty="0" smtClean="0"/>
              <a:t>Compared to commodity DRAM, TL-DRAM’s near segment has 56% lower latency, while the far segment has 23% higher latency.</a:t>
            </a:r>
          </a:p>
          <a:p>
            <a:r>
              <a:rPr lang="en-US" baseline="0" dirty="0" smtClean="0"/>
              <a:t> </a:t>
            </a:r>
          </a:p>
          <a:p>
            <a:r>
              <a:rPr lang="en-US" baseline="0" dirty="0" smtClean="0"/>
              <a:t>The right figure compares the power.</a:t>
            </a:r>
          </a:p>
          <a:p>
            <a:r>
              <a:rPr lang="en-US" baseline="0" dirty="0" smtClean="0"/>
              <a:t>Y-axis is normalized power.</a:t>
            </a:r>
          </a:p>
          <a:p>
            <a:r>
              <a:rPr lang="en-US" baseline="0" dirty="0" smtClean="0"/>
              <a:t>Compared to commodity DRAM, TL-DRAM’s near segment has 51% lower power consumption and the far segment has 49% higher power consumption. </a:t>
            </a:r>
          </a:p>
          <a:p>
            <a:endParaRPr lang="en-US" baseline="0" dirty="0" smtClean="0"/>
          </a:p>
          <a:p>
            <a:r>
              <a:rPr lang="en-US" baseline="0" dirty="0" smtClean="0"/>
              <a:t>Lastly, mainly due to the isolation transistor, Tiered-latency DRAM increases the die-size by about 3%.</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rPr>
              <a:pPr/>
              <a:t>287</a:t>
            </a:fld>
            <a:endParaRPr lang="en-US">
              <a:solidFill>
                <a:prstClr val="black"/>
              </a:solidFill>
            </a:endParaRPr>
          </a:p>
        </p:txBody>
      </p:sp>
    </p:spTree>
    <p:extLst>
      <p:ext uri="{BB962C8B-B14F-4D97-AF65-F5344CB8AC3E}">
        <p14:creationId xmlns:p14="http://schemas.microsoft.com/office/powerpoint/2010/main" val="148669881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Again, the figure shows the trade-off between area and latency in existing DRAM. </a:t>
            </a:r>
          </a:p>
          <a:p>
            <a:endParaRPr lang="en-US" baseline="0" dirty="0" smtClean="0"/>
          </a:p>
          <a:p>
            <a:r>
              <a:rPr lang="en-US" baseline="0" dirty="0" smtClean="0"/>
              <a:t>Unlike existing DRAM, TL-DRAM achieves low latency using the near segment while increasing the area by only 3%. </a:t>
            </a:r>
          </a:p>
          <a:p>
            <a:endParaRPr lang="en-US" baseline="0" dirty="0" smtClean="0"/>
          </a:p>
          <a:p>
            <a:r>
              <a:rPr lang="en-US" baseline="0" dirty="0" smtClean="0"/>
              <a:t>Although the far segment has higher latency than commodity DRAM, we show that efficient use of the near segment enables TL-DRAM to achieve high system performance.</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rPr>
              <a:pPr/>
              <a:t>288</a:t>
            </a:fld>
            <a:endParaRPr lang="en-US">
              <a:solidFill>
                <a:prstClr val="black"/>
              </a:solidFill>
            </a:endParaRPr>
          </a:p>
        </p:txBody>
      </p:sp>
    </p:spTree>
    <p:extLst>
      <p:ext uri="{BB962C8B-B14F-4D97-AF65-F5344CB8AC3E}">
        <p14:creationId xmlns:p14="http://schemas.microsoft.com/office/powerpoint/2010/main" val="106749420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There are multiple ways to leverage the TL-DRAM</a:t>
            </a:r>
            <a:r>
              <a:rPr lang="en-US" baseline="0" dirty="0" smtClean="0"/>
              <a:t> substrate by hardware or software.</a:t>
            </a:r>
          </a:p>
          <a:p>
            <a:endParaRPr lang="en-US" baseline="0" dirty="0" smtClean="0"/>
          </a:p>
          <a:p>
            <a:r>
              <a:rPr lang="en-US" baseline="0" dirty="0" smtClean="0"/>
              <a:t>In this slide, I describe many such ways.</a:t>
            </a:r>
          </a:p>
          <a:p>
            <a:r>
              <a:rPr lang="en-US" baseline="0" dirty="0" smtClean="0"/>
              <a:t>First, the near segment can be used as a hardware-managed inclusive cache to the far segment.</a:t>
            </a:r>
          </a:p>
          <a:p>
            <a:r>
              <a:rPr lang="en-US" baseline="0" dirty="0" smtClean="0"/>
              <a:t>Second, the near segment can be used as a hardware-managed exclusive cache to the far segment.</a:t>
            </a:r>
          </a:p>
          <a:p>
            <a:r>
              <a:rPr lang="en-US" baseline="0" dirty="0" smtClean="0"/>
              <a:t>Third, the operating system can intelligently allocate frequently-accessed pages to the near segment.</a:t>
            </a:r>
          </a:p>
          <a:p>
            <a:r>
              <a:rPr lang="en-US" baseline="0" dirty="0" smtClean="0"/>
              <a:t>Forth mechanism is to simple replace DRAM with TL-DRAM without any near segment handling</a:t>
            </a:r>
          </a:p>
          <a:p>
            <a:endParaRPr lang="en-US" baseline="0" dirty="0" smtClean="0"/>
          </a:p>
          <a:p>
            <a:r>
              <a:rPr lang="en-US" baseline="0" dirty="0" smtClean="0"/>
              <a:t>While our paper provides detailed explanations and evaluations of first three mechanism, </a:t>
            </a:r>
          </a:p>
          <a:p>
            <a:r>
              <a:rPr lang="en-US" baseline="0" dirty="0" smtClean="0"/>
              <a:t>in this talk, we will focus on the first approach, which is to use the near segment as a hardware managed cache for the far segment.</a:t>
            </a:r>
            <a:endParaRPr lang="en-US" dirty="0" smtClean="0"/>
          </a:p>
          <a:p>
            <a:endParaRPr lang="en-US" dirty="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rPr>
              <a:pPr/>
              <a:t>289</a:t>
            </a:fld>
            <a:endParaRPr lang="en-US">
              <a:solidFill>
                <a:prstClr val="black"/>
              </a:solidFill>
            </a:endParaRPr>
          </a:p>
        </p:txBody>
      </p:sp>
    </p:spTree>
    <p:extLst>
      <p:ext uri="{BB962C8B-B14F-4D97-AF65-F5344CB8AC3E}">
        <p14:creationId xmlns:p14="http://schemas.microsoft.com/office/powerpoint/2010/main" val="153090987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This figure</a:t>
            </a:r>
            <a:r>
              <a:rPr lang="en-US" baseline="0" dirty="0" smtClean="0"/>
              <a:t> shows the IPC improvement of our three caching mechanisms over commodity DRAM. </a:t>
            </a:r>
          </a:p>
          <a:p>
            <a:r>
              <a:rPr lang="en-US" baseline="0" dirty="0" smtClean="0"/>
              <a:t>All of them improve performance and benefit-based caching shows maximum performance improvement by 12.7%.</a:t>
            </a:r>
          </a:p>
          <a:p>
            <a:endParaRPr lang="en-US" baseline="0" dirty="0" smtClean="0"/>
          </a:p>
          <a:p>
            <a:r>
              <a:rPr lang="en-US" baseline="0" dirty="0" smtClean="0"/>
              <a:t>The right figure shows the normalized power reduction of our three caching mechanisms over commodity DRAM.</a:t>
            </a:r>
          </a:p>
          <a:p>
            <a:r>
              <a:rPr lang="en-US" baseline="0" dirty="0" smtClean="0"/>
              <a:t> All of them reduce power consumption and benefit-based caching shows maximum power reduction by 23%.</a:t>
            </a:r>
            <a:endParaRPr lang="en-US" dirty="0" smtClean="0"/>
          </a:p>
          <a:p>
            <a:endParaRPr lang="en-US" dirty="0" smtClean="0"/>
          </a:p>
          <a:p>
            <a:pPr defTabSz="931717">
              <a:defRPr/>
            </a:pPr>
            <a:r>
              <a:rPr lang="en-US" baseline="0" dirty="0" smtClean="0"/>
              <a:t>Therefore, using near segment as a cache improves performance and reduces power consumption at the cost of 3% area overhead.</a:t>
            </a:r>
          </a:p>
          <a:p>
            <a:endParaRPr lang="en-US"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rPr>
              <a:pPr/>
              <a:t>290</a:t>
            </a:fld>
            <a:endParaRPr lang="en-US">
              <a:solidFill>
                <a:prstClr val="black"/>
              </a:solidFill>
            </a:endParaRPr>
          </a:p>
        </p:txBody>
      </p:sp>
    </p:spTree>
    <p:extLst>
      <p:ext uri="{BB962C8B-B14F-4D97-AF65-F5344CB8AC3E}">
        <p14:creationId xmlns:p14="http://schemas.microsoft.com/office/powerpoint/2010/main" val="87921792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Why do the errors occur? We see three possible causes.</a:t>
            </a:r>
          </a:p>
          <a:p>
            <a:endParaRPr lang="en-US" dirty="0" smtClean="0"/>
          </a:p>
          <a:p>
            <a:r>
              <a:rPr lang="en-US" dirty="0" smtClean="0"/>
              <a:t>First, there could electromagnetic</a:t>
            </a:r>
            <a:r>
              <a:rPr lang="en-US" baseline="0" dirty="0" smtClean="0"/>
              <a:t> coupling between adjacent </a:t>
            </a:r>
            <a:r>
              <a:rPr lang="en-US" baseline="0" dirty="0" err="1" smtClean="0"/>
              <a:t>wordlines</a:t>
            </a:r>
            <a:r>
              <a:rPr lang="en-US" baseline="0" dirty="0" smtClean="0"/>
              <a:t>. When the voltage of one is toggled, it could briefly increase the voltage of the other and facilitate the leakage of charge.</a:t>
            </a:r>
          </a:p>
          <a:p>
            <a:endParaRPr lang="en-US" baseline="0" dirty="0" smtClean="0"/>
          </a:p>
          <a:p>
            <a:r>
              <a:rPr lang="en-US" baseline="0" dirty="0" smtClean="0"/>
              <a:t>Two other possibilities are conductive bridges and hot-carrier injection.</a:t>
            </a:r>
          </a:p>
          <a:p>
            <a:endParaRPr lang="en-US" baseline="0" dirty="0" smtClean="0"/>
          </a:p>
          <a:p>
            <a:r>
              <a:rPr lang="en-US" baseline="0" dirty="0" smtClean="0"/>
              <a:t>At least one manufacturer confirmed that these three could play a role in the disturbance errors we see them today.</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305</a:t>
            </a:fld>
            <a:endParaRPr lang="en-US">
              <a:solidFill>
                <a:prstClr val="black"/>
              </a:solidFill>
            </a:endParaRPr>
          </a:p>
        </p:txBody>
      </p:sp>
    </p:spTree>
    <p:extLst>
      <p:ext uri="{BB962C8B-B14F-4D97-AF65-F5344CB8AC3E}">
        <p14:creationId xmlns:p14="http://schemas.microsoft.com/office/powerpoint/2010/main" val="197796761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Now I will present the characterization</a:t>
            </a:r>
            <a:r>
              <a:rPr lang="en-US" baseline="0" dirty="0" smtClean="0"/>
              <a:t> results, one-by-one.</a:t>
            </a:r>
          </a:p>
          <a:p>
            <a:endParaRPr lang="en-US" baseline="0" dirty="0" smtClean="0"/>
          </a:p>
          <a:p>
            <a:r>
              <a:rPr lang="en-US" baseline="0" dirty="0" smtClean="0"/>
              <a:t>First, I show that most modules are at risk. Second, I show the number of errors in a module as a function of the manufacture date. Third, I show that the errors are symptomatic of charge loss. Fourth, I show that an aggressor induces errors in adjacent rows. Fifth, I show several sensitivity studies. And, finally, I briefly describe other results in the paper. </a:t>
            </a:r>
          </a:p>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306</a:t>
            </a:fld>
            <a:endParaRPr lang="en-US">
              <a:solidFill>
                <a:prstClr val="black"/>
              </a:solidFill>
            </a:endParaRPr>
          </a:p>
        </p:txBody>
      </p:sp>
    </p:spTree>
    <p:extLst>
      <p:ext uri="{BB962C8B-B14F-4D97-AF65-F5344CB8AC3E}">
        <p14:creationId xmlns:p14="http://schemas.microsoft.com/office/powerpoint/2010/main" val="109995356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35</a:t>
            </a:fld>
            <a:endParaRPr lang="en-US">
              <a:solidFill>
                <a:prstClr val="black"/>
              </a:solidFill>
            </a:endParaRPr>
          </a:p>
        </p:txBody>
      </p:sp>
    </p:spTree>
    <p:extLst>
      <p:ext uri="{BB962C8B-B14F-4D97-AF65-F5344CB8AC3E}">
        <p14:creationId xmlns:p14="http://schemas.microsoft.com/office/powerpoint/2010/main" val="206249156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this figure, the x-axis is</a:t>
            </a:r>
            <a:r>
              <a:rPr lang="en-US" baseline="0" dirty="0" smtClean="0"/>
              <a:t> the</a:t>
            </a:r>
            <a:r>
              <a:rPr lang="en-US" dirty="0" smtClean="0"/>
              <a:t> row-address difference</a:t>
            </a:r>
            <a:r>
              <a:rPr lang="en-US" baseline="0" dirty="0" smtClean="0"/>
              <a:t> between an aggressor and its victims. And the y-axis is the number of victim-aggressor pairs that correspond to the row-address difference. For all three modules, we see strong peaks at plus/minus 1. This implies that aggressors and victims have consecutive row-addresses, in other words, they are adjacent.</a:t>
            </a:r>
          </a:p>
          <a:p>
            <a:endParaRPr lang="en-US" baseline="0" dirty="0" smtClean="0"/>
          </a:p>
          <a:p>
            <a:r>
              <a:rPr lang="en-US" baseline="0" dirty="0" smtClean="0"/>
              <a:t>However, the figure also shows some victims that are not adjacent to the aggressor. We believe this could be caused by two reasons. First, depending on the mapping, two rows that are physically adjacent within the DRAM chip may not have consecutive row-addresses. Second, fault rows are often re-mapped to spare rows that may reside on a different portion of the DRAM chip.</a:t>
            </a:r>
          </a:p>
          <a:p>
            <a:endParaRPr lang="en-US" baseline="0" dirty="0" smtClean="0"/>
          </a:p>
          <a:p>
            <a:r>
              <a:rPr lang="en-US" baseline="0" dirty="0" smtClean="0"/>
              <a:t>Nevertheless, we conclude that the vast majority of aggressors &amp; victims are adjacent.</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307</a:t>
            </a:fld>
            <a:endParaRPr lang="en-US">
              <a:solidFill>
                <a:prstClr val="black"/>
              </a:solidFill>
            </a:endParaRPr>
          </a:p>
        </p:txBody>
      </p:sp>
    </p:spTree>
    <p:extLst>
      <p:ext uri="{BB962C8B-B14F-4D97-AF65-F5344CB8AC3E}">
        <p14:creationId xmlns:p14="http://schemas.microsoft.com/office/powerpoint/2010/main" val="27014292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this figure, the x-axis</a:t>
            </a:r>
            <a:r>
              <a:rPr lang="en-US" baseline="0" dirty="0" smtClean="0"/>
              <a:t> is the interval at which we access the aggressor. And the y-axis is the number of errors. To comply with the DRAM standard, we employ a default value of 55ns in our experiments. However, as we increase the access-interval, we see that the number of errors decreases. In particular, at 500ns, there are no errors for all three modules.</a:t>
            </a:r>
          </a:p>
          <a:p>
            <a:endParaRPr lang="en-US" baseline="0" dirty="0" smtClean="0"/>
          </a:p>
          <a:p>
            <a:r>
              <a:rPr lang="en-US" baseline="0" dirty="0" smtClean="0"/>
              <a:t>From this, we conclude that less frequent accesses induce fewer errors.</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308</a:t>
            </a:fld>
            <a:endParaRPr lang="en-US">
              <a:solidFill>
                <a:prstClr val="black"/>
              </a:solidFill>
            </a:endParaRPr>
          </a:p>
        </p:txBody>
      </p:sp>
    </p:spTree>
    <p:extLst>
      <p:ext uri="{BB962C8B-B14F-4D97-AF65-F5344CB8AC3E}">
        <p14:creationId xmlns:p14="http://schemas.microsoft.com/office/powerpoint/2010/main" val="79912816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this figure, the x-axis</a:t>
            </a:r>
            <a:r>
              <a:rPr lang="en-US" baseline="0" dirty="0" smtClean="0"/>
              <a:t> is the refresh-interval. And the y-axis is the number of errors. To comply with the DRAM standard, we employ a default value of 64ms in our experiments. However, as we decrease the refresh-interval, we see that the number of errors decreases. In particular, when the refresh is shortened by 7x, there are no errors for all three modules.</a:t>
            </a:r>
          </a:p>
          <a:p>
            <a:endParaRPr lang="en-US" baseline="0" dirty="0" smtClean="0"/>
          </a:p>
          <a:p>
            <a:r>
              <a:rPr lang="en-US" baseline="0" dirty="0" smtClean="0"/>
              <a:t>From this, we conclude that more frequent accesses induce fewer errors.</a:t>
            </a:r>
            <a:endParaRPr lang="en-US" dirty="0" smtClean="0"/>
          </a:p>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309</a:t>
            </a:fld>
            <a:endParaRPr lang="en-US">
              <a:solidFill>
                <a:prstClr val="black"/>
              </a:solidFill>
            </a:endParaRPr>
          </a:p>
        </p:txBody>
      </p:sp>
    </p:spTree>
    <p:extLst>
      <p:ext uri="{BB962C8B-B14F-4D97-AF65-F5344CB8AC3E}">
        <p14:creationId xmlns:p14="http://schemas.microsoft.com/office/powerpoint/2010/main" val="1703294584"/>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tested the modules with four different data-patterns:</a:t>
            </a:r>
            <a:r>
              <a:rPr lang="en-US" baseline="0" dirty="0" smtClean="0"/>
              <a:t> Solid, inverse Solid, </a:t>
            </a:r>
            <a:r>
              <a:rPr lang="en-US" baseline="0" dirty="0" err="1" smtClean="0"/>
              <a:t>RowStripe</a:t>
            </a:r>
            <a:r>
              <a:rPr lang="en-US" baseline="0" dirty="0" smtClean="0"/>
              <a:t>, and inverse </a:t>
            </a:r>
            <a:r>
              <a:rPr lang="en-US" baseline="0" dirty="0" err="1" smtClean="0"/>
              <a:t>RowStripe</a:t>
            </a:r>
            <a:r>
              <a:rPr lang="en-US" baseline="0" dirty="0" smtClean="0"/>
              <a:t>. Solid and inverse Solid give us full coverage since each cell is tested with both 1s and 0s. And the same applies to </a:t>
            </a:r>
            <a:r>
              <a:rPr lang="en-US" baseline="0" dirty="0" err="1" smtClean="0"/>
              <a:t>RowStripe</a:t>
            </a:r>
            <a:r>
              <a:rPr lang="en-US" baseline="0" dirty="0" smtClean="0"/>
              <a:t> and its inverse.</a:t>
            </a:r>
          </a:p>
          <a:p>
            <a:endParaRPr lang="en-US" baseline="0" dirty="0" smtClean="0"/>
          </a:p>
          <a:p>
            <a:r>
              <a:rPr lang="en-US" baseline="0" dirty="0" smtClean="0"/>
              <a:t>However, we found that the </a:t>
            </a:r>
            <a:r>
              <a:rPr lang="en-US" baseline="0" dirty="0" err="1" smtClean="0"/>
              <a:t>rowstripe</a:t>
            </a:r>
            <a:r>
              <a:rPr lang="en-US" baseline="0" dirty="0" smtClean="0"/>
              <a:t> pattern had 10 times as more errors than the solid pattern. We also tested many other data-patterns, including random, but found </a:t>
            </a:r>
            <a:r>
              <a:rPr lang="en-US" baseline="0" dirty="0" err="1" smtClean="0"/>
              <a:t>RowStripe</a:t>
            </a:r>
            <a:r>
              <a:rPr lang="en-US" baseline="0" dirty="0" smtClean="0"/>
              <a:t> to induce the most errors.</a:t>
            </a:r>
          </a:p>
          <a:p>
            <a:endParaRPr lang="en-US" baseline="0" dirty="0" smtClean="0"/>
          </a:p>
          <a:p>
            <a:r>
              <a:rPr lang="en-US" baseline="0" dirty="0" smtClean="0"/>
              <a:t>Therefore, we conclude that errors are affected by data stored in other cells due to differences in coupling effects between the cells.</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310</a:t>
            </a:fld>
            <a:endParaRPr lang="en-US">
              <a:solidFill>
                <a:prstClr val="black"/>
              </a:solidFill>
            </a:endParaRPr>
          </a:p>
        </p:txBody>
      </p:sp>
    </p:spTree>
    <p:extLst>
      <p:ext uri="{BB962C8B-B14F-4D97-AF65-F5344CB8AC3E}">
        <p14:creationId xmlns:p14="http://schemas.microsoft.com/office/powerpoint/2010/main" val="29118692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First,</a:t>
            </a:r>
            <a:r>
              <a:rPr lang="en-US" baseline="0" dirty="0" smtClean="0"/>
              <a:t> we show that victim cells are not weak cells, which are cells that are inherently leaky. According to our experiments, we saw almost no overlap between them.</a:t>
            </a:r>
          </a:p>
          <a:p>
            <a:endParaRPr lang="en-US" baseline="0" dirty="0" smtClean="0"/>
          </a:p>
          <a:p>
            <a:r>
              <a:rPr lang="en-US" baseline="0" dirty="0" smtClean="0"/>
              <a:t>Second, we show that errors are not strongly affected by temperature. In all of the tests so far, we set the temperature to 50 degrees Celsius. But even when we changed the temperature by 20 degrees, the number of errors changed by less than 15 percent.</a:t>
            </a:r>
          </a:p>
          <a:p>
            <a:endParaRPr lang="en-US" baseline="0" dirty="0" smtClean="0"/>
          </a:p>
          <a:p>
            <a:r>
              <a:rPr lang="en-US" baseline="0" dirty="0" smtClean="0"/>
              <a:t>Third, we show that errors are repeatable. Across ten iterations of testing, more than 70% of victim cells had errors in every iteration.</a:t>
            </a:r>
          </a:p>
          <a:p>
            <a:r>
              <a:rPr lang="en-US" baseline="0" dirty="0" smtClean="0"/>
              <a:t> </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311</a:t>
            </a:fld>
            <a:endParaRPr lang="en-US">
              <a:solidFill>
                <a:prstClr val="black"/>
              </a:solidFill>
            </a:endParaRPr>
          </a:p>
        </p:txBody>
      </p:sp>
    </p:spTree>
    <p:extLst>
      <p:ext uri="{BB962C8B-B14F-4D97-AF65-F5344CB8AC3E}">
        <p14:creationId xmlns:p14="http://schemas.microsoft.com/office/powerpoint/2010/main" val="140895687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Fourth, we show that there</a:t>
            </a:r>
            <a:r>
              <a:rPr lang="en-US" baseline="0" dirty="0" smtClean="0"/>
              <a:t> are as many as four errors per </a:t>
            </a:r>
            <a:r>
              <a:rPr lang="en-US" baseline="0" dirty="0" err="1" smtClean="0"/>
              <a:t>cacheline</a:t>
            </a:r>
            <a:r>
              <a:rPr lang="en-US" baseline="0" dirty="0" smtClean="0"/>
              <a:t>. From this, we conclude that simple ECC schemes (for example, SECDED) cannot prevent all errors.</a:t>
            </a:r>
          </a:p>
          <a:p>
            <a:endParaRPr lang="en-US" baseline="0" dirty="0" smtClean="0"/>
          </a:p>
          <a:p>
            <a:r>
              <a:rPr lang="en-US" baseline="0" dirty="0" smtClean="0"/>
              <a:t>Fifth, we show that the number of cells &amp; rows affected by an aggressor can be as high as 110 or 9, respectively.</a:t>
            </a:r>
          </a:p>
          <a:p>
            <a:endParaRPr lang="en-US" baseline="0" dirty="0" smtClean="0"/>
          </a:p>
          <a:p>
            <a:r>
              <a:rPr lang="en-US" baseline="0" dirty="0" smtClean="0"/>
              <a:t>Lastly, we show that a very small fraction of victim cells experience an error when either one of the aggressors is toggled.</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312</a:t>
            </a:fld>
            <a:endParaRPr lang="en-US">
              <a:solidFill>
                <a:prstClr val="black"/>
              </a:solidFill>
            </a:endParaRPr>
          </a:p>
        </p:txBody>
      </p:sp>
    </p:spTree>
    <p:extLst>
      <p:ext uri="{BB962C8B-B14F-4D97-AF65-F5344CB8AC3E}">
        <p14:creationId xmlns:p14="http://schemas.microsoft.com/office/powerpoint/2010/main" val="40734143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Here is</a:t>
            </a:r>
            <a:r>
              <a:rPr lang="en-US" baseline="0" dirty="0" smtClean="0"/>
              <a:t> a list of four potential solutions to disturbance errors: making better DRAM chips, refreshing more frequently, employing sophisticated ECC schemes, and using hardware counters to track the number of accesses to different rows.</a:t>
            </a:r>
          </a:p>
          <a:p>
            <a:endParaRPr lang="en-US" baseline="0" dirty="0" smtClean="0"/>
          </a:p>
          <a:p>
            <a:r>
              <a:rPr lang="en-US" baseline="0" dirty="0" smtClean="0"/>
              <a:t>However, all of these solutions incur a large overhead in terms cost, power, performance, and/or complexity.</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313</a:t>
            </a:fld>
            <a:endParaRPr lang="en-US">
              <a:solidFill>
                <a:prstClr val="black"/>
              </a:solidFill>
            </a:endParaRPr>
          </a:p>
        </p:txBody>
      </p:sp>
    </p:spTree>
    <p:extLst>
      <p:ext uri="{BB962C8B-B14F-4D97-AF65-F5344CB8AC3E}">
        <p14:creationId xmlns:p14="http://schemas.microsoft.com/office/powerpoint/2010/main" val="109629278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Based on what we learned from the sensitivity studies,</a:t>
            </a:r>
            <a:r>
              <a:rPr lang="en-US" baseline="0" dirty="0" smtClean="0"/>
              <a:t> there are two naive solutions that immediately present themselves.</a:t>
            </a:r>
          </a:p>
          <a:p>
            <a:endParaRPr lang="en-US" baseline="0" dirty="0" smtClean="0"/>
          </a:p>
          <a:p>
            <a:r>
              <a:rPr lang="en-US" baseline="0" dirty="0" smtClean="0"/>
              <a:t>First, we can throttle accesses to the same row. If the access-interval is greater than 500ns, I showed how errors are not induced. We can achieve the same effect by limiting the maximum number of accesses to the same row to be less than 128K, within a refresh interval.</a:t>
            </a:r>
          </a:p>
          <a:p>
            <a:endParaRPr lang="en-US" baseline="0" dirty="0" smtClean="0"/>
          </a:p>
          <a:p>
            <a:r>
              <a:rPr lang="en-US" baseline="0" dirty="0" smtClean="0"/>
              <a:t>Second, we can refresh the module more frequently. If the refresh-interval is shortened by 7x, I showed how errors can be prevented.</a:t>
            </a:r>
          </a:p>
          <a:p>
            <a:endParaRPr lang="en-US" baseline="0" dirty="0" smtClean="0"/>
          </a:p>
          <a:p>
            <a:r>
              <a:rPr lang="en-US" baseline="0" dirty="0" smtClean="0"/>
              <a:t>However, both naive solutions introduce significant overhead in both performance and power. Later on, I will propose a much more efficient solution.</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314</a:t>
            </a:fld>
            <a:endParaRPr lang="en-US">
              <a:solidFill>
                <a:prstClr val="black"/>
              </a:solidFill>
            </a:endParaRPr>
          </a:p>
        </p:txBody>
      </p:sp>
    </p:spTree>
    <p:extLst>
      <p:ext uri="{BB962C8B-B14F-4D97-AF65-F5344CB8AC3E}">
        <p14:creationId xmlns:p14="http://schemas.microsoft.com/office/powerpoint/2010/main" val="116227384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a:t>
            </a:r>
            <a:r>
              <a:rPr lang="en-US" baseline="0" dirty="0" smtClean="0"/>
              <a:t> provide a more efficient solution, called PARA,</a:t>
            </a:r>
            <a:r>
              <a:rPr lang="en-US" dirty="0" smtClean="0"/>
              <a:t> which stands for probabilistic adjacent row activation.</a:t>
            </a:r>
          </a:p>
          <a:p>
            <a:endParaRPr lang="en-US" dirty="0" smtClean="0"/>
          </a:p>
          <a:p>
            <a:r>
              <a:rPr lang="en-US" dirty="0" smtClean="0"/>
              <a:t>The</a:t>
            </a:r>
            <a:r>
              <a:rPr lang="en-US" baseline="0" dirty="0" smtClean="0"/>
              <a:t> key idea is thus: after closing a row, we activate (i.e., refresh) one of its neighbors with a low probability, for example, p equal to 0.005.</a:t>
            </a:r>
          </a:p>
          <a:p>
            <a:endParaRPr lang="en-US" baseline="0" dirty="0" smtClean="0"/>
          </a:p>
          <a:p>
            <a:r>
              <a:rPr lang="en-US" baseline="0" dirty="0" smtClean="0"/>
              <a:t>PARA provides a strong reliability guarantee even under the worst-case access patterns to DRAM. When we set p to 0.005, the expected number of errors in one year is 9.4 times 10 to the negative 14. This probability is much lower the failure rate of other hardware components, for example, the hard-disk drive.</a:t>
            </a:r>
          </a:p>
          <a:p>
            <a:endParaRPr lang="en-US" baseline="0" dirty="0" smtClean="0"/>
          </a:p>
          <a:p>
            <a:r>
              <a:rPr lang="en-US" baseline="0" dirty="0" smtClean="0"/>
              <a:t>And by adjusting the value of p, PARA can provide an arbitrarily strong-degree of protection against errors. </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316</a:t>
            </a:fld>
            <a:endParaRPr lang="en-US">
              <a:solidFill>
                <a:prstClr val="black"/>
              </a:solidFill>
            </a:endParaRPr>
          </a:p>
        </p:txBody>
      </p:sp>
    </p:spTree>
    <p:extLst>
      <p:ext uri="{BB962C8B-B14F-4D97-AF65-F5344CB8AC3E}">
        <p14:creationId xmlns:p14="http://schemas.microsoft.com/office/powerpoint/2010/main" val="90865269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PARA has many</a:t>
            </a:r>
            <a:r>
              <a:rPr lang="en-US" baseline="0" dirty="0" smtClean="0"/>
              <a:t> advantages. Since it refreshes row infrequently, it has low power and low performance-overhead. Simulated across 29 benchmarks, we saw an average of only 0.2% slowdown and a maximum of only 0.75% slowdown.</a:t>
            </a:r>
          </a:p>
          <a:p>
            <a:endParaRPr lang="en-US" baseline="0" dirty="0" smtClean="0"/>
          </a:p>
          <a:p>
            <a:r>
              <a:rPr lang="en-US" baseline="0" dirty="0" smtClean="0"/>
              <a:t>In addition, due to its stateless nature, PARA has low cost and complexity.</a:t>
            </a:r>
          </a:p>
          <a:p>
            <a:endParaRPr lang="en-US" baseline="0" dirty="0" smtClean="0"/>
          </a:p>
          <a:p>
            <a:r>
              <a:rPr lang="en-US" baseline="0" dirty="0" smtClean="0"/>
              <a:t>Therefore, PARA is an effective and low-overhead solution to prevent disturbance errors.</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317</a:t>
            </a:fld>
            <a:endParaRPr lang="en-US">
              <a:solidFill>
                <a:prstClr val="black"/>
              </a:solidFill>
            </a:endParaRPr>
          </a:p>
        </p:txBody>
      </p:sp>
    </p:spTree>
    <p:extLst>
      <p:ext uri="{BB962C8B-B14F-4D97-AF65-F5344CB8AC3E}">
        <p14:creationId xmlns:p14="http://schemas.microsoft.com/office/powerpoint/2010/main" val="204806079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this figure, the x-axis is</a:t>
            </a:r>
            <a:r>
              <a:rPr lang="en-US" baseline="0" dirty="0" smtClean="0"/>
              <a:t> the module manufacture date. And the y-axis is the number of errors in a module, normalized to one billion cells. In 2008 and 2009, there are no errors. But, in 2010, we first start to see errors in C modules. After 2010, the errors start to proliferate. For A and B modules, we first start to see errors in 2011. In particular, all modules from 2012 and 2013 are vulnerable.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36</a:t>
            </a:fld>
            <a:endParaRPr lang="en-US">
              <a:solidFill>
                <a:prstClr val="black"/>
              </a:solidFill>
            </a:endParaRPr>
          </a:p>
        </p:txBody>
      </p:sp>
    </p:spTree>
    <p:extLst>
      <p:ext uri="{BB962C8B-B14F-4D97-AF65-F5344CB8AC3E}">
        <p14:creationId xmlns:p14="http://schemas.microsoft.com/office/powerpoint/2010/main" val="27793597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Slide Image Placeholder 1"/>
          <p:cNvSpPr>
            <a:spLocks noGrp="1" noRot="1" noChangeAspect="1"/>
          </p:cNvSpPr>
          <p:nvPr>
            <p:ph type="sldImg"/>
          </p:nvPr>
        </p:nvSpPr>
        <p:spPr>
          <a:ln/>
        </p:spPr>
      </p:sp>
      <p:sp>
        <p:nvSpPr>
          <p:cNvPr id="31027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If a cell has lost enough charge, this noise can be large enough to cause a failure on a read</a:t>
            </a:r>
          </a:p>
          <a:p>
            <a:r>
              <a:rPr lang="en-US">
                <a:latin typeface="Arial" charset="0"/>
                <a:ea typeface="ＭＳ Ｐゴシック" charset="0"/>
                <a:cs typeface="ＭＳ Ｐゴシック" charset="0"/>
              </a:rPr>
              <a:t>(normally, there is enough noise margin to tolerate the coupling noise)</a:t>
            </a:r>
          </a:p>
        </p:txBody>
      </p:sp>
      <p:sp>
        <p:nvSpPr>
          <p:cNvPr id="3102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B371F93-1368-364E-BACD-3968E0AEB83F}" type="slidenum">
              <a:rPr lang="en-US" sz="1200">
                <a:solidFill>
                  <a:prstClr val="black"/>
                </a:solidFill>
              </a:rPr>
              <a:pPr eaLnBrk="1" hangingPunct="1"/>
              <a:t>331</a:t>
            </a:fld>
            <a:endParaRPr lang="en-US" sz="1200">
              <a:solidFill>
                <a:prstClr val="black"/>
              </a:solidFill>
            </a:endParaRPr>
          </a:p>
        </p:txBody>
      </p:sp>
    </p:spTree>
    <p:extLst>
      <p:ext uri="{BB962C8B-B14F-4D97-AF65-F5344CB8AC3E}">
        <p14:creationId xmlns:p14="http://schemas.microsoft.com/office/powerpoint/2010/main" val="1423281994"/>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Slide Image Placeholder 1"/>
          <p:cNvSpPr>
            <a:spLocks noGrp="1" noRot="1" noChangeAspect="1"/>
          </p:cNvSpPr>
          <p:nvPr>
            <p:ph type="sldImg"/>
          </p:nvPr>
        </p:nvSpPr>
        <p:spPr>
          <a:ln/>
        </p:spPr>
      </p:sp>
      <p:sp>
        <p:nvSpPr>
          <p:cNvPr id="31027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If a cell has lost enough charge, this noise can be large enough to cause a failure on a read</a:t>
            </a:r>
          </a:p>
          <a:p>
            <a:r>
              <a:rPr lang="en-US">
                <a:latin typeface="Arial" charset="0"/>
                <a:ea typeface="ＭＳ Ｐゴシック" charset="0"/>
                <a:cs typeface="ＭＳ Ｐゴシック" charset="0"/>
              </a:rPr>
              <a:t>(normally, there is enough noise margin to tolerate the coupling noise)</a:t>
            </a:r>
          </a:p>
        </p:txBody>
      </p:sp>
      <p:sp>
        <p:nvSpPr>
          <p:cNvPr id="3102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B371F93-1368-364E-BACD-3968E0AEB83F}" type="slidenum">
              <a:rPr lang="en-US" sz="1200">
                <a:solidFill>
                  <a:prstClr val="black"/>
                </a:solidFill>
              </a:rPr>
              <a:pPr eaLnBrk="1" hangingPunct="1"/>
              <a:t>332</a:t>
            </a:fld>
            <a:endParaRPr lang="en-US" sz="1200">
              <a:solidFill>
                <a:prstClr val="black"/>
              </a:solidFill>
            </a:endParaRPr>
          </a:p>
        </p:txBody>
      </p:sp>
    </p:spTree>
    <p:extLst>
      <p:ext uri="{BB962C8B-B14F-4D97-AF65-F5344CB8AC3E}">
        <p14:creationId xmlns:p14="http://schemas.microsoft.com/office/powerpoint/2010/main" val="84773035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Slide Image Placeholder 1"/>
          <p:cNvSpPr>
            <a:spLocks noGrp="1" noRot="1" noChangeAspect="1"/>
          </p:cNvSpPr>
          <p:nvPr>
            <p:ph type="sldImg"/>
          </p:nvPr>
        </p:nvSpPr>
        <p:spPr>
          <a:ln/>
        </p:spPr>
      </p:sp>
      <p:sp>
        <p:nvSpPr>
          <p:cNvPr id="311298" name="Notes Placeholder 2"/>
          <p:cNvSpPr>
            <a:spLocks noGrp="1"/>
          </p:cNvSpPr>
          <p:nvPr>
            <p:ph type="body" idx="1"/>
          </p:nvPr>
        </p:nvSpPr>
        <p:spPr>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latin typeface="Arial" charset="0"/>
              <a:ea typeface="ＭＳ Ｐゴシック" charset="0"/>
              <a:cs typeface="ＭＳ Ｐゴシック" charset="0"/>
            </a:endParaRPr>
          </a:p>
        </p:txBody>
      </p:sp>
      <p:sp>
        <p:nvSpPr>
          <p:cNvPr id="311299"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F8212E5-32B0-1B40-8DB6-AB5373768840}" type="slidenum">
              <a:rPr lang="en-US" sz="1200">
                <a:solidFill>
                  <a:prstClr val="black"/>
                </a:solidFill>
              </a:rPr>
              <a:pPr eaLnBrk="1" hangingPunct="1"/>
              <a:t>335</a:t>
            </a:fld>
            <a:endParaRPr lang="en-US" sz="1200">
              <a:solidFill>
                <a:prstClr val="black"/>
              </a:solidFill>
            </a:endParaRPr>
          </a:p>
        </p:txBody>
      </p:sp>
    </p:spTree>
    <p:extLst>
      <p:ext uri="{BB962C8B-B14F-4D97-AF65-F5344CB8AC3E}">
        <p14:creationId xmlns:p14="http://schemas.microsoft.com/office/powerpoint/2010/main" val="69076381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Slide Image Placeholder 1"/>
          <p:cNvSpPr>
            <a:spLocks noGrp="1" noRot="1" noChangeAspect="1" noTextEdit="1"/>
          </p:cNvSpPr>
          <p:nvPr>
            <p:ph type="sldImg"/>
          </p:nvPr>
        </p:nvSpPr>
        <p:spPr>
          <a:ln/>
        </p:spPr>
      </p:sp>
      <p:sp>
        <p:nvSpPr>
          <p:cNvPr id="209922" name="Notes Placeholder 2"/>
          <p:cNvSpPr>
            <a:spLocks noGrp="1"/>
          </p:cNvSpPr>
          <p:nvPr>
            <p:ph type="body" idx="1"/>
          </p:nvPr>
        </p:nvSpPr>
        <p:spPr>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latin typeface="Arial" charset="0"/>
              <a:ea typeface="ＭＳ Ｐゴシック" charset="0"/>
              <a:cs typeface="ＭＳ Ｐゴシック" charset="0"/>
            </a:endParaRPr>
          </a:p>
        </p:txBody>
      </p:sp>
      <p:sp>
        <p:nvSpPr>
          <p:cNvPr id="20992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A63F22A-D283-BD47-9E59-796EDCCC2D37}" type="slidenum">
              <a:rPr lang="en-US" sz="1200">
                <a:solidFill>
                  <a:prstClr val="black"/>
                </a:solidFill>
              </a:rPr>
              <a:pPr eaLnBrk="1" hangingPunct="1"/>
              <a:t>351</a:t>
            </a:fld>
            <a:endParaRPr lang="en-US" sz="1200">
              <a:solidFill>
                <a:prstClr val="black"/>
              </a:solidFill>
            </a:endParaRPr>
          </a:p>
        </p:txBody>
      </p:sp>
    </p:spTree>
    <p:extLst>
      <p:ext uri="{BB962C8B-B14F-4D97-AF65-F5344CB8AC3E}">
        <p14:creationId xmlns:p14="http://schemas.microsoft.com/office/powerpoint/2010/main" val="792568436"/>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Slide Image Placeholder 1"/>
          <p:cNvSpPr>
            <a:spLocks noGrp="1" noRot="1" noChangeAspect="1" noTextEdit="1"/>
          </p:cNvSpPr>
          <p:nvPr>
            <p:ph type="sldImg"/>
          </p:nvPr>
        </p:nvSpPr>
        <p:spPr>
          <a:ln/>
        </p:spPr>
      </p:sp>
      <p:sp>
        <p:nvSpPr>
          <p:cNvPr id="225282" name="Notes Placeholder 2"/>
          <p:cNvSpPr>
            <a:spLocks noGrp="1"/>
          </p:cNvSpPr>
          <p:nvPr>
            <p:ph type="body" idx="1"/>
          </p:nvPr>
        </p:nvSpPr>
        <p:spPr>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latin typeface="Arial" charset="0"/>
              <a:ea typeface="ＭＳ Ｐゴシック" charset="0"/>
              <a:cs typeface="ＭＳ Ｐゴシック" charset="0"/>
            </a:endParaRPr>
          </a:p>
        </p:txBody>
      </p:sp>
      <p:sp>
        <p:nvSpPr>
          <p:cNvPr id="22528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A34B16A-A8BD-244A-A6C6-576159C115D6}" type="slidenum">
              <a:rPr lang="en-US" sz="1200">
                <a:solidFill>
                  <a:prstClr val="black"/>
                </a:solidFill>
              </a:rPr>
              <a:pPr eaLnBrk="1" hangingPunct="1"/>
              <a:t>358</a:t>
            </a:fld>
            <a:endParaRPr lang="en-US" sz="1200">
              <a:solidFill>
                <a:prstClr val="black"/>
              </a:solidFill>
            </a:endParaRPr>
          </a:p>
        </p:txBody>
      </p:sp>
    </p:spTree>
    <p:extLst>
      <p:ext uri="{BB962C8B-B14F-4D97-AF65-F5344CB8AC3E}">
        <p14:creationId xmlns:p14="http://schemas.microsoft.com/office/powerpoint/2010/main" val="194112414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Slide Image Placeholder 1"/>
          <p:cNvSpPr>
            <a:spLocks noGrp="1" noRot="1" noChangeAspect="1"/>
          </p:cNvSpPr>
          <p:nvPr>
            <p:ph type="sldImg"/>
          </p:nvPr>
        </p:nvSpPr>
        <p:spPr>
          <a:ln/>
        </p:spPr>
      </p:sp>
      <p:sp>
        <p:nvSpPr>
          <p:cNvPr id="26419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When we read from one page in a block, we apply a high voltage to all the other pages in the same block. We will explain why later</a:t>
            </a:r>
          </a:p>
        </p:txBody>
      </p:sp>
      <p:sp>
        <p:nvSpPr>
          <p:cNvPr id="26419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DC9ADEB-8BBF-1542-A789-E3417689B7C5}" type="slidenum">
              <a:rPr lang="en-US" sz="1200">
                <a:solidFill>
                  <a:srgbClr val="000000"/>
                </a:solidFill>
                <a:latin typeface="Calibri" charset="0"/>
              </a:rPr>
              <a:pPr eaLnBrk="1" hangingPunct="1"/>
              <a:t>362</a:t>
            </a:fld>
            <a:endParaRPr lang="en-US" sz="1200">
              <a:solidFill>
                <a:srgbClr val="000000"/>
              </a:solidFill>
              <a:latin typeface="Calibri" charset="0"/>
            </a:endParaRPr>
          </a:p>
        </p:txBody>
      </p:sp>
    </p:spTree>
    <p:extLst>
      <p:ext uri="{BB962C8B-B14F-4D97-AF65-F5344CB8AC3E}">
        <p14:creationId xmlns:p14="http://schemas.microsoft.com/office/powerpoint/2010/main" val="122399965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Slide Image Placeholder 1"/>
          <p:cNvSpPr>
            <a:spLocks noGrp="1" noRot="1" noChangeAspect="1"/>
          </p:cNvSpPr>
          <p:nvPr>
            <p:ph type="sldImg"/>
          </p:nvPr>
        </p:nvSpPr>
        <p:spPr>
          <a:ln/>
        </p:spPr>
      </p:sp>
      <p:sp>
        <p:nvSpPr>
          <p:cNvPr id="266242"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Now, let’s zoom in to a single block of flash memory, which consists of an array of flash pages.</a:t>
            </a:r>
          </a:p>
          <a:p>
            <a:r>
              <a:rPr lang="en-US">
                <a:latin typeface="Arial" charset="0"/>
                <a:ea typeface="ＭＳ Ｐゴシック" charset="0"/>
                <a:cs typeface="ＭＳ Ｐゴシック" charset="0"/>
              </a:rPr>
              <a:t>Each flash page is written to flash cells located in the same row.</a:t>
            </a:r>
          </a:p>
          <a:p>
            <a:r>
              <a:rPr lang="en-US">
                <a:latin typeface="Arial" charset="0"/>
                <a:ea typeface="ＭＳ Ｐゴシック" charset="0"/>
                <a:cs typeface="ＭＳ Ｐゴシック" charset="0"/>
              </a:rPr>
              <a:t>Each row of cells are controlled by the same horizontal wire.</a:t>
            </a:r>
          </a:p>
          <a:p>
            <a:r>
              <a:rPr lang="en-US">
                <a:latin typeface="Arial" charset="0"/>
                <a:ea typeface="ＭＳ Ｐゴシック" charset="0"/>
                <a:cs typeface="ＭＳ Ｐゴシック" charset="0"/>
              </a:rPr>
              <a:t>Each column of cells are connected in series with a sense amplifier at the bottom. </a:t>
            </a:r>
          </a:p>
        </p:txBody>
      </p:sp>
      <p:sp>
        <p:nvSpPr>
          <p:cNvPr id="26624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51D6164-23B8-B046-BED0-9C1285A065B8}" type="slidenum">
              <a:rPr lang="en-US" sz="1200">
                <a:solidFill>
                  <a:srgbClr val="000000"/>
                </a:solidFill>
                <a:latin typeface="Calibri" charset="0"/>
              </a:rPr>
              <a:pPr eaLnBrk="1" hangingPunct="1"/>
              <a:t>363</a:t>
            </a:fld>
            <a:endParaRPr lang="en-US" sz="1200">
              <a:solidFill>
                <a:srgbClr val="000000"/>
              </a:solidFill>
              <a:latin typeface="Calibri" charset="0"/>
            </a:endParaRPr>
          </a:p>
        </p:txBody>
      </p:sp>
    </p:spTree>
    <p:extLst>
      <p:ext uri="{BB962C8B-B14F-4D97-AF65-F5344CB8AC3E}">
        <p14:creationId xmlns:p14="http://schemas.microsoft.com/office/powerpoint/2010/main" val="167621281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Slide Image Placeholder 1"/>
          <p:cNvSpPr>
            <a:spLocks noGrp="1" noRot="1" noChangeAspect="1"/>
          </p:cNvSpPr>
          <p:nvPr>
            <p:ph type="sldImg"/>
          </p:nvPr>
        </p:nvSpPr>
        <p:spPr>
          <a:ln/>
        </p:spPr>
      </p:sp>
      <p:sp>
        <p:nvSpPr>
          <p:cNvPr id="268290"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Now let’s zoom in again to look at a single flash cell, or, it can also be called, a floating gate transistor.</a:t>
            </a:r>
          </a:p>
          <a:p>
            <a:endParaRPr lang="en-US">
              <a:latin typeface="Arial" charset="0"/>
              <a:ea typeface="ＭＳ Ｐゴシック" charset="0"/>
              <a:cs typeface="ＭＳ Ｐゴシック" charset="0"/>
            </a:endParaRPr>
          </a:p>
        </p:txBody>
      </p:sp>
      <p:sp>
        <p:nvSpPr>
          <p:cNvPr id="268291"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A1A3721-F261-6E4E-AC12-4A172EDBF29D}" type="slidenum">
              <a:rPr lang="en-US" sz="1200">
                <a:solidFill>
                  <a:srgbClr val="000000"/>
                </a:solidFill>
                <a:latin typeface="Calibri" charset="0"/>
              </a:rPr>
              <a:pPr eaLnBrk="1" hangingPunct="1"/>
              <a:t>364</a:t>
            </a:fld>
            <a:endParaRPr lang="en-US" sz="1200">
              <a:solidFill>
                <a:srgbClr val="000000"/>
              </a:solidFill>
              <a:latin typeface="Calibri" charset="0"/>
            </a:endParaRPr>
          </a:p>
        </p:txBody>
      </p:sp>
    </p:spTree>
    <p:extLst>
      <p:ext uri="{BB962C8B-B14F-4D97-AF65-F5344CB8AC3E}">
        <p14:creationId xmlns:p14="http://schemas.microsoft.com/office/powerpoint/2010/main" val="87060251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Slide Image Placeholder 1"/>
          <p:cNvSpPr>
            <a:spLocks noGrp="1" noRot="1" noChangeAspect="1"/>
          </p:cNvSpPr>
          <p:nvPr>
            <p:ph type="sldImg"/>
          </p:nvPr>
        </p:nvSpPr>
        <p:spPr>
          <a:ln/>
        </p:spPr>
      </p:sp>
      <p:sp>
        <p:nvSpPr>
          <p:cNvPr id="270338"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Now, if we have two flash cells programmed to different threshold voltages, 2V and 3V, we can distinguish them with a read voltage of 2.5V.</a:t>
            </a:r>
          </a:p>
          <a:p>
            <a:r>
              <a:rPr lang="en-US">
                <a:latin typeface="Arial" charset="0"/>
                <a:ea typeface="ＭＳ Ｐゴシック" charset="0"/>
                <a:cs typeface="ＭＳ Ｐゴシック" charset="0"/>
              </a:rPr>
              <a:t>When we apply 2.5V to the gate, since the read voltage is higher than the threshold voltage, …</a:t>
            </a:r>
          </a:p>
          <a:p>
            <a:r>
              <a:rPr lang="en-US">
                <a:latin typeface="Arial" charset="0"/>
                <a:ea typeface="ＭＳ Ｐゴシック" charset="0"/>
                <a:cs typeface="ＭＳ Ｐゴシック" charset="0"/>
              </a:rPr>
              <a:t>Now if we look back at this example, we can see that the threshold voltage of each flash cell actually represents the value being stored.</a:t>
            </a:r>
          </a:p>
        </p:txBody>
      </p:sp>
      <p:sp>
        <p:nvSpPr>
          <p:cNvPr id="270339"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43212D5-35D4-D540-A8DC-0FFC637E3569}" type="slidenum">
              <a:rPr lang="en-US" sz="1200">
                <a:solidFill>
                  <a:srgbClr val="000000"/>
                </a:solidFill>
                <a:latin typeface="Calibri" charset="0"/>
              </a:rPr>
              <a:pPr eaLnBrk="1" hangingPunct="1"/>
              <a:t>365</a:t>
            </a:fld>
            <a:endParaRPr lang="en-US" sz="1200">
              <a:solidFill>
                <a:srgbClr val="000000"/>
              </a:solidFill>
              <a:latin typeface="Calibri" charset="0"/>
            </a:endParaRPr>
          </a:p>
        </p:txBody>
      </p:sp>
    </p:spTree>
    <p:extLst>
      <p:ext uri="{BB962C8B-B14F-4D97-AF65-F5344CB8AC3E}">
        <p14:creationId xmlns:p14="http://schemas.microsoft.com/office/powerpoint/2010/main" val="1393344423"/>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Slide Image Placeholder 1"/>
          <p:cNvSpPr>
            <a:spLocks noGrp="1" noRot="1" noChangeAspect="1"/>
          </p:cNvSpPr>
          <p:nvPr>
            <p:ph type="sldImg"/>
          </p:nvPr>
        </p:nvSpPr>
        <p:spPr>
          <a:ln/>
        </p:spPr>
      </p:sp>
      <p:sp>
        <p:nvSpPr>
          <p:cNvPr id="272386"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But, for the same cells, when we apply a high voltage to them, regardless of the threshold voltage, any cell will be passed-through.</a:t>
            </a:r>
          </a:p>
          <a:p>
            <a:r>
              <a:rPr lang="en-US">
                <a:latin typeface="Arial" charset="0"/>
                <a:ea typeface="ＭＳ Ｐゴシック" charset="0"/>
                <a:cs typeface="ＭＳ Ｐゴシック" charset="0"/>
              </a:rPr>
              <a:t>So we call this voltage pass-through voltage or Vpass</a:t>
            </a:r>
          </a:p>
        </p:txBody>
      </p:sp>
      <p:sp>
        <p:nvSpPr>
          <p:cNvPr id="272387"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81B18DF-D3E9-1B4A-AA18-92767ACC8EF4}" type="slidenum">
              <a:rPr lang="en-US" sz="1200">
                <a:solidFill>
                  <a:srgbClr val="000000"/>
                </a:solidFill>
                <a:latin typeface="Calibri" charset="0"/>
              </a:rPr>
              <a:pPr eaLnBrk="1" hangingPunct="1"/>
              <a:t>366</a:t>
            </a:fld>
            <a:endParaRPr lang="en-US" sz="1200">
              <a:solidFill>
                <a:srgbClr val="000000"/>
              </a:solidFill>
              <a:latin typeface="Calibri" charset="0"/>
            </a:endParaRPr>
          </a:p>
        </p:txBody>
      </p:sp>
    </p:spTree>
    <p:extLst>
      <p:ext uri="{BB962C8B-B14F-4D97-AF65-F5344CB8AC3E}">
        <p14:creationId xmlns:p14="http://schemas.microsoft.com/office/powerpoint/2010/main" val="112321170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this figure, the x-axis is</a:t>
            </a:r>
            <a:r>
              <a:rPr lang="en-US" baseline="0" dirty="0" smtClean="0"/>
              <a:t> the module manufacture date. And the y-axis is the number of errors in a module, normalized to one billion cells. In 2008 and 2009, there are no errors. But, in 2010, we first start to see errors in C modules. After 2010, the errors start to proliferate. For A and B modules, we first start to see errors in 2011. In particular, all modules from 2012 and 2013 are vulnerable.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37</a:t>
            </a:fld>
            <a:endParaRPr lang="en-US">
              <a:solidFill>
                <a:prstClr val="black"/>
              </a:solidFill>
            </a:endParaRPr>
          </a:p>
        </p:txBody>
      </p:sp>
    </p:spTree>
    <p:extLst>
      <p:ext uri="{BB962C8B-B14F-4D97-AF65-F5344CB8AC3E}">
        <p14:creationId xmlns:p14="http://schemas.microsoft.com/office/powerpoint/2010/main" val="494132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Slide Image Placeholder 1"/>
          <p:cNvSpPr>
            <a:spLocks noGrp="1" noRot="1" noChangeAspect="1"/>
          </p:cNvSpPr>
          <p:nvPr>
            <p:ph type="sldImg"/>
          </p:nvPr>
        </p:nvSpPr>
        <p:spPr>
          <a:ln/>
        </p:spPr>
      </p:sp>
      <p:sp>
        <p:nvSpPr>
          <p:cNvPr id="27443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Now, let’s look at an example array of flash cells. </a:t>
            </a:r>
          </a:p>
          <a:p>
            <a:r>
              <a:rPr lang="en-US">
                <a:latin typeface="Arial" charset="0"/>
                <a:ea typeface="ＭＳ Ｐゴシック" charset="0"/>
                <a:cs typeface="ＭＳ Ｐゴシック" charset="0"/>
              </a:rPr>
              <a:t>In this example, we make up threshold voltage numbers for each cell. </a:t>
            </a:r>
          </a:p>
          <a:p>
            <a:r>
              <a:rPr lang="en-US">
                <a:latin typeface="Arial" charset="0"/>
                <a:ea typeface="ＭＳ Ｐゴシック" charset="0"/>
                <a:cs typeface="ＭＳ Ｐゴシック" charset="0"/>
              </a:rPr>
              <a:t>Let’s say we want to read from the second page in this array. </a:t>
            </a:r>
          </a:p>
          <a:p>
            <a:r>
              <a:rPr lang="en-US">
                <a:latin typeface="Arial" charset="0"/>
                <a:ea typeface="ＭＳ Ｐゴシック" charset="0"/>
                <a:cs typeface="ＭＳ Ｐゴシック" charset="0"/>
              </a:rPr>
              <a:t>So we apply a read voltage of 2.5 V to the second page</a:t>
            </a:r>
          </a:p>
          <a:p>
            <a:r>
              <a:rPr lang="en-US">
                <a:latin typeface="Arial" charset="0"/>
                <a:ea typeface="ＭＳ Ｐゴシック" charset="0"/>
                <a:cs typeface="ＭＳ Ｐゴシック" charset="0"/>
              </a:rPr>
              <a:t>And since all the other pages are connected in series, we apply a high pass-through voltage of 5 V to the other pages.</a:t>
            </a:r>
          </a:p>
          <a:p>
            <a:r>
              <a:rPr lang="en-US">
                <a:latin typeface="Arial" charset="0"/>
                <a:ea typeface="ＭＳ Ｐゴシック" charset="0"/>
                <a:cs typeface="ＭＳ Ｐゴシック" charset="0"/>
              </a:rPr>
              <a:t>As we can see, the high pass through voltage switches on all the flash pages being passed-through, allowing the sense amplifier to read the values stored in the second page.</a:t>
            </a:r>
          </a:p>
          <a:p>
            <a:r>
              <a:rPr lang="en-US">
                <a:latin typeface="Arial" charset="0"/>
                <a:ea typeface="ＭＳ Ｐゴシック" charset="0"/>
                <a:cs typeface="ＭＳ Ｐゴシック" charset="0"/>
              </a:rPr>
              <a:t>In this case, the correct values …</a:t>
            </a:r>
          </a:p>
        </p:txBody>
      </p:sp>
      <p:sp>
        <p:nvSpPr>
          <p:cNvPr id="27443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DB7274C-C746-1245-8EC9-47D814B7B19A}" type="slidenum">
              <a:rPr lang="en-US" sz="1200">
                <a:solidFill>
                  <a:srgbClr val="000000"/>
                </a:solidFill>
                <a:latin typeface="Calibri" charset="0"/>
              </a:rPr>
              <a:pPr eaLnBrk="1" hangingPunct="1"/>
              <a:t>367</a:t>
            </a:fld>
            <a:endParaRPr lang="en-US" sz="1200">
              <a:solidFill>
                <a:srgbClr val="000000"/>
              </a:solidFill>
              <a:latin typeface="Calibri" charset="0"/>
            </a:endParaRPr>
          </a:p>
        </p:txBody>
      </p:sp>
    </p:spTree>
    <p:extLst>
      <p:ext uri="{BB962C8B-B14F-4D97-AF65-F5344CB8AC3E}">
        <p14:creationId xmlns:p14="http://schemas.microsoft.com/office/powerpoint/2010/main" val="91000119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Slide Image Placeholder 1"/>
          <p:cNvSpPr>
            <a:spLocks noGrp="1" noRot="1" noChangeAspect="1"/>
          </p:cNvSpPr>
          <p:nvPr>
            <p:ph type="sldImg"/>
          </p:nvPr>
        </p:nvSpPr>
        <p:spPr>
          <a:ln/>
        </p:spPr>
      </p:sp>
      <p:sp>
        <p:nvSpPr>
          <p:cNvPr id="276482"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However, the high pass through voltage can generate read disturb problem, which we will introduce now.</a:t>
            </a:r>
          </a:p>
          <a:p>
            <a:r>
              <a:rPr lang="en-US">
                <a:latin typeface="Arial" charset="0"/>
                <a:ea typeface="ＭＳ Ｐゴシック" charset="0"/>
                <a:cs typeface="ＭＳ Ｐゴシック" charset="0"/>
              </a:rPr>
              <a:t>When we want to read page 3, instead of page 2, this high pass through voltage now needs to be applied on the 2</a:t>
            </a:r>
            <a:r>
              <a:rPr lang="en-US" baseline="30000">
                <a:latin typeface="Arial" charset="0"/>
                <a:ea typeface="ＭＳ Ｐゴシック" charset="0"/>
                <a:cs typeface="ＭＳ Ｐゴシック" charset="0"/>
              </a:rPr>
              <a:t>nd</a:t>
            </a:r>
            <a:r>
              <a:rPr lang="en-US">
                <a:latin typeface="Arial" charset="0"/>
                <a:ea typeface="ＭＳ Ｐゴシック" charset="0"/>
                <a:cs typeface="ＭＳ Ｐゴシック" charset="0"/>
              </a:rPr>
              <a:t> page. </a:t>
            </a:r>
          </a:p>
          <a:p>
            <a:r>
              <a:rPr lang="en-US">
                <a:latin typeface="Arial" charset="0"/>
                <a:ea typeface="ＭＳ Ｐゴシック" charset="0"/>
                <a:cs typeface="ＭＳ Ｐゴシック" charset="0"/>
              </a:rPr>
              <a:t>When we repeatedly read page 3, the pass through voltage induces a weak programming effect on the second page.</a:t>
            </a:r>
          </a:p>
          <a:p>
            <a:endParaRPr lang="en-US">
              <a:latin typeface="Arial" charset="0"/>
              <a:ea typeface="ＭＳ Ｐゴシック" charset="0"/>
              <a:cs typeface="ＭＳ Ｐゴシック" charset="0"/>
            </a:endParaRPr>
          </a:p>
          <a:p>
            <a:endParaRPr lang="en-US">
              <a:latin typeface="Arial" charset="0"/>
              <a:ea typeface="ＭＳ Ｐゴシック" charset="0"/>
              <a:cs typeface="ＭＳ Ｐゴシック" charset="0"/>
            </a:endParaRPr>
          </a:p>
          <a:p>
            <a:endParaRPr lang="en-US">
              <a:latin typeface="Arial" charset="0"/>
              <a:ea typeface="ＭＳ Ｐゴシック" charset="0"/>
              <a:cs typeface="ＭＳ Ｐゴシック" charset="0"/>
            </a:endParaRPr>
          </a:p>
          <a:p>
            <a:endParaRPr lang="en-US">
              <a:latin typeface="Arial" charset="0"/>
              <a:ea typeface="ＭＳ Ｐゴシック" charset="0"/>
              <a:cs typeface="ＭＳ Ｐゴシック" charset="0"/>
            </a:endParaRPr>
          </a:p>
        </p:txBody>
      </p:sp>
      <p:sp>
        <p:nvSpPr>
          <p:cNvPr id="27648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8C48932-6149-C740-8971-A25EA3723FB1}" type="slidenum">
              <a:rPr lang="en-US" sz="1200">
                <a:solidFill>
                  <a:srgbClr val="000000"/>
                </a:solidFill>
                <a:latin typeface="Calibri" charset="0"/>
              </a:rPr>
              <a:pPr eaLnBrk="1" hangingPunct="1"/>
              <a:t>368</a:t>
            </a:fld>
            <a:endParaRPr lang="en-US" sz="1200">
              <a:solidFill>
                <a:srgbClr val="000000"/>
              </a:solidFill>
              <a:latin typeface="Calibri" charset="0"/>
            </a:endParaRPr>
          </a:p>
        </p:txBody>
      </p:sp>
    </p:spTree>
    <p:extLst>
      <p:ext uri="{BB962C8B-B14F-4D97-AF65-F5344CB8AC3E}">
        <p14:creationId xmlns:p14="http://schemas.microsoft.com/office/powerpoint/2010/main" val="289615089"/>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Slide Image Placeholder 1"/>
          <p:cNvSpPr>
            <a:spLocks noGrp="1" noRot="1" noChangeAspect="1"/>
          </p:cNvSpPr>
          <p:nvPr>
            <p:ph type="sldImg"/>
          </p:nvPr>
        </p:nvSpPr>
        <p:spPr>
          <a:ln/>
        </p:spPr>
      </p:sp>
      <p:sp>
        <p:nvSpPr>
          <p:cNvPr id="278530"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As the weak programming effect accumulates, the threshold voltage of each flash cell increases, and the threshold voltage state of a cell can be altered.</a:t>
            </a:r>
          </a:p>
          <a:p>
            <a:r>
              <a:rPr lang="en-US">
                <a:latin typeface="Arial" charset="0"/>
                <a:ea typeface="ＭＳ Ｐゴシック" charset="0"/>
                <a:cs typeface="ＭＳ Ｐゴシック" charset="0"/>
              </a:rPr>
              <a:t>In this case, when we read page 2 again, we will read incorrect values from page 2, 0001</a:t>
            </a:r>
          </a:p>
          <a:p>
            <a:r>
              <a:rPr lang="en-US">
                <a:latin typeface="Arial" charset="0"/>
                <a:ea typeface="ＭＳ Ｐゴシック" charset="0"/>
                <a:cs typeface="ＭＳ Ｐゴシック" charset="0"/>
              </a:rPr>
              <a:t>Flash vendors conservatively set this pass-through voltage to a high voltage.</a:t>
            </a:r>
          </a:p>
          <a:p>
            <a:r>
              <a:rPr lang="en-US">
                <a:latin typeface="Arial" charset="0"/>
                <a:ea typeface="ＭＳ Ｐゴシック" charset="0"/>
                <a:cs typeface="ＭＳ Ｐゴシック" charset="0"/>
              </a:rPr>
              <a:t>However, we find in the paper that it is unnecessary to set to this high, and that reducing this voltage by just a bit will reduce read disturb errors significantly in the future.</a:t>
            </a:r>
          </a:p>
          <a:p>
            <a:endParaRPr lang="en-US">
              <a:latin typeface="Arial" charset="0"/>
              <a:ea typeface="ＭＳ Ｐゴシック" charset="0"/>
              <a:cs typeface="ＭＳ Ｐゴシック" charset="0"/>
            </a:endParaRPr>
          </a:p>
        </p:txBody>
      </p:sp>
      <p:sp>
        <p:nvSpPr>
          <p:cNvPr id="278531"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E1217C-28FF-D34A-9FE1-C109057AC2E5}" type="slidenum">
              <a:rPr lang="en-US" sz="1200">
                <a:solidFill>
                  <a:srgbClr val="000000"/>
                </a:solidFill>
                <a:latin typeface="Calibri" charset="0"/>
              </a:rPr>
              <a:pPr eaLnBrk="1" hangingPunct="1"/>
              <a:t>369</a:t>
            </a:fld>
            <a:endParaRPr lang="en-US" sz="1200">
              <a:solidFill>
                <a:srgbClr val="000000"/>
              </a:solidFill>
              <a:latin typeface="Calibri" charset="0"/>
            </a:endParaRPr>
          </a:p>
        </p:txBody>
      </p:sp>
    </p:spTree>
    <p:extLst>
      <p:ext uri="{BB962C8B-B14F-4D97-AF65-F5344CB8AC3E}">
        <p14:creationId xmlns:p14="http://schemas.microsoft.com/office/powerpoint/2010/main" val="472330945"/>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Slide Image Placeholder 1"/>
          <p:cNvSpPr>
            <a:spLocks noGrp="1" noRot="1" noChangeAspect="1"/>
          </p:cNvSpPr>
          <p:nvPr>
            <p:ph type="sldImg"/>
          </p:nvPr>
        </p:nvSpPr>
        <p:spPr>
          <a:ln/>
        </p:spPr>
      </p:sp>
      <p:sp>
        <p:nvSpPr>
          <p:cNvPr id="258050"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174708" indent="-174708">
              <a:buFontTx/>
              <a:buChar char="-"/>
            </a:pPr>
            <a:r>
              <a:rPr lang="en-US">
                <a:latin typeface="Arial" charset="0"/>
                <a:ea typeface="ＭＳ Ｐゴシック" charset="0"/>
                <a:cs typeface="ＭＳ Ｐゴシック" charset="0"/>
              </a:rPr>
              <a:t>When we read data from one page, we have to apply a high voltage to multiple other flash pages that are connected to this page, and we call this high pass-through voltage.</a:t>
            </a:r>
          </a:p>
          <a:p>
            <a:pPr marL="174708" indent="-174708">
              <a:buFontTx/>
              <a:buChar char="-"/>
            </a:pPr>
            <a:r>
              <a:rPr lang="en-US">
                <a:latin typeface="Arial" charset="0"/>
                <a:ea typeface="ＭＳ Ｐゴシック" charset="0"/>
                <a:cs typeface="ＭＳ Ｐゴシック" charset="0"/>
              </a:rPr>
              <a:t>Over time this high pass-through voltage can alter the values stored in unread flash pages.  We call this a read disturb error. </a:t>
            </a:r>
          </a:p>
          <a:p>
            <a:pPr marL="174708" indent="-174708">
              <a:buFontTx/>
              <a:buChar char="-"/>
            </a:pPr>
            <a:r>
              <a:rPr lang="en-US">
                <a:latin typeface="Arial" charset="0"/>
                <a:ea typeface="ＭＳ Ｐゴシック" charset="0"/>
                <a:cs typeface="ＭＳ Ｐゴシック" charset="0"/>
              </a:rPr>
              <a:t>For the first time in open literature, we characterize read disturb on real NAND flash chips, and show that read disturb errors exist in today’s flash chips and is expected to increase in the future.</a:t>
            </a:r>
          </a:p>
          <a:p>
            <a:pPr marL="174708" indent="-174708">
              <a:buFontTx/>
              <a:buChar char="-"/>
            </a:pPr>
            <a:r>
              <a:rPr lang="en-US">
                <a:latin typeface="Arial" charset="0"/>
                <a:ea typeface="ＭＳ Ｐゴシック" charset="0"/>
                <a:cs typeface="ＭＳ Ｐゴシック" charset="0"/>
              </a:rPr>
              <a:t>We make two key observations from the characterization.</a:t>
            </a:r>
          </a:p>
          <a:p>
            <a:pPr marL="174708" indent="-174708">
              <a:buFontTx/>
              <a:buChar char="-"/>
            </a:pPr>
            <a:r>
              <a:rPr lang="en-US">
                <a:latin typeface="Arial" charset="0"/>
                <a:ea typeface="ＭＳ Ｐゴシック" charset="0"/>
                <a:cs typeface="ＭＳ Ｐゴシック" charset="0"/>
              </a:rPr>
              <a:t>Using our characterization, we develop two techniques that can help flash memory tolerate such read disturb errors.</a:t>
            </a:r>
          </a:p>
        </p:txBody>
      </p:sp>
      <p:sp>
        <p:nvSpPr>
          <p:cNvPr id="258051"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03AB9CB-DE53-BF46-ADB8-1FDD70EFBE71}" type="slidenum">
              <a:rPr lang="en-US" sz="1200">
                <a:solidFill>
                  <a:srgbClr val="000000"/>
                </a:solidFill>
                <a:latin typeface="Calibri" charset="0"/>
              </a:rPr>
              <a:pPr eaLnBrk="1" hangingPunct="1"/>
              <a:t>370</a:t>
            </a:fld>
            <a:endParaRPr lang="en-US" sz="1200">
              <a:solidFill>
                <a:srgbClr val="000000"/>
              </a:solidFill>
              <a:latin typeface="Calibri" charset="0"/>
            </a:endParaRPr>
          </a:p>
        </p:txBody>
      </p:sp>
    </p:spTree>
    <p:extLst>
      <p:ext uri="{BB962C8B-B14F-4D97-AF65-F5344CB8AC3E}">
        <p14:creationId xmlns:p14="http://schemas.microsoft.com/office/powerpoint/2010/main" val="1668318856"/>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386</a:t>
            </a:fld>
            <a:endParaRPr lang="en-US">
              <a:solidFill>
                <a:prstClr val="black"/>
              </a:solidFill>
            </a:endParaRPr>
          </a:p>
        </p:txBody>
      </p:sp>
    </p:spTree>
    <p:extLst>
      <p:ext uri="{BB962C8B-B14F-4D97-AF65-F5344CB8AC3E}">
        <p14:creationId xmlns:p14="http://schemas.microsoft.com/office/powerpoint/2010/main" val="156569214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387</a:t>
            </a:fld>
            <a:endParaRPr lang="en-US">
              <a:solidFill>
                <a:prstClr val="black"/>
              </a:solidFill>
            </a:endParaRPr>
          </a:p>
        </p:txBody>
      </p:sp>
    </p:spTree>
    <p:extLst>
      <p:ext uri="{BB962C8B-B14F-4D97-AF65-F5344CB8AC3E}">
        <p14:creationId xmlns:p14="http://schemas.microsoft.com/office/powerpoint/2010/main" val="143114649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388</a:t>
            </a:fld>
            <a:endParaRPr lang="en-US">
              <a:solidFill>
                <a:prstClr val="black"/>
              </a:solidFill>
            </a:endParaRPr>
          </a:p>
        </p:txBody>
      </p:sp>
    </p:spTree>
    <p:extLst>
      <p:ext uri="{BB962C8B-B14F-4D97-AF65-F5344CB8AC3E}">
        <p14:creationId xmlns:p14="http://schemas.microsoft.com/office/powerpoint/2010/main" val="183772693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389</a:t>
            </a:fld>
            <a:endParaRPr lang="en-US">
              <a:solidFill>
                <a:prstClr val="black"/>
              </a:solidFill>
            </a:endParaRPr>
          </a:p>
        </p:txBody>
      </p:sp>
    </p:spTree>
    <p:extLst>
      <p:ext uri="{BB962C8B-B14F-4D97-AF65-F5344CB8AC3E}">
        <p14:creationId xmlns:p14="http://schemas.microsoft.com/office/powerpoint/2010/main" val="235111774"/>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390</a:t>
            </a:fld>
            <a:endParaRPr lang="en-US">
              <a:solidFill>
                <a:prstClr val="black"/>
              </a:solidFill>
            </a:endParaRPr>
          </a:p>
        </p:txBody>
      </p:sp>
    </p:spTree>
    <p:extLst>
      <p:ext uri="{BB962C8B-B14F-4D97-AF65-F5344CB8AC3E}">
        <p14:creationId xmlns:p14="http://schemas.microsoft.com/office/powerpoint/2010/main" val="154270067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391</a:t>
            </a:fld>
            <a:endParaRPr lang="en-US">
              <a:solidFill>
                <a:prstClr val="black"/>
              </a:solidFill>
            </a:endParaRPr>
          </a:p>
        </p:txBody>
      </p:sp>
    </p:spTree>
    <p:extLst>
      <p:ext uri="{BB962C8B-B14F-4D97-AF65-F5344CB8AC3E}">
        <p14:creationId xmlns:p14="http://schemas.microsoft.com/office/powerpoint/2010/main" val="34758353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this figure, the x-axis is</a:t>
            </a:r>
            <a:r>
              <a:rPr lang="en-US" baseline="0" dirty="0" smtClean="0"/>
              <a:t> the module manufacture date. And the y-axis is the number of errors in a module, normalized to one billion cells. In 2008 and 2009, there are no errors. But, in 2010, we first start to see errors in C modules. After 2010, the errors start to proliferate. For A and B modules, we first start to see errors in 2011. In particular, all modules from 2012 and 2013 are vulnerable.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38</a:t>
            </a:fld>
            <a:endParaRPr lang="en-US">
              <a:solidFill>
                <a:prstClr val="black"/>
              </a:solidFill>
            </a:endParaRPr>
          </a:p>
        </p:txBody>
      </p:sp>
    </p:spTree>
    <p:extLst>
      <p:ext uri="{BB962C8B-B14F-4D97-AF65-F5344CB8AC3E}">
        <p14:creationId xmlns:p14="http://schemas.microsoft.com/office/powerpoint/2010/main" val="481191186"/>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392</a:t>
            </a:fld>
            <a:endParaRPr lang="en-US">
              <a:solidFill>
                <a:prstClr val="black"/>
              </a:solidFill>
            </a:endParaRPr>
          </a:p>
        </p:txBody>
      </p:sp>
    </p:spTree>
    <p:extLst>
      <p:ext uri="{BB962C8B-B14F-4D97-AF65-F5344CB8AC3E}">
        <p14:creationId xmlns:p14="http://schemas.microsoft.com/office/powerpoint/2010/main" val="1570226874"/>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393</a:t>
            </a:fld>
            <a:endParaRPr lang="en-US">
              <a:solidFill>
                <a:prstClr val="black"/>
              </a:solidFill>
            </a:endParaRPr>
          </a:p>
        </p:txBody>
      </p:sp>
    </p:spTree>
    <p:extLst>
      <p:ext uri="{BB962C8B-B14F-4D97-AF65-F5344CB8AC3E}">
        <p14:creationId xmlns:p14="http://schemas.microsoft.com/office/powerpoint/2010/main" val="190893728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394</a:t>
            </a:fld>
            <a:endParaRPr lang="en-US">
              <a:solidFill>
                <a:prstClr val="black"/>
              </a:solidFill>
            </a:endParaRPr>
          </a:p>
        </p:txBody>
      </p:sp>
    </p:spTree>
    <p:extLst>
      <p:ext uri="{BB962C8B-B14F-4D97-AF65-F5344CB8AC3E}">
        <p14:creationId xmlns:p14="http://schemas.microsoft.com/office/powerpoint/2010/main" val="1953878078"/>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395</a:t>
            </a:fld>
            <a:endParaRPr lang="en-US">
              <a:solidFill>
                <a:prstClr val="black"/>
              </a:solidFill>
            </a:endParaRPr>
          </a:p>
        </p:txBody>
      </p:sp>
    </p:spTree>
    <p:extLst>
      <p:ext uri="{BB962C8B-B14F-4D97-AF65-F5344CB8AC3E}">
        <p14:creationId xmlns:p14="http://schemas.microsoft.com/office/powerpoint/2010/main" val="1463597822"/>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Slide Image Placeholder 1"/>
          <p:cNvSpPr>
            <a:spLocks noGrp="1" noRot="1" noChangeAspect="1"/>
          </p:cNvSpPr>
          <p:nvPr>
            <p:ph type="sldImg"/>
          </p:nvPr>
        </p:nvSpPr>
        <p:spPr bwMode="auto">
          <a:noFill/>
          <a:ln>
            <a:solidFill>
              <a:srgbClr val="000000"/>
            </a:solidFill>
            <a:miter lim="800000"/>
            <a:headEnd/>
            <a:tailEnd/>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Lst>
        </p:spPr>
      </p:sp>
      <p:sp>
        <p:nvSpPr>
          <p:cNvPr id="163842" name="Notes Placeholder 2"/>
          <p:cNvSpPr>
            <a:spLocks noGrp="1"/>
          </p:cNvSpPr>
          <p:nvPr>
            <p:ph type="body" idx="1"/>
          </p:nvPr>
        </p:nvSpPr>
        <p:spPr bwMode="auto">
          <a:noFill/>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atin typeface="Calibri" charset="0"/>
            </a:endParaRPr>
          </a:p>
        </p:txBody>
      </p:sp>
      <p:sp>
        <p:nvSpPr>
          <p:cNvPr id="163843"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960F916-6C97-E94D-9CB7-52CBDA6F7E2C}" type="slidenum">
              <a:rPr lang="en-US" sz="1200">
                <a:solidFill>
                  <a:srgbClr val="000000"/>
                </a:solidFill>
                <a:latin typeface="Calibri" charset="0"/>
                <a:cs typeface="Arial" charset="0"/>
              </a:rPr>
              <a:pPr eaLnBrk="1" hangingPunct="1"/>
              <a:t>403</a:t>
            </a:fld>
            <a:endParaRPr lang="en-US" sz="1200">
              <a:solidFill>
                <a:srgbClr val="000000"/>
              </a:solidFill>
              <a:latin typeface="Calibri" charset="0"/>
              <a:cs typeface="Arial" charset="0"/>
            </a:endParaRPr>
          </a:p>
        </p:txBody>
      </p:sp>
    </p:spTree>
    <p:extLst>
      <p:ext uri="{BB962C8B-B14F-4D97-AF65-F5344CB8AC3E}">
        <p14:creationId xmlns:p14="http://schemas.microsoft.com/office/powerpoint/2010/main" val="1584559356"/>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Slide Image Placeholder 1"/>
          <p:cNvSpPr>
            <a:spLocks noGrp="1" noRot="1" noChangeAspect="1"/>
          </p:cNvSpPr>
          <p:nvPr>
            <p:ph type="sldImg"/>
          </p:nvPr>
        </p:nvSpPr>
        <p:spPr>
          <a:ln/>
        </p:spPr>
      </p:sp>
      <p:sp>
        <p:nvSpPr>
          <p:cNvPr id="311298" name="Notes Placeholder 2"/>
          <p:cNvSpPr>
            <a:spLocks noGrp="1"/>
          </p:cNvSpPr>
          <p:nvPr>
            <p:ph type="body" idx="1"/>
          </p:nvPr>
        </p:nvSpPr>
        <p:spPr>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latin typeface="Arial" charset="0"/>
              <a:ea typeface="ＭＳ Ｐゴシック" charset="0"/>
              <a:cs typeface="ＭＳ Ｐゴシック" charset="0"/>
            </a:endParaRPr>
          </a:p>
        </p:txBody>
      </p:sp>
      <p:sp>
        <p:nvSpPr>
          <p:cNvPr id="311299"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F8212E5-32B0-1B40-8DB6-AB5373768840}" type="slidenum">
              <a:rPr lang="en-US" sz="1200">
                <a:solidFill>
                  <a:prstClr val="black"/>
                </a:solidFill>
              </a:rPr>
              <a:pPr eaLnBrk="1" hangingPunct="1"/>
              <a:t>412</a:t>
            </a:fld>
            <a:endParaRPr lang="en-US" sz="1200">
              <a:solidFill>
                <a:prstClr val="black"/>
              </a:solidFill>
            </a:endParaRPr>
          </a:p>
        </p:txBody>
      </p:sp>
    </p:spTree>
    <p:extLst>
      <p:ext uri="{BB962C8B-B14F-4D97-AF65-F5344CB8AC3E}">
        <p14:creationId xmlns:p14="http://schemas.microsoft.com/office/powerpoint/2010/main" val="53638307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Our high-level</a:t>
            </a:r>
            <a:r>
              <a:rPr lang="en-US" baseline="0" dirty="0" smtClean="0"/>
              <a:t> design for online profiling system is based to thee key observations:</a:t>
            </a:r>
            <a:endParaRPr lang="en-US" dirty="0"/>
          </a:p>
        </p:txBody>
      </p:sp>
      <p:sp>
        <p:nvSpPr>
          <p:cNvPr id="4" name="Slide Number Placeholder 3"/>
          <p:cNvSpPr>
            <a:spLocks noGrp="1"/>
          </p:cNvSpPr>
          <p:nvPr>
            <p:ph type="sldNum" sz="quarter" idx="10"/>
          </p:nvPr>
        </p:nvSpPr>
        <p:spPr/>
        <p:txBody>
          <a:bodyPr/>
          <a:lstStyle/>
          <a:p>
            <a:fld id="{32F43FFD-D063-514F-A548-7BE8989890CC}" type="slidenum">
              <a:rPr lang="en-US" smtClean="0">
                <a:solidFill>
                  <a:prstClr val="black"/>
                </a:solidFill>
              </a:rPr>
              <a:pPr/>
              <a:t>416</a:t>
            </a:fld>
            <a:endParaRPr lang="en-US">
              <a:solidFill>
                <a:prstClr val="black"/>
              </a:solidFill>
            </a:endParaRPr>
          </a:p>
        </p:txBody>
      </p:sp>
    </p:spTree>
    <p:extLst>
      <p:ext uri="{BB962C8B-B14F-4D97-AF65-F5344CB8AC3E}">
        <p14:creationId xmlns:p14="http://schemas.microsoft.com/office/powerpoint/2010/main" val="48155320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Based on</a:t>
            </a:r>
            <a:r>
              <a:rPr lang="en-US" baseline="0" dirty="0" smtClean="0"/>
              <a:t> these observations, we propose that in an online profiling system, </a:t>
            </a:r>
            <a:endParaRPr lang="en-US" dirty="0"/>
          </a:p>
        </p:txBody>
      </p:sp>
      <p:sp>
        <p:nvSpPr>
          <p:cNvPr id="4" name="Slide Number Placeholder 3"/>
          <p:cNvSpPr>
            <a:spLocks noGrp="1"/>
          </p:cNvSpPr>
          <p:nvPr>
            <p:ph type="sldNum" sz="quarter" idx="10"/>
          </p:nvPr>
        </p:nvSpPr>
        <p:spPr/>
        <p:txBody>
          <a:bodyPr/>
          <a:lstStyle/>
          <a:p>
            <a:fld id="{32F43FFD-D063-514F-A548-7BE8989890CC}" type="slidenum">
              <a:rPr lang="en-US" smtClean="0">
                <a:solidFill>
                  <a:prstClr val="black"/>
                </a:solidFill>
              </a:rPr>
              <a:pPr/>
              <a:t>417</a:t>
            </a:fld>
            <a:endParaRPr lang="en-US">
              <a:solidFill>
                <a:prstClr val="black"/>
              </a:solidFill>
            </a:endParaRPr>
          </a:p>
        </p:txBody>
      </p:sp>
    </p:spTree>
    <p:extLst>
      <p:ext uri="{BB962C8B-B14F-4D97-AF65-F5344CB8AC3E}">
        <p14:creationId xmlns:p14="http://schemas.microsoft.com/office/powerpoint/2010/main" val="2115494420"/>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433A3D9-BADB-734B-A983-EA6AF1EA18FE}" type="slidenum">
              <a:rPr lang="en-US" sz="1200">
                <a:solidFill>
                  <a:prstClr val="black"/>
                </a:solidFill>
                <a:cs typeface="Arial" charset="0"/>
              </a:rPr>
              <a:pPr eaLnBrk="1" hangingPunct="1"/>
              <a:t>419</a:t>
            </a:fld>
            <a:endParaRPr lang="en-US" sz="1200">
              <a:solidFill>
                <a:prstClr val="black"/>
              </a:solidFill>
              <a:cs typeface="Arial" charset="0"/>
            </a:endParaRPr>
          </a:p>
        </p:txBody>
      </p:sp>
      <p:sp>
        <p:nvSpPr>
          <p:cNvPr id="75778" name="Rectangle 2"/>
          <p:cNvSpPr>
            <a:spLocks noGrp="1" noRot="1" noChangeAspect="1" noChangeArrowheads="1" noTextEdit="1"/>
          </p:cNvSpPr>
          <p:nvPr>
            <p:ph type="sldImg"/>
          </p:nvPr>
        </p:nvSpPr>
        <p:spPr bwMode="auto">
          <a:noFill/>
          <a:ln>
            <a:solidFill>
              <a:srgbClr val="000000"/>
            </a:solidFill>
            <a:miter lim="800000"/>
            <a:headEnd/>
            <a:tailEnd/>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Lst>
        </p:spPr>
      </p:sp>
      <p:sp>
        <p:nvSpPr>
          <p:cNvPr id="75779" name="Rectangle 3"/>
          <p:cNvSpPr>
            <a:spLocks noGrp="1" noChangeArrowheads="1"/>
          </p:cNvSpPr>
          <p:nvPr>
            <p:ph type="body" idx="1"/>
          </p:nvPr>
        </p:nvSpPr>
        <p:spPr bwMode="auto">
          <a:noFill/>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atin typeface="Arial" charset="0"/>
            </a:endParaRPr>
          </a:p>
        </p:txBody>
      </p:sp>
    </p:spTree>
    <p:extLst>
      <p:ext uri="{BB962C8B-B14F-4D97-AF65-F5344CB8AC3E}">
        <p14:creationId xmlns:p14="http://schemas.microsoft.com/office/powerpoint/2010/main" val="175303564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CFF5D215-8349-204F-BC92-9713F59A7BB3}" type="slidenum">
              <a:rPr lang="en-US" smtClean="0">
                <a:solidFill>
                  <a:prstClr val="black"/>
                </a:solidFill>
              </a:rPr>
              <a:pPr/>
              <a:t>421</a:t>
            </a:fld>
            <a:endParaRPr lang="en-US">
              <a:solidFill>
                <a:prstClr val="black"/>
              </a:solidFill>
            </a:endParaRPr>
          </a:p>
        </p:txBody>
      </p:sp>
    </p:spTree>
    <p:extLst>
      <p:ext uri="{BB962C8B-B14F-4D97-AF65-F5344CB8AC3E}">
        <p14:creationId xmlns:p14="http://schemas.microsoft.com/office/powerpoint/2010/main" val="100890632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97.xml"/><Relationship Id="rId2" Type="http://schemas.openxmlformats.org/officeDocument/2006/relationships/image" Target="../media/image1.png"/></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5.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7.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4.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5.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7.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8.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9.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0.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1.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3.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4.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5.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5.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6.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8.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1.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3.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4.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4.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4.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85.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86.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87.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88.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89.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0.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1.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4.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5.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96.xml.rels><?xml version="1.0" encoding="UTF-8" standalone="yes"?>
<Relationships xmlns="http://schemas.openxmlformats.org/package/2006/relationships"><Relationship Id="rId1" Type="http://schemas.openxmlformats.org/officeDocument/2006/relationships/slideMaster" Target="../slideMasters/slideMaster165.xml"/><Relationship Id="rId2" Type="http://schemas.openxmlformats.org/officeDocument/2006/relationships/image" Target="../media/image1.png"/></Relationships>
</file>

<file path=ppt/slideLayouts/_rels/slideLayout1797.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98.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99.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00.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01.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02.xml.rels><?xml version="1.0" encoding="UTF-8" standalone="yes"?>
<Relationships xmlns="http://schemas.openxmlformats.org/package/2006/relationships"><Relationship Id="rId1" Type="http://schemas.openxmlformats.org/officeDocument/2006/relationships/slideMaster" Target="../slideMasters/slideMaster166.xml"/><Relationship Id="rId2" Type="http://schemas.openxmlformats.org/officeDocument/2006/relationships/image" Target="../media/image1.png"/></Relationships>
</file>

<file path=ppt/slideLayouts/_rels/slideLayout1803.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04.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05.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06.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07.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08.xml.rels><?xml version="1.0" encoding="UTF-8" standalone="yes"?>
<Relationships xmlns="http://schemas.openxmlformats.org/package/2006/relationships"><Relationship Id="rId1" Type="http://schemas.openxmlformats.org/officeDocument/2006/relationships/slideMaster" Target="../slideMasters/slideMaster167.xml"/><Relationship Id="rId2" Type="http://schemas.openxmlformats.org/officeDocument/2006/relationships/image" Target="../media/image1.png"/></Relationships>
</file>

<file path=ppt/slideLayouts/_rels/slideLayout1809.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0.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11.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12.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13.xml.rels><?xml version="1.0" encoding="UTF-8" standalone="yes"?>
<Relationships xmlns="http://schemas.openxmlformats.org/package/2006/relationships"><Relationship Id="rId1" Type="http://schemas.openxmlformats.org/officeDocument/2006/relationships/slideMaster" Target="../slideMasters/slideMaster168.xml"/><Relationship Id="rId2" Type="http://schemas.openxmlformats.org/officeDocument/2006/relationships/image" Target="../media/image1.png"/></Relationships>
</file>

<file path=ppt/slideLayouts/_rels/slideLayout1814.xml.rels><?xml version="1.0" encoding="UTF-8" standalone="yes"?>
<Relationships xmlns="http://schemas.openxmlformats.org/package/2006/relationships"><Relationship Id="rId1" Type="http://schemas.openxmlformats.org/officeDocument/2006/relationships/slideMaster" Target="../slideMasters/slideMaster168.xml"/><Relationship Id="rId2" Type="http://schemas.openxmlformats.org/officeDocument/2006/relationships/image" Target="../media/image1.png"/></Relationships>
</file>

<file path=ppt/slideLayouts/_rels/slideLayout1815.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16.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17.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18.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19.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0.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21.xml.rels><?xml version="1.0" encoding="UTF-8" standalone="yes"?>
<Relationships xmlns="http://schemas.openxmlformats.org/package/2006/relationships"><Relationship Id="rId1" Type="http://schemas.openxmlformats.org/officeDocument/2006/relationships/slideMaster" Target="../slideMasters/slideMaster169.xml"/><Relationship Id="rId2" Type="http://schemas.openxmlformats.org/officeDocument/2006/relationships/image" Target="../media/image1.png"/></Relationships>
</file>

<file path=ppt/slideLayouts/_rels/slideLayout1822.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23.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24.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25.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26.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27.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28.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29.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0.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31.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2.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3.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4.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5.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6.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7.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8.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9.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0.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41.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42.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43.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44.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45.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46.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47.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48.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49.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0.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51.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52.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53.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54.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55.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56.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57.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58.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59.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0.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61.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62.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63.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64.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65.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66.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67.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68.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69.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0.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71.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72.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73.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74.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75.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76.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77.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78.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79.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0.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1.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2.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3.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4.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5.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6.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7.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8.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89.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0.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1.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2.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3.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4.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5.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6.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7.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8.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9.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00.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1.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2.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3.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4.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5.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6.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7.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8.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9.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0.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11.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12.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13.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14.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15.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16.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17.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18.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19.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0.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21.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22.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23.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24.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25.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26.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27.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28.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29.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30.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31.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32.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33.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34.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35.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36.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37.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38.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39.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0.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41.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42.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43.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44.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45.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46.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47.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48.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49.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0.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51.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52.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53.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54.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55.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56.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57.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58.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59.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0.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61.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62.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63.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64.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65.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66.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67.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68.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69.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0.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71.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72.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73.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74.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75.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76.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77.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78.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79.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0.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81.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82.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83.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84.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85.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86.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87.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88.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89.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0.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91.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92.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93.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94.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95.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96.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97.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98.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99.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00.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01.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02.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03.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04.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05.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06.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07.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08.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09.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0.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11.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12.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13.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14.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15.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16.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17.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18.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19.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0.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21.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22.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23.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24.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25.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26.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27.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28.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29.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0.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31.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32.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33.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34.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35.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36.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37.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38.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39.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40.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41.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42.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43.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44.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45.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46.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47.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48.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49.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0.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51.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52.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53.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54.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55.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56.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57.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58.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59.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0.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61.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62.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63.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64.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65.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66.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67.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68.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69.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0.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71.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72.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73.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74.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75.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76.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77.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78.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79.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0.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81.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82.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83.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84.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85.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86.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87.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88.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89.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0.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91.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92.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93.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94.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95.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96.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97.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98.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99.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00.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01.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02.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03.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04.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05.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06.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07.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08.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09.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0.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11.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12.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13.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14.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15.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16.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17.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18.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19.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0.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21.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22.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23.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24.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25.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26.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27.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28.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29.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0.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31.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32.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33.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34.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35.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36.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37.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38.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39.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0.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41.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42.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43.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44.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45.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46.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47.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48.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49.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50.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51.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52.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53.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54.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55.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56.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57.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58.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59.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60.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61.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62.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63.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64.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65.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66.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67.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68.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69.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0.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71.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72.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73.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74.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75.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76.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177.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178.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179.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0.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181.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182.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183.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184.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185.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186.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187.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188.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189.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0.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191.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192.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193.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194.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195.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196.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197.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198.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199.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00.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01.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02.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03.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04.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05.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06.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07.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08.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09.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0.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11.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12.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13.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14.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15.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16.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17.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18.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19.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0.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21.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22.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23.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24.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25.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26.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27.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28.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29.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0.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31.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32.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33.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34.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35.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36.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37.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38.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39.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0.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41.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42.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43.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44.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45.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46.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47.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48.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49.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0.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51.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52.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53.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54.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55.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56.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57.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3.xml"/><Relationship Id="rId2" Type="http://schemas.openxmlformats.org/officeDocument/2006/relationships/image" Target="../media/image1.png"/></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5.emf"/><Relationship Id="rId1" Type="http://schemas.openxmlformats.org/officeDocument/2006/relationships/slideMaster" Target="../slideMasters/slideMaster9.xml"/><Relationship Id="rId2" Type="http://schemas.openxmlformats.org/officeDocument/2006/relationships/image" Target="../media/image6.png"/></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cSld>
  <p:clrMapOvr>
    <a:masterClrMapping/>
  </p:clrMapOvr>
  <p:transition/>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cSld>
  <p:clrMapOvr>
    <a:masterClrMapping/>
  </p:clrMapOvr>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5991134"/>
      </p:ext>
    </p:extLst>
  </p:cSld>
  <p:clrMapOvr>
    <a:masterClrMapping/>
  </p:clrMapOvr>
  <p:transition/>
</p:sldLayout>
</file>

<file path=ppt/slideLayouts/slideLayout10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647289"/>
      </p:ext>
    </p:extLst>
  </p:cSld>
  <p:clrMapOvr>
    <a:masterClrMapping/>
  </p:clrMapOvr>
  <p:transition/>
</p:sldLayout>
</file>

<file path=ppt/slideLayouts/slideLayout10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5490980"/>
      </p:ext>
    </p:extLst>
  </p:cSld>
  <p:clrMapOvr>
    <a:masterClrMapping/>
  </p:clrMapOvr>
  <p:transition/>
</p:sldLayout>
</file>

<file path=ppt/slideLayouts/slideLayout10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9287775"/>
      </p:ext>
    </p:extLst>
  </p:cSld>
  <p:clrMapOvr>
    <a:masterClrMapping/>
  </p:clrMapOvr>
  <p:transition/>
</p:sldLayout>
</file>

<file path=ppt/slideLayouts/slideLayout10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0593630"/>
      </p:ext>
    </p:extLst>
  </p:cSld>
  <p:clrMapOvr>
    <a:masterClrMapping/>
  </p:clrMapOvr>
  <p:transition/>
</p:sldLayout>
</file>

<file path=ppt/slideLayouts/slideLayout10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9793654"/>
      </p:ext>
    </p:extLst>
  </p:cSld>
  <p:clrMapOvr>
    <a:masterClrMapping/>
  </p:clrMapOvr>
  <p:transition/>
</p:sldLayout>
</file>

<file path=ppt/slideLayouts/slideLayout10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10093820"/>
      </p:ext>
    </p:extLst>
  </p:cSld>
  <p:clrMapOvr>
    <a:masterClrMapping/>
  </p:clrMapOvr>
  <p:transition/>
</p:sldLayout>
</file>

<file path=ppt/slideLayouts/slideLayout10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1016871"/>
      </p:ext>
    </p:extLst>
  </p:cSld>
  <p:clrMapOvr>
    <a:masterClrMapping/>
  </p:clrMapOvr>
  <p:transition/>
</p:sldLayout>
</file>

<file path=ppt/slideLayouts/slideLayout10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746704"/>
      </p:ext>
    </p:extLst>
  </p:cSld>
  <p:clrMapOvr>
    <a:masterClrMapping/>
  </p:clrMapOvr>
  <p:transition/>
</p:sldLayout>
</file>

<file path=ppt/slideLayouts/slideLayout10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4510773"/>
      </p:ext>
    </p:extLst>
  </p:cSld>
  <p:clrMapOvr>
    <a:masterClrMapping/>
  </p:clrMapOvr>
  <p:transition/>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cs typeface="ＭＳ Ｐゴシック" charset="0"/>
              </a:defRPr>
            </a:lvl1pPr>
          </a:lstStyle>
          <a:p>
            <a:pPr>
              <a:defRPr/>
            </a:pPr>
            <a:fld id="{2B0615E8-B7BA-A94F-8CD8-59ABAB50F7E7}" type="slidenum">
              <a:rPr lang="en-US"/>
              <a:pPr>
                <a:defRPr/>
              </a:pPr>
              <a:t>‹#›</a:t>
            </a:fld>
            <a:endParaRPr lang="en-US"/>
          </a:p>
        </p:txBody>
      </p:sp>
    </p:spTree>
    <p:extLst>
      <p:ext uri="{BB962C8B-B14F-4D97-AF65-F5344CB8AC3E}">
        <p14:creationId xmlns:p14="http://schemas.microsoft.com/office/powerpoint/2010/main" val="2127648336"/>
      </p:ext>
    </p:extLst>
  </p:cSld>
  <p:clrMapOvr>
    <a:masterClrMapping/>
  </p:clrMapOvr>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4480487"/>
      </p:ext>
    </p:extLst>
  </p:cSld>
  <p:clrMapOvr>
    <a:masterClrMapping/>
  </p:clrMapOvr>
  <p:transition/>
</p:sldLayout>
</file>

<file path=ppt/slideLayouts/slideLayout10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8E574D81-B5DE-384D-B24B-566C679AE608}" type="slidenum">
              <a:rPr lang="en-US"/>
              <a:pPr>
                <a:defRPr/>
              </a:pPr>
              <a:t>‹#›</a:t>
            </a:fld>
            <a:endParaRPr lang="en-US"/>
          </a:p>
        </p:txBody>
      </p:sp>
    </p:spTree>
    <p:extLst>
      <p:ext uri="{BB962C8B-B14F-4D97-AF65-F5344CB8AC3E}">
        <p14:creationId xmlns:p14="http://schemas.microsoft.com/office/powerpoint/2010/main" val="1574409365"/>
      </p:ext>
    </p:extLst>
  </p:cSld>
  <p:clrMapOvr>
    <a:masterClrMapping/>
  </p:clrMapOvr>
  <p:transition/>
</p:sldLayout>
</file>

<file path=ppt/slideLayouts/slideLayout10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7F718DBD-A8C3-BF41-B930-E6F09B914FC3}" type="slidenum">
              <a:rPr lang="en-US"/>
              <a:pPr>
                <a:defRPr/>
              </a:pPr>
              <a:t>‹#›</a:t>
            </a:fld>
            <a:endParaRPr lang="en-US"/>
          </a:p>
        </p:txBody>
      </p:sp>
    </p:spTree>
    <p:extLst>
      <p:ext uri="{BB962C8B-B14F-4D97-AF65-F5344CB8AC3E}">
        <p14:creationId xmlns:p14="http://schemas.microsoft.com/office/powerpoint/2010/main" val="2922284687"/>
      </p:ext>
    </p:extLst>
  </p:cSld>
  <p:clrMapOvr>
    <a:masterClrMapping/>
  </p:clrMapOvr>
  <p:transition/>
</p:sldLayout>
</file>

<file path=ppt/slideLayouts/slideLayout10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79E6F74A-33AD-9C44-A652-5BC058E44322}" type="slidenum">
              <a:rPr lang="en-US"/>
              <a:pPr>
                <a:defRPr/>
              </a:pPr>
              <a:t>‹#›</a:t>
            </a:fld>
            <a:endParaRPr lang="en-US"/>
          </a:p>
        </p:txBody>
      </p:sp>
    </p:spTree>
    <p:extLst>
      <p:ext uri="{BB962C8B-B14F-4D97-AF65-F5344CB8AC3E}">
        <p14:creationId xmlns:p14="http://schemas.microsoft.com/office/powerpoint/2010/main" val="817325218"/>
      </p:ext>
    </p:extLst>
  </p:cSld>
  <p:clrMapOvr>
    <a:masterClrMapping/>
  </p:clrMapOvr>
  <p:transition/>
</p:sldLayout>
</file>

<file path=ppt/slideLayouts/slideLayout10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a:defRPr>
                <a:cs typeface="ＭＳ Ｐゴシック" charset="0"/>
              </a:defRPr>
            </a:lvl1pPr>
          </a:lstStyle>
          <a:p>
            <a:pPr>
              <a:defRPr/>
            </a:pPr>
            <a:fld id="{2FE313B9-34D2-9B4F-924F-705E340D7A3C}" type="slidenum">
              <a:rPr lang="en-US"/>
              <a:pPr>
                <a:defRPr/>
              </a:pPr>
              <a:t>‹#›</a:t>
            </a:fld>
            <a:endParaRPr lang="en-US"/>
          </a:p>
        </p:txBody>
      </p:sp>
    </p:spTree>
    <p:extLst>
      <p:ext uri="{BB962C8B-B14F-4D97-AF65-F5344CB8AC3E}">
        <p14:creationId xmlns:p14="http://schemas.microsoft.com/office/powerpoint/2010/main" val="1267063346"/>
      </p:ext>
    </p:extLst>
  </p:cSld>
  <p:clrMapOvr>
    <a:masterClrMapping/>
  </p:clrMapOvr>
  <p:transition/>
</p:sldLayout>
</file>

<file path=ppt/slideLayouts/slideLayout10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a:defRPr>
                <a:cs typeface="ＭＳ Ｐゴシック" charset="0"/>
              </a:defRPr>
            </a:lvl1pPr>
          </a:lstStyle>
          <a:p>
            <a:pPr>
              <a:defRPr/>
            </a:pPr>
            <a:fld id="{272681F7-101F-CD48-BD26-A7C1DB38DD72}" type="slidenum">
              <a:rPr lang="en-US"/>
              <a:pPr>
                <a:defRPr/>
              </a:pPr>
              <a:t>‹#›</a:t>
            </a:fld>
            <a:endParaRPr lang="en-US"/>
          </a:p>
        </p:txBody>
      </p:sp>
    </p:spTree>
    <p:extLst>
      <p:ext uri="{BB962C8B-B14F-4D97-AF65-F5344CB8AC3E}">
        <p14:creationId xmlns:p14="http://schemas.microsoft.com/office/powerpoint/2010/main" val="1268328824"/>
      </p:ext>
    </p:extLst>
  </p:cSld>
  <p:clrMapOvr>
    <a:masterClrMapping/>
  </p:clrMapOvr>
  <p:transition/>
</p:sldLayout>
</file>

<file path=ppt/slideLayouts/slideLayout10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a:defRPr>
                <a:cs typeface="ＭＳ Ｐゴシック" charset="0"/>
              </a:defRPr>
            </a:lvl1pPr>
          </a:lstStyle>
          <a:p>
            <a:pPr>
              <a:defRPr/>
            </a:pPr>
            <a:fld id="{4DA22FE8-1BF1-7945-858E-9EDF18117A7F}" type="slidenum">
              <a:rPr lang="en-US"/>
              <a:pPr>
                <a:defRPr/>
              </a:pPr>
              <a:t>‹#›</a:t>
            </a:fld>
            <a:endParaRPr lang="en-US"/>
          </a:p>
        </p:txBody>
      </p:sp>
    </p:spTree>
    <p:extLst>
      <p:ext uri="{BB962C8B-B14F-4D97-AF65-F5344CB8AC3E}">
        <p14:creationId xmlns:p14="http://schemas.microsoft.com/office/powerpoint/2010/main" val="2661899907"/>
      </p:ext>
    </p:extLst>
  </p:cSld>
  <p:clrMapOvr>
    <a:masterClrMapping/>
  </p:clrMapOvr>
  <p:transition/>
</p:sldLayout>
</file>

<file path=ppt/slideLayouts/slideLayout10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EDECFB72-9437-4E43-B6E9-A86EC5F84799}" type="slidenum">
              <a:rPr lang="en-US"/>
              <a:pPr>
                <a:defRPr/>
              </a:pPr>
              <a:t>‹#›</a:t>
            </a:fld>
            <a:endParaRPr lang="en-US"/>
          </a:p>
        </p:txBody>
      </p:sp>
    </p:spTree>
    <p:extLst>
      <p:ext uri="{BB962C8B-B14F-4D97-AF65-F5344CB8AC3E}">
        <p14:creationId xmlns:p14="http://schemas.microsoft.com/office/powerpoint/2010/main" val="1719158762"/>
      </p:ext>
    </p:extLst>
  </p:cSld>
  <p:clrMapOvr>
    <a:masterClrMapping/>
  </p:clrMapOvr>
  <p:transition/>
</p:sldLayout>
</file>

<file path=ppt/slideLayouts/slideLayout10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9F1BB03A-AA9C-3441-BB02-8D748B0FE787}" type="slidenum">
              <a:rPr lang="en-US"/>
              <a:pPr>
                <a:defRPr/>
              </a:pPr>
              <a:t>‹#›</a:t>
            </a:fld>
            <a:endParaRPr lang="en-US"/>
          </a:p>
        </p:txBody>
      </p:sp>
    </p:spTree>
    <p:extLst>
      <p:ext uri="{BB962C8B-B14F-4D97-AF65-F5344CB8AC3E}">
        <p14:creationId xmlns:p14="http://schemas.microsoft.com/office/powerpoint/2010/main" val="2743735403"/>
      </p:ext>
    </p:extLst>
  </p:cSld>
  <p:clrMapOvr>
    <a:masterClrMapping/>
  </p:clrMapOvr>
  <p:transition/>
</p:sldLayout>
</file>

<file path=ppt/slideLayouts/slideLayout10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F09218E9-1586-4840-9706-4250AB6924DC}" type="slidenum">
              <a:rPr lang="en-US"/>
              <a:pPr>
                <a:defRPr/>
              </a:pPr>
              <a:t>‹#›</a:t>
            </a:fld>
            <a:endParaRPr lang="en-US"/>
          </a:p>
        </p:txBody>
      </p:sp>
    </p:spTree>
    <p:extLst>
      <p:ext uri="{BB962C8B-B14F-4D97-AF65-F5344CB8AC3E}">
        <p14:creationId xmlns:p14="http://schemas.microsoft.com/office/powerpoint/2010/main" val="3335995463"/>
      </p:ext>
    </p:extLst>
  </p:cSld>
  <p:clrMapOvr>
    <a:masterClrMapping/>
  </p:clrMapOvr>
  <p:transition/>
</p:sldLayout>
</file>

<file path=ppt/slideLayouts/slideLayout10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0C7C5289-DED0-BF4F-8007-4B3A361AC980}" type="slidenum">
              <a:rPr lang="en-US"/>
              <a:pPr>
                <a:defRPr/>
              </a:pPr>
              <a:t>‹#›</a:t>
            </a:fld>
            <a:endParaRPr lang="en-US"/>
          </a:p>
        </p:txBody>
      </p:sp>
    </p:spTree>
    <p:extLst>
      <p:ext uri="{BB962C8B-B14F-4D97-AF65-F5344CB8AC3E}">
        <p14:creationId xmlns:p14="http://schemas.microsoft.com/office/powerpoint/2010/main" val="3597273031"/>
      </p:ext>
    </p:extLst>
  </p:cSld>
  <p:clrMapOvr>
    <a:masterClrMapping/>
  </p:clrMapOvr>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734701"/>
      </p:ext>
    </p:extLst>
  </p:cSld>
  <p:clrMapOvr>
    <a:masterClrMapping/>
  </p:clrMapOvr>
  <p:transition/>
</p:sldLayout>
</file>

<file path=ppt/slideLayouts/slideLayout102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177E2285-5DCA-104D-A461-AF822D41BD2E}" type="slidenum">
              <a:rPr lang="en-US"/>
              <a:pPr>
                <a:defRPr/>
              </a:pPr>
              <a:t>‹#›</a:t>
            </a:fld>
            <a:endParaRPr lang="en-US"/>
          </a:p>
        </p:txBody>
      </p:sp>
    </p:spTree>
    <p:extLst>
      <p:ext uri="{BB962C8B-B14F-4D97-AF65-F5344CB8AC3E}">
        <p14:creationId xmlns:p14="http://schemas.microsoft.com/office/powerpoint/2010/main" val="59548188"/>
      </p:ext>
    </p:extLst>
  </p:cSld>
  <p:clrMapOvr>
    <a:masterClrMapping/>
  </p:clrMapOvr>
  <p:transition/>
</p:sldLayout>
</file>

<file path=ppt/slideLayouts/slideLayout1021.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95646698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Layout>
</file>

<file path=ppt/slideLayouts/slideLayout1022.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04104757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Layout>
</file>

<file path=ppt/slideLayouts/slideLayout1023.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774591281"/>
      </p:ext>
    </p:extLst>
  </p:cSld>
  <p:clrMapOvr>
    <a:masterClrMapping/>
  </p:clrMapOvr>
  <p:timing>
    <p:tnLst>
      <p:par>
        <p:cTn id="1" dur="indefinite" restart="never" nodeType="tmRoot"/>
      </p:par>
    </p:tnLst>
  </p:timing>
</p:sldLayout>
</file>

<file path=ppt/slideLayouts/slideLayout10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497539033"/>
      </p:ext>
    </p:extLst>
  </p:cSld>
  <p:clrMapOvr>
    <a:masterClrMapping/>
  </p:clrMapOvr>
  <p:timing>
    <p:tnLst>
      <p:par>
        <p:cTn id="1" dur="indefinite" restart="never" nodeType="tmRoot"/>
      </p:par>
    </p:tnLst>
  </p:timing>
</p:sldLayout>
</file>

<file path=ppt/slideLayouts/slideLayout10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344595767"/>
      </p:ext>
    </p:extLst>
  </p:cSld>
  <p:clrMapOvr>
    <a:masterClrMapping/>
  </p:clrMapOvr>
  <p:timing>
    <p:tnLst>
      <p:par>
        <p:cTn id="1" dur="indefinite" restart="never" nodeType="tmRoot"/>
      </p:par>
    </p:tnLst>
  </p:timing>
</p:sldLayout>
</file>

<file path=ppt/slideLayouts/slideLayout1026.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30774320"/>
      </p:ext>
    </p:extLst>
  </p:cSld>
  <p:clrMapOvr>
    <a:masterClrMapping/>
  </p:clrMapOvr>
  <p:timing>
    <p:tnLst>
      <p:par>
        <p:cTn id="1" dur="indefinite" restart="never" nodeType="tmRoot"/>
      </p:par>
    </p:tnLst>
  </p:timing>
</p:sldLayout>
</file>

<file path=ppt/slideLayouts/slideLayout10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68654668"/>
      </p:ext>
    </p:extLst>
  </p:cSld>
  <p:clrMapOvr>
    <a:masterClrMapping/>
  </p:clrMapOvr>
  <p:timing>
    <p:tnLst>
      <p:par>
        <p:cTn id="1" dur="indefinite" restart="never" nodeType="tmRoot"/>
      </p:par>
    </p:tnLst>
  </p:timing>
</p:sldLayout>
</file>

<file path=ppt/slideLayouts/slideLayout10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955635"/>
      </p:ext>
    </p:extLst>
  </p:cSld>
  <p:clrMapOvr>
    <a:masterClrMapping/>
  </p:clrMapOvr>
  <p:timing>
    <p:tnLst>
      <p:par>
        <p:cTn id="1" dur="indefinite" restart="never" nodeType="tmRoot"/>
      </p:par>
    </p:tnLst>
  </p:timing>
</p:sldLayout>
</file>

<file path=ppt/slideLayouts/slideLayout10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28291441"/>
      </p:ext>
    </p:extLst>
  </p:cSld>
  <p:clrMapOvr>
    <a:masterClrMapping/>
  </p:clrMapOvr>
  <p:timing>
    <p:tnLst>
      <p:par>
        <p:cTn id="1" dur="indefinite" restart="never" nodeType="tmRoot"/>
      </p:par>
    </p:tn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1170275"/>
      </p:ext>
    </p:extLst>
  </p:cSld>
  <p:clrMapOvr>
    <a:masterClrMapping/>
  </p:clrMapOvr>
  <p:transition/>
</p:sldLayout>
</file>

<file path=ppt/slideLayouts/slideLayout1030.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11/9/17</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2058623853"/>
      </p:ext>
    </p:extLst>
  </p:cSld>
  <p:clrMapOvr>
    <a:overrideClrMapping bg1="dk1" tx1="lt1" bg2="dk2" tx2="lt2" accent1="accent1" accent2="accent2" accent3="accent3" accent4="accent4" accent5="accent5" accent6="accent6" hlink="hlink" folHlink="folHlink"/>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262987500"/>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88769312"/>
      </p:ext>
    </p:extLst>
  </p:cSld>
  <p:clrMapOvr>
    <a:masterClrMapping/>
  </p:clrMapOvr>
  <p:timing>
    <p:tnLst>
      <p:par>
        <p:cTn id="1" dur="indefinite" restart="never" nodeType="tmRoot"/>
      </p:par>
    </p:tnLst>
  </p:timing>
</p:sldLayout>
</file>

<file path=ppt/slideLayouts/slideLayout10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9447104"/>
      </p:ext>
    </p:extLst>
  </p:cSld>
  <p:clrMapOvr>
    <a:masterClrMapping/>
  </p:clrMapOvr>
  <p:transition/>
  <p:timing>
    <p:tnLst>
      <p:par>
        <p:cTn id="1" dur="indefinite" restart="never" nodeType="tmRoot"/>
      </p:par>
    </p:tnLst>
  </p:timing>
</p:sldLayout>
</file>

<file path=ppt/slideLayouts/slideLayout10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7330086"/>
      </p:ext>
    </p:extLst>
  </p:cSld>
  <p:clrMapOvr>
    <a:masterClrMapping/>
  </p:clrMapOvr>
  <p:transition/>
  <p:timing>
    <p:tnLst>
      <p:par>
        <p:cTn id="1" dur="indefinite" restart="never" nodeType="tmRoot"/>
      </p:par>
    </p:tnLst>
  </p:timing>
</p:sldLayout>
</file>

<file path=ppt/slideLayouts/slideLayout10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8518511"/>
      </p:ext>
    </p:extLst>
  </p:cSld>
  <p:clrMapOvr>
    <a:masterClrMapping/>
  </p:clrMapOvr>
  <p:transition/>
</p:sldLayout>
</file>

<file path=ppt/slideLayouts/slideLayout10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8900852"/>
      </p:ext>
    </p:extLst>
  </p:cSld>
  <p:clrMapOvr>
    <a:masterClrMapping/>
  </p:clrMapOvr>
  <p:transition/>
</p:sldLayout>
</file>

<file path=ppt/slideLayouts/slideLayout10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8263718"/>
      </p:ext>
    </p:extLst>
  </p:cSld>
  <p:clrMapOvr>
    <a:masterClrMapping/>
  </p:clrMapOvr>
  <p:transition/>
</p:sldLayout>
</file>

<file path=ppt/slideLayouts/slideLayout10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5737616"/>
      </p:ext>
    </p:extLst>
  </p:cSld>
  <p:clrMapOvr>
    <a:masterClrMapping/>
  </p:clrMapOvr>
  <p:transition/>
</p:sldLayout>
</file>

<file path=ppt/slideLayouts/slideLayout10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072506"/>
      </p:ext>
    </p:extLst>
  </p:cSld>
  <p:clrMapOvr>
    <a:masterClrMapping/>
  </p:clrMapOvr>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8330788"/>
      </p:ext>
    </p:extLst>
  </p:cSld>
  <p:clrMapOvr>
    <a:masterClrMapping/>
  </p:clrMapOvr>
  <p:transition/>
  <p:timing>
    <p:tnLst>
      <p:par>
        <p:cTn id="1" dur="indefinite" restart="never" nodeType="tmRoot"/>
      </p:par>
    </p:tnLst>
  </p:timing>
</p:sldLayout>
</file>

<file path=ppt/slideLayouts/slideLayout10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05494814"/>
      </p:ext>
    </p:extLst>
  </p:cSld>
  <p:clrMapOvr>
    <a:masterClrMapping/>
  </p:clrMapOvr>
  <p:transition/>
</p:sldLayout>
</file>

<file path=ppt/slideLayouts/slideLayout10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955329"/>
      </p:ext>
    </p:extLst>
  </p:cSld>
  <p:clrMapOvr>
    <a:masterClrMapping/>
  </p:clrMapOvr>
  <p:transition/>
</p:sldLayout>
</file>

<file path=ppt/slideLayouts/slideLayout10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9974524"/>
      </p:ext>
    </p:extLst>
  </p:cSld>
  <p:clrMapOvr>
    <a:masterClrMapping/>
  </p:clrMapOvr>
  <p:transition/>
</p:sldLayout>
</file>

<file path=ppt/slideLayouts/slideLayout10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3181565"/>
      </p:ext>
    </p:extLst>
  </p:cSld>
  <p:clrMapOvr>
    <a:masterClrMapping/>
  </p:clrMapOvr>
  <p:transition/>
</p:sldLayout>
</file>

<file path=ppt/slideLayouts/slideLayout10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38896215"/>
      </p:ext>
    </p:extLst>
  </p:cSld>
  <p:clrMapOvr>
    <a:masterClrMapping/>
  </p:clrMapOvr>
  <p:transition/>
  <p:timing>
    <p:tnLst>
      <p:par>
        <p:cTn id="1" dur="indefinite" restart="never" nodeType="tmRoot"/>
      </p:par>
    </p:tnLst>
  </p:timing>
</p:sldLayout>
</file>

<file path=ppt/slideLayouts/slideLayout10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5330466"/>
      </p:ext>
    </p:extLst>
  </p:cSld>
  <p:clrMapOvr>
    <a:masterClrMapping/>
  </p:clrMapOvr>
  <p:transition/>
  <p:timing>
    <p:tnLst>
      <p:par>
        <p:cTn id="1" dur="indefinite" restart="never" nodeType="tmRoot"/>
      </p:par>
    </p:tnLst>
  </p:timing>
</p:sldLayout>
</file>

<file path=ppt/slideLayouts/slideLayout10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87433"/>
      </p:ext>
    </p:extLst>
  </p:cSld>
  <p:clrMapOvr>
    <a:masterClrMapping/>
  </p:clrMapOvr>
  <p:transition/>
</p:sldLayout>
</file>

<file path=ppt/slideLayouts/slideLayout10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4522583"/>
      </p:ext>
    </p:extLst>
  </p:cSld>
  <p:clrMapOvr>
    <a:masterClrMapping/>
  </p:clrMapOvr>
  <p:transition/>
</p:sldLayout>
</file>

<file path=ppt/slideLayouts/slideLayout10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1535708"/>
      </p:ext>
    </p:extLst>
  </p:cSld>
  <p:clrMapOvr>
    <a:masterClrMapping/>
  </p:clrMapOvr>
  <p:transition/>
</p:sldLayout>
</file>

<file path=ppt/slideLayouts/slideLayout10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7730192"/>
      </p:ext>
    </p:extLst>
  </p:cSld>
  <p:clrMapOvr>
    <a:masterClrMapping/>
  </p:clrMapOvr>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8626753"/>
      </p:ext>
    </p:extLst>
  </p:cSld>
  <p:clrMapOvr>
    <a:masterClrMapping/>
  </p:clrMapOvr>
  <p:transition/>
  <p:timing>
    <p:tnLst>
      <p:par>
        <p:cTn id="1" dur="indefinite" restart="never" nodeType="tmRoot"/>
      </p:par>
    </p:tnLst>
  </p:timing>
</p:sldLayout>
</file>

<file path=ppt/slideLayouts/slideLayout10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66464865"/>
      </p:ext>
    </p:extLst>
  </p:cSld>
  <p:clrMapOvr>
    <a:masterClrMapping/>
  </p:clrMapOvr>
  <p:transition/>
</p:sldLayout>
</file>

<file path=ppt/slideLayouts/slideLayout10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4068752"/>
      </p:ext>
    </p:extLst>
  </p:cSld>
  <p:clrMapOvr>
    <a:masterClrMapping/>
  </p:clrMapOvr>
  <p:transition/>
</p:sldLayout>
</file>

<file path=ppt/slideLayouts/slideLayout10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2561290"/>
      </p:ext>
    </p:extLst>
  </p:cSld>
  <p:clrMapOvr>
    <a:masterClrMapping/>
  </p:clrMapOvr>
  <p:transition/>
</p:sldLayout>
</file>

<file path=ppt/slideLayouts/slideLayout10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3945692"/>
      </p:ext>
    </p:extLst>
  </p:cSld>
  <p:clrMapOvr>
    <a:masterClrMapping/>
  </p:clrMapOvr>
  <p:transition/>
</p:sldLayout>
</file>

<file path=ppt/slideLayouts/slideLayout10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4322306"/>
      </p:ext>
    </p:extLst>
  </p:cSld>
  <p:clrMapOvr>
    <a:masterClrMapping/>
  </p:clrMapOvr>
  <p:transition/>
</p:sldLayout>
</file>

<file path=ppt/slideLayouts/slideLayout10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1175784"/>
      </p:ext>
    </p:extLst>
  </p:cSld>
  <p:clrMapOvr>
    <a:masterClrMapping/>
  </p:clrMapOvr>
  <p:transition/>
</p:sldLayout>
</file>

<file path=ppt/slideLayouts/slideLayout10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7124249"/>
      </p:ext>
    </p:extLst>
  </p:cSld>
  <p:clrMapOvr>
    <a:masterClrMapping/>
  </p:clrMapOvr>
  <p:transition/>
</p:sldLayout>
</file>

<file path=ppt/slideLayouts/slideLayout10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7265628"/>
      </p:ext>
    </p:extLst>
  </p:cSld>
  <p:clrMapOvr>
    <a:masterClrMapping/>
  </p:clrMapOvr>
  <p:transition/>
</p:sldLayout>
</file>

<file path=ppt/slideLayouts/slideLayout10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76231"/>
      </p:ext>
    </p:extLst>
  </p:cSld>
  <p:clrMapOvr>
    <a:masterClrMapping/>
  </p:clrMapOvr>
  <p:transition/>
</p:sldLayout>
</file>

<file path=ppt/slideLayouts/slideLayout10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1575383"/>
      </p:ext>
    </p:extLst>
  </p:cSld>
  <p:clrMapOvr>
    <a:masterClrMapping/>
  </p:clrMapOvr>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2073927"/>
      </p:ext>
    </p:extLst>
  </p:cSld>
  <p:clrMapOvr>
    <a:masterClrMapping/>
  </p:clrMapOvr>
  <p:transition/>
</p:sldLayout>
</file>

<file path=ppt/slideLayouts/slideLayout10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5011113"/>
      </p:ext>
    </p:extLst>
  </p:cSld>
  <p:clrMapOvr>
    <a:masterClrMapping/>
  </p:clrMapOvr>
  <p:transition/>
</p:sldLayout>
</file>

<file path=ppt/slideLayouts/slideLayout10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1265468"/>
      </p:ext>
    </p:extLst>
  </p:cSld>
  <p:clrMapOvr>
    <a:masterClrMapping/>
  </p:clrMapOvr>
  <p:transition/>
</p:sldLayout>
</file>

<file path=ppt/slideLayouts/slideLayout10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4952016"/>
      </p:ext>
    </p:extLst>
  </p:cSld>
  <p:clrMapOvr>
    <a:masterClrMapping/>
  </p:clrMapOvr>
  <p:transition/>
</p:sldLayout>
</file>

<file path=ppt/slideLayouts/slideLayout10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4853053"/>
      </p:ext>
    </p:extLst>
  </p:cSld>
  <p:clrMapOvr>
    <a:masterClrMapping/>
  </p:clrMapOvr>
  <p:transition/>
</p:sldLayout>
</file>

<file path=ppt/slideLayouts/slideLayout10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292141"/>
      </p:ext>
    </p:extLst>
  </p:cSld>
  <p:clrMapOvr>
    <a:masterClrMapping/>
  </p:clrMapOvr>
  <p:transition/>
</p:sldLayout>
</file>

<file path=ppt/slideLayouts/slideLayout10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273888"/>
      </p:ext>
    </p:extLst>
  </p:cSld>
  <p:clrMapOvr>
    <a:masterClrMapping/>
  </p:clrMapOvr>
  <p:transition/>
</p:sldLayout>
</file>

<file path=ppt/slideLayouts/slideLayout106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28600" y="1371600"/>
            <a:ext cx="8610600" cy="4876800"/>
          </a:xfrm>
        </p:spPr>
        <p:txBody>
          <a:bodyPr/>
          <a:lstStyle/>
          <a:p>
            <a:pPr lvl="0"/>
            <a:endParaRPr lang="en-US" noProof="0" smtClean="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9410633"/>
      </p:ext>
    </p:extLst>
  </p:cSld>
  <p:clrMapOvr>
    <a:masterClrMapping/>
  </p:clrMapOvr>
  <p:transition/>
</p:sldLayout>
</file>

<file path=ppt/slideLayouts/slideLayout10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2909206"/>
      </p:ext>
    </p:extLst>
  </p:cSld>
  <p:clrMapOvr>
    <a:masterClrMapping/>
  </p:clrMapOvr>
  <p:transition/>
  <p:timing>
    <p:tnLst>
      <p:par>
        <p:cTn id="1" dur="indefinite" restart="never" nodeType="tmRoot"/>
      </p:par>
    </p:tnLst>
  </p:timing>
</p:sldLayout>
</file>

<file path=ppt/slideLayouts/slideLayout10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689218"/>
      </p:ext>
    </p:extLst>
  </p:cSld>
  <p:clrMapOvr>
    <a:masterClrMapping/>
  </p:clrMapOvr>
  <p:transition/>
  <p:timing>
    <p:tnLst>
      <p:par>
        <p:cTn id="1" dur="indefinite" restart="never" nodeType="tmRoot"/>
      </p:par>
    </p:tnLst>
  </p:timing>
</p:sldLayout>
</file>

<file path=ppt/slideLayouts/slideLayout10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4862137"/>
      </p:ext>
    </p:extLst>
  </p:cSld>
  <p:clrMapOvr>
    <a:masterClrMapping/>
  </p:clrMapOvr>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813583"/>
      </p:ext>
    </p:extLst>
  </p:cSld>
  <p:clrMapOvr>
    <a:masterClrMapping/>
  </p:clrMapOvr>
  <p:transition/>
</p:sldLayout>
</file>

<file path=ppt/slideLayouts/slideLayout10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8685002"/>
      </p:ext>
    </p:extLst>
  </p:cSld>
  <p:clrMapOvr>
    <a:masterClrMapping/>
  </p:clrMapOvr>
  <p:transition/>
</p:sldLayout>
</file>

<file path=ppt/slideLayouts/slideLayout10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2549262"/>
      </p:ext>
    </p:extLst>
  </p:cSld>
  <p:clrMapOvr>
    <a:masterClrMapping/>
  </p:clrMapOvr>
  <p:transition/>
</p:sldLayout>
</file>

<file path=ppt/slideLayouts/slideLayout10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6629566"/>
      </p:ext>
    </p:extLst>
  </p:cSld>
  <p:clrMapOvr>
    <a:masterClrMapping/>
  </p:clrMapOvr>
  <p:transition/>
</p:sldLayout>
</file>

<file path=ppt/slideLayouts/slideLayout10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7554623"/>
      </p:ext>
    </p:extLst>
  </p:cSld>
  <p:clrMapOvr>
    <a:masterClrMapping/>
  </p:clrMapOvr>
  <p:transition/>
</p:sldLayout>
</file>

<file path=ppt/slideLayouts/slideLayout10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0327098"/>
      </p:ext>
    </p:extLst>
  </p:cSld>
  <p:clrMapOvr>
    <a:masterClrMapping/>
  </p:clrMapOvr>
  <p:transition/>
</p:sldLayout>
</file>

<file path=ppt/slideLayouts/slideLayout10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290733"/>
      </p:ext>
    </p:extLst>
  </p:cSld>
  <p:clrMapOvr>
    <a:masterClrMapping/>
  </p:clrMapOvr>
  <p:transition/>
</p:sldLayout>
</file>

<file path=ppt/slideLayouts/slideLayout10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4354854"/>
      </p:ext>
    </p:extLst>
  </p:cSld>
  <p:clrMapOvr>
    <a:masterClrMapping/>
  </p:clrMapOvr>
  <p:transition/>
</p:sldLayout>
</file>

<file path=ppt/slideLayouts/slideLayout10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48349"/>
      </p:ext>
    </p:extLst>
  </p:cSld>
  <p:clrMapOvr>
    <a:masterClrMapping/>
  </p:clrMapOvr>
  <p:transition/>
</p:sldLayout>
</file>

<file path=ppt/slideLayouts/slideLayout10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3383939"/>
      </p:ext>
    </p:extLst>
  </p:cSld>
  <p:clrMapOvr>
    <a:masterClrMapping/>
  </p:clrMapOvr>
  <p:transition/>
  <p:timing>
    <p:tnLst>
      <p:par>
        <p:cTn id="1" dur="indefinite" restart="never" nodeType="tmRoot"/>
      </p:par>
    </p:tnLst>
  </p:timing>
</p:sldLayout>
</file>

<file path=ppt/slideLayouts/slideLayout10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1101710"/>
      </p:ext>
    </p:extLst>
  </p:cSld>
  <p:clrMapOvr>
    <a:masterClrMapping/>
  </p:clrMapOvr>
  <p:transition/>
  <p:timing>
    <p:tnLst>
      <p:par>
        <p:cTn id="1" dur="indefinite" restart="never" nodeType="tmRoot"/>
      </p:par>
    </p:tn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2685609"/>
      </p:ext>
    </p:extLst>
  </p:cSld>
  <p:clrMapOvr>
    <a:masterClrMapping/>
  </p:clrMapOvr>
  <p:transition/>
</p:sldLayout>
</file>

<file path=ppt/slideLayouts/slideLayout10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1181072"/>
      </p:ext>
    </p:extLst>
  </p:cSld>
  <p:clrMapOvr>
    <a:masterClrMapping/>
  </p:clrMapOvr>
  <p:transition/>
</p:sldLayout>
</file>

<file path=ppt/slideLayouts/slideLayout10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0052631"/>
      </p:ext>
    </p:extLst>
  </p:cSld>
  <p:clrMapOvr>
    <a:masterClrMapping/>
  </p:clrMapOvr>
  <p:transition/>
</p:sldLayout>
</file>

<file path=ppt/slideLayouts/slideLayout10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8137445"/>
      </p:ext>
    </p:extLst>
  </p:cSld>
  <p:clrMapOvr>
    <a:masterClrMapping/>
  </p:clrMapOvr>
  <p:transition/>
</p:sldLayout>
</file>

<file path=ppt/slideLayouts/slideLayout10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7362688"/>
      </p:ext>
    </p:extLst>
  </p:cSld>
  <p:clrMapOvr>
    <a:masterClrMapping/>
  </p:clrMapOvr>
  <p:transition/>
</p:sldLayout>
</file>

<file path=ppt/slideLayouts/slideLayout10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66573532"/>
      </p:ext>
    </p:extLst>
  </p:cSld>
  <p:clrMapOvr>
    <a:masterClrMapping/>
  </p:clrMapOvr>
  <p:transition/>
</p:sldLayout>
</file>

<file path=ppt/slideLayouts/slideLayout10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4274235"/>
      </p:ext>
    </p:extLst>
  </p:cSld>
  <p:clrMapOvr>
    <a:masterClrMapping/>
  </p:clrMapOvr>
  <p:transition/>
</p:sldLayout>
</file>

<file path=ppt/slideLayouts/slideLayout10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1420617"/>
      </p:ext>
    </p:extLst>
  </p:cSld>
  <p:clrMapOvr>
    <a:masterClrMapping/>
  </p:clrMapOvr>
  <p:transition/>
</p:sldLayout>
</file>

<file path=ppt/slideLayouts/slideLayout10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0544641"/>
      </p:ext>
    </p:extLst>
  </p:cSld>
  <p:clrMapOvr>
    <a:masterClrMapping/>
  </p:clrMapOvr>
  <p:transition/>
</p:sldLayout>
</file>

<file path=ppt/slideLayouts/slideLayout10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7590152"/>
      </p:ext>
    </p:extLst>
  </p:cSld>
  <p:clrMapOvr>
    <a:masterClrMapping/>
  </p:clrMapOvr>
  <p:transition/>
</p:sldLayout>
</file>

<file path=ppt/slideLayouts/slideLayout10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5180727"/>
      </p:ext>
    </p:extLst>
  </p:cSld>
  <p:clrMapOvr>
    <a:masterClrMapping/>
  </p:clrMapOvr>
  <p:transition/>
  <p:timing>
    <p:tnLst>
      <p:par>
        <p:cTn id="1" dur="indefinite" restart="never" nodeType="tmRoot"/>
      </p:par>
    </p:tn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52787"/>
      </p:ext>
    </p:extLst>
  </p:cSld>
  <p:clrMapOvr>
    <a:masterClrMapping/>
  </p:clrMapOvr>
  <p:transition/>
</p:sldLayout>
</file>

<file path=ppt/slideLayouts/slideLayout10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203254"/>
      </p:ext>
    </p:extLst>
  </p:cSld>
  <p:clrMapOvr>
    <a:masterClrMapping/>
  </p:clrMapOvr>
  <p:transition/>
  <p:timing>
    <p:tnLst>
      <p:par>
        <p:cTn id="1" dur="indefinite" restart="never" nodeType="tmRoot"/>
      </p:par>
    </p:tnLst>
  </p:timing>
</p:sldLayout>
</file>

<file path=ppt/slideLayouts/slideLayout10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7436864"/>
      </p:ext>
    </p:extLst>
  </p:cSld>
  <p:clrMapOvr>
    <a:masterClrMapping/>
  </p:clrMapOvr>
  <p:transition/>
</p:sldLayout>
</file>

<file path=ppt/slideLayouts/slideLayout10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3709013"/>
      </p:ext>
    </p:extLst>
  </p:cSld>
  <p:clrMapOvr>
    <a:masterClrMapping/>
  </p:clrMapOvr>
  <p:transition/>
</p:sldLayout>
</file>

<file path=ppt/slideLayouts/slideLayout10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5863560"/>
      </p:ext>
    </p:extLst>
  </p:cSld>
  <p:clrMapOvr>
    <a:masterClrMapping/>
  </p:clrMapOvr>
  <p:transition/>
</p:sldLayout>
</file>

<file path=ppt/slideLayouts/slideLayout10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5474883"/>
      </p:ext>
    </p:extLst>
  </p:cSld>
  <p:clrMapOvr>
    <a:masterClrMapping/>
  </p:clrMapOvr>
  <p:transition/>
</p:sldLayout>
</file>

<file path=ppt/slideLayouts/slideLayout10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1361180"/>
      </p:ext>
    </p:extLst>
  </p:cSld>
  <p:clrMapOvr>
    <a:masterClrMapping/>
  </p:clrMapOvr>
  <p:transition/>
</p:sldLayout>
</file>

<file path=ppt/slideLayouts/slideLayout10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8526354"/>
      </p:ext>
    </p:extLst>
  </p:cSld>
  <p:clrMapOvr>
    <a:masterClrMapping/>
  </p:clrMapOvr>
  <p:transition/>
</p:sldLayout>
</file>

<file path=ppt/slideLayouts/slideLayout10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3540009"/>
      </p:ext>
    </p:extLst>
  </p:cSld>
  <p:clrMapOvr>
    <a:masterClrMapping/>
  </p:clrMapOvr>
  <p:transition/>
</p:sldLayout>
</file>

<file path=ppt/slideLayouts/slideLayout10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963716"/>
      </p:ext>
    </p:extLst>
  </p:cSld>
  <p:clrMapOvr>
    <a:masterClrMapping/>
  </p:clrMapOvr>
  <p:transition/>
</p:sldLayout>
</file>

<file path=ppt/slideLayouts/slideLayout10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3969713"/>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cSld>
  <p:clrMapOvr>
    <a:masterClrMapping/>
  </p:clrMapOvr>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1690549"/>
      </p:ext>
    </p:extLst>
  </p:cSld>
  <p:clrMapOvr>
    <a:masterClrMapping/>
  </p:clrMapOvr>
  <p:transition/>
</p:sldLayout>
</file>

<file path=ppt/slideLayouts/slideLayout11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1231048"/>
      </p:ext>
    </p:extLst>
  </p:cSld>
  <p:clrMapOvr>
    <a:masterClrMapping/>
  </p:clrMapOvr>
  <p:transition/>
  <p:timing>
    <p:tnLst>
      <p:par>
        <p:cTn id="1" dur="indefinite" restart="never" nodeType="tmRoot"/>
      </p:par>
    </p:tnLst>
  </p:timing>
</p:sldLayout>
</file>

<file path=ppt/slideLayouts/slideLayout11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7398711"/>
      </p:ext>
    </p:extLst>
  </p:cSld>
  <p:clrMapOvr>
    <a:masterClrMapping/>
  </p:clrMapOvr>
  <p:transition/>
  <p:timing>
    <p:tnLst>
      <p:par>
        <p:cTn id="1" dur="indefinite" restart="never" nodeType="tmRoot"/>
      </p:par>
    </p:tnLst>
  </p:timing>
</p:sldLayout>
</file>

<file path=ppt/slideLayouts/slideLayout11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7529399"/>
      </p:ext>
    </p:extLst>
  </p:cSld>
  <p:clrMapOvr>
    <a:masterClrMapping/>
  </p:clrMapOvr>
  <p:transition/>
</p:sldLayout>
</file>

<file path=ppt/slideLayouts/slideLayout11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1736625"/>
      </p:ext>
    </p:extLst>
  </p:cSld>
  <p:clrMapOvr>
    <a:masterClrMapping/>
  </p:clrMapOvr>
  <p:transition/>
</p:sldLayout>
</file>

<file path=ppt/slideLayouts/slideLayout11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3057921"/>
      </p:ext>
    </p:extLst>
  </p:cSld>
  <p:clrMapOvr>
    <a:masterClrMapping/>
  </p:clrMapOvr>
  <p:transition/>
</p:sldLayout>
</file>

<file path=ppt/slideLayouts/slideLayout11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14262839"/>
      </p:ext>
    </p:extLst>
  </p:cSld>
  <p:clrMapOvr>
    <a:masterClrMapping/>
  </p:clrMapOvr>
  <p:transition/>
</p:sldLayout>
</file>

<file path=ppt/slideLayouts/slideLayout11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8102841"/>
      </p:ext>
    </p:extLst>
  </p:cSld>
  <p:clrMapOvr>
    <a:masterClrMapping/>
  </p:clrMapOvr>
  <p:transition/>
</p:sldLayout>
</file>

<file path=ppt/slideLayouts/slideLayout11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1185637"/>
      </p:ext>
    </p:extLst>
  </p:cSld>
  <p:clrMapOvr>
    <a:masterClrMapping/>
  </p:clrMapOvr>
  <p:transition/>
</p:sldLayout>
</file>

<file path=ppt/slideLayouts/slideLayout11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781746"/>
      </p:ext>
    </p:extLst>
  </p:cSld>
  <p:clrMapOvr>
    <a:masterClrMapping/>
  </p:clrMapOvr>
  <p:transition/>
</p:sldLayout>
</file>

<file path=ppt/slideLayouts/slideLayout11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8169197"/>
      </p:ext>
    </p:extLst>
  </p:cSld>
  <p:clrMapOvr>
    <a:masterClrMapping/>
  </p:clrMapOvr>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0113194"/>
      </p:ext>
    </p:extLst>
  </p:cSld>
  <p:clrMapOvr>
    <a:masterClrMapping/>
  </p:clrMapOvr>
  <p:transition/>
</p:sldLayout>
</file>

<file path=ppt/slideLayouts/slideLayout11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86651"/>
      </p:ext>
    </p:extLst>
  </p:cSld>
  <p:clrMapOvr>
    <a:masterClrMapping/>
  </p:clrMapOvr>
  <p:transition/>
</p:sldLayout>
</file>

<file path=ppt/slideLayouts/slideLayout1111.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43093093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Layout>
</file>

<file path=ppt/slideLayouts/slideLayout1112.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08189594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Layout>
</file>

<file path=ppt/slideLayouts/slideLayout1113.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806614444"/>
      </p:ext>
    </p:extLst>
  </p:cSld>
  <p:clrMapOvr>
    <a:masterClrMapping/>
  </p:clrMapOvr>
  <p:timing>
    <p:tnLst>
      <p:par>
        <p:cTn id="1" dur="indefinite" restart="never" nodeType="tmRoot"/>
      </p:par>
    </p:tnLst>
  </p:timing>
</p:sldLayout>
</file>

<file path=ppt/slideLayouts/slideLayout11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12680168"/>
      </p:ext>
    </p:extLst>
  </p:cSld>
  <p:clrMapOvr>
    <a:masterClrMapping/>
  </p:clrMapOvr>
  <p:timing>
    <p:tnLst>
      <p:par>
        <p:cTn id="1" dur="indefinite" restart="never" nodeType="tmRoot"/>
      </p:par>
    </p:tnLst>
  </p:timing>
</p:sldLayout>
</file>

<file path=ppt/slideLayouts/slideLayout11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38651286"/>
      </p:ext>
    </p:extLst>
  </p:cSld>
  <p:clrMapOvr>
    <a:masterClrMapping/>
  </p:clrMapOvr>
  <p:timing>
    <p:tnLst>
      <p:par>
        <p:cTn id="1" dur="indefinite" restart="never" nodeType="tmRoot"/>
      </p:par>
    </p:tnLst>
  </p:timing>
</p:sldLayout>
</file>

<file path=ppt/slideLayouts/slideLayout1116.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555076658"/>
      </p:ext>
    </p:extLst>
  </p:cSld>
  <p:clrMapOvr>
    <a:masterClrMapping/>
  </p:clrMapOvr>
  <p:timing>
    <p:tnLst>
      <p:par>
        <p:cTn id="1" dur="indefinite" restart="never" nodeType="tmRoot"/>
      </p:par>
    </p:tnLst>
  </p:timing>
</p:sldLayout>
</file>

<file path=ppt/slideLayouts/slideLayout11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48128744"/>
      </p:ext>
    </p:extLst>
  </p:cSld>
  <p:clrMapOvr>
    <a:masterClrMapping/>
  </p:clrMapOvr>
  <p:timing>
    <p:tnLst>
      <p:par>
        <p:cTn id="1" dur="indefinite" restart="never" nodeType="tmRoot"/>
      </p:par>
    </p:tnLst>
  </p:timing>
</p:sldLayout>
</file>

<file path=ppt/slideLayouts/slideLayout11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899135565"/>
      </p:ext>
    </p:extLst>
  </p:cSld>
  <p:clrMapOvr>
    <a:masterClrMapping/>
  </p:clrMapOvr>
  <p:timing>
    <p:tnLst>
      <p:par>
        <p:cTn id="1" dur="indefinite" restart="never" nodeType="tmRoot"/>
      </p:par>
    </p:tnLst>
  </p:timing>
</p:sldLayout>
</file>

<file path=ppt/slideLayouts/slideLayout11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543053319"/>
      </p:ext>
    </p:extLst>
  </p:cSld>
  <p:clrMapOvr>
    <a:masterClrMapping/>
  </p:clrMapOvr>
  <p:timing>
    <p:tnLst>
      <p:par>
        <p:cTn id="1" dur="indefinite" restart="never" nodeType="tmRoot"/>
      </p:par>
    </p:tn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437132"/>
      </p:ext>
    </p:extLst>
  </p:cSld>
  <p:clrMapOvr>
    <a:masterClrMapping/>
  </p:clrMapOvr>
  <p:transition/>
</p:sldLayout>
</file>

<file path=ppt/slideLayouts/slideLayout1120.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11/9/17</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1195635224"/>
      </p:ext>
    </p:extLst>
  </p:cSld>
  <p:clrMapOvr>
    <a:overrideClrMapping bg1="dk1" tx1="lt1" bg2="dk2" tx2="lt2" accent1="accent1" accent2="accent2" accent3="accent3" accent4="accent4" accent5="accent5" accent6="accent6" hlink="hlink" folHlink="folHlink"/>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563966548"/>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907434594"/>
      </p:ext>
    </p:extLst>
  </p:cSld>
  <p:clrMapOvr>
    <a:masterClrMapping/>
  </p:clrMapOvr>
  <p:timing>
    <p:tnLst>
      <p:par>
        <p:cTn id="1" dur="indefinite" restart="never" nodeType="tmRoot"/>
      </p:par>
    </p:tnLst>
  </p:timing>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2315647"/>
      </p:ext>
    </p:extLst>
  </p:cSld>
  <p:clrMapOvr>
    <a:masterClrMapping/>
  </p:clrMapOvr>
  <p:transition/>
  <p:timing>
    <p:tnLst>
      <p:par>
        <p:cTn id="1" dur="indefinite" restart="never" nodeType="tmRoot"/>
      </p:par>
    </p:tnLst>
  </p:timing>
</p:sldLayout>
</file>

<file path=ppt/slideLayouts/slideLayout11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4037123"/>
      </p:ext>
    </p:extLst>
  </p:cSld>
  <p:clrMapOvr>
    <a:masterClrMapping/>
  </p:clrMapOvr>
  <p:transition/>
  <p:timing>
    <p:tnLst>
      <p:par>
        <p:cTn id="1" dur="indefinite" restart="never" nodeType="tmRoot"/>
      </p:par>
    </p:tnLst>
  </p:timing>
</p:sldLayout>
</file>

<file path=ppt/slideLayouts/slideLayout11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7520451"/>
      </p:ext>
    </p:extLst>
  </p:cSld>
  <p:clrMapOvr>
    <a:masterClrMapping/>
  </p:clrMapOvr>
  <p:transition/>
</p:sldLayout>
</file>

<file path=ppt/slideLayouts/slideLayout11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3329140"/>
      </p:ext>
    </p:extLst>
  </p:cSld>
  <p:clrMapOvr>
    <a:masterClrMapping/>
  </p:clrMapOvr>
  <p:transition/>
</p:sldLayout>
</file>

<file path=ppt/slideLayouts/slideLayout11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9833704"/>
      </p:ext>
    </p:extLst>
  </p:cSld>
  <p:clrMapOvr>
    <a:masterClrMapping/>
  </p:clrMapOvr>
  <p:transition/>
</p:sldLayout>
</file>

<file path=ppt/slideLayouts/slideLayout11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3420871"/>
      </p:ext>
    </p:extLst>
  </p:cSld>
  <p:clrMapOvr>
    <a:masterClrMapping/>
  </p:clrMapOvr>
  <p:transition/>
</p:sldLayout>
</file>

<file path=ppt/slideLayouts/slideLayout11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9746152"/>
      </p:ext>
    </p:extLst>
  </p:cSld>
  <p:clrMapOvr>
    <a:masterClrMapping/>
  </p:clrMapOvr>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594476"/>
      </p:ext>
    </p:extLst>
  </p:cSld>
  <p:clrMapOvr>
    <a:masterClrMapping/>
  </p:clrMapOvr>
  <p:transition/>
</p:sldLayout>
</file>

<file path=ppt/slideLayouts/slideLayout11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9350817"/>
      </p:ext>
    </p:extLst>
  </p:cSld>
  <p:clrMapOvr>
    <a:masterClrMapping/>
  </p:clrMapOvr>
  <p:transition/>
</p:sldLayout>
</file>

<file path=ppt/slideLayouts/slideLayout11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40860888"/>
      </p:ext>
    </p:extLst>
  </p:cSld>
  <p:clrMapOvr>
    <a:masterClrMapping/>
  </p:clrMapOvr>
  <p:transition/>
</p:sldLayout>
</file>

<file path=ppt/slideLayouts/slideLayout11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429449"/>
      </p:ext>
    </p:extLst>
  </p:cSld>
  <p:clrMapOvr>
    <a:masterClrMapping/>
  </p:clrMapOvr>
  <p:transition/>
</p:sldLayout>
</file>

<file path=ppt/slideLayouts/slideLayout11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6619833"/>
      </p:ext>
    </p:extLst>
  </p:cSld>
  <p:clrMapOvr>
    <a:masterClrMapping/>
  </p:clrMapOvr>
  <p:transition/>
</p:sldLayout>
</file>

<file path=ppt/slideLayouts/slideLayout11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9049576"/>
      </p:ext>
    </p:extLst>
  </p:cSld>
  <p:clrMapOvr>
    <a:masterClrMapping/>
  </p:clrMapOvr>
  <p:transition/>
  <p:timing>
    <p:tnLst>
      <p:par>
        <p:cTn id="1" dur="indefinite" restart="never" nodeType="tmRoot"/>
      </p:par>
    </p:tnLst>
  </p:timing>
</p:sldLayout>
</file>

<file path=ppt/slideLayouts/slideLayout11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1896214"/>
      </p:ext>
    </p:extLst>
  </p:cSld>
  <p:clrMapOvr>
    <a:masterClrMapping/>
  </p:clrMapOvr>
  <p:transition/>
  <p:timing>
    <p:tnLst>
      <p:par>
        <p:cTn id="1" dur="indefinite" restart="never" nodeType="tmRoot"/>
      </p:par>
    </p:tnLst>
  </p:timing>
</p:sldLayout>
</file>

<file path=ppt/slideLayouts/slideLayout11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7831614"/>
      </p:ext>
    </p:extLst>
  </p:cSld>
  <p:clrMapOvr>
    <a:masterClrMapping/>
  </p:clrMapOvr>
  <p:transition/>
</p:sldLayout>
</file>

<file path=ppt/slideLayouts/slideLayout11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0779823"/>
      </p:ext>
    </p:extLst>
  </p:cSld>
  <p:clrMapOvr>
    <a:masterClrMapping/>
  </p:clrMapOvr>
  <p:transition/>
</p:sldLayout>
</file>

<file path=ppt/slideLayouts/slideLayout11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7920294"/>
      </p:ext>
    </p:extLst>
  </p:cSld>
  <p:clrMapOvr>
    <a:masterClrMapping/>
  </p:clrMapOvr>
  <p:transition/>
</p:sldLayout>
</file>

<file path=ppt/slideLayouts/slideLayout11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5865560"/>
      </p:ext>
    </p:extLst>
  </p:cSld>
  <p:clrMapOvr>
    <a:masterClrMapping/>
  </p:clrMapOvr>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7013786"/>
      </p:ext>
    </p:extLst>
  </p:cSld>
  <p:clrMapOvr>
    <a:masterClrMapping/>
  </p:clrMapOvr>
  <p:transition/>
</p:sldLayout>
</file>

<file path=ppt/slideLayouts/slideLayout11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6010623"/>
      </p:ext>
    </p:extLst>
  </p:cSld>
  <p:clrMapOvr>
    <a:masterClrMapping/>
  </p:clrMapOvr>
  <p:transition/>
</p:sldLayout>
</file>

<file path=ppt/slideLayouts/slideLayout11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1002280"/>
      </p:ext>
    </p:extLst>
  </p:cSld>
  <p:clrMapOvr>
    <a:masterClrMapping/>
  </p:clrMapOvr>
  <p:transition/>
</p:sldLayout>
</file>

<file path=ppt/slideLayouts/slideLayout11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200281"/>
      </p:ext>
    </p:extLst>
  </p:cSld>
  <p:clrMapOvr>
    <a:masterClrMapping/>
  </p:clrMapOvr>
  <p:transition/>
</p:sldLayout>
</file>

<file path=ppt/slideLayouts/slideLayout11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1968695"/>
      </p:ext>
    </p:extLst>
  </p:cSld>
  <p:clrMapOvr>
    <a:masterClrMapping/>
  </p:clrMapOvr>
  <p:transition/>
</p:sldLayout>
</file>

<file path=ppt/slideLayouts/slideLayout11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9279597"/>
      </p:ext>
    </p:extLst>
  </p:cSld>
  <p:clrMapOvr>
    <a:masterClrMapping/>
  </p:clrMapOvr>
  <p:transition/>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0006633"/>
      </p:ext>
    </p:extLst>
  </p:cSld>
  <p:clrMapOvr>
    <a:masterClrMapping/>
  </p:clrMapOvr>
  <p:transition/>
  <p:timing>
    <p:tnLst>
      <p:par>
        <p:cTn id="1" dur="indefinite" restart="never" nodeType="tmRoot"/>
      </p:par>
    </p:tnLst>
  </p:timing>
</p:sldLayout>
</file>

<file path=ppt/slideLayouts/slideLayout11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286727"/>
      </p:ext>
    </p:extLst>
  </p:cSld>
  <p:clrMapOvr>
    <a:masterClrMapping/>
  </p:clrMapOvr>
  <p:transition/>
  <p:timing>
    <p:tnLst>
      <p:par>
        <p:cTn id="1" dur="indefinite" restart="never" nodeType="tmRoot"/>
      </p:par>
    </p:tnLst>
  </p:timing>
</p:sldLayout>
</file>

<file path=ppt/slideLayouts/slideLayout11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4221888"/>
      </p:ext>
    </p:extLst>
  </p:cSld>
  <p:clrMapOvr>
    <a:masterClrMapping/>
  </p:clrMapOvr>
  <p:transition/>
</p:sldLayout>
</file>

<file path=ppt/slideLayouts/slideLayout11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4985032"/>
      </p:ext>
    </p:extLst>
  </p:cSld>
  <p:clrMapOvr>
    <a:masterClrMapping/>
  </p:clrMapOvr>
  <p:transition/>
</p:sldLayout>
</file>

<file path=ppt/slideLayouts/slideLayout11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6074352"/>
      </p:ext>
    </p:extLst>
  </p:cSld>
  <p:clrMapOvr>
    <a:masterClrMapping/>
  </p:clrMapOvr>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2285724"/>
      </p:ext>
    </p:extLst>
  </p:cSld>
  <p:clrMapOvr>
    <a:masterClrMapping/>
  </p:clrMapOvr>
  <p:transition/>
  <p:timing>
    <p:tnLst>
      <p:par>
        <p:cTn id="1" dur="indefinite" restart="never" nodeType="tmRoot"/>
      </p:par>
    </p:tnLst>
  </p:timing>
</p:sldLayout>
</file>

<file path=ppt/slideLayouts/slideLayout11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8760221"/>
      </p:ext>
    </p:extLst>
  </p:cSld>
  <p:clrMapOvr>
    <a:masterClrMapping/>
  </p:clrMapOvr>
  <p:transition/>
</p:sldLayout>
</file>

<file path=ppt/slideLayouts/slideLayout11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7681420"/>
      </p:ext>
    </p:extLst>
  </p:cSld>
  <p:clrMapOvr>
    <a:masterClrMapping/>
  </p:clrMapOvr>
  <p:transition/>
</p:sldLayout>
</file>

<file path=ppt/slideLayouts/slideLayout11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6420411"/>
      </p:ext>
    </p:extLst>
  </p:cSld>
  <p:clrMapOvr>
    <a:masterClrMapping/>
  </p:clrMapOvr>
  <p:transition/>
</p:sldLayout>
</file>

<file path=ppt/slideLayouts/slideLayout11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9953866"/>
      </p:ext>
    </p:extLst>
  </p:cSld>
  <p:clrMapOvr>
    <a:masterClrMapping/>
  </p:clrMapOvr>
  <p:transition/>
</p:sldLayout>
</file>

<file path=ppt/slideLayouts/slideLayout11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8276054"/>
      </p:ext>
    </p:extLst>
  </p:cSld>
  <p:clrMapOvr>
    <a:masterClrMapping/>
  </p:clrMapOvr>
  <p:transition/>
</p:sldLayout>
</file>

<file path=ppt/slideLayouts/slideLayout11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3853851"/>
      </p:ext>
    </p:extLst>
  </p:cSld>
  <p:clrMapOvr>
    <a:masterClrMapping/>
  </p:clrMapOvr>
  <p:transition/>
</p:sldLayout>
</file>

<file path=ppt/slideLayouts/slideLayout11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9602637"/>
      </p:ext>
    </p:extLst>
  </p:cSld>
  <p:clrMapOvr>
    <a:masterClrMapping/>
  </p:clrMapOvr>
  <p:transition/>
  <p:timing>
    <p:tnLst>
      <p:par>
        <p:cTn id="1" dur="indefinite" restart="never" nodeType="tmRoot"/>
      </p:par>
    </p:tnLst>
  </p:timing>
</p:sldLayout>
</file>

<file path=ppt/slideLayouts/slideLayout11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7716376"/>
      </p:ext>
    </p:extLst>
  </p:cSld>
  <p:clrMapOvr>
    <a:masterClrMapping/>
  </p:clrMapOvr>
  <p:transition/>
  <p:timing>
    <p:tnLst>
      <p:par>
        <p:cTn id="1" dur="indefinite" restart="never" nodeType="tmRoot"/>
      </p:par>
    </p:tnLst>
  </p:timing>
</p:sldLayout>
</file>

<file path=ppt/slideLayouts/slideLayout11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4343810"/>
      </p:ext>
    </p:extLst>
  </p:cSld>
  <p:clrMapOvr>
    <a:masterClrMapping/>
  </p:clrMapOvr>
  <p:transition/>
</p:sldLayout>
</file>

<file path=ppt/slideLayouts/slideLayout11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5884916"/>
      </p:ext>
    </p:extLst>
  </p:cSld>
  <p:clrMapOvr>
    <a:masterClrMapping/>
  </p:clrMapOvr>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0619928"/>
      </p:ext>
    </p:extLst>
  </p:cSld>
  <p:clrMapOvr>
    <a:masterClrMapping/>
  </p:clrMapOvr>
  <p:transition/>
  <p:timing>
    <p:tnLst>
      <p:par>
        <p:cTn id="1" dur="indefinite" restart="never" nodeType="tmRoot"/>
      </p:par>
    </p:tnLst>
  </p:timing>
</p:sldLayout>
</file>

<file path=ppt/slideLayouts/slideLayout11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6510118"/>
      </p:ext>
    </p:extLst>
  </p:cSld>
  <p:clrMapOvr>
    <a:masterClrMapping/>
  </p:clrMapOvr>
  <p:transition/>
</p:sldLayout>
</file>

<file path=ppt/slideLayouts/slideLayout11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4882211"/>
      </p:ext>
    </p:extLst>
  </p:cSld>
  <p:clrMapOvr>
    <a:masterClrMapping/>
  </p:clrMapOvr>
  <p:transition/>
</p:sldLayout>
</file>

<file path=ppt/slideLayouts/slideLayout11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1895830"/>
      </p:ext>
    </p:extLst>
  </p:cSld>
  <p:clrMapOvr>
    <a:masterClrMapping/>
  </p:clrMapOvr>
  <p:transition/>
</p:sldLayout>
</file>

<file path=ppt/slideLayouts/slideLayout11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219397"/>
      </p:ext>
    </p:extLst>
  </p:cSld>
  <p:clrMapOvr>
    <a:masterClrMapping/>
  </p:clrMapOvr>
  <p:transition/>
</p:sldLayout>
</file>

<file path=ppt/slideLayouts/slideLayout11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5603589"/>
      </p:ext>
    </p:extLst>
  </p:cSld>
  <p:clrMapOvr>
    <a:masterClrMapping/>
  </p:clrMapOvr>
  <p:transition/>
</p:sldLayout>
</file>

<file path=ppt/slideLayouts/slideLayout11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3046071"/>
      </p:ext>
    </p:extLst>
  </p:cSld>
  <p:clrMapOvr>
    <a:masterClrMapping/>
  </p:clrMapOvr>
  <p:transition/>
</p:sldLayout>
</file>

<file path=ppt/slideLayouts/slideLayout11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0721403"/>
      </p:ext>
    </p:extLst>
  </p:cSld>
  <p:clrMapOvr>
    <a:masterClrMapping/>
  </p:clrMapOvr>
  <p:transition/>
</p:sldLayout>
</file>

<file path=ppt/slideLayouts/slideLayout11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5763021"/>
      </p:ext>
    </p:extLst>
  </p:cSld>
  <p:clrMapOvr>
    <a:masterClrMapping/>
  </p:clrMapOvr>
  <p:transition/>
  <p:timing>
    <p:tnLst>
      <p:par>
        <p:cTn id="1" dur="indefinite" restart="never" nodeType="tmRoot"/>
      </p:par>
    </p:tnLst>
  </p:timing>
</p:sldLayout>
</file>

<file path=ppt/slideLayouts/slideLayout11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2503502"/>
      </p:ext>
    </p:extLst>
  </p:cSld>
  <p:clrMapOvr>
    <a:masterClrMapping/>
  </p:clrMapOvr>
  <p:transition/>
  <p:timing>
    <p:tnLst>
      <p:par>
        <p:cTn id="1" dur="indefinite" restart="never" nodeType="tmRoot"/>
      </p:par>
    </p:tnLst>
  </p:timing>
</p:sldLayout>
</file>

<file path=ppt/slideLayouts/slideLayout11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09350362"/>
      </p:ext>
    </p:extLst>
  </p:cSld>
  <p:clrMapOvr>
    <a:masterClrMapping/>
  </p:clrMapOvr>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273601"/>
      </p:ext>
    </p:extLst>
  </p:cSld>
  <p:clrMapOvr>
    <a:masterClrMapping/>
  </p:clrMapOvr>
  <p:transition/>
</p:sldLayout>
</file>

<file path=ppt/slideLayouts/slideLayout11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95996149"/>
      </p:ext>
    </p:extLst>
  </p:cSld>
  <p:clrMapOvr>
    <a:masterClrMapping/>
  </p:clrMapOvr>
  <p:transition/>
</p:sldLayout>
</file>

<file path=ppt/slideLayouts/slideLayout11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80689343"/>
      </p:ext>
    </p:extLst>
  </p:cSld>
  <p:clrMapOvr>
    <a:masterClrMapping/>
  </p:clrMapOvr>
  <p:transition/>
</p:sldLayout>
</file>

<file path=ppt/slideLayouts/slideLayout11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5510953"/>
      </p:ext>
    </p:extLst>
  </p:cSld>
  <p:clrMapOvr>
    <a:masterClrMapping/>
  </p:clrMapOvr>
  <p:transition/>
</p:sldLayout>
</file>

<file path=ppt/slideLayouts/slideLayout11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6281105"/>
      </p:ext>
    </p:extLst>
  </p:cSld>
  <p:clrMapOvr>
    <a:masterClrMapping/>
  </p:clrMapOvr>
  <p:transition/>
</p:sldLayout>
</file>

<file path=ppt/slideLayouts/slideLayout11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34045084"/>
      </p:ext>
    </p:extLst>
  </p:cSld>
  <p:clrMapOvr>
    <a:masterClrMapping/>
  </p:clrMapOvr>
  <p:transition/>
</p:sldLayout>
</file>

<file path=ppt/slideLayouts/slideLayout11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5909591"/>
      </p:ext>
    </p:extLst>
  </p:cSld>
  <p:clrMapOvr>
    <a:masterClrMapping/>
  </p:clrMapOvr>
  <p:transition/>
</p:sldLayout>
</file>

<file path=ppt/slideLayouts/slideLayout11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6046477"/>
      </p:ext>
    </p:extLst>
  </p:cSld>
  <p:clrMapOvr>
    <a:masterClrMapping/>
  </p:clrMapOvr>
  <p:transition/>
</p:sldLayout>
</file>

<file path=ppt/slideLayouts/slideLayout11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8001442"/>
      </p:ext>
    </p:extLst>
  </p:cSld>
  <p:clrMapOvr>
    <a:masterClrMapping/>
  </p:clrMapOvr>
  <p:transition/>
</p:sldLayout>
</file>

<file path=ppt/slideLayouts/slideLayout11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9391046"/>
      </p:ext>
    </p:extLst>
  </p:cSld>
  <p:clrMapOvr>
    <a:masterClrMapping/>
  </p:clrMapOvr>
  <p:transition/>
  <p:timing>
    <p:tnLst>
      <p:par>
        <p:cTn id="1" dur="indefinite" restart="never" nodeType="tmRoot"/>
      </p:par>
    </p:tnLst>
  </p:timing>
</p:sldLayout>
</file>

<file path=ppt/slideLayouts/slideLayout11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7420409"/>
      </p:ext>
    </p:extLst>
  </p:cSld>
  <p:clrMapOvr>
    <a:masterClrMapping/>
  </p:clrMapOvr>
  <p:transition/>
  <p:timing>
    <p:tnLst>
      <p:par>
        <p:cTn id="1" dur="indefinite" restart="never" nodeType="tmRoot"/>
      </p:par>
    </p:tn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6703575"/>
      </p:ext>
    </p:extLst>
  </p:cSld>
  <p:clrMapOvr>
    <a:masterClrMapping/>
  </p:clrMapOvr>
  <p:transition/>
</p:sldLayout>
</file>

<file path=ppt/slideLayouts/slideLayout11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4277323"/>
      </p:ext>
    </p:extLst>
  </p:cSld>
  <p:clrMapOvr>
    <a:masterClrMapping/>
  </p:clrMapOvr>
  <p:transition/>
</p:sldLayout>
</file>

<file path=ppt/slideLayouts/slideLayout11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2192635"/>
      </p:ext>
    </p:extLst>
  </p:cSld>
  <p:clrMapOvr>
    <a:masterClrMapping/>
  </p:clrMapOvr>
  <p:transition/>
</p:sldLayout>
</file>

<file path=ppt/slideLayouts/slideLayout11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5898422"/>
      </p:ext>
    </p:extLst>
  </p:cSld>
  <p:clrMapOvr>
    <a:masterClrMapping/>
  </p:clrMapOvr>
  <p:transition/>
</p:sldLayout>
</file>

<file path=ppt/slideLayouts/slideLayout11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6974755"/>
      </p:ext>
    </p:extLst>
  </p:cSld>
  <p:clrMapOvr>
    <a:masterClrMapping/>
  </p:clrMapOvr>
  <p:transition/>
</p:sldLayout>
</file>

<file path=ppt/slideLayouts/slideLayout11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5957228"/>
      </p:ext>
    </p:extLst>
  </p:cSld>
  <p:clrMapOvr>
    <a:masterClrMapping/>
  </p:clrMapOvr>
  <p:transition/>
</p:sldLayout>
</file>

<file path=ppt/slideLayouts/slideLayout11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233668"/>
      </p:ext>
    </p:extLst>
  </p:cSld>
  <p:clrMapOvr>
    <a:masterClrMapping/>
  </p:clrMapOvr>
  <p:transition/>
</p:sldLayout>
</file>

<file path=ppt/slideLayouts/slideLayout11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0201517"/>
      </p:ext>
    </p:extLst>
  </p:cSld>
  <p:clrMapOvr>
    <a:masterClrMapping/>
  </p:clrMapOvr>
  <p:transition/>
</p:sldLayout>
</file>

<file path=ppt/slideLayouts/slideLayout11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4919854"/>
      </p:ext>
    </p:extLst>
  </p:cSld>
  <p:clrMapOvr>
    <a:masterClrMapping/>
  </p:clrMapOvr>
  <p:transition/>
</p:sldLayout>
</file>

<file path=ppt/slideLayouts/slideLayout11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3126718"/>
      </p:ext>
    </p:extLst>
  </p:cSld>
  <p:clrMapOvr>
    <a:masterClrMapping/>
  </p:clrMapOvr>
  <p:transition/>
</p:sldLayout>
</file>

<file path=ppt/slideLayouts/slideLayout11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9786503"/>
      </p:ext>
    </p:extLst>
  </p:cSld>
  <p:clrMapOvr>
    <a:masterClrMapping/>
  </p:clrMapOvr>
  <p:transition/>
  <p:timing>
    <p:tnLst>
      <p:par>
        <p:cTn id="1" dur="indefinite" restart="never" nodeType="tmRoot"/>
      </p:par>
    </p:tn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8943002"/>
      </p:ext>
    </p:extLst>
  </p:cSld>
  <p:clrMapOvr>
    <a:masterClrMapping/>
  </p:clrMapOvr>
  <p:transition/>
</p:sldLayout>
</file>

<file path=ppt/slideLayouts/slideLayout11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18315360"/>
      </p:ext>
    </p:extLst>
  </p:cSld>
  <p:clrMapOvr>
    <a:masterClrMapping/>
  </p:clrMapOvr>
  <p:transition/>
  <p:timing>
    <p:tnLst>
      <p:par>
        <p:cTn id="1" dur="indefinite" restart="never" nodeType="tmRoot"/>
      </p:par>
    </p:tnLst>
  </p:timing>
</p:sldLayout>
</file>

<file path=ppt/slideLayouts/slideLayout11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6348496"/>
      </p:ext>
    </p:extLst>
  </p:cSld>
  <p:clrMapOvr>
    <a:masterClrMapping/>
  </p:clrMapOvr>
  <p:transition/>
</p:sldLayout>
</file>

<file path=ppt/slideLayouts/slideLayout11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15699"/>
      </p:ext>
    </p:extLst>
  </p:cSld>
  <p:clrMapOvr>
    <a:masterClrMapping/>
  </p:clrMapOvr>
  <p:transition/>
</p:sldLayout>
</file>

<file path=ppt/slideLayouts/slideLayout11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461538"/>
      </p:ext>
    </p:extLst>
  </p:cSld>
  <p:clrMapOvr>
    <a:masterClrMapping/>
  </p:clrMapOvr>
  <p:transition/>
</p:sldLayout>
</file>

<file path=ppt/slideLayouts/slideLayout11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60614029"/>
      </p:ext>
    </p:extLst>
  </p:cSld>
  <p:clrMapOvr>
    <a:masterClrMapping/>
  </p:clrMapOvr>
  <p:transition/>
</p:sldLayout>
</file>

<file path=ppt/slideLayouts/slideLayout11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1602558"/>
      </p:ext>
    </p:extLst>
  </p:cSld>
  <p:clrMapOvr>
    <a:masterClrMapping/>
  </p:clrMapOvr>
  <p:transition/>
</p:sldLayout>
</file>

<file path=ppt/slideLayouts/slideLayout11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48580756"/>
      </p:ext>
    </p:extLst>
  </p:cSld>
  <p:clrMapOvr>
    <a:masterClrMapping/>
  </p:clrMapOvr>
  <p:transition/>
</p:sldLayout>
</file>

<file path=ppt/slideLayouts/slideLayout11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9543145"/>
      </p:ext>
    </p:extLst>
  </p:cSld>
  <p:clrMapOvr>
    <a:masterClrMapping/>
  </p:clrMapOvr>
  <p:transition/>
</p:sldLayout>
</file>

<file path=ppt/slideLayouts/slideLayout11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8461906"/>
      </p:ext>
    </p:extLst>
  </p:cSld>
  <p:clrMapOvr>
    <a:masterClrMapping/>
  </p:clrMapOvr>
  <p:transition/>
</p:sldLayout>
</file>

<file path=ppt/slideLayouts/slideLayout11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8997456"/>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x">
  <p:cSld name="Bullet">
    <p:bg>
      <p:bgPr>
        <a:solidFill>
          <a:srgbClr val="FFFFFF"/>
        </a:solidFill>
        <a:effectLst/>
      </p:bgPr>
    </p:bg>
    <p:spTree>
      <p:nvGrpSpPr>
        <p:cNvPr id="1" name=""/>
        <p:cNvGrpSpPr/>
        <p:nvPr/>
      </p:nvGrpSpPr>
      <p:grpSpPr>
        <a:xfrm>
          <a:off x="0" y="0"/>
          <a:ext cx="0" cy="0"/>
          <a:chOff x="0" y="0"/>
          <a:chExt cx="0" cy="0"/>
        </a:xfrm>
      </p:grpSpPr>
      <p:sp>
        <p:nvSpPr>
          <p:cNvPr id="18" name="Shape 18"/>
          <p:cNvSpPr>
            <a:spLocks noGrp="1"/>
          </p:cNvSpPr>
          <p:nvPr>
            <p:ph type="title"/>
          </p:nvPr>
        </p:nvSpPr>
        <p:spPr>
          <a:prstGeom prst="rect">
            <a:avLst/>
          </a:prstGeom>
        </p:spPr>
        <p:txBody>
          <a:bodyPr/>
          <a:lstStyle/>
          <a:p>
            <a:pPr lvl="0">
              <a:defRPr sz="1800" spc="0"/>
            </a:pPr>
            <a:r>
              <a:rPr sz="3500" spc="-34"/>
              <a:t>Title Text</a:t>
            </a:r>
          </a:p>
        </p:txBody>
      </p:sp>
      <p:sp>
        <p:nvSpPr>
          <p:cNvPr id="19" name="Shape 19"/>
          <p:cNvSpPr>
            <a:spLocks noGrp="1"/>
          </p:cNvSpPr>
          <p:nvPr>
            <p:ph type="body" idx="1"/>
          </p:nvPr>
        </p:nvSpPr>
        <p:spPr>
          <a:xfrm>
            <a:off x="553641" y="1360884"/>
            <a:ext cx="8027789" cy="5025628"/>
          </a:xfrm>
          <a:prstGeom prst="rect">
            <a:avLst/>
          </a:prstGeom>
        </p:spPr>
        <p:txBody>
          <a:bodyPr/>
          <a:lstStyle>
            <a:lvl1pPr marL="162579" indent="-162579">
              <a:lnSpc>
                <a:spcPct val="110000"/>
              </a:lnSpc>
              <a:spcBef>
                <a:spcPts val="1287"/>
              </a:spcBef>
              <a:buClr>
                <a:srgbClr val="3B5998"/>
              </a:buClr>
              <a:buSzPct val="65000"/>
              <a:buFont typeface="Lucida Grande"/>
              <a:buChar char="▪"/>
              <a:defRPr sz="2100" spc="-64">
                <a:solidFill>
                  <a:srgbClr val="000000"/>
                </a:solidFill>
                <a:latin typeface="+mn-lt"/>
                <a:ea typeface="+mn-ea"/>
                <a:cs typeface="+mn-cs"/>
                <a:sym typeface="Vista Sans OT Reg"/>
              </a:defRPr>
            </a:lvl1pPr>
            <a:lvl2pPr marL="363792" indent="-181080">
              <a:lnSpc>
                <a:spcPct val="110000"/>
              </a:lnSpc>
              <a:spcBef>
                <a:spcPts val="1060"/>
              </a:spcBef>
              <a:buClr>
                <a:srgbClr val="9A9A9A"/>
              </a:buClr>
              <a:buFont typeface="Lucida Grande"/>
              <a:buChar char="▪"/>
              <a:defRPr sz="2100" spc="-64">
                <a:solidFill>
                  <a:srgbClr val="000000"/>
                </a:solidFill>
                <a:latin typeface="+mn-lt"/>
                <a:ea typeface="+mn-ea"/>
                <a:cs typeface="+mn-cs"/>
                <a:sym typeface="Vista Sans OT Reg"/>
              </a:defRPr>
            </a:lvl2pPr>
            <a:lvl3pPr marL="527279" indent="-133005">
              <a:lnSpc>
                <a:spcPct val="110000"/>
              </a:lnSpc>
              <a:spcBef>
                <a:spcPts val="1060"/>
              </a:spcBef>
              <a:buClr>
                <a:srgbClr val="9A9A9A"/>
              </a:buClr>
              <a:buSzPct val="54999"/>
              <a:buFont typeface="Lucida Grande"/>
              <a:buChar char="▪"/>
              <a:defRPr sz="2000" spc="-59">
                <a:solidFill>
                  <a:srgbClr val="000000"/>
                </a:solidFill>
                <a:latin typeface="+mn-lt"/>
                <a:ea typeface="+mn-ea"/>
                <a:cs typeface="+mn-cs"/>
                <a:sym typeface="Vista Sans OT Reg"/>
              </a:defRPr>
            </a:lvl3pPr>
            <a:lvl4pPr marL="704382" indent="-137012">
              <a:lnSpc>
                <a:spcPct val="110000"/>
              </a:lnSpc>
              <a:spcBef>
                <a:spcPts val="1060"/>
              </a:spcBef>
              <a:buClr>
                <a:srgbClr val="9A9A9A"/>
              </a:buClr>
              <a:buSzPct val="45000"/>
              <a:buFont typeface="Lucida Grande"/>
              <a:buChar char="▪"/>
              <a:defRPr sz="2000" spc="-59">
                <a:solidFill>
                  <a:srgbClr val="000000"/>
                </a:solidFill>
                <a:latin typeface="+mn-lt"/>
                <a:ea typeface="+mn-ea"/>
                <a:cs typeface="+mn-cs"/>
                <a:sym typeface="Vista Sans OT Reg"/>
              </a:defRPr>
            </a:lvl4pPr>
            <a:lvl5pPr marL="878158" indent="-120987">
              <a:lnSpc>
                <a:spcPct val="110000"/>
              </a:lnSpc>
              <a:spcBef>
                <a:spcPts val="1060"/>
              </a:spcBef>
              <a:buClr>
                <a:srgbClr val="9A9A9A"/>
              </a:buClr>
              <a:buFont typeface="Lucida Grande"/>
              <a:buChar char="▪"/>
              <a:defRPr sz="1800" spc="-55">
                <a:solidFill>
                  <a:srgbClr val="000000"/>
                </a:solidFill>
                <a:latin typeface="+mn-lt"/>
                <a:ea typeface="+mn-ea"/>
                <a:cs typeface="+mn-cs"/>
                <a:sym typeface="Vista Sans OT Reg"/>
              </a:defRPr>
            </a:lvl5pPr>
          </a:lstStyle>
          <a:p>
            <a:pPr lvl="0">
              <a:defRPr sz="1800" spc="0"/>
            </a:pPr>
            <a:r>
              <a:rPr sz="2100" spc="-64"/>
              <a:t>Body Level One</a:t>
            </a:r>
          </a:p>
          <a:p>
            <a:pPr lvl="1">
              <a:defRPr sz="1800" spc="0"/>
            </a:pPr>
            <a:r>
              <a:rPr sz="2100" spc="-64"/>
              <a:t>Body Level Two</a:t>
            </a:r>
          </a:p>
          <a:p>
            <a:pPr lvl="2">
              <a:defRPr sz="1800" spc="0"/>
            </a:pPr>
            <a:r>
              <a:rPr sz="2000" spc="-59"/>
              <a:t>Body Level Three</a:t>
            </a:r>
          </a:p>
          <a:p>
            <a:pPr lvl="3">
              <a:defRPr sz="1800" spc="0"/>
            </a:pPr>
            <a:r>
              <a:rPr sz="2000" spc="-59"/>
              <a:t>Body Level Four</a:t>
            </a:r>
          </a:p>
          <a:p>
            <a:pPr lvl="4">
              <a:defRPr sz="1800" spc="0"/>
            </a:pPr>
            <a:r>
              <a:rPr sz="1800" spc="-55"/>
              <a:t>Body Level Five</a:t>
            </a:r>
          </a:p>
        </p:txBody>
      </p:sp>
    </p:spTree>
    <p:extLst>
      <p:ext uri="{BB962C8B-B14F-4D97-AF65-F5344CB8AC3E}">
        <p14:creationId xmlns:p14="http://schemas.microsoft.com/office/powerpoint/2010/main" val="484996714"/>
      </p:ext>
    </p:extLst>
  </p:cSld>
  <p:clrMapOvr>
    <a:masterClrMapping/>
  </p:clrMapOvr>
  <p:transition spd="med"/>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3263216"/>
      </p:ext>
    </p:extLst>
  </p:cSld>
  <p:clrMapOvr>
    <a:masterClrMapping/>
  </p:clrMapOvr>
  <p:transition/>
</p:sldLayout>
</file>

<file path=ppt/slideLayouts/slideLayout12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0286708"/>
      </p:ext>
    </p:extLst>
  </p:cSld>
  <p:clrMapOvr>
    <a:masterClrMapping/>
  </p:clrMapOvr>
  <p:transition/>
  <p:timing>
    <p:tnLst>
      <p:par>
        <p:cTn id="1" dur="indefinite" restart="never" nodeType="tmRoot"/>
      </p:par>
    </p:tnLst>
  </p:timing>
</p:sldLayout>
</file>

<file path=ppt/slideLayouts/slideLayout12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2164814"/>
      </p:ext>
    </p:extLst>
  </p:cSld>
  <p:clrMapOvr>
    <a:masterClrMapping/>
  </p:clrMapOvr>
  <p:transition/>
  <p:timing>
    <p:tnLst>
      <p:par>
        <p:cTn id="1" dur="indefinite" restart="never" nodeType="tmRoot"/>
      </p:par>
    </p:tnLst>
  </p:timing>
</p:sldLayout>
</file>

<file path=ppt/slideLayouts/slideLayout12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74766629"/>
      </p:ext>
    </p:extLst>
  </p:cSld>
  <p:clrMapOvr>
    <a:masterClrMapping/>
  </p:clrMapOvr>
  <p:transition/>
</p:sldLayout>
</file>

<file path=ppt/slideLayouts/slideLayout12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2695014"/>
      </p:ext>
    </p:extLst>
  </p:cSld>
  <p:clrMapOvr>
    <a:masterClrMapping/>
  </p:clrMapOvr>
  <p:transition/>
</p:sldLayout>
</file>

<file path=ppt/slideLayouts/slideLayout12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8215573"/>
      </p:ext>
    </p:extLst>
  </p:cSld>
  <p:clrMapOvr>
    <a:masterClrMapping/>
  </p:clrMapOvr>
  <p:transition/>
</p:sldLayout>
</file>

<file path=ppt/slideLayouts/slideLayout12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6828090"/>
      </p:ext>
    </p:extLst>
  </p:cSld>
  <p:clrMapOvr>
    <a:masterClrMapping/>
  </p:clrMapOvr>
  <p:transition/>
</p:sldLayout>
</file>

<file path=ppt/slideLayouts/slideLayout12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2225431"/>
      </p:ext>
    </p:extLst>
  </p:cSld>
  <p:clrMapOvr>
    <a:masterClrMapping/>
  </p:clrMapOvr>
  <p:transition/>
</p:sldLayout>
</file>

<file path=ppt/slideLayouts/slideLayout12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2196602"/>
      </p:ext>
    </p:extLst>
  </p:cSld>
  <p:clrMapOvr>
    <a:masterClrMapping/>
  </p:clrMapOvr>
  <p:transition/>
</p:sldLayout>
</file>

<file path=ppt/slideLayouts/slideLayout12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1030522"/>
      </p:ext>
    </p:extLst>
  </p:cSld>
  <p:clrMapOvr>
    <a:masterClrMapping/>
  </p:clrMapOvr>
  <p:transition/>
</p:sldLayout>
</file>

<file path=ppt/slideLayouts/slideLayout12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0417929"/>
      </p:ext>
    </p:extLst>
  </p:cSld>
  <p:clrMapOvr>
    <a:masterClrMapping/>
  </p:clrMapOvr>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3251267"/>
      </p:ext>
    </p:extLst>
  </p:cSld>
  <p:clrMapOvr>
    <a:masterClrMapping/>
  </p:clrMapOvr>
  <p:transition/>
</p:sldLayout>
</file>

<file path=ppt/slideLayouts/slideLayout12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1447032"/>
      </p:ext>
    </p:extLst>
  </p:cSld>
  <p:clrMapOvr>
    <a:masterClrMapping/>
  </p:clrMapOvr>
  <p:transition/>
</p:sldLayout>
</file>

<file path=ppt/slideLayouts/slideLayout12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1156523"/>
      </p:ext>
    </p:extLst>
  </p:cSld>
  <p:clrMapOvr>
    <a:masterClrMapping/>
  </p:clrMapOvr>
  <p:transition/>
  <p:timing>
    <p:tnLst>
      <p:par>
        <p:cTn id="1" dur="indefinite" restart="never" nodeType="tmRoot"/>
      </p:par>
    </p:tnLst>
  </p:timing>
</p:sldLayout>
</file>

<file path=ppt/slideLayouts/slideLayout12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6270428"/>
      </p:ext>
    </p:extLst>
  </p:cSld>
  <p:clrMapOvr>
    <a:masterClrMapping/>
  </p:clrMapOvr>
  <p:transition/>
  <p:timing>
    <p:tnLst>
      <p:par>
        <p:cTn id="1" dur="indefinite" restart="never" nodeType="tmRoot"/>
      </p:par>
    </p:tnLst>
  </p:timing>
</p:sldLayout>
</file>

<file path=ppt/slideLayouts/slideLayout12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65512407"/>
      </p:ext>
    </p:extLst>
  </p:cSld>
  <p:clrMapOvr>
    <a:masterClrMapping/>
  </p:clrMapOvr>
  <p:transition/>
</p:sldLayout>
</file>

<file path=ppt/slideLayouts/slideLayout12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291953"/>
      </p:ext>
    </p:extLst>
  </p:cSld>
  <p:clrMapOvr>
    <a:masterClrMapping/>
  </p:clrMapOvr>
  <p:transition/>
</p:sldLayout>
</file>

<file path=ppt/slideLayouts/slideLayout12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7017741"/>
      </p:ext>
    </p:extLst>
  </p:cSld>
  <p:clrMapOvr>
    <a:masterClrMapping/>
  </p:clrMapOvr>
  <p:transition/>
</p:sldLayout>
</file>

<file path=ppt/slideLayouts/slideLayout12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1561323"/>
      </p:ext>
    </p:extLst>
  </p:cSld>
  <p:clrMapOvr>
    <a:masterClrMapping/>
  </p:clrMapOvr>
  <p:transition/>
</p:sldLayout>
</file>

<file path=ppt/slideLayouts/slideLayout12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2781431"/>
      </p:ext>
    </p:extLst>
  </p:cSld>
  <p:clrMapOvr>
    <a:masterClrMapping/>
  </p:clrMapOvr>
  <p:transition/>
</p:sldLayout>
</file>

<file path=ppt/slideLayouts/slideLayout12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0874287"/>
      </p:ext>
    </p:extLst>
  </p:cSld>
  <p:clrMapOvr>
    <a:masterClrMapping/>
  </p:clrMapOvr>
  <p:transition/>
</p:sldLayout>
</file>

<file path=ppt/slideLayouts/slideLayout12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7935043"/>
      </p:ext>
    </p:extLst>
  </p:cSld>
  <p:clrMapOvr>
    <a:masterClrMapping/>
  </p:clrMapOvr>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1439865"/>
      </p:ext>
    </p:extLst>
  </p:cSld>
  <p:clrMapOvr>
    <a:masterClrMapping/>
  </p:clrMapOvr>
  <p:transition/>
</p:sldLayout>
</file>

<file path=ppt/slideLayouts/slideLayout12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5186374"/>
      </p:ext>
    </p:extLst>
  </p:cSld>
  <p:clrMapOvr>
    <a:masterClrMapping/>
  </p:clrMapOvr>
  <p:transition/>
</p:sldLayout>
</file>

<file path=ppt/slideLayouts/slideLayout12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8452902"/>
      </p:ext>
    </p:extLst>
  </p:cSld>
  <p:clrMapOvr>
    <a:masterClrMapping/>
  </p:clrMapOvr>
  <p:transition/>
</p:sldLayout>
</file>

<file path=ppt/slideLayouts/slideLayout12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3354782"/>
      </p:ext>
    </p:extLst>
  </p:cSld>
  <p:clrMapOvr>
    <a:masterClrMapping/>
  </p:clrMapOvr>
  <p:transition/>
  <p:timing>
    <p:tnLst>
      <p:par>
        <p:cTn id="1" dur="indefinite" restart="never" nodeType="tmRoot"/>
      </p:par>
    </p:tnLst>
  </p:timing>
</p:sldLayout>
</file>

<file path=ppt/slideLayouts/slideLayout12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4045666"/>
      </p:ext>
    </p:extLst>
  </p:cSld>
  <p:clrMapOvr>
    <a:masterClrMapping/>
  </p:clrMapOvr>
  <p:transition/>
  <p:timing>
    <p:tnLst>
      <p:par>
        <p:cTn id="1" dur="indefinite" restart="never" nodeType="tmRoot"/>
      </p:par>
    </p:tnLst>
  </p:timing>
</p:sldLayout>
</file>

<file path=ppt/slideLayouts/slideLayout12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0799172"/>
      </p:ext>
    </p:extLst>
  </p:cSld>
  <p:clrMapOvr>
    <a:masterClrMapping/>
  </p:clrMapOvr>
  <p:transition/>
</p:sldLayout>
</file>

<file path=ppt/slideLayouts/slideLayout12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82219379"/>
      </p:ext>
    </p:extLst>
  </p:cSld>
  <p:clrMapOvr>
    <a:masterClrMapping/>
  </p:clrMapOvr>
  <p:transition/>
</p:sldLayout>
</file>

<file path=ppt/slideLayouts/slideLayout12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0575853"/>
      </p:ext>
    </p:extLst>
  </p:cSld>
  <p:clrMapOvr>
    <a:masterClrMapping/>
  </p:clrMapOvr>
  <p:transition/>
</p:sldLayout>
</file>

<file path=ppt/slideLayouts/slideLayout12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7375135"/>
      </p:ext>
    </p:extLst>
  </p:cSld>
  <p:clrMapOvr>
    <a:masterClrMapping/>
  </p:clrMapOvr>
  <p:transition/>
</p:sldLayout>
</file>

<file path=ppt/slideLayouts/slideLayout12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4927106"/>
      </p:ext>
    </p:extLst>
  </p:cSld>
  <p:clrMapOvr>
    <a:masterClrMapping/>
  </p:clrMapOvr>
  <p:transition/>
</p:sldLayout>
</file>

<file path=ppt/slideLayouts/slideLayout12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1382677"/>
      </p:ext>
    </p:extLst>
  </p:cSld>
  <p:clrMapOvr>
    <a:masterClrMapping/>
  </p:clrMapOvr>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9674615"/>
      </p:ext>
    </p:extLst>
  </p:cSld>
  <p:clrMapOvr>
    <a:masterClrMapping/>
  </p:clrMapOvr>
  <p:transition/>
</p:sldLayout>
</file>

<file path=ppt/slideLayouts/slideLayout12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0137987"/>
      </p:ext>
    </p:extLst>
  </p:cSld>
  <p:clrMapOvr>
    <a:masterClrMapping/>
  </p:clrMapOvr>
  <p:transition/>
</p:sldLayout>
</file>

<file path=ppt/slideLayouts/slideLayout12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944196"/>
      </p:ext>
    </p:extLst>
  </p:cSld>
  <p:clrMapOvr>
    <a:masterClrMapping/>
  </p:clrMapOvr>
  <p:transition/>
</p:sldLayout>
</file>

<file path=ppt/slideLayouts/slideLayout12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8052815"/>
      </p:ext>
    </p:extLst>
  </p:cSld>
  <p:clrMapOvr>
    <a:masterClrMapping/>
  </p:clrMapOvr>
  <p:transition/>
</p:sldLayout>
</file>

<file path=ppt/slideLayouts/slideLayout12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6136394"/>
      </p:ext>
    </p:extLst>
  </p:cSld>
  <p:clrMapOvr>
    <a:masterClrMapping/>
  </p:clrMapOvr>
  <p:transition/>
  <p:timing>
    <p:tnLst>
      <p:par>
        <p:cTn id="1" dur="indefinite" restart="never" nodeType="tmRoot"/>
      </p:par>
    </p:tnLst>
  </p:timing>
</p:sldLayout>
</file>

<file path=ppt/slideLayouts/slideLayout12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4259653"/>
      </p:ext>
    </p:extLst>
  </p:cSld>
  <p:clrMapOvr>
    <a:masterClrMapping/>
  </p:clrMapOvr>
  <p:transition/>
  <p:timing>
    <p:tnLst>
      <p:par>
        <p:cTn id="1" dur="indefinite" restart="never" nodeType="tmRoot"/>
      </p:par>
    </p:tnLst>
  </p:timing>
</p:sldLayout>
</file>

<file path=ppt/slideLayouts/slideLayout12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6737635"/>
      </p:ext>
    </p:extLst>
  </p:cSld>
  <p:clrMapOvr>
    <a:masterClrMapping/>
  </p:clrMapOvr>
  <p:transition/>
</p:sldLayout>
</file>

<file path=ppt/slideLayouts/slideLayout12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061274"/>
      </p:ext>
    </p:extLst>
  </p:cSld>
  <p:clrMapOvr>
    <a:masterClrMapping/>
  </p:clrMapOvr>
  <p:transition/>
</p:sldLayout>
</file>

<file path=ppt/slideLayouts/slideLayout12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8311652"/>
      </p:ext>
    </p:extLst>
  </p:cSld>
  <p:clrMapOvr>
    <a:masterClrMapping/>
  </p:clrMapOvr>
  <p:transition/>
</p:sldLayout>
</file>

<file path=ppt/slideLayouts/slideLayout12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5372816"/>
      </p:ext>
    </p:extLst>
  </p:cSld>
  <p:clrMapOvr>
    <a:masterClrMapping/>
  </p:clrMapOvr>
  <p:transition/>
</p:sldLayout>
</file>

<file path=ppt/slideLayouts/slideLayout12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33382"/>
      </p:ext>
    </p:extLst>
  </p:cSld>
  <p:clrMapOvr>
    <a:masterClrMapping/>
  </p:clrMapOvr>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77296944"/>
      </p:ext>
    </p:extLst>
  </p:cSld>
  <p:clrMapOvr>
    <a:masterClrMapping/>
  </p:clrMapOvr>
  <p:transition/>
</p:sldLayout>
</file>

<file path=ppt/slideLayouts/slideLayout12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6162567"/>
      </p:ext>
    </p:extLst>
  </p:cSld>
  <p:clrMapOvr>
    <a:masterClrMapping/>
  </p:clrMapOvr>
  <p:transition/>
</p:sldLayout>
</file>

<file path=ppt/slideLayouts/slideLayout12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1476750"/>
      </p:ext>
    </p:extLst>
  </p:cSld>
  <p:clrMapOvr>
    <a:masterClrMapping/>
  </p:clrMapOvr>
  <p:transition/>
</p:sldLayout>
</file>

<file path=ppt/slideLayouts/slideLayout12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5057633"/>
      </p:ext>
    </p:extLst>
  </p:cSld>
  <p:clrMapOvr>
    <a:masterClrMapping/>
  </p:clrMapOvr>
  <p:transition/>
</p:sldLayout>
</file>

<file path=ppt/slideLayouts/slideLayout12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7975279"/>
      </p:ext>
    </p:extLst>
  </p:cSld>
  <p:clrMapOvr>
    <a:masterClrMapping/>
  </p:clrMapOvr>
  <p:transition/>
</p:sldLayout>
</file>

<file path=ppt/slideLayouts/slideLayout12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9392045"/>
      </p:ext>
    </p:extLst>
  </p:cSld>
  <p:clrMapOvr>
    <a:masterClrMapping/>
  </p:clrMapOvr>
  <p:transition/>
  <p:timing>
    <p:tnLst>
      <p:par>
        <p:cTn id="1" dur="indefinite" restart="never" nodeType="tmRoot"/>
      </p:par>
    </p:tnLst>
  </p:timing>
</p:sldLayout>
</file>

<file path=ppt/slideLayouts/slideLayout12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2583443"/>
      </p:ext>
    </p:extLst>
  </p:cSld>
  <p:clrMapOvr>
    <a:masterClrMapping/>
  </p:clrMapOvr>
  <p:transition/>
  <p:timing>
    <p:tnLst>
      <p:par>
        <p:cTn id="1" dur="indefinite" restart="never" nodeType="tmRoot"/>
      </p:par>
    </p:tnLst>
  </p:timing>
</p:sldLayout>
</file>

<file path=ppt/slideLayouts/slideLayout12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694309"/>
      </p:ext>
    </p:extLst>
  </p:cSld>
  <p:clrMapOvr>
    <a:masterClrMapping/>
  </p:clrMapOvr>
  <p:transition/>
</p:sldLayout>
</file>

<file path=ppt/slideLayouts/slideLayout12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7544254"/>
      </p:ext>
    </p:extLst>
  </p:cSld>
  <p:clrMapOvr>
    <a:masterClrMapping/>
  </p:clrMapOvr>
  <p:transition/>
</p:sldLayout>
</file>

<file path=ppt/slideLayouts/slideLayout12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6883860"/>
      </p:ext>
    </p:extLst>
  </p:cSld>
  <p:clrMapOvr>
    <a:masterClrMapping/>
  </p:clrMapOvr>
  <p:transition/>
</p:sldLayout>
</file>

<file path=ppt/slideLayouts/slideLayout12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3011275"/>
      </p:ext>
    </p:extLst>
  </p:cSld>
  <p:clrMapOvr>
    <a:masterClrMapping/>
  </p:clrMapOvr>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8286941"/>
      </p:ext>
    </p:extLst>
  </p:cSld>
  <p:clrMapOvr>
    <a:masterClrMapping/>
  </p:clrMapOvr>
  <p:transition/>
</p:sldLayout>
</file>

<file path=ppt/slideLayouts/slideLayout12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1211643"/>
      </p:ext>
    </p:extLst>
  </p:cSld>
  <p:clrMapOvr>
    <a:masterClrMapping/>
  </p:clrMapOvr>
  <p:transition/>
</p:sldLayout>
</file>

<file path=ppt/slideLayouts/slideLayout12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8561203"/>
      </p:ext>
    </p:extLst>
  </p:cSld>
  <p:clrMapOvr>
    <a:masterClrMapping/>
  </p:clrMapOvr>
  <p:transition/>
</p:sldLayout>
</file>

<file path=ppt/slideLayouts/slideLayout12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322086"/>
      </p:ext>
    </p:extLst>
  </p:cSld>
  <p:clrMapOvr>
    <a:masterClrMapping/>
  </p:clrMapOvr>
  <p:transition/>
</p:sldLayout>
</file>

<file path=ppt/slideLayouts/slideLayout12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0235080"/>
      </p:ext>
    </p:extLst>
  </p:cSld>
  <p:clrMapOvr>
    <a:masterClrMapping/>
  </p:clrMapOvr>
  <p:transition/>
</p:sldLayout>
</file>

<file path=ppt/slideLayouts/slideLayout12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372628"/>
      </p:ext>
    </p:extLst>
  </p:cSld>
  <p:clrMapOvr>
    <a:masterClrMapping/>
  </p:clrMapOvr>
  <p:transition/>
</p:sldLayout>
</file>

<file path=ppt/slideLayouts/slideLayout12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9258207"/>
      </p:ext>
    </p:extLst>
  </p:cSld>
  <p:clrMapOvr>
    <a:masterClrMapping/>
  </p:clrMapOvr>
  <p:transition/>
  <p:timing>
    <p:tnLst>
      <p:par>
        <p:cTn id="1" dur="indefinite" restart="never" nodeType="tmRoot"/>
      </p:par>
    </p:tnLst>
  </p:timing>
</p:sldLayout>
</file>

<file path=ppt/slideLayouts/slideLayout12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5325240"/>
      </p:ext>
    </p:extLst>
  </p:cSld>
  <p:clrMapOvr>
    <a:masterClrMapping/>
  </p:clrMapOvr>
  <p:transition/>
  <p:timing>
    <p:tnLst>
      <p:par>
        <p:cTn id="1" dur="indefinite" restart="never" nodeType="tmRoot"/>
      </p:par>
    </p:tnLst>
  </p:timing>
</p:sldLayout>
</file>

<file path=ppt/slideLayouts/slideLayout12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1970627"/>
      </p:ext>
    </p:extLst>
  </p:cSld>
  <p:clrMapOvr>
    <a:masterClrMapping/>
  </p:clrMapOvr>
  <p:transition/>
</p:sldLayout>
</file>

<file path=ppt/slideLayouts/slideLayout12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0644744"/>
      </p:ext>
    </p:extLst>
  </p:cSld>
  <p:clrMapOvr>
    <a:masterClrMapping/>
  </p:clrMapOvr>
  <p:transition/>
</p:sldLayout>
</file>

<file path=ppt/slideLayouts/slideLayout12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2140169"/>
      </p:ext>
    </p:extLst>
  </p:cSld>
  <p:clrMapOvr>
    <a:masterClrMapping/>
  </p:clrMapOvr>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2239162"/>
      </p:ext>
    </p:extLst>
  </p:cSld>
  <p:clrMapOvr>
    <a:masterClrMapping/>
  </p:clrMapOvr>
  <p:transition/>
  <p:timing>
    <p:tnLst>
      <p:par>
        <p:cTn id="1" dur="indefinite" restart="never" nodeType="tmRoot"/>
      </p:par>
    </p:tnLst>
  </p:timing>
</p:sldLayout>
</file>

<file path=ppt/slideLayouts/slideLayout12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6990669"/>
      </p:ext>
    </p:extLst>
  </p:cSld>
  <p:clrMapOvr>
    <a:masterClrMapping/>
  </p:clrMapOvr>
  <p:transition/>
</p:sldLayout>
</file>

<file path=ppt/slideLayouts/slideLayout12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353448"/>
      </p:ext>
    </p:extLst>
  </p:cSld>
  <p:clrMapOvr>
    <a:masterClrMapping/>
  </p:clrMapOvr>
  <p:transition/>
</p:sldLayout>
</file>

<file path=ppt/slideLayouts/slideLayout12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8812980"/>
      </p:ext>
    </p:extLst>
  </p:cSld>
  <p:clrMapOvr>
    <a:masterClrMapping/>
  </p:clrMapOvr>
  <p:transition/>
</p:sldLayout>
</file>

<file path=ppt/slideLayouts/slideLayout12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3028989"/>
      </p:ext>
    </p:extLst>
  </p:cSld>
  <p:clrMapOvr>
    <a:masterClrMapping/>
  </p:clrMapOvr>
  <p:transition/>
</p:sldLayout>
</file>

<file path=ppt/slideLayouts/slideLayout12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0731044"/>
      </p:ext>
    </p:extLst>
  </p:cSld>
  <p:clrMapOvr>
    <a:masterClrMapping/>
  </p:clrMapOvr>
  <p:transition/>
</p:sldLayout>
</file>

<file path=ppt/slideLayouts/slideLayout12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2410915"/>
      </p:ext>
    </p:extLst>
  </p:cSld>
  <p:clrMapOvr>
    <a:masterClrMapping/>
  </p:clrMapOvr>
  <p:transition/>
</p:sldLayout>
</file>

<file path=ppt/slideLayouts/slideLayout12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3100027"/>
      </p:ext>
    </p:extLst>
  </p:cSld>
  <p:clrMapOvr>
    <a:masterClrMapping/>
  </p:clrMapOvr>
  <p:transition/>
  <p:timing>
    <p:tnLst>
      <p:par>
        <p:cTn id="1" dur="indefinite" restart="never" nodeType="tmRoot"/>
      </p:par>
    </p:tnLst>
  </p:timing>
</p:sldLayout>
</file>

<file path=ppt/slideLayouts/slideLayout12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486008"/>
      </p:ext>
    </p:extLst>
  </p:cSld>
  <p:clrMapOvr>
    <a:masterClrMapping/>
  </p:clrMapOvr>
  <p:transition/>
  <p:timing>
    <p:tnLst>
      <p:par>
        <p:cTn id="1" dur="indefinite" restart="never" nodeType="tmRoot"/>
      </p:par>
    </p:tnLst>
  </p:timing>
</p:sldLayout>
</file>

<file path=ppt/slideLayouts/slideLayout12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7058285"/>
      </p:ext>
    </p:extLst>
  </p:cSld>
  <p:clrMapOvr>
    <a:masterClrMapping/>
  </p:clrMapOvr>
  <p:transition/>
</p:sldLayout>
</file>

<file path=ppt/slideLayouts/slideLayout12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31074006"/>
      </p:ext>
    </p:extLst>
  </p:cSld>
  <p:clrMapOvr>
    <a:masterClrMapping/>
  </p:clrMapOvr>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1337011"/>
      </p:ext>
    </p:extLst>
  </p:cSld>
  <p:clrMapOvr>
    <a:masterClrMapping/>
  </p:clrMapOvr>
  <p:transition/>
  <p:timing>
    <p:tnLst>
      <p:par>
        <p:cTn id="1" dur="indefinite" restart="never" nodeType="tmRoot"/>
      </p:par>
    </p:tnLst>
  </p:timing>
</p:sldLayout>
</file>

<file path=ppt/slideLayouts/slideLayout12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5924304"/>
      </p:ext>
    </p:extLst>
  </p:cSld>
  <p:clrMapOvr>
    <a:masterClrMapping/>
  </p:clrMapOvr>
  <p:transition/>
</p:sldLayout>
</file>

<file path=ppt/slideLayouts/slideLayout12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1965277"/>
      </p:ext>
    </p:extLst>
  </p:cSld>
  <p:clrMapOvr>
    <a:masterClrMapping/>
  </p:clrMapOvr>
  <p:transition/>
</p:sldLayout>
</file>

<file path=ppt/slideLayouts/slideLayout12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262534"/>
      </p:ext>
    </p:extLst>
  </p:cSld>
  <p:clrMapOvr>
    <a:masterClrMapping/>
  </p:clrMapOvr>
  <p:transition/>
</p:sldLayout>
</file>

<file path=ppt/slideLayouts/slideLayout12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1872371"/>
      </p:ext>
    </p:extLst>
  </p:cSld>
  <p:clrMapOvr>
    <a:masterClrMapping/>
  </p:clrMapOvr>
  <p:transition/>
</p:sldLayout>
</file>

<file path=ppt/slideLayouts/slideLayout12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4072511"/>
      </p:ext>
    </p:extLst>
  </p:cSld>
  <p:clrMapOvr>
    <a:masterClrMapping/>
  </p:clrMapOvr>
  <p:transition/>
</p:sldLayout>
</file>

<file path=ppt/slideLayouts/slideLayout12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32371842"/>
      </p:ext>
    </p:extLst>
  </p:cSld>
  <p:clrMapOvr>
    <a:masterClrMapping/>
  </p:clrMapOvr>
  <p:transition/>
</p:sldLayout>
</file>

<file path=ppt/slideLayouts/slideLayout12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3938524"/>
      </p:ext>
    </p:extLst>
  </p:cSld>
  <p:clrMapOvr>
    <a:masterClrMapping/>
  </p:clrMapOvr>
  <p:transition/>
</p:sldLayout>
</file>

<file path=ppt/slideLayouts/slideLayout12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16690521"/>
      </p:ext>
    </p:extLst>
  </p:cSld>
  <p:clrMapOvr>
    <a:masterClrMapping/>
  </p:clrMapOvr>
  <p:transition/>
  <p:timing>
    <p:tnLst>
      <p:par>
        <p:cTn id="1" dur="indefinite" restart="never" nodeType="tmRoot"/>
      </p:par>
    </p:tnLst>
  </p:timing>
</p:sldLayout>
</file>

<file path=ppt/slideLayouts/slideLayout12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02202199"/>
      </p:ext>
    </p:extLst>
  </p:cSld>
  <p:clrMapOvr>
    <a:masterClrMapping/>
  </p:clrMapOvr>
  <p:transition/>
  <p:timing>
    <p:tnLst>
      <p:par>
        <p:cTn id="1" dur="indefinite" restart="never" nodeType="tmRoot"/>
      </p:par>
    </p:tnLst>
  </p:timing>
</p:sldLayout>
</file>

<file path=ppt/slideLayouts/slideLayout12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660052"/>
      </p:ext>
    </p:extLst>
  </p:cSld>
  <p:clrMapOvr>
    <a:masterClrMapping/>
  </p:clrMapOvr>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9372347"/>
      </p:ext>
    </p:extLst>
  </p:cSld>
  <p:clrMapOvr>
    <a:masterClrMapping/>
  </p:clrMapOvr>
  <p:transition/>
</p:sldLayout>
</file>

<file path=ppt/slideLayouts/slideLayout12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0824785"/>
      </p:ext>
    </p:extLst>
  </p:cSld>
  <p:clrMapOvr>
    <a:masterClrMapping/>
  </p:clrMapOvr>
  <p:transition/>
</p:sldLayout>
</file>

<file path=ppt/slideLayouts/slideLayout12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40858000"/>
      </p:ext>
    </p:extLst>
  </p:cSld>
  <p:clrMapOvr>
    <a:masterClrMapping/>
  </p:clrMapOvr>
  <p:transition/>
</p:sldLayout>
</file>

<file path=ppt/slideLayouts/slideLayout12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8723525"/>
      </p:ext>
    </p:extLst>
  </p:cSld>
  <p:clrMapOvr>
    <a:masterClrMapping/>
  </p:clrMapOvr>
  <p:transition/>
</p:sldLayout>
</file>

<file path=ppt/slideLayouts/slideLayout12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5908354"/>
      </p:ext>
    </p:extLst>
  </p:cSld>
  <p:clrMapOvr>
    <a:masterClrMapping/>
  </p:clrMapOvr>
  <p:transition/>
</p:sldLayout>
</file>

<file path=ppt/slideLayouts/slideLayout12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1666288"/>
      </p:ext>
    </p:extLst>
  </p:cSld>
  <p:clrMapOvr>
    <a:masterClrMapping/>
  </p:clrMapOvr>
  <p:transition/>
</p:sldLayout>
</file>

<file path=ppt/slideLayouts/slideLayout12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0128697"/>
      </p:ext>
    </p:extLst>
  </p:cSld>
  <p:clrMapOvr>
    <a:masterClrMapping/>
  </p:clrMapOvr>
  <p:transition/>
</p:sldLayout>
</file>

<file path=ppt/slideLayouts/slideLayout12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00472973"/>
      </p:ext>
    </p:extLst>
  </p:cSld>
  <p:clrMapOvr>
    <a:masterClrMapping/>
  </p:clrMapOvr>
  <p:transition/>
</p:sldLayout>
</file>

<file path=ppt/slideLayouts/slideLayout12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97611"/>
      </p:ext>
    </p:extLst>
  </p:cSld>
  <p:clrMapOvr>
    <a:masterClrMapping/>
  </p:clrMapOvr>
  <p:transition/>
</p:sldLayout>
</file>

<file path=ppt/slideLayouts/slideLayout12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5076406"/>
      </p:ext>
    </p:extLst>
  </p:cSld>
  <p:clrMapOvr>
    <a:masterClrMapping/>
  </p:clrMapOvr>
  <p:transition/>
  <p:timing>
    <p:tnLst>
      <p:par>
        <p:cTn id="1" dur="indefinite" restart="never" nodeType="tmRoot"/>
      </p:par>
    </p:tnLst>
  </p:timing>
</p:sldLayout>
</file>

<file path=ppt/slideLayouts/slideLayout12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80829011"/>
      </p:ext>
    </p:extLst>
  </p:cSld>
  <p:clrMapOvr>
    <a:masterClrMapping/>
  </p:clrMapOvr>
  <p:transition/>
  <p:timing>
    <p:tnLst>
      <p:par>
        <p:cTn id="1" dur="indefinite" restart="never" nodeType="tmRoot"/>
      </p:par>
    </p:tn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9682470"/>
      </p:ext>
    </p:extLst>
  </p:cSld>
  <p:clrMapOvr>
    <a:masterClrMapping/>
  </p:clrMapOvr>
  <p:transition/>
</p:sldLayout>
</file>

<file path=ppt/slideLayouts/slideLayout12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9332820"/>
      </p:ext>
    </p:extLst>
  </p:cSld>
  <p:clrMapOvr>
    <a:masterClrMapping/>
  </p:clrMapOvr>
  <p:transition/>
</p:sldLayout>
</file>

<file path=ppt/slideLayouts/slideLayout12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9006135"/>
      </p:ext>
    </p:extLst>
  </p:cSld>
  <p:clrMapOvr>
    <a:masterClrMapping/>
  </p:clrMapOvr>
  <p:transition/>
</p:sldLayout>
</file>

<file path=ppt/slideLayouts/slideLayout12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5113654"/>
      </p:ext>
    </p:extLst>
  </p:cSld>
  <p:clrMapOvr>
    <a:masterClrMapping/>
  </p:clrMapOvr>
  <p:transition/>
</p:sldLayout>
</file>

<file path=ppt/slideLayouts/slideLayout12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1833387"/>
      </p:ext>
    </p:extLst>
  </p:cSld>
  <p:clrMapOvr>
    <a:masterClrMapping/>
  </p:clrMapOvr>
  <p:transition/>
</p:sldLayout>
</file>

<file path=ppt/slideLayouts/slideLayout12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3933191"/>
      </p:ext>
    </p:extLst>
  </p:cSld>
  <p:clrMapOvr>
    <a:masterClrMapping/>
  </p:clrMapOvr>
  <p:transition/>
</p:sldLayout>
</file>

<file path=ppt/slideLayouts/slideLayout12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8361951"/>
      </p:ext>
    </p:extLst>
  </p:cSld>
  <p:clrMapOvr>
    <a:masterClrMapping/>
  </p:clrMapOvr>
  <p:transition/>
</p:sldLayout>
</file>

<file path=ppt/slideLayouts/slideLayout12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361599"/>
      </p:ext>
    </p:extLst>
  </p:cSld>
  <p:clrMapOvr>
    <a:masterClrMapping/>
  </p:clrMapOvr>
  <p:transition/>
</p:sldLayout>
</file>

<file path=ppt/slideLayouts/slideLayout12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9233069"/>
      </p:ext>
    </p:extLst>
  </p:cSld>
  <p:clrMapOvr>
    <a:masterClrMapping/>
  </p:clrMapOvr>
  <p:transition/>
</p:sldLayout>
</file>

<file path=ppt/slideLayouts/slideLayout12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634290"/>
      </p:ext>
    </p:extLst>
  </p:cSld>
  <p:clrMapOvr>
    <a:masterClrMapping/>
  </p:clrMapOvr>
  <p:transition/>
</p:sldLayout>
</file>

<file path=ppt/slideLayouts/slideLayout12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1498438"/>
      </p:ext>
    </p:extLst>
  </p:cSld>
  <p:clrMapOvr>
    <a:masterClrMapping/>
  </p:clrMapOvr>
  <p:transition/>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737585"/>
      </p:ext>
    </p:extLst>
  </p:cSld>
  <p:clrMapOvr>
    <a:masterClrMapping/>
  </p:clrMapOvr>
  <p:transition/>
  <p:timing>
    <p:tnLst>
      <p:par>
        <p:cTn id="1" dur="indefinite" restart="never" nodeType="tmRoot"/>
      </p:par>
    </p:tn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22607370"/>
      </p:ext>
    </p:extLst>
  </p:cSld>
  <p:clrMapOvr>
    <a:masterClrMapping/>
  </p:clrMapOvr>
  <p:transition/>
</p:sldLayout>
</file>

<file path=ppt/slideLayouts/slideLayout13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4600782"/>
      </p:ext>
    </p:extLst>
  </p:cSld>
  <p:clrMapOvr>
    <a:masterClrMapping/>
  </p:clrMapOvr>
  <p:transition/>
  <p:timing>
    <p:tnLst>
      <p:par>
        <p:cTn id="1" dur="indefinite" restart="never" nodeType="tmRoot"/>
      </p:par>
    </p:tnLst>
  </p:timing>
</p:sldLayout>
</file>

<file path=ppt/slideLayouts/slideLayout13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9908434"/>
      </p:ext>
    </p:extLst>
  </p:cSld>
  <p:clrMapOvr>
    <a:masterClrMapping/>
  </p:clrMapOvr>
  <p:transition/>
</p:sldLayout>
</file>

<file path=ppt/slideLayouts/slideLayout13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8925956"/>
      </p:ext>
    </p:extLst>
  </p:cSld>
  <p:clrMapOvr>
    <a:masterClrMapping/>
  </p:clrMapOvr>
  <p:transition/>
</p:sldLayout>
</file>

<file path=ppt/slideLayouts/slideLayout13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2256713"/>
      </p:ext>
    </p:extLst>
  </p:cSld>
  <p:clrMapOvr>
    <a:masterClrMapping/>
  </p:clrMapOvr>
  <p:transition/>
</p:sldLayout>
</file>

<file path=ppt/slideLayouts/slideLayout13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3413022"/>
      </p:ext>
    </p:extLst>
  </p:cSld>
  <p:clrMapOvr>
    <a:masterClrMapping/>
  </p:clrMapOvr>
  <p:transition/>
</p:sldLayout>
</file>

<file path=ppt/slideLayouts/slideLayout13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860692"/>
      </p:ext>
    </p:extLst>
  </p:cSld>
  <p:clrMapOvr>
    <a:masterClrMapping/>
  </p:clrMapOvr>
  <p:transition/>
</p:sldLayout>
</file>

<file path=ppt/slideLayouts/slideLayout13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8462465"/>
      </p:ext>
    </p:extLst>
  </p:cSld>
  <p:clrMapOvr>
    <a:masterClrMapping/>
  </p:clrMapOvr>
  <p:transition/>
</p:sldLayout>
</file>

<file path=ppt/slideLayouts/slideLayout13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5591825"/>
      </p:ext>
    </p:extLst>
  </p:cSld>
  <p:clrMapOvr>
    <a:masterClrMapping/>
  </p:clrMapOvr>
  <p:transition/>
</p:sldLayout>
</file>

<file path=ppt/slideLayouts/slideLayout13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4769223"/>
      </p:ext>
    </p:extLst>
  </p:cSld>
  <p:clrMapOvr>
    <a:masterClrMapping/>
  </p:clrMapOvr>
  <p:transition/>
</p:sldLayout>
</file>

<file path=ppt/slideLayouts/slideLayout13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7595418"/>
      </p:ext>
    </p:extLst>
  </p:cSld>
  <p:clrMapOvr>
    <a:masterClrMapping/>
  </p:clrMapOvr>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974552"/>
      </p:ext>
    </p:extLst>
  </p:cSld>
  <p:clrMapOvr>
    <a:masterClrMapping/>
  </p:clrMapOvr>
  <p:transition/>
</p:sldLayout>
</file>

<file path=ppt/slideLayouts/slideLayout13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5860120"/>
      </p:ext>
    </p:extLst>
  </p:cSld>
  <p:clrMapOvr>
    <a:masterClrMapping/>
  </p:clrMapOvr>
  <p:transition/>
  <p:timing>
    <p:tnLst>
      <p:par>
        <p:cTn id="1" dur="indefinite" restart="never" nodeType="tmRoot"/>
      </p:par>
    </p:tnLst>
  </p:timing>
</p:sldLayout>
</file>

<file path=ppt/slideLayouts/slideLayout13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3094286"/>
      </p:ext>
    </p:extLst>
  </p:cSld>
  <p:clrMapOvr>
    <a:masterClrMapping/>
  </p:clrMapOvr>
  <p:transition/>
  <p:timing>
    <p:tnLst>
      <p:par>
        <p:cTn id="1" dur="indefinite" restart="never" nodeType="tmRoot"/>
      </p:par>
    </p:tnLst>
  </p:timing>
</p:sldLayout>
</file>

<file path=ppt/slideLayouts/slideLayout13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2215758"/>
      </p:ext>
    </p:extLst>
  </p:cSld>
  <p:clrMapOvr>
    <a:masterClrMapping/>
  </p:clrMapOvr>
  <p:transition/>
</p:sldLayout>
</file>

<file path=ppt/slideLayouts/slideLayout13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7307977"/>
      </p:ext>
    </p:extLst>
  </p:cSld>
  <p:clrMapOvr>
    <a:masterClrMapping/>
  </p:clrMapOvr>
  <p:transition/>
</p:sldLayout>
</file>

<file path=ppt/slideLayouts/slideLayout13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6635050"/>
      </p:ext>
    </p:extLst>
  </p:cSld>
  <p:clrMapOvr>
    <a:masterClrMapping/>
  </p:clrMapOvr>
  <p:transition/>
</p:sldLayout>
</file>

<file path=ppt/slideLayouts/slideLayout13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1295903"/>
      </p:ext>
    </p:extLst>
  </p:cSld>
  <p:clrMapOvr>
    <a:masterClrMapping/>
  </p:clrMapOvr>
  <p:transition/>
</p:sldLayout>
</file>

<file path=ppt/slideLayouts/slideLayout13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604625"/>
      </p:ext>
    </p:extLst>
  </p:cSld>
  <p:clrMapOvr>
    <a:masterClrMapping/>
  </p:clrMapOvr>
  <p:transition/>
</p:sldLayout>
</file>

<file path=ppt/slideLayouts/slideLayout13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1225766"/>
      </p:ext>
    </p:extLst>
  </p:cSld>
  <p:clrMapOvr>
    <a:masterClrMapping/>
  </p:clrMapOvr>
  <p:transition/>
</p:sldLayout>
</file>

<file path=ppt/slideLayouts/slideLayout13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7959746"/>
      </p:ext>
    </p:extLst>
  </p:cSld>
  <p:clrMapOvr>
    <a:masterClrMapping/>
  </p:clrMapOvr>
  <p:transition/>
</p:sldLayout>
</file>

<file path=ppt/slideLayouts/slideLayout13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3375048"/>
      </p:ext>
    </p:extLst>
  </p:cSld>
  <p:clrMapOvr>
    <a:masterClrMapping/>
  </p:clrMapOvr>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2882175"/>
      </p:ext>
    </p:extLst>
  </p:cSld>
  <p:clrMapOvr>
    <a:masterClrMapping/>
  </p:clrMapOvr>
  <p:transition/>
</p:sldLayout>
</file>

<file path=ppt/slideLayouts/slideLayout13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1111051"/>
      </p:ext>
    </p:extLst>
  </p:cSld>
  <p:clrMapOvr>
    <a:masterClrMapping/>
  </p:clrMapOvr>
  <p:transition/>
</p:sldLayout>
</file>

<file path=ppt/slideLayouts/slideLayout13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5926001"/>
      </p:ext>
    </p:extLst>
  </p:cSld>
  <p:clrMapOvr>
    <a:masterClrMapping/>
  </p:clrMapOvr>
  <p:transition/>
  <p:timing>
    <p:tnLst>
      <p:par>
        <p:cTn id="1" dur="indefinite" restart="never" nodeType="tmRoot"/>
      </p:par>
    </p:tnLst>
  </p:timing>
</p:sldLayout>
</file>

<file path=ppt/slideLayouts/slideLayout13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3494374"/>
      </p:ext>
    </p:extLst>
  </p:cSld>
  <p:clrMapOvr>
    <a:masterClrMapping/>
  </p:clrMapOvr>
  <p:transition/>
  <p:timing>
    <p:tnLst>
      <p:par>
        <p:cTn id="1" dur="indefinite" restart="never" nodeType="tmRoot"/>
      </p:par>
    </p:tnLst>
  </p:timing>
</p:sldLayout>
</file>

<file path=ppt/slideLayouts/slideLayout13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2128457"/>
      </p:ext>
    </p:extLst>
  </p:cSld>
  <p:clrMapOvr>
    <a:masterClrMapping/>
  </p:clrMapOvr>
  <p:transition/>
</p:sldLayout>
</file>

<file path=ppt/slideLayouts/slideLayout13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2739886"/>
      </p:ext>
    </p:extLst>
  </p:cSld>
  <p:clrMapOvr>
    <a:masterClrMapping/>
  </p:clrMapOvr>
  <p:transition/>
</p:sldLayout>
</file>

<file path=ppt/slideLayouts/slideLayout13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0601988"/>
      </p:ext>
    </p:extLst>
  </p:cSld>
  <p:clrMapOvr>
    <a:masterClrMapping/>
  </p:clrMapOvr>
  <p:transition/>
</p:sldLayout>
</file>

<file path=ppt/slideLayouts/slideLayout13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5119872"/>
      </p:ext>
    </p:extLst>
  </p:cSld>
  <p:clrMapOvr>
    <a:masterClrMapping/>
  </p:clrMapOvr>
  <p:transition/>
</p:sldLayout>
</file>

<file path=ppt/slideLayouts/slideLayout13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3311930"/>
      </p:ext>
    </p:extLst>
  </p:cSld>
  <p:clrMapOvr>
    <a:masterClrMapping/>
  </p:clrMapOvr>
  <p:transition/>
</p:sldLayout>
</file>

<file path=ppt/slideLayouts/slideLayout13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1851417"/>
      </p:ext>
    </p:extLst>
  </p:cSld>
  <p:clrMapOvr>
    <a:masterClrMapping/>
  </p:clrMapOvr>
  <p:transition/>
</p:sldLayout>
</file>

<file path=ppt/slideLayouts/slideLayout13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74485330"/>
      </p:ext>
    </p:extLst>
  </p:cSld>
  <p:clrMapOvr>
    <a:masterClrMapping/>
  </p:clrMapOvr>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0683289"/>
      </p:ext>
    </p:extLst>
  </p:cSld>
  <p:clrMapOvr>
    <a:masterClrMapping/>
  </p:clrMapOvr>
  <p:transition/>
</p:sldLayout>
</file>

<file path=ppt/slideLayouts/slideLayout13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7244921"/>
      </p:ext>
    </p:extLst>
  </p:cSld>
  <p:clrMapOvr>
    <a:masterClrMapping/>
  </p:clrMapOvr>
  <p:transition/>
</p:sldLayout>
</file>

<file path=ppt/slideLayouts/slideLayout13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3292245"/>
      </p:ext>
    </p:extLst>
  </p:cSld>
  <p:clrMapOvr>
    <a:masterClrMapping/>
  </p:clrMapOvr>
  <p:transition/>
</p:sldLayout>
</file>

<file path=ppt/slideLayouts/slideLayout13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7252891"/>
      </p:ext>
    </p:extLst>
  </p:cSld>
  <p:clrMapOvr>
    <a:masterClrMapping/>
  </p:clrMapOvr>
  <p:transition/>
  <p:timing>
    <p:tnLst>
      <p:par>
        <p:cTn id="1" dur="indefinite" restart="never" nodeType="tmRoot"/>
      </p:par>
    </p:tnLst>
  </p:timing>
</p:sldLayout>
</file>

<file path=ppt/slideLayouts/slideLayout13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4672604"/>
      </p:ext>
    </p:extLst>
  </p:cSld>
  <p:clrMapOvr>
    <a:masterClrMapping/>
  </p:clrMapOvr>
  <p:transition/>
  <p:timing>
    <p:tnLst>
      <p:par>
        <p:cTn id="1" dur="indefinite" restart="never" nodeType="tmRoot"/>
      </p:par>
    </p:tnLst>
  </p:timing>
</p:sldLayout>
</file>

<file path=ppt/slideLayouts/slideLayout13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70604832"/>
      </p:ext>
    </p:extLst>
  </p:cSld>
  <p:clrMapOvr>
    <a:masterClrMapping/>
  </p:clrMapOvr>
  <p:transition/>
</p:sldLayout>
</file>

<file path=ppt/slideLayouts/slideLayout13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4083998"/>
      </p:ext>
    </p:extLst>
  </p:cSld>
  <p:clrMapOvr>
    <a:masterClrMapping/>
  </p:clrMapOvr>
  <p:transition/>
</p:sldLayout>
</file>

<file path=ppt/slideLayouts/slideLayout13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6461873"/>
      </p:ext>
    </p:extLst>
  </p:cSld>
  <p:clrMapOvr>
    <a:masterClrMapping/>
  </p:clrMapOvr>
  <p:transition/>
</p:sldLayout>
</file>

<file path=ppt/slideLayouts/slideLayout13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78315636"/>
      </p:ext>
    </p:extLst>
  </p:cSld>
  <p:clrMapOvr>
    <a:masterClrMapping/>
  </p:clrMapOvr>
  <p:transition/>
</p:sldLayout>
</file>

<file path=ppt/slideLayouts/slideLayout13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6036106"/>
      </p:ext>
    </p:extLst>
  </p:cSld>
  <p:clrMapOvr>
    <a:masterClrMapping/>
  </p:clrMapOvr>
  <p:transition/>
</p:sldLayout>
</file>

<file path=ppt/slideLayouts/slideLayout13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1172709"/>
      </p:ext>
    </p:extLst>
  </p:cSld>
  <p:clrMapOvr>
    <a:masterClrMapping/>
  </p:clrMapOvr>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1508187"/>
      </p:ext>
    </p:extLst>
  </p:cSld>
  <p:clrMapOvr>
    <a:masterClrMapping/>
  </p:clrMapOvr>
  <p:transition/>
</p:sldLayout>
</file>

<file path=ppt/slideLayouts/slideLayout13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9624602"/>
      </p:ext>
    </p:extLst>
  </p:cSld>
  <p:clrMapOvr>
    <a:masterClrMapping/>
  </p:clrMapOvr>
  <p:transition/>
</p:sldLayout>
</file>

<file path=ppt/slideLayouts/slideLayout13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81218957"/>
      </p:ext>
    </p:extLst>
  </p:cSld>
  <p:clrMapOvr>
    <a:masterClrMapping/>
  </p:clrMapOvr>
  <p:transition/>
</p:sldLayout>
</file>

<file path=ppt/slideLayouts/slideLayout13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2875069"/>
      </p:ext>
    </p:extLst>
  </p:cSld>
  <p:clrMapOvr>
    <a:masterClrMapping/>
  </p:clrMapOvr>
  <p:transition/>
</p:sldLayout>
</file>

<file path=ppt/slideLayouts/slideLayout1343.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73270773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Layout>
</file>

<file path=ppt/slideLayouts/slideLayout1344.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52586067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Layout>
</file>

<file path=ppt/slideLayouts/slideLayout1345.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137661041"/>
      </p:ext>
    </p:extLst>
  </p:cSld>
  <p:clrMapOvr>
    <a:masterClrMapping/>
  </p:clrMapOvr>
  <p:timing>
    <p:tnLst>
      <p:par>
        <p:cTn id="1" dur="indefinite" restart="never" nodeType="tmRoot"/>
      </p:par>
    </p:tnLst>
  </p:timing>
</p:sldLayout>
</file>

<file path=ppt/slideLayouts/slideLayout13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946718525"/>
      </p:ext>
    </p:extLst>
  </p:cSld>
  <p:clrMapOvr>
    <a:masterClrMapping/>
  </p:clrMapOvr>
  <p:timing>
    <p:tnLst>
      <p:par>
        <p:cTn id="1" dur="indefinite" restart="never" nodeType="tmRoot"/>
      </p:par>
    </p:tnLst>
  </p:timing>
</p:sldLayout>
</file>

<file path=ppt/slideLayouts/slideLayout13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602491966"/>
      </p:ext>
    </p:extLst>
  </p:cSld>
  <p:clrMapOvr>
    <a:masterClrMapping/>
  </p:clrMapOvr>
  <p:timing>
    <p:tnLst>
      <p:par>
        <p:cTn id="1" dur="indefinite" restart="never" nodeType="tmRoot"/>
      </p:par>
    </p:tnLst>
  </p:timing>
</p:sldLayout>
</file>

<file path=ppt/slideLayouts/slideLayout1348.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4046406"/>
      </p:ext>
    </p:extLst>
  </p:cSld>
  <p:clrMapOvr>
    <a:masterClrMapping/>
  </p:clrMapOvr>
  <p:timing>
    <p:tnLst>
      <p:par>
        <p:cTn id="1" dur="indefinite" restart="never" nodeType="tmRoot"/>
      </p:par>
    </p:tnLst>
  </p:timing>
</p:sldLayout>
</file>

<file path=ppt/slideLayouts/slideLayout13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039089616"/>
      </p:ext>
    </p:extLst>
  </p:cSld>
  <p:clrMapOvr>
    <a:masterClrMapping/>
  </p:clrMapOvr>
  <p:timing>
    <p:tnLst>
      <p:par>
        <p:cTn id="1" dur="indefinite" restart="never" nodeType="tmRoot"/>
      </p:par>
    </p:tn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3971540"/>
      </p:ext>
    </p:extLst>
  </p:cSld>
  <p:clrMapOvr>
    <a:masterClrMapping/>
  </p:clrMapOvr>
  <p:transition/>
</p:sldLayout>
</file>

<file path=ppt/slideLayouts/slideLayout13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778661175"/>
      </p:ext>
    </p:extLst>
  </p:cSld>
  <p:clrMapOvr>
    <a:masterClrMapping/>
  </p:clrMapOvr>
  <p:timing>
    <p:tnLst>
      <p:par>
        <p:cTn id="1" dur="indefinite" restart="never" nodeType="tmRoot"/>
      </p:par>
    </p:tnLst>
  </p:timing>
</p:sldLayout>
</file>

<file path=ppt/slideLayouts/slideLayout13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127235319"/>
      </p:ext>
    </p:extLst>
  </p:cSld>
  <p:clrMapOvr>
    <a:masterClrMapping/>
  </p:clrMapOvr>
  <p:timing>
    <p:tnLst>
      <p:par>
        <p:cTn id="1" dur="indefinite" restart="never" nodeType="tmRoot"/>
      </p:par>
    </p:tnLst>
  </p:timing>
</p:sldLayout>
</file>

<file path=ppt/slideLayouts/slideLayout1352.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11/9/17</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802580200"/>
      </p:ext>
    </p:extLst>
  </p:cSld>
  <p:clrMapOvr>
    <a:overrideClrMapping bg1="dk1" tx1="lt1" bg2="dk2" tx2="lt2" accent1="accent1" accent2="accent2" accent3="accent3" accent4="accent4" accent5="accent5" accent6="accent6" hlink="hlink" folHlink="folHlink"/>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9499173"/>
      </p:ext>
    </p:extLst>
  </p:cSld>
  <p:clrMapOvr>
    <a:masterClrMapping/>
  </p:clrMapOvr>
</p:sldLayout>
</file>

<file path=ppt/slideLayouts/slideLayout13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694661904"/>
      </p:ext>
    </p:extLst>
  </p:cSld>
  <p:clrMapOvr>
    <a:masterClrMapping/>
  </p:clrMapOvr>
  <p:timing>
    <p:tnLst>
      <p:par>
        <p:cTn id="1" dur="indefinite" restart="never" nodeType="tmRoot"/>
      </p:par>
    </p:tnLst>
  </p:timing>
</p:sldLayout>
</file>

<file path=ppt/slideLayouts/slideLayout13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6326670"/>
      </p:ext>
    </p:extLst>
  </p:cSld>
  <p:clrMapOvr>
    <a:masterClrMapping/>
  </p:clrMapOvr>
  <p:transition/>
  <p:timing>
    <p:tnLst>
      <p:par>
        <p:cTn id="1" dur="indefinite" restart="never" nodeType="tmRoot"/>
      </p:par>
    </p:tnLst>
  </p:timing>
</p:sldLayout>
</file>

<file path=ppt/slideLayouts/slideLayout13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2930617"/>
      </p:ext>
    </p:extLst>
  </p:cSld>
  <p:clrMapOvr>
    <a:masterClrMapping/>
  </p:clrMapOvr>
  <p:transition/>
  <p:timing>
    <p:tnLst>
      <p:par>
        <p:cTn id="1" dur="indefinite" restart="never" nodeType="tmRoot"/>
      </p:par>
    </p:tnLst>
  </p:timing>
</p:sldLayout>
</file>

<file path=ppt/slideLayouts/slideLayout13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5741818"/>
      </p:ext>
    </p:extLst>
  </p:cSld>
  <p:clrMapOvr>
    <a:masterClrMapping/>
  </p:clrMapOvr>
  <p:transition/>
</p:sldLayout>
</file>

<file path=ppt/slideLayouts/slideLayout13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7803005"/>
      </p:ext>
    </p:extLst>
  </p:cSld>
  <p:clrMapOvr>
    <a:masterClrMapping/>
  </p:clrMapOvr>
  <p:transition/>
</p:sldLayout>
</file>

<file path=ppt/slideLayouts/slideLayout13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9624945"/>
      </p:ext>
    </p:extLst>
  </p:cSld>
  <p:clrMapOvr>
    <a:masterClrMapping/>
  </p:clrMapOvr>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6771473"/>
      </p:ext>
    </p:extLst>
  </p:cSld>
  <p:clrMapOvr>
    <a:masterClrMapping/>
  </p:clrMapOvr>
  <p:transition/>
</p:sldLayout>
</file>

<file path=ppt/slideLayouts/slideLayout13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3483311"/>
      </p:ext>
    </p:extLst>
  </p:cSld>
  <p:clrMapOvr>
    <a:masterClrMapping/>
  </p:clrMapOvr>
  <p:transition/>
</p:sldLayout>
</file>

<file path=ppt/slideLayouts/slideLayout13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4540955"/>
      </p:ext>
    </p:extLst>
  </p:cSld>
  <p:clrMapOvr>
    <a:masterClrMapping/>
  </p:clrMapOvr>
  <p:transition/>
</p:sldLayout>
</file>

<file path=ppt/slideLayouts/slideLayout13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47710097"/>
      </p:ext>
    </p:extLst>
  </p:cSld>
  <p:clrMapOvr>
    <a:masterClrMapping/>
  </p:clrMapOvr>
  <p:transition/>
</p:sldLayout>
</file>

<file path=ppt/slideLayouts/slideLayout13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3033346"/>
      </p:ext>
    </p:extLst>
  </p:cSld>
  <p:clrMapOvr>
    <a:masterClrMapping/>
  </p:clrMapOvr>
  <p:transition/>
</p:sldLayout>
</file>

<file path=ppt/slideLayouts/slideLayout13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4639750"/>
      </p:ext>
    </p:extLst>
  </p:cSld>
  <p:clrMapOvr>
    <a:masterClrMapping/>
  </p:clrMapOvr>
  <p:transition/>
</p:sldLayout>
</file>

<file path=ppt/slideLayouts/slideLayout13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05714908"/>
      </p:ext>
    </p:extLst>
  </p:cSld>
  <p:clrMapOvr>
    <a:masterClrMapping/>
  </p:clrMapOvr>
  <p:transition/>
</p:sldLayout>
</file>

<file path=ppt/slideLayouts/slideLayout13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2914329"/>
      </p:ext>
    </p:extLst>
  </p:cSld>
  <p:clrMapOvr>
    <a:masterClrMapping/>
  </p:clrMapOvr>
  <p:transition/>
  <p:timing>
    <p:tnLst>
      <p:par>
        <p:cTn id="1" dur="indefinite" restart="never" nodeType="tmRoot"/>
      </p:par>
    </p:tnLst>
  </p:timing>
</p:sldLayout>
</file>

<file path=ppt/slideLayouts/slideLayout13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4476619"/>
      </p:ext>
    </p:extLst>
  </p:cSld>
  <p:clrMapOvr>
    <a:masterClrMapping/>
  </p:clrMapOvr>
  <p:transition/>
  <p:timing>
    <p:tnLst>
      <p:par>
        <p:cTn id="1" dur="indefinite" restart="never" nodeType="tmRoot"/>
      </p:par>
    </p:tnLst>
  </p:timing>
</p:sldLayout>
</file>

<file path=ppt/slideLayouts/slideLayout13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8415703"/>
      </p:ext>
    </p:extLst>
  </p:cSld>
  <p:clrMapOvr>
    <a:masterClrMapping/>
  </p:clrMapOvr>
  <p:transition/>
</p:sldLayout>
</file>

<file path=ppt/slideLayouts/slideLayout13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1025887"/>
      </p:ext>
    </p:extLst>
  </p:cSld>
  <p:clrMapOvr>
    <a:masterClrMapping/>
  </p:clrMapOvr>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9462747"/>
      </p:ext>
    </p:extLst>
  </p:cSld>
  <p:clrMapOvr>
    <a:masterClrMapping/>
  </p:clrMapOvr>
  <p:transition/>
  <p:timing>
    <p:tnLst>
      <p:par>
        <p:cTn id="1" dur="indefinite" restart="never" nodeType="tmRoot"/>
      </p:par>
    </p:tnLst>
  </p:timing>
</p:sldLayout>
</file>

<file path=ppt/slideLayouts/slideLayout13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93364956"/>
      </p:ext>
    </p:extLst>
  </p:cSld>
  <p:clrMapOvr>
    <a:masterClrMapping/>
  </p:clrMapOvr>
  <p:transition/>
</p:sldLayout>
</file>

<file path=ppt/slideLayouts/slideLayout13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5877144"/>
      </p:ext>
    </p:extLst>
  </p:cSld>
  <p:clrMapOvr>
    <a:masterClrMapping/>
  </p:clrMapOvr>
  <p:transition/>
</p:sldLayout>
</file>

<file path=ppt/slideLayouts/slideLayout13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123960"/>
      </p:ext>
    </p:extLst>
  </p:cSld>
  <p:clrMapOvr>
    <a:masterClrMapping/>
  </p:clrMapOvr>
  <p:transition/>
</p:sldLayout>
</file>

<file path=ppt/slideLayouts/slideLayout13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1606105"/>
      </p:ext>
    </p:extLst>
  </p:cSld>
  <p:clrMapOvr>
    <a:masterClrMapping/>
  </p:clrMapOvr>
  <p:transition/>
</p:sldLayout>
</file>

<file path=ppt/slideLayouts/slideLayout13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106685"/>
      </p:ext>
    </p:extLst>
  </p:cSld>
  <p:clrMapOvr>
    <a:masterClrMapping/>
  </p:clrMapOvr>
  <p:transition/>
</p:sldLayout>
</file>

<file path=ppt/slideLayouts/slideLayout13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7125803"/>
      </p:ext>
    </p:extLst>
  </p:cSld>
  <p:clrMapOvr>
    <a:masterClrMapping/>
  </p:clrMapOvr>
  <p:transition/>
</p:sldLayout>
</file>

<file path=ppt/slideLayouts/slideLayout13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2487796"/>
      </p:ext>
    </p:extLst>
  </p:cSld>
  <p:clrMapOvr>
    <a:masterClrMapping/>
  </p:clrMapOvr>
  <p:transition/>
</p:sldLayout>
</file>

<file path=ppt/slideLayouts/slideLayout13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104361"/>
      </p:ext>
    </p:extLst>
  </p:cSld>
  <p:clrMapOvr>
    <a:masterClrMapping/>
  </p:clrMapOvr>
  <p:transition/>
  <p:timing>
    <p:tnLst>
      <p:par>
        <p:cTn id="1" dur="indefinite" restart="never" nodeType="tmRoot"/>
      </p:par>
    </p:tnLst>
  </p:timing>
</p:sldLayout>
</file>

<file path=ppt/slideLayouts/slideLayout13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3798861"/>
      </p:ext>
    </p:extLst>
  </p:cSld>
  <p:clrMapOvr>
    <a:masterClrMapping/>
  </p:clrMapOvr>
  <p:transition/>
  <p:timing>
    <p:tnLst>
      <p:par>
        <p:cTn id="1" dur="indefinite" restart="never" nodeType="tmRoot"/>
      </p:par>
    </p:tnLst>
  </p:timing>
</p:sldLayout>
</file>

<file path=ppt/slideLayouts/slideLayout13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1997015"/>
      </p:ext>
    </p:extLst>
  </p:cSld>
  <p:clrMapOvr>
    <a:masterClrMapping/>
  </p:clrMapOvr>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8301115"/>
      </p:ext>
    </p:extLst>
  </p:cSld>
  <p:clrMapOvr>
    <a:masterClrMapping/>
  </p:clrMapOvr>
  <p:transition/>
  <p:timing>
    <p:tnLst>
      <p:par>
        <p:cTn id="1" dur="indefinite" restart="never" nodeType="tmRoot"/>
      </p:par>
    </p:tnLst>
  </p:timing>
</p:sldLayout>
</file>

<file path=ppt/slideLayouts/slideLayout13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0749940"/>
      </p:ext>
    </p:extLst>
  </p:cSld>
  <p:clrMapOvr>
    <a:masterClrMapping/>
  </p:clrMapOvr>
  <p:transition/>
</p:sldLayout>
</file>

<file path=ppt/slideLayouts/slideLayout13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9950887"/>
      </p:ext>
    </p:extLst>
  </p:cSld>
  <p:clrMapOvr>
    <a:masterClrMapping/>
  </p:clrMapOvr>
  <p:transition/>
</p:sldLayout>
</file>

<file path=ppt/slideLayouts/slideLayout13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30032131"/>
      </p:ext>
    </p:extLst>
  </p:cSld>
  <p:clrMapOvr>
    <a:masterClrMapping/>
  </p:clrMapOvr>
  <p:transition/>
</p:sldLayout>
</file>

<file path=ppt/slideLayouts/slideLayout13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926066"/>
      </p:ext>
    </p:extLst>
  </p:cSld>
  <p:clrMapOvr>
    <a:masterClrMapping/>
  </p:clrMapOvr>
  <p:transition/>
</p:sldLayout>
</file>

<file path=ppt/slideLayouts/slideLayout13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3401441"/>
      </p:ext>
    </p:extLst>
  </p:cSld>
  <p:clrMapOvr>
    <a:masterClrMapping/>
  </p:clrMapOvr>
  <p:transition/>
</p:sldLayout>
</file>

<file path=ppt/slideLayouts/slideLayout13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7575874"/>
      </p:ext>
    </p:extLst>
  </p:cSld>
  <p:clrMapOvr>
    <a:masterClrMapping/>
  </p:clrMapOvr>
  <p:transition/>
</p:sldLayout>
</file>

<file path=ppt/slideLayouts/slideLayout13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8458503"/>
      </p:ext>
    </p:extLst>
  </p:cSld>
  <p:clrMapOvr>
    <a:masterClrMapping/>
  </p:clrMapOvr>
  <p:transition/>
</p:sldLayout>
</file>

<file path=ppt/slideLayouts/slideLayout13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6392261"/>
      </p:ext>
    </p:extLst>
  </p:cSld>
  <p:clrMapOvr>
    <a:masterClrMapping/>
  </p:clrMapOvr>
  <p:transition/>
</p:sldLayout>
</file>

<file path=ppt/slideLayouts/slideLayout13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3255110"/>
      </p:ext>
    </p:extLst>
  </p:cSld>
  <p:clrMapOvr>
    <a:masterClrMapping/>
  </p:clrMapOvr>
  <p:transition/>
  <p:timing>
    <p:tnLst>
      <p:par>
        <p:cTn id="1" dur="indefinite" restart="never" nodeType="tmRoot"/>
      </p:par>
    </p:tnLst>
  </p:timing>
</p:sldLayout>
</file>

<file path=ppt/slideLayouts/slideLayout13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8450613"/>
      </p:ext>
    </p:extLst>
  </p:cSld>
  <p:clrMapOvr>
    <a:masterClrMapping/>
  </p:clrMapOvr>
  <p:transition/>
  <p:timing>
    <p:tnLst>
      <p:par>
        <p:cTn id="1" dur="indefinite" restart="never" nodeType="tmRoot"/>
      </p:par>
    </p:tnLst>
  </p:timing>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2834769"/>
      </p:ext>
    </p:extLst>
  </p:cSld>
  <p:clrMapOvr>
    <a:masterClrMapping/>
  </p:clrMapOvr>
  <p:transition/>
</p:sldLayout>
</file>

<file path=ppt/slideLayouts/slideLayout13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3608909"/>
      </p:ext>
    </p:extLst>
  </p:cSld>
  <p:clrMapOvr>
    <a:masterClrMapping/>
  </p:clrMapOvr>
  <p:transition/>
</p:sldLayout>
</file>

<file path=ppt/slideLayouts/slideLayout13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17385028"/>
      </p:ext>
    </p:extLst>
  </p:cSld>
  <p:clrMapOvr>
    <a:masterClrMapping/>
  </p:clrMapOvr>
  <p:transition/>
</p:sldLayout>
</file>

<file path=ppt/slideLayouts/slideLayout13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9343891"/>
      </p:ext>
    </p:extLst>
  </p:cSld>
  <p:clrMapOvr>
    <a:masterClrMapping/>
  </p:clrMapOvr>
  <p:transition/>
</p:sldLayout>
</file>

<file path=ppt/slideLayouts/slideLayout13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1131508"/>
      </p:ext>
    </p:extLst>
  </p:cSld>
  <p:clrMapOvr>
    <a:masterClrMapping/>
  </p:clrMapOvr>
  <p:transition/>
</p:sldLayout>
</file>

<file path=ppt/slideLayouts/slideLayout13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7250393"/>
      </p:ext>
    </p:extLst>
  </p:cSld>
  <p:clrMapOvr>
    <a:masterClrMapping/>
  </p:clrMapOvr>
  <p:transition/>
</p:sldLayout>
</file>

<file path=ppt/slideLayouts/slideLayout13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5292804"/>
      </p:ext>
    </p:extLst>
  </p:cSld>
  <p:clrMapOvr>
    <a:masterClrMapping/>
  </p:clrMapOvr>
  <p:transition/>
</p:sldLayout>
</file>

<file path=ppt/slideLayouts/slideLayout13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4034706"/>
      </p:ext>
    </p:extLst>
  </p:cSld>
  <p:clrMapOvr>
    <a:masterClrMapping/>
  </p:clrMapOvr>
  <p:transition/>
</p:sldLayout>
</file>

<file path=ppt/slideLayouts/slideLayout13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9885709"/>
      </p:ext>
    </p:extLst>
  </p:cSld>
  <p:clrMapOvr>
    <a:masterClrMapping/>
  </p:clrMapOvr>
  <p:transition/>
</p:sldLayout>
</file>

<file path=ppt/slideLayouts/slideLayout13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2824194"/>
      </p:ext>
    </p:extLst>
  </p:cSld>
  <p:clrMapOvr>
    <a:masterClrMapping/>
  </p:clrMapOvr>
  <p:transition/>
</p:sldLayout>
</file>

<file path=ppt/slideLayouts/slideLayout13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5170771"/>
      </p:ext>
    </p:extLst>
  </p:cSld>
  <p:clrMapOvr>
    <a:masterClrMapping/>
  </p:clrMapOvr>
  <p:transition/>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594966"/>
      </p:ext>
    </p:extLst>
  </p:cSld>
  <p:clrMapOvr>
    <a:masterClrMapping/>
  </p:clrMapOvr>
  <p:transition/>
  <p:timing>
    <p:tnLst>
      <p:par>
        <p:cTn id="1" dur="indefinite" restart="never" nodeType="tmRoot"/>
      </p:par>
    </p:tn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8479101"/>
      </p:ext>
    </p:extLst>
  </p:cSld>
  <p:clrMapOvr>
    <a:masterClrMapping/>
  </p:clrMapOvr>
  <p:transition/>
</p:sldLayout>
</file>

<file path=ppt/slideLayouts/slideLayout14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5060217"/>
      </p:ext>
    </p:extLst>
  </p:cSld>
  <p:clrMapOvr>
    <a:masterClrMapping/>
  </p:clrMapOvr>
  <p:transition/>
  <p:timing>
    <p:tnLst>
      <p:par>
        <p:cTn id="1" dur="indefinite" restart="never" nodeType="tmRoot"/>
      </p:par>
    </p:tnLst>
  </p:timing>
</p:sldLayout>
</file>

<file path=ppt/slideLayouts/slideLayout14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1985228"/>
      </p:ext>
    </p:extLst>
  </p:cSld>
  <p:clrMapOvr>
    <a:masterClrMapping/>
  </p:clrMapOvr>
  <p:transition/>
</p:sldLayout>
</file>

<file path=ppt/slideLayouts/slideLayout14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6526151"/>
      </p:ext>
    </p:extLst>
  </p:cSld>
  <p:clrMapOvr>
    <a:masterClrMapping/>
  </p:clrMapOvr>
  <p:transition/>
</p:sldLayout>
</file>

<file path=ppt/slideLayouts/slideLayout14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5364098"/>
      </p:ext>
    </p:extLst>
  </p:cSld>
  <p:clrMapOvr>
    <a:masterClrMapping/>
  </p:clrMapOvr>
  <p:transition/>
</p:sldLayout>
</file>

<file path=ppt/slideLayouts/slideLayout14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9202982"/>
      </p:ext>
    </p:extLst>
  </p:cSld>
  <p:clrMapOvr>
    <a:masterClrMapping/>
  </p:clrMapOvr>
  <p:transition/>
</p:sldLayout>
</file>

<file path=ppt/slideLayouts/slideLayout14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6920662"/>
      </p:ext>
    </p:extLst>
  </p:cSld>
  <p:clrMapOvr>
    <a:masterClrMapping/>
  </p:clrMapOvr>
  <p:transition/>
</p:sldLayout>
</file>

<file path=ppt/slideLayouts/slideLayout14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2900300"/>
      </p:ext>
    </p:extLst>
  </p:cSld>
  <p:clrMapOvr>
    <a:masterClrMapping/>
  </p:clrMapOvr>
  <p:transition/>
</p:sldLayout>
</file>

<file path=ppt/slideLayouts/slideLayout14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437952"/>
      </p:ext>
    </p:extLst>
  </p:cSld>
  <p:clrMapOvr>
    <a:masterClrMapping/>
  </p:clrMapOvr>
  <p:transition/>
</p:sldLayout>
</file>

<file path=ppt/slideLayouts/slideLayout14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3388076"/>
      </p:ext>
    </p:extLst>
  </p:cSld>
  <p:clrMapOvr>
    <a:masterClrMapping/>
  </p:clrMapOvr>
  <p:transition/>
</p:sldLayout>
</file>

<file path=ppt/slideLayouts/slideLayout14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307209"/>
      </p:ext>
    </p:extLst>
  </p:cSld>
  <p:clrMapOvr>
    <a:masterClrMapping/>
  </p:clrMapOvr>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95513993"/>
      </p:ext>
    </p:extLst>
  </p:cSld>
  <p:clrMapOvr>
    <a:masterClrMapping/>
  </p:clrMapOvr>
  <p:transition/>
</p:sldLayout>
</file>

<file path=ppt/slideLayouts/slideLayout14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2790750"/>
      </p:ext>
    </p:extLst>
  </p:cSld>
  <p:clrMapOvr>
    <a:masterClrMapping/>
  </p:clrMapOvr>
  <p:transition/>
  <p:timing>
    <p:tnLst>
      <p:par>
        <p:cTn id="1" dur="indefinite" restart="never" nodeType="tmRoot"/>
      </p:par>
    </p:tnLst>
  </p:timing>
</p:sldLayout>
</file>

<file path=ppt/slideLayouts/slideLayout14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5122715"/>
      </p:ext>
    </p:extLst>
  </p:cSld>
  <p:clrMapOvr>
    <a:masterClrMapping/>
  </p:clrMapOvr>
  <p:transition/>
  <p:timing>
    <p:tnLst>
      <p:par>
        <p:cTn id="1" dur="indefinite" restart="never" nodeType="tmRoot"/>
      </p:par>
    </p:tnLst>
  </p:timing>
</p:sldLayout>
</file>

<file path=ppt/slideLayouts/slideLayout14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7021062"/>
      </p:ext>
    </p:extLst>
  </p:cSld>
  <p:clrMapOvr>
    <a:masterClrMapping/>
  </p:clrMapOvr>
  <p:transition/>
</p:sldLayout>
</file>

<file path=ppt/slideLayouts/slideLayout14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6149374"/>
      </p:ext>
    </p:extLst>
  </p:cSld>
  <p:clrMapOvr>
    <a:masterClrMapping/>
  </p:clrMapOvr>
  <p:transition/>
</p:sldLayout>
</file>

<file path=ppt/slideLayouts/slideLayout14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361039"/>
      </p:ext>
    </p:extLst>
  </p:cSld>
  <p:clrMapOvr>
    <a:masterClrMapping/>
  </p:clrMapOvr>
  <p:transition/>
</p:sldLayout>
</file>

<file path=ppt/slideLayouts/slideLayout14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0899998"/>
      </p:ext>
    </p:extLst>
  </p:cSld>
  <p:clrMapOvr>
    <a:masterClrMapping/>
  </p:clrMapOvr>
  <p:transition/>
</p:sldLayout>
</file>

<file path=ppt/slideLayouts/slideLayout14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2283290"/>
      </p:ext>
    </p:extLst>
  </p:cSld>
  <p:clrMapOvr>
    <a:masterClrMapping/>
  </p:clrMapOvr>
  <p:transition/>
</p:sldLayout>
</file>

<file path=ppt/slideLayouts/slideLayout14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9578246"/>
      </p:ext>
    </p:extLst>
  </p:cSld>
  <p:clrMapOvr>
    <a:masterClrMapping/>
  </p:clrMapOvr>
  <p:transition/>
</p:sldLayout>
</file>

<file path=ppt/slideLayouts/slideLayout14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9624596"/>
      </p:ext>
    </p:extLst>
  </p:cSld>
  <p:clrMapOvr>
    <a:masterClrMapping/>
  </p:clrMapOvr>
  <p:transition/>
</p:sldLayout>
</file>

<file path=ppt/slideLayouts/slideLayout14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6221728"/>
      </p:ext>
    </p:extLst>
  </p:cSld>
  <p:clrMapOvr>
    <a:masterClrMapping/>
  </p:clrMapOvr>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0949556"/>
      </p:ext>
    </p:extLst>
  </p:cSld>
  <p:clrMapOvr>
    <a:masterClrMapping/>
  </p:clrMapOvr>
  <p:transition/>
</p:sldLayout>
</file>

<file path=ppt/slideLayouts/slideLayout14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8931120"/>
      </p:ext>
    </p:extLst>
  </p:cSld>
  <p:clrMapOvr>
    <a:masterClrMapping/>
  </p:clrMapOvr>
  <p:transition/>
</p:sldLayout>
</file>

<file path=ppt/slideLayouts/slideLayout14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8711505"/>
      </p:ext>
    </p:extLst>
  </p:cSld>
  <p:clrMapOvr>
    <a:masterClrMapping/>
  </p:clrMapOvr>
  <p:transition/>
  <p:timing>
    <p:tnLst>
      <p:par>
        <p:cTn id="1" dur="indefinite" restart="never" nodeType="tmRoot"/>
      </p:par>
    </p:tnLst>
  </p:timing>
</p:sldLayout>
</file>

<file path=ppt/slideLayouts/slideLayout14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98636519"/>
      </p:ext>
    </p:extLst>
  </p:cSld>
  <p:clrMapOvr>
    <a:masterClrMapping/>
  </p:clrMapOvr>
  <p:transition/>
  <p:timing>
    <p:tnLst>
      <p:par>
        <p:cTn id="1" dur="indefinite" restart="never" nodeType="tmRoot"/>
      </p:par>
    </p:tnLst>
  </p:timing>
</p:sldLayout>
</file>

<file path=ppt/slideLayouts/slideLayout14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6733409"/>
      </p:ext>
    </p:extLst>
  </p:cSld>
  <p:clrMapOvr>
    <a:masterClrMapping/>
  </p:clrMapOvr>
  <p:transition/>
</p:sldLayout>
</file>

<file path=ppt/slideLayouts/slideLayout14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5122226"/>
      </p:ext>
    </p:extLst>
  </p:cSld>
  <p:clrMapOvr>
    <a:masterClrMapping/>
  </p:clrMapOvr>
  <p:transition/>
</p:sldLayout>
</file>

<file path=ppt/slideLayouts/slideLayout14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3515996"/>
      </p:ext>
    </p:extLst>
  </p:cSld>
  <p:clrMapOvr>
    <a:masterClrMapping/>
  </p:clrMapOvr>
  <p:transition/>
</p:sldLayout>
</file>

<file path=ppt/slideLayouts/slideLayout14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6089477"/>
      </p:ext>
    </p:extLst>
  </p:cSld>
  <p:clrMapOvr>
    <a:masterClrMapping/>
  </p:clrMapOvr>
  <p:transition/>
</p:sldLayout>
</file>

<file path=ppt/slideLayouts/slideLayout14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2761373"/>
      </p:ext>
    </p:extLst>
  </p:cSld>
  <p:clrMapOvr>
    <a:masterClrMapping/>
  </p:clrMapOvr>
  <p:transition/>
</p:sldLayout>
</file>

<file path=ppt/slideLayouts/slideLayout14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4413683"/>
      </p:ext>
    </p:extLst>
  </p:cSld>
  <p:clrMapOvr>
    <a:masterClrMapping/>
  </p:clrMapOvr>
  <p:transition/>
</p:sldLayout>
</file>

<file path=ppt/slideLayouts/slideLayout14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2699964"/>
      </p:ext>
    </p:extLst>
  </p:cSld>
  <p:clrMapOvr>
    <a:masterClrMapping/>
  </p:clrMapOvr>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7416598"/>
      </p:ext>
    </p:extLst>
  </p:cSld>
  <p:clrMapOvr>
    <a:masterClrMapping/>
  </p:clrMapOvr>
  <p:transition/>
</p:sldLayout>
</file>

<file path=ppt/slideLayouts/slideLayout14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37912965"/>
      </p:ext>
    </p:extLst>
  </p:cSld>
  <p:clrMapOvr>
    <a:masterClrMapping/>
  </p:clrMapOvr>
  <p:transition/>
</p:sldLayout>
</file>

<file path=ppt/slideLayouts/slideLayout14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2009283"/>
      </p:ext>
    </p:extLst>
  </p:cSld>
  <p:clrMapOvr>
    <a:masterClrMapping/>
  </p:clrMapOvr>
  <p:transition/>
</p:sldLayout>
</file>

<file path=ppt/slideLayouts/slideLayout14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5087437"/>
      </p:ext>
    </p:extLst>
  </p:cSld>
  <p:clrMapOvr>
    <a:masterClrMapping/>
  </p:clrMapOvr>
  <p:transition/>
  <p:timing>
    <p:tnLst>
      <p:par>
        <p:cTn id="1" dur="indefinite" restart="never" nodeType="tmRoot"/>
      </p:par>
    </p:tnLst>
  </p:timing>
</p:sldLayout>
</file>

<file path=ppt/slideLayouts/slideLayout14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02459077"/>
      </p:ext>
    </p:extLst>
  </p:cSld>
  <p:clrMapOvr>
    <a:masterClrMapping/>
  </p:clrMapOvr>
  <p:transition/>
  <p:timing>
    <p:tnLst>
      <p:par>
        <p:cTn id="1" dur="indefinite" restart="never" nodeType="tmRoot"/>
      </p:par>
    </p:tnLst>
  </p:timing>
</p:sldLayout>
</file>

<file path=ppt/slideLayouts/slideLayout14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5233793"/>
      </p:ext>
    </p:extLst>
  </p:cSld>
  <p:clrMapOvr>
    <a:masterClrMapping/>
  </p:clrMapOvr>
  <p:transition/>
</p:sldLayout>
</file>

<file path=ppt/slideLayouts/slideLayout14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3720381"/>
      </p:ext>
    </p:extLst>
  </p:cSld>
  <p:clrMapOvr>
    <a:masterClrMapping/>
  </p:clrMapOvr>
  <p:transition/>
</p:sldLayout>
</file>

<file path=ppt/slideLayouts/slideLayout14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9578741"/>
      </p:ext>
    </p:extLst>
  </p:cSld>
  <p:clrMapOvr>
    <a:masterClrMapping/>
  </p:clrMapOvr>
  <p:transition/>
</p:sldLayout>
</file>

<file path=ppt/slideLayouts/slideLayout14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9305678"/>
      </p:ext>
    </p:extLst>
  </p:cSld>
  <p:clrMapOvr>
    <a:masterClrMapping/>
  </p:clrMapOvr>
  <p:transition/>
</p:sldLayout>
</file>

<file path=ppt/slideLayouts/slideLayout14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474474"/>
      </p:ext>
    </p:extLst>
  </p:cSld>
  <p:clrMapOvr>
    <a:masterClrMapping/>
  </p:clrMapOvr>
  <p:transition/>
</p:sldLayout>
</file>

<file path=ppt/slideLayouts/slideLayout14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2783290"/>
      </p:ext>
    </p:extLst>
  </p:cSld>
  <p:clrMapOvr>
    <a:masterClrMapping/>
  </p:clrMapOvr>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983898"/>
      </p:ext>
    </p:extLst>
  </p:cSld>
  <p:clrMapOvr>
    <a:masterClrMapping/>
  </p:clrMapOvr>
  <p:transition/>
</p:sldLayout>
</file>

<file path=ppt/slideLayouts/slideLayout14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1206807"/>
      </p:ext>
    </p:extLst>
  </p:cSld>
  <p:clrMapOvr>
    <a:masterClrMapping/>
  </p:clrMapOvr>
  <p:transition/>
</p:sldLayout>
</file>

<file path=ppt/slideLayouts/slideLayout14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5833781"/>
      </p:ext>
    </p:extLst>
  </p:cSld>
  <p:clrMapOvr>
    <a:masterClrMapping/>
  </p:clrMapOvr>
  <p:transition/>
</p:sldLayout>
</file>

<file path=ppt/slideLayouts/slideLayout14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7150311"/>
      </p:ext>
    </p:extLst>
  </p:cSld>
  <p:clrMapOvr>
    <a:masterClrMapping/>
  </p:clrMapOvr>
  <p:transition/>
</p:sldLayout>
</file>

<file path=ppt/slideLayouts/slideLayout14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6857163"/>
      </p:ext>
    </p:extLst>
  </p:cSld>
  <p:clrMapOvr>
    <a:masterClrMapping/>
  </p:clrMapOvr>
  <p:transition/>
  <p:timing>
    <p:tnLst>
      <p:par>
        <p:cTn id="1" dur="indefinite" restart="never" nodeType="tmRoot"/>
      </p:par>
    </p:tnLst>
  </p:timing>
</p:sldLayout>
</file>

<file path=ppt/slideLayouts/slideLayout14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9679544"/>
      </p:ext>
    </p:extLst>
  </p:cSld>
  <p:clrMapOvr>
    <a:masterClrMapping/>
  </p:clrMapOvr>
  <p:transition/>
  <p:timing>
    <p:tnLst>
      <p:par>
        <p:cTn id="1" dur="indefinite" restart="never" nodeType="tmRoot"/>
      </p:par>
    </p:tnLst>
  </p:timing>
</p:sldLayout>
</file>

<file path=ppt/slideLayouts/slideLayout14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9479945"/>
      </p:ext>
    </p:extLst>
  </p:cSld>
  <p:clrMapOvr>
    <a:masterClrMapping/>
  </p:clrMapOvr>
  <p:transition/>
</p:sldLayout>
</file>

<file path=ppt/slideLayouts/slideLayout14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214084"/>
      </p:ext>
    </p:extLst>
  </p:cSld>
  <p:clrMapOvr>
    <a:masterClrMapping/>
  </p:clrMapOvr>
  <p:transition/>
</p:sldLayout>
</file>

<file path=ppt/slideLayouts/slideLayout14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5720971"/>
      </p:ext>
    </p:extLst>
  </p:cSld>
  <p:clrMapOvr>
    <a:masterClrMapping/>
  </p:clrMapOvr>
  <p:transition/>
</p:sldLayout>
</file>

<file path=ppt/slideLayouts/slideLayout14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8531794"/>
      </p:ext>
    </p:extLst>
  </p:cSld>
  <p:clrMapOvr>
    <a:masterClrMapping/>
  </p:clrMapOvr>
  <p:transition/>
</p:sldLayout>
</file>

<file path=ppt/slideLayouts/slideLayout14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6181080"/>
      </p:ext>
    </p:extLst>
  </p:cSld>
  <p:clrMapOvr>
    <a:masterClrMapping/>
  </p:clrMapOvr>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0490541"/>
      </p:ext>
    </p:extLst>
  </p:cSld>
  <p:clrMapOvr>
    <a:masterClrMapping/>
  </p:clrMapOvr>
  <p:transition/>
</p:sldLayout>
</file>

<file path=ppt/slideLayouts/slideLayout14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3224268"/>
      </p:ext>
    </p:extLst>
  </p:cSld>
  <p:clrMapOvr>
    <a:masterClrMapping/>
  </p:clrMapOvr>
  <p:transition/>
</p:sldLayout>
</file>

<file path=ppt/slideLayouts/slideLayout14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6597693"/>
      </p:ext>
    </p:extLst>
  </p:cSld>
  <p:clrMapOvr>
    <a:masterClrMapping/>
  </p:clrMapOvr>
  <p:transition/>
</p:sldLayout>
</file>

<file path=ppt/slideLayouts/slideLayout14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6016434"/>
      </p:ext>
    </p:extLst>
  </p:cSld>
  <p:clrMapOvr>
    <a:masterClrMapping/>
  </p:clrMapOvr>
  <p:transition/>
</p:sldLayout>
</file>

<file path=ppt/slideLayouts/slideLayout14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8187851"/>
      </p:ext>
    </p:extLst>
  </p:cSld>
  <p:clrMapOvr>
    <a:masterClrMapping/>
  </p:clrMapOvr>
  <p:transition/>
</p:sldLayout>
</file>

<file path=ppt/slideLayouts/slideLayout1454.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smtClean="0"/>
              <a:t>마스터 제목 스타일 편집</a:t>
            </a:r>
            <a:endParaRPr lang="ko-KR" altLang="en-US" dirty="0"/>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smtClean="0"/>
              <a:t>마스터 부제목 스타일 편집</a:t>
            </a:r>
            <a:endParaRPr lang="ko-KR" altLang="en-US"/>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2017. 11. 9.</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269450811"/>
      </p:ext>
    </p:extLst>
  </p:cSld>
  <p:clrMapOvr>
    <a:masterClrMapping/>
  </p:clrMapOvr>
  <p:timing>
    <p:tnLst>
      <p:par>
        <p:cTn id="1" dur="indefinite" restart="never" nodeType="tmRoot"/>
      </p:par>
    </p:tnLst>
  </p:timing>
</p:sldLayout>
</file>

<file path=ppt/slideLayouts/slideLayout1455.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smtClean="0"/>
              <a:t>마스터 제목 스타일 편집</a:t>
            </a:r>
            <a:endParaRPr lang="ko-KR" altLang="en-US" dirty="0"/>
          </a:p>
        </p:txBody>
      </p:sp>
      <p:sp>
        <p:nvSpPr>
          <p:cNvPr id="3" name="내용 개체 틀 2"/>
          <p:cNvSpPr>
            <a:spLocks noGrp="1"/>
          </p:cNvSpPr>
          <p:nvPr>
            <p:ph idx="1"/>
          </p:nvPr>
        </p:nvSpPr>
        <p:spPr>
          <a:xfrm>
            <a:off x="457200" y="1340768"/>
            <a:ext cx="8229600" cy="4968552"/>
          </a:xfrm>
        </p:spPr>
        <p:txBody>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2017. 11. 9.</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239307237"/>
      </p:ext>
    </p:extLst>
  </p:cSld>
  <p:clrMapOvr>
    <a:masterClrMapping/>
  </p:clrMapOvr>
  <p:timing>
    <p:tnLst>
      <p:par>
        <p:cTn id="1" dur="indefinite" restart="never" nodeType="tmRoot"/>
      </p:par>
    </p:tnLst>
  </p:timing>
</p:sldLayout>
</file>

<file path=ppt/slideLayouts/slideLayout1456.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smtClean="0"/>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2017. 11. 9.</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118285041"/>
      </p:ext>
    </p:extLst>
  </p:cSld>
  <p:clrMapOvr>
    <a:masterClrMapping/>
  </p:clrMapOvr>
  <p:timing>
    <p:tnLst>
      <p:par>
        <p:cTn id="1" dur="indefinite" restart="never" nodeType="tmRoot"/>
      </p:par>
    </p:tnLst>
  </p:timing>
</p:sldLayout>
</file>

<file path=ppt/slideLayouts/slideLayout1457.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2017. 11. 9.</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914290364"/>
      </p:ext>
    </p:extLst>
  </p:cSld>
  <p:clrMapOvr>
    <a:masterClrMapping/>
  </p:clrMapOvr>
  <p:timing>
    <p:tnLst>
      <p:par>
        <p:cTn id="1" dur="indefinite" restart="never" nodeType="tmRoot"/>
      </p:par>
    </p:tnLst>
  </p:timing>
</p:sldLayout>
</file>

<file path=ppt/slideLayouts/slideLayout1458.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smtClean="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2017. 11. 9.</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4028857536"/>
      </p:ext>
    </p:extLst>
  </p:cSld>
  <p:clrMapOvr>
    <a:masterClrMapping/>
  </p:clrMapOvr>
  <p:timing>
    <p:tnLst>
      <p:par>
        <p:cTn id="1" dur="indefinite" restart="never" nodeType="tmRoot"/>
      </p:par>
    </p:tnLst>
  </p:timing>
</p:sldLayout>
</file>

<file path=ppt/slideLayouts/slideLayout1459.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2017. 11. 9.</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943871302"/>
      </p:ext>
    </p:extLst>
  </p:cSld>
  <p:clrMapOvr>
    <a:masterClrMapping/>
  </p:clrMapOvr>
  <p:timing>
    <p:tnLst>
      <p:par>
        <p:cTn id="1" dur="indefinite" restart="never" nodeType="tmRoot"/>
      </p:par>
    </p:tnLst>
  </p:timing>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06869284"/>
      </p:ext>
    </p:extLst>
  </p:cSld>
  <p:clrMapOvr>
    <a:masterClrMapping/>
  </p:clrMapOvr>
  <p:transition/>
</p:sldLayout>
</file>

<file path=ppt/slideLayouts/slideLayout1460.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2017. 11. 9.</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3560198658"/>
      </p:ext>
    </p:extLst>
  </p:cSld>
  <p:clrMapOvr>
    <a:masterClrMapping/>
  </p:clrMapOvr>
  <p:timing>
    <p:tnLst>
      <p:par>
        <p:cTn id="1" dur="indefinite" restart="never" nodeType="tmRoot"/>
      </p:par>
    </p:tnLst>
  </p:timing>
</p:sldLayout>
</file>

<file path=ppt/slideLayouts/slideLayout1461.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smtClean="0"/>
              <a:t>마스터 제목 스타일 편집</a:t>
            </a:r>
            <a:endParaRPr lang="ko-KR" altLang="en-US" dirty="0"/>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smtClean="0"/>
              <a:t>마스터 부제목 스타일 편집</a:t>
            </a:r>
            <a:endParaRPr lang="ko-KR" altLang="en-US"/>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2017. 11. 9.</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3521169761"/>
      </p:ext>
    </p:extLst>
  </p:cSld>
  <p:clrMapOvr>
    <a:masterClrMapping/>
  </p:clrMapOvr>
  <p:timing>
    <p:tnLst>
      <p:par>
        <p:cTn id="1" dur="indefinite" restart="never" nodeType="tmRoot"/>
      </p:par>
    </p:tnLst>
  </p:timing>
</p:sldLayout>
</file>

<file path=ppt/slideLayouts/slideLayout1462.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smtClean="0"/>
              <a:t>마스터 제목 스타일 편집</a:t>
            </a:r>
            <a:endParaRPr lang="ko-KR" altLang="en-US" dirty="0"/>
          </a:p>
        </p:txBody>
      </p:sp>
      <p:sp>
        <p:nvSpPr>
          <p:cNvPr id="3" name="내용 개체 틀 2"/>
          <p:cNvSpPr>
            <a:spLocks noGrp="1"/>
          </p:cNvSpPr>
          <p:nvPr>
            <p:ph idx="1"/>
          </p:nvPr>
        </p:nvSpPr>
        <p:spPr>
          <a:xfrm>
            <a:off x="457200" y="1340768"/>
            <a:ext cx="8229600" cy="4968552"/>
          </a:xfrm>
        </p:spPr>
        <p:txBody>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2017. 11. 9.</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095717963"/>
      </p:ext>
    </p:extLst>
  </p:cSld>
  <p:clrMapOvr>
    <a:masterClrMapping/>
  </p:clrMapOvr>
  <p:timing>
    <p:tnLst>
      <p:par>
        <p:cTn id="1" dur="indefinite" restart="never" nodeType="tmRoot"/>
      </p:par>
    </p:tnLst>
  </p:timing>
</p:sldLayout>
</file>

<file path=ppt/slideLayouts/slideLayout1463.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smtClean="0"/>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2017. 11. 9.</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2712503997"/>
      </p:ext>
    </p:extLst>
  </p:cSld>
  <p:clrMapOvr>
    <a:masterClrMapping/>
  </p:clrMapOvr>
  <p:timing>
    <p:tnLst>
      <p:par>
        <p:cTn id="1" dur="indefinite" restart="never" nodeType="tmRoot"/>
      </p:par>
    </p:tnLst>
  </p:timing>
</p:sldLayout>
</file>

<file path=ppt/slideLayouts/slideLayout1464.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2017. 11. 9.</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739580925"/>
      </p:ext>
    </p:extLst>
  </p:cSld>
  <p:clrMapOvr>
    <a:masterClrMapping/>
  </p:clrMapOvr>
  <p:timing>
    <p:tnLst>
      <p:par>
        <p:cTn id="1" dur="indefinite" restart="never" nodeType="tmRoot"/>
      </p:par>
    </p:tnLst>
  </p:timing>
</p:sldLayout>
</file>

<file path=ppt/slideLayouts/slideLayout1465.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smtClean="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2017. 11. 9.</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380382005"/>
      </p:ext>
    </p:extLst>
  </p:cSld>
  <p:clrMapOvr>
    <a:masterClrMapping/>
  </p:clrMapOvr>
  <p:timing>
    <p:tnLst>
      <p:par>
        <p:cTn id="1" dur="indefinite" restart="never" nodeType="tmRoot"/>
      </p:par>
    </p:tnLst>
  </p:timing>
</p:sldLayout>
</file>

<file path=ppt/slideLayouts/slideLayout1466.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2017. 11. 9.</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616360243"/>
      </p:ext>
    </p:extLst>
  </p:cSld>
  <p:clrMapOvr>
    <a:masterClrMapping/>
  </p:clrMapOvr>
  <p:timing>
    <p:tnLst>
      <p:par>
        <p:cTn id="1" dur="indefinite" restart="never" nodeType="tmRoot"/>
      </p:par>
    </p:tnLst>
  </p:timing>
</p:sldLayout>
</file>

<file path=ppt/slideLayouts/slideLayout1467.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2017. 11. 9.</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030836738"/>
      </p:ext>
    </p:extLst>
  </p:cSld>
  <p:clrMapOvr>
    <a:masterClrMapping/>
  </p:clrMapOvr>
  <p:timing>
    <p:tnLst>
      <p:par>
        <p:cTn id="1" dur="indefinite" restart="never" nodeType="tmRoot"/>
      </p:par>
    </p:tnLst>
  </p:timing>
</p:sldLayout>
</file>

<file path=ppt/slideLayouts/slideLayout1468.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smtClean="0"/>
              <a:t>마스터 제목 스타일 편집</a:t>
            </a:r>
            <a:endParaRPr lang="ko-KR" altLang="en-US" dirty="0"/>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smtClean="0"/>
              <a:t>마스터 부제목 스타일 편집</a:t>
            </a:r>
            <a:endParaRPr lang="ko-KR" altLang="en-US"/>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2017. 11. 9.</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979659584"/>
      </p:ext>
    </p:extLst>
  </p:cSld>
  <p:clrMapOvr>
    <a:masterClrMapping/>
  </p:clrMapOvr>
  <p:timing>
    <p:tnLst>
      <p:par>
        <p:cTn id="1" dur="indefinite" restart="never" nodeType="tmRoot"/>
      </p:par>
    </p:tnLst>
  </p:timing>
</p:sldLayout>
</file>

<file path=ppt/slideLayouts/slideLayout1469.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smtClean="0"/>
              <a:t>마스터 제목 스타일 편집</a:t>
            </a:r>
            <a:endParaRPr lang="ko-KR" altLang="en-US" dirty="0"/>
          </a:p>
        </p:txBody>
      </p:sp>
      <p:sp>
        <p:nvSpPr>
          <p:cNvPr id="3" name="내용 개체 틀 2"/>
          <p:cNvSpPr>
            <a:spLocks noGrp="1"/>
          </p:cNvSpPr>
          <p:nvPr>
            <p:ph idx="1"/>
          </p:nvPr>
        </p:nvSpPr>
        <p:spPr>
          <a:xfrm>
            <a:off x="457200" y="1340768"/>
            <a:ext cx="8229600" cy="4968552"/>
          </a:xfrm>
        </p:spPr>
        <p:txBody>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2017. 11. 9.</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000635482"/>
      </p:ext>
    </p:extLst>
  </p:cSld>
  <p:clrMapOvr>
    <a:masterClrMapping/>
  </p:clrMapOvr>
  <p:timing>
    <p:tnLst>
      <p:par>
        <p:cTn id="1" dur="indefinite" restart="never" nodeType="tmRoot"/>
      </p:par>
    </p:tnLst>
  </p:timing>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9578381"/>
      </p:ext>
    </p:extLst>
  </p:cSld>
  <p:clrMapOvr>
    <a:masterClrMapping/>
  </p:clrMapOvr>
  <p:transition/>
</p:sldLayout>
</file>

<file path=ppt/slideLayouts/slideLayout1470.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smtClean="0"/>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2017. 11. 9.</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211270273"/>
      </p:ext>
    </p:extLst>
  </p:cSld>
  <p:clrMapOvr>
    <a:masterClrMapping/>
  </p:clrMapOvr>
  <p:timing>
    <p:tnLst>
      <p:par>
        <p:cTn id="1" dur="indefinite" restart="never" nodeType="tmRoot"/>
      </p:par>
    </p:tnLst>
  </p:timing>
</p:sldLayout>
</file>

<file path=ppt/slideLayouts/slideLayout1471.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2017. 11. 9.</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35089216"/>
      </p:ext>
    </p:extLst>
  </p:cSld>
  <p:clrMapOvr>
    <a:masterClrMapping/>
  </p:clrMapOvr>
  <p:timing>
    <p:tnLst>
      <p:par>
        <p:cTn id="1" dur="indefinite" restart="never" nodeType="tmRoot"/>
      </p:par>
    </p:tnLst>
  </p:timing>
</p:sldLayout>
</file>

<file path=ppt/slideLayouts/slideLayout1472.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smtClean="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2017. 11. 9.</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175133650"/>
      </p:ext>
    </p:extLst>
  </p:cSld>
  <p:clrMapOvr>
    <a:masterClrMapping/>
  </p:clrMapOvr>
  <p:timing>
    <p:tnLst>
      <p:par>
        <p:cTn id="1" dur="indefinite" restart="never" nodeType="tmRoot"/>
      </p:par>
    </p:tnLst>
  </p:timing>
</p:sldLayout>
</file>

<file path=ppt/slideLayouts/slideLayout1473.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2017. 11. 9.</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715379239"/>
      </p:ext>
    </p:extLst>
  </p:cSld>
  <p:clrMapOvr>
    <a:masterClrMapping/>
  </p:clrMapOvr>
  <p:timing>
    <p:tnLst>
      <p:par>
        <p:cTn id="1" dur="indefinite" restart="never" nodeType="tmRoot"/>
      </p:par>
    </p:tnLst>
  </p:timing>
</p:sldLayout>
</file>

<file path=ppt/slideLayouts/slideLayout1474.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2017. 11. 9.</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017163190"/>
      </p:ext>
    </p:extLst>
  </p:cSld>
  <p:clrMapOvr>
    <a:masterClrMapping/>
  </p:clrMapOvr>
  <p:timing>
    <p:tnLst>
      <p:par>
        <p:cTn id="1" dur="indefinite" restart="never" nodeType="tmRoot"/>
      </p:par>
    </p:tnLst>
  </p:timing>
</p:sldLayout>
</file>

<file path=ppt/slideLayouts/slideLayout147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71420361"/>
      </p:ext>
    </p:extLst>
  </p:cSld>
  <p:clrMapOvr>
    <a:masterClrMapping/>
  </p:clrMapOvr>
  <p:transition/>
  <p:timing>
    <p:tnLst>
      <p:par>
        <p:cTn id="1" dur="indefinite" restart="never" nodeType="tmRoot"/>
      </p:par>
    </p:tnLst>
  </p:timing>
</p:sldLayout>
</file>

<file path=ppt/slideLayouts/slideLayout14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9776343"/>
      </p:ext>
    </p:extLst>
  </p:cSld>
  <p:clrMapOvr>
    <a:masterClrMapping/>
  </p:clrMapOvr>
  <p:transition/>
  <p:timing>
    <p:tnLst>
      <p:par>
        <p:cTn id="1" dur="indefinite" restart="never" nodeType="tmRoot"/>
      </p:par>
    </p:tnLst>
  </p:timing>
</p:sldLayout>
</file>

<file path=ppt/slideLayouts/slideLayout14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1317608"/>
      </p:ext>
    </p:extLst>
  </p:cSld>
  <p:clrMapOvr>
    <a:masterClrMapping/>
  </p:clrMapOvr>
  <p:transition/>
</p:sldLayout>
</file>

<file path=ppt/slideLayouts/slideLayout14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0547157"/>
      </p:ext>
    </p:extLst>
  </p:cSld>
  <p:clrMapOvr>
    <a:masterClrMapping/>
  </p:clrMapOvr>
  <p:transition/>
</p:sldLayout>
</file>

<file path=ppt/slideLayouts/slideLayout14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8366942"/>
      </p:ext>
    </p:extLst>
  </p:cSld>
  <p:clrMapOvr>
    <a:masterClrMapping/>
  </p:clrMapOvr>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8022457"/>
      </p:ext>
    </p:extLst>
  </p:cSld>
  <p:clrMapOvr>
    <a:masterClrMapping/>
  </p:clrMapOvr>
  <p:transition/>
  <p:timing>
    <p:tnLst>
      <p:par>
        <p:cTn id="1" dur="indefinite" restart="never" nodeType="tmRoot"/>
      </p:par>
    </p:tnLst>
  </p:timing>
</p:sldLayout>
</file>

<file path=ppt/slideLayouts/slideLayout14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9146044"/>
      </p:ext>
    </p:extLst>
  </p:cSld>
  <p:clrMapOvr>
    <a:masterClrMapping/>
  </p:clrMapOvr>
  <p:transition/>
</p:sldLayout>
</file>

<file path=ppt/slideLayouts/slideLayout14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7177631"/>
      </p:ext>
    </p:extLst>
  </p:cSld>
  <p:clrMapOvr>
    <a:masterClrMapping/>
  </p:clrMapOvr>
  <p:transition/>
</p:sldLayout>
</file>

<file path=ppt/slideLayouts/slideLayout14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2624343"/>
      </p:ext>
    </p:extLst>
  </p:cSld>
  <p:clrMapOvr>
    <a:masterClrMapping/>
  </p:clrMapOvr>
  <p:transition/>
</p:sldLayout>
</file>

<file path=ppt/slideLayouts/slideLayout14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3657091"/>
      </p:ext>
    </p:extLst>
  </p:cSld>
  <p:clrMapOvr>
    <a:masterClrMapping/>
  </p:clrMapOvr>
  <p:transition/>
</p:sldLayout>
</file>

<file path=ppt/slideLayouts/slideLayout14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509516"/>
      </p:ext>
    </p:extLst>
  </p:cSld>
  <p:clrMapOvr>
    <a:masterClrMapping/>
  </p:clrMapOvr>
  <p:transition/>
</p:sldLayout>
</file>

<file path=ppt/slideLayouts/slideLayout14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7025913"/>
      </p:ext>
    </p:extLst>
  </p:cSld>
  <p:clrMapOvr>
    <a:masterClrMapping/>
  </p:clrMapOvr>
  <p:transition/>
</p:sldLayout>
</file>

<file path=ppt/slideLayouts/slideLayout14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5425361"/>
      </p:ext>
    </p:extLst>
  </p:cSld>
  <p:clrMapOvr>
    <a:masterClrMapping/>
  </p:clrMapOvr>
  <p:transition/>
  <p:timing>
    <p:tnLst>
      <p:par>
        <p:cTn id="1" dur="indefinite" restart="never" nodeType="tmRoot"/>
      </p:par>
    </p:tnLst>
  </p:timing>
</p:sldLayout>
</file>

<file path=ppt/slideLayouts/slideLayout14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5065472"/>
      </p:ext>
    </p:extLst>
  </p:cSld>
  <p:clrMapOvr>
    <a:masterClrMapping/>
  </p:clrMapOvr>
  <p:transition/>
  <p:timing>
    <p:tnLst>
      <p:par>
        <p:cTn id="1" dur="indefinite" restart="never" nodeType="tmRoot"/>
      </p:par>
    </p:tnLst>
  </p:timing>
</p:sldLayout>
</file>

<file path=ppt/slideLayouts/slideLayout14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2706598"/>
      </p:ext>
    </p:extLst>
  </p:cSld>
  <p:clrMapOvr>
    <a:masterClrMapping/>
  </p:clrMapOvr>
  <p:transition/>
</p:sldLayout>
</file>

<file path=ppt/slideLayouts/slideLayout14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4574290"/>
      </p:ext>
    </p:extLst>
  </p:cSld>
  <p:clrMapOvr>
    <a:masterClrMapping/>
  </p:clrMapOvr>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0096730"/>
      </p:ext>
    </p:extLst>
  </p:cSld>
  <p:clrMapOvr>
    <a:masterClrMapping/>
  </p:clrMapOvr>
  <p:transition/>
  <p:timing>
    <p:tnLst>
      <p:par>
        <p:cTn id="1" dur="indefinite" restart="never" nodeType="tmRoot"/>
      </p:par>
    </p:tnLst>
  </p:timing>
</p:sldLayout>
</file>

<file path=ppt/slideLayouts/slideLayout14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4588619"/>
      </p:ext>
    </p:extLst>
  </p:cSld>
  <p:clrMapOvr>
    <a:masterClrMapping/>
  </p:clrMapOvr>
  <p:transition/>
</p:sldLayout>
</file>

<file path=ppt/slideLayouts/slideLayout14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0171227"/>
      </p:ext>
    </p:extLst>
  </p:cSld>
  <p:clrMapOvr>
    <a:masterClrMapping/>
  </p:clrMapOvr>
  <p:transition/>
</p:sldLayout>
</file>

<file path=ppt/slideLayouts/slideLayout14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4696856"/>
      </p:ext>
    </p:extLst>
  </p:cSld>
  <p:clrMapOvr>
    <a:masterClrMapping/>
  </p:clrMapOvr>
  <p:transition/>
</p:sldLayout>
</file>

<file path=ppt/slideLayouts/slideLayout14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28895656"/>
      </p:ext>
    </p:extLst>
  </p:cSld>
  <p:clrMapOvr>
    <a:masterClrMapping/>
  </p:clrMapOvr>
  <p:transition/>
</p:sldLayout>
</file>

<file path=ppt/slideLayouts/slideLayout14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46958333"/>
      </p:ext>
    </p:extLst>
  </p:cSld>
  <p:clrMapOvr>
    <a:masterClrMapping/>
  </p:clrMapOvr>
  <p:transition/>
</p:sldLayout>
</file>

<file path=ppt/slideLayouts/slideLayout14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2922636"/>
      </p:ext>
    </p:extLst>
  </p:cSld>
  <p:clrMapOvr>
    <a:masterClrMapping/>
  </p:clrMapOvr>
  <p:transition/>
</p:sldLayout>
</file>

<file path=ppt/slideLayouts/slideLayout14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2363826"/>
      </p:ext>
    </p:extLst>
  </p:cSld>
  <p:clrMapOvr>
    <a:masterClrMapping/>
  </p:clrMapOvr>
  <p:transition/>
</p:sldLayout>
</file>

<file path=ppt/slideLayouts/slideLayout149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9503410"/>
      </p:ext>
    </p:extLst>
  </p:cSld>
  <p:clrMapOvr>
    <a:masterClrMapping/>
  </p:clrMapOvr>
  <p:transition/>
  <p:timing>
    <p:tnLst>
      <p:par>
        <p:cTn id="1" dur="indefinite" restart="never" nodeType="tmRoot"/>
      </p:par>
    </p:tnLst>
  </p:timing>
</p:sldLayout>
</file>

<file path=ppt/slideLayouts/slideLayout14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9136270"/>
      </p:ext>
    </p:extLst>
  </p:cSld>
  <p:clrMapOvr>
    <a:masterClrMapping/>
  </p:clrMapOvr>
  <p:transition/>
  <p:timing>
    <p:tnLst>
      <p:par>
        <p:cTn id="1" dur="indefinite" restart="never" nodeType="tmRoot"/>
      </p:par>
    </p:tnLst>
  </p:timing>
</p:sldLayout>
</file>

<file path=ppt/slideLayouts/slideLayout14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0708136"/>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3963788"/>
      </p:ext>
    </p:extLst>
  </p:cSld>
  <p:clrMapOvr>
    <a:masterClrMapping/>
  </p:clrMapOvr>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1349600"/>
      </p:ext>
    </p:extLst>
  </p:cSld>
  <p:clrMapOvr>
    <a:masterClrMapping/>
  </p:clrMapOvr>
  <p:transition/>
</p:sldLayout>
</file>

<file path=ppt/slideLayouts/slideLayout15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7159527"/>
      </p:ext>
    </p:extLst>
  </p:cSld>
  <p:clrMapOvr>
    <a:masterClrMapping/>
  </p:clrMapOvr>
  <p:transition/>
</p:sldLayout>
</file>

<file path=ppt/slideLayouts/slideLayout15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9445497"/>
      </p:ext>
    </p:extLst>
  </p:cSld>
  <p:clrMapOvr>
    <a:masterClrMapping/>
  </p:clrMapOvr>
  <p:transition/>
</p:sldLayout>
</file>

<file path=ppt/slideLayouts/slideLayout15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1099460"/>
      </p:ext>
    </p:extLst>
  </p:cSld>
  <p:clrMapOvr>
    <a:masterClrMapping/>
  </p:clrMapOvr>
  <p:transition/>
</p:sldLayout>
</file>

<file path=ppt/slideLayouts/slideLayout15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0212805"/>
      </p:ext>
    </p:extLst>
  </p:cSld>
  <p:clrMapOvr>
    <a:masterClrMapping/>
  </p:clrMapOvr>
  <p:transition/>
</p:sldLayout>
</file>

<file path=ppt/slideLayouts/slideLayout15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6114566"/>
      </p:ext>
    </p:extLst>
  </p:cSld>
  <p:clrMapOvr>
    <a:masterClrMapping/>
  </p:clrMapOvr>
  <p:transition/>
</p:sldLayout>
</file>

<file path=ppt/slideLayouts/slideLayout15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6632324"/>
      </p:ext>
    </p:extLst>
  </p:cSld>
  <p:clrMapOvr>
    <a:masterClrMapping/>
  </p:clrMapOvr>
  <p:transition/>
</p:sldLayout>
</file>

<file path=ppt/slideLayouts/slideLayout15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8092592"/>
      </p:ext>
    </p:extLst>
  </p:cSld>
  <p:clrMapOvr>
    <a:masterClrMapping/>
  </p:clrMapOvr>
  <p:transition/>
</p:sldLayout>
</file>

<file path=ppt/slideLayouts/slideLayout15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961028"/>
      </p:ext>
    </p:extLst>
  </p:cSld>
  <p:clrMapOvr>
    <a:masterClrMapping/>
  </p:clrMapOvr>
  <p:transition/>
</p:sldLayout>
</file>

<file path=ppt/slideLayouts/slideLayout150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0974142"/>
      </p:ext>
    </p:extLst>
  </p:cSld>
  <p:clrMapOvr>
    <a:masterClrMapping/>
  </p:clrMapOvr>
  <p:transition/>
  <p:timing>
    <p:tnLst>
      <p:par>
        <p:cTn id="1" dur="indefinite" restart="never" nodeType="tmRoot"/>
      </p:par>
    </p:tnLst>
  </p:timing>
</p:sldLayout>
</file>

<file path=ppt/slideLayouts/slideLayout15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2955331"/>
      </p:ext>
    </p:extLst>
  </p:cSld>
  <p:clrMapOvr>
    <a:masterClrMapping/>
  </p:clrMapOvr>
  <p:transition/>
  <p:timing>
    <p:tnLst>
      <p:par>
        <p:cTn id="1" dur="indefinite" restart="never" nodeType="tmRoot"/>
      </p:par>
    </p:tnLst>
  </p:timing>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8596406"/>
      </p:ext>
    </p:extLst>
  </p:cSld>
  <p:clrMapOvr>
    <a:masterClrMapping/>
  </p:clrMapOvr>
  <p:transition/>
</p:sldLayout>
</file>

<file path=ppt/slideLayouts/slideLayout15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7399569"/>
      </p:ext>
    </p:extLst>
  </p:cSld>
  <p:clrMapOvr>
    <a:masterClrMapping/>
  </p:clrMapOvr>
  <p:transition/>
</p:sldLayout>
</file>

<file path=ppt/slideLayouts/slideLayout15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8923128"/>
      </p:ext>
    </p:extLst>
  </p:cSld>
  <p:clrMapOvr>
    <a:masterClrMapping/>
  </p:clrMapOvr>
  <p:transition/>
</p:sldLayout>
</file>

<file path=ppt/slideLayouts/slideLayout15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6609558"/>
      </p:ext>
    </p:extLst>
  </p:cSld>
  <p:clrMapOvr>
    <a:masterClrMapping/>
  </p:clrMapOvr>
  <p:transition/>
</p:sldLayout>
</file>

<file path=ppt/slideLayouts/slideLayout15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0365812"/>
      </p:ext>
    </p:extLst>
  </p:cSld>
  <p:clrMapOvr>
    <a:masterClrMapping/>
  </p:clrMapOvr>
  <p:transition/>
</p:sldLayout>
</file>

<file path=ppt/slideLayouts/slideLayout15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2322513"/>
      </p:ext>
    </p:extLst>
  </p:cSld>
  <p:clrMapOvr>
    <a:masterClrMapping/>
  </p:clrMapOvr>
  <p:transition/>
</p:sldLayout>
</file>

<file path=ppt/slideLayouts/slideLayout15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4025228"/>
      </p:ext>
    </p:extLst>
  </p:cSld>
  <p:clrMapOvr>
    <a:masterClrMapping/>
  </p:clrMapOvr>
  <p:transition/>
</p:sldLayout>
</file>

<file path=ppt/slideLayouts/slideLayout15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9228907"/>
      </p:ext>
    </p:extLst>
  </p:cSld>
  <p:clrMapOvr>
    <a:masterClrMapping/>
  </p:clrMapOvr>
  <p:transition/>
</p:sldLayout>
</file>

<file path=ppt/slideLayouts/slideLayout15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9376623"/>
      </p:ext>
    </p:extLst>
  </p:cSld>
  <p:clrMapOvr>
    <a:masterClrMapping/>
  </p:clrMapOvr>
  <p:transition/>
</p:sldLayout>
</file>

<file path=ppt/slideLayouts/slideLayout15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3065742"/>
      </p:ext>
    </p:extLst>
  </p:cSld>
  <p:clrMapOvr>
    <a:masterClrMapping/>
  </p:clrMapOvr>
  <p:transition/>
</p:sldLayout>
</file>

<file path=ppt/slideLayouts/slideLayout15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9479520"/>
      </p:ext>
    </p:extLst>
  </p:cSld>
  <p:clrMapOvr>
    <a:masterClrMapping/>
  </p:clrMapOvr>
  <p:transition/>
  <p:timing>
    <p:tnLst>
      <p:par>
        <p:cTn id="1" dur="indefinite" restart="never" nodeType="tmRoot"/>
      </p:par>
    </p:tnLst>
  </p:timing>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3621081"/>
      </p:ext>
    </p:extLst>
  </p:cSld>
  <p:clrMapOvr>
    <a:masterClrMapping/>
  </p:clrMapOvr>
  <p:transition/>
</p:sldLayout>
</file>

<file path=ppt/slideLayouts/slideLayout15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0556325"/>
      </p:ext>
    </p:extLst>
  </p:cSld>
  <p:clrMapOvr>
    <a:masterClrMapping/>
  </p:clrMapOvr>
  <p:transition/>
  <p:timing>
    <p:tnLst>
      <p:par>
        <p:cTn id="1" dur="indefinite" restart="never" nodeType="tmRoot"/>
      </p:par>
    </p:tnLst>
  </p:timing>
</p:sldLayout>
</file>

<file path=ppt/slideLayouts/slideLayout15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0379847"/>
      </p:ext>
    </p:extLst>
  </p:cSld>
  <p:clrMapOvr>
    <a:masterClrMapping/>
  </p:clrMapOvr>
  <p:transition/>
</p:sldLayout>
</file>

<file path=ppt/slideLayouts/slideLayout15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9572035"/>
      </p:ext>
    </p:extLst>
  </p:cSld>
  <p:clrMapOvr>
    <a:masterClrMapping/>
  </p:clrMapOvr>
  <p:transition/>
</p:sldLayout>
</file>

<file path=ppt/slideLayouts/slideLayout15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8566681"/>
      </p:ext>
    </p:extLst>
  </p:cSld>
  <p:clrMapOvr>
    <a:masterClrMapping/>
  </p:clrMapOvr>
  <p:transition/>
</p:sldLayout>
</file>

<file path=ppt/slideLayouts/slideLayout15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8079462"/>
      </p:ext>
    </p:extLst>
  </p:cSld>
  <p:clrMapOvr>
    <a:masterClrMapping/>
  </p:clrMapOvr>
  <p:transition/>
</p:sldLayout>
</file>

<file path=ppt/slideLayouts/slideLayout15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5569968"/>
      </p:ext>
    </p:extLst>
  </p:cSld>
  <p:clrMapOvr>
    <a:masterClrMapping/>
  </p:clrMapOvr>
  <p:transition/>
</p:sldLayout>
</file>

<file path=ppt/slideLayouts/slideLayout15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9015984"/>
      </p:ext>
    </p:extLst>
  </p:cSld>
  <p:clrMapOvr>
    <a:masterClrMapping/>
  </p:clrMapOvr>
  <p:transition/>
</p:sldLayout>
</file>

<file path=ppt/slideLayouts/slideLayout15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7952"/>
      </p:ext>
    </p:extLst>
  </p:cSld>
  <p:clrMapOvr>
    <a:masterClrMapping/>
  </p:clrMapOvr>
  <p:transition/>
</p:sldLayout>
</file>

<file path=ppt/slideLayouts/slideLayout15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945983"/>
      </p:ext>
    </p:extLst>
  </p:cSld>
  <p:clrMapOvr>
    <a:masterClrMapping/>
  </p:clrMapOvr>
  <p:transition/>
</p:sldLayout>
</file>

<file path=ppt/slideLayouts/slideLayout15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32225097"/>
      </p:ext>
    </p:extLst>
  </p:cSld>
  <p:clrMapOvr>
    <a:masterClrMapping/>
  </p:clrMapOvr>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2447729"/>
      </p:ext>
    </p:extLst>
  </p:cSld>
  <p:clrMapOvr>
    <a:masterClrMapping/>
  </p:clrMapOvr>
  <p:transition/>
</p:sldLayout>
</file>

<file path=ppt/slideLayouts/slideLayout153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004378"/>
      </p:ext>
    </p:extLst>
  </p:cSld>
  <p:clrMapOvr>
    <a:masterClrMapping/>
  </p:clrMapOvr>
  <p:transition/>
  <p:timing>
    <p:tnLst>
      <p:par>
        <p:cTn id="1" dur="indefinite" restart="never" nodeType="tmRoot"/>
      </p:par>
    </p:tnLst>
  </p:timing>
</p:sldLayout>
</file>

<file path=ppt/slideLayouts/slideLayout15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24726819"/>
      </p:ext>
    </p:extLst>
  </p:cSld>
  <p:clrMapOvr>
    <a:masterClrMapping/>
  </p:clrMapOvr>
  <p:transition/>
  <p:timing>
    <p:tnLst>
      <p:par>
        <p:cTn id="1" dur="indefinite" restart="never" nodeType="tmRoot"/>
      </p:par>
    </p:tnLst>
  </p:timing>
</p:sldLayout>
</file>

<file path=ppt/slideLayouts/slideLayout15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2817272"/>
      </p:ext>
    </p:extLst>
  </p:cSld>
  <p:clrMapOvr>
    <a:masterClrMapping/>
  </p:clrMapOvr>
  <p:transition/>
</p:sldLayout>
</file>

<file path=ppt/slideLayouts/slideLayout15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7834389"/>
      </p:ext>
    </p:extLst>
  </p:cSld>
  <p:clrMapOvr>
    <a:masterClrMapping/>
  </p:clrMapOvr>
  <p:transition/>
</p:sldLayout>
</file>

<file path=ppt/slideLayouts/slideLayout15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6070952"/>
      </p:ext>
    </p:extLst>
  </p:cSld>
  <p:clrMapOvr>
    <a:masterClrMapping/>
  </p:clrMapOvr>
  <p:transition/>
</p:sldLayout>
</file>

<file path=ppt/slideLayouts/slideLayout15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2408667"/>
      </p:ext>
    </p:extLst>
  </p:cSld>
  <p:clrMapOvr>
    <a:masterClrMapping/>
  </p:clrMapOvr>
  <p:transition/>
</p:sldLayout>
</file>

<file path=ppt/slideLayouts/slideLayout15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4512380"/>
      </p:ext>
    </p:extLst>
  </p:cSld>
  <p:clrMapOvr>
    <a:masterClrMapping/>
  </p:clrMapOvr>
  <p:transition/>
</p:sldLayout>
</file>

<file path=ppt/slideLayouts/slideLayout15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9165313"/>
      </p:ext>
    </p:extLst>
  </p:cSld>
  <p:clrMapOvr>
    <a:masterClrMapping/>
  </p:clrMapOvr>
  <p:transition/>
</p:sldLayout>
</file>

<file path=ppt/slideLayouts/slideLayout15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5127957"/>
      </p:ext>
    </p:extLst>
  </p:cSld>
  <p:clrMapOvr>
    <a:masterClrMapping/>
  </p:clrMapOvr>
  <p:transition/>
</p:sldLayout>
</file>

<file path=ppt/slideLayouts/slideLayout15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5595338"/>
      </p:ext>
    </p:extLst>
  </p:cSld>
  <p:clrMapOvr>
    <a:masterClrMapping/>
  </p:clrMapOvr>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5317963"/>
      </p:ext>
    </p:extLst>
  </p:cSld>
  <p:clrMapOvr>
    <a:masterClrMapping/>
  </p:clrMapOvr>
  <p:transition/>
</p:sldLayout>
</file>

<file path=ppt/slideLayouts/slideLayout15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5711943"/>
      </p:ext>
    </p:extLst>
  </p:cSld>
  <p:clrMapOvr>
    <a:masterClrMapping/>
  </p:clrMapOvr>
  <p:transition/>
</p:sldLayout>
</file>

<file path=ppt/slideLayouts/slideLayout154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3943936"/>
      </p:ext>
    </p:extLst>
  </p:cSld>
  <p:clrMapOvr>
    <a:masterClrMapping/>
  </p:clrMapOvr>
  <p:transition/>
  <p:timing>
    <p:tnLst>
      <p:par>
        <p:cTn id="1" dur="indefinite" restart="never" nodeType="tmRoot"/>
      </p:par>
    </p:tnLst>
  </p:timing>
</p:sldLayout>
</file>

<file path=ppt/slideLayouts/slideLayout15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1754896"/>
      </p:ext>
    </p:extLst>
  </p:cSld>
  <p:clrMapOvr>
    <a:masterClrMapping/>
  </p:clrMapOvr>
  <p:transition/>
  <p:timing>
    <p:tnLst>
      <p:par>
        <p:cTn id="1" dur="indefinite" restart="never" nodeType="tmRoot"/>
      </p:par>
    </p:tnLst>
  </p:timing>
</p:sldLayout>
</file>

<file path=ppt/slideLayouts/slideLayout15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8078955"/>
      </p:ext>
    </p:extLst>
  </p:cSld>
  <p:clrMapOvr>
    <a:masterClrMapping/>
  </p:clrMapOvr>
  <p:transition/>
</p:sldLayout>
</file>

<file path=ppt/slideLayouts/slideLayout15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3087754"/>
      </p:ext>
    </p:extLst>
  </p:cSld>
  <p:clrMapOvr>
    <a:masterClrMapping/>
  </p:clrMapOvr>
  <p:transition/>
</p:sldLayout>
</file>

<file path=ppt/slideLayouts/slideLayout15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8928704"/>
      </p:ext>
    </p:extLst>
  </p:cSld>
  <p:clrMapOvr>
    <a:masterClrMapping/>
  </p:clrMapOvr>
  <p:transition/>
</p:sldLayout>
</file>

<file path=ppt/slideLayouts/slideLayout15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85849855"/>
      </p:ext>
    </p:extLst>
  </p:cSld>
  <p:clrMapOvr>
    <a:masterClrMapping/>
  </p:clrMapOvr>
  <p:transition/>
</p:sldLayout>
</file>

<file path=ppt/slideLayouts/slideLayout15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366707"/>
      </p:ext>
    </p:extLst>
  </p:cSld>
  <p:clrMapOvr>
    <a:masterClrMapping/>
  </p:clrMapOvr>
  <p:transition/>
</p:sldLayout>
</file>

<file path=ppt/slideLayouts/slideLayout15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5844671"/>
      </p:ext>
    </p:extLst>
  </p:cSld>
  <p:clrMapOvr>
    <a:masterClrMapping/>
  </p:clrMapOvr>
  <p:transition/>
</p:sldLayout>
</file>

<file path=ppt/slideLayouts/slideLayout15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5822178"/>
      </p:ext>
    </p:extLst>
  </p:cSld>
  <p:clrMapOvr>
    <a:masterClrMapping/>
  </p:clrMapOvr>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406183"/>
      </p:ext>
    </p:extLst>
  </p:cSld>
  <p:clrMapOvr>
    <a:masterClrMapping/>
  </p:clrMapOvr>
  <p:transition/>
</p:sldLayout>
</file>

<file path=ppt/slideLayouts/slideLayout15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8082786"/>
      </p:ext>
    </p:extLst>
  </p:cSld>
  <p:clrMapOvr>
    <a:masterClrMapping/>
  </p:clrMapOvr>
  <p:transition/>
</p:sldLayout>
</file>

<file path=ppt/slideLayouts/slideLayout15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1459658"/>
      </p:ext>
    </p:extLst>
  </p:cSld>
  <p:clrMapOvr>
    <a:masterClrMapping/>
  </p:clrMapOvr>
  <p:transition/>
</p:sldLayout>
</file>

<file path=ppt/slideLayouts/slideLayout155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8092086"/>
      </p:ext>
    </p:extLst>
  </p:cSld>
  <p:clrMapOvr>
    <a:masterClrMapping/>
  </p:clrMapOvr>
  <p:transition/>
  <p:timing>
    <p:tnLst>
      <p:par>
        <p:cTn id="1" dur="indefinite" restart="never" nodeType="tmRoot"/>
      </p:par>
    </p:tnLst>
  </p:timing>
</p:sldLayout>
</file>

<file path=ppt/slideLayouts/slideLayout15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218229"/>
      </p:ext>
    </p:extLst>
  </p:cSld>
  <p:clrMapOvr>
    <a:masterClrMapping/>
  </p:clrMapOvr>
  <p:transition/>
  <p:timing>
    <p:tnLst>
      <p:par>
        <p:cTn id="1" dur="indefinite" restart="never" nodeType="tmRoot"/>
      </p:par>
    </p:tnLst>
  </p:timing>
</p:sldLayout>
</file>

<file path=ppt/slideLayouts/slideLayout15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7028653"/>
      </p:ext>
    </p:extLst>
  </p:cSld>
  <p:clrMapOvr>
    <a:masterClrMapping/>
  </p:clrMapOvr>
  <p:transition/>
</p:sldLayout>
</file>

<file path=ppt/slideLayouts/slideLayout15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8529068"/>
      </p:ext>
    </p:extLst>
  </p:cSld>
  <p:clrMapOvr>
    <a:masterClrMapping/>
  </p:clrMapOvr>
  <p:transition/>
</p:sldLayout>
</file>

<file path=ppt/slideLayouts/slideLayout15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562836"/>
      </p:ext>
    </p:extLst>
  </p:cSld>
  <p:clrMapOvr>
    <a:masterClrMapping/>
  </p:clrMapOvr>
  <p:transition/>
</p:sldLayout>
</file>

<file path=ppt/slideLayouts/slideLayout15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4115259"/>
      </p:ext>
    </p:extLst>
  </p:cSld>
  <p:clrMapOvr>
    <a:masterClrMapping/>
  </p:clrMapOvr>
  <p:transition/>
</p:sldLayout>
</file>

<file path=ppt/slideLayouts/slideLayout15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84612562"/>
      </p:ext>
    </p:extLst>
  </p:cSld>
  <p:clrMapOvr>
    <a:masterClrMapping/>
  </p:clrMapOvr>
  <p:transition/>
</p:sldLayout>
</file>

<file path=ppt/slideLayouts/slideLayout15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98315"/>
      </p:ext>
    </p:extLst>
  </p:cSld>
  <p:clrMapOvr>
    <a:masterClrMapping/>
  </p:clrMapOvr>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1659816"/>
      </p:ext>
    </p:extLst>
  </p:cSld>
  <p:clrMapOvr>
    <a:masterClrMapping/>
  </p:clrMapOvr>
  <p:transition/>
</p:sldLayout>
</file>

<file path=ppt/slideLayouts/slideLayout15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2007413"/>
      </p:ext>
    </p:extLst>
  </p:cSld>
  <p:clrMapOvr>
    <a:masterClrMapping/>
  </p:clrMapOvr>
  <p:transition/>
</p:sldLayout>
</file>

<file path=ppt/slideLayouts/slideLayout15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9807469"/>
      </p:ext>
    </p:extLst>
  </p:cSld>
  <p:clrMapOvr>
    <a:masterClrMapping/>
  </p:clrMapOvr>
  <p:transition/>
</p:sldLayout>
</file>

<file path=ppt/slideLayouts/slideLayout15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372371"/>
      </p:ext>
    </p:extLst>
  </p:cSld>
  <p:clrMapOvr>
    <a:masterClrMapping/>
  </p:clrMapOvr>
  <p:transition/>
</p:sldLayout>
</file>

<file path=ppt/slideLayouts/slideLayout15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7436890"/>
      </p:ext>
    </p:extLst>
  </p:cSld>
  <p:clrMapOvr>
    <a:masterClrMapping/>
  </p:clrMapOvr>
  <p:transition/>
  <p:timing>
    <p:tnLst>
      <p:par>
        <p:cTn id="1" dur="indefinite" restart="never" nodeType="tmRoot"/>
      </p:par>
    </p:tnLst>
  </p:timing>
</p:sldLayout>
</file>

<file path=ppt/slideLayouts/slideLayout15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3556414"/>
      </p:ext>
    </p:extLst>
  </p:cSld>
  <p:clrMapOvr>
    <a:masterClrMapping/>
  </p:clrMapOvr>
  <p:transition/>
  <p:timing>
    <p:tnLst>
      <p:par>
        <p:cTn id="1" dur="indefinite" restart="never" nodeType="tmRoot"/>
      </p:par>
    </p:tnLst>
  </p:timing>
</p:sldLayout>
</file>

<file path=ppt/slideLayouts/slideLayout15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6107123"/>
      </p:ext>
    </p:extLst>
  </p:cSld>
  <p:clrMapOvr>
    <a:masterClrMapping/>
  </p:clrMapOvr>
  <p:transition/>
</p:sldLayout>
</file>

<file path=ppt/slideLayouts/slideLayout15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2507294"/>
      </p:ext>
    </p:extLst>
  </p:cSld>
  <p:clrMapOvr>
    <a:masterClrMapping/>
  </p:clrMapOvr>
  <p:transition/>
</p:sldLayout>
</file>

<file path=ppt/slideLayouts/slideLayout15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367535"/>
      </p:ext>
    </p:extLst>
  </p:cSld>
  <p:clrMapOvr>
    <a:masterClrMapping/>
  </p:clrMapOvr>
  <p:transition/>
</p:sldLayout>
</file>

<file path=ppt/slideLayouts/slideLayout15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6490346"/>
      </p:ext>
    </p:extLst>
  </p:cSld>
  <p:clrMapOvr>
    <a:masterClrMapping/>
  </p:clrMapOvr>
  <p:transition/>
</p:sldLayout>
</file>

<file path=ppt/slideLayouts/slideLayout15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0718922"/>
      </p:ext>
    </p:extLst>
  </p:cSld>
  <p:clrMapOvr>
    <a:masterClrMapping/>
  </p:clrMapOvr>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6662183"/>
      </p:ext>
    </p:extLst>
  </p:cSld>
  <p:clrMapOvr>
    <a:masterClrMapping/>
  </p:clrMapOvr>
  <p:transition/>
</p:sldLayout>
</file>

<file path=ppt/slideLayouts/slideLayout15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30442448"/>
      </p:ext>
    </p:extLst>
  </p:cSld>
  <p:clrMapOvr>
    <a:masterClrMapping/>
  </p:clrMapOvr>
  <p:transition/>
</p:sldLayout>
</file>

<file path=ppt/slideLayouts/slideLayout15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3044831"/>
      </p:ext>
    </p:extLst>
  </p:cSld>
  <p:clrMapOvr>
    <a:masterClrMapping/>
  </p:clrMapOvr>
  <p:transition/>
</p:sldLayout>
</file>

<file path=ppt/slideLayouts/slideLayout15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966302"/>
      </p:ext>
    </p:extLst>
  </p:cSld>
  <p:clrMapOvr>
    <a:masterClrMapping/>
  </p:clrMapOvr>
  <p:transition/>
</p:sldLayout>
</file>

<file path=ppt/slideLayouts/slideLayout15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30169"/>
      </p:ext>
    </p:extLst>
  </p:cSld>
  <p:clrMapOvr>
    <a:masterClrMapping/>
  </p:clrMapOvr>
  <p:transition/>
</p:sldLayout>
</file>

<file path=ppt/slideLayouts/slideLayout157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2838981"/>
      </p:ext>
    </p:extLst>
  </p:cSld>
  <p:clrMapOvr>
    <a:masterClrMapping/>
  </p:clrMapOvr>
  <p:transition/>
  <p:timing>
    <p:tnLst>
      <p:par>
        <p:cTn id="1" dur="indefinite" restart="never" nodeType="tmRoot"/>
      </p:par>
    </p:tnLst>
  </p:timing>
</p:sldLayout>
</file>

<file path=ppt/slideLayouts/slideLayout15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4528864"/>
      </p:ext>
    </p:extLst>
  </p:cSld>
  <p:clrMapOvr>
    <a:masterClrMapping/>
  </p:clrMapOvr>
  <p:transition/>
  <p:timing>
    <p:tnLst>
      <p:par>
        <p:cTn id="1" dur="indefinite" restart="never" nodeType="tmRoot"/>
      </p:par>
    </p:tnLst>
  </p:timing>
</p:sldLayout>
</file>

<file path=ppt/slideLayouts/slideLayout15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2127855"/>
      </p:ext>
    </p:extLst>
  </p:cSld>
  <p:clrMapOvr>
    <a:masterClrMapping/>
  </p:clrMapOvr>
  <p:transition/>
</p:sldLayout>
</file>

<file path=ppt/slideLayouts/slideLayout15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3902174"/>
      </p:ext>
    </p:extLst>
  </p:cSld>
  <p:clrMapOvr>
    <a:masterClrMapping/>
  </p:clrMapOvr>
  <p:transition/>
</p:sldLayout>
</file>

<file path=ppt/slideLayouts/slideLayout15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7624880"/>
      </p:ext>
    </p:extLst>
  </p:cSld>
  <p:clrMapOvr>
    <a:masterClrMapping/>
  </p:clrMapOvr>
  <p:transition/>
</p:sldLayout>
</file>

<file path=ppt/slideLayouts/slideLayout15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3043152"/>
      </p:ext>
    </p:extLst>
  </p:cSld>
  <p:clrMapOvr>
    <a:masterClrMapping/>
  </p:clrMapOvr>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4951389"/>
      </p:ext>
    </p:extLst>
  </p:cSld>
  <p:clrMapOvr>
    <a:masterClrMapping/>
  </p:clrMapOvr>
  <p:transition/>
</p:sldLayout>
</file>

<file path=ppt/slideLayouts/slideLayout15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0370363"/>
      </p:ext>
    </p:extLst>
  </p:cSld>
  <p:clrMapOvr>
    <a:masterClrMapping/>
  </p:clrMapOvr>
  <p:transition/>
</p:sldLayout>
</file>

<file path=ppt/slideLayouts/slideLayout15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80633169"/>
      </p:ext>
    </p:extLst>
  </p:cSld>
  <p:clrMapOvr>
    <a:masterClrMapping/>
  </p:clrMapOvr>
  <p:transition/>
</p:sldLayout>
</file>

<file path=ppt/slideLayouts/slideLayout15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7578455"/>
      </p:ext>
    </p:extLst>
  </p:cSld>
  <p:clrMapOvr>
    <a:masterClrMapping/>
  </p:clrMapOvr>
  <p:transition/>
</p:sldLayout>
</file>

<file path=ppt/slideLayouts/slideLayout15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2236126"/>
      </p:ext>
    </p:extLst>
  </p:cSld>
  <p:clrMapOvr>
    <a:masterClrMapping/>
  </p:clrMapOvr>
  <p:transition/>
</p:sldLayout>
</file>

<file path=ppt/slideLayouts/slideLayout15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52503165"/>
      </p:ext>
    </p:extLst>
  </p:cSld>
  <p:clrMapOvr>
    <a:masterClrMapping/>
  </p:clrMapOvr>
  <p:transition/>
</p:sldLayout>
</file>

<file path=ppt/slideLayouts/slideLayout158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0023350"/>
      </p:ext>
    </p:extLst>
  </p:cSld>
  <p:clrMapOvr>
    <a:masterClrMapping/>
  </p:clrMapOvr>
  <p:transition/>
  <p:timing>
    <p:tnLst>
      <p:par>
        <p:cTn id="1" dur="indefinite" restart="never" nodeType="tmRoot"/>
      </p:par>
    </p:tnLst>
  </p:timing>
</p:sldLayout>
</file>

<file path=ppt/slideLayouts/slideLayout15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1844328"/>
      </p:ext>
    </p:extLst>
  </p:cSld>
  <p:clrMapOvr>
    <a:masterClrMapping/>
  </p:clrMapOvr>
  <p:transition/>
  <p:timing>
    <p:tnLst>
      <p:par>
        <p:cTn id="1" dur="indefinite" restart="never" nodeType="tmRoot"/>
      </p:par>
    </p:tnLst>
  </p:timing>
</p:sldLayout>
</file>

<file path=ppt/slideLayouts/slideLayout15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5150530"/>
      </p:ext>
    </p:extLst>
  </p:cSld>
  <p:clrMapOvr>
    <a:masterClrMapping/>
  </p:clrMapOvr>
  <p:transition/>
</p:sldLayout>
</file>

<file path=ppt/slideLayouts/slideLayout15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67931434"/>
      </p:ext>
    </p:extLst>
  </p:cSld>
  <p:clrMapOvr>
    <a:masterClrMapping/>
  </p:clrMapOvr>
  <p:transition/>
</p:sldLayout>
</file>

<file path=ppt/slideLayouts/slideLayout15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2599706"/>
      </p:ext>
    </p:extLst>
  </p:cSld>
  <p:clrMapOvr>
    <a:masterClrMapping/>
  </p:clrMapOvr>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EF0CAD05-5F98-C240-A41D-E171A6304933}" type="slidenum">
              <a:rPr lang="en-US"/>
              <a:pPr/>
              <a:t>‹#›</a:t>
            </a:fld>
            <a:endParaRPr lang="en-US"/>
          </a:p>
        </p:txBody>
      </p:sp>
    </p:spTree>
    <p:extLst>
      <p:ext uri="{BB962C8B-B14F-4D97-AF65-F5344CB8AC3E}">
        <p14:creationId xmlns:p14="http://schemas.microsoft.com/office/powerpoint/2010/main" val="1176202611"/>
      </p:ext>
    </p:extLst>
  </p:cSld>
  <p:clrMapOvr>
    <a:masterClrMapping/>
  </p:clrMapOvr>
  <p:transition/>
</p:sldLayout>
</file>

<file path=ppt/slideLayouts/slideLayout15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7752142"/>
      </p:ext>
    </p:extLst>
  </p:cSld>
  <p:clrMapOvr>
    <a:masterClrMapping/>
  </p:clrMapOvr>
  <p:transition/>
</p:sldLayout>
</file>

<file path=ppt/slideLayouts/slideLayout15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0732744"/>
      </p:ext>
    </p:extLst>
  </p:cSld>
  <p:clrMapOvr>
    <a:masterClrMapping/>
  </p:clrMapOvr>
  <p:transition/>
</p:sldLayout>
</file>

<file path=ppt/slideLayouts/slideLayout15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3264932"/>
      </p:ext>
    </p:extLst>
  </p:cSld>
  <p:clrMapOvr>
    <a:masterClrMapping/>
  </p:clrMapOvr>
  <p:transition/>
</p:sldLayout>
</file>

<file path=ppt/slideLayouts/slideLayout15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77479984"/>
      </p:ext>
    </p:extLst>
  </p:cSld>
  <p:clrMapOvr>
    <a:masterClrMapping/>
  </p:clrMapOvr>
  <p:transition/>
</p:sldLayout>
</file>

<file path=ppt/slideLayouts/slideLayout15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68760273"/>
      </p:ext>
    </p:extLst>
  </p:cSld>
  <p:clrMapOvr>
    <a:masterClrMapping/>
  </p:clrMapOvr>
  <p:transition/>
</p:sldLayout>
</file>

<file path=ppt/slideLayouts/slideLayout15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7896521"/>
      </p:ext>
    </p:extLst>
  </p:cSld>
  <p:clrMapOvr>
    <a:masterClrMapping/>
  </p:clrMapOvr>
  <p:transition/>
</p:sldLayout>
</file>

<file path=ppt/slideLayouts/slideLayout159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1212684"/>
      </p:ext>
    </p:extLst>
  </p:cSld>
  <p:clrMapOvr>
    <a:masterClrMapping/>
  </p:clrMapOvr>
  <p:transition/>
  <p:timing>
    <p:tnLst>
      <p:par>
        <p:cTn id="1" dur="indefinite" restart="never" nodeType="tmRoot"/>
      </p:par>
    </p:tnLst>
  </p:timing>
</p:sldLayout>
</file>

<file path=ppt/slideLayouts/slideLayout15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9250184"/>
      </p:ext>
    </p:extLst>
  </p:cSld>
  <p:clrMapOvr>
    <a:masterClrMapping/>
  </p:clrMapOvr>
  <p:transition/>
  <p:timing>
    <p:tnLst>
      <p:par>
        <p:cTn id="1" dur="indefinite" restart="never" nodeType="tmRoot"/>
      </p:par>
    </p:tnLst>
  </p:timing>
</p:sldLayout>
</file>

<file path=ppt/slideLayouts/slideLayout15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0570656"/>
      </p:ext>
    </p:extLst>
  </p:cSld>
  <p:clrMapOvr>
    <a:masterClrMapping/>
  </p:clrMapOvr>
  <p:transition/>
</p:sldLayout>
</file>

<file path=ppt/slideLayouts/slideLayout15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811567"/>
      </p:ext>
    </p:extLst>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0197620"/>
      </p:ext>
    </p:extLst>
  </p:cSld>
  <p:clrMapOvr>
    <a:masterClrMapping/>
  </p:clrMapOvr>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71752C56-4F8A-824F-A263-2404B5D536A2}" type="slidenum">
              <a:rPr lang="en-US"/>
              <a:pPr/>
              <a:t>‹#›</a:t>
            </a:fld>
            <a:endParaRPr lang="en-US"/>
          </a:p>
        </p:txBody>
      </p:sp>
    </p:spTree>
    <p:extLst>
      <p:ext uri="{BB962C8B-B14F-4D97-AF65-F5344CB8AC3E}">
        <p14:creationId xmlns:p14="http://schemas.microsoft.com/office/powerpoint/2010/main" val="2225563168"/>
      </p:ext>
    </p:extLst>
  </p:cSld>
  <p:clrMapOvr>
    <a:masterClrMapping/>
  </p:clrMapOvr>
  <p:transition/>
</p:sldLayout>
</file>

<file path=ppt/slideLayouts/slideLayout16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84857762"/>
      </p:ext>
    </p:extLst>
  </p:cSld>
  <p:clrMapOvr>
    <a:masterClrMapping/>
  </p:clrMapOvr>
  <p:transition/>
</p:sldLayout>
</file>

<file path=ppt/slideLayouts/slideLayout16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9667924"/>
      </p:ext>
    </p:extLst>
  </p:cSld>
  <p:clrMapOvr>
    <a:masterClrMapping/>
  </p:clrMapOvr>
  <p:transition/>
</p:sldLayout>
</file>

<file path=ppt/slideLayouts/slideLayout16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7530176"/>
      </p:ext>
    </p:extLst>
  </p:cSld>
  <p:clrMapOvr>
    <a:masterClrMapping/>
  </p:clrMapOvr>
  <p:transition/>
</p:sldLayout>
</file>

<file path=ppt/slideLayouts/slideLayout16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1244071"/>
      </p:ext>
    </p:extLst>
  </p:cSld>
  <p:clrMapOvr>
    <a:masterClrMapping/>
  </p:clrMapOvr>
  <p:transition/>
</p:sldLayout>
</file>

<file path=ppt/slideLayouts/slideLayout16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8737995"/>
      </p:ext>
    </p:extLst>
  </p:cSld>
  <p:clrMapOvr>
    <a:masterClrMapping/>
  </p:clrMapOvr>
  <p:transition/>
</p:sldLayout>
</file>

<file path=ppt/slideLayouts/slideLayout16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8510799"/>
      </p:ext>
    </p:extLst>
  </p:cSld>
  <p:clrMapOvr>
    <a:masterClrMapping/>
  </p:clrMapOvr>
  <p:transition/>
</p:sldLayout>
</file>

<file path=ppt/slideLayouts/slideLayout16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8538479"/>
      </p:ext>
    </p:extLst>
  </p:cSld>
  <p:clrMapOvr>
    <a:masterClrMapping/>
  </p:clrMapOvr>
  <p:transition/>
</p:sldLayout>
</file>

<file path=ppt/slideLayouts/slideLayout160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6882950"/>
      </p:ext>
    </p:extLst>
  </p:cSld>
  <p:clrMapOvr>
    <a:masterClrMapping/>
  </p:clrMapOvr>
  <p:transition/>
  <p:timing>
    <p:tnLst>
      <p:par>
        <p:cTn id="1" dur="indefinite" restart="never" nodeType="tmRoot"/>
      </p:par>
    </p:tnLst>
  </p:timing>
</p:sldLayout>
</file>

<file path=ppt/slideLayouts/slideLayout16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3237204"/>
      </p:ext>
    </p:extLst>
  </p:cSld>
  <p:clrMapOvr>
    <a:masterClrMapping/>
  </p:clrMapOvr>
  <p:transition/>
  <p:timing>
    <p:tnLst>
      <p:par>
        <p:cTn id="1" dur="indefinite" restart="never" nodeType="tmRoot"/>
      </p:par>
    </p:tnLst>
  </p:timing>
</p:sldLayout>
</file>

<file path=ppt/slideLayouts/slideLayout16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2633694"/>
      </p:ext>
    </p:extLst>
  </p:cSld>
  <p:clrMapOvr>
    <a:masterClrMapping/>
  </p:clrMapOvr>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E2A6F638-9311-044E-822F-DB90AF0533D9}" type="slidenum">
              <a:rPr lang="en-US"/>
              <a:pPr/>
              <a:t>‹#›</a:t>
            </a:fld>
            <a:endParaRPr lang="en-US"/>
          </a:p>
        </p:txBody>
      </p:sp>
    </p:spTree>
    <p:extLst>
      <p:ext uri="{BB962C8B-B14F-4D97-AF65-F5344CB8AC3E}">
        <p14:creationId xmlns:p14="http://schemas.microsoft.com/office/powerpoint/2010/main" val="3072845242"/>
      </p:ext>
    </p:extLst>
  </p:cSld>
  <p:clrMapOvr>
    <a:masterClrMapping/>
  </p:clrMapOvr>
  <p:transition/>
</p:sldLayout>
</file>

<file path=ppt/slideLayouts/slideLayout16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42481294"/>
      </p:ext>
    </p:extLst>
  </p:cSld>
  <p:clrMapOvr>
    <a:masterClrMapping/>
  </p:clrMapOvr>
  <p:transition/>
</p:sldLayout>
</file>

<file path=ppt/slideLayouts/slideLayout16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7182229"/>
      </p:ext>
    </p:extLst>
  </p:cSld>
  <p:clrMapOvr>
    <a:masterClrMapping/>
  </p:clrMapOvr>
  <p:transition/>
</p:sldLayout>
</file>

<file path=ppt/slideLayouts/slideLayout16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0130002"/>
      </p:ext>
    </p:extLst>
  </p:cSld>
  <p:clrMapOvr>
    <a:masterClrMapping/>
  </p:clrMapOvr>
  <p:transition/>
</p:sldLayout>
</file>

<file path=ppt/slideLayouts/slideLayout16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2021375"/>
      </p:ext>
    </p:extLst>
  </p:cSld>
  <p:clrMapOvr>
    <a:masterClrMapping/>
  </p:clrMapOvr>
  <p:transition/>
</p:sldLayout>
</file>

<file path=ppt/slideLayouts/slideLayout16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3526165"/>
      </p:ext>
    </p:extLst>
  </p:cSld>
  <p:clrMapOvr>
    <a:masterClrMapping/>
  </p:clrMapOvr>
  <p:transition/>
</p:sldLayout>
</file>

<file path=ppt/slideLayouts/slideLayout16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73560320"/>
      </p:ext>
    </p:extLst>
  </p:cSld>
  <p:clrMapOvr>
    <a:masterClrMapping/>
  </p:clrMapOvr>
  <p:transition/>
</p:sldLayout>
</file>

<file path=ppt/slideLayouts/slideLayout16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0861716"/>
      </p:ext>
    </p:extLst>
  </p:cSld>
  <p:clrMapOvr>
    <a:masterClrMapping/>
  </p:clrMapOvr>
  <p:transition/>
</p:sldLayout>
</file>

<file path=ppt/slideLayouts/slideLayout16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1762687"/>
      </p:ext>
    </p:extLst>
  </p:cSld>
  <p:clrMapOvr>
    <a:masterClrMapping/>
  </p:clrMapOvr>
  <p:transition/>
</p:sldLayout>
</file>

<file path=ppt/slideLayouts/slideLayout16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8699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6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75157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098FC8E-6941-C74C-BC08-436BE2F5B5D2}" type="slidenum">
              <a:rPr lang="en-US"/>
              <a:pPr/>
              <a:t>‹#›</a:t>
            </a:fld>
            <a:endParaRPr lang="en-US"/>
          </a:p>
        </p:txBody>
      </p:sp>
    </p:spTree>
    <p:extLst>
      <p:ext uri="{BB962C8B-B14F-4D97-AF65-F5344CB8AC3E}">
        <p14:creationId xmlns:p14="http://schemas.microsoft.com/office/powerpoint/2010/main" val="644812070"/>
      </p:ext>
    </p:extLst>
  </p:cSld>
  <p:clrMapOvr>
    <a:masterClrMapping/>
  </p:clrMapOvr>
  <p:transition/>
</p:sldLayout>
</file>

<file path=ppt/slideLayouts/slideLayout16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12952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52414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13363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326171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55898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85745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015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80123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5115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6314477"/>
      </p:ext>
    </p:extLst>
  </p:cSld>
  <p:clrMapOvr>
    <a:masterClrMapping/>
  </p:clrMapOvr>
  <p:transition/>
  <p:timing>
    <p:tnLst>
      <p:par>
        <p:cTn id="1" dur="indefinite" restart="never" nodeType="tmRoot"/>
      </p:par>
    </p:tnLst>
  </p:timing>
</p:sldLayout>
</file>

<file path=ppt/slideLayouts/slideLayout1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EC2913EA-86C8-7044-8F98-044F5E7301AC}" type="slidenum">
              <a:rPr lang="en-US"/>
              <a:pPr/>
              <a:t>‹#›</a:t>
            </a:fld>
            <a:endParaRPr lang="en-US"/>
          </a:p>
        </p:txBody>
      </p:sp>
    </p:spTree>
    <p:extLst>
      <p:ext uri="{BB962C8B-B14F-4D97-AF65-F5344CB8AC3E}">
        <p14:creationId xmlns:p14="http://schemas.microsoft.com/office/powerpoint/2010/main" val="1718689315"/>
      </p:ext>
    </p:extLst>
  </p:cSld>
  <p:clrMapOvr>
    <a:masterClrMapping/>
  </p:clrMapOvr>
  <p:transition/>
</p:sldLayout>
</file>

<file path=ppt/slideLayouts/slideLayout16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86285065"/>
      </p:ext>
    </p:extLst>
  </p:cSld>
  <p:clrMapOvr>
    <a:masterClrMapping/>
  </p:clrMapOvr>
  <p:transition/>
  <p:timing>
    <p:tnLst>
      <p:par>
        <p:cTn id="1" dur="indefinite" restart="never" nodeType="tmRoot"/>
      </p:par>
    </p:tnLst>
  </p:timing>
</p:sldLayout>
</file>

<file path=ppt/slideLayouts/slideLayout16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595888"/>
      </p:ext>
    </p:extLst>
  </p:cSld>
  <p:clrMapOvr>
    <a:masterClrMapping/>
  </p:clrMapOvr>
  <p:transition/>
</p:sldLayout>
</file>

<file path=ppt/slideLayouts/slideLayout16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9075192"/>
      </p:ext>
    </p:extLst>
  </p:cSld>
  <p:clrMapOvr>
    <a:masterClrMapping/>
  </p:clrMapOvr>
  <p:transition/>
</p:sldLayout>
</file>

<file path=ppt/slideLayouts/slideLayout16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63033280"/>
      </p:ext>
    </p:extLst>
  </p:cSld>
  <p:clrMapOvr>
    <a:masterClrMapping/>
  </p:clrMapOvr>
  <p:transition/>
</p:sldLayout>
</file>

<file path=ppt/slideLayouts/slideLayout16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49237339"/>
      </p:ext>
    </p:extLst>
  </p:cSld>
  <p:clrMapOvr>
    <a:masterClrMapping/>
  </p:clrMapOvr>
  <p:transition/>
</p:sldLayout>
</file>

<file path=ppt/slideLayouts/slideLayout16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8615074"/>
      </p:ext>
    </p:extLst>
  </p:cSld>
  <p:clrMapOvr>
    <a:masterClrMapping/>
  </p:clrMapOvr>
  <p:transition/>
</p:sldLayout>
</file>

<file path=ppt/slideLayouts/slideLayout16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5980371"/>
      </p:ext>
    </p:extLst>
  </p:cSld>
  <p:clrMapOvr>
    <a:masterClrMapping/>
  </p:clrMapOvr>
  <p:transition/>
</p:sldLayout>
</file>

<file path=ppt/slideLayouts/slideLayout16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1318372"/>
      </p:ext>
    </p:extLst>
  </p:cSld>
  <p:clrMapOvr>
    <a:masterClrMapping/>
  </p:clrMapOvr>
  <p:transition/>
</p:sldLayout>
</file>

<file path=ppt/slideLayouts/slideLayout16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4024908"/>
      </p:ext>
    </p:extLst>
  </p:cSld>
  <p:clrMapOvr>
    <a:masterClrMapping/>
  </p:clrMapOvr>
  <p:transition/>
</p:sldLayout>
</file>

<file path=ppt/slideLayouts/slideLayout16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0405439"/>
      </p:ext>
    </p:extLst>
  </p:cSld>
  <p:clrMapOvr>
    <a:masterClrMapping/>
  </p:clrMapOvr>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E9EB2717-EF8A-4F48-9475-0E5579379CAF}" type="slidenum">
              <a:rPr lang="en-US"/>
              <a:pPr/>
              <a:t>‹#›</a:t>
            </a:fld>
            <a:endParaRPr lang="en-US"/>
          </a:p>
        </p:txBody>
      </p:sp>
    </p:spTree>
    <p:extLst>
      <p:ext uri="{BB962C8B-B14F-4D97-AF65-F5344CB8AC3E}">
        <p14:creationId xmlns:p14="http://schemas.microsoft.com/office/powerpoint/2010/main" val="2735493282"/>
      </p:ext>
    </p:extLst>
  </p:cSld>
  <p:clrMapOvr>
    <a:masterClrMapping/>
  </p:clrMapOvr>
  <p:transition/>
</p:sldLayout>
</file>

<file path=ppt/slideLayouts/slideLayout16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94505988"/>
      </p:ext>
    </p:extLst>
  </p:cSld>
  <p:clrMapOvr>
    <a:masterClrMapping/>
  </p:clrMapOvr>
  <p:transition/>
  <p:timing>
    <p:tnLst>
      <p:par>
        <p:cTn id="1" dur="indefinite" restart="never" nodeType="tmRoot"/>
      </p:par>
    </p:tnLst>
  </p:timing>
</p:sldLayout>
</file>

<file path=ppt/slideLayouts/slideLayout16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9295519"/>
      </p:ext>
    </p:extLst>
  </p:cSld>
  <p:clrMapOvr>
    <a:masterClrMapping/>
  </p:clrMapOvr>
  <p:transition/>
  <p:timing>
    <p:tnLst>
      <p:par>
        <p:cTn id="1" dur="indefinite" restart="never" nodeType="tmRoot"/>
      </p:par>
    </p:tnLst>
  </p:timing>
</p:sldLayout>
</file>

<file path=ppt/slideLayouts/slideLayout16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51749663"/>
      </p:ext>
    </p:extLst>
  </p:cSld>
  <p:clrMapOvr>
    <a:masterClrMapping/>
  </p:clrMapOvr>
  <p:transition/>
</p:sldLayout>
</file>

<file path=ppt/slideLayouts/slideLayout16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9916017"/>
      </p:ext>
    </p:extLst>
  </p:cSld>
  <p:clrMapOvr>
    <a:masterClrMapping/>
  </p:clrMapOvr>
  <p:transition/>
</p:sldLayout>
</file>

<file path=ppt/slideLayouts/slideLayout16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7527233"/>
      </p:ext>
    </p:extLst>
  </p:cSld>
  <p:clrMapOvr>
    <a:masterClrMapping/>
  </p:clrMapOvr>
  <p:transition/>
</p:sldLayout>
</file>

<file path=ppt/slideLayouts/slideLayout16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2892610"/>
      </p:ext>
    </p:extLst>
  </p:cSld>
  <p:clrMapOvr>
    <a:masterClrMapping/>
  </p:clrMapOvr>
  <p:transition/>
</p:sldLayout>
</file>

<file path=ppt/slideLayouts/slideLayout16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8464863"/>
      </p:ext>
    </p:extLst>
  </p:cSld>
  <p:clrMapOvr>
    <a:masterClrMapping/>
  </p:clrMapOvr>
  <p:transition/>
</p:sldLayout>
</file>

<file path=ppt/slideLayouts/slideLayout16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2750009"/>
      </p:ext>
    </p:extLst>
  </p:cSld>
  <p:clrMapOvr>
    <a:masterClrMapping/>
  </p:clrMapOvr>
  <p:transition/>
</p:sldLayout>
</file>

<file path=ppt/slideLayouts/slideLayout16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0660338"/>
      </p:ext>
    </p:extLst>
  </p:cSld>
  <p:clrMapOvr>
    <a:masterClrMapping/>
  </p:clrMapOvr>
  <p:transition/>
</p:sldLayout>
</file>

<file path=ppt/slideLayouts/slideLayout16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7832107"/>
      </p:ext>
    </p:extLst>
  </p:cSld>
  <p:clrMapOvr>
    <a:masterClrMapping/>
  </p:clrMapOvr>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09CEDDA7-F9BC-D143-BB10-4566D815D5F9}" type="slidenum">
              <a:rPr lang="en-US"/>
              <a:pPr/>
              <a:t>‹#›</a:t>
            </a:fld>
            <a:endParaRPr lang="en-US"/>
          </a:p>
        </p:txBody>
      </p:sp>
    </p:spTree>
    <p:extLst>
      <p:ext uri="{BB962C8B-B14F-4D97-AF65-F5344CB8AC3E}">
        <p14:creationId xmlns:p14="http://schemas.microsoft.com/office/powerpoint/2010/main" val="266402226"/>
      </p:ext>
    </p:extLst>
  </p:cSld>
  <p:clrMapOvr>
    <a:masterClrMapping/>
  </p:clrMapOvr>
  <p:transition/>
</p:sldLayout>
</file>

<file path=ppt/slideLayouts/slideLayout16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6545929"/>
      </p:ext>
    </p:extLst>
  </p:cSld>
  <p:clrMapOvr>
    <a:masterClrMapping/>
  </p:clrMapOvr>
  <p:transition/>
</p:sldLayout>
</file>

<file path=ppt/slideLayouts/slideLayout16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0070996"/>
      </p:ext>
    </p:extLst>
  </p:cSld>
  <p:clrMapOvr>
    <a:masterClrMapping/>
  </p:clrMapOvr>
  <p:transition/>
  <p:timing>
    <p:tnLst>
      <p:par>
        <p:cTn id="1" dur="indefinite" restart="never" nodeType="tmRoot"/>
      </p:par>
    </p:tnLst>
  </p:timing>
</p:sldLayout>
</file>

<file path=ppt/slideLayouts/slideLayout16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3963725"/>
      </p:ext>
    </p:extLst>
  </p:cSld>
  <p:clrMapOvr>
    <a:masterClrMapping/>
  </p:clrMapOvr>
  <p:transition/>
  <p:timing>
    <p:tnLst>
      <p:par>
        <p:cTn id="1" dur="indefinite" restart="never" nodeType="tmRoot"/>
      </p:par>
    </p:tnLst>
  </p:timing>
</p:sldLayout>
</file>

<file path=ppt/slideLayouts/slideLayout16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3795305"/>
      </p:ext>
    </p:extLst>
  </p:cSld>
  <p:clrMapOvr>
    <a:masterClrMapping/>
  </p:clrMapOvr>
  <p:transition/>
</p:sldLayout>
</file>

<file path=ppt/slideLayouts/slideLayout16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6716793"/>
      </p:ext>
    </p:extLst>
  </p:cSld>
  <p:clrMapOvr>
    <a:masterClrMapping/>
  </p:clrMapOvr>
  <p:transition/>
</p:sldLayout>
</file>

<file path=ppt/slideLayouts/slideLayout16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3507689"/>
      </p:ext>
    </p:extLst>
  </p:cSld>
  <p:clrMapOvr>
    <a:masterClrMapping/>
  </p:clrMapOvr>
  <p:transition/>
</p:sldLayout>
</file>

<file path=ppt/slideLayouts/slideLayout16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5121779"/>
      </p:ext>
    </p:extLst>
  </p:cSld>
  <p:clrMapOvr>
    <a:masterClrMapping/>
  </p:clrMapOvr>
  <p:transition/>
</p:sldLayout>
</file>

<file path=ppt/slideLayouts/slideLayout16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865755"/>
      </p:ext>
    </p:extLst>
  </p:cSld>
  <p:clrMapOvr>
    <a:masterClrMapping/>
  </p:clrMapOvr>
  <p:transition/>
</p:sldLayout>
</file>

<file path=ppt/slideLayouts/slideLayout16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0753916"/>
      </p:ext>
    </p:extLst>
  </p:cSld>
  <p:clrMapOvr>
    <a:masterClrMapping/>
  </p:clrMapOvr>
  <p:transition/>
</p:sldLayout>
</file>

<file path=ppt/slideLayouts/slideLayout16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1838455"/>
      </p:ext>
    </p:extLst>
  </p:cSld>
  <p:clrMapOvr>
    <a:masterClrMapping/>
  </p:clrMapOvr>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24CCDBC6-CC01-564B-8353-1EF7BD2EDA4C}" type="slidenum">
              <a:rPr lang="en-US"/>
              <a:pPr/>
              <a:t>‹#›</a:t>
            </a:fld>
            <a:endParaRPr lang="en-US"/>
          </a:p>
        </p:txBody>
      </p:sp>
    </p:spTree>
    <p:extLst>
      <p:ext uri="{BB962C8B-B14F-4D97-AF65-F5344CB8AC3E}">
        <p14:creationId xmlns:p14="http://schemas.microsoft.com/office/powerpoint/2010/main" val="1337623389"/>
      </p:ext>
    </p:extLst>
  </p:cSld>
  <p:clrMapOvr>
    <a:masterClrMapping/>
  </p:clrMapOvr>
  <p:transition/>
</p:sldLayout>
</file>

<file path=ppt/slideLayouts/slideLayout16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2161810"/>
      </p:ext>
    </p:extLst>
  </p:cSld>
  <p:clrMapOvr>
    <a:masterClrMapping/>
  </p:clrMapOvr>
  <p:transition/>
</p:sldLayout>
</file>

<file path=ppt/slideLayouts/slideLayout16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4323238"/>
      </p:ext>
    </p:extLst>
  </p:cSld>
  <p:clrMapOvr>
    <a:masterClrMapping/>
  </p:clrMapOvr>
  <p:transition/>
</p:sldLayout>
</file>

<file path=ppt/slideLayouts/slideLayout166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06580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6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78901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6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07888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49952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93305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70268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57177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44890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63E88A4F-2F9B-8940-A946-705E7B7AAFF5}" type="slidenum">
              <a:rPr lang="en-US"/>
              <a:pPr/>
              <a:t>‹#›</a:t>
            </a:fld>
            <a:endParaRPr lang="en-US"/>
          </a:p>
        </p:txBody>
      </p:sp>
    </p:spTree>
    <p:extLst>
      <p:ext uri="{BB962C8B-B14F-4D97-AF65-F5344CB8AC3E}">
        <p14:creationId xmlns:p14="http://schemas.microsoft.com/office/powerpoint/2010/main" val="3354859521"/>
      </p:ext>
    </p:extLst>
  </p:cSld>
  <p:clrMapOvr>
    <a:masterClrMapping/>
  </p:clrMapOvr>
  <p:transition/>
</p:sldLayout>
</file>

<file path=ppt/slideLayouts/slideLayout16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09645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39708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76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7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97735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6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239863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6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63515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78660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61912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58148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04243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1F0E8B17-B4D9-5340-8D3E-0FD2DBAED3D0}" type="slidenum">
              <a:rPr lang="en-US"/>
              <a:pPr/>
              <a:t>‹#›</a:t>
            </a:fld>
            <a:endParaRPr lang="en-US"/>
          </a:p>
        </p:txBody>
      </p:sp>
    </p:spTree>
    <p:extLst>
      <p:ext uri="{BB962C8B-B14F-4D97-AF65-F5344CB8AC3E}">
        <p14:creationId xmlns:p14="http://schemas.microsoft.com/office/powerpoint/2010/main" val="1286934465"/>
      </p:ext>
    </p:extLst>
  </p:cSld>
  <p:clrMapOvr>
    <a:masterClrMapping/>
  </p:clrMapOvr>
  <p:transition/>
</p:sldLayout>
</file>

<file path=ppt/slideLayouts/slideLayout16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34134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52302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95679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28716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0E240D94-E5C6-2B45-92EB-F7FCCB9B6116}" type="slidenum">
              <a:rPr lang="en-US" altLang="en-US"/>
              <a:pPr>
                <a:defRPr/>
              </a:pPr>
              <a:t>‹#›</a:t>
            </a:fld>
            <a:endParaRPr lang="en-US" altLang="en-US"/>
          </a:p>
        </p:txBody>
      </p:sp>
    </p:spTree>
    <p:extLst>
      <p:ext uri="{BB962C8B-B14F-4D97-AF65-F5344CB8AC3E}">
        <p14:creationId xmlns:p14="http://schemas.microsoft.com/office/powerpoint/2010/main" val="1439261544"/>
      </p:ext>
    </p:extLst>
  </p:cSld>
  <p:clrMapOvr>
    <a:masterClrMapping/>
  </p:clrMapOvr>
  <p:transition/>
</p:sldLayout>
</file>

<file path=ppt/slideLayouts/slideLayout16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7B2952-2F74-D544-92BC-FBFBE9A340CC}" type="slidenum">
              <a:rPr lang="en-US" altLang="en-US"/>
              <a:pPr>
                <a:defRPr/>
              </a:pPr>
              <a:t>‹#›</a:t>
            </a:fld>
            <a:endParaRPr lang="en-US" altLang="en-US"/>
          </a:p>
        </p:txBody>
      </p:sp>
    </p:spTree>
    <p:extLst>
      <p:ext uri="{BB962C8B-B14F-4D97-AF65-F5344CB8AC3E}">
        <p14:creationId xmlns:p14="http://schemas.microsoft.com/office/powerpoint/2010/main" val="1244734131"/>
      </p:ext>
    </p:extLst>
  </p:cSld>
  <p:clrMapOvr>
    <a:masterClrMapping/>
  </p:clrMapOvr>
  <p:transition/>
</p:sldLayout>
</file>

<file path=ppt/slideLayouts/slideLayout16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F9F7682-838C-D145-8DB5-B49C18A130F8}" type="slidenum">
              <a:rPr lang="en-US" altLang="en-US"/>
              <a:pPr>
                <a:defRPr/>
              </a:pPr>
              <a:t>‹#›</a:t>
            </a:fld>
            <a:endParaRPr lang="en-US" altLang="en-US"/>
          </a:p>
        </p:txBody>
      </p:sp>
    </p:spTree>
    <p:extLst>
      <p:ext uri="{BB962C8B-B14F-4D97-AF65-F5344CB8AC3E}">
        <p14:creationId xmlns:p14="http://schemas.microsoft.com/office/powerpoint/2010/main" val="3758153688"/>
      </p:ext>
    </p:extLst>
  </p:cSld>
  <p:clrMapOvr>
    <a:masterClrMapping/>
  </p:clrMapOvr>
  <p:transition/>
</p:sldLayout>
</file>

<file path=ppt/slideLayouts/slideLayout16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E01938C-1825-4C47-ADAA-667501E8BB2D}" type="slidenum">
              <a:rPr lang="en-US" altLang="en-US"/>
              <a:pPr>
                <a:defRPr/>
              </a:pPr>
              <a:t>‹#›</a:t>
            </a:fld>
            <a:endParaRPr lang="en-US" altLang="en-US"/>
          </a:p>
        </p:txBody>
      </p:sp>
    </p:spTree>
    <p:extLst>
      <p:ext uri="{BB962C8B-B14F-4D97-AF65-F5344CB8AC3E}">
        <p14:creationId xmlns:p14="http://schemas.microsoft.com/office/powerpoint/2010/main" val="3906725712"/>
      </p:ext>
    </p:extLst>
  </p:cSld>
  <p:clrMapOvr>
    <a:masterClrMapping/>
  </p:clrMapOvr>
  <p:transition/>
</p:sldLayout>
</file>

<file path=ppt/slideLayouts/slideLayout16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2E44CBD-17AA-1C44-8BA0-F0313DF1E03A}" type="slidenum">
              <a:rPr lang="en-US" altLang="en-US"/>
              <a:pPr>
                <a:defRPr/>
              </a:pPr>
              <a:t>‹#›</a:t>
            </a:fld>
            <a:endParaRPr lang="en-US" altLang="en-US"/>
          </a:p>
        </p:txBody>
      </p:sp>
    </p:spTree>
    <p:extLst>
      <p:ext uri="{BB962C8B-B14F-4D97-AF65-F5344CB8AC3E}">
        <p14:creationId xmlns:p14="http://schemas.microsoft.com/office/powerpoint/2010/main" val="4069638184"/>
      </p:ext>
    </p:extLst>
  </p:cSld>
  <p:clrMapOvr>
    <a:masterClrMapping/>
  </p:clrMapOvr>
  <p:transition/>
</p:sldLayout>
</file>

<file path=ppt/slideLayouts/slideLayout16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614E6E70-902E-8E4C-B56A-EB171DB5C34A}" type="slidenum">
              <a:rPr lang="en-US" altLang="en-US"/>
              <a:pPr>
                <a:defRPr/>
              </a:pPr>
              <a:t>‹#›</a:t>
            </a:fld>
            <a:endParaRPr lang="en-US" altLang="en-US"/>
          </a:p>
        </p:txBody>
      </p:sp>
    </p:spTree>
    <p:extLst>
      <p:ext uri="{BB962C8B-B14F-4D97-AF65-F5344CB8AC3E}">
        <p14:creationId xmlns:p14="http://schemas.microsoft.com/office/powerpoint/2010/main" val="4280595539"/>
      </p:ext>
    </p:extLst>
  </p:cSld>
  <p:clrMapOvr>
    <a:masterClrMapping/>
  </p:clrMapOvr>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5F24509-A4B3-2C4F-9AD0-DD3550F7CEC3}" type="slidenum">
              <a:rPr lang="en-US"/>
              <a:pPr/>
              <a:t>‹#›</a:t>
            </a:fld>
            <a:endParaRPr lang="en-US"/>
          </a:p>
        </p:txBody>
      </p:sp>
    </p:spTree>
    <p:extLst>
      <p:ext uri="{BB962C8B-B14F-4D97-AF65-F5344CB8AC3E}">
        <p14:creationId xmlns:p14="http://schemas.microsoft.com/office/powerpoint/2010/main" val="1255893421"/>
      </p:ext>
    </p:extLst>
  </p:cSld>
  <p:clrMapOvr>
    <a:masterClrMapping/>
  </p:clrMapOvr>
  <p:transition/>
</p:sldLayout>
</file>

<file path=ppt/slideLayouts/slideLayout16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1920B83-E5C7-4748-945F-F9585594732C}" type="slidenum">
              <a:rPr lang="en-US" altLang="en-US"/>
              <a:pPr>
                <a:defRPr/>
              </a:pPr>
              <a:t>‹#›</a:t>
            </a:fld>
            <a:endParaRPr lang="en-US" altLang="en-US"/>
          </a:p>
        </p:txBody>
      </p:sp>
    </p:spTree>
    <p:extLst>
      <p:ext uri="{BB962C8B-B14F-4D97-AF65-F5344CB8AC3E}">
        <p14:creationId xmlns:p14="http://schemas.microsoft.com/office/powerpoint/2010/main" val="2174433047"/>
      </p:ext>
    </p:extLst>
  </p:cSld>
  <p:clrMapOvr>
    <a:masterClrMapping/>
  </p:clrMapOvr>
  <p:transition/>
</p:sldLayout>
</file>

<file path=ppt/slideLayouts/slideLayout16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84C42A7-D582-E24E-B2AD-361121256527}" type="slidenum">
              <a:rPr lang="en-US" altLang="en-US"/>
              <a:pPr>
                <a:defRPr/>
              </a:pPr>
              <a:t>‹#›</a:t>
            </a:fld>
            <a:endParaRPr lang="en-US" altLang="en-US"/>
          </a:p>
        </p:txBody>
      </p:sp>
    </p:spTree>
    <p:extLst>
      <p:ext uri="{BB962C8B-B14F-4D97-AF65-F5344CB8AC3E}">
        <p14:creationId xmlns:p14="http://schemas.microsoft.com/office/powerpoint/2010/main" val="895594660"/>
      </p:ext>
    </p:extLst>
  </p:cSld>
  <p:clrMapOvr>
    <a:masterClrMapping/>
  </p:clrMapOvr>
  <p:transition/>
</p:sldLayout>
</file>

<file path=ppt/slideLayouts/slideLayout16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45B44AF-607F-D14C-BF32-685CA37DFF41}" type="slidenum">
              <a:rPr lang="en-US" altLang="en-US"/>
              <a:pPr>
                <a:defRPr/>
              </a:pPr>
              <a:t>‹#›</a:t>
            </a:fld>
            <a:endParaRPr lang="en-US" altLang="en-US"/>
          </a:p>
        </p:txBody>
      </p:sp>
    </p:spTree>
    <p:extLst>
      <p:ext uri="{BB962C8B-B14F-4D97-AF65-F5344CB8AC3E}">
        <p14:creationId xmlns:p14="http://schemas.microsoft.com/office/powerpoint/2010/main" val="3598801899"/>
      </p:ext>
    </p:extLst>
  </p:cSld>
  <p:clrMapOvr>
    <a:masterClrMapping/>
  </p:clrMapOvr>
  <p:transition/>
</p:sldLayout>
</file>

<file path=ppt/slideLayouts/slideLayout16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ADCDFAA6-D8FF-694C-834A-ACCCD8522248}" type="slidenum">
              <a:rPr lang="en-US" altLang="en-US"/>
              <a:pPr>
                <a:defRPr/>
              </a:pPr>
              <a:t>‹#›</a:t>
            </a:fld>
            <a:endParaRPr lang="en-US" altLang="en-US"/>
          </a:p>
        </p:txBody>
      </p:sp>
    </p:spTree>
    <p:extLst>
      <p:ext uri="{BB962C8B-B14F-4D97-AF65-F5344CB8AC3E}">
        <p14:creationId xmlns:p14="http://schemas.microsoft.com/office/powerpoint/2010/main" val="1823007646"/>
      </p:ext>
    </p:extLst>
  </p:cSld>
  <p:clrMapOvr>
    <a:masterClrMapping/>
  </p:clrMapOvr>
  <p:transition/>
</p:sldLayout>
</file>

<file path=ppt/slideLayouts/slideLayout16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D923AAA-1C55-7E45-B953-D9BFED328DD6}" type="slidenum">
              <a:rPr lang="en-US" altLang="en-US"/>
              <a:pPr>
                <a:defRPr/>
              </a:pPr>
              <a:t>‹#›</a:t>
            </a:fld>
            <a:endParaRPr lang="en-US" altLang="en-US"/>
          </a:p>
        </p:txBody>
      </p:sp>
    </p:spTree>
    <p:extLst>
      <p:ext uri="{BB962C8B-B14F-4D97-AF65-F5344CB8AC3E}">
        <p14:creationId xmlns:p14="http://schemas.microsoft.com/office/powerpoint/2010/main" val="2692791579"/>
      </p:ext>
    </p:extLst>
  </p:cSld>
  <p:clrMapOvr>
    <a:masterClrMapping/>
  </p:clrMapOvr>
  <p:transition/>
</p:sldLayout>
</file>

<file path=ppt/slideLayouts/slideLayout1695.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69409717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696.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501980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697.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485014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6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1042533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6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2803178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4914348"/>
      </p:ext>
    </p:extLst>
  </p:cSld>
  <p:clrMapOvr>
    <a:masterClrMapping/>
  </p:clrMapOvr>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135D994-FDC0-964B-B4AE-94C64D4C4962}" type="slidenum">
              <a:rPr lang="en-US"/>
              <a:pPr/>
              <a:t>‹#›</a:t>
            </a:fld>
            <a:endParaRPr lang="en-US"/>
          </a:p>
        </p:txBody>
      </p:sp>
    </p:spTree>
    <p:extLst>
      <p:ext uri="{BB962C8B-B14F-4D97-AF65-F5344CB8AC3E}">
        <p14:creationId xmlns:p14="http://schemas.microsoft.com/office/powerpoint/2010/main" val="1128237529"/>
      </p:ext>
    </p:extLst>
  </p:cSld>
  <p:clrMapOvr>
    <a:masterClrMapping/>
  </p:clrMapOvr>
  <p:transition/>
</p:sldLayout>
</file>

<file path=ppt/slideLayouts/slideLayout1700.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97954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7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0494547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7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2490706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7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6683859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704.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11/9/17</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354438086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536627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866441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70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92115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7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62539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7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163198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1700649"/>
      </p:ext>
    </p:extLst>
  </p:cSld>
  <p:clrMapOvr>
    <a:masterClrMapping/>
  </p:clrMapOvr>
  <p:transition/>
  <p:timing>
    <p:tnLst>
      <p:par>
        <p:cTn id="1" dur="indefinite" restart="never" nodeType="tmRoot"/>
      </p:par>
    </p:tnLst>
  </p:timing>
</p:sldLayout>
</file>

<file path=ppt/slideLayouts/slideLayout17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76573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532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4973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2801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49864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90053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27676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3555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C668BF9C-93BB-B548-912F-BE2A1331A62B}" type="slidenum">
              <a:rPr lang="en-US" altLang="en-US"/>
              <a:pPr>
                <a:defRPr/>
              </a:pPr>
              <a:t>‹#›</a:t>
            </a:fld>
            <a:endParaRPr lang="en-US" altLang="en-US"/>
          </a:p>
        </p:txBody>
      </p:sp>
    </p:spTree>
    <p:extLst>
      <p:ext uri="{BB962C8B-B14F-4D97-AF65-F5344CB8AC3E}">
        <p14:creationId xmlns:p14="http://schemas.microsoft.com/office/powerpoint/2010/main" val="31592919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60F4C6C-A4AD-634C-B2AA-5823E85646AB}" type="slidenum">
              <a:rPr lang="en-US" altLang="en-US"/>
              <a:pPr>
                <a:defRPr/>
              </a:pPr>
              <a:t>‹#›</a:t>
            </a:fld>
            <a:endParaRPr lang="en-US" altLang="en-US"/>
          </a:p>
        </p:txBody>
      </p:sp>
    </p:spTree>
    <p:extLst>
      <p:ext uri="{BB962C8B-B14F-4D97-AF65-F5344CB8AC3E}">
        <p14:creationId xmlns:p14="http://schemas.microsoft.com/office/powerpoint/2010/main" val="20648790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690191"/>
      </p:ext>
    </p:extLst>
  </p:cSld>
  <p:clrMapOvr>
    <a:masterClrMapping/>
  </p:clrMapOvr>
  <p:transition/>
  <p:timing>
    <p:tnLst>
      <p:par>
        <p:cTn id="1" dur="indefinite" restart="never" nodeType="tmRoot"/>
      </p:par>
    </p:tnLst>
  </p:timing>
</p:sldLayout>
</file>

<file path=ppt/slideLayouts/slideLayout17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E9D27D4-CF21-B743-868C-38D13B2F42B4}" type="slidenum">
              <a:rPr lang="en-US" altLang="en-US"/>
              <a:pPr>
                <a:defRPr/>
              </a:pPr>
              <a:t>‹#›</a:t>
            </a:fld>
            <a:endParaRPr lang="en-US" altLang="en-US"/>
          </a:p>
        </p:txBody>
      </p:sp>
    </p:spTree>
    <p:extLst>
      <p:ext uri="{BB962C8B-B14F-4D97-AF65-F5344CB8AC3E}">
        <p14:creationId xmlns:p14="http://schemas.microsoft.com/office/powerpoint/2010/main" val="2367538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8F35F6C-2FE9-E643-BA9E-744EBFA979FE}" type="slidenum">
              <a:rPr lang="en-US" altLang="en-US"/>
              <a:pPr>
                <a:defRPr/>
              </a:pPr>
              <a:t>‹#›</a:t>
            </a:fld>
            <a:endParaRPr lang="en-US" altLang="en-US"/>
          </a:p>
        </p:txBody>
      </p:sp>
    </p:spTree>
    <p:extLst>
      <p:ext uri="{BB962C8B-B14F-4D97-AF65-F5344CB8AC3E}">
        <p14:creationId xmlns:p14="http://schemas.microsoft.com/office/powerpoint/2010/main" val="33246108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A36820D8-511C-334B-9255-32401B223793}" type="slidenum">
              <a:rPr lang="en-US" altLang="en-US"/>
              <a:pPr>
                <a:defRPr/>
              </a:pPr>
              <a:t>‹#›</a:t>
            </a:fld>
            <a:endParaRPr lang="en-US" altLang="en-US"/>
          </a:p>
        </p:txBody>
      </p:sp>
    </p:spTree>
    <p:extLst>
      <p:ext uri="{BB962C8B-B14F-4D97-AF65-F5344CB8AC3E}">
        <p14:creationId xmlns:p14="http://schemas.microsoft.com/office/powerpoint/2010/main" val="18274512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142E3693-D302-D64D-8335-04DBBDCAC3E8}" type="slidenum">
              <a:rPr lang="en-US" altLang="en-US"/>
              <a:pPr>
                <a:defRPr/>
              </a:pPr>
              <a:t>‹#›</a:t>
            </a:fld>
            <a:endParaRPr lang="en-US" altLang="en-US"/>
          </a:p>
        </p:txBody>
      </p:sp>
    </p:spTree>
    <p:extLst>
      <p:ext uri="{BB962C8B-B14F-4D97-AF65-F5344CB8AC3E}">
        <p14:creationId xmlns:p14="http://schemas.microsoft.com/office/powerpoint/2010/main" val="36584765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C0C3B91E-9495-5D4C-A473-89DD744F318C}" type="slidenum">
              <a:rPr lang="en-US" altLang="en-US"/>
              <a:pPr>
                <a:defRPr/>
              </a:pPr>
              <a:t>‹#›</a:t>
            </a:fld>
            <a:endParaRPr lang="en-US" altLang="en-US"/>
          </a:p>
        </p:txBody>
      </p:sp>
    </p:spTree>
    <p:extLst>
      <p:ext uri="{BB962C8B-B14F-4D97-AF65-F5344CB8AC3E}">
        <p14:creationId xmlns:p14="http://schemas.microsoft.com/office/powerpoint/2010/main" val="17564904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E317DB17-6DD3-1D47-9DC7-29C718BD885A}" type="slidenum">
              <a:rPr lang="en-US" altLang="en-US"/>
              <a:pPr>
                <a:defRPr/>
              </a:pPr>
              <a:t>‹#›</a:t>
            </a:fld>
            <a:endParaRPr lang="en-US" altLang="en-US"/>
          </a:p>
        </p:txBody>
      </p:sp>
    </p:spTree>
    <p:extLst>
      <p:ext uri="{BB962C8B-B14F-4D97-AF65-F5344CB8AC3E}">
        <p14:creationId xmlns:p14="http://schemas.microsoft.com/office/powerpoint/2010/main" val="33704642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8B564A7-2749-BD47-ACBB-5E9A7893C5B7}" type="slidenum">
              <a:rPr lang="en-US" altLang="en-US"/>
              <a:pPr>
                <a:defRPr/>
              </a:pPr>
              <a:t>‹#›</a:t>
            </a:fld>
            <a:endParaRPr lang="en-US" altLang="en-US"/>
          </a:p>
        </p:txBody>
      </p:sp>
    </p:spTree>
    <p:extLst>
      <p:ext uri="{BB962C8B-B14F-4D97-AF65-F5344CB8AC3E}">
        <p14:creationId xmlns:p14="http://schemas.microsoft.com/office/powerpoint/2010/main" val="15538328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53FA10DE-9244-444C-BB66-013E28A2DDD9}" type="slidenum">
              <a:rPr lang="en-US" altLang="en-US"/>
              <a:pPr>
                <a:defRPr/>
              </a:pPr>
              <a:t>‹#›</a:t>
            </a:fld>
            <a:endParaRPr lang="en-US" altLang="en-US"/>
          </a:p>
        </p:txBody>
      </p:sp>
    </p:spTree>
    <p:extLst>
      <p:ext uri="{BB962C8B-B14F-4D97-AF65-F5344CB8AC3E}">
        <p14:creationId xmlns:p14="http://schemas.microsoft.com/office/powerpoint/2010/main" val="10646979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E2563C0-B5B3-BE4C-AFD7-D5025596D7E3}" type="slidenum">
              <a:rPr lang="en-US" altLang="en-US"/>
              <a:pPr>
                <a:defRPr/>
              </a:pPr>
              <a:t>‹#›</a:t>
            </a:fld>
            <a:endParaRPr lang="en-US" altLang="en-US"/>
          </a:p>
        </p:txBody>
      </p:sp>
    </p:spTree>
    <p:extLst>
      <p:ext uri="{BB962C8B-B14F-4D97-AF65-F5344CB8AC3E}">
        <p14:creationId xmlns:p14="http://schemas.microsoft.com/office/powerpoint/2010/main" val="39506075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5C66147B-D8F4-B34F-ACFC-F4150A9F5034}" type="slidenum">
              <a:rPr lang="en-US" altLang="en-US"/>
              <a:pPr>
                <a:defRPr/>
              </a:pPr>
              <a:t>‹#›</a:t>
            </a:fld>
            <a:endParaRPr lang="en-US" altLang="en-US"/>
          </a:p>
        </p:txBody>
      </p:sp>
    </p:spTree>
    <p:extLst>
      <p:ext uri="{BB962C8B-B14F-4D97-AF65-F5344CB8AC3E}">
        <p14:creationId xmlns:p14="http://schemas.microsoft.com/office/powerpoint/2010/main" val="28588217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5754154"/>
      </p:ext>
    </p:extLst>
  </p:cSld>
  <p:clrMapOvr>
    <a:masterClrMapping/>
  </p:clrMapOvr>
  <p:transition/>
</p:sldLayout>
</file>

<file path=ppt/slideLayouts/slideLayout17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B4B655F-9513-DB41-847A-CB5F5ABCD6B3}" type="slidenum">
              <a:rPr lang="en-US" altLang="en-US"/>
              <a:pPr>
                <a:defRPr/>
              </a:pPr>
              <a:t>‹#›</a:t>
            </a:fld>
            <a:endParaRPr lang="en-US" altLang="en-US"/>
          </a:p>
        </p:txBody>
      </p:sp>
    </p:spTree>
    <p:extLst>
      <p:ext uri="{BB962C8B-B14F-4D97-AF65-F5344CB8AC3E}">
        <p14:creationId xmlns:p14="http://schemas.microsoft.com/office/powerpoint/2010/main" val="12474162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CF70262A-25C7-1D4F-BA49-9AAD51FA1D0E}" type="slidenum">
              <a:rPr lang="en-US" altLang="en-US"/>
              <a:pPr>
                <a:defRPr/>
              </a:pPr>
              <a:t>‹#›</a:t>
            </a:fld>
            <a:endParaRPr lang="en-US" altLang="en-US"/>
          </a:p>
        </p:txBody>
      </p:sp>
    </p:spTree>
    <p:extLst>
      <p:ext uri="{BB962C8B-B14F-4D97-AF65-F5344CB8AC3E}">
        <p14:creationId xmlns:p14="http://schemas.microsoft.com/office/powerpoint/2010/main" val="15245025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AFF24C-C776-6444-B9B7-94F550F93C13}" type="slidenum">
              <a:rPr lang="en-US" altLang="en-US"/>
              <a:pPr>
                <a:defRPr/>
              </a:pPr>
              <a:t>‹#›</a:t>
            </a:fld>
            <a:endParaRPr lang="en-US" altLang="en-US"/>
          </a:p>
        </p:txBody>
      </p:sp>
    </p:spTree>
    <p:extLst>
      <p:ext uri="{BB962C8B-B14F-4D97-AF65-F5344CB8AC3E}">
        <p14:creationId xmlns:p14="http://schemas.microsoft.com/office/powerpoint/2010/main" val="1673744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13D46D27-56D0-344A-BE31-89C869EBEEAE}" type="slidenum">
              <a:rPr lang="en-US" altLang="en-US"/>
              <a:pPr>
                <a:defRPr/>
              </a:pPr>
              <a:t>‹#›</a:t>
            </a:fld>
            <a:endParaRPr lang="en-US" altLang="en-US"/>
          </a:p>
        </p:txBody>
      </p:sp>
    </p:spTree>
    <p:extLst>
      <p:ext uri="{BB962C8B-B14F-4D97-AF65-F5344CB8AC3E}">
        <p14:creationId xmlns:p14="http://schemas.microsoft.com/office/powerpoint/2010/main" val="40940905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4925BFE8-1EE5-7749-87C6-59D761839782}" type="slidenum">
              <a:rPr lang="en-US" altLang="en-US"/>
              <a:pPr>
                <a:defRPr/>
              </a:pPr>
              <a:t>‹#›</a:t>
            </a:fld>
            <a:endParaRPr lang="en-US" altLang="en-US"/>
          </a:p>
        </p:txBody>
      </p:sp>
    </p:spTree>
    <p:extLst>
      <p:ext uri="{BB962C8B-B14F-4D97-AF65-F5344CB8AC3E}">
        <p14:creationId xmlns:p14="http://schemas.microsoft.com/office/powerpoint/2010/main" val="23750121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9151F3C-38B5-C447-BBE5-70E1ABFC6BB2}" type="slidenum">
              <a:rPr lang="en-US" altLang="en-US"/>
              <a:pPr>
                <a:defRPr/>
              </a:pPr>
              <a:t>‹#›</a:t>
            </a:fld>
            <a:endParaRPr lang="en-US" altLang="en-US"/>
          </a:p>
        </p:txBody>
      </p:sp>
    </p:spTree>
    <p:extLst>
      <p:ext uri="{BB962C8B-B14F-4D97-AF65-F5344CB8AC3E}">
        <p14:creationId xmlns:p14="http://schemas.microsoft.com/office/powerpoint/2010/main" val="29608593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07B9740-5855-2A42-B252-D99EB4C57248}" type="slidenum">
              <a:rPr lang="en-US" altLang="en-US"/>
              <a:pPr>
                <a:defRPr/>
              </a:pPr>
              <a:t>‹#›</a:t>
            </a:fld>
            <a:endParaRPr lang="en-US" altLang="en-US"/>
          </a:p>
        </p:txBody>
      </p:sp>
    </p:spTree>
    <p:extLst>
      <p:ext uri="{BB962C8B-B14F-4D97-AF65-F5344CB8AC3E}">
        <p14:creationId xmlns:p14="http://schemas.microsoft.com/office/powerpoint/2010/main" val="19668169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DC5EF0D-3683-CA41-828D-672F2E3955A1}" type="slidenum">
              <a:rPr lang="en-US" altLang="en-US"/>
              <a:pPr>
                <a:defRPr/>
              </a:pPr>
              <a:t>‹#›</a:t>
            </a:fld>
            <a:endParaRPr lang="en-US" altLang="en-US"/>
          </a:p>
        </p:txBody>
      </p:sp>
    </p:spTree>
    <p:extLst>
      <p:ext uri="{BB962C8B-B14F-4D97-AF65-F5344CB8AC3E}">
        <p14:creationId xmlns:p14="http://schemas.microsoft.com/office/powerpoint/2010/main" val="21469159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D11A51B-8B96-BD4C-95B5-FCA03A36A313}" type="slidenum">
              <a:rPr lang="en-US" altLang="en-US"/>
              <a:pPr>
                <a:defRPr/>
              </a:pPr>
              <a:t>‹#›</a:t>
            </a:fld>
            <a:endParaRPr lang="en-US" altLang="en-US"/>
          </a:p>
        </p:txBody>
      </p:sp>
    </p:spTree>
    <p:extLst>
      <p:ext uri="{BB962C8B-B14F-4D97-AF65-F5344CB8AC3E}">
        <p14:creationId xmlns:p14="http://schemas.microsoft.com/office/powerpoint/2010/main" val="22723253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689F2BAA-D8FE-2C4D-A9A5-9491AFC1AF7D}" type="slidenum">
              <a:rPr lang="en-US" altLang="en-US"/>
              <a:pPr>
                <a:defRPr/>
              </a:pPr>
              <a:t>‹#›</a:t>
            </a:fld>
            <a:endParaRPr lang="en-US" altLang="en-US"/>
          </a:p>
        </p:txBody>
      </p:sp>
    </p:spTree>
    <p:extLst>
      <p:ext uri="{BB962C8B-B14F-4D97-AF65-F5344CB8AC3E}">
        <p14:creationId xmlns:p14="http://schemas.microsoft.com/office/powerpoint/2010/main" val="21399147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7945867"/>
      </p:ext>
    </p:extLst>
  </p:cSld>
  <p:clrMapOvr>
    <a:masterClrMapping/>
  </p:clrMapOvr>
  <p:transition/>
</p:sldLayout>
</file>

<file path=ppt/slideLayouts/slideLayout17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7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7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637371"/>
      </p:ext>
    </p:extLst>
  </p:cSld>
  <p:clrMapOvr>
    <a:masterClrMapping/>
  </p:clrMapOvr>
  <p:transition/>
</p:sldLayout>
</file>

<file path=ppt/slideLayouts/slideLayout17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7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7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877408"/>
      </p:ext>
    </p:extLst>
  </p:cSld>
  <p:clrMapOvr>
    <a:masterClrMapping/>
  </p:clrMapOvr>
  <p:transition/>
</p:sldLayout>
</file>

<file path=ppt/slideLayouts/slideLayout17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8962C6DF-45F1-4B5C-AB56-7A1B175EDAF2}"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C2F9376-125E-4038-9239-01F6FB99A311}"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B869440-780F-4CA0-ADC0-2E0F480BE34C}"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F991E5A5-56F5-45DD-9EBC-3EBCBD7D9DB6}" type="datetime1">
              <a:rPr lang="en-US" smtClean="0">
                <a:solidFill>
                  <a:prstClr val="black">
                    <a:tint val="75000"/>
                  </a:prstClr>
                </a:solidFill>
              </a:rPr>
              <a:pPr/>
              <a:t>11/9/17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1BBF0BC3-6E3B-45EA-BC57-19A66917F11D}" type="datetime1">
              <a:rPr lang="en-US" smtClean="0">
                <a:solidFill>
                  <a:prstClr val="black">
                    <a:tint val="75000"/>
                  </a:prstClr>
                </a:solidFill>
              </a:rPr>
              <a:pPr/>
              <a:t>11/9/17</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E4C4508D-41CE-4C5D-8C95-4F2685A18AA3}" type="datetime1">
              <a:rPr lang="en-US" smtClean="0">
                <a:solidFill>
                  <a:prstClr val="black">
                    <a:tint val="75000"/>
                  </a:prstClr>
                </a:solidFill>
              </a:rPr>
              <a:pPr/>
              <a:t>11/9/17</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C8B1997-8A50-49F7-8E56-952DC0A8FF7E}" type="datetime1">
              <a:rPr lang="en-US" smtClean="0">
                <a:solidFill>
                  <a:prstClr val="black">
                    <a:tint val="75000"/>
                  </a:prstClr>
                </a:solidFill>
              </a:rPr>
              <a:pPr/>
              <a:t>11/9/17</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42AA5356-38C7-490A-B21B-42AA2783D31F}" type="datetime1">
              <a:rPr lang="en-US" smtClean="0">
                <a:solidFill>
                  <a:prstClr val="black">
                    <a:tint val="75000"/>
                  </a:prstClr>
                </a:solidFill>
              </a:rPr>
              <a:pPr/>
              <a:t>11/9/17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9029212"/>
      </p:ext>
    </p:extLst>
  </p:cSld>
  <p:clrMapOvr>
    <a:masterClrMapping/>
  </p:clrMapOvr>
  <p:transition/>
</p:sldLayout>
</file>

<file path=ppt/slideLayouts/slideLayout17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549FDA4-1E33-4FA0-87FA-844395F4715B}" type="datetime1">
              <a:rPr lang="en-US" smtClean="0">
                <a:solidFill>
                  <a:prstClr val="black">
                    <a:tint val="75000"/>
                  </a:prstClr>
                </a:solidFill>
              </a:rPr>
              <a:pPr/>
              <a:t>11/9/17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A10498C-2F13-458E-B42A-99F5303B9184}"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1FA4EC7-3420-4389-8C46-A991F3944D59}"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228600" indent="0" algn="ctr">
              <a:buNone/>
              <a:defRPr/>
            </a:lvl2pPr>
            <a:lvl3pPr marL="457200" indent="0" algn="ctr">
              <a:buNone/>
              <a:defRPr/>
            </a:lvl3pPr>
            <a:lvl4pPr marL="685800" indent="0" algn="ctr">
              <a:buNone/>
              <a:defRPr/>
            </a:lvl4pPr>
            <a:lvl5pPr marL="914400" indent="0" algn="ctr">
              <a:buNone/>
              <a:defRPr/>
            </a:lvl5pPr>
            <a:lvl6pPr marL="1143000" indent="0" algn="ctr">
              <a:buNone/>
              <a:defRPr/>
            </a:lvl6pPr>
            <a:lvl7pPr marL="1371600" indent="0" algn="ctr">
              <a:buNone/>
              <a:defRPr/>
            </a:lvl7pPr>
            <a:lvl8pPr marL="1600200" indent="0" algn="ctr">
              <a:buNone/>
              <a:defRPr/>
            </a:lvl8pPr>
            <a:lvl9pPr marL="1828800" indent="0" algn="ctr">
              <a:buNone/>
              <a:defRPr/>
            </a:lvl9pPr>
          </a:lstStyle>
          <a:p>
            <a:r>
              <a:rPr lang="en-US" smtClean="0"/>
              <a:t>Click to edit Master subtitle style</a:t>
            </a:r>
            <a:endParaRPr lang="en-US"/>
          </a:p>
        </p:txBody>
      </p:sp>
    </p:spTree>
    <p:extLst/>
  </p:cSld>
  <p:clrMapOvr>
    <a:masterClrMapping/>
  </p:clrMapOvr>
  <p:transition/>
</p:sldLayout>
</file>

<file path=ppt/slideLayouts/slideLayout17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17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2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2"/>
            <a:ext cx="7772400" cy="1500188"/>
          </a:xfrm>
        </p:spPr>
        <p:txBody>
          <a:bodyPr anchor="b"/>
          <a:lstStyle>
            <a:lvl1pPr marL="0" indent="0">
              <a:buNone/>
              <a:defRPr sz="1000"/>
            </a:lvl1pPr>
            <a:lvl2pPr marL="228600" indent="0">
              <a:buNone/>
              <a:defRPr sz="900"/>
            </a:lvl2pPr>
            <a:lvl3pPr marL="457200" indent="0">
              <a:buNone/>
              <a:defRPr sz="800"/>
            </a:lvl3pPr>
            <a:lvl4pPr marL="685800" indent="0">
              <a:buNone/>
              <a:defRPr sz="700"/>
            </a:lvl4pPr>
            <a:lvl5pPr marL="914400" indent="0">
              <a:buNone/>
              <a:defRPr sz="700"/>
            </a:lvl5pPr>
            <a:lvl6pPr marL="1143000" indent="0">
              <a:buNone/>
              <a:defRPr sz="700"/>
            </a:lvl6pPr>
            <a:lvl7pPr marL="1371600" indent="0">
              <a:buNone/>
              <a:defRPr sz="700"/>
            </a:lvl7pPr>
            <a:lvl8pPr marL="1600200" indent="0">
              <a:buNone/>
              <a:defRPr sz="700"/>
            </a:lvl8pPr>
            <a:lvl9pPr marL="1828800" indent="0">
              <a:buNone/>
              <a:defRPr sz="700"/>
            </a:lvl9pPr>
          </a:lstStyle>
          <a:p>
            <a:pPr lvl="0"/>
            <a:r>
              <a:rPr lang="en-US" smtClean="0"/>
              <a:t>Click to edit Master text styles</a:t>
            </a:r>
          </a:p>
        </p:txBody>
      </p:sp>
    </p:spTree>
    <p:extLst/>
  </p:cSld>
  <p:clrMapOvr>
    <a:masterClrMapping/>
  </p:clrMapOvr>
  <p:transition/>
</p:sldLayout>
</file>

<file path=ppt/slideLayouts/slideLayout17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191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4958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17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2"/>
            <a:ext cx="4040188"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8" y="1535112"/>
            <a:ext cx="4041775"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smtClean="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17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cSld>
  <p:clrMapOvr>
    <a:masterClrMapping/>
  </p:clrMapOvr>
  <p:transition/>
</p:sldLayout>
</file>

<file path=ppt/slideLayouts/slideLayout17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cSld>
  <p:clrMapOvr>
    <a:masterClrMapping/>
  </p:clrMapOvr>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8838355"/>
      </p:ext>
    </p:extLst>
  </p:cSld>
  <p:clrMapOvr>
    <a:masterClrMapping/>
  </p:clrMapOvr>
  <p:transition/>
</p:sldLayout>
</file>

<file path=ppt/slideLayouts/slideLayout17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1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1600"/>
            </a:lvl1pPr>
            <a:lvl2pPr>
              <a:defRPr sz="1400"/>
            </a:lvl2pPr>
            <a:lvl3pPr>
              <a:defRPr sz="1200"/>
            </a:lvl3pPr>
            <a:lvl4pPr>
              <a:defRPr sz="1000"/>
            </a:lvl4pPr>
            <a:lvl5pPr>
              <a:defRPr sz="1000"/>
            </a:lvl5pPr>
            <a:lvl6pPr>
              <a:defRPr sz="1000"/>
            </a:lvl6pPr>
            <a:lvl7pPr>
              <a:defRPr sz="1000"/>
            </a:lvl7pPr>
            <a:lvl8pPr>
              <a:defRPr sz="1000"/>
            </a:lvl8pPr>
            <a:lvl9pPr>
              <a:defRPr sz="1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3" y="1435103"/>
            <a:ext cx="3008313" cy="46910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smtClean="0"/>
              <a:t>Click to edit Master text styles</a:t>
            </a:r>
          </a:p>
        </p:txBody>
      </p:sp>
    </p:spTree>
    <p:extLst/>
  </p:cSld>
  <p:clrMapOvr>
    <a:masterClrMapping/>
  </p:clrMapOvr>
  <p:transition/>
</p:sldLayout>
</file>

<file path=ppt/slideLayouts/slideLayout17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1600"/>
            </a:lvl1pPr>
            <a:lvl2pPr marL="228600" indent="0">
              <a:buNone/>
              <a:defRPr sz="1400"/>
            </a:lvl2pPr>
            <a:lvl3pPr marL="457200" indent="0">
              <a:buNone/>
              <a:defRPr sz="1200"/>
            </a:lvl3pPr>
            <a:lvl4pPr marL="685800" indent="0">
              <a:buNone/>
              <a:defRPr sz="1000"/>
            </a:lvl4pPr>
            <a:lvl5pPr marL="914400" indent="0">
              <a:buNone/>
              <a:defRPr sz="1000"/>
            </a:lvl5pPr>
            <a:lvl6pPr marL="1143000" indent="0">
              <a:buNone/>
              <a:defRPr sz="1000"/>
            </a:lvl6pPr>
            <a:lvl7pPr marL="1371600" indent="0">
              <a:buNone/>
              <a:defRPr sz="1000"/>
            </a:lvl7pPr>
            <a:lvl8pPr marL="1600200" indent="0">
              <a:buNone/>
              <a:defRPr sz="1000"/>
            </a:lvl8pPr>
            <a:lvl9pPr marL="1828800" indent="0">
              <a:buNone/>
              <a:defRPr sz="1000"/>
            </a:lvl9pPr>
          </a:lstStyle>
          <a:p>
            <a:endParaRPr lang="en-US"/>
          </a:p>
        </p:txBody>
      </p:sp>
      <p:sp>
        <p:nvSpPr>
          <p:cNvPr id="4" name="Text Placeholder 3"/>
          <p:cNvSpPr>
            <a:spLocks noGrp="1"/>
          </p:cNvSpPr>
          <p:nvPr>
            <p:ph type="body" sz="half" idx="2"/>
          </p:nvPr>
        </p:nvSpPr>
        <p:spPr>
          <a:xfrm>
            <a:off x="1792288" y="5367341"/>
            <a:ext cx="5486400" cy="8048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smtClean="0"/>
              <a:t>Click to edit Master text styles</a:t>
            </a:r>
          </a:p>
        </p:txBody>
      </p:sp>
    </p:spTree>
    <p:extLst/>
  </p:cSld>
  <p:clrMapOvr>
    <a:masterClrMapping/>
  </p:clrMapOvr>
  <p:transition/>
</p:sldLayout>
</file>

<file path=ppt/slideLayouts/slideLayout17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17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77000" y="196850"/>
            <a:ext cx="2019300" cy="602615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19100" y="196850"/>
            <a:ext cx="5981700" cy="602615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17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dirty="0"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9686678B-5A7A-4B90-B104-08D81DE501A8}"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28650" y="365126"/>
            <a:ext cx="7886700" cy="723445"/>
          </a:xfrm>
        </p:spPr>
        <p:txBody>
          <a:bodyPr>
            <a:normAutofit/>
          </a:bodyPr>
          <a:lstStyle>
            <a:lvl1pPr>
              <a:defRPr sz="3600" b="1">
                <a:solidFill>
                  <a:schemeClr val="accent5">
                    <a:lumMod val="50000"/>
                  </a:schemeClr>
                </a:solidFill>
                <a:latin typeface="Gill Sans MT" panose="020B0502020104020203" pitchFamily="34" charset="0"/>
              </a:defRPr>
            </a:lvl1pPr>
          </a:lstStyle>
          <a:p>
            <a:r>
              <a:rPr lang="en-US" dirty="0" smtClean="0"/>
              <a:t>Click to edit Master title style</a:t>
            </a:r>
            <a:endParaRPr lang="en-US" dirty="0"/>
          </a:p>
        </p:txBody>
      </p:sp>
      <p:sp>
        <p:nvSpPr>
          <p:cNvPr id="3" name="Content Placeholder 2"/>
          <p:cNvSpPr>
            <a:spLocks noGrp="1"/>
          </p:cNvSpPr>
          <p:nvPr>
            <p:ph idx="1"/>
          </p:nvPr>
        </p:nvSpPr>
        <p:spPr>
          <a:xfrm>
            <a:off x="628650" y="1210491"/>
            <a:ext cx="7886700" cy="4966472"/>
          </a:xfrm>
        </p:spPr>
        <p:txBody>
          <a:bodyPr/>
          <a:lstStyle>
            <a:lvl1pPr>
              <a:defRPr>
                <a:latin typeface="Gill Sans MT" panose="020B0502020104020203" pitchFamily="34" charset="0"/>
              </a:defRPr>
            </a:lvl1pPr>
            <a:lvl2pPr>
              <a:defRPr>
                <a:latin typeface="Gill Sans MT" panose="020B0502020104020203" pitchFamily="34" charset="0"/>
              </a:defRPr>
            </a:lvl2pPr>
            <a:lvl3pPr>
              <a:defRPr>
                <a:latin typeface="Gill Sans MT" panose="020B0502020104020203" pitchFamily="34" charset="0"/>
              </a:defRPr>
            </a:lvl3pPr>
            <a:lvl4pPr>
              <a:defRPr>
                <a:latin typeface="Gill Sans MT" panose="020B0502020104020203" pitchFamily="34" charset="0"/>
              </a:defRPr>
            </a:lvl4pPr>
            <a:lvl5pPr>
              <a:defRPr>
                <a:latin typeface="Gill Sans MT" panose="020B0502020104020203" pitchFamily="34" charset="0"/>
              </a:defRPr>
            </a:lvl5p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10"/>
          </p:nvPr>
        </p:nvSpPr>
        <p:spPr/>
        <p:txBody>
          <a:bodyPr/>
          <a:lstStyle/>
          <a:p>
            <a:fld id="{78C58419-6133-49E9-B2AC-5BC3AB74657C}"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atin typeface="Gill Sans MT" panose="020B0502020104020203" pitchFamily="34"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EB0A1266-C3DB-42D6-86AE-14035E33A8BD}"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0F00D769-23A8-4C3A-A7DA-3008081AC88D}" type="datetime1">
              <a:rPr lang="en-US" smtClean="0">
                <a:solidFill>
                  <a:prstClr val="black">
                    <a:tint val="75000"/>
                  </a:prstClr>
                </a:solidFill>
              </a:rPr>
              <a:pPr/>
              <a:t>11/9/17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DA8A3600-220B-4590-B408-BA8ECB6E25BB}" type="datetime1">
              <a:rPr lang="en-US" smtClean="0">
                <a:solidFill>
                  <a:prstClr val="black">
                    <a:tint val="75000"/>
                  </a:prstClr>
                </a:solidFill>
              </a:rPr>
              <a:pPr/>
              <a:t>11/9/17</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A8CEDA88-5A0B-4296-ADE5-A67D092B0EAE}" type="datetime1">
              <a:rPr lang="en-US" smtClean="0">
                <a:solidFill>
                  <a:prstClr val="black">
                    <a:tint val="75000"/>
                  </a:prstClr>
                </a:solidFill>
              </a:rPr>
              <a:pPr/>
              <a:t>11/9/17</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5256693"/>
      </p:ext>
    </p:extLst>
  </p:cSld>
  <p:clrMapOvr>
    <a:masterClrMapping/>
  </p:clrMapOvr>
  <p:transition/>
</p:sldLayout>
</file>

<file path=ppt/slideLayouts/slideLayout17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754AAEB-00FA-49C4-903C-825242744E6F}" type="datetime1">
              <a:rPr lang="en-US" smtClean="0">
                <a:solidFill>
                  <a:prstClr val="black">
                    <a:tint val="75000"/>
                  </a:prstClr>
                </a:solidFill>
              </a:rPr>
              <a:pPr/>
              <a:t>11/9/17</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fld id="{793D5CC0-D307-42C4-8DD8-A1304BC2F6A7}" type="datetime1">
              <a:rPr lang="en-US" smtClean="0">
                <a:solidFill>
                  <a:prstClr val="black">
                    <a:tint val="75000"/>
                  </a:prstClr>
                </a:solidFill>
              </a:rPr>
              <a:pPr/>
              <a:t>11/9/17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fld id="{EE897031-1807-44C6-9E33-9D4219CB35E4}" type="datetime1">
              <a:rPr lang="en-US" smtClean="0">
                <a:solidFill>
                  <a:prstClr val="black">
                    <a:tint val="75000"/>
                  </a:prstClr>
                </a:solidFill>
              </a:rPr>
              <a:pPr/>
              <a:t>11/9/17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A6070DDE-3A47-4319-8657-B02B4FE328D8}"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BE501CC4-A03E-4285-8700-BD0558A54FBC}"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7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cSld>
  <p:clrMapOvr>
    <a:masterClrMapping/>
  </p:clrMapOvr>
  <p:timing>
    <p:tnLst>
      <p:par>
        <p:cTn id="1" dur="indefinite" restart="never" nodeType="tmRoot"/>
      </p:par>
    </p:tnLst>
  </p:timing>
</p:sldLayout>
</file>

<file path=ppt/slideLayouts/slideLayout17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7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7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563103"/>
      </p:ext>
    </p:extLst>
  </p:cSld>
  <p:clrMapOvr>
    <a:masterClrMapping/>
  </p:clrMapOvr>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30625"/>
      </p:ext>
    </p:extLst>
  </p:cSld>
  <p:clrMapOvr>
    <a:masterClrMapping/>
  </p:clrMapOvr>
  <p:transition/>
</p:sldLayout>
</file>

<file path=ppt/slideLayouts/slideLayout18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cSld>
  <p:clrMapOvr>
    <a:masterClrMapping/>
  </p:clrMapOvr>
  <p:timing>
    <p:tnLst>
      <p:par>
        <p:cTn id="1" dur="indefinite" restart="never" nodeType="tmRoot"/>
      </p:par>
    </p:tnLst>
  </p:timing>
</p:sldLayout>
</file>

<file path=ppt/slideLayouts/slideLayout18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8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cSld>
  <p:clrMapOvr>
    <a:masterClrMapping/>
  </p:clrMapOvr>
  <p:timing>
    <p:tnLst>
      <p:par>
        <p:cTn id="1" dur="indefinite" restart="never" nodeType="tmRoot"/>
      </p:par>
    </p:tnLst>
  </p:timing>
</p:sldLayout>
</file>

<file path=ppt/slideLayouts/slideLayout18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1494368"/>
      </p:ext>
    </p:extLst>
  </p:cSld>
  <p:clrMapOvr>
    <a:masterClrMapping/>
  </p:clrMapOvr>
  <p:transition/>
</p:sldLayout>
</file>

<file path=ppt/slideLayouts/slideLayout18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8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69957"/>
            <a:ext cx="1008112" cy="291687"/>
          </a:xfrm>
          <a:prstGeom prst="rect">
            <a:avLst/>
          </a:prstGeom>
        </p:spPr>
      </p:pic>
    </p:spTree>
    <p:extLst/>
  </p:cSld>
  <p:clrMapOvr>
    <a:masterClrMapping/>
  </p:clrMapOvr>
  <p:timing>
    <p:tnLst>
      <p:par>
        <p:cTn id="1" dur="indefinite" restart="never" nodeType="tmRoot"/>
      </p:par>
    </p:tnLst>
  </p:timing>
</p:sldLayout>
</file>

<file path=ppt/slideLayouts/slideLayout18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a:t>Click to edit Master title style</a:t>
            </a:r>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5"/>
          <p:cNvSpPr txBox="1">
            <a:spLocks/>
          </p:cNvSpPr>
          <p:nvPr userDrawn="1"/>
        </p:nvSpPr>
        <p:spPr>
          <a:xfrm>
            <a:off x="8382000" y="641667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latin typeface="Calibri Light" panose="020F0302020204030204" pitchFamily="34" charset="0"/>
                <a:cs typeface="Calibri Light" panose="020F0302020204030204" pitchFamily="34" charset="0"/>
              </a:rPr>
              <a:pPr/>
              <a:t>‹#›</a:t>
            </a:fld>
            <a:endParaRPr lang="en-US" dirty="0">
              <a:solidFill>
                <a:prstClr val="black">
                  <a:tint val="75000"/>
                </a:prstClr>
              </a:solidFill>
              <a:latin typeface="Calibri Light" panose="020F0302020204030204" pitchFamily="34" charset="0"/>
              <a:cs typeface="Calibri Light" panose="020F0302020204030204" pitchFamily="34" charset="0"/>
            </a:endParaRPr>
          </a:p>
        </p:txBody>
      </p:sp>
      <p:pic>
        <p:nvPicPr>
          <p:cNvPr id="6" name="Picture 5" descr="safari.png"/>
          <p:cNvPicPr>
            <a:picLocks noChangeAspect="1"/>
          </p:cNvPicPr>
          <p:nvPr userDrawn="1"/>
        </p:nvPicPr>
        <p:blipFill>
          <a:blip r:embed="rId2" cstate="print"/>
          <a:stretch>
            <a:fillRect/>
          </a:stretch>
        </p:blipFill>
        <p:spPr>
          <a:xfrm>
            <a:off x="152400" y="6469957"/>
            <a:ext cx="1008112" cy="291687"/>
          </a:xfrm>
          <a:prstGeom prst="rect">
            <a:avLst/>
          </a:prstGeom>
        </p:spPr>
      </p:pic>
    </p:spTree>
    <p:extLst/>
  </p:cSld>
  <p:clrMapOvr>
    <a:masterClrMapping/>
  </p:clrMapOvr>
  <p:timing>
    <p:tnLst>
      <p:par>
        <p:cTn id="1" dur="indefinite" restart="never" nodeType="tmRoot"/>
      </p:par>
    </p:tnLst>
  </p:timing>
</p:sldLayout>
</file>

<file path=ppt/slideLayouts/slideLayout18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8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8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8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819.xml><?xml version="1.0" encoding="utf-8"?>
<p:sldLayout xmlns:a="http://schemas.openxmlformats.org/drawingml/2006/main" xmlns:r="http://schemas.openxmlformats.org/officeDocument/2006/relationships" xmlns:p="http://schemas.openxmlformats.org/presentationml/2006/main" userDrawn="1">
  <p:cSld name="Title, Subtitle, and Content">
    <p:spTree>
      <p:nvGrpSpPr>
        <p:cNvPr id="1" name=""/>
        <p:cNvGrpSpPr/>
        <p:nvPr/>
      </p:nvGrpSpPr>
      <p:grpSpPr>
        <a:xfrm>
          <a:off x="0" y="0"/>
          <a:ext cx="0" cy="0"/>
          <a:chOff x="0" y="0"/>
          <a:chExt cx="0" cy="0"/>
        </a:xfrm>
      </p:grpSpPr>
    </p:spTree>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8396810"/>
      </p:ext>
    </p:extLst>
  </p:cSld>
  <p:clrMapOvr>
    <a:masterClrMapping/>
  </p:clrMapOvr>
  <p:transition/>
  <p:timing>
    <p:tnLst>
      <p:par>
        <p:cTn id="1" dur="indefinite" restart="never" nodeType="tmRoot"/>
      </p:par>
    </p:tnLst>
  </p:timing>
</p:sldLayout>
</file>

<file path=ppt/slideLayouts/slideLayout18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normAutofit/>
          </a:bodyPr>
          <a:lstStyle>
            <a:lvl1pPr>
              <a:defRPr sz="4000" b="1">
                <a:solidFill>
                  <a:schemeClr val="tx1"/>
                </a:solidFill>
                <a:latin typeface="Gill Sans MT" panose="020B0502020104020203" pitchFamily="34"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latin typeface="Gill Sans MT" panose="020B0502020104020203"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4" name="Date Placeholder 3"/>
          <p:cNvSpPr>
            <a:spLocks noGrp="1"/>
          </p:cNvSpPr>
          <p:nvPr>
            <p:ph type="dt" sz="half" idx="10"/>
          </p:nvPr>
        </p:nvSpPr>
        <p:spPr/>
        <p:txBody>
          <a:bodyPr/>
          <a:lstStyle>
            <a:lvl1pPr>
              <a:defRPr>
                <a:latin typeface="Gill Sans MT" panose="020B0502020104020203" pitchFamily="34" charset="0"/>
              </a:defRPr>
            </a:lvl1pPr>
          </a:lstStyle>
          <a:p>
            <a:pPr>
              <a:defRPr/>
            </a:pPr>
            <a:fld id="{111EC4E2-6E65-4B38-A9F0-2491CD022231}" type="datetime1">
              <a:rPr lang="en-US" smtClean="0">
                <a:solidFill>
                  <a:prstClr val="black">
                    <a:tint val="75000"/>
                  </a:prstClr>
                </a:solidFill>
              </a:rPr>
              <a:pPr>
                <a:defRPr/>
              </a:pPr>
              <a:t>11/9/17</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a:latin typeface="Gill Sans MT" panose="020B0502020104020203" pitchFamily="34" charset="0"/>
              </a:defRPr>
            </a:lvl1pPr>
          </a:lstStyle>
          <a:p>
            <a:pPr>
              <a:defRPr/>
            </a:pPr>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sz="1400">
                <a:solidFill>
                  <a:schemeClr val="tx1"/>
                </a:solidFill>
                <a:latin typeface="Gill Sans MT" panose="020B0502020104020203" pitchFamily="34" charset="0"/>
              </a:defRPr>
            </a:lvl1pPr>
          </a:lstStyle>
          <a:p>
            <a:pPr>
              <a:defRPr/>
            </a:pPr>
            <a:fld id="{13F32364-6BA0-48AA-B029-3ED2192016FC}" type="slidenum">
              <a:rPr lang="en-US" smtClean="0">
                <a:solidFill>
                  <a:prstClr val="black"/>
                </a:solidFill>
              </a:rPr>
              <a:pPr>
                <a:defRPr/>
              </a:pPr>
              <a:t>‹#›</a:t>
            </a:fld>
            <a:endParaRPr lang="en-US" dirty="0">
              <a:solidFill>
                <a:prstClr val="black"/>
              </a:solidFill>
            </a:endParaRPr>
          </a:p>
        </p:txBody>
      </p:sp>
    </p:spTree>
    <p:extLst/>
  </p:cSld>
  <p:clrMapOvr>
    <a:masterClrMapping/>
  </p:clrMapOvr>
  <p:timing>
    <p:tnLst>
      <p:par>
        <p:cTn id="1" dur="indefinite" restart="never" nodeType="tmRoot"/>
      </p:par>
    </p:tnLst>
  </p:timing>
</p:sldLayout>
</file>

<file path=ppt/slideLayouts/slideLayout18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76200"/>
            <a:ext cx="8534400" cy="1143000"/>
          </a:xfrm>
        </p:spPr>
        <p:txBody>
          <a:bodyPr>
            <a:normAutofit/>
          </a:bodyPr>
          <a:lstStyle>
            <a:lvl1pPr algn="l">
              <a:defRPr sz="3800" b="1">
                <a:solidFill>
                  <a:schemeClr val="tx1"/>
                </a:solidFill>
                <a:latin typeface="Gill Sans MT" panose="020B0502020104020203" pitchFamily="34" charset="0"/>
              </a:defRPr>
            </a:lvl1pPr>
          </a:lstStyle>
          <a:p>
            <a:r>
              <a:rPr lang="en-US" dirty="0" smtClean="0"/>
              <a:t>Click to edit Master title style</a:t>
            </a:r>
            <a:endParaRPr lang="en-US" dirty="0"/>
          </a:p>
        </p:txBody>
      </p:sp>
      <p:sp>
        <p:nvSpPr>
          <p:cNvPr id="3" name="Content Placeholder 2"/>
          <p:cNvSpPr>
            <a:spLocks noGrp="1"/>
          </p:cNvSpPr>
          <p:nvPr>
            <p:ph idx="1"/>
          </p:nvPr>
        </p:nvSpPr>
        <p:spPr>
          <a:xfrm>
            <a:off x="304800" y="1219200"/>
            <a:ext cx="8534400" cy="5334000"/>
          </a:xfrm>
        </p:spPr>
        <p:txBody>
          <a:bodyPr/>
          <a:lstStyle>
            <a:lvl1pPr>
              <a:defRPr sz="2800">
                <a:latin typeface="Gill Sans MT" panose="020B0502020104020203" pitchFamily="34" charset="0"/>
              </a:defRPr>
            </a:lvl1pPr>
            <a:lvl2pPr>
              <a:defRPr sz="2400">
                <a:latin typeface="Gill Sans MT" panose="020B0502020104020203" pitchFamily="34" charset="0"/>
              </a:defRPr>
            </a:lvl2pPr>
            <a:lvl3pPr>
              <a:defRPr sz="2000">
                <a:latin typeface="Gill Sans MT" panose="020B0502020104020203" pitchFamily="34" charset="0"/>
              </a:defRPr>
            </a:lvl3pPr>
            <a:lvl4pPr>
              <a:defRPr>
                <a:latin typeface="Gill Sans MT" panose="020B0502020104020203" pitchFamily="34" charset="0"/>
              </a:defRPr>
            </a:lvl4pPr>
            <a:lvl5pPr>
              <a:defRPr>
                <a:latin typeface="Gill Sans MT" panose="020B0502020104020203"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Slide Number Placeholder 5"/>
          <p:cNvSpPr>
            <a:spLocks noGrp="1"/>
          </p:cNvSpPr>
          <p:nvPr>
            <p:ph type="sldNum" sz="quarter" idx="12"/>
          </p:nvPr>
        </p:nvSpPr>
        <p:spPr/>
        <p:txBody>
          <a:bodyPr/>
          <a:lstStyle>
            <a:lvl1pPr>
              <a:defRPr sz="1400">
                <a:solidFill>
                  <a:schemeClr val="tx1"/>
                </a:solidFill>
                <a:latin typeface="Gill Sans MT" panose="020B0502020104020203" pitchFamily="34" charset="0"/>
              </a:defRPr>
            </a:lvl1pPr>
          </a:lstStyle>
          <a:p>
            <a:pPr>
              <a:defRPr/>
            </a:pPr>
            <a:fld id="{13F32364-6BA0-48AA-B029-3ED2192016FC}" type="slidenum">
              <a:rPr lang="en-US" smtClean="0">
                <a:solidFill>
                  <a:prstClr val="black"/>
                </a:solidFill>
              </a:rPr>
              <a:pPr>
                <a:defRPr/>
              </a:pPr>
              <a:t>‹#›</a:t>
            </a:fld>
            <a:endParaRPr lang="en-US" dirty="0">
              <a:solidFill>
                <a:prstClr val="black"/>
              </a:solidFill>
            </a:endParaRPr>
          </a:p>
        </p:txBody>
      </p:sp>
      <p:cxnSp>
        <p:nvCxnSpPr>
          <p:cNvPr id="5" name="Straight Connector 4"/>
          <p:cNvCxnSpPr/>
          <p:nvPr userDrawn="1"/>
        </p:nvCxnSpPr>
        <p:spPr>
          <a:xfrm>
            <a:off x="304800" y="1066800"/>
            <a:ext cx="8534400" cy="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7" name="Picture 4" descr="safari.png"/>
          <p:cNvPicPr>
            <a:picLocks noChangeAspect="1"/>
          </p:cNvPicPr>
          <p:nvPr userDrawn="1"/>
        </p:nvPicPr>
        <p:blipFill>
          <a:blip r:embed="rId2" cstate="print"/>
          <a:srcRect/>
          <a:stretch>
            <a:fillRect/>
          </a:stretch>
        </p:blipFill>
        <p:spPr bwMode="auto">
          <a:xfrm>
            <a:off x="157791" y="6538912"/>
            <a:ext cx="981199" cy="283901"/>
          </a:xfrm>
          <a:prstGeom prst="rect">
            <a:avLst/>
          </a:prstGeom>
          <a:noFill/>
          <a:ln w="9525">
            <a:noFill/>
            <a:miter lim="800000"/>
            <a:headEnd/>
            <a:tailEnd/>
          </a:ln>
        </p:spPr>
      </p:pic>
    </p:spTree>
    <p:extLst/>
  </p:cSld>
  <p:clrMapOvr>
    <a:masterClrMapping/>
  </p:clrMapOvr>
  <p:timing>
    <p:tnLst>
      <p:par>
        <p:cTn id="1" dur="indefinite" restart="never" nodeType="tmRoot"/>
      </p:par>
    </p:tnLst>
  </p:timing>
</p:sldLayout>
</file>

<file path=ppt/slideLayouts/slideLayout18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dirty="0" smtClean="0"/>
              <a:t>Click to edit Master title style</a:t>
            </a:r>
            <a:endParaRPr lang="en-US"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pPr>
              <a:defRPr/>
            </a:pPr>
            <a:fld id="{9DC2EE5E-49E3-41BC-B690-56250386BB7E}" type="datetime1">
              <a:rPr lang="en-US" smtClean="0">
                <a:solidFill>
                  <a:prstClr val="black">
                    <a:tint val="75000"/>
                  </a:prstClr>
                </a:solidFill>
              </a:rPr>
              <a:pPr>
                <a:def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pPr>
              <a:defRPr/>
            </a:pPr>
            <a:fld id="{6273F18D-3D7C-411A-A3D5-BE9D715C217A}" type="datetime1">
              <a:rPr lang="en-US" smtClean="0">
                <a:solidFill>
                  <a:prstClr val="black">
                    <a:tint val="75000"/>
                  </a:prstClr>
                </a:solidFill>
              </a:rPr>
              <a:pPr>
                <a:defRPr/>
              </a:pPr>
              <a:t>11/9/17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pPr>
              <a:defRPr/>
            </a:pPr>
            <a:fld id="{6D9761C9-07B9-4029-8A9C-6B9D4FE4DECF}" type="datetime1">
              <a:rPr lang="en-US" smtClean="0">
                <a:solidFill>
                  <a:prstClr val="black">
                    <a:tint val="75000"/>
                  </a:prstClr>
                </a:solidFill>
              </a:rPr>
              <a:pPr>
                <a:defRPr/>
              </a:pPr>
              <a:t>11/9/17</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pPr>
              <a:defRPr/>
            </a:pPr>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pPr>
              <a:defRPr/>
            </a:pPr>
            <a:fld id="{95E2F76E-CE6C-410C-8FDC-D0091C24DEF1}" type="datetime1">
              <a:rPr lang="en-US" smtClean="0">
                <a:solidFill>
                  <a:prstClr val="black">
                    <a:tint val="75000"/>
                  </a:prstClr>
                </a:solidFill>
              </a:rPr>
              <a:pPr>
                <a:defRPr/>
              </a:pPr>
              <a:t>11/9/17</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pPr>
              <a:defRPr/>
            </a:pPr>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A35B8DD-F4B6-4735-BE3E-A30AC9916A28}" type="datetime1">
              <a:rPr lang="en-US" smtClean="0">
                <a:solidFill>
                  <a:prstClr val="black">
                    <a:tint val="75000"/>
                  </a:prstClr>
                </a:solidFill>
              </a:rPr>
              <a:pPr>
                <a:defRPr/>
              </a:pPr>
              <a:t>11/9/17</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pPr>
              <a:defRPr/>
            </a:pPr>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pPr>
              <a:defRPr/>
            </a:pPr>
            <a:fld id="{844FB2D7-3DDB-4FFD-8B82-F323B81C51BF}" type="datetime1">
              <a:rPr lang="en-US" smtClean="0">
                <a:solidFill>
                  <a:prstClr val="black">
                    <a:tint val="75000"/>
                  </a:prstClr>
                </a:solidFill>
              </a:rPr>
              <a:pPr>
                <a:defRPr/>
              </a:pPr>
              <a:t>11/9/17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dirty="0" smtClean="0"/>
              <a:t>Click to edit Master title style</a:t>
            </a:r>
            <a:endParaRPr lang="en-US" dirty="0"/>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5" name="Date Placeholder 4"/>
          <p:cNvSpPr>
            <a:spLocks noGrp="1"/>
          </p:cNvSpPr>
          <p:nvPr>
            <p:ph type="dt" sz="half" idx="10"/>
          </p:nvPr>
        </p:nvSpPr>
        <p:spPr/>
        <p:txBody>
          <a:bodyPr/>
          <a:lstStyle/>
          <a:p>
            <a:pPr>
              <a:defRPr/>
            </a:pPr>
            <a:fld id="{08811807-3D87-4FB5-A3F7-954D5D4F8EE2}" type="datetime1">
              <a:rPr lang="en-US" smtClean="0">
                <a:solidFill>
                  <a:prstClr val="black">
                    <a:tint val="75000"/>
                  </a:prstClr>
                </a:solidFill>
              </a:rPr>
              <a:pPr>
                <a:defRPr/>
              </a:pPr>
              <a:t>11/9/17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a:defRPr/>
            </a:pPr>
            <a:fld id="{9CA4A0BD-C698-4141-B404-5A877B3AA909}" type="datetime1">
              <a:rPr lang="en-US" smtClean="0">
                <a:solidFill>
                  <a:prstClr val="black">
                    <a:tint val="75000"/>
                  </a:prstClr>
                </a:solidFill>
              </a:rPr>
              <a:pPr>
                <a:def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678932"/>
      </p:ext>
    </p:extLst>
  </p:cSld>
  <p:clrMapOvr>
    <a:masterClrMapping/>
  </p:clrMapOvr>
  <p:transition/>
  <p:timing>
    <p:tnLst>
      <p:par>
        <p:cTn id="1" dur="indefinite" restart="never" nodeType="tmRoot"/>
      </p:par>
    </p:tnLst>
  </p:timing>
</p:sldLayout>
</file>

<file path=ppt/slideLayouts/slideLayout18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a:defRPr/>
            </a:pPr>
            <a:fld id="{D08FC6B9-10FF-4561-B52B-0EFAB655D039}" type="datetime1">
              <a:rPr lang="en-US" smtClean="0">
                <a:solidFill>
                  <a:prstClr val="black">
                    <a:tint val="75000"/>
                  </a:prstClr>
                </a:solidFill>
              </a:rPr>
              <a:pPr>
                <a:def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3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cs typeface="ＭＳ Ｐゴシック" charset="0"/>
              </a:defRPr>
            </a:lvl1pPr>
          </a:lstStyle>
          <a:p>
            <a:pPr>
              <a:defRPr/>
            </a:pPr>
            <a:fld id="{2B0615E8-B7BA-A94F-8CD8-59ABAB50F7E7}" type="slidenum">
              <a:rPr lang="en-US"/>
              <a:pPr>
                <a:defRPr/>
              </a:pPr>
              <a:t>‹#›</a:t>
            </a:fld>
            <a:endParaRPr lang="en-US"/>
          </a:p>
        </p:txBody>
      </p:sp>
    </p:spTree>
    <p:extLst/>
  </p:cSld>
  <p:clrMapOvr>
    <a:masterClrMapping/>
  </p:clrMapOvr>
  <p:transition/>
</p:sldLayout>
</file>

<file path=ppt/slideLayouts/slideLayout18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8E574D81-B5DE-384D-B24B-566C679AE608}" type="slidenum">
              <a:rPr lang="en-US"/>
              <a:pPr>
                <a:defRPr/>
              </a:pPr>
              <a:t>‹#›</a:t>
            </a:fld>
            <a:endParaRPr lang="en-US"/>
          </a:p>
        </p:txBody>
      </p:sp>
    </p:spTree>
    <p:extLst/>
  </p:cSld>
  <p:clrMapOvr>
    <a:masterClrMapping/>
  </p:clrMapOvr>
  <p:transition/>
</p:sldLayout>
</file>

<file path=ppt/slideLayouts/slideLayout18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7F718DBD-A8C3-BF41-B930-E6F09B914FC3}" type="slidenum">
              <a:rPr lang="en-US"/>
              <a:pPr>
                <a:defRPr/>
              </a:pPr>
              <a:t>‹#›</a:t>
            </a:fld>
            <a:endParaRPr lang="en-US"/>
          </a:p>
        </p:txBody>
      </p:sp>
    </p:spTree>
    <p:extLst/>
  </p:cSld>
  <p:clrMapOvr>
    <a:masterClrMapping/>
  </p:clrMapOvr>
  <p:transition/>
</p:sldLayout>
</file>

<file path=ppt/slideLayouts/slideLayout18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79E6F74A-33AD-9C44-A652-5BC058E44322}" type="slidenum">
              <a:rPr lang="en-US"/>
              <a:pPr>
                <a:defRPr/>
              </a:pPr>
              <a:t>‹#›</a:t>
            </a:fld>
            <a:endParaRPr lang="en-US"/>
          </a:p>
        </p:txBody>
      </p:sp>
    </p:spTree>
    <p:extLst/>
  </p:cSld>
  <p:clrMapOvr>
    <a:masterClrMapping/>
  </p:clrMapOvr>
  <p:transition/>
</p:sldLayout>
</file>

<file path=ppt/slideLayouts/slideLayout18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a:defRPr>
                <a:cs typeface="ＭＳ Ｐゴシック" charset="0"/>
              </a:defRPr>
            </a:lvl1pPr>
          </a:lstStyle>
          <a:p>
            <a:pPr>
              <a:defRPr/>
            </a:pPr>
            <a:fld id="{2FE313B9-34D2-9B4F-924F-705E340D7A3C}" type="slidenum">
              <a:rPr lang="en-US"/>
              <a:pPr>
                <a:defRPr/>
              </a:pPr>
              <a:t>‹#›</a:t>
            </a:fld>
            <a:endParaRPr lang="en-US"/>
          </a:p>
        </p:txBody>
      </p:sp>
    </p:spTree>
    <p:extLst/>
  </p:cSld>
  <p:clrMapOvr>
    <a:masterClrMapping/>
  </p:clrMapOvr>
  <p:transition/>
</p:sldLayout>
</file>

<file path=ppt/slideLayouts/slideLayout18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a:defRPr>
                <a:cs typeface="ＭＳ Ｐゴシック" charset="0"/>
              </a:defRPr>
            </a:lvl1pPr>
          </a:lstStyle>
          <a:p>
            <a:pPr>
              <a:defRPr/>
            </a:pPr>
            <a:fld id="{272681F7-101F-CD48-BD26-A7C1DB38DD72}" type="slidenum">
              <a:rPr lang="en-US"/>
              <a:pPr>
                <a:defRPr/>
              </a:pPr>
              <a:t>‹#›</a:t>
            </a:fld>
            <a:endParaRPr lang="en-US"/>
          </a:p>
        </p:txBody>
      </p:sp>
    </p:spTree>
    <p:extLst/>
  </p:cSld>
  <p:clrMapOvr>
    <a:masterClrMapping/>
  </p:clrMapOvr>
  <p:transition/>
</p:sldLayout>
</file>

<file path=ppt/slideLayouts/slideLayout18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a:defRPr>
                <a:cs typeface="ＭＳ Ｐゴシック" charset="0"/>
              </a:defRPr>
            </a:lvl1pPr>
          </a:lstStyle>
          <a:p>
            <a:pPr>
              <a:defRPr/>
            </a:pPr>
            <a:fld id="{4DA22FE8-1BF1-7945-858E-9EDF18117A7F}" type="slidenum">
              <a:rPr lang="en-US"/>
              <a:pPr>
                <a:defRPr/>
              </a:pPr>
              <a:t>‹#›</a:t>
            </a:fld>
            <a:endParaRPr lang="en-US"/>
          </a:p>
        </p:txBody>
      </p:sp>
    </p:spTree>
    <p:extLst/>
  </p:cSld>
  <p:clrMapOvr>
    <a:masterClrMapping/>
  </p:clrMapOvr>
  <p:transition/>
</p:sldLayout>
</file>

<file path=ppt/slideLayouts/slideLayout18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EDECFB72-9437-4E43-B6E9-A86EC5F84799}" type="slidenum">
              <a:rPr lang="en-US"/>
              <a:pPr>
                <a:defRPr/>
              </a:pPr>
              <a:t>‹#›</a:t>
            </a:fld>
            <a:endParaRPr lang="en-US"/>
          </a:p>
        </p:txBody>
      </p:sp>
    </p:spTree>
    <p:extLst/>
  </p:cSld>
  <p:clrMapOvr>
    <a:masterClrMapping/>
  </p:clrMapOvr>
  <p:transition/>
</p:sldLayout>
</file>

<file path=ppt/slideLayouts/slideLayout18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9F1BB03A-AA9C-3441-BB02-8D748B0FE787}" type="slidenum">
              <a:rPr lang="en-US"/>
              <a:pPr>
                <a:defRPr/>
              </a:pPr>
              <a:t>‹#›</a:t>
            </a:fld>
            <a:endParaRPr lang="en-US"/>
          </a:p>
        </p:txBody>
      </p:sp>
    </p:spTree>
    <p:extLst/>
  </p:cSld>
  <p:clrMapOvr>
    <a:masterClrMapping/>
  </p:clrMapOvr>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1486633"/>
      </p:ext>
    </p:extLst>
  </p:cSld>
  <p:clrMapOvr>
    <a:masterClrMapping/>
  </p:clrMapOvr>
  <p:transition/>
</p:sldLayout>
</file>

<file path=ppt/slideLayouts/slideLayout18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F09218E9-1586-4840-9706-4250AB6924DC}" type="slidenum">
              <a:rPr lang="en-US"/>
              <a:pPr>
                <a:defRPr/>
              </a:pPr>
              <a:t>‹#›</a:t>
            </a:fld>
            <a:endParaRPr lang="en-US"/>
          </a:p>
        </p:txBody>
      </p:sp>
    </p:spTree>
    <p:extLst/>
  </p:cSld>
  <p:clrMapOvr>
    <a:masterClrMapping/>
  </p:clrMapOvr>
  <p:transition/>
</p:sldLayout>
</file>

<file path=ppt/slideLayouts/slideLayout18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0C7C5289-DED0-BF4F-8007-4B3A361AC980}" type="slidenum">
              <a:rPr lang="en-US"/>
              <a:pPr>
                <a:defRPr/>
              </a:pPr>
              <a:t>‹#›</a:t>
            </a:fld>
            <a:endParaRPr lang="en-US"/>
          </a:p>
        </p:txBody>
      </p:sp>
    </p:spTree>
    <p:extLst/>
  </p:cSld>
  <p:clrMapOvr>
    <a:masterClrMapping/>
  </p:clrMapOvr>
  <p:transition/>
</p:sldLayout>
</file>

<file path=ppt/slideLayouts/slideLayout184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177E2285-5DCA-104D-A461-AF822D41BD2E}" type="slidenum">
              <a:rPr lang="en-US"/>
              <a:pPr>
                <a:defRPr/>
              </a:pPr>
              <a:t>‹#›</a:t>
            </a:fld>
            <a:endParaRPr lang="en-US"/>
          </a:p>
        </p:txBody>
      </p:sp>
    </p:spTree>
    <p:extLst/>
  </p:cSld>
  <p:clrMapOvr>
    <a:masterClrMapping/>
  </p:clrMapOvr>
  <p:transition/>
</p:sldLayout>
</file>

<file path=ppt/slideLayouts/slideLayout18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6 h 1000"/>
              <a:gd name="T2" fmla="*/ 0 w 1000"/>
              <a:gd name="T3" fmla="*/ 0 h 1000"/>
              <a:gd name="T4" fmla="*/ 2147483646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eaLnBrk="1" hangingPunct="1">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eaLnBrk="0" hangingPunc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eaLnBrk="0" hangingPunct="0">
              <a:defRPr sz="1200" smtClean="0"/>
            </a:lvl1pPr>
          </a:lstStyle>
          <a:p>
            <a:pPr>
              <a:defRPr/>
            </a:pPr>
            <a:fld id="{3337BF1A-2471-8F44-AA10-9A6AA4B4E0AC}" type="slidenum">
              <a:rPr lang="en-US" altLang="en-US"/>
              <a:pPr>
                <a:defRPr/>
              </a:pPr>
              <a:t>‹#›</a:t>
            </a:fld>
            <a:endParaRPr lang="en-US" altLang="en-US"/>
          </a:p>
        </p:txBody>
      </p:sp>
    </p:spTree>
    <p:extLst/>
  </p:cSld>
  <p:clrMapOvr>
    <a:masterClrMapping/>
  </p:clrMapOvr>
  <p:transition/>
</p:sldLayout>
</file>

<file path=ppt/slideLayouts/slideLayout18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9"/>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eaLnBrk="0" hangingPunct="0">
              <a:defRPr smtClean="0"/>
            </a:lvl1pPr>
          </a:lstStyle>
          <a:p>
            <a:pPr>
              <a:defRPr/>
            </a:pPr>
            <a:fld id="{C693BED2-1B18-8744-B8F0-03CBD3594789}" type="slidenum">
              <a:rPr lang="en-US" altLang="en-US"/>
              <a:pPr>
                <a:defRPr/>
              </a:pPr>
              <a:t>‹#›</a:t>
            </a:fld>
            <a:endParaRPr lang="en-US" altLang="en-US"/>
          </a:p>
        </p:txBody>
      </p:sp>
    </p:spTree>
    <p:extLst/>
  </p:cSld>
  <p:clrMapOvr>
    <a:masterClrMapping/>
  </p:clrMapOvr>
  <p:transition/>
</p:sldLayout>
</file>

<file path=ppt/slideLayouts/slideLayout18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eaLnBrk="0" hangingPunct="0">
              <a:defRPr smtClean="0"/>
            </a:lvl1pPr>
          </a:lstStyle>
          <a:p>
            <a:pPr>
              <a:defRPr/>
            </a:pPr>
            <a:fld id="{5F36C014-2CFC-0248-B17F-D9D3ED4B0741}" type="slidenum">
              <a:rPr lang="en-US" altLang="en-US"/>
              <a:pPr>
                <a:defRPr/>
              </a:pPr>
              <a:t>‹#›</a:t>
            </a:fld>
            <a:endParaRPr lang="en-US" altLang="en-US"/>
          </a:p>
        </p:txBody>
      </p:sp>
    </p:spTree>
    <p:extLst/>
  </p:cSld>
  <p:clrMapOvr>
    <a:masterClrMapping/>
  </p:clrMapOvr>
  <p:transition/>
</p:sldLayout>
</file>

<file path=ppt/slideLayouts/slideLayout18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3"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3"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eaLnBrk="0" hangingPunct="0">
              <a:defRPr smtClean="0"/>
            </a:lvl1pPr>
          </a:lstStyle>
          <a:p>
            <a:pPr>
              <a:defRPr/>
            </a:pPr>
            <a:fld id="{27884B9F-AA6F-5146-9D4E-F8B9364A5890}" type="slidenum">
              <a:rPr lang="en-US" altLang="en-US"/>
              <a:pPr>
                <a:defRPr/>
              </a:pPr>
              <a:t>‹#›</a:t>
            </a:fld>
            <a:endParaRPr lang="en-US" altLang="en-US"/>
          </a:p>
        </p:txBody>
      </p:sp>
    </p:spTree>
    <p:extLst/>
  </p:cSld>
  <p:clrMapOvr>
    <a:masterClrMapping/>
  </p:clrMapOvr>
  <p:transition/>
</p:sldLayout>
</file>

<file path=ppt/slideLayouts/slideLayout18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3"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3"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eaLnBrk="0" hangingPunct="0">
              <a:defRPr smtClean="0"/>
            </a:lvl1pPr>
          </a:lstStyle>
          <a:p>
            <a:pPr>
              <a:defRPr/>
            </a:pPr>
            <a:fld id="{6632DC94-572A-394E-9D76-1A9221DAD858}" type="slidenum">
              <a:rPr lang="en-US" altLang="en-US"/>
              <a:pPr>
                <a:defRPr/>
              </a:pPr>
              <a:t>‹#›</a:t>
            </a:fld>
            <a:endParaRPr lang="en-US" altLang="en-US"/>
          </a:p>
        </p:txBody>
      </p:sp>
    </p:spTree>
    <p:extLst/>
  </p:cSld>
  <p:clrMapOvr>
    <a:masterClrMapping/>
  </p:clrMapOvr>
  <p:transition/>
</p:sldLayout>
</file>

<file path=ppt/slideLayouts/slideLayout18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eaLnBrk="0" hangingPunct="0">
              <a:defRPr smtClean="0"/>
            </a:lvl1pPr>
          </a:lstStyle>
          <a:p>
            <a:pPr>
              <a:defRPr/>
            </a:pPr>
            <a:fld id="{71F917F0-9109-1345-BF35-EE606B428F97}" type="slidenum">
              <a:rPr lang="en-US" altLang="en-US"/>
              <a:pPr>
                <a:defRPr/>
              </a:pPr>
              <a:t>‹#›</a:t>
            </a:fld>
            <a:endParaRPr lang="en-US" altLang="en-US"/>
          </a:p>
        </p:txBody>
      </p:sp>
    </p:spTree>
    <p:extLst/>
  </p:cSld>
  <p:clrMapOvr>
    <a:masterClrMapping/>
  </p:clrMapOvr>
  <p:transition/>
</p:sldLayout>
</file>

<file path=ppt/slideLayouts/slideLayout18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eaLnBrk="0" hangingPunct="0">
              <a:defRPr smtClean="0"/>
            </a:lvl1pPr>
          </a:lstStyle>
          <a:p>
            <a:pPr>
              <a:defRPr/>
            </a:pPr>
            <a:fld id="{53D5049F-F691-FD4A-87B4-FC136EBC24AE}" type="slidenum">
              <a:rPr lang="en-US" altLang="en-US"/>
              <a:pPr>
                <a:defRPr/>
              </a:pPr>
              <a:t>‹#›</a:t>
            </a:fld>
            <a:endParaRPr lang="en-US" altLang="en-US"/>
          </a:p>
        </p:txBody>
      </p:sp>
    </p:spTree>
    <p:extLst/>
  </p:cSld>
  <p:clrMapOvr>
    <a:masterClrMapping/>
  </p:clrMapOvr>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42156"/>
      </p:ext>
    </p:extLst>
  </p:cSld>
  <p:clrMapOvr>
    <a:masterClrMapping/>
  </p:clrMapOvr>
  <p:transition/>
</p:sldLayout>
</file>

<file path=ppt/slideLayouts/slideLayout18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6"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5" y="273055"/>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6" y="1435105"/>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eaLnBrk="0" hangingPunct="0">
              <a:defRPr smtClean="0"/>
            </a:lvl1pPr>
          </a:lstStyle>
          <a:p>
            <a:pPr>
              <a:defRPr/>
            </a:pPr>
            <a:fld id="{C4FF2DC8-52E2-BA40-9B61-ADB6606CB234}" type="slidenum">
              <a:rPr lang="en-US" altLang="en-US"/>
              <a:pPr>
                <a:defRPr/>
              </a:pPr>
              <a:t>‹#›</a:t>
            </a:fld>
            <a:endParaRPr lang="en-US" altLang="en-US"/>
          </a:p>
        </p:txBody>
      </p:sp>
    </p:spTree>
    <p:extLst/>
  </p:cSld>
  <p:clrMapOvr>
    <a:masterClrMapping/>
  </p:clrMapOvr>
  <p:transition/>
</p:sldLayout>
</file>

<file path=ppt/slideLayouts/slideLayout18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eaLnBrk="0" hangingPunct="0">
              <a:defRPr smtClean="0"/>
            </a:lvl1pPr>
          </a:lstStyle>
          <a:p>
            <a:pPr>
              <a:defRPr/>
            </a:pPr>
            <a:fld id="{E86DCD5A-1682-9A4A-A8BE-C69B256BA033}" type="slidenum">
              <a:rPr lang="en-US" altLang="en-US"/>
              <a:pPr>
                <a:defRPr/>
              </a:pPr>
              <a:t>‹#›</a:t>
            </a:fld>
            <a:endParaRPr lang="en-US" altLang="en-US"/>
          </a:p>
        </p:txBody>
      </p:sp>
    </p:spTree>
    <p:extLst/>
  </p:cSld>
  <p:clrMapOvr>
    <a:masterClrMapping/>
  </p:clrMapOvr>
  <p:transition/>
</p:sldLayout>
</file>

<file path=ppt/slideLayouts/slideLayout18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eaLnBrk="0" hangingPunct="0">
              <a:defRPr smtClean="0"/>
            </a:lvl1pPr>
          </a:lstStyle>
          <a:p>
            <a:pPr>
              <a:defRPr/>
            </a:pPr>
            <a:fld id="{B82F0991-4873-3C42-B683-77E9BCEE3FE6}" type="slidenum">
              <a:rPr lang="en-US" altLang="en-US"/>
              <a:pPr>
                <a:defRPr/>
              </a:pPr>
              <a:t>‹#›</a:t>
            </a:fld>
            <a:endParaRPr lang="en-US" altLang="en-US"/>
          </a:p>
        </p:txBody>
      </p:sp>
    </p:spTree>
    <p:extLst/>
  </p:cSld>
  <p:clrMapOvr>
    <a:masterClrMapping/>
  </p:clrMapOvr>
  <p:transition/>
</p:sldLayout>
</file>

<file path=ppt/slideLayouts/slideLayout18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49" y="152400"/>
            <a:ext cx="2152651"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6" y="152400"/>
            <a:ext cx="6305551"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eaLnBrk="0" hangingPunct="0">
              <a:defRPr smtClean="0"/>
            </a:lvl1pPr>
          </a:lstStyle>
          <a:p>
            <a:pPr>
              <a:defRPr/>
            </a:pPr>
            <a:fld id="{CB8C91F0-DD8C-7E4D-9F03-2FF316F79135}" type="slidenum">
              <a:rPr lang="en-US" altLang="en-US"/>
              <a:pPr>
                <a:defRPr/>
              </a:pPr>
              <a:t>‹#›</a:t>
            </a:fld>
            <a:endParaRPr lang="en-US" altLang="en-US"/>
          </a:p>
        </p:txBody>
      </p:sp>
    </p:spTree>
    <p:extLst/>
  </p:cSld>
  <p:clrMapOvr>
    <a:masterClrMapping/>
  </p:clrMapOvr>
  <p:transition/>
</p:sldLayout>
</file>

<file path=ppt/slideLayouts/slideLayout1854.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3"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3"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eaLnBrk="0" hangingPunct="0">
              <a:defRPr smtClean="0"/>
            </a:lvl1pPr>
          </a:lstStyle>
          <a:p>
            <a:pPr>
              <a:defRPr/>
            </a:pPr>
            <a:fld id="{62F0A46D-7C23-D442-BDA7-74E36D162CC8}" type="slidenum">
              <a:rPr lang="en-US" altLang="en-US"/>
              <a:pPr>
                <a:defRPr/>
              </a:pPr>
              <a:t>‹#›</a:t>
            </a:fld>
            <a:endParaRPr lang="en-US" altLang="en-US"/>
          </a:p>
        </p:txBody>
      </p:sp>
    </p:spTree>
    <p:extLst/>
  </p:cSld>
  <p:clrMapOvr>
    <a:masterClrMapping/>
  </p:clrMapOvr>
  <p:transition/>
</p:sldLayout>
</file>

<file path=ppt/slideLayouts/slideLayout18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8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8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9204901"/>
      </p:ext>
    </p:extLst>
  </p:cSld>
  <p:clrMapOvr>
    <a:masterClrMapping/>
  </p:clrMapOvr>
  <p:transition/>
</p:sldLayout>
</file>

<file path=ppt/slideLayouts/slideLayout18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p:transition/>
  <p:timing>
    <p:tnLst>
      <p:par>
        <p:cTn id="1" dur="indefinite" restart="never" nodeType="tmRoot"/>
      </p:par>
    </p:tnLst>
  </p:timing>
</p:sldLayout>
</file>

<file path=ppt/slideLayouts/slideLayout18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p:transition/>
  <p:timing>
    <p:tnLst>
      <p:par>
        <p:cTn id="1" dur="indefinite" restart="never" nodeType="tmRoot"/>
      </p:par>
    </p:tnLst>
  </p:timing>
</p:sldLayout>
</file>

<file path=ppt/slideLayouts/slideLayout18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8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1634217"/>
      </p:ext>
    </p:extLst>
  </p:cSld>
  <p:clrMapOvr>
    <a:masterClrMapping/>
  </p:clrMapOvr>
  <p:transition/>
</p:sldLayout>
</file>

<file path=ppt/slideLayouts/slideLayout18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8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8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8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8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8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8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8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228600" indent="0" algn="ctr">
              <a:buNone/>
              <a:defRPr/>
            </a:lvl2pPr>
            <a:lvl3pPr marL="457200" indent="0" algn="ctr">
              <a:buNone/>
              <a:defRPr/>
            </a:lvl3pPr>
            <a:lvl4pPr marL="685800" indent="0" algn="ctr">
              <a:buNone/>
              <a:defRPr/>
            </a:lvl4pPr>
            <a:lvl5pPr marL="914400" indent="0" algn="ctr">
              <a:buNone/>
              <a:defRPr/>
            </a:lvl5pPr>
            <a:lvl6pPr marL="1143000" indent="0" algn="ctr">
              <a:buNone/>
              <a:defRPr/>
            </a:lvl6pPr>
            <a:lvl7pPr marL="1371600" indent="0" algn="ctr">
              <a:buNone/>
              <a:defRPr/>
            </a:lvl7pPr>
            <a:lvl8pPr marL="1600200" indent="0" algn="ctr">
              <a:buNone/>
              <a:defRPr/>
            </a:lvl8pPr>
            <a:lvl9pPr marL="1828800" indent="0" algn="ctr">
              <a:buNone/>
              <a:defRPr/>
            </a:lvl9pPr>
          </a:lstStyle>
          <a:p>
            <a:r>
              <a:rPr lang="en-US" smtClean="0"/>
              <a:t>Click to edit Master subtitle style</a:t>
            </a:r>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2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2"/>
            <a:ext cx="7772400" cy="1500188"/>
          </a:xfrm>
        </p:spPr>
        <p:txBody>
          <a:bodyPr anchor="b"/>
          <a:lstStyle>
            <a:lvl1pPr marL="0" indent="0">
              <a:buNone/>
              <a:defRPr sz="1000"/>
            </a:lvl1pPr>
            <a:lvl2pPr marL="228600" indent="0">
              <a:buNone/>
              <a:defRPr sz="900"/>
            </a:lvl2pPr>
            <a:lvl3pPr marL="457200" indent="0">
              <a:buNone/>
              <a:defRPr sz="800"/>
            </a:lvl3pPr>
            <a:lvl4pPr marL="685800" indent="0">
              <a:buNone/>
              <a:defRPr sz="700"/>
            </a:lvl4pPr>
            <a:lvl5pPr marL="914400" indent="0">
              <a:buNone/>
              <a:defRPr sz="700"/>
            </a:lvl5pPr>
            <a:lvl6pPr marL="1143000" indent="0">
              <a:buNone/>
              <a:defRPr sz="700"/>
            </a:lvl6pPr>
            <a:lvl7pPr marL="1371600" indent="0">
              <a:buNone/>
              <a:defRPr sz="700"/>
            </a:lvl7pPr>
            <a:lvl8pPr marL="1600200" indent="0">
              <a:buNone/>
              <a:defRPr sz="700"/>
            </a:lvl8pPr>
            <a:lvl9pPr marL="1828800" indent="0">
              <a:buNone/>
              <a:defRPr sz="700"/>
            </a:lvl9pPr>
          </a:lstStyle>
          <a:p>
            <a:pPr lvl="0"/>
            <a:r>
              <a:rPr lang="en-US" smtClean="0"/>
              <a:t>Click to edit Master text styles</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4237537"/>
      </p:ext>
    </p:extLst>
  </p:cSld>
  <p:clrMapOvr>
    <a:masterClrMapping/>
  </p:clrMapOvr>
  <p:transition/>
</p:sldLayout>
</file>

<file path=ppt/slideLayouts/slideLayout18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191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4958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2"/>
            <a:ext cx="4040188"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8" y="1535112"/>
            <a:ext cx="4041775"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smtClean="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1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1600"/>
            </a:lvl1pPr>
            <a:lvl2pPr>
              <a:defRPr sz="1400"/>
            </a:lvl2pPr>
            <a:lvl3pPr>
              <a:defRPr sz="1200"/>
            </a:lvl3pPr>
            <a:lvl4pPr>
              <a:defRPr sz="1000"/>
            </a:lvl4pPr>
            <a:lvl5pPr>
              <a:defRPr sz="1000"/>
            </a:lvl5pPr>
            <a:lvl6pPr>
              <a:defRPr sz="1000"/>
            </a:lvl6pPr>
            <a:lvl7pPr>
              <a:defRPr sz="1000"/>
            </a:lvl7pPr>
            <a:lvl8pPr>
              <a:defRPr sz="1000"/>
            </a:lvl8pPr>
            <a:lvl9pPr>
              <a:defRPr sz="1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3" y="1435103"/>
            <a:ext cx="3008313" cy="46910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smtClean="0"/>
              <a:t>Click to edit Master text styles</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1600"/>
            </a:lvl1pPr>
            <a:lvl2pPr marL="228600" indent="0">
              <a:buNone/>
              <a:defRPr sz="1400"/>
            </a:lvl2pPr>
            <a:lvl3pPr marL="457200" indent="0">
              <a:buNone/>
              <a:defRPr sz="1200"/>
            </a:lvl3pPr>
            <a:lvl4pPr marL="685800" indent="0">
              <a:buNone/>
              <a:defRPr sz="1000"/>
            </a:lvl4pPr>
            <a:lvl5pPr marL="914400" indent="0">
              <a:buNone/>
              <a:defRPr sz="1000"/>
            </a:lvl5pPr>
            <a:lvl6pPr marL="1143000" indent="0">
              <a:buNone/>
              <a:defRPr sz="1000"/>
            </a:lvl6pPr>
            <a:lvl7pPr marL="1371600" indent="0">
              <a:buNone/>
              <a:defRPr sz="1000"/>
            </a:lvl7pPr>
            <a:lvl8pPr marL="1600200" indent="0">
              <a:buNone/>
              <a:defRPr sz="1000"/>
            </a:lvl8pPr>
            <a:lvl9pPr marL="1828800" indent="0">
              <a:buNone/>
              <a:defRPr sz="1000"/>
            </a:lvl9pPr>
          </a:lstStyle>
          <a:p>
            <a:endParaRPr lang="en-US"/>
          </a:p>
        </p:txBody>
      </p:sp>
      <p:sp>
        <p:nvSpPr>
          <p:cNvPr id="4" name="Text Placeholder 3"/>
          <p:cNvSpPr>
            <a:spLocks noGrp="1"/>
          </p:cNvSpPr>
          <p:nvPr>
            <p:ph type="body" sz="half" idx="2"/>
          </p:nvPr>
        </p:nvSpPr>
        <p:spPr>
          <a:xfrm>
            <a:off x="1792288" y="5367341"/>
            <a:ext cx="5486400" cy="8048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smtClean="0"/>
              <a:t>Click to edit Master text styles</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77000" y="196850"/>
            <a:ext cx="2019300" cy="602615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19100" y="196850"/>
            <a:ext cx="5981700" cy="602615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cs typeface="ＭＳ Ｐゴシック" charset="0"/>
              </a:defRPr>
            </a:lvl1pPr>
          </a:lstStyle>
          <a:p>
            <a:pPr>
              <a:defRPr/>
            </a:pPr>
            <a:fld id="{2B0615E8-B7BA-A94F-8CD8-59ABAB50F7E7}" type="slidenum">
              <a:rPr lang="en-US"/>
              <a:pPr>
                <a:defRPr/>
              </a:pPr>
              <a:t>‹#›</a:t>
            </a:fld>
            <a:endParaRPr lang="en-US"/>
          </a:p>
        </p:txBody>
      </p:sp>
    </p:spTree>
    <p:extLst/>
  </p:cSld>
  <p:clrMapOvr>
    <a:masterClrMapping/>
  </p:clrMapOvr>
  <p:transition/>
</p:sldLayout>
</file>

<file path=ppt/slideLayouts/slideLayout18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8E574D81-B5DE-384D-B24B-566C679AE608}" type="slidenum">
              <a:rPr lang="en-US"/>
              <a:pPr>
                <a:defRPr/>
              </a:pPr>
              <a:t>‹#›</a:t>
            </a:fld>
            <a:endParaRPr lang="en-US"/>
          </a:p>
        </p:txBody>
      </p:sp>
    </p:spTree>
    <p:extLst/>
  </p:cSld>
  <p:clrMapOvr>
    <a:masterClrMapping/>
  </p:clrMapOvr>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7247826"/>
      </p:ext>
    </p:extLst>
  </p:cSld>
  <p:clrMapOvr>
    <a:masterClrMapping/>
  </p:clrMapOvr>
  <p:transition/>
</p:sldLayout>
</file>

<file path=ppt/slideLayouts/slideLayout18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7F718DBD-A8C3-BF41-B930-E6F09B914FC3}" type="slidenum">
              <a:rPr lang="en-US"/>
              <a:pPr>
                <a:defRPr/>
              </a:pPr>
              <a:t>‹#›</a:t>
            </a:fld>
            <a:endParaRPr lang="en-US"/>
          </a:p>
        </p:txBody>
      </p:sp>
    </p:spTree>
    <p:extLst/>
  </p:cSld>
  <p:clrMapOvr>
    <a:masterClrMapping/>
  </p:clrMapOvr>
  <p:transition/>
</p:sldLayout>
</file>

<file path=ppt/slideLayouts/slideLayout18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79E6F74A-33AD-9C44-A652-5BC058E44322}" type="slidenum">
              <a:rPr lang="en-US"/>
              <a:pPr>
                <a:defRPr/>
              </a:pPr>
              <a:t>‹#›</a:t>
            </a:fld>
            <a:endParaRPr lang="en-US"/>
          </a:p>
        </p:txBody>
      </p:sp>
    </p:spTree>
    <p:extLst/>
  </p:cSld>
  <p:clrMapOvr>
    <a:masterClrMapping/>
  </p:clrMapOvr>
  <p:transition/>
</p:sldLayout>
</file>

<file path=ppt/slideLayouts/slideLayout18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a:defRPr>
                <a:cs typeface="ＭＳ Ｐゴシック" charset="0"/>
              </a:defRPr>
            </a:lvl1pPr>
          </a:lstStyle>
          <a:p>
            <a:pPr>
              <a:defRPr/>
            </a:pPr>
            <a:fld id="{2FE313B9-34D2-9B4F-924F-705E340D7A3C}" type="slidenum">
              <a:rPr lang="en-US"/>
              <a:pPr>
                <a:defRPr/>
              </a:pPr>
              <a:t>‹#›</a:t>
            </a:fld>
            <a:endParaRPr lang="en-US"/>
          </a:p>
        </p:txBody>
      </p:sp>
    </p:spTree>
    <p:extLst/>
  </p:cSld>
  <p:clrMapOvr>
    <a:masterClrMapping/>
  </p:clrMapOvr>
  <p:transition/>
</p:sldLayout>
</file>

<file path=ppt/slideLayouts/slideLayout18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a:defRPr>
                <a:cs typeface="ＭＳ Ｐゴシック" charset="0"/>
              </a:defRPr>
            </a:lvl1pPr>
          </a:lstStyle>
          <a:p>
            <a:pPr>
              <a:defRPr/>
            </a:pPr>
            <a:fld id="{272681F7-101F-CD48-BD26-A7C1DB38DD72}" type="slidenum">
              <a:rPr lang="en-US"/>
              <a:pPr>
                <a:defRPr/>
              </a:pPr>
              <a:t>‹#›</a:t>
            </a:fld>
            <a:endParaRPr lang="en-US"/>
          </a:p>
        </p:txBody>
      </p:sp>
    </p:spTree>
    <p:extLst/>
  </p:cSld>
  <p:clrMapOvr>
    <a:masterClrMapping/>
  </p:clrMapOvr>
  <p:transition/>
</p:sldLayout>
</file>

<file path=ppt/slideLayouts/slideLayout18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a:defRPr>
                <a:cs typeface="ＭＳ Ｐゴシック" charset="0"/>
              </a:defRPr>
            </a:lvl1pPr>
          </a:lstStyle>
          <a:p>
            <a:pPr>
              <a:defRPr/>
            </a:pPr>
            <a:fld id="{4DA22FE8-1BF1-7945-858E-9EDF18117A7F}" type="slidenum">
              <a:rPr lang="en-US"/>
              <a:pPr>
                <a:defRPr/>
              </a:pPr>
              <a:t>‹#›</a:t>
            </a:fld>
            <a:endParaRPr lang="en-US"/>
          </a:p>
        </p:txBody>
      </p:sp>
    </p:spTree>
    <p:extLst/>
  </p:cSld>
  <p:clrMapOvr>
    <a:masterClrMapping/>
  </p:clrMapOvr>
  <p:transition/>
</p:sldLayout>
</file>

<file path=ppt/slideLayouts/slideLayout18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EDECFB72-9437-4E43-B6E9-A86EC5F84799}" type="slidenum">
              <a:rPr lang="en-US"/>
              <a:pPr>
                <a:defRPr/>
              </a:pPr>
              <a:t>‹#›</a:t>
            </a:fld>
            <a:endParaRPr lang="en-US"/>
          </a:p>
        </p:txBody>
      </p:sp>
    </p:spTree>
    <p:extLst/>
  </p:cSld>
  <p:clrMapOvr>
    <a:masterClrMapping/>
  </p:clrMapOvr>
  <p:transition/>
</p:sldLayout>
</file>

<file path=ppt/slideLayouts/slideLayout18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9F1BB03A-AA9C-3441-BB02-8D748B0FE787}" type="slidenum">
              <a:rPr lang="en-US"/>
              <a:pPr>
                <a:defRPr/>
              </a:pPr>
              <a:t>‹#›</a:t>
            </a:fld>
            <a:endParaRPr lang="en-US"/>
          </a:p>
        </p:txBody>
      </p:sp>
    </p:spTree>
    <p:extLst/>
  </p:cSld>
  <p:clrMapOvr>
    <a:masterClrMapping/>
  </p:clrMapOvr>
  <p:transition/>
</p:sldLayout>
</file>

<file path=ppt/slideLayouts/slideLayout18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F09218E9-1586-4840-9706-4250AB6924DC}" type="slidenum">
              <a:rPr lang="en-US"/>
              <a:pPr>
                <a:defRPr/>
              </a:pPr>
              <a:t>‹#›</a:t>
            </a:fld>
            <a:endParaRPr lang="en-US"/>
          </a:p>
        </p:txBody>
      </p:sp>
    </p:spTree>
    <p:extLst/>
  </p:cSld>
  <p:clrMapOvr>
    <a:masterClrMapping/>
  </p:clrMapOvr>
  <p:transition/>
</p:sldLayout>
</file>

<file path=ppt/slideLayouts/slideLayout18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0C7C5289-DED0-BF4F-8007-4B3A361AC980}" type="slidenum">
              <a:rPr lang="en-US"/>
              <a:pPr>
                <a:defRPr/>
              </a:pPr>
              <a:t>‹#›</a:t>
            </a:fld>
            <a:endParaRPr lang="en-US"/>
          </a:p>
        </p:txBody>
      </p:sp>
    </p:spTree>
    <p:extLst/>
  </p:cSld>
  <p:clrMapOvr>
    <a:masterClrMapping/>
  </p:clrMapOvr>
  <p:transition/>
</p:sldLayout>
</file>

<file path=ppt/slideLayouts/slideLayout189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177E2285-5DCA-104D-A461-AF822D41BD2E}" type="slidenum">
              <a:rPr lang="en-US"/>
              <a:pPr>
                <a:defRPr/>
              </a:pPr>
              <a:t>‹#›</a:t>
            </a:fld>
            <a:endParaRPr lang="en-US"/>
          </a:p>
        </p:txBody>
      </p:sp>
    </p:spTree>
    <p:extLst/>
  </p:cSld>
  <p:clrMapOvr>
    <a:masterClrMapping/>
  </p:clrMapOvr>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0163028"/>
      </p:ext>
    </p:extLst>
  </p:cSld>
  <p:clrMapOvr>
    <a:masterClrMapping/>
  </p:clrMapOvr>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4798383"/>
      </p:ext>
    </p:extLst>
  </p:cSld>
  <p:clrMapOvr>
    <a:masterClrMapping/>
  </p:clrMapOvr>
  <p:transition/>
</p:sldLayout>
</file>

<file path=ppt/slideLayouts/slideLayout19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9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9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6820733"/>
      </p:ext>
    </p:extLst>
  </p:cSld>
  <p:clrMapOvr>
    <a:masterClrMapping/>
  </p:clrMapOvr>
  <p:transition/>
</p:sldLayout>
</file>

<file path=ppt/slideLayouts/slideLayout19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9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9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2077888"/>
      </p:ext>
    </p:extLst>
  </p:cSld>
  <p:clrMapOvr>
    <a:masterClrMapping/>
  </p:clrMapOvr>
  <p:transition/>
</p:sldLayout>
</file>

<file path=ppt/slideLayouts/slideLayout19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9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9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0799370"/>
      </p:ext>
    </p:extLst>
  </p:cSld>
  <p:clrMapOvr>
    <a:masterClrMapping/>
  </p:clrMapOvr>
  <p:transition/>
  <p:timing>
    <p:tnLst>
      <p:par>
        <p:cTn id="1" dur="indefinite" restart="never" nodeType="tmRoot"/>
      </p:par>
    </p:tnLst>
  </p:timing>
</p:sldLayout>
</file>

<file path=ppt/slideLayouts/slideLayout19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9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9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6264105"/>
      </p:ext>
    </p:extLst>
  </p:cSld>
  <p:clrMapOvr>
    <a:masterClrMapping/>
  </p:clrMapOvr>
  <p:transition/>
  <p:timing>
    <p:tnLst>
      <p:par>
        <p:cTn id="1" dur="indefinite" restart="never" nodeType="tmRoot"/>
      </p:par>
    </p:tnLst>
  </p:timing>
</p:sldLayout>
</file>

<file path=ppt/slideLayouts/slideLayout19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p:transition/>
  <p:timing>
    <p:tnLst>
      <p:par>
        <p:cTn id="1" dur="indefinite" restart="never" nodeType="tmRoot"/>
      </p:par>
    </p:tnLst>
  </p:timing>
</p:sldLayout>
</file>

<file path=ppt/slideLayouts/slideLayout19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p:transition/>
  <p:timing>
    <p:tnLst>
      <p:par>
        <p:cTn id="1" dur="indefinite" restart="never" nodeType="tmRoot"/>
      </p:par>
    </p:tnLst>
  </p:timing>
</p:sldLayout>
</file>

<file path=ppt/slideLayouts/slideLayout19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7007866"/>
      </p:ext>
    </p:extLst>
  </p:cSld>
  <p:clrMapOvr>
    <a:masterClrMapping/>
  </p:clrMapOvr>
  <p:transition/>
</p:sldLayout>
</file>

<file path=ppt/slideLayouts/slideLayout19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p:transition/>
  <p:timing>
    <p:tnLst>
      <p:par>
        <p:cTn id="1" dur="indefinite" restart="never" nodeType="tmRoot"/>
      </p:par>
    </p:tnLst>
  </p:timing>
</p:sldLayout>
</file>

<file path=ppt/slideLayouts/slideLayout19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p:transition/>
  <p:timing>
    <p:tnLst>
      <p:par>
        <p:cTn id="1" dur="indefinite" restart="never" nodeType="tmRoot"/>
      </p:par>
    </p:tnLst>
  </p:timing>
</p:sldLayout>
</file>

<file path=ppt/slideLayouts/slideLayout19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5720055"/>
      </p:ext>
    </p:extLst>
  </p:cSld>
  <p:clrMapOvr>
    <a:masterClrMapping/>
  </p:clrMapOvr>
  <p:transition/>
</p:sldLayout>
</file>

<file path=ppt/slideLayouts/slideLayout19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9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9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7623489"/>
      </p:ext>
    </p:extLst>
  </p:cSld>
  <p:clrMapOvr>
    <a:masterClrMapping/>
  </p:clrMapOvr>
  <p:transition/>
</p:sldLayout>
</file>

<file path=ppt/slideLayouts/slideLayout19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9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9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04005390"/>
      </p:ext>
    </p:extLst>
  </p:cSld>
  <p:clrMapOvr>
    <a:masterClrMapping/>
  </p:clrMapOvr>
  <p:transition/>
</p:sldLayout>
</file>

<file path=ppt/slideLayouts/slideLayout19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dirty="0"/>
              <a:t>Click to edit Master title style</a:t>
            </a:r>
          </a:p>
        </p:txBody>
      </p:sp>
      <p:sp>
        <p:nvSpPr>
          <p:cNvPr id="3" name="Subtitle 2"/>
          <p:cNvSpPr>
            <a:spLocks noGrp="1"/>
          </p:cNvSpPr>
          <p:nvPr>
            <p:ph type="subTitle" idx="1"/>
          </p:nvPr>
        </p:nvSpPr>
        <p:spPr>
          <a:xfrm>
            <a:off x="1143000" y="3602037"/>
            <a:ext cx="6858000" cy="1655763"/>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9686678B-5A7A-4B90-B104-08D81DE501A8}"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9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28650" y="365128"/>
            <a:ext cx="7886700" cy="723445"/>
          </a:xfrm>
        </p:spPr>
        <p:txBody>
          <a:bodyPr>
            <a:normAutofit/>
          </a:bodyPr>
          <a:lstStyle>
            <a:lvl1pPr>
              <a:defRPr sz="3600" b="1">
                <a:solidFill>
                  <a:schemeClr val="accent5">
                    <a:lumMod val="50000"/>
                  </a:schemeClr>
                </a:solidFill>
                <a:latin typeface="Gill Sans MT" panose="020B0502020104020203" pitchFamily="34" charset="0"/>
              </a:defRPr>
            </a:lvl1pPr>
          </a:lstStyle>
          <a:p>
            <a:r>
              <a:rPr lang="en-US" dirty="0"/>
              <a:t>Click to edit Master title style</a:t>
            </a:r>
          </a:p>
        </p:txBody>
      </p:sp>
      <p:sp>
        <p:nvSpPr>
          <p:cNvPr id="3" name="Content Placeholder 2"/>
          <p:cNvSpPr>
            <a:spLocks noGrp="1"/>
          </p:cNvSpPr>
          <p:nvPr>
            <p:ph idx="1"/>
          </p:nvPr>
        </p:nvSpPr>
        <p:spPr>
          <a:xfrm>
            <a:off x="628650" y="1210491"/>
            <a:ext cx="7886700" cy="4966472"/>
          </a:xfrm>
        </p:spPr>
        <p:txBody>
          <a:bodyPr/>
          <a:lstStyle>
            <a:lvl1pPr>
              <a:defRPr>
                <a:latin typeface="Gill Sans MT" panose="020B0502020104020203" pitchFamily="34" charset="0"/>
              </a:defRPr>
            </a:lvl1pPr>
            <a:lvl2pPr>
              <a:defRPr>
                <a:latin typeface="Gill Sans MT" panose="020B0502020104020203" pitchFamily="34" charset="0"/>
              </a:defRPr>
            </a:lvl2pPr>
            <a:lvl3pPr>
              <a:defRPr>
                <a:latin typeface="Gill Sans MT" panose="020B0502020104020203" pitchFamily="34" charset="0"/>
              </a:defRPr>
            </a:lvl3pPr>
            <a:lvl4pPr>
              <a:defRPr>
                <a:latin typeface="Gill Sans MT" panose="020B0502020104020203" pitchFamily="34" charset="0"/>
              </a:defRPr>
            </a:lvl4pPr>
            <a:lvl5pPr>
              <a:defRPr>
                <a:latin typeface="Gill Sans MT" panose="020B0502020104020203"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fld id="{78C58419-6133-49E9-B2AC-5BC3AB74657C}"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9155047"/>
      </p:ext>
    </p:extLst>
  </p:cSld>
  <p:clrMapOvr>
    <a:masterClrMapping/>
  </p:clrMapOvr>
  <p:transition/>
</p:sldLayout>
</file>

<file path=ppt/slideLayouts/slideLayout19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922"/>
            <a:ext cx="7886700" cy="2852737"/>
          </a:xfrm>
        </p:spPr>
        <p:txBody>
          <a:bodyPr anchor="b"/>
          <a:lstStyle>
            <a:lvl1pPr>
              <a:defRPr sz="6000">
                <a:latin typeface="Gill Sans MT" panose="020B0502020104020203" pitchFamily="34" charset="0"/>
              </a:defRPr>
            </a:lvl1pPr>
          </a:lstStyle>
          <a:p>
            <a:r>
              <a:rPr lang="en-US" dirty="0"/>
              <a:t>Click to edit Master title style</a:t>
            </a:r>
          </a:p>
        </p:txBody>
      </p:sp>
      <p:sp>
        <p:nvSpPr>
          <p:cNvPr id="3" name="Text Placeholder 2"/>
          <p:cNvSpPr>
            <a:spLocks noGrp="1"/>
          </p:cNvSpPr>
          <p:nvPr>
            <p:ph type="body" idx="1"/>
          </p:nvPr>
        </p:nvSpPr>
        <p:spPr>
          <a:xfrm>
            <a:off x="623888" y="4589465"/>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EB0A1266-C3DB-42D6-86AE-14035E33A8BD}"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9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sz="half" idx="1"/>
          </p:nvPr>
        </p:nvSpPr>
        <p:spPr>
          <a:xfrm>
            <a:off x="628650" y="1825625"/>
            <a:ext cx="38862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0F00D769-23A8-4C3A-A7DA-3008081AC88D}" type="datetime1">
              <a:rPr lang="en-US" smtClean="0">
                <a:solidFill>
                  <a:prstClr val="black">
                    <a:tint val="75000"/>
                  </a:prstClr>
                </a:solidFill>
              </a:rPr>
              <a:pPr/>
              <a:t>11/9/17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9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9"/>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7"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7"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DA8A3600-220B-4590-B408-BA8ECB6E25BB}" type="datetime1">
              <a:rPr lang="en-US" smtClean="0">
                <a:solidFill>
                  <a:prstClr val="black">
                    <a:tint val="75000"/>
                  </a:prstClr>
                </a:solidFill>
              </a:rPr>
              <a:pPr/>
              <a:t>11/9/17</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9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A8CEDA88-5A0B-4296-ADE5-A67D092B0EAE}" type="datetime1">
              <a:rPr lang="en-US" smtClean="0">
                <a:solidFill>
                  <a:prstClr val="black">
                    <a:tint val="75000"/>
                  </a:prstClr>
                </a:solidFill>
              </a:rPr>
              <a:pPr/>
              <a:t>11/9/17</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9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754AAEB-00FA-49C4-903C-825242744E6F}" type="datetime1">
              <a:rPr lang="en-US" smtClean="0">
                <a:solidFill>
                  <a:prstClr val="black">
                    <a:tint val="75000"/>
                  </a:prstClr>
                </a:solidFill>
              </a:rPr>
              <a:pPr/>
              <a:t>11/9/17</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9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609"/>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3"/>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793D5CC0-D307-42C4-8DD8-A1304BC2F6A7}" type="datetime1">
              <a:rPr lang="en-US" smtClean="0">
                <a:solidFill>
                  <a:prstClr val="black">
                    <a:tint val="75000"/>
                  </a:prstClr>
                </a:solidFill>
              </a:rPr>
              <a:pPr/>
              <a:t>11/9/17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9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609"/>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3"/>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EE897031-1807-44C6-9E33-9D4219CB35E4}" type="datetime1">
              <a:rPr lang="en-US" smtClean="0">
                <a:solidFill>
                  <a:prstClr val="black">
                    <a:tint val="75000"/>
                  </a:prstClr>
                </a:solidFill>
              </a:rPr>
              <a:pPr/>
              <a:t>11/9/17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9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A6070DDE-3A47-4319-8657-B02B4FE328D8}"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9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365307"/>
            <a:ext cx="1971675" cy="5811839"/>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94" y="365307"/>
            <a:ext cx="5800725"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BE501CC4-A03E-4285-8700-BD0558A54FBC}"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9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cSld>
  <p:clrMapOvr>
    <a:masterClrMapping/>
  </p:clrMapOvr>
  <p:transition/>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337853"/>
      </p:ext>
    </p:extLst>
  </p:cSld>
  <p:clrMapOvr>
    <a:masterClrMapping/>
  </p:clrMapOvr>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69413553"/>
      </p:ext>
    </p:extLst>
  </p:cSld>
  <p:clrMapOvr>
    <a:masterClrMapping/>
  </p:clrMapOvr>
  <p:transition/>
</p:sldLayout>
</file>

<file path=ppt/slideLayouts/slideLayout20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20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20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20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20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20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20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20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20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20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5724105"/>
      </p:ext>
    </p:extLst>
  </p:cSld>
  <p:clrMapOvr>
    <a:masterClrMapping/>
  </p:clrMapOvr>
  <p:transition/>
</p:sldLayout>
</file>

<file path=ppt/slideLayouts/slideLayout20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Tree>
    <p:extLst/>
  </p:cSld>
  <p:clrMapOvr>
    <a:masterClrMapping/>
  </p:clrMapOvr>
</p:sldLayout>
</file>

<file path=ppt/slideLayouts/slideLayout20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Slide Number Placeholder 5"/>
          <p:cNvSpPr>
            <a:spLocks noGrp="1"/>
          </p:cNvSpPr>
          <p:nvPr>
            <p:ph type="sldNum" sz="quarter" idx="10"/>
          </p:nvPr>
        </p:nvSpPr>
        <p:spPr>
          <a:xfrm>
            <a:off x="8077200" y="6340475"/>
            <a:ext cx="685800" cy="365125"/>
          </a:xfrm>
        </p:spPr>
        <p:txBody>
          <a:bodyPr wrap="square" numCol="1" anchorCtr="0" compatLnSpc="1">
            <a:prstTxWarp prst="textNoShape">
              <a:avLst/>
            </a:prstTxWarp>
          </a:bodyPr>
          <a:lstStyle>
            <a:lvl1pPr fontAlgn="base">
              <a:spcBef>
                <a:spcPct val="0"/>
              </a:spcBef>
              <a:spcAft>
                <a:spcPct val="0"/>
              </a:spcAft>
              <a:defRPr sz="2000">
                <a:solidFill>
                  <a:srgbClr val="898989"/>
                </a:solidFill>
                <a:latin typeface="Cambria Math" charset="0"/>
                <a:ea typeface="ＭＳ Ｐゴシック" charset="0"/>
                <a:cs typeface="Cambria Math" charset="0"/>
              </a:defRPr>
            </a:lvl1pPr>
          </a:lstStyle>
          <a:p>
            <a:fld id="{2F9AB1DC-1F54-3E4A-95A3-3C4F38B38287}" type="slidenum">
              <a:rPr lang="en-US"/>
              <a:pPr/>
              <a:t>‹#›</a:t>
            </a:fld>
            <a:endParaRPr lang="en-US"/>
          </a:p>
        </p:txBody>
      </p:sp>
    </p:spTree>
    <p:extLst/>
  </p:cSld>
  <p:clrMapOvr>
    <a:masterClrMapping/>
  </p:clrMapOvr>
</p:sldLayout>
</file>

<file path=ppt/slideLayouts/slideLayout20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0D5ABD69-D797-204B-8AF8-3D380E6914CA}" type="slidenum">
              <a:rPr lang="en-US"/>
              <a:pPr>
                <a:defRPr/>
              </a:pPr>
              <a:t>‹#›</a:t>
            </a:fld>
            <a:endParaRPr lang="en-US"/>
          </a:p>
        </p:txBody>
      </p:sp>
    </p:spTree>
    <p:extLst/>
  </p:cSld>
  <p:clrMapOvr>
    <a:masterClrMapping/>
  </p:clrMapOvr>
</p:sldLayout>
</file>

<file path=ppt/slideLayouts/slideLayout20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D4167CB6-3B08-5F41-8B2C-916DD676D121}" type="slidenum">
              <a:rPr lang="en-US"/>
              <a:pPr>
                <a:defRPr/>
              </a:pPr>
              <a:t>‹#›</a:t>
            </a:fld>
            <a:endParaRPr lang="en-US"/>
          </a:p>
        </p:txBody>
      </p:sp>
    </p:spTree>
    <p:extLst/>
  </p:cSld>
  <p:clrMapOvr>
    <a:masterClrMapping/>
  </p:clrMapOvr>
</p:sldLayout>
</file>

<file path=ppt/slideLayouts/slideLayout20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A0D681A-F5B4-9644-896C-61B2B0FDE4AA}" type="slidenum">
              <a:rPr lang="en-US"/>
              <a:pPr>
                <a:defRPr/>
              </a:pPr>
              <a:t>‹#›</a:t>
            </a:fld>
            <a:endParaRPr lang="en-US"/>
          </a:p>
        </p:txBody>
      </p:sp>
    </p:spTree>
    <p:extLst/>
  </p:cSld>
  <p:clrMapOvr>
    <a:masterClrMapping/>
  </p:clrMapOvr>
</p:sldLayout>
</file>

<file path=ppt/slideLayouts/slideLayout20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E9EE30A7-2F09-2442-8BD0-04F2DD3C2603}" type="slidenum">
              <a:rPr lang="en-US"/>
              <a:pPr>
                <a:defRPr/>
              </a:pPr>
              <a:t>‹#›</a:t>
            </a:fld>
            <a:endParaRPr lang="en-US"/>
          </a:p>
        </p:txBody>
      </p:sp>
    </p:spTree>
    <p:extLst/>
  </p:cSld>
  <p:clrMapOvr>
    <a:masterClrMapping/>
  </p:clrMapOvr>
</p:sldLayout>
</file>

<file path=ppt/slideLayouts/slideLayout20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456C5735-7F4B-8947-B422-F91141E3F4AD}" type="slidenum">
              <a:rPr lang="en-US"/>
              <a:pPr>
                <a:defRPr/>
              </a:pPr>
              <a:t>‹#›</a:t>
            </a:fld>
            <a:endParaRPr lang="en-US"/>
          </a:p>
        </p:txBody>
      </p:sp>
    </p:spTree>
    <p:extLst/>
  </p:cSld>
  <p:clrMapOvr>
    <a:masterClrMapping/>
  </p:clrMapOvr>
</p:sldLayout>
</file>

<file path=ppt/slideLayouts/slideLayout20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9E84826-6BA8-884D-A601-2AAB8825DBC3}" type="slidenum">
              <a:rPr lang="en-US"/>
              <a:pPr>
                <a:defRPr/>
              </a:pPr>
              <a:t>‹#›</a:t>
            </a:fld>
            <a:endParaRPr lang="en-US"/>
          </a:p>
        </p:txBody>
      </p:sp>
    </p:spTree>
    <p:extLst/>
  </p:cSld>
  <p:clrMapOvr>
    <a:masterClrMapping/>
  </p:clrMapOvr>
</p:sldLayout>
</file>

<file path=ppt/slideLayouts/slideLayout20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US" noProof="0"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6531BACC-C330-6040-8E9C-315FB8A2D4F3}" type="slidenum">
              <a:rPr lang="en-US"/>
              <a:pPr>
                <a:defRPr/>
              </a:pPr>
              <a:t>‹#›</a:t>
            </a:fld>
            <a:endParaRPr lang="en-US"/>
          </a:p>
        </p:txBody>
      </p:sp>
    </p:spTree>
    <p:extLst/>
  </p:cSld>
  <p:clrMapOvr>
    <a:masterClrMapping/>
  </p:clrMapOvr>
</p:sldLayout>
</file>

<file path=ppt/slideLayouts/slideLayout20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CA13EE9E-551C-B04A-8AEF-33C040418E39}" type="slidenum">
              <a:rPr lang="en-US"/>
              <a:pPr>
                <a:defRPr/>
              </a:pPr>
              <a:t>‹#›</a:t>
            </a:fld>
            <a:endParaRPr lang="en-US"/>
          </a:p>
        </p:txBody>
      </p:sp>
    </p:spTree>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33914322"/>
      </p:ext>
    </p:extLst>
  </p:cSld>
  <p:clrMapOvr>
    <a:masterClrMapping/>
  </p:clrMapOvr>
  <p:transition/>
</p:sldLayout>
</file>

<file path=ppt/slideLayouts/slideLayout20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200974D-7775-EC48-B655-6C7A7623F53B}" type="slidenum">
              <a:rPr lang="en-US"/>
              <a:pPr>
                <a:defRPr/>
              </a:pPr>
              <a:t>‹#›</a:t>
            </a:fld>
            <a:endParaRPr lang="en-US"/>
          </a:p>
        </p:txBody>
      </p:sp>
    </p:spTree>
    <p:extLst/>
  </p:cSld>
  <p:clrMapOvr>
    <a:masterClrMapping/>
  </p:clrMapOvr>
</p:sldLayout>
</file>

<file path=ppt/slideLayouts/slideLayout20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0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0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9249492"/>
      </p:ext>
    </p:extLst>
  </p:cSld>
  <p:clrMapOvr>
    <a:masterClrMapping/>
  </p:clrMapOvr>
  <p:transition/>
</p:sldLayout>
</file>

<file path=ppt/slideLayouts/slideLayout20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r>
              <a:rPr lang="en-US" smtClean="0">
                <a:solidFill>
                  <a:prstClr val="black">
                    <a:tint val="75000"/>
                  </a:prstClr>
                </a:solidFill>
              </a:rPr>
              <a:t>/4</a:t>
            </a:r>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0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Slide Number Placeholder 5"/>
          <p:cNvSpPr>
            <a:spLocks noGrp="1"/>
          </p:cNvSpPr>
          <p:nvPr>
            <p:ph type="sldNum" sz="quarter" idx="4"/>
          </p:nvPr>
        </p:nvSpPr>
        <p:spPr>
          <a:xfrm>
            <a:off x="6858000" y="6188075"/>
            <a:ext cx="2057400" cy="365125"/>
          </a:xfrm>
          <a:prstGeom prst="rect">
            <a:avLst/>
          </a:prstGeom>
        </p:spPr>
        <p:txBody>
          <a:bodyPr vert="horz" lIns="91440" tIns="45720" rIns="91440" bIns="45720" rtlCol="0" anchor="ctr"/>
          <a:lstStyle>
            <a:lvl1pPr algn="r">
              <a:defRPr sz="2400">
                <a:solidFill>
                  <a:schemeClr val="tx1">
                    <a:tint val="75000"/>
                  </a:schemeClr>
                </a:solidFill>
                <a:latin typeface="+mj-lt"/>
              </a:defRPr>
            </a:lvl1pPr>
          </a:lstStyle>
          <a:p>
            <a:fld id="{D4D2B188-1D62-4FCA-8363-938AD4629BBB}" type="slidenum">
              <a:rPr lang="en-US" smtClean="0">
                <a:solidFill>
                  <a:prstClr val="black">
                    <a:tint val="75000"/>
                  </a:prstClr>
                </a:solidFill>
              </a:rPr>
              <a:pPr/>
              <a:t>‹#›</a:t>
            </a:fld>
            <a:r>
              <a:rPr lang="en-US" smtClean="0">
                <a:solidFill>
                  <a:prstClr val="black">
                    <a:tint val="75000"/>
                  </a:prstClr>
                </a:solidFill>
              </a:rPr>
              <a:t>/4</a:t>
            </a:r>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0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0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8" name="Footer Placeholder 7"/>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4" name="Footer Placeholder 3"/>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0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3" name="Footer Placeholder 2"/>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6278789"/>
      </p:ext>
    </p:extLst>
  </p:cSld>
  <p:clrMapOvr>
    <a:masterClrMapping/>
  </p:clrMapOvr>
  <p:transition/>
  <p:timing>
    <p:tnLst>
      <p:par>
        <p:cTn id="1" dur="indefinite" restart="never" nodeType="tmRoot"/>
      </p:par>
    </p:tnLst>
  </p:timing>
</p:sldLayout>
</file>

<file path=ppt/slideLayouts/slideLayout20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0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0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3940669"/>
      </p:ext>
    </p:extLst>
  </p:cSld>
  <p:clrMapOvr>
    <a:masterClrMapping/>
  </p:clrMapOvr>
  <p:transition/>
  <p:timing>
    <p:tnLst>
      <p:par>
        <p:cTn id="1" dur="indefinite" restart="never" nodeType="tmRoot"/>
      </p:par>
    </p:tnLst>
  </p:timing>
</p:sldLayout>
</file>

<file path=ppt/slideLayouts/slideLayout20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0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0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656725"/>
      </p:ext>
    </p:extLst>
  </p:cSld>
  <p:clrMapOvr>
    <a:masterClrMapping/>
  </p:clrMapOvr>
  <p:transition/>
</p:sldLayout>
</file>

<file path=ppt/slideLayouts/slideLayout20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lvl1pPr>
          </a:lstStyle>
          <a:p>
            <a:fld id="{08C9543E-5205-9747-9651-834D4A4090BA}" type="slidenum">
              <a:rPr lang="en-US"/>
              <a:pPr/>
              <a:t>‹#›</a:t>
            </a:fld>
            <a:endParaRPr lang="en-US"/>
          </a:p>
        </p:txBody>
      </p:sp>
    </p:spTree>
    <p:extLst/>
  </p:cSld>
  <p:clrMapOvr>
    <a:masterClrMapping/>
  </p:clrMapOvr>
  <p:transition/>
</p:sldLayout>
</file>

<file path=ppt/slideLayouts/slideLayout20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27F28456-B93E-5440-A8F9-7EDDF5DA4557}" type="slidenum">
              <a:rPr lang="en-US"/>
              <a:pPr/>
              <a:t>‹#›</a:t>
            </a:fld>
            <a:endParaRPr lang="en-US"/>
          </a:p>
        </p:txBody>
      </p:sp>
    </p:spTree>
    <p:extLst/>
  </p:cSld>
  <p:clrMapOvr>
    <a:masterClrMapping/>
  </p:clrMapOvr>
  <p:transition/>
</p:sldLayout>
</file>

<file path=ppt/slideLayouts/slideLayout20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805E74C4-6B34-3540-BD78-3BF22C79F728}" type="slidenum">
              <a:rPr lang="en-US"/>
              <a:pPr/>
              <a:t>‹#›</a:t>
            </a:fld>
            <a:endParaRPr lang="en-US"/>
          </a:p>
        </p:txBody>
      </p:sp>
    </p:spTree>
    <p:extLst/>
  </p:cSld>
  <p:clrMapOvr>
    <a:masterClrMapping/>
  </p:clrMapOvr>
  <p:transition/>
</p:sldLayout>
</file>

<file path=ppt/slideLayouts/slideLayout20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8C3A4C24-166C-5343-9210-F74E0D4C9304}" type="slidenum">
              <a:rPr lang="en-US"/>
              <a:pPr/>
              <a:t>‹#›</a:t>
            </a:fld>
            <a:endParaRPr lang="en-US"/>
          </a:p>
        </p:txBody>
      </p:sp>
    </p:spTree>
    <p:extLst/>
  </p:cSld>
  <p:clrMapOvr>
    <a:masterClrMapping/>
  </p:clrMapOvr>
  <p:transition/>
</p:sldLayout>
</file>

<file path=ppt/slideLayouts/slideLayout20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713D87D2-DA19-8940-8B3B-FF8552C5B77C}" type="slidenum">
              <a:rPr lang="en-US"/>
              <a:pPr/>
              <a:t>‹#›</a:t>
            </a:fld>
            <a:endParaRPr lang="en-US"/>
          </a:p>
        </p:txBody>
      </p:sp>
    </p:spTree>
    <p:extLst/>
  </p:cSld>
  <p:clrMapOvr>
    <a:masterClrMapping/>
  </p:clrMapOvr>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4471075"/>
      </p:ext>
    </p:extLst>
  </p:cSld>
  <p:clrMapOvr>
    <a:masterClrMapping/>
  </p:clrMapOvr>
  <p:transition/>
</p:sldLayout>
</file>

<file path=ppt/slideLayouts/slideLayout20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A2AE99FD-8268-5940-A9CC-24B1D52103AE}" type="slidenum">
              <a:rPr lang="en-US"/>
              <a:pPr/>
              <a:t>‹#›</a:t>
            </a:fld>
            <a:endParaRPr lang="en-US"/>
          </a:p>
        </p:txBody>
      </p:sp>
    </p:spTree>
    <p:extLst/>
  </p:cSld>
  <p:clrMapOvr>
    <a:masterClrMapping/>
  </p:clrMapOvr>
  <p:transition/>
</p:sldLayout>
</file>

<file path=ppt/slideLayouts/slideLayout20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9CE2CAEC-1353-BA41-92DA-2E5E12ABA71A}" type="slidenum">
              <a:rPr lang="en-US"/>
              <a:pPr/>
              <a:t>‹#›</a:t>
            </a:fld>
            <a:endParaRPr lang="en-US"/>
          </a:p>
        </p:txBody>
      </p:sp>
    </p:spTree>
    <p:extLst/>
  </p:cSld>
  <p:clrMapOvr>
    <a:masterClrMapping/>
  </p:clrMapOvr>
  <p:transition/>
</p:sldLayout>
</file>

<file path=ppt/slideLayouts/slideLayout20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EED2ADA9-1537-724E-8CE4-71E37348B15C}" type="slidenum">
              <a:rPr lang="en-US"/>
              <a:pPr/>
              <a:t>‹#›</a:t>
            </a:fld>
            <a:endParaRPr lang="en-US"/>
          </a:p>
        </p:txBody>
      </p:sp>
    </p:spTree>
    <p:extLst/>
  </p:cSld>
  <p:clrMapOvr>
    <a:masterClrMapping/>
  </p:clrMapOvr>
  <p:transition/>
</p:sldLayout>
</file>

<file path=ppt/slideLayouts/slideLayout20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0FD07FE-2D64-9D48-9FEC-8FE722137A75}" type="slidenum">
              <a:rPr lang="en-US"/>
              <a:pPr/>
              <a:t>‹#›</a:t>
            </a:fld>
            <a:endParaRPr lang="en-US"/>
          </a:p>
        </p:txBody>
      </p:sp>
    </p:spTree>
    <p:extLst/>
  </p:cSld>
  <p:clrMapOvr>
    <a:masterClrMapping/>
  </p:clrMapOvr>
  <p:transition/>
</p:sldLayout>
</file>

<file path=ppt/slideLayouts/slideLayout20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8EE5A95C-21DE-4C43-BF97-15D8A913B216}" type="slidenum">
              <a:rPr lang="en-US"/>
              <a:pPr/>
              <a:t>‹#›</a:t>
            </a:fld>
            <a:endParaRPr lang="en-US"/>
          </a:p>
        </p:txBody>
      </p:sp>
    </p:spTree>
    <p:extLst/>
  </p:cSld>
  <p:clrMapOvr>
    <a:masterClrMapping/>
  </p:clrMapOvr>
  <p:transition/>
</p:sldLayout>
</file>

<file path=ppt/slideLayouts/slideLayout20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8742D8AE-8785-5A4E-95AC-C39405B3DBA1}" type="slidenum">
              <a:rPr lang="en-US"/>
              <a:pPr/>
              <a:t>‹#›</a:t>
            </a:fld>
            <a:endParaRPr lang="en-US"/>
          </a:p>
        </p:txBody>
      </p:sp>
    </p:spTree>
    <p:extLst/>
  </p:cSld>
  <p:clrMapOvr>
    <a:masterClrMapping/>
  </p:clrMapOvr>
  <p:transition/>
</p:sldLayout>
</file>

<file path=ppt/slideLayouts/slideLayout207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719EA279-ECCA-8F44-B787-311CA82BAECD}" type="slidenum">
              <a:rPr lang="en-US"/>
              <a:pPr/>
              <a:t>‹#›</a:t>
            </a:fld>
            <a:endParaRPr lang="en-US"/>
          </a:p>
        </p:txBody>
      </p:sp>
    </p:spTree>
    <p:extLst/>
  </p:cSld>
  <p:clrMapOvr>
    <a:masterClrMapping/>
  </p:clrMapOvr>
  <p:transition/>
</p:sldLayout>
</file>

<file path=ppt/slideLayouts/slideLayout20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6"/>
          <p:cNvSpPr>
            <a:spLocks noChangeArrowheads="1"/>
          </p:cNvSpPr>
          <p:nvPr userDrawn="1"/>
        </p:nvSpPr>
        <p:spPr bwMode="auto">
          <a:xfrm>
            <a:off x="457200" y="1123950"/>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defTabSz="457200" fontAlgn="base">
              <a:spcBef>
                <a:spcPct val="0"/>
              </a:spcBef>
              <a:spcAft>
                <a:spcPct val="0"/>
              </a:spcAft>
            </a:pPr>
            <a:endParaRPr lang="en-US">
              <a:solidFill>
                <a:prstClr val="black"/>
              </a:solidFill>
              <a:ea typeface="ＭＳ Ｐゴシック" charset="0"/>
              <a:cs typeface="ＭＳ Ｐゴシック" charset="0"/>
            </a:endParaRPr>
          </a:p>
        </p:txBody>
      </p:sp>
      <p:sp>
        <p:nvSpPr>
          <p:cNvPr id="5" name="Freeform 7"/>
          <p:cNvSpPr>
            <a:spLocks noChangeArrowheads="1"/>
          </p:cNvSpPr>
          <p:nvPr userDrawn="1"/>
        </p:nvSpPr>
        <p:spPr bwMode="auto">
          <a:xfrm flipH="1" flipV="1">
            <a:off x="439738" y="2030413"/>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defTabSz="457200" fontAlgn="base">
              <a:spcBef>
                <a:spcPct val="0"/>
              </a:spcBef>
              <a:spcAft>
                <a:spcPct val="0"/>
              </a:spcAft>
            </a:pPr>
            <a:endParaRPr lang="en-US">
              <a:solidFill>
                <a:prstClr val="black"/>
              </a:solidFill>
              <a:ea typeface="ＭＳ Ｐゴシック" charset="0"/>
              <a:cs typeface="ＭＳ Ｐゴシック" charset="0"/>
            </a:endParaRPr>
          </a:p>
        </p:txBody>
      </p:sp>
      <p:sp>
        <p:nvSpPr>
          <p:cNvPr id="2" name="Title 1"/>
          <p:cNvSpPr>
            <a:spLocks noGrp="1"/>
          </p:cNvSpPr>
          <p:nvPr>
            <p:ph type="ctrTitle"/>
          </p:nvPr>
        </p:nvSpPr>
        <p:spPr>
          <a:xfrm>
            <a:off x="685800" y="1303337"/>
            <a:ext cx="7772400" cy="1470025"/>
          </a:xfrm>
        </p:spPr>
        <p:txBody>
          <a:bodyPr/>
          <a:lstStyle>
            <a:lvl1pPr>
              <a:defRPr>
                <a:solidFill>
                  <a:srgbClr val="008000"/>
                </a:solidFill>
                <a:latin typeface="Times"/>
                <a:cs typeface="Times"/>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410017"/>
            <a:ext cx="6400800" cy="2228783"/>
          </a:xfrm>
        </p:spPr>
        <p:txBody>
          <a:bodyPr/>
          <a:lstStyle>
            <a:lvl1pPr marL="0" indent="0" algn="ctr">
              <a:buNone/>
              <a:defRPr>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6" name="Date Placeholder 3"/>
          <p:cNvSpPr>
            <a:spLocks noGrp="1"/>
          </p:cNvSpPr>
          <p:nvPr>
            <p:ph type="dt" sz="half" idx="10"/>
          </p:nvPr>
        </p:nvSpPr>
        <p:spPr/>
        <p:txBody>
          <a:bodyPr/>
          <a:lstStyle>
            <a:lvl1pPr>
              <a:defRPr/>
            </a:lvl1pPr>
          </a:lstStyle>
          <a:p>
            <a:pPr>
              <a:defRPr/>
            </a:pPr>
            <a:fld id="{4325BA5A-0C7E-0E47-AAD1-834DC09CEE71}" type="datetime1">
              <a:rPr lang="en-US">
                <a:solidFill>
                  <a:prstClr val="black">
                    <a:tint val="75000"/>
                  </a:prstClr>
                </a:solidFill>
              </a:rPr>
              <a:pPr>
                <a:defRPr/>
              </a:pPr>
              <a:t>11/9/17</a:t>
            </a:fld>
            <a:endParaRPr lang="en-US">
              <a:solidFill>
                <a:prstClr val="black">
                  <a:tint val="75000"/>
                </a:prstClr>
              </a:solidFill>
            </a:endParaRPr>
          </a:p>
        </p:txBody>
      </p:sp>
      <p:sp>
        <p:nvSpPr>
          <p:cNvPr id="7"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8" name="Slide Number Placeholder 5"/>
          <p:cNvSpPr>
            <a:spLocks noGrp="1"/>
          </p:cNvSpPr>
          <p:nvPr>
            <p:ph type="sldNum" sz="quarter" idx="12"/>
          </p:nvPr>
        </p:nvSpPr>
        <p:spPr/>
        <p:txBody>
          <a:bodyPr/>
          <a:lstStyle>
            <a:lvl1pPr>
              <a:defRPr/>
            </a:lvl1pPr>
          </a:lstStyle>
          <a:p>
            <a:pPr>
              <a:defRPr/>
            </a:pPr>
            <a:fld id="{EED065CC-5CB7-1643-AA5A-DAE2BF11A349}" type="slidenum">
              <a:rPr lang="en-US">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20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cxnSp>
        <p:nvCxnSpPr>
          <p:cNvPr id="4" name="Straight Connector 3"/>
          <p:cNvCxnSpPr/>
          <p:nvPr userDrawn="1"/>
        </p:nvCxnSpPr>
        <p:spPr>
          <a:xfrm>
            <a:off x="457200" y="1300163"/>
            <a:ext cx="8229600" cy="1587"/>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lvl1pPr algn="l">
              <a:defRPr>
                <a:solidFill>
                  <a:srgbClr val="008000"/>
                </a:solidFill>
                <a:latin typeface="Times"/>
                <a:cs typeface="Times"/>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417638"/>
            <a:ext cx="8229600" cy="4708525"/>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3"/>
          <p:cNvSpPr>
            <a:spLocks noGrp="1"/>
          </p:cNvSpPr>
          <p:nvPr>
            <p:ph type="dt" sz="half" idx="10"/>
          </p:nvPr>
        </p:nvSpPr>
        <p:spPr/>
        <p:txBody>
          <a:bodyPr/>
          <a:lstStyle>
            <a:lvl1pPr>
              <a:defRPr/>
            </a:lvl1pPr>
          </a:lstStyle>
          <a:p>
            <a:pPr>
              <a:defRPr/>
            </a:pPr>
            <a:fld id="{58F38B2D-C142-8E4D-BB16-E265621A6145}" type="datetime1">
              <a:rPr lang="en-US">
                <a:solidFill>
                  <a:prstClr val="black">
                    <a:tint val="75000"/>
                  </a:prstClr>
                </a:solidFill>
              </a:rPr>
              <a:pPr>
                <a:defRPr/>
              </a:pPr>
              <a:t>11/9/17</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0C939C16-5B41-F042-929B-C66C497D1AE4}" type="slidenum">
              <a:rPr lang="en-US">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20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98E3B05B-CB03-C648-BB9E-4C7442322920}" type="datetime1">
              <a:rPr lang="en-US">
                <a:solidFill>
                  <a:prstClr val="black">
                    <a:tint val="75000"/>
                  </a:prstClr>
                </a:solidFill>
              </a:rPr>
              <a:pPr>
                <a:def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9F060B9-6451-1E41-8E8F-56AD61D4849C}" type="slidenum">
              <a:rPr lang="en-US">
                <a:solidFill>
                  <a:prstClr val="black">
                    <a:tint val="75000"/>
                  </a:prstClr>
                </a:solidFill>
              </a:rPr>
              <a:pPr>
                <a:defRPr/>
              </a:pPr>
              <a:t>‹#›</a:t>
            </a:fld>
            <a:endParaRPr lang="en-US" dirty="0">
              <a:solidFill>
                <a:prstClr val="black">
                  <a:tint val="75000"/>
                </a:prstClr>
              </a:solidFill>
            </a:endParaRPr>
          </a:p>
        </p:txBody>
      </p:sp>
    </p:spTree>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4987662"/>
      </p:ext>
    </p:extLst>
  </p:cSld>
  <p:clrMapOvr>
    <a:masterClrMapping/>
  </p:clrMapOvr>
  <p:transition/>
</p:sldLayout>
</file>

<file path=ppt/slideLayouts/slideLayout20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fld id="{C2138DA8-CF27-304E-8482-1399D4A5CA7D}" type="datetime1">
              <a:rPr lang="en-US">
                <a:solidFill>
                  <a:prstClr val="black">
                    <a:tint val="75000"/>
                  </a:prstClr>
                </a:solidFill>
              </a:rPr>
              <a:pPr>
                <a:defRPr/>
              </a:pPr>
              <a:t>11/9/17</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B53F6C15-E818-6441-A5C6-104874361467}" type="slidenum">
              <a:rPr lang="en-US">
                <a:solidFill>
                  <a:prstClr val="black">
                    <a:tint val="75000"/>
                  </a:prstClr>
                </a:solidFill>
              </a:rPr>
              <a:pPr>
                <a:defRPr/>
              </a:pPr>
              <a:t>‹#›</a:t>
            </a:fld>
            <a:endParaRPr lang="en-US" dirty="0">
              <a:solidFill>
                <a:prstClr val="black">
                  <a:tint val="75000"/>
                </a:prstClr>
              </a:solidFill>
            </a:endParaRPr>
          </a:p>
        </p:txBody>
      </p:sp>
    </p:spTree>
    <p:extLst/>
  </p:cSld>
  <p:clrMapOvr>
    <a:masterClrMapping/>
  </p:clrMapOvr>
</p:sldLayout>
</file>

<file path=ppt/slideLayouts/slideLayout20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nvPr>
        </p:nvSpPr>
        <p:spPr/>
        <p:txBody>
          <a:bodyPr/>
          <a:lstStyle>
            <a:lvl1pPr>
              <a:defRPr/>
            </a:lvl1pPr>
          </a:lstStyle>
          <a:p>
            <a:pPr>
              <a:defRPr/>
            </a:pPr>
            <a:fld id="{878C3CFA-1326-1A49-8F6E-B193261C6978}" type="datetime1">
              <a:rPr lang="en-US">
                <a:solidFill>
                  <a:prstClr val="black">
                    <a:tint val="75000"/>
                  </a:prstClr>
                </a:solidFill>
              </a:rPr>
              <a:pPr>
                <a:defRPr/>
              </a:pPr>
              <a:t>11/9/17</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451019FE-EFC2-8A4B-888F-BF3C8C82B2FB}" type="slidenum">
              <a:rPr lang="en-US">
                <a:solidFill>
                  <a:prstClr val="black">
                    <a:tint val="75000"/>
                  </a:prstClr>
                </a:solidFill>
              </a:rPr>
              <a:pPr>
                <a:defRPr/>
              </a:pPr>
              <a:t>‹#›</a:t>
            </a:fld>
            <a:endParaRPr lang="en-US" dirty="0">
              <a:solidFill>
                <a:prstClr val="black">
                  <a:tint val="75000"/>
                </a:prstClr>
              </a:solidFill>
            </a:endParaRPr>
          </a:p>
        </p:txBody>
      </p:sp>
    </p:spTree>
    <p:extLst/>
  </p:cSld>
  <p:clrMapOvr>
    <a:masterClrMapping/>
  </p:clrMapOvr>
</p:sldLayout>
</file>

<file path=ppt/slideLayouts/slideLayout20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nvPr>
        </p:nvSpPr>
        <p:spPr/>
        <p:txBody>
          <a:bodyPr/>
          <a:lstStyle>
            <a:lvl1pPr>
              <a:defRPr/>
            </a:lvl1pPr>
          </a:lstStyle>
          <a:p>
            <a:pPr>
              <a:defRPr/>
            </a:pPr>
            <a:fld id="{7CF64C0E-82B9-ED47-BA46-8629A4D5FB01}" type="datetime1">
              <a:rPr lang="en-US">
                <a:solidFill>
                  <a:prstClr val="black">
                    <a:tint val="75000"/>
                  </a:prstClr>
                </a:solidFill>
              </a:rPr>
              <a:pPr>
                <a:defRPr/>
              </a:pPr>
              <a:t>11/9/17</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2B5EEBF2-AC42-FE4E-A86B-4688B4B613F9}" type="slidenum">
              <a:rPr lang="en-US">
                <a:solidFill>
                  <a:prstClr val="black">
                    <a:tint val="75000"/>
                  </a:prstClr>
                </a:solidFill>
              </a:rPr>
              <a:pPr>
                <a:defRPr/>
              </a:pPr>
              <a:t>‹#›</a:t>
            </a:fld>
            <a:endParaRPr lang="en-US" dirty="0">
              <a:solidFill>
                <a:prstClr val="black">
                  <a:tint val="75000"/>
                </a:prstClr>
              </a:solidFill>
            </a:endParaRPr>
          </a:p>
        </p:txBody>
      </p:sp>
    </p:spTree>
    <p:extLst/>
  </p:cSld>
  <p:clrMapOvr>
    <a:masterClrMapping/>
  </p:clrMapOvr>
</p:sldLayout>
</file>

<file path=ppt/slideLayouts/slideLayout20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0AEF05CF-1B34-134E-AE7C-A15FAEDBB725}" type="datetime1">
              <a:rPr lang="en-US">
                <a:solidFill>
                  <a:prstClr val="black">
                    <a:tint val="75000"/>
                  </a:prstClr>
                </a:solidFill>
              </a:rPr>
              <a:pPr>
                <a:defRPr/>
              </a:pPr>
              <a:t>11/9/17</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CEEE6B6E-057C-AD41-8B5B-C9D2BFE96164}" type="slidenum">
              <a:rPr lang="en-US">
                <a:solidFill>
                  <a:prstClr val="black">
                    <a:tint val="75000"/>
                  </a:prstClr>
                </a:solidFill>
              </a:rPr>
              <a:pPr>
                <a:defRPr/>
              </a:pPr>
              <a:t>‹#›</a:t>
            </a:fld>
            <a:endParaRPr lang="en-US" dirty="0">
              <a:solidFill>
                <a:prstClr val="black">
                  <a:tint val="75000"/>
                </a:prstClr>
              </a:solidFill>
            </a:endParaRPr>
          </a:p>
        </p:txBody>
      </p:sp>
    </p:spTree>
    <p:extLst/>
  </p:cSld>
  <p:clrMapOvr>
    <a:masterClrMapping/>
  </p:clrMapOvr>
</p:sldLayout>
</file>

<file path=ppt/slideLayouts/slideLayout20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BFB67CE8-EBA1-0F45-A85A-ECC21B891591}" type="datetime1">
              <a:rPr lang="en-US">
                <a:solidFill>
                  <a:prstClr val="black">
                    <a:tint val="75000"/>
                  </a:prstClr>
                </a:solidFill>
              </a:rPr>
              <a:pPr>
                <a:defRPr/>
              </a:pPr>
              <a:t>11/9/17</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1942CE9-9032-A644-9D70-9ED653CFEA78}" type="slidenum">
              <a:rPr lang="en-US">
                <a:solidFill>
                  <a:prstClr val="black">
                    <a:tint val="75000"/>
                  </a:prstClr>
                </a:solidFill>
              </a:rPr>
              <a:pPr>
                <a:defRPr/>
              </a:pPr>
              <a:t>‹#›</a:t>
            </a:fld>
            <a:endParaRPr lang="en-US" dirty="0">
              <a:solidFill>
                <a:prstClr val="black">
                  <a:tint val="75000"/>
                </a:prstClr>
              </a:solidFill>
            </a:endParaRPr>
          </a:p>
        </p:txBody>
      </p:sp>
    </p:spTree>
    <p:extLst/>
  </p:cSld>
  <p:clrMapOvr>
    <a:masterClrMapping/>
  </p:clrMapOvr>
</p:sldLayout>
</file>

<file path=ppt/slideLayouts/slideLayout20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A265225F-0256-2E4A-A293-0ED9A2EED1FA}" type="datetime1">
              <a:rPr lang="en-US">
                <a:solidFill>
                  <a:prstClr val="black">
                    <a:tint val="75000"/>
                  </a:prstClr>
                </a:solidFill>
              </a:rPr>
              <a:pPr>
                <a:defRPr/>
              </a:pPr>
              <a:t>11/9/17</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EF0A3978-025E-4D4E-AEA2-D46532F764DB}" type="slidenum">
              <a:rPr lang="en-US">
                <a:solidFill>
                  <a:prstClr val="black">
                    <a:tint val="75000"/>
                  </a:prstClr>
                </a:solidFill>
              </a:rPr>
              <a:pPr>
                <a:defRPr/>
              </a:pPr>
              <a:t>‹#›</a:t>
            </a:fld>
            <a:endParaRPr lang="en-US" dirty="0">
              <a:solidFill>
                <a:prstClr val="black">
                  <a:tint val="75000"/>
                </a:prstClr>
              </a:solidFill>
            </a:endParaRPr>
          </a:p>
        </p:txBody>
      </p:sp>
    </p:spTree>
    <p:extLst/>
  </p:cSld>
  <p:clrMapOvr>
    <a:masterClrMapping/>
  </p:clrMapOvr>
</p:sldLayout>
</file>

<file path=ppt/slideLayouts/slideLayout20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89B6ED78-0DC9-8942-B96C-695E7CB163A6}" type="datetime1">
              <a:rPr lang="en-US">
                <a:solidFill>
                  <a:prstClr val="black">
                    <a:tint val="75000"/>
                  </a:prstClr>
                </a:solidFill>
              </a:rPr>
              <a:pPr>
                <a:def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215FA89-537B-E34B-8F83-419EAC19CA41}" type="slidenum">
              <a:rPr lang="en-US">
                <a:solidFill>
                  <a:prstClr val="black">
                    <a:tint val="75000"/>
                  </a:prstClr>
                </a:solidFill>
              </a:rPr>
              <a:pPr>
                <a:defRPr/>
              </a:pPr>
              <a:t>‹#›</a:t>
            </a:fld>
            <a:endParaRPr lang="en-US" dirty="0">
              <a:solidFill>
                <a:prstClr val="black">
                  <a:tint val="75000"/>
                </a:prstClr>
              </a:solidFill>
            </a:endParaRPr>
          </a:p>
        </p:txBody>
      </p:sp>
    </p:spTree>
    <p:extLst/>
  </p:cSld>
  <p:clrMapOvr>
    <a:masterClrMapping/>
  </p:clrMapOvr>
</p:sldLayout>
</file>

<file path=ppt/slideLayouts/slideLayout20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690F659A-3D86-754F-BBC3-811CD5A704DC}" type="datetime1">
              <a:rPr lang="en-US">
                <a:solidFill>
                  <a:prstClr val="black">
                    <a:tint val="75000"/>
                  </a:prstClr>
                </a:solidFill>
              </a:rPr>
              <a:pPr>
                <a:def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3D669826-498D-0D4E-B6FD-7530EF0F8133}" type="slidenum">
              <a:rPr lang="en-US">
                <a:solidFill>
                  <a:prstClr val="black">
                    <a:tint val="75000"/>
                  </a:prstClr>
                </a:solidFill>
              </a:rPr>
              <a:pPr>
                <a:defRPr/>
              </a:pPr>
              <a:t>‹#›</a:t>
            </a:fld>
            <a:endParaRPr lang="en-US" dirty="0">
              <a:solidFill>
                <a:prstClr val="black">
                  <a:tint val="75000"/>
                </a:prstClr>
              </a:solidFill>
            </a:endParaRPr>
          </a:p>
        </p:txBody>
      </p:sp>
    </p:spTree>
    <p:extLst/>
  </p:cSld>
  <p:clrMapOvr>
    <a:masterClrMapping/>
  </p:clrMapOvr>
</p:sldLayout>
</file>

<file path=ppt/slideLayouts/slideLayout20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62C72F09-E23C-A646-8AD0-A73867D7467F}" type="datetimeFigureOut">
              <a:rPr lang="en-US"/>
              <a:pPr>
                <a:defRPr/>
              </a:pPr>
              <a:t>11/9/17</a:t>
            </a:fld>
            <a:endParaRPr lang="en-US" dirty="0"/>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5306555-F2CC-C64F-BE8D-26BBB7B95D60}" type="slidenum">
              <a:rPr lang="en-US"/>
              <a:pPr>
                <a:defRPr/>
              </a:pPr>
              <a:t>‹#›</a:t>
            </a:fld>
            <a:endParaRPr lang="en-US" dirty="0"/>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0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62C72F09-E23C-A646-8AD0-A73867D7467F}" type="datetimeFigureOut">
              <a:rPr lang="en-US"/>
              <a:pPr>
                <a:defRPr/>
              </a:pPr>
              <a:t>11/9/17</a:t>
            </a:fld>
            <a:endParaRPr lang="en-US" dirty="0"/>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BC6FAE3-3DEF-A24B-B092-315182D5445F}" type="slidenum">
              <a:rPr lang="en-US"/>
              <a:pPr>
                <a:defRPr/>
              </a:pPr>
              <a:t>‹#›</a:t>
            </a:fld>
            <a:endParaRPr lang="en-US" dirty="0"/>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0766688"/>
      </p:ext>
    </p:extLst>
  </p:cSld>
  <p:clrMapOvr>
    <a:masterClrMapping/>
  </p:clrMapOvr>
  <p:transition/>
</p:sldLayout>
</file>

<file path=ppt/slideLayouts/slideLayout20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62C72F09-E23C-A646-8AD0-A73867D7467F}" type="datetimeFigureOut">
              <a:rPr lang="en-US"/>
              <a:pPr>
                <a:defRPr/>
              </a:pPr>
              <a:t>11/9/17</a:t>
            </a:fld>
            <a:endParaRPr lang="en-US" dirty="0"/>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145A50ED-6CE6-5B43-B735-675ED8FF1A6F}" type="slidenum">
              <a:rPr lang="en-US"/>
              <a:pPr>
                <a:defRPr/>
              </a:pPr>
              <a:t>‹#›</a:t>
            </a:fld>
            <a:endParaRPr lang="en-US" dirty="0"/>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0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62C72F09-E23C-A646-8AD0-A73867D7467F}" type="datetimeFigureOut">
              <a:rPr lang="en-US"/>
              <a:pPr>
                <a:defRPr/>
              </a:pPr>
              <a:t>11/9/17</a:t>
            </a:fld>
            <a:endParaRPr lang="en-US" dirty="0"/>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395B37A-349B-9949-BEC1-C0930482488E}" type="slidenum">
              <a:rPr lang="en-US"/>
              <a:pPr>
                <a:defRPr/>
              </a:pPr>
              <a:t>‹#›</a:t>
            </a:fld>
            <a:endParaRPr lang="en-US" dirty="0"/>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0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62C72F09-E23C-A646-8AD0-A73867D7467F}" type="datetimeFigureOut">
              <a:rPr lang="en-US"/>
              <a:pPr>
                <a:defRPr/>
              </a:pPr>
              <a:t>11/9/17</a:t>
            </a:fld>
            <a:endParaRPr lang="en-US" dirty="0"/>
          </a:p>
        </p:txBody>
      </p:sp>
      <p:sp>
        <p:nvSpPr>
          <p:cNvPr id="8" name="Footer Placeholder 7"/>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2B69C0D-C098-D24E-A704-930179203C00}" type="slidenum">
              <a:rPr lang="en-US"/>
              <a:pPr>
                <a:defRPr/>
              </a:pPr>
              <a:t>‹#›</a:t>
            </a:fld>
            <a:endParaRPr lang="en-US" dirty="0"/>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0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62C72F09-E23C-A646-8AD0-A73867D7467F}" type="datetimeFigureOut">
              <a:rPr lang="en-US"/>
              <a:pPr>
                <a:defRPr/>
              </a:pPr>
              <a:t>11/9/17</a:t>
            </a:fld>
            <a:endParaRPr lang="en-US" dirty="0"/>
          </a:p>
        </p:txBody>
      </p:sp>
      <p:sp>
        <p:nvSpPr>
          <p:cNvPr id="4" name="Footer Placeholder 3"/>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89E7CEE1-E3AA-A849-B8BB-6C62E88AF198}" type="slidenum">
              <a:rPr lang="en-US"/>
              <a:pPr>
                <a:defRPr/>
              </a:pPr>
              <a:t>‹#›</a:t>
            </a:fld>
            <a:endParaRPr lang="en-US" dirty="0"/>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0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62C72F09-E23C-A646-8AD0-A73867D7467F}" type="datetimeFigureOut">
              <a:rPr lang="en-US"/>
              <a:pPr>
                <a:defRPr/>
              </a:pPr>
              <a:t>11/9/17</a:t>
            </a:fld>
            <a:endParaRPr lang="en-US" dirty="0"/>
          </a:p>
        </p:txBody>
      </p:sp>
      <p:sp>
        <p:nvSpPr>
          <p:cNvPr id="3" name="Footer Placeholder 2"/>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61B8B9F8-E522-5C49-89BD-B2992B66BE82}" type="slidenum">
              <a:rPr lang="en-US"/>
              <a:pPr>
                <a:defRPr/>
              </a:pPr>
              <a:t>‹#›</a:t>
            </a:fld>
            <a:endParaRPr lang="en-US" dirty="0"/>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0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62C72F09-E23C-A646-8AD0-A73867D7467F}" type="datetimeFigureOut">
              <a:rPr lang="en-US"/>
              <a:pPr>
                <a:defRPr/>
              </a:pPr>
              <a:t>11/9/17</a:t>
            </a:fld>
            <a:endParaRPr lang="en-US" dirty="0"/>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94012A00-2CFB-5E48-9956-991D477EEDD1}" type="slidenum">
              <a:rPr lang="en-US"/>
              <a:pPr>
                <a:defRPr/>
              </a:pPr>
              <a:t>‹#›</a:t>
            </a:fld>
            <a:endParaRPr lang="en-US" dirty="0"/>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0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62C72F09-E23C-A646-8AD0-A73867D7467F}" type="datetimeFigureOut">
              <a:rPr lang="en-US"/>
              <a:pPr>
                <a:defRPr/>
              </a:pPr>
              <a:t>11/9/17</a:t>
            </a:fld>
            <a:endParaRPr lang="en-US" dirty="0"/>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D80317B-DB44-CC41-A30D-D5190A913A12}" type="slidenum">
              <a:rPr lang="en-US"/>
              <a:pPr>
                <a:defRPr/>
              </a:pPr>
              <a:t>‹#›</a:t>
            </a:fld>
            <a:endParaRPr lang="en-US" dirty="0"/>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0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62C72F09-E23C-A646-8AD0-A73867D7467F}" type="datetimeFigureOut">
              <a:rPr lang="en-US"/>
              <a:pPr>
                <a:defRPr/>
              </a:pPr>
              <a:t>11/9/17</a:t>
            </a:fld>
            <a:endParaRPr lang="en-US" dirty="0"/>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76A103DF-186A-D640-B0CE-C405EFE34A40}" type="slidenum">
              <a:rPr lang="en-US"/>
              <a:pPr>
                <a:defRPr/>
              </a:pPr>
              <a:t>‹#›</a:t>
            </a:fld>
            <a:endParaRPr lang="en-US" dirty="0"/>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0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62C72F09-E23C-A646-8AD0-A73867D7467F}" type="datetimeFigureOut">
              <a:rPr lang="en-US"/>
              <a:pPr>
                <a:defRPr/>
              </a:pPr>
              <a:t>11/9/17</a:t>
            </a:fld>
            <a:endParaRPr lang="en-US" dirty="0"/>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DB94614B-A648-6E43-9E8D-5FF149397982}" type="slidenum">
              <a:rPr lang="en-US"/>
              <a:pPr>
                <a:defRPr/>
              </a:pPr>
              <a:t>‹#›</a:t>
            </a:fld>
            <a:endParaRPr lang="en-US" dirty="0"/>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0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rPr>
              <a:pPr/>
              <a:t>11/9/17</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rPr>
              <a:pPr/>
              <a:t>‹#›</a:t>
            </a:fld>
            <a:endParaRPr lang="en-US" dirty="0">
              <a:solidFill>
                <a:prstClr val="black">
                  <a:tint val="75000"/>
                </a:prstClr>
              </a:solidFill>
            </a:endParaRPr>
          </a:p>
        </p:txBody>
      </p:sp>
    </p:spTree>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1889560"/>
      </p:ext>
    </p:extLst>
  </p:cSld>
  <p:clrMapOvr>
    <a:masterClrMapping/>
  </p:clrMapOvr>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4632561"/>
      </p:ext>
    </p:extLst>
  </p:cSld>
  <p:clrMapOvr>
    <a:masterClrMapping/>
  </p:clrMapOvr>
  <p:transition/>
</p:sldLayout>
</file>

<file path=ppt/slideLayouts/slideLayout21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rPr>
              <a:pPr/>
              <a:t>11/9/17</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rPr>
              <a:pPr/>
              <a:t>‹#›</a:t>
            </a:fld>
            <a:endParaRPr lang="en-US" dirty="0">
              <a:solidFill>
                <a:prstClr val="black">
                  <a:tint val="75000"/>
                </a:prstClr>
              </a:solidFill>
            </a:endParaRPr>
          </a:p>
        </p:txBody>
      </p:sp>
    </p:spTree>
    <p:extLst/>
  </p:cSld>
  <p:clrMapOvr>
    <a:masterClrMapping/>
  </p:clrMapOvr>
</p:sldLayout>
</file>

<file path=ppt/slideLayouts/slideLayout21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rPr>
              <a:pPr/>
              <a:t>11/9/17</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rPr>
              <a:pPr/>
              <a:t>‹#›</a:t>
            </a:fld>
            <a:endParaRPr lang="en-US" dirty="0">
              <a:solidFill>
                <a:prstClr val="black">
                  <a:tint val="75000"/>
                </a:prstClr>
              </a:solidFill>
            </a:endParaRPr>
          </a:p>
        </p:txBody>
      </p:sp>
    </p:spTree>
    <p:extLst/>
  </p:cSld>
  <p:clrMapOvr>
    <a:masterClrMapping/>
  </p:clrMapOvr>
</p:sldLayout>
</file>

<file path=ppt/slideLayouts/slideLayout21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62C72F09-E23C-A646-8AD0-A73867D7467F}" type="datetimeFigureOut">
              <a:rPr lang="en-US" smtClean="0">
                <a:solidFill>
                  <a:prstClr val="black">
                    <a:tint val="75000"/>
                  </a:prstClr>
                </a:solidFill>
              </a:rPr>
              <a:pPr/>
              <a:t>11/9/17</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867D2909-D907-8142-8B43-F10FF8A746DE}" type="slidenum">
              <a:rPr lang="en-US" smtClean="0">
                <a:solidFill>
                  <a:prstClr val="black">
                    <a:tint val="75000"/>
                  </a:prstClr>
                </a:solidFill>
              </a:rPr>
              <a:pPr/>
              <a:t>‹#›</a:t>
            </a:fld>
            <a:endParaRPr lang="en-US" dirty="0">
              <a:solidFill>
                <a:prstClr val="black">
                  <a:tint val="75000"/>
                </a:prstClr>
              </a:solidFill>
            </a:endParaRPr>
          </a:p>
        </p:txBody>
      </p:sp>
    </p:spTree>
    <p:extLst/>
  </p:cSld>
  <p:clrMapOvr>
    <a:masterClrMapping/>
  </p:clrMapOvr>
</p:sldLayout>
</file>

<file path=ppt/slideLayouts/slideLayout21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62C72F09-E23C-A646-8AD0-A73867D7467F}" type="datetimeFigureOut">
              <a:rPr lang="en-US" smtClean="0">
                <a:solidFill>
                  <a:prstClr val="black">
                    <a:tint val="75000"/>
                  </a:prstClr>
                </a:solidFill>
              </a:rPr>
              <a:pPr/>
              <a:t>11/9/17</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p>
            <a:fld id="{867D2909-D907-8142-8B43-F10FF8A746DE}" type="slidenum">
              <a:rPr lang="en-US" smtClean="0">
                <a:solidFill>
                  <a:prstClr val="black">
                    <a:tint val="75000"/>
                  </a:prstClr>
                </a:solidFill>
              </a:rPr>
              <a:pPr/>
              <a:t>‹#›</a:t>
            </a:fld>
            <a:endParaRPr lang="en-US" dirty="0">
              <a:solidFill>
                <a:prstClr val="black">
                  <a:tint val="75000"/>
                </a:prstClr>
              </a:solidFill>
            </a:endParaRPr>
          </a:p>
        </p:txBody>
      </p:sp>
    </p:spTree>
    <p:extLst/>
  </p:cSld>
  <p:clrMapOvr>
    <a:masterClrMapping/>
  </p:clrMapOvr>
</p:sldLayout>
</file>

<file path=ppt/slideLayouts/slideLayout21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62C72F09-E23C-A646-8AD0-A73867D7467F}" type="datetimeFigureOut">
              <a:rPr lang="en-US" smtClean="0">
                <a:solidFill>
                  <a:prstClr val="black">
                    <a:tint val="75000"/>
                  </a:prstClr>
                </a:solidFill>
              </a:rPr>
              <a:pPr/>
              <a:t>11/9/17</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p>
            <a:fld id="{867D2909-D907-8142-8B43-F10FF8A746DE}" type="slidenum">
              <a:rPr lang="en-US" smtClean="0">
                <a:solidFill>
                  <a:prstClr val="black">
                    <a:tint val="75000"/>
                  </a:prstClr>
                </a:solidFill>
              </a:rPr>
              <a:pPr/>
              <a:t>‹#›</a:t>
            </a:fld>
            <a:endParaRPr lang="en-US" dirty="0">
              <a:solidFill>
                <a:prstClr val="black">
                  <a:tint val="75000"/>
                </a:prstClr>
              </a:solidFill>
            </a:endParaRPr>
          </a:p>
        </p:txBody>
      </p:sp>
    </p:spTree>
    <p:extLst/>
  </p:cSld>
  <p:clrMapOvr>
    <a:masterClrMapping/>
  </p:clrMapOvr>
</p:sldLayout>
</file>

<file path=ppt/slideLayouts/slideLayout21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2C72F09-E23C-A646-8AD0-A73867D7467F}" type="datetimeFigureOut">
              <a:rPr lang="en-US" smtClean="0">
                <a:solidFill>
                  <a:prstClr val="black">
                    <a:tint val="75000"/>
                  </a:prstClr>
                </a:solidFill>
              </a:rPr>
              <a:pPr/>
              <a:t>11/9/17</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p>
            <a:fld id="{867D2909-D907-8142-8B43-F10FF8A746DE}" type="slidenum">
              <a:rPr lang="en-US" smtClean="0">
                <a:solidFill>
                  <a:prstClr val="black">
                    <a:tint val="75000"/>
                  </a:prstClr>
                </a:solidFill>
              </a:rPr>
              <a:pPr/>
              <a:t>‹#›</a:t>
            </a:fld>
            <a:endParaRPr lang="en-US" dirty="0">
              <a:solidFill>
                <a:prstClr val="black">
                  <a:tint val="75000"/>
                </a:prstClr>
              </a:solidFill>
            </a:endParaRPr>
          </a:p>
        </p:txBody>
      </p:sp>
    </p:spTree>
    <p:extLst/>
  </p:cSld>
  <p:clrMapOvr>
    <a:masterClrMapping/>
  </p:clrMapOvr>
</p:sldLayout>
</file>

<file path=ppt/slideLayouts/slideLayout21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2C72F09-E23C-A646-8AD0-A73867D7467F}" type="datetimeFigureOut">
              <a:rPr lang="en-US" smtClean="0">
                <a:solidFill>
                  <a:prstClr val="black">
                    <a:tint val="75000"/>
                  </a:prstClr>
                </a:solidFill>
              </a:rPr>
              <a:pPr/>
              <a:t>11/9/17</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867D2909-D907-8142-8B43-F10FF8A746DE}" type="slidenum">
              <a:rPr lang="en-US" smtClean="0">
                <a:solidFill>
                  <a:prstClr val="black">
                    <a:tint val="75000"/>
                  </a:prstClr>
                </a:solidFill>
              </a:rPr>
              <a:pPr/>
              <a:t>‹#›</a:t>
            </a:fld>
            <a:endParaRPr lang="en-US" dirty="0">
              <a:solidFill>
                <a:prstClr val="black">
                  <a:tint val="75000"/>
                </a:prstClr>
              </a:solidFill>
            </a:endParaRPr>
          </a:p>
        </p:txBody>
      </p:sp>
    </p:spTree>
    <p:extLst/>
  </p:cSld>
  <p:clrMapOvr>
    <a:masterClrMapping/>
  </p:clrMapOvr>
</p:sldLayout>
</file>

<file path=ppt/slideLayouts/slideLayout21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2C72F09-E23C-A646-8AD0-A73867D7467F}" type="datetimeFigureOut">
              <a:rPr lang="en-US" smtClean="0">
                <a:solidFill>
                  <a:prstClr val="black">
                    <a:tint val="75000"/>
                  </a:prstClr>
                </a:solidFill>
              </a:rPr>
              <a:pPr/>
              <a:t>11/9/17</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867D2909-D907-8142-8B43-F10FF8A746DE}" type="slidenum">
              <a:rPr lang="en-US" smtClean="0">
                <a:solidFill>
                  <a:prstClr val="black">
                    <a:tint val="75000"/>
                  </a:prstClr>
                </a:solidFill>
              </a:rPr>
              <a:pPr/>
              <a:t>‹#›</a:t>
            </a:fld>
            <a:endParaRPr lang="en-US" dirty="0">
              <a:solidFill>
                <a:prstClr val="black">
                  <a:tint val="75000"/>
                </a:prstClr>
              </a:solidFill>
            </a:endParaRPr>
          </a:p>
        </p:txBody>
      </p:sp>
    </p:spTree>
    <p:extLst/>
  </p:cSld>
  <p:clrMapOvr>
    <a:masterClrMapping/>
  </p:clrMapOvr>
</p:sldLayout>
</file>

<file path=ppt/slideLayouts/slideLayout21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rPr>
              <a:pPr/>
              <a:t>11/9/17</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rPr>
              <a:pPr/>
              <a:t>‹#›</a:t>
            </a:fld>
            <a:endParaRPr lang="en-US" dirty="0">
              <a:solidFill>
                <a:prstClr val="black">
                  <a:tint val="75000"/>
                </a:prstClr>
              </a:solidFill>
            </a:endParaRPr>
          </a:p>
        </p:txBody>
      </p:sp>
    </p:spTree>
    <p:extLst/>
  </p:cSld>
  <p:clrMapOvr>
    <a:masterClrMapping/>
  </p:clrMapOvr>
</p:sldLayout>
</file>

<file path=ppt/slideLayouts/slideLayout21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rPr>
              <a:pPr/>
              <a:t>11/9/17</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rPr>
              <a:pPr/>
              <a:t>‹#›</a:t>
            </a:fld>
            <a:endParaRPr lang="en-US" dirty="0">
              <a:solidFill>
                <a:prstClr val="black">
                  <a:tint val="75000"/>
                </a:prstClr>
              </a:solidFill>
            </a:endParaRPr>
          </a:p>
        </p:txBody>
      </p:sp>
    </p:spTree>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5151603"/>
      </p:ext>
    </p:extLst>
  </p:cSld>
  <p:clrMapOvr>
    <a:masterClrMapping/>
  </p:clrMapOvr>
  <p:transition/>
</p:sldLayout>
</file>

<file path=ppt/slideLayouts/slideLayout21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1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1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342684"/>
      </p:ext>
    </p:extLst>
  </p:cSld>
  <p:clrMapOvr>
    <a:masterClrMapping/>
  </p:clrMapOvr>
  <p:transition/>
</p:sldLayout>
</file>

<file path=ppt/slideLayouts/slideLayout21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1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1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2655830"/>
      </p:ext>
    </p:extLst>
  </p:cSld>
  <p:clrMapOvr>
    <a:masterClrMapping/>
  </p:clrMapOvr>
  <p:transition/>
</p:sldLayout>
</file>

<file path=ppt/slideLayouts/slideLayout21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1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1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6345395"/>
      </p:ext>
    </p:extLst>
  </p:cSld>
  <p:clrMapOvr>
    <a:masterClrMapping/>
  </p:clrMapOvr>
  <p:transition/>
</p:sldLayout>
</file>

<file path=ppt/slideLayouts/slideLayout21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1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1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5793903"/>
      </p:ext>
    </p:extLst>
  </p:cSld>
  <p:clrMapOvr>
    <a:masterClrMapping/>
  </p:clrMapOvr>
  <p:transition/>
  <p:timing>
    <p:tnLst>
      <p:par>
        <p:cTn id="1" dur="indefinite" restart="never" nodeType="tmRoot"/>
      </p:par>
    </p:tnLst>
  </p:timing>
</p:sldLayout>
</file>

<file path=ppt/slideLayouts/slideLayout21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1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1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6531414"/>
      </p:ext>
    </p:extLst>
  </p:cSld>
  <p:clrMapOvr>
    <a:masterClrMapping/>
  </p:clrMapOvr>
  <p:transition/>
  <p:timing>
    <p:tnLst>
      <p:par>
        <p:cTn id="1" dur="indefinite" restart="never" nodeType="tmRoot"/>
      </p:par>
    </p:tnLst>
  </p:timing>
</p:sldLayout>
</file>

<file path=ppt/slideLayouts/slideLayout21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1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1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3289580"/>
      </p:ext>
    </p:extLst>
  </p:cSld>
  <p:clrMapOvr>
    <a:masterClrMapping/>
  </p:clrMapOvr>
  <p:transition/>
</p:sldLayout>
</file>

<file path=ppt/slideLayouts/slideLayout21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Rectangle 3"/>
          <p:cNvSpPr/>
          <p:nvPr userDrawn="1"/>
        </p:nvSpPr>
        <p:spPr>
          <a:xfrm>
            <a:off x="0" y="6543675"/>
            <a:ext cx="1597025" cy="31432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 name="Title 1"/>
          <p:cNvSpPr>
            <a:spLocks noGrp="1"/>
          </p:cNvSpPr>
          <p:nvPr>
            <p:ph type="ctrTitle"/>
          </p:nvPr>
        </p:nvSpPr>
        <p:spPr>
          <a:xfrm>
            <a:off x="0" y="2130425"/>
            <a:ext cx="91440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304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5"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81D58B9F-78D6-474A-B4A1-30F92F017107}" type="datetime1">
              <a:rPr lang="en-US"/>
              <a:pPr>
                <a:defRPr/>
              </a:pPr>
              <a:t>11/9/17</a:t>
            </a:fld>
            <a:endParaRPr lang="en-US"/>
          </a:p>
        </p:txBody>
      </p:sp>
      <p:sp>
        <p:nvSpPr>
          <p:cNvPr id="6"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419CD3F8-C83B-CD49-9180-D976955590CD}" type="slidenum">
              <a:rPr lang="en-US"/>
              <a:pPr>
                <a:defRPr/>
              </a:pPr>
              <a:t>‹#›</a:t>
            </a:fld>
            <a:endParaRPr lang="en-US"/>
          </a:p>
        </p:txBody>
      </p:sp>
    </p:spTree>
    <p:extLst/>
  </p:cSld>
  <p:clrMapOvr>
    <a:masterClrMapping/>
  </p:clrMapOvr>
</p:sldLayout>
</file>

<file path=ppt/slideLayouts/slideLayout21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0E6DACDD-8A40-9C46-BD4A-B171AF1B92B6}" type="datetime1">
              <a:rPr lang="en-US"/>
              <a:pPr>
                <a:defRPr/>
              </a:pPr>
              <a:t>11/9/17</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F06CD442-EF4D-2B48-A340-495A4698F2CF}" type="slidenum">
              <a:rPr lang="en-US"/>
              <a:pPr>
                <a:defRPr/>
              </a:pPr>
              <a:t>‹#›</a:t>
            </a:fld>
            <a:endParaRPr lang="en-US"/>
          </a:p>
        </p:txBody>
      </p:sp>
    </p:spTree>
    <p:extLst/>
  </p:cSld>
  <p:clrMapOvr>
    <a:masterClrMapping/>
  </p:clrMapOvr>
</p:sldLayout>
</file>

<file path=ppt/slideLayouts/slideLayout21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2DCCC5E7-A30B-BA4C-B028-5930A2EE6403}" type="datetime1">
              <a:rPr lang="en-US"/>
              <a:pPr>
                <a:defRPr/>
              </a:pPr>
              <a:t>11/9/17</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7F229EE0-A788-A349-A020-7F1FCE5DCBA8}" type="slidenum">
              <a:rPr lang="en-US"/>
              <a:pPr>
                <a:defRPr/>
              </a:pPr>
              <a:t>‹#›</a:t>
            </a:fld>
            <a:endParaRPr lang="en-US"/>
          </a:p>
        </p:txBody>
      </p:sp>
    </p:spTree>
    <p:extLst/>
  </p:cSld>
  <p:clrMapOvr>
    <a:masterClrMapping/>
  </p:clrMapOvr>
</p:sldLayout>
</file>

<file path=ppt/slideLayouts/slideLayout21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39D6479F-329B-824F-AB83-C9C9D848ADAC}" type="datetime1">
              <a:rPr lang="en-US"/>
              <a:pPr>
                <a:defRPr/>
              </a:pPr>
              <a:t>11/9/17</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2D5A80A1-75EE-1C4E-A2CB-B41883D27E3B}" type="slidenum">
              <a:rPr lang="en-US"/>
              <a:pPr>
                <a:defRPr/>
              </a:pPr>
              <a:t>‹#›</a:t>
            </a:fld>
            <a:endParaRPr lang="en-US"/>
          </a:p>
        </p:txBody>
      </p:sp>
    </p:spTree>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854520"/>
      </p:ext>
    </p:extLst>
  </p:cSld>
  <p:clrMapOvr>
    <a:masterClrMapping/>
  </p:clrMapOvr>
  <p:transition/>
</p:sldLayout>
</file>

<file path=ppt/slideLayouts/slideLayout21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77B74D31-30C6-CE49-B18E-02CD5163DE1A}" type="datetime1">
              <a:rPr lang="en-US"/>
              <a:pPr>
                <a:defRPr/>
              </a:pPr>
              <a:t>11/9/17</a:t>
            </a:fld>
            <a:endParaRPr lang="en-US"/>
          </a:p>
        </p:txBody>
      </p:sp>
      <p:sp>
        <p:nvSpPr>
          <p:cNvPr id="8" name="Footer Placeholder 7"/>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99FC713-899F-AC4D-8317-642C5D1BE609}" type="slidenum">
              <a:rPr lang="en-US"/>
              <a:pPr>
                <a:defRPr/>
              </a:pPr>
              <a:t>‹#›</a:t>
            </a:fld>
            <a:endParaRPr lang="en-US"/>
          </a:p>
        </p:txBody>
      </p:sp>
    </p:spTree>
    <p:extLst/>
  </p:cSld>
  <p:clrMapOvr>
    <a:masterClrMapping/>
  </p:clrMapOvr>
</p:sldLayout>
</file>

<file path=ppt/slideLayouts/slideLayout21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5AA2E6B5-0805-2143-B85B-456CD56C0B34}" type="datetime1">
              <a:rPr lang="en-US"/>
              <a:pPr>
                <a:defRPr/>
              </a:pPr>
              <a:t>11/9/17</a:t>
            </a:fld>
            <a:endParaRPr lang="en-US"/>
          </a:p>
        </p:txBody>
      </p:sp>
      <p:sp>
        <p:nvSpPr>
          <p:cNvPr id="4" name="Footer Placeholder 3"/>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4A6961CF-A6F8-FD4A-A828-0B1E1D4CA4C3}" type="slidenum">
              <a:rPr lang="en-US"/>
              <a:pPr>
                <a:defRPr/>
              </a:pPr>
              <a:t>‹#›</a:t>
            </a:fld>
            <a:endParaRPr lang="en-US"/>
          </a:p>
        </p:txBody>
      </p:sp>
    </p:spTree>
    <p:extLst/>
  </p:cSld>
  <p:clrMapOvr>
    <a:masterClrMapping/>
  </p:clrMapOvr>
</p:sldLayout>
</file>

<file path=ppt/slideLayouts/slideLayout21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D894755E-AEB7-9543-B435-CAD8FF56240C}" type="datetime1">
              <a:rPr lang="en-US"/>
              <a:pPr>
                <a:defRPr/>
              </a:pPr>
              <a:t>11/9/17</a:t>
            </a:fld>
            <a:endParaRPr lang="en-US"/>
          </a:p>
        </p:txBody>
      </p:sp>
      <p:sp>
        <p:nvSpPr>
          <p:cNvPr id="3" name="Footer Placeholder 2"/>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369718DA-DEEA-3243-954F-5CD660078CBA}" type="slidenum">
              <a:rPr lang="en-US"/>
              <a:pPr>
                <a:defRPr/>
              </a:pPr>
              <a:t>‹#›</a:t>
            </a:fld>
            <a:endParaRPr lang="en-US"/>
          </a:p>
        </p:txBody>
      </p:sp>
    </p:spTree>
    <p:extLst/>
  </p:cSld>
  <p:clrMapOvr>
    <a:masterClrMapping/>
  </p:clrMapOvr>
</p:sldLayout>
</file>

<file path=ppt/slideLayouts/slideLayout21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4AD05C70-86EF-B448-B912-1AE1DD6F3FB4}" type="datetime1">
              <a:rPr lang="en-US"/>
              <a:pPr>
                <a:defRPr/>
              </a:pPr>
              <a:t>11/9/17</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7F77ECCC-2C4C-6E41-909E-06546A882713}" type="slidenum">
              <a:rPr lang="en-US"/>
              <a:pPr>
                <a:defRPr/>
              </a:pPr>
              <a:t>‹#›</a:t>
            </a:fld>
            <a:endParaRPr lang="en-US"/>
          </a:p>
        </p:txBody>
      </p:sp>
    </p:spTree>
    <p:extLst/>
  </p:cSld>
  <p:clrMapOvr>
    <a:masterClrMapping/>
  </p:clrMapOvr>
</p:sldLayout>
</file>

<file path=ppt/slideLayouts/slideLayout21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A9E93ABB-CAD2-E34C-9012-FEB1BE3C83FB}" type="datetime1">
              <a:rPr lang="en-US"/>
              <a:pPr>
                <a:defRPr/>
              </a:pPr>
              <a:t>11/9/17</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92C56FD6-2C75-224E-87EE-E409EB791069}" type="slidenum">
              <a:rPr lang="en-US"/>
              <a:pPr>
                <a:defRPr/>
              </a:pPr>
              <a:t>‹#›</a:t>
            </a:fld>
            <a:endParaRPr lang="en-US"/>
          </a:p>
        </p:txBody>
      </p:sp>
    </p:spTree>
    <p:extLst/>
  </p:cSld>
  <p:clrMapOvr>
    <a:masterClrMapping/>
  </p:clrMapOvr>
</p:sldLayout>
</file>

<file path=ppt/slideLayouts/slideLayout21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C3BD05E2-2B70-B144-94F5-59B68186DDF2}" type="datetime1">
              <a:rPr lang="en-US"/>
              <a:pPr>
                <a:defRPr/>
              </a:pPr>
              <a:t>11/9/17</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99198FC1-CCE4-5A43-98F7-1CDB260DEE1D}" type="slidenum">
              <a:rPr lang="en-US"/>
              <a:pPr>
                <a:defRPr/>
              </a:pPr>
              <a:t>‹#›</a:t>
            </a:fld>
            <a:endParaRPr lang="en-US"/>
          </a:p>
        </p:txBody>
      </p:sp>
    </p:spTree>
    <p:extLst/>
  </p:cSld>
  <p:clrMapOvr>
    <a:masterClrMapping/>
  </p:clrMapOvr>
</p:sldLayout>
</file>

<file path=ppt/slideLayouts/slideLayout21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47FB7513-D9A0-314D-84F4-FBD754095A45}" type="datetime1">
              <a:rPr lang="en-US"/>
              <a:pPr>
                <a:defRPr/>
              </a:pPr>
              <a:t>11/9/17</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427A9A9A-BBC5-F84A-BD6C-CB1C5943B0EE}" type="slidenum">
              <a:rPr lang="en-US"/>
              <a:pPr>
                <a:defRPr/>
              </a:pPr>
              <a:t>‹#›</a:t>
            </a:fld>
            <a:endParaRPr lang="en-US"/>
          </a:p>
        </p:txBody>
      </p:sp>
    </p:spTree>
    <p:extLst/>
  </p:cSld>
  <p:clrMapOvr>
    <a:masterClrMapping/>
  </p:clrMapOvr>
</p:sldLayout>
</file>

<file path=ppt/slideLayouts/slideLayout21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111EC4E2-6E65-4B38-A9F0-2491CD022231}"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13F32364-6BA0-48AA-B029-3ED2192016FC}" type="slidenum">
              <a:rPr lang="en-US" smtClean="0">
                <a:solidFill>
                  <a:prstClr val="black"/>
                </a:solidFill>
              </a:rPr>
              <a:pPr/>
              <a:t>‹#›</a:t>
            </a:fld>
            <a:endParaRPr lang="en-US" dirty="0">
              <a:solidFill>
                <a:prstClr val="black"/>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76200"/>
            <a:ext cx="8534400" cy="1143000"/>
          </a:xfrm>
        </p:spPr>
        <p:txBody>
          <a:bodyPr>
            <a:normAutofit/>
          </a:bodyPr>
          <a:lstStyle>
            <a:lvl1pPr algn="l">
              <a:defRPr sz="4200" b="1">
                <a:solidFill>
                  <a:schemeClr val="tx1"/>
                </a:solidFill>
              </a:defRPr>
            </a:lvl1pPr>
          </a:lstStyle>
          <a:p>
            <a:r>
              <a:rPr lang="en-US" dirty="0" smtClean="0"/>
              <a:t>Click to edit Master title style</a:t>
            </a:r>
            <a:endParaRPr lang="en-US" dirty="0"/>
          </a:p>
        </p:txBody>
      </p:sp>
      <p:sp>
        <p:nvSpPr>
          <p:cNvPr id="3" name="Content Placeholder 2"/>
          <p:cNvSpPr>
            <a:spLocks noGrp="1"/>
          </p:cNvSpPr>
          <p:nvPr>
            <p:ph idx="1"/>
          </p:nvPr>
        </p:nvSpPr>
        <p:spPr>
          <a:xfrm>
            <a:off x="304800" y="1219200"/>
            <a:ext cx="8534400" cy="5334000"/>
          </a:xfrm>
        </p:spPr>
        <p:txBody>
          <a:bodyPr/>
          <a:lstStyle>
            <a:lvl1pPr>
              <a:defRPr sz="2800"/>
            </a:lvl1pPr>
            <a:lvl2pPr>
              <a:defRPr sz="2400"/>
            </a:lvl2pPr>
            <a:lvl3pPr>
              <a:defRPr sz="2000"/>
            </a:lvl3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13F32364-6BA0-48AA-B029-3ED2192016FC}" type="slidenum">
              <a:rPr lang="en-US" smtClean="0">
                <a:solidFill>
                  <a:prstClr val="black"/>
                </a:solidFill>
              </a:rPr>
              <a:pPr/>
              <a:t>‹#›</a:t>
            </a:fld>
            <a:endParaRPr lang="en-US" dirty="0">
              <a:solidFill>
                <a:prstClr val="black"/>
              </a:solidFill>
            </a:endParaRPr>
          </a:p>
        </p:txBody>
      </p:sp>
      <p:cxnSp>
        <p:nvCxnSpPr>
          <p:cNvPr id="5" name="Straight Connector 4"/>
          <p:cNvCxnSpPr/>
          <p:nvPr userDrawn="1"/>
        </p:nvCxnSpPr>
        <p:spPr>
          <a:xfrm>
            <a:off x="304800" y="1143000"/>
            <a:ext cx="85344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DC2EE5E-49E3-41BC-B690-56250386BB7E}"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54893161"/>
      </p:ext>
    </p:extLst>
  </p:cSld>
  <p:clrMapOvr>
    <a:masterClrMapping/>
  </p:clrMapOvr>
  <p:transition/>
</p:sldLayout>
</file>

<file path=ppt/slideLayouts/slideLayout21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6273F18D-3D7C-411A-A3D5-BE9D715C217A}" type="datetime1">
              <a:rPr lang="en-US" smtClean="0">
                <a:solidFill>
                  <a:prstClr val="black">
                    <a:tint val="75000"/>
                  </a:prstClr>
                </a:solidFill>
              </a:rPr>
              <a:pPr/>
              <a:t>11/9/17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6D9761C9-07B9-4029-8A9C-6B9D4FE4DECF}" type="datetime1">
              <a:rPr lang="en-US" smtClean="0">
                <a:solidFill>
                  <a:prstClr val="black">
                    <a:tint val="75000"/>
                  </a:prstClr>
                </a:solidFill>
              </a:rPr>
              <a:pPr/>
              <a:t>11/9/17</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13F32364-6BA0-48AA-B029-3ED2192016F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95E2F76E-CE6C-410C-8FDC-D0091C24DEF1}" type="datetime1">
              <a:rPr lang="en-US" smtClean="0">
                <a:solidFill>
                  <a:prstClr val="black">
                    <a:tint val="75000"/>
                  </a:prstClr>
                </a:solidFill>
              </a:rPr>
              <a:pPr/>
              <a:t>11/9/17</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13F32364-6BA0-48AA-B029-3ED2192016F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A35B8DD-F4B6-4735-BE3E-A30AC9916A28}" type="datetime1">
              <a:rPr lang="en-US" smtClean="0">
                <a:solidFill>
                  <a:prstClr val="black">
                    <a:tint val="75000"/>
                  </a:prstClr>
                </a:solidFill>
              </a:rPr>
              <a:pPr/>
              <a:t>11/9/17</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844FB2D7-3DDB-4FFD-8B82-F323B81C51BF}" type="datetime1">
              <a:rPr lang="en-US" smtClean="0">
                <a:solidFill>
                  <a:prstClr val="black">
                    <a:tint val="75000"/>
                  </a:prstClr>
                </a:solidFill>
              </a:rPr>
              <a:pPr/>
              <a:t>11/9/17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08811807-3D87-4FB5-A3F7-954D5D4F8EE2}" type="datetime1">
              <a:rPr lang="en-US" smtClean="0">
                <a:solidFill>
                  <a:prstClr val="black">
                    <a:tint val="75000"/>
                  </a:prstClr>
                </a:solidFill>
              </a:rPr>
              <a:pPr/>
              <a:t>11/9/17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9CA4A0BD-C698-4141-B404-5A877B3AA909}"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08FC6B9-10FF-4561-B52B-0EFAB655D039}"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9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smtClean="0"/>
            </a:lvl1pPr>
          </a:lstStyle>
          <a:p>
            <a:pPr>
              <a:defRPr/>
            </a:pPr>
            <a:fld id="{9FB45B89-AB63-004A-9B1A-E0C3D2F13ACC}"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00786FF2-CC60-CB43-AE88-3EA463621049}"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7858197"/>
      </p:ext>
    </p:extLst>
  </p:cSld>
  <p:clrMapOvr>
    <a:masterClrMapping/>
  </p:clrMapOvr>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6157569"/>
      </p:ext>
    </p:extLst>
  </p:cSld>
  <p:clrMapOvr>
    <a:masterClrMapping/>
  </p:clrMapOvr>
  <p:transition/>
</p:sldLayout>
</file>

<file path=ppt/slideLayouts/slideLayout22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CFEB67D9-EDEC-A741-9DF5-EF32C3580949}"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413BCFC6-A067-DE42-860E-A89FDCFE54D5}"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a:ln/>
        </p:spPr>
        <p:txBody>
          <a:bodyPr/>
          <a:lstStyle>
            <a:lvl1pPr>
              <a:defRPr/>
            </a:lvl1pPr>
          </a:lstStyle>
          <a:p>
            <a:pPr>
              <a:defRPr/>
            </a:pPr>
            <a:fld id="{A0223650-6670-2E4B-9173-7024E06776E6}"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a:ln/>
        </p:spPr>
        <p:txBody>
          <a:bodyPr/>
          <a:lstStyle>
            <a:lvl1pPr>
              <a:defRPr/>
            </a:lvl1pPr>
          </a:lstStyle>
          <a:p>
            <a:pPr>
              <a:defRPr/>
            </a:pPr>
            <a:fld id="{D44B2A2B-D58C-424B-8C52-1450A618CAFB}"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a:ln/>
        </p:spPr>
        <p:txBody>
          <a:bodyPr/>
          <a:lstStyle>
            <a:lvl1pPr>
              <a:defRPr/>
            </a:lvl1pPr>
          </a:lstStyle>
          <a:p>
            <a:pPr>
              <a:defRPr/>
            </a:pPr>
            <a:fld id="{3A3E46E6-5633-1B44-A976-C771A1908B49}"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90086F1B-3148-F148-9013-DC5732F6004C}"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79E40FF2-2A47-D34E-800A-BBFD5AFD8EF8}"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ED610C54-8025-3243-9501-A3ADC0E8EC58}"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927B42F1-5ED6-294A-9030-184DABF84916}"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0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1846BCC2-B275-B743-80E7-C5A7F3F4E023}"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8972205"/>
      </p:ext>
    </p:extLst>
  </p:cSld>
  <p:clrMapOvr>
    <a:masterClrMapping/>
  </p:clrMapOvr>
  <p:transition/>
</p:sldLayout>
</file>

<file path=ppt/slideLayouts/slideLayout22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A6787C98-EF19-2D41-8AE2-C78C29A91753}"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91ED0917-0EB3-7141-A444-A387010585BF}"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E0846C5F-3BD8-3C4D-84D7-D37C2B096AF8}"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DB22019D-5D10-3149-8CD8-BD03F92784D8}" type="datetime1">
              <a:rPr lang="en-US" smtClean="0">
                <a:solidFill>
                  <a:prstClr val="black">
                    <a:tint val="75000"/>
                  </a:prstClr>
                </a:solidFill>
              </a:rPr>
              <a:pPr/>
              <a:t>11/9/17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A7725DA2-1889-3049-ACC5-92373F9B15B1}" type="datetime1">
              <a:rPr lang="en-US" smtClean="0">
                <a:solidFill>
                  <a:prstClr val="black">
                    <a:tint val="75000"/>
                  </a:prstClr>
                </a:solidFill>
              </a:rPr>
              <a:pPr/>
              <a:t>11/9/17</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002C8897-7E0F-D74E-BB6D-222FC9BDF5E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D7436F41-2D70-8B40-B592-BF9582E6D96F}" type="datetime1">
              <a:rPr lang="en-US" smtClean="0">
                <a:solidFill>
                  <a:prstClr val="black">
                    <a:tint val="75000"/>
                  </a:prstClr>
                </a:solidFill>
              </a:rPr>
              <a:pPr/>
              <a:t>11/9/17</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002C8897-7E0F-D74E-BB6D-222FC9BDF5E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3533FDD-DD0B-7249-B401-953A314C5C72}" type="datetime1">
              <a:rPr lang="en-US" smtClean="0">
                <a:solidFill>
                  <a:prstClr val="black">
                    <a:tint val="75000"/>
                  </a:prstClr>
                </a:solidFill>
              </a:rPr>
              <a:pPr/>
              <a:t>11/9/17</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002C8897-7E0F-D74E-BB6D-222FC9BDF5E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3B54BD72-E4F6-E246-95E4-7BB340D440F2}" type="datetime1">
              <a:rPr lang="en-US" smtClean="0">
                <a:solidFill>
                  <a:prstClr val="black">
                    <a:tint val="75000"/>
                  </a:prstClr>
                </a:solidFill>
              </a:rPr>
              <a:pPr/>
              <a:t>11/9/17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4AA39B0-2979-5C4C-9B59-8BF91C9B1EC0}" type="datetime1">
              <a:rPr lang="en-US" smtClean="0">
                <a:solidFill>
                  <a:prstClr val="black">
                    <a:tint val="75000"/>
                  </a:prstClr>
                </a:solidFill>
              </a:rPr>
              <a:pPr/>
              <a:t>11/9/17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10F440D-942A-F045-A3A7-7FA60C3CA708}"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542191"/>
      </p:ext>
    </p:extLst>
  </p:cSld>
  <p:clrMapOvr>
    <a:masterClrMapping/>
  </p:clrMapOvr>
  <p:transition/>
</p:sldLayout>
</file>

<file path=ppt/slideLayouts/slideLayout22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F25B134-63CD-C54C-A1E9-052D295C62EA}"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lvl1pPr>
          </a:lstStyle>
          <a:p>
            <a:pPr>
              <a:defRPr/>
            </a:pPr>
            <a:fld id="{B32FADCB-48B2-EA48-842F-00DFB3F26DD3}"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FC5B7879-3FBA-B54E-968A-FC666650947C}"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81DEA502-C52A-234B-A385-176FDBE489C0}"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45175F4F-A033-0F4C-9EC5-6505BC2B7B77}"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a:ln/>
        </p:spPr>
        <p:txBody>
          <a:bodyPr/>
          <a:lstStyle>
            <a:lvl1pPr>
              <a:defRPr/>
            </a:lvl1pPr>
          </a:lstStyle>
          <a:p>
            <a:pPr>
              <a:defRPr/>
            </a:pPr>
            <a:fld id="{9276FF62-1895-FF4A-A6F6-800069378C19}"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a:ln/>
        </p:spPr>
        <p:txBody>
          <a:bodyPr/>
          <a:lstStyle>
            <a:lvl1pPr>
              <a:defRPr/>
            </a:lvl1pPr>
          </a:lstStyle>
          <a:p>
            <a:pPr>
              <a:defRPr/>
            </a:pPr>
            <a:fld id="{33EAC695-E190-B34F-BEE3-61EF86E36CCB}"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a:ln/>
        </p:spPr>
        <p:txBody>
          <a:bodyPr/>
          <a:lstStyle>
            <a:lvl1pPr>
              <a:defRPr/>
            </a:lvl1pPr>
          </a:lstStyle>
          <a:p>
            <a:pPr>
              <a:defRPr/>
            </a:pPr>
            <a:fld id="{4185E6B8-289B-D940-8844-711DD1502687}"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A7E31048-1417-DA43-8EBC-A96804AD6F00}"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37F9417F-2C14-6144-830B-E42ADEEC4F85}"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7630174"/>
      </p:ext>
    </p:extLst>
  </p:cSld>
  <p:clrMapOvr>
    <a:masterClrMapping/>
  </p:clrMapOvr>
  <p:transition/>
</p:sldLayout>
</file>

<file path=ppt/slideLayouts/slideLayout22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F5E171BC-6E8C-F74F-B79B-7105B67BD042}"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2FE64C83-2A46-4D4A-84F8-78075880C1B7}"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3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EC1AAAFD-47E5-3243-864F-EBDDB63070B4}"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33.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228600" y="1371600"/>
            <a:ext cx="8610600" cy="4876800"/>
          </a:xfrm>
        </p:spPr>
        <p:txBody>
          <a:bodyPr/>
          <a:lstStyle/>
          <a:p>
            <a:pPr lvl="0"/>
            <a:endParaRPr lang="en-US" noProof="0"/>
          </a:p>
        </p:txBody>
      </p:sp>
      <p:sp>
        <p:nvSpPr>
          <p:cNvPr id="4" name="Date Placeholder 3"/>
          <p:cNvSpPr>
            <a:spLocks noGrp="1"/>
          </p:cNvSpPr>
          <p:nvPr>
            <p:ph type="dt" sz="half" idx="10"/>
          </p:nvPr>
        </p:nvSpPr>
        <p:spPr>
          <a:xfrm>
            <a:off x="457200" y="6243638"/>
            <a:ext cx="2133600" cy="457200"/>
          </a:xfrm>
          <a:prstGeom prst="rect">
            <a:avLst/>
          </a:prstGeom>
        </p:spPr>
        <p:txBody>
          <a:bodyPr/>
          <a:lstStyle>
            <a:lvl1pPr>
              <a:defRPr>
                <a:latin typeface="Arial" charset="0"/>
                <a:ea typeface="+mn-ea"/>
                <a:cs typeface="Arial" charset="0"/>
              </a:defRPr>
            </a:lvl1pPr>
          </a:lstStyle>
          <a:p>
            <a:pPr defTabSz="913696">
              <a:defRPr/>
            </a:pPr>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en-US"/>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pPr>
              <a:defRPr/>
            </a:pPr>
            <a:fld id="{3398D8DB-F6DE-7C4E-AD24-F611E08CA3EB}"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sz="2400">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pPr>
              <a:defRPr/>
            </a:pPr>
            <a:fld id="{14A9B989-1DDC-A546-AF44-8CE1EC44B2B8}" type="datetime1">
              <a:rPr lang="en-US" smtClean="0">
                <a:solidFill>
                  <a:prstClr val="black">
                    <a:tint val="75000"/>
                  </a:prstClr>
                </a:solidFill>
              </a:rPr>
              <a:pPr>
                <a:def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7EFF91FF-D894-6140-848C-994C3FF0AA80}" type="slidenum">
              <a:rPr lang="en-US">
                <a:solidFill>
                  <a:srgbClr val="9BBB59"/>
                </a:solidFill>
              </a:rPr>
              <a:pPr>
                <a:defRPr/>
              </a:pPr>
              <a:t>‹#›</a:t>
            </a:fld>
            <a:endParaRPr lang="en-US" dirty="0">
              <a:solidFill>
                <a:srgbClr val="9BBB59"/>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22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lvl1pPr>
              <a:buSzPct val="120000"/>
              <a:defRPr/>
            </a:lvl1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3"/>
          <p:cNvSpPr>
            <a:spLocks noGrp="1"/>
          </p:cNvSpPr>
          <p:nvPr>
            <p:ph type="dt" sz="half" idx="10"/>
          </p:nvPr>
        </p:nvSpPr>
        <p:spPr/>
        <p:txBody>
          <a:bodyPr/>
          <a:lstStyle>
            <a:lvl1pPr>
              <a:defRPr/>
            </a:lvl1pPr>
          </a:lstStyle>
          <a:p>
            <a:pPr>
              <a:defRPr/>
            </a:pPr>
            <a:fld id="{CE36A4BA-E04F-6046-9ED7-9ADF7E148717}" type="datetime1">
              <a:rPr lang="en-US" smtClean="0">
                <a:solidFill>
                  <a:prstClr val="black">
                    <a:tint val="75000"/>
                  </a:prstClr>
                </a:solidFill>
              </a:rPr>
              <a:pPr>
                <a:defRPr/>
              </a:pPr>
              <a:t>11/9/17</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866DA6C0-E8D2-8D44-A834-246A4BF6B0E5}" type="slidenum">
              <a:rPr lang="en-US">
                <a:solidFill>
                  <a:srgbClr val="9BBB59"/>
                </a:solidFill>
              </a:rPr>
              <a:pPr>
                <a:defRPr/>
              </a:pPr>
              <a:t>‹#›</a:t>
            </a:fld>
            <a:endParaRPr lang="en-US">
              <a:solidFill>
                <a:srgbClr val="9BBB59"/>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22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CE59C1B5-126E-294E-8011-7E99B19B2715}" type="datetime1">
              <a:rPr lang="en-US" smtClean="0">
                <a:solidFill>
                  <a:prstClr val="black">
                    <a:tint val="75000"/>
                  </a:prstClr>
                </a:solidFill>
              </a:rPr>
              <a:pPr>
                <a:def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D143F148-38EE-9D41-A399-46640A86DCFE}" type="slidenum">
              <a:rPr lang="en-US">
                <a:solidFill>
                  <a:srgbClr val="9BBB59"/>
                </a:solidFill>
              </a:rPr>
              <a:pPr>
                <a:defRPr/>
              </a:pPr>
              <a:t>‹#›</a:t>
            </a:fld>
            <a:endParaRPr lang="en-US" dirty="0">
              <a:solidFill>
                <a:srgbClr val="9BBB59"/>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3"/>
          <p:cNvSpPr>
            <a:spLocks noGrp="1"/>
          </p:cNvSpPr>
          <p:nvPr>
            <p:ph type="dt" sz="half" idx="10"/>
          </p:nvPr>
        </p:nvSpPr>
        <p:spPr/>
        <p:txBody>
          <a:bodyPr/>
          <a:lstStyle>
            <a:lvl1pPr>
              <a:defRPr/>
            </a:lvl1pPr>
          </a:lstStyle>
          <a:p>
            <a:pPr>
              <a:defRPr/>
            </a:pPr>
            <a:fld id="{77FBC39C-3586-B343-8EA2-23724747138B}" type="datetime1">
              <a:rPr lang="en-US" smtClean="0">
                <a:solidFill>
                  <a:prstClr val="black">
                    <a:tint val="75000"/>
                  </a:prstClr>
                </a:solidFill>
              </a:rPr>
              <a:pPr>
                <a:defRPr/>
              </a:pPr>
              <a:t>11/9/17</a:t>
            </a:fld>
            <a:endParaRPr lang="en-US">
              <a:solidFill>
                <a:prstClr val="black">
                  <a:tint val="75000"/>
                </a:prstClr>
              </a:solidFill>
            </a:endParaRPr>
          </a:p>
        </p:txBody>
      </p:sp>
      <p:sp>
        <p:nvSpPr>
          <p:cNvPr id="7" name="Footer Placeholder 4"/>
          <p:cNvSpPr>
            <a:spLocks noGrp="1"/>
          </p:cNvSpPr>
          <p:nvPr>
            <p:ph type="ftr" sz="quarter" idx="11"/>
          </p:nvPr>
        </p:nvSpPr>
        <p:spPr/>
        <p:txBody>
          <a:bodyPr/>
          <a:lstStyle>
            <a:lvl1pPr>
              <a:defRPr/>
            </a:lvl1pPr>
          </a:lstStyle>
          <a:p>
            <a:pPr>
              <a:defRPr/>
            </a:pPr>
            <a:endParaRPr lang="en-US"/>
          </a:p>
        </p:txBody>
      </p:sp>
      <p:sp>
        <p:nvSpPr>
          <p:cNvPr id="8" name="Slide Number Placeholder 5"/>
          <p:cNvSpPr>
            <a:spLocks noGrp="1"/>
          </p:cNvSpPr>
          <p:nvPr>
            <p:ph type="sldNum" sz="quarter" idx="12"/>
          </p:nvPr>
        </p:nvSpPr>
        <p:spPr/>
        <p:txBody>
          <a:bodyPr/>
          <a:lstStyle>
            <a:lvl1pPr>
              <a:defRPr/>
            </a:lvl1pPr>
          </a:lstStyle>
          <a:p>
            <a:pPr>
              <a:defRPr/>
            </a:pPr>
            <a:fld id="{95CE7248-CC89-3641-A7E7-47B62CEA8426}" type="slidenum">
              <a:rPr lang="en-US">
                <a:solidFill>
                  <a:srgbClr val="9BBB59"/>
                </a:solidFill>
              </a:rPr>
              <a:pPr>
                <a:defRPr/>
              </a:pPr>
              <a:t>‹#›</a:t>
            </a:fld>
            <a:endParaRPr lang="en-US">
              <a:solidFill>
                <a:srgbClr val="9BBB59"/>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8" name="Date Placeholder 3"/>
          <p:cNvSpPr>
            <a:spLocks noGrp="1"/>
          </p:cNvSpPr>
          <p:nvPr>
            <p:ph type="dt" sz="half" idx="10"/>
          </p:nvPr>
        </p:nvSpPr>
        <p:spPr/>
        <p:txBody>
          <a:bodyPr/>
          <a:lstStyle>
            <a:lvl1pPr>
              <a:defRPr/>
            </a:lvl1pPr>
          </a:lstStyle>
          <a:p>
            <a:pPr>
              <a:defRPr/>
            </a:pPr>
            <a:fld id="{213ECBEB-1D09-0648-BA66-44A8D313B1AC}" type="datetime1">
              <a:rPr lang="en-US" smtClean="0">
                <a:solidFill>
                  <a:prstClr val="black">
                    <a:tint val="75000"/>
                  </a:prstClr>
                </a:solidFill>
              </a:rPr>
              <a:pPr>
                <a:defRPr/>
              </a:pPr>
              <a:t>11/9/17</a:t>
            </a:fld>
            <a:endParaRPr lang="en-US">
              <a:solidFill>
                <a:prstClr val="black">
                  <a:tint val="75000"/>
                </a:prstClr>
              </a:solidFill>
            </a:endParaRPr>
          </a:p>
        </p:txBody>
      </p:sp>
      <p:sp>
        <p:nvSpPr>
          <p:cNvPr id="9" name="Footer Placeholder 4"/>
          <p:cNvSpPr>
            <a:spLocks noGrp="1"/>
          </p:cNvSpPr>
          <p:nvPr>
            <p:ph type="ftr" sz="quarter" idx="11"/>
          </p:nvPr>
        </p:nvSpPr>
        <p:spPr/>
        <p:txBody>
          <a:bodyPr/>
          <a:lstStyle>
            <a:lvl1pPr>
              <a:defRPr/>
            </a:lvl1pPr>
          </a:lstStyle>
          <a:p>
            <a:pPr>
              <a:defRPr/>
            </a:pPr>
            <a:endParaRPr lang="en-US"/>
          </a:p>
        </p:txBody>
      </p:sp>
      <p:sp>
        <p:nvSpPr>
          <p:cNvPr id="10" name="Slide Number Placeholder 5"/>
          <p:cNvSpPr>
            <a:spLocks noGrp="1"/>
          </p:cNvSpPr>
          <p:nvPr>
            <p:ph type="sldNum" sz="quarter" idx="12"/>
          </p:nvPr>
        </p:nvSpPr>
        <p:spPr/>
        <p:txBody>
          <a:bodyPr/>
          <a:lstStyle>
            <a:lvl1pPr>
              <a:defRPr/>
            </a:lvl1pPr>
          </a:lstStyle>
          <a:p>
            <a:pPr>
              <a:defRPr/>
            </a:pPr>
            <a:fld id="{197AEE38-385D-F945-8ABA-6CFF9E8196B2}" type="slidenum">
              <a:rPr lang="en-US">
                <a:solidFill>
                  <a:srgbClr val="9BBB59"/>
                </a:solidFill>
              </a:rPr>
              <a:pPr>
                <a:defRPr/>
              </a:pPr>
              <a:t>‹#›</a:t>
            </a:fld>
            <a:endParaRPr lang="en-US">
              <a:solidFill>
                <a:srgbClr val="9BBB59"/>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4" name="Date Placeholder 3"/>
          <p:cNvSpPr>
            <a:spLocks noGrp="1"/>
          </p:cNvSpPr>
          <p:nvPr>
            <p:ph type="dt" sz="half" idx="10"/>
          </p:nvPr>
        </p:nvSpPr>
        <p:spPr/>
        <p:txBody>
          <a:bodyPr/>
          <a:lstStyle>
            <a:lvl1pPr>
              <a:defRPr/>
            </a:lvl1pPr>
          </a:lstStyle>
          <a:p>
            <a:pPr>
              <a:defRPr/>
            </a:pPr>
            <a:fld id="{4EBE4C7B-9664-7B46-842B-7DC00B0DD9F0}" type="datetime1">
              <a:rPr lang="en-US" smtClean="0">
                <a:solidFill>
                  <a:prstClr val="black">
                    <a:tint val="75000"/>
                  </a:prstClr>
                </a:solidFill>
              </a:rPr>
              <a:pPr>
                <a:def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CFCB3398-78C0-5B46-8BCF-97493A0BAED3}" type="slidenum">
              <a:rPr lang="en-US">
                <a:solidFill>
                  <a:srgbClr val="9BBB59"/>
                </a:solidFill>
              </a:rPr>
              <a:pPr>
                <a:defRPr/>
              </a:pPr>
              <a:t>‹#›</a:t>
            </a:fld>
            <a:endParaRPr lang="en-US">
              <a:solidFill>
                <a:srgbClr val="9BBB59"/>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9946013"/>
      </p:ext>
    </p:extLst>
  </p:cSld>
  <p:clrMapOvr>
    <a:masterClrMapping/>
  </p:clrMapOvr>
  <p:transition/>
</p:sldLayout>
</file>

<file path=ppt/slideLayouts/slideLayout22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Date Placeholder 3"/>
          <p:cNvSpPr>
            <a:spLocks noGrp="1"/>
          </p:cNvSpPr>
          <p:nvPr>
            <p:ph type="dt" sz="half" idx="10"/>
          </p:nvPr>
        </p:nvSpPr>
        <p:spPr/>
        <p:txBody>
          <a:bodyPr/>
          <a:lstStyle>
            <a:lvl1pPr>
              <a:defRPr/>
            </a:lvl1pPr>
          </a:lstStyle>
          <a:p>
            <a:pPr>
              <a:defRPr/>
            </a:pPr>
            <a:fld id="{FFC218DE-2B62-5242-9D74-C392291347B9}" type="datetime1">
              <a:rPr lang="en-US" smtClean="0">
                <a:solidFill>
                  <a:prstClr val="black">
                    <a:tint val="75000"/>
                  </a:prstClr>
                </a:solidFill>
              </a:rPr>
              <a:pPr>
                <a:defRPr/>
              </a:pPr>
              <a:t>11/9/17</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87CB12DC-9BA3-E849-8DAB-53097B1F748C}" type="slidenum">
              <a:rPr lang="en-US">
                <a:solidFill>
                  <a:srgbClr val="9BBB59"/>
                </a:solidFill>
              </a:rPr>
              <a:pPr>
                <a:defRPr/>
              </a:pPr>
              <a:t>‹#›</a:t>
            </a:fld>
            <a:endParaRPr lang="en-US">
              <a:solidFill>
                <a:srgbClr val="9BBB59"/>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6" name="Date Placeholder 3"/>
          <p:cNvSpPr>
            <a:spLocks noGrp="1"/>
          </p:cNvSpPr>
          <p:nvPr>
            <p:ph type="dt" sz="half" idx="10"/>
          </p:nvPr>
        </p:nvSpPr>
        <p:spPr/>
        <p:txBody>
          <a:bodyPr/>
          <a:lstStyle>
            <a:lvl1pPr>
              <a:defRPr/>
            </a:lvl1pPr>
          </a:lstStyle>
          <a:p>
            <a:pPr>
              <a:defRPr/>
            </a:pPr>
            <a:fld id="{9A73A221-8A2B-A645-A3F8-C7819C3CE5BE}" type="datetime1">
              <a:rPr lang="en-US" smtClean="0">
                <a:solidFill>
                  <a:prstClr val="black">
                    <a:tint val="75000"/>
                  </a:prstClr>
                </a:solidFill>
              </a:rPr>
              <a:pPr>
                <a:defRPr/>
              </a:pPr>
              <a:t>11/9/17</a:t>
            </a:fld>
            <a:endParaRPr lang="en-US">
              <a:solidFill>
                <a:prstClr val="black">
                  <a:tint val="75000"/>
                </a:prstClr>
              </a:solidFill>
            </a:endParaRPr>
          </a:p>
        </p:txBody>
      </p:sp>
      <p:sp>
        <p:nvSpPr>
          <p:cNvPr id="7" name="Footer Placeholder 4"/>
          <p:cNvSpPr>
            <a:spLocks noGrp="1"/>
          </p:cNvSpPr>
          <p:nvPr>
            <p:ph type="ftr" sz="quarter" idx="11"/>
          </p:nvPr>
        </p:nvSpPr>
        <p:spPr/>
        <p:txBody>
          <a:bodyPr/>
          <a:lstStyle>
            <a:lvl1pPr>
              <a:defRPr/>
            </a:lvl1pPr>
          </a:lstStyle>
          <a:p>
            <a:pPr>
              <a:defRPr/>
            </a:pPr>
            <a:endParaRPr lang="en-US"/>
          </a:p>
        </p:txBody>
      </p:sp>
      <p:sp>
        <p:nvSpPr>
          <p:cNvPr id="8" name="Slide Number Placeholder 5"/>
          <p:cNvSpPr>
            <a:spLocks noGrp="1"/>
          </p:cNvSpPr>
          <p:nvPr>
            <p:ph type="sldNum" sz="quarter" idx="12"/>
          </p:nvPr>
        </p:nvSpPr>
        <p:spPr/>
        <p:txBody>
          <a:bodyPr/>
          <a:lstStyle>
            <a:lvl1pPr>
              <a:defRPr/>
            </a:lvl1pPr>
          </a:lstStyle>
          <a:p>
            <a:pPr>
              <a:defRPr/>
            </a:pPr>
            <a:fld id="{01BA44EC-0D86-C44E-97A0-48A19801D204}" type="slidenum">
              <a:rPr lang="en-US">
                <a:solidFill>
                  <a:srgbClr val="9BBB59"/>
                </a:solidFill>
              </a:rPr>
              <a:pPr>
                <a:defRPr/>
              </a:pPr>
              <a:t>‹#›</a:t>
            </a:fld>
            <a:endParaRPr lang="en-US">
              <a:solidFill>
                <a:srgbClr val="9BBB59"/>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6" name="Date Placeholder 3"/>
          <p:cNvSpPr>
            <a:spLocks noGrp="1"/>
          </p:cNvSpPr>
          <p:nvPr>
            <p:ph type="dt" sz="half" idx="10"/>
          </p:nvPr>
        </p:nvSpPr>
        <p:spPr/>
        <p:txBody>
          <a:bodyPr/>
          <a:lstStyle>
            <a:lvl1pPr>
              <a:defRPr/>
            </a:lvl1pPr>
          </a:lstStyle>
          <a:p>
            <a:pPr>
              <a:defRPr/>
            </a:pPr>
            <a:fld id="{8D7EB322-1335-B747-8FD4-F55BB3B2815F}" type="datetime1">
              <a:rPr lang="en-US" smtClean="0">
                <a:solidFill>
                  <a:prstClr val="black">
                    <a:tint val="75000"/>
                  </a:prstClr>
                </a:solidFill>
              </a:rPr>
              <a:pPr>
                <a:defRPr/>
              </a:pPr>
              <a:t>11/9/17</a:t>
            </a:fld>
            <a:endParaRPr lang="en-US">
              <a:solidFill>
                <a:prstClr val="black">
                  <a:tint val="75000"/>
                </a:prstClr>
              </a:solidFill>
            </a:endParaRPr>
          </a:p>
        </p:txBody>
      </p:sp>
      <p:sp>
        <p:nvSpPr>
          <p:cNvPr id="7" name="Footer Placeholder 4"/>
          <p:cNvSpPr>
            <a:spLocks noGrp="1"/>
          </p:cNvSpPr>
          <p:nvPr>
            <p:ph type="ftr" sz="quarter" idx="11"/>
          </p:nvPr>
        </p:nvSpPr>
        <p:spPr/>
        <p:txBody>
          <a:bodyPr/>
          <a:lstStyle>
            <a:lvl1pPr>
              <a:defRPr/>
            </a:lvl1pPr>
          </a:lstStyle>
          <a:p>
            <a:pPr>
              <a:defRPr/>
            </a:pPr>
            <a:endParaRPr lang="en-US"/>
          </a:p>
        </p:txBody>
      </p:sp>
      <p:sp>
        <p:nvSpPr>
          <p:cNvPr id="8" name="Slide Number Placeholder 5"/>
          <p:cNvSpPr>
            <a:spLocks noGrp="1"/>
          </p:cNvSpPr>
          <p:nvPr>
            <p:ph type="sldNum" sz="quarter" idx="12"/>
          </p:nvPr>
        </p:nvSpPr>
        <p:spPr/>
        <p:txBody>
          <a:bodyPr/>
          <a:lstStyle>
            <a:lvl1pPr>
              <a:defRPr/>
            </a:lvl1pPr>
          </a:lstStyle>
          <a:p>
            <a:pPr>
              <a:defRPr/>
            </a:pPr>
            <a:fld id="{9FC0C591-9DB5-3C46-BAB1-1FD3C04251A7}" type="slidenum">
              <a:rPr lang="en-US">
                <a:solidFill>
                  <a:srgbClr val="9BBB59"/>
                </a:solidFill>
              </a:rPr>
              <a:pPr>
                <a:defRPr/>
              </a:pPr>
              <a:t>‹#›</a:t>
            </a:fld>
            <a:endParaRPr lang="en-US">
              <a:solidFill>
                <a:srgbClr val="9BBB59"/>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fld id="{759AB0B2-58B9-A44C-A5A6-A8FBBE530850}" type="datetime1">
              <a:rPr lang="en-US" smtClean="0">
                <a:solidFill>
                  <a:prstClr val="black">
                    <a:tint val="75000"/>
                  </a:prstClr>
                </a:solidFill>
              </a:rPr>
              <a:pPr>
                <a:defRPr/>
              </a:pPr>
              <a:t>11/9/17</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ADC9B385-7E4F-D648-854E-B5FBE5911DB7}" type="slidenum">
              <a:rPr lang="en-US">
                <a:solidFill>
                  <a:srgbClr val="9BBB59"/>
                </a:solidFill>
              </a:rPr>
              <a:pPr>
                <a:defRPr/>
              </a:pPr>
              <a:t>‹#›</a:t>
            </a:fld>
            <a:endParaRPr lang="en-US">
              <a:solidFill>
                <a:srgbClr val="9BBB59"/>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fld id="{39481B22-01FA-A943-9BB9-8B65F5C80F50}" type="datetime1">
              <a:rPr lang="en-US" smtClean="0">
                <a:solidFill>
                  <a:prstClr val="black">
                    <a:tint val="75000"/>
                  </a:prstClr>
                </a:solidFill>
              </a:rPr>
              <a:pPr>
                <a:defRPr/>
              </a:pPr>
              <a:t>11/9/17</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A6709091-ADEF-0E4F-807D-32AD63D403A3}" type="slidenum">
              <a:rPr lang="en-US">
                <a:solidFill>
                  <a:srgbClr val="9BBB59"/>
                </a:solidFill>
              </a:rPr>
              <a:pPr>
                <a:defRPr/>
              </a:pPr>
              <a:t>‹#›</a:t>
            </a:fld>
            <a:endParaRPr lang="en-US">
              <a:solidFill>
                <a:srgbClr val="9BBB59"/>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45.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55588" y="198438"/>
            <a:ext cx="8382000" cy="487362"/>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242888" y="1200150"/>
            <a:ext cx="4114800" cy="48307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510088" y="1200150"/>
            <a:ext cx="4114800" cy="48307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fld id="{F403E011-89A9-6E48-A945-79C971F164E7}" type="datetime1">
              <a:rPr lang="en-US" smtClean="0">
                <a:solidFill>
                  <a:prstClr val="black">
                    <a:tint val="75000"/>
                  </a:prstClr>
                </a:solidFill>
              </a:rPr>
              <a:pPr>
                <a:defRPr/>
              </a:pPr>
              <a:t>11/9/17</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1D97A91E-0216-8544-A00D-3713641DF831}" type="slidenum">
              <a:rPr lang="en-US">
                <a:solidFill>
                  <a:srgbClr val="9BBB59"/>
                </a:solidFill>
              </a:rPr>
              <a:pPr>
                <a:defRPr/>
              </a:pPr>
              <a:t>‹#›</a:t>
            </a:fld>
            <a:endParaRPr lang="en-US" dirty="0">
              <a:solidFill>
                <a:srgbClr val="9BBB59"/>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4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55588" y="198438"/>
            <a:ext cx="8382000" cy="487362"/>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42888" y="1200150"/>
            <a:ext cx="8382000" cy="4830763"/>
          </a:xfrm>
        </p:spPr>
        <p:txBody>
          <a:bodyPr/>
          <a:lstStyle/>
          <a:p>
            <a:pPr lvl="0"/>
            <a:r>
              <a:rPr lang="en-US" noProof="0" smtClean="0"/>
              <a:t>Click icon to add table</a:t>
            </a:r>
            <a:endParaRPr lang="en-US" noProof="0"/>
          </a:p>
        </p:txBody>
      </p:sp>
      <p:sp>
        <p:nvSpPr>
          <p:cNvPr id="4" name="Date Placeholder 3"/>
          <p:cNvSpPr>
            <a:spLocks noGrp="1"/>
          </p:cNvSpPr>
          <p:nvPr>
            <p:ph type="dt" sz="half" idx="10"/>
          </p:nvPr>
        </p:nvSpPr>
        <p:spPr/>
        <p:txBody>
          <a:bodyPr/>
          <a:lstStyle>
            <a:lvl1pPr>
              <a:defRPr/>
            </a:lvl1pPr>
          </a:lstStyle>
          <a:p>
            <a:pPr>
              <a:defRPr/>
            </a:pPr>
            <a:fld id="{8715C56D-A987-284F-BCDA-11A8D583DC1B}" type="datetime1">
              <a:rPr lang="en-US" smtClean="0">
                <a:solidFill>
                  <a:prstClr val="black">
                    <a:tint val="75000"/>
                  </a:prstClr>
                </a:solidFill>
              </a:rPr>
              <a:pPr>
                <a:def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6BBFA2E4-188F-1F44-91FC-27C47CA5D22F}" type="slidenum">
              <a:rPr lang="en-US">
                <a:solidFill>
                  <a:srgbClr val="9BBB59"/>
                </a:solidFill>
              </a:rPr>
              <a:pPr>
                <a:defRPr/>
              </a:pPr>
              <a:t>‹#›</a:t>
            </a:fld>
            <a:endParaRPr lang="en-US" dirty="0">
              <a:solidFill>
                <a:srgbClr val="9BBB59"/>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E11A5C63-8B36-4754-851D-12FD2888AB62}"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2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B116F91-ED3E-4251-B1F7-EC5ADB84708A}"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2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C8E1BD6-2D5E-4D6A-B17F-9E7F4515CCE0}"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9039703"/>
      </p:ext>
    </p:extLst>
  </p:cSld>
  <p:clrMapOvr>
    <a:masterClrMapping/>
  </p:clrMapOvr>
  <p:transition/>
</p:sldLayout>
</file>

<file path=ppt/slideLayouts/slideLayout2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B711E9B8-FBD4-438C-AF5F-667305AF5833}" type="datetime1">
              <a:rPr lang="en-US" smtClean="0">
                <a:solidFill>
                  <a:prstClr val="black">
                    <a:tint val="75000"/>
                  </a:prstClr>
                </a:solidFill>
              </a:rPr>
              <a:pPr/>
              <a:t>11/9/17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0AC9F148-F549-4073-AB5C-5834CD879949}" type="datetime1">
              <a:rPr lang="en-US" smtClean="0">
                <a:solidFill>
                  <a:prstClr val="black">
                    <a:tint val="75000"/>
                  </a:prstClr>
                </a:solidFill>
              </a:rPr>
              <a:pPr/>
              <a:t>11/9/17</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898099E7-9DD3-4299-90F8-9846FCA66204}" type="datetime1">
              <a:rPr lang="en-US" smtClean="0">
                <a:solidFill>
                  <a:prstClr val="black">
                    <a:tint val="75000"/>
                  </a:prstClr>
                </a:solidFill>
              </a:rPr>
              <a:pPr/>
              <a:t>11/9/17</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2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BE959CB-3542-414D-8B44-2F5E0236A0FD}" type="datetime1">
              <a:rPr lang="en-US" smtClean="0">
                <a:solidFill>
                  <a:prstClr val="black">
                    <a:tint val="75000"/>
                  </a:prstClr>
                </a:solidFill>
              </a:rPr>
              <a:pPr/>
              <a:t>11/9/17</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2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EA98C53C-14FF-4D5E-A68F-15DFC7D68265}" type="datetime1">
              <a:rPr lang="en-US" smtClean="0">
                <a:solidFill>
                  <a:prstClr val="black">
                    <a:tint val="75000"/>
                  </a:prstClr>
                </a:solidFill>
              </a:rPr>
              <a:pPr/>
              <a:t>11/9/17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2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16DBC9E-D78A-433F-89BF-14D5DA7B7CE9}" type="datetime1">
              <a:rPr lang="en-US" smtClean="0">
                <a:solidFill>
                  <a:prstClr val="black">
                    <a:tint val="75000"/>
                  </a:prstClr>
                </a:solidFill>
              </a:rPr>
              <a:pPr/>
              <a:t>11/9/17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2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828FE3-9AE0-49A2-976F-324A07A44035}"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2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D41AD1F-69F0-4F09-9216-7848FA869439}"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2606719"/>
      </p:ext>
    </p:extLst>
  </p:cSld>
  <p:clrMapOvr>
    <a:masterClrMapping/>
  </p:clrMapOvr>
  <p:transition/>
  <p:timing>
    <p:tnLst>
      <p:par>
        <p:cTn id="1" dur="indefinite" restart="never" nodeType="tmRoot"/>
      </p:par>
    </p:tn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9601064"/>
      </p:ext>
    </p:extLst>
  </p:cSld>
  <p:clrMapOvr>
    <a:masterClrMapping/>
  </p:clrMapOvr>
  <p:transition/>
  <p:timing>
    <p:tnLst>
      <p:par>
        <p:cTn id="1" dur="indefinite" restart="never" nodeType="tmRoot"/>
      </p:par>
    </p:tnLst>
  </p:timing>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7941158"/>
      </p:ext>
    </p:extLst>
  </p:cSld>
  <p:clrMapOvr>
    <a:masterClrMapping/>
  </p:clrMapOvr>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2369188"/>
      </p:ext>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2321076"/>
      </p:ext>
    </p:extLst>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461306"/>
      </p:ext>
    </p:extLst>
  </p:cSld>
  <p:clrMapOvr>
    <a:masterClrMapping/>
  </p:clrMapOvr>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3792512"/>
      </p:ext>
    </p:extLst>
  </p:cSld>
  <p:clrMapOvr>
    <a:masterClrMapping/>
  </p:clrMapOvr>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0236361"/>
      </p:ext>
    </p:extLst>
  </p:cSld>
  <p:clrMapOvr>
    <a:masterClrMapping/>
  </p:clrMapOvr>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76666256"/>
      </p:ext>
    </p:extLst>
  </p:cSld>
  <p:clrMapOvr>
    <a:masterClrMapping/>
  </p:clrMapOvr>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1785251"/>
      </p:ext>
    </p:extLst>
  </p:cSld>
  <p:clrMapOvr>
    <a:masterClrMapping/>
  </p:clrMapOvr>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3190055"/>
      </p:ext>
    </p:extLst>
  </p:cSld>
  <p:clrMapOvr>
    <a:masterClrMapping/>
  </p:clrMapOvr>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6774506"/>
      </p:ext>
    </p:extLst>
  </p:cSld>
  <p:clrMapOvr>
    <a:masterClrMapping/>
  </p:clrMapOvr>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1595455"/>
      </p:ext>
    </p:extLst>
  </p:cSld>
  <p:clrMapOvr>
    <a:masterClrMapping/>
  </p:clrMapOvr>
  <p:transition/>
  <p:timing>
    <p:tnLst>
      <p:par>
        <p:cTn id="1" dur="indefinite" restart="never" nodeType="tmRoot"/>
      </p:par>
    </p:tnLst>
  </p:timing>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739676"/>
      </p:ext>
    </p:extLst>
  </p:cSld>
  <p:clrMapOvr>
    <a:masterClrMapping/>
  </p:clrMapOvr>
  <p:transition/>
  <p:timing>
    <p:tnLst>
      <p:par>
        <p:cTn id="1" dur="indefinite" restart="never" nodeType="tmRoot"/>
      </p:par>
    </p:tnLst>
  </p:timing>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7381863"/>
      </p:ext>
    </p:extLst>
  </p:cSld>
  <p:clrMapOvr>
    <a:masterClrMapping/>
  </p:clrMapOvr>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399281"/>
      </p:ext>
    </p:extLst>
  </p:cSld>
  <p:clrMapOvr>
    <a:masterClrMapping/>
  </p:clrMapOvr>
  <p:transition/>
  <p:timing>
    <p:tnLst>
      <p:par>
        <p:cTn id="1" dur="indefinite" restart="never" nodeType="tmRoot"/>
      </p:par>
    </p:tn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0449378"/>
      </p:ext>
    </p:extLst>
  </p:cSld>
  <p:clrMapOvr>
    <a:masterClrMapping/>
  </p:clrMapOvr>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5044656"/>
      </p:ext>
    </p:extLst>
  </p:cSld>
  <p:clrMapOvr>
    <a:masterClrMapping/>
  </p:clrMapOvr>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04303"/>
      </p:ext>
    </p:extLst>
  </p:cSld>
  <p:clrMapOvr>
    <a:masterClrMapping/>
  </p:clrMapOvr>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64242"/>
      </p:ext>
    </p:extLst>
  </p:cSld>
  <p:clrMapOvr>
    <a:masterClrMapping/>
  </p:clrMapOvr>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75941473"/>
      </p:ext>
    </p:extLst>
  </p:cSld>
  <p:clrMapOvr>
    <a:masterClrMapping/>
  </p:clrMapOvr>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4689527"/>
      </p:ext>
    </p:extLst>
  </p:cSld>
  <p:clrMapOvr>
    <a:masterClrMapping/>
  </p:clrMapOvr>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2530779"/>
      </p:ext>
    </p:extLst>
  </p:cSld>
  <p:clrMapOvr>
    <a:masterClrMapping/>
  </p:clrMapOvr>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59384"/>
      </p:ext>
    </p:extLst>
  </p:cSld>
  <p:clrMapOvr>
    <a:masterClrMapping/>
  </p:clrMapOvr>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2136390"/>
      </p:ext>
    </p:extLst>
  </p:cSld>
  <p:clrMapOvr>
    <a:masterClrMapping/>
  </p:clrMapOvr>
  <p:transition/>
  <p:timing>
    <p:tnLst>
      <p:par>
        <p:cTn id="1" dur="indefinite" restart="never" nodeType="tmRoot"/>
      </p:par>
    </p:tnLst>
  </p:timing>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7119752"/>
      </p:ext>
    </p:extLst>
  </p:cSld>
  <p:clrMapOvr>
    <a:masterClrMapping/>
  </p:clrMapOvr>
  <p:transition/>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49994594"/>
      </p:ext>
    </p:extLst>
  </p:cSld>
  <p:clrMapOvr>
    <a:masterClrMapping/>
  </p:clrMapOvr>
  <p:transition/>
  <p:timing>
    <p:tnLst>
      <p:par>
        <p:cTn id="1" dur="indefinite" restart="never" nodeType="tmRoot"/>
      </p:par>
    </p:tnLst>
  </p:timing>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024890"/>
      </p:ext>
    </p:extLst>
  </p:cSld>
  <p:clrMapOvr>
    <a:masterClrMapping/>
  </p:clrMapOvr>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6026373"/>
      </p:ext>
    </p:extLst>
  </p:cSld>
  <p:clrMapOvr>
    <a:masterClrMapping/>
  </p:clrMapOvr>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5090810"/>
      </p:ext>
    </p:extLst>
  </p:cSld>
  <p:clrMapOvr>
    <a:masterClrMapping/>
  </p:clrMapOvr>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10889380"/>
      </p:ext>
    </p:extLst>
  </p:cSld>
  <p:clrMapOvr>
    <a:masterClrMapping/>
  </p:clrMapOvr>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0365414"/>
      </p:ext>
    </p:extLst>
  </p:cSld>
  <p:clrMapOvr>
    <a:masterClrMapping/>
  </p:clrMapOvr>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4118010"/>
      </p:ext>
    </p:extLst>
  </p:cSld>
  <p:clrMapOvr>
    <a:masterClrMapping/>
  </p:clrMapOvr>
  <p:transition/>
</p:sldLayout>
</file>

<file path=ppt/slideLayouts/slideLayout2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3850849"/>
      </p:ext>
    </p:extLst>
  </p:cSld>
  <p:clrMapOvr>
    <a:masterClrMapping/>
  </p:clrMapOvr>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037837"/>
      </p:ext>
    </p:extLst>
  </p:cSld>
  <p:clrMapOvr>
    <a:masterClrMapping/>
  </p:clrMapOvr>
  <p:transition/>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2779224"/>
      </p:ext>
    </p:extLst>
  </p:cSld>
  <p:clrMapOvr>
    <a:masterClrMapping/>
  </p:clrMapOvr>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167216"/>
      </p:ext>
    </p:extLst>
  </p:cSld>
  <p:clrMapOvr>
    <a:masterClrMapping/>
  </p:clrMapOvr>
  <p:transition/>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493300"/>
      </p:ext>
    </p:extLst>
  </p:cSld>
  <p:clrMapOvr>
    <a:masterClrMapping/>
  </p:clrMapOvr>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8352367"/>
      </p:ext>
    </p:extLst>
  </p:cSld>
  <p:clrMapOvr>
    <a:masterClrMapping/>
  </p:clrMapOvr>
  <p:transition/>
  <p:timing>
    <p:tnLst>
      <p:par>
        <p:cTn id="1" dur="indefinite" restart="never" nodeType="tmRoot"/>
      </p:par>
    </p:tnLst>
  </p:timing>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9827745"/>
      </p:ext>
    </p:extLst>
  </p:cSld>
  <p:clrMapOvr>
    <a:masterClrMapping/>
  </p:clrMapOvr>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7173958"/>
      </p:ext>
    </p:extLst>
  </p:cSld>
  <p:clrMapOvr>
    <a:masterClrMapping/>
  </p:clrMapOvr>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13580448"/>
      </p:ext>
    </p:extLst>
  </p:cSld>
  <p:clrMapOvr>
    <a:masterClrMapping/>
  </p:clrMapOvr>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4017199"/>
      </p:ext>
    </p:extLst>
  </p:cSld>
  <p:clrMapOvr>
    <a:masterClrMapping/>
  </p:clrMapOvr>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4146712"/>
      </p:ext>
    </p:extLst>
  </p:cSld>
  <p:clrMapOvr>
    <a:masterClrMapping/>
  </p:clrMapOvr>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96228247"/>
      </p:ext>
    </p:extLst>
  </p:cSld>
  <p:clrMapOvr>
    <a:masterClrMapping/>
  </p:clrMapOvr>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752461"/>
      </p:ext>
    </p:extLst>
  </p:cSld>
  <p:clrMapOvr>
    <a:masterClrMapping/>
  </p:clrMapOvr>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8282844"/>
      </p:ext>
    </p:extLst>
  </p:cSld>
  <p:clrMapOvr>
    <a:masterClrMapping/>
  </p:clrMapOvr>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6656820"/>
      </p:ext>
    </p:extLst>
  </p:cSld>
  <p:clrMapOvr>
    <a:masterClrMapping/>
  </p:clrMapOvr>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053959205"/>
      </p:ext>
    </p:extLst>
  </p:cSld>
  <p:clrMapOvr>
    <a:masterClrMapping/>
  </p:clrMapOvr>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7196836"/>
      </p:ext>
    </p:extLst>
  </p:cSld>
  <p:clrMapOvr>
    <a:masterClrMapping/>
  </p:clrMapOvr>
  <p:transition/>
  <p:timing>
    <p:tnLst>
      <p:par>
        <p:cTn id="1" dur="indefinite" restart="never" nodeType="tmRoot"/>
      </p:par>
    </p:tn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5525813"/>
      </p:ext>
    </p:extLst>
  </p:cSld>
  <p:clrMapOvr>
    <a:masterClrMapping/>
  </p:clrMapOvr>
  <p:transition/>
  <p:timing>
    <p:tnLst>
      <p:par>
        <p:cTn id="1" dur="indefinite" restart="never" nodeType="tmRoot"/>
      </p:par>
    </p:tn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0360520"/>
      </p:ext>
    </p:extLst>
  </p:cSld>
  <p:clrMapOvr>
    <a:masterClrMapping/>
  </p:clrMapOvr>
  <p:transition/>
</p:sldLayout>
</file>

<file path=ppt/slideLayouts/slideLayout2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9259301"/>
      </p:ext>
    </p:extLst>
  </p:cSld>
  <p:clrMapOvr>
    <a:masterClrMapping/>
  </p:clrMapOvr>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8758866"/>
      </p:ext>
    </p:extLst>
  </p:cSld>
  <p:clrMapOvr>
    <a:masterClrMapping/>
  </p:clrMapOvr>
  <p:transition/>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9375224"/>
      </p:ext>
    </p:extLst>
  </p:cSld>
  <p:clrMapOvr>
    <a:masterClrMapping/>
  </p:clrMapOvr>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3954124"/>
      </p:ext>
    </p:extLst>
  </p:cSld>
  <p:clrMapOvr>
    <a:masterClrMapping/>
  </p:clrMapOvr>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590667"/>
      </p:ext>
    </p:extLst>
  </p:cSld>
  <p:clrMapOvr>
    <a:masterClrMapping/>
  </p:clrMapOvr>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2901596"/>
      </p:ext>
    </p:extLst>
  </p:cSld>
  <p:clrMapOvr>
    <a:masterClrMapping/>
  </p:clrMapOvr>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6313692"/>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pic>
        <p:nvPicPr>
          <p:cNvPr id="9" name="Picture 8"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31580221"/>
      </p:ext>
    </p:extLst>
  </p:cSld>
  <p:clrMapOvr>
    <a:masterClrMapping/>
  </p:clrMapOvr>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4561422"/>
      </p:ext>
    </p:extLst>
  </p:cSld>
  <p:clrMapOvr>
    <a:masterClrMapping/>
  </p:clrMapOvr>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4484981"/>
      </p:ext>
    </p:extLst>
  </p:cSld>
  <p:clrMapOvr>
    <a:masterClrMapping/>
  </p:clrMapOvr>
  <p:transition/>
  <p:timing>
    <p:tnLst>
      <p:par>
        <p:cTn id="1" dur="indefinite" restart="never" nodeType="tmRoot"/>
      </p:par>
    </p:tn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8808090"/>
      </p:ext>
    </p:extLst>
  </p:cSld>
  <p:clrMapOvr>
    <a:masterClrMapping/>
  </p:clrMapOvr>
  <p:transition/>
  <p:timing>
    <p:tnLst>
      <p:par>
        <p:cTn id="1" dur="indefinite" restart="never" nodeType="tmRoot"/>
      </p:par>
    </p:tn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4862752"/>
      </p:ext>
    </p:extLst>
  </p:cSld>
  <p:clrMapOvr>
    <a:masterClrMapping/>
  </p:clrMapOvr>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2935012"/>
      </p:ext>
    </p:extLst>
  </p:cSld>
  <p:clrMapOvr>
    <a:masterClrMapping/>
  </p:clrMapOvr>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0439108"/>
      </p:ext>
    </p:extLst>
  </p:cSld>
  <p:clrMapOvr>
    <a:masterClrMapping/>
  </p:clrMapOvr>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6432550"/>
      </p:ext>
    </p:extLst>
  </p:cSld>
  <p:clrMapOvr>
    <a:masterClrMapping/>
  </p:clrMapOvr>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7448326"/>
      </p:ext>
    </p:extLst>
  </p:cSld>
  <p:clrMapOvr>
    <a:masterClrMapping/>
  </p:clrMapOvr>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1348521"/>
      </p:ext>
    </p:extLst>
  </p:cSld>
  <p:clrMapOvr>
    <a:masterClrMapping/>
  </p:clrMapOvr>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755936"/>
      </p:ext>
    </p:extLst>
  </p:cSld>
  <p:clrMapOvr>
    <a:masterClrMapping/>
  </p:clrMapOvr>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pic>
        <p:nvPicPr>
          <p:cNvPr id="5" name="Picture 4"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66332104"/>
      </p:ext>
    </p:extLst>
  </p:cSld>
  <p:clrMapOvr>
    <a:masterClrMapping/>
  </p:clrMapOvr>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5304457"/>
      </p:ext>
    </p:extLst>
  </p:cSld>
  <p:clrMapOvr>
    <a:masterClrMapping/>
  </p:clrMapOvr>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0556829"/>
      </p:ext>
    </p:extLst>
  </p:cSld>
  <p:clrMapOvr>
    <a:masterClrMapping/>
  </p:clrMapOvr>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290061"/>
      </p:ext>
    </p:extLst>
  </p:cSld>
  <p:clrMapOvr>
    <a:masterClrMapping/>
  </p:clrMapOvr>
  <p:transition/>
  <p:timing>
    <p:tnLst>
      <p:par>
        <p:cTn id="1" dur="indefinite" restart="never" nodeType="tmRoot"/>
      </p:par>
    </p:tn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7682752"/>
      </p:ext>
    </p:extLst>
  </p:cSld>
  <p:clrMapOvr>
    <a:masterClrMapping/>
  </p:clrMapOvr>
  <p:transition/>
  <p:timing>
    <p:tnLst>
      <p:par>
        <p:cTn id="1" dur="indefinite" restart="never" nodeType="tmRoot"/>
      </p:par>
    </p:tn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409920"/>
      </p:ext>
    </p:extLst>
  </p:cSld>
  <p:clrMapOvr>
    <a:masterClrMapping/>
  </p:clrMapOvr>
  <p:transition/>
</p:sldLayout>
</file>

<file path=ppt/slideLayouts/slideLayout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783200"/>
      </p:ext>
    </p:extLst>
  </p:cSld>
  <p:clrMapOvr>
    <a:masterClrMapping/>
  </p:clrMapOvr>
  <p:transition/>
</p:sldLayout>
</file>

<file path=ppt/slideLayouts/slideLayout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5750378"/>
      </p:ext>
    </p:extLst>
  </p:cSld>
  <p:clrMapOvr>
    <a:masterClrMapping/>
  </p:clrMapOvr>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52326443"/>
      </p:ext>
    </p:extLst>
  </p:cSld>
  <p:clrMapOvr>
    <a:masterClrMapping/>
  </p:clrMapOvr>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319595"/>
      </p:ext>
    </p:extLst>
  </p:cSld>
  <p:clrMapOvr>
    <a:masterClrMapping/>
  </p:clrMapOvr>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6990141"/>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pic>
        <p:nvPicPr>
          <p:cNvPr id="4" name="Picture 3"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36326866"/>
      </p:ext>
    </p:extLst>
  </p:cSld>
  <p:clrMapOvr>
    <a:masterClrMapping/>
  </p:clrMapOvr>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6445112"/>
      </p:ext>
    </p:extLst>
  </p:cSld>
  <p:clrMapOvr>
    <a:masterClrMapping/>
  </p:clrMapOvr>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1219678"/>
      </p:ext>
    </p:extLst>
  </p:cSld>
  <p:clrMapOvr>
    <a:masterClrMapping/>
  </p:clrMapOvr>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7048859"/>
      </p:ext>
    </p:extLst>
  </p:cSld>
  <p:clrMapOvr>
    <a:masterClrMapping/>
  </p:clrMapOvr>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000718"/>
      </p:ext>
    </p:extLst>
  </p:cSld>
  <p:clrMapOvr>
    <a:masterClrMapping/>
  </p:clrMapOvr>
  <p:transition/>
  <p:timing>
    <p:tnLst>
      <p:par>
        <p:cTn id="1" dur="indefinite" restart="never" nodeType="tmRoot"/>
      </p:par>
    </p:tn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167981"/>
      </p:ext>
    </p:extLst>
  </p:cSld>
  <p:clrMapOvr>
    <a:masterClrMapping/>
  </p:clrMapOvr>
  <p:transition/>
  <p:timing>
    <p:tnLst>
      <p:par>
        <p:cTn id="1" dur="indefinite" restart="never" nodeType="tmRoot"/>
      </p:par>
    </p:tnLst>
  </p:timing>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3145691"/>
      </p:ext>
    </p:extLst>
  </p:cSld>
  <p:clrMapOvr>
    <a:masterClrMapping/>
  </p:clrMapOvr>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1945520"/>
      </p:ext>
    </p:extLst>
  </p:cSld>
  <p:clrMapOvr>
    <a:masterClrMapping/>
  </p:clrMapOvr>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0641360"/>
      </p:ext>
    </p:extLst>
  </p:cSld>
  <p:clrMapOvr>
    <a:masterClrMapping/>
  </p:clrMapOvr>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0474432"/>
      </p:ext>
    </p:extLst>
  </p:cSld>
  <p:clrMapOvr>
    <a:masterClrMapping/>
  </p:clrMapOvr>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8270539"/>
      </p:ext>
    </p:extLst>
  </p:cSld>
  <p:clrMapOvr>
    <a:masterClrMapping/>
  </p:clrMapOvr>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19171892"/>
      </p:ext>
    </p:extLst>
  </p:cSld>
  <p:clrMapOvr>
    <a:masterClrMapping/>
  </p:clrMapOvr>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3326227"/>
      </p:ext>
    </p:extLst>
  </p:cSld>
  <p:clrMapOvr>
    <a:masterClrMapping/>
  </p:clrMapOvr>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05320534"/>
      </p:ext>
    </p:extLst>
  </p:cSld>
  <p:clrMapOvr>
    <a:masterClrMapping/>
  </p:clrMapOvr>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3006107"/>
      </p:ext>
    </p:extLst>
  </p:cSld>
  <p:clrMapOvr>
    <a:masterClrMapping/>
  </p:clrMapOvr>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9271674"/>
      </p:ext>
    </p:extLst>
  </p:cSld>
  <p:clrMapOvr>
    <a:masterClrMapping/>
  </p:clrMapOvr>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3741868"/>
      </p:ext>
    </p:extLst>
  </p:cSld>
  <p:clrMapOvr>
    <a:masterClrMapping/>
  </p:clrMapOvr>
  <p:transition/>
  <p:timing>
    <p:tnLst>
      <p:par>
        <p:cTn id="1" dur="indefinite" restart="never" nodeType="tmRoot"/>
      </p:par>
    </p:tn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5365392"/>
      </p:ext>
    </p:extLst>
  </p:cSld>
  <p:clrMapOvr>
    <a:masterClrMapping/>
  </p:clrMapOvr>
  <p:transition/>
  <p:timing>
    <p:tnLst>
      <p:par>
        <p:cTn id="1" dur="indefinite" restart="never" nodeType="tmRoot"/>
      </p:par>
    </p:tnLst>
  </p:timing>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3005956"/>
      </p:ext>
    </p:extLst>
  </p:cSld>
  <p:clrMapOvr>
    <a:masterClrMapping/>
  </p:clrMapOvr>
  <p:transition/>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6521440"/>
      </p:ext>
    </p:extLst>
  </p:cSld>
  <p:clrMapOvr>
    <a:masterClrMapping/>
  </p:clrMapOvr>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29031632"/>
      </p:ext>
    </p:extLst>
  </p:cSld>
  <p:clrMapOvr>
    <a:masterClrMapping/>
  </p:clrMapOvr>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4469086"/>
      </p:ext>
    </p:extLst>
  </p:cSld>
  <p:clrMapOvr>
    <a:masterClrMapping/>
  </p:clrMapOvr>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755826"/>
      </p:ext>
    </p:extLst>
  </p:cSld>
  <p:clrMapOvr>
    <a:masterClrMapping/>
  </p:clrMapOvr>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1184216"/>
      </p:ext>
    </p:extLst>
  </p:cSld>
  <p:clrMapOvr>
    <a:masterClrMapping/>
  </p:clrMapOvr>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09215989"/>
      </p:ext>
    </p:extLst>
  </p:cSld>
  <p:clrMapOvr>
    <a:masterClrMapping/>
  </p:clrMapOvr>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4064310"/>
      </p:ext>
    </p:extLst>
  </p:cSld>
  <p:clrMapOvr>
    <a:masterClrMapping/>
  </p:clrMapOvr>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9834498"/>
      </p:ext>
    </p:extLst>
  </p:cSld>
  <p:clrMapOvr>
    <a:masterClrMapping/>
  </p:clrMapOvr>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6118053"/>
      </p:ext>
    </p:extLst>
  </p:cSld>
  <p:clrMapOvr>
    <a:masterClrMapping/>
  </p:clrMapOvr>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9288350"/>
      </p:ext>
    </p:extLst>
  </p:cSld>
  <p:clrMapOvr>
    <a:masterClrMapping/>
  </p:clrMapOvr>
  <p:transition/>
  <p:timing>
    <p:tnLst>
      <p:par>
        <p:cTn id="1" dur="indefinite" restart="never" nodeType="tmRoot"/>
      </p:par>
    </p:tnLst>
  </p:timing>
</p:sldLayout>
</file>

<file path=ppt/slideLayouts/slideLayout3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28886"/>
      </p:ext>
    </p:extLst>
  </p:cSld>
  <p:clrMapOvr>
    <a:masterClrMapping/>
  </p:clrMapOvr>
  <p:transition/>
  <p:timing>
    <p:tnLst>
      <p:par>
        <p:cTn id="1" dur="indefinite" restart="never" nodeType="tmRoot"/>
      </p:par>
    </p:tnLst>
  </p:timing>
</p:sldLayout>
</file>

<file path=ppt/slideLayouts/slideLayout3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662595"/>
      </p:ext>
    </p:extLst>
  </p:cSld>
  <p:clrMapOvr>
    <a:masterClrMapping/>
  </p:clrMapOvr>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3473341"/>
      </p:ext>
    </p:extLst>
  </p:cSld>
  <p:clrMapOvr>
    <a:masterClrMapping/>
  </p:clrMapOvr>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366800"/>
      </p:ext>
    </p:extLst>
  </p:cSld>
  <p:clrMapOvr>
    <a:masterClrMapping/>
  </p:clrMapOvr>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5857697"/>
      </p:ext>
    </p:extLst>
  </p:cSld>
  <p:clrMapOvr>
    <a:masterClrMapping/>
  </p:clrMapOvr>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5138417"/>
      </p:ext>
    </p:extLst>
  </p:cSld>
  <p:clrMapOvr>
    <a:masterClrMapping/>
  </p:clrMapOvr>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3384149"/>
      </p:ext>
    </p:extLst>
  </p:cSld>
  <p:clrMapOvr>
    <a:masterClrMapping/>
  </p:clrMapOvr>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5254685"/>
      </p:ext>
    </p:extLst>
  </p:cSld>
  <p:clrMapOvr>
    <a:masterClrMapping/>
  </p:clrMapOvr>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7964458"/>
      </p:ext>
    </p:extLst>
  </p:cSld>
  <p:clrMapOvr>
    <a:masterClrMapping/>
  </p:clrMapOvr>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3176073"/>
      </p:ext>
    </p:extLst>
  </p:cSld>
  <p:clrMapOvr>
    <a:masterClrMapping/>
  </p:clrMapOvr>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7990264"/>
      </p:ext>
    </p:extLst>
  </p:cSld>
  <p:clrMapOvr>
    <a:masterClrMapping/>
  </p:clrMapOvr>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7667097"/>
      </p:ext>
    </p:extLst>
  </p:cSld>
  <p:clrMapOvr>
    <a:masterClrMapping/>
  </p:clrMapOvr>
  <p:transition/>
  <p:timing>
    <p:tnLst>
      <p:par>
        <p:cTn id="1" dur="indefinite" restart="never" nodeType="tmRoot"/>
      </p:par>
    </p:tnLst>
  </p:timing>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2197128"/>
      </p:ext>
    </p:extLst>
  </p:cSld>
  <p:clrMapOvr>
    <a:masterClrMapping/>
  </p:clrMapOvr>
  <p:transition/>
  <p:timing>
    <p:tnLst>
      <p:par>
        <p:cTn id="1" dur="indefinite" restart="never" nodeType="tmRoot"/>
      </p:par>
    </p:tnLst>
  </p:timing>
</p:sldLayout>
</file>

<file path=ppt/slideLayouts/slideLayout3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1404285"/>
      </p:ext>
    </p:extLst>
  </p:cSld>
  <p:clrMapOvr>
    <a:masterClrMapping/>
  </p:clrMapOvr>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9882226"/>
      </p:ext>
    </p:extLst>
  </p:cSld>
  <p:clrMapOvr>
    <a:masterClrMapping/>
  </p:clrMapOvr>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851008"/>
      </p:ext>
    </p:extLst>
  </p:cSld>
  <p:clrMapOvr>
    <a:masterClrMapping/>
  </p:clrMapOvr>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04977633"/>
      </p:ext>
    </p:extLst>
  </p:cSld>
  <p:clrMapOvr>
    <a:masterClrMapping/>
  </p:clrMapOvr>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2770502"/>
      </p:ext>
    </p:extLst>
  </p:cSld>
  <p:clrMapOvr>
    <a:masterClrMapping/>
  </p:clrMapOvr>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45009673"/>
      </p:ext>
    </p:extLst>
  </p:cSld>
  <p:clrMapOvr>
    <a:masterClrMapping/>
  </p:clrMapOvr>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3783394"/>
      </p:ext>
    </p:extLst>
  </p:cSld>
  <p:clrMapOvr>
    <a:masterClrMapping/>
  </p:clrMapOvr>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36977292"/>
      </p:ext>
    </p:extLst>
  </p:cSld>
  <p:clrMapOvr>
    <a:masterClrMapping/>
  </p:clrMapOvr>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663532"/>
      </p:ext>
    </p:extLst>
  </p:cSld>
  <p:clrMapOvr>
    <a:masterClrMapping/>
  </p:clrMapOvr>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5091402"/>
      </p:ext>
    </p:extLst>
  </p:cSld>
  <p:clrMapOvr>
    <a:masterClrMapping/>
  </p:clrMapOvr>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1460167"/>
      </p:ext>
    </p:extLst>
  </p:cSld>
  <p:clrMapOvr>
    <a:masterClrMapping/>
  </p:clrMapOvr>
  <p:transition/>
  <p:timing>
    <p:tnLst>
      <p:par>
        <p:cTn id="1" dur="indefinite" restart="never" nodeType="tmRoot"/>
      </p:par>
    </p:tnLst>
  </p:timing>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7326525"/>
      </p:ext>
    </p:extLst>
  </p:cSld>
  <p:clrMapOvr>
    <a:masterClrMapping/>
  </p:clrMapOvr>
  <p:transition/>
  <p:timing>
    <p:tnLst>
      <p:par>
        <p:cTn id="1" dur="indefinite" restart="never" nodeType="tmRoot"/>
      </p:par>
    </p:tnLst>
  </p:timing>
</p:sldLayout>
</file>

<file path=ppt/slideLayouts/slideLayout3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3570630"/>
      </p:ext>
    </p:extLst>
  </p:cSld>
  <p:clrMapOvr>
    <a:masterClrMapping/>
  </p:clrMapOvr>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8566723"/>
      </p:ext>
    </p:extLst>
  </p:cSld>
  <p:clrMapOvr>
    <a:masterClrMapping/>
  </p:clrMapOvr>
  <p:transition/>
  <p:timing>
    <p:tnLst>
      <p:par>
        <p:cTn id="1" dur="indefinite" restart="never" nodeType="tmRoot"/>
      </p:par>
    </p:tn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8800305"/>
      </p:ext>
    </p:extLst>
  </p:cSld>
  <p:clrMapOvr>
    <a:masterClrMapping/>
  </p:clrMapOvr>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1721681"/>
      </p:ext>
    </p:extLst>
  </p:cSld>
  <p:clrMapOvr>
    <a:masterClrMapping/>
  </p:clrMapOvr>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9220597"/>
      </p:ext>
    </p:extLst>
  </p:cSld>
  <p:clrMapOvr>
    <a:masterClrMapping/>
  </p:clrMapOvr>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3913127"/>
      </p:ext>
    </p:extLst>
  </p:cSld>
  <p:clrMapOvr>
    <a:masterClrMapping/>
  </p:clrMapOvr>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1001247"/>
      </p:ext>
    </p:extLst>
  </p:cSld>
  <p:clrMapOvr>
    <a:masterClrMapping/>
  </p:clrMapOvr>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3425535"/>
      </p:ext>
    </p:extLst>
  </p:cSld>
  <p:clrMapOvr>
    <a:masterClrMapping/>
  </p:clrMapOvr>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3676543"/>
      </p:ext>
    </p:extLst>
  </p:cSld>
  <p:clrMapOvr>
    <a:masterClrMapping/>
  </p:clrMapOvr>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91970742"/>
      </p:ext>
    </p:extLst>
  </p:cSld>
  <p:clrMapOvr>
    <a:masterClrMapping/>
  </p:clrMapOvr>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512098"/>
      </p:ext>
    </p:extLst>
  </p:cSld>
  <p:clrMapOvr>
    <a:masterClrMapping/>
  </p:clrMapOvr>
  <p:transition/>
  <p:timing>
    <p:tnLst>
      <p:par>
        <p:cTn id="1" dur="indefinite" restart="never" nodeType="tmRoot"/>
      </p:par>
    </p:tnLst>
  </p:timing>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6811819"/>
      </p:ext>
    </p:extLst>
  </p:cSld>
  <p:clrMapOvr>
    <a:masterClrMapping/>
  </p:clrMapOvr>
  <p:transition/>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406158"/>
      </p:ext>
    </p:extLst>
  </p:cSld>
  <p:clrMapOvr>
    <a:masterClrMapping/>
  </p:clrMapOvr>
  <p:transition/>
  <p:timing>
    <p:tnLst>
      <p:par>
        <p:cTn id="1" dur="indefinite" restart="never" nodeType="tmRoot"/>
      </p:par>
    </p:tn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2465408"/>
      </p:ext>
    </p:extLst>
  </p:cSld>
  <p:clrMapOvr>
    <a:masterClrMapping/>
  </p:clrMapOvr>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0096661"/>
      </p:ext>
    </p:extLst>
  </p:cSld>
  <p:clrMapOvr>
    <a:masterClrMapping/>
  </p:clrMapOvr>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3540534"/>
      </p:ext>
    </p:extLst>
  </p:cSld>
  <p:clrMapOvr>
    <a:masterClrMapping/>
  </p:clrMapOvr>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87491957"/>
      </p:ext>
    </p:extLst>
  </p:cSld>
  <p:clrMapOvr>
    <a:masterClrMapping/>
  </p:clrMapOvr>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44223989"/>
      </p:ext>
    </p:extLst>
  </p:cSld>
  <p:clrMapOvr>
    <a:masterClrMapping/>
  </p:clrMapOvr>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5965795"/>
      </p:ext>
    </p:extLst>
  </p:cSld>
  <p:clrMapOvr>
    <a:masterClrMapping/>
  </p:clrMapOvr>
  <p:transition/>
</p:sldLayout>
</file>

<file path=ppt/slideLayouts/slideLayout3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4428909"/>
      </p:ext>
    </p:extLst>
  </p:cSld>
  <p:clrMapOvr>
    <a:masterClrMapping/>
  </p:clrMapOvr>
  <p:transition/>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89237865"/>
      </p:ext>
    </p:extLst>
  </p:cSld>
  <p:clrMapOvr>
    <a:masterClrMapping/>
  </p:clrMapOvr>
  <p:transition/>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7619053"/>
      </p:ext>
    </p:extLst>
  </p:cSld>
  <p:clrMapOvr>
    <a:masterClrMapping/>
  </p:clrMapOvr>
  <p:transition/>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r>
              <a:rPr lang="en-US" altLang="en-US" dirty="0" smtClean="0">
                <a:solidFill>
                  <a:srgbClr val="000000"/>
                </a:solidFill>
              </a:rPr>
              <a:t>CHIPPER: HPCA 2011</a:t>
            </a: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546172"/>
      </p:ext>
    </p:extLst>
  </p:cSld>
  <p:clrMapOvr>
    <a:masterClrMapping/>
  </p:clrMapOvr>
  <p:transition/>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3263551"/>
      </p:ext>
    </p:extLst>
  </p:cSld>
  <p:clrMapOvr>
    <a:masterClrMapping/>
  </p:clrMapOvr>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xfrm>
            <a:off x="3124200" y="6248400"/>
            <a:ext cx="2895600" cy="395310"/>
          </a:xfrm>
          <a:ln/>
        </p:spPr>
        <p:txBody>
          <a:bodyPr/>
          <a:lstStyle>
            <a:lvl1pPr>
              <a:defRPr/>
            </a:lvl1pPr>
          </a:lstStyle>
          <a:p>
            <a:r>
              <a:rPr lang="en-US" altLang="en-US" dirty="0" smtClean="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2110258"/>
      </p:ext>
    </p:extLst>
  </p:cSld>
  <p:clrMapOvr>
    <a:masterClrMapping/>
  </p:clrMapOvr>
  <p:transition/>
  <p:timing>
    <p:tnLst>
      <p:par>
        <p:cTn id="1" dur="indefinite" restart="never" nodeType="tmRoot"/>
      </p:par>
    </p:tnLst>
  </p:timing>
</p:sldLayout>
</file>

<file path=ppt/slideLayouts/slideLayout3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4919528"/>
      </p:ext>
    </p:extLst>
  </p:cSld>
  <p:clrMapOvr>
    <a:masterClrMapping/>
  </p:clrMapOvr>
  <p:transition/>
  <p:timing>
    <p:tnLst>
      <p:par>
        <p:cTn id="1" dur="indefinite" restart="never" nodeType="tmRoot"/>
      </p:par>
    </p:tnLst>
  </p:timing>
</p:sldLayout>
</file>

<file path=ppt/slideLayouts/slideLayout3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1959976"/>
      </p:ext>
    </p:extLst>
  </p:cSld>
  <p:clrMapOvr>
    <a:masterClrMapping/>
  </p:clrMapOvr>
  <p:transition/>
  <p:timing>
    <p:tnLst>
      <p:par>
        <p:cTn id="1" dur="indefinite" restart="never" nodeType="tmRoot"/>
      </p:par>
    </p:tnLst>
  </p:timing>
</p:sldLayout>
</file>

<file path=ppt/slideLayouts/slideLayout3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0789655"/>
      </p:ext>
    </p:extLst>
  </p:cSld>
  <p:clrMapOvr>
    <a:masterClrMapping/>
  </p:clrMapOvr>
  <p:transition/>
  <p:timing>
    <p:tnLst>
      <p:par>
        <p:cTn id="1" dur="indefinite" restart="never" nodeType="tmRoot"/>
      </p:par>
    </p:tnLst>
  </p:timing>
</p:sldLayout>
</file>

<file path=ppt/slideLayouts/slideLayout3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2437517"/>
      </p:ext>
    </p:extLst>
  </p:cSld>
  <p:clrMapOvr>
    <a:masterClrMapping/>
  </p:clrMapOvr>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9839402"/>
      </p:ext>
    </p:extLst>
  </p:cSld>
  <p:clrMapOvr>
    <a:masterClrMapping/>
  </p:clrMapOvr>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838992"/>
      </p:ext>
    </p:extLst>
  </p:cSld>
  <p:clrMapOvr>
    <a:masterClrMapping/>
  </p:clrMapOvr>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9253517"/>
      </p:ext>
    </p:extLst>
  </p:cSld>
  <p:clrMapOvr>
    <a:masterClrMapping/>
  </p:clrMapOvr>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2485112"/>
      </p:ext>
    </p:extLst>
  </p:cSld>
  <p:clrMapOvr>
    <a:masterClrMapping/>
  </p:clrMapOvr>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5939329"/>
      </p:ext>
    </p:extLst>
  </p:cSld>
  <p:clrMapOvr>
    <a:masterClrMapping/>
  </p:clrMapOvr>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947107"/>
      </p:ext>
    </p:extLst>
  </p:cSld>
  <p:clrMapOvr>
    <a:masterClrMapping/>
  </p:clrMapOvr>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6BE2F3F5-414B-CC44-8EA3-B6D04B3D04AB}" type="slidenum">
              <a:rPr lang="en-US"/>
              <a:pPr/>
              <a:t>‹#›</a:t>
            </a:fld>
            <a:endParaRPr lang="en-US"/>
          </a:p>
        </p:txBody>
      </p:sp>
    </p:spTree>
    <p:extLst>
      <p:ext uri="{BB962C8B-B14F-4D97-AF65-F5344CB8AC3E}">
        <p14:creationId xmlns:p14="http://schemas.microsoft.com/office/powerpoint/2010/main" val="3305853716"/>
      </p:ext>
    </p:extLst>
  </p:cSld>
  <p:clrMapOvr>
    <a:masterClrMapping/>
  </p:clrMapOvr>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481389B1-16D0-EE4E-960B-3BEB333B27E2}" type="slidenum">
              <a:rPr lang="en-US"/>
              <a:pPr/>
              <a:t>‹#›</a:t>
            </a:fld>
            <a:endParaRPr lang="en-US"/>
          </a:p>
        </p:txBody>
      </p:sp>
    </p:spTree>
    <p:extLst>
      <p:ext uri="{BB962C8B-B14F-4D97-AF65-F5344CB8AC3E}">
        <p14:creationId xmlns:p14="http://schemas.microsoft.com/office/powerpoint/2010/main" val="959071660"/>
      </p:ext>
    </p:extLst>
  </p:cSld>
  <p:clrMapOvr>
    <a:masterClrMapping/>
  </p:clrMapOvr>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3E9BDA06-07DC-5C48-A1E0-AA66FEC98657}" type="slidenum">
              <a:rPr lang="en-US"/>
              <a:pPr/>
              <a:t>‹#›</a:t>
            </a:fld>
            <a:endParaRPr lang="en-US"/>
          </a:p>
        </p:txBody>
      </p:sp>
    </p:spTree>
    <p:extLst>
      <p:ext uri="{BB962C8B-B14F-4D97-AF65-F5344CB8AC3E}">
        <p14:creationId xmlns:p14="http://schemas.microsoft.com/office/powerpoint/2010/main" val="2137641524"/>
      </p:ext>
    </p:extLst>
  </p:cSld>
  <p:clrMapOvr>
    <a:masterClrMapping/>
  </p:clrMapOvr>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C977DB28-08B6-0549-88E7-35948C426338}" type="slidenum">
              <a:rPr lang="en-US"/>
              <a:pPr/>
              <a:t>‹#›</a:t>
            </a:fld>
            <a:endParaRPr lang="en-US"/>
          </a:p>
        </p:txBody>
      </p:sp>
    </p:spTree>
    <p:extLst>
      <p:ext uri="{BB962C8B-B14F-4D97-AF65-F5344CB8AC3E}">
        <p14:creationId xmlns:p14="http://schemas.microsoft.com/office/powerpoint/2010/main" val="4206394451"/>
      </p:ext>
    </p:extLst>
  </p:cSld>
  <p:clrMapOvr>
    <a:masterClrMapping/>
  </p:clrMapOvr>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C0CAE939-8EA9-2243-ADF7-6094C42F4987}" type="slidenum">
              <a:rPr lang="en-US"/>
              <a:pPr/>
              <a:t>‹#›</a:t>
            </a:fld>
            <a:endParaRPr lang="en-US"/>
          </a:p>
        </p:txBody>
      </p:sp>
    </p:spTree>
    <p:extLst>
      <p:ext uri="{BB962C8B-B14F-4D97-AF65-F5344CB8AC3E}">
        <p14:creationId xmlns:p14="http://schemas.microsoft.com/office/powerpoint/2010/main" val="1462057304"/>
      </p:ext>
    </p:extLst>
  </p:cSld>
  <p:clrMapOvr>
    <a:masterClrMapping/>
  </p:clrMapOvr>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A3262138-1B09-F642-8222-426640992E37}" type="slidenum">
              <a:rPr lang="en-US"/>
              <a:pPr/>
              <a:t>‹#›</a:t>
            </a:fld>
            <a:endParaRPr lang="en-US"/>
          </a:p>
        </p:txBody>
      </p:sp>
    </p:spTree>
    <p:extLst>
      <p:ext uri="{BB962C8B-B14F-4D97-AF65-F5344CB8AC3E}">
        <p14:creationId xmlns:p14="http://schemas.microsoft.com/office/powerpoint/2010/main" val="2719283124"/>
      </p:ext>
    </p:extLst>
  </p:cSld>
  <p:clrMapOvr>
    <a:masterClrMapping/>
  </p:clrMapOvr>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D9C8C8D5-D445-2D41-A2FD-8E68842A0742}" type="slidenum">
              <a:rPr lang="en-US"/>
              <a:pPr/>
              <a:t>‹#›</a:t>
            </a:fld>
            <a:endParaRPr lang="en-US"/>
          </a:p>
        </p:txBody>
      </p:sp>
    </p:spTree>
    <p:extLst>
      <p:ext uri="{BB962C8B-B14F-4D97-AF65-F5344CB8AC3E}">
        <p14:creationId xmlns:p14="http://schemas.microsoft.com/office/powerpoint/2010/main" val="1370949351"/>
      </p:ext>
    </p:extLst>
  </p:cSld>
  <p:clrMapOvr>
    <a:masterClrMapping/>
  </p:clrMapOvr>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E9B1FAFC-66EF-4846-98A6-559425C3394A}" type="slidenum">
              <a:rPr lang="en-US"/>
              <a:pPr/>
              <a:t>‹#›</a:t>
            </a:fld>
            <a:endParaRPr lang="en-US"/>
          </a:p>
        </p:txBody>
      </p:sp>
    </p:spTree>
    <p:extLst>
      <p:ext uri="{BB962C8B-B14F-4D97-AF65-F5344CB8AC3E}">
        <p14:creationId xmlns:p14="http://schemas.microsoft.com/office/powerpoint/2010/main" val="3058962814"/>
      </p:ext>
    </p:extLst>
  </p:cSld>
  <p:clrMapOvr>
    <a:masterClrMapping/>
  </p:clrMapOvr>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0C9A56C-4756-3143-8181-96B548DA8A29}" type="slidenum">
              <a:rPr lang="en-US"/>
              <a:pPr/>
              <a:t>‹#›</a:t>
            </a:fld>
            <a:endParaRPr lang="en-US"/>
          </a:p>
        </p:txBody>
      </p:sp>
    </p:spTree>
    <p:extLst>
      <p:ext uri="{BB962C8B-B14F-4D97-AF65-F5344CB8AC3E}">
        <p14:creationId xmlns:p14="http://schemas.microsoft.com/office/powerpoint/2010/main" val="3029851912"/>
      </p:ext>
    </p:extLst>
  </p:cSld>
  <p:clrMapOvr>
    <a:masterClrMapping/>
  </p:clrMapOvr>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0D6185A4-7415-884D-A684-DD5FF96CBBBF}" type="slidenum">
              <a:rPr lang="en-US"/>
              <a:pPr/>
              <a:t>‹#›</a:t>
            </a:fld>
            <a:endParaRPr lang="en-US"/>
          </a:p>
        </p:txBody>
      </p:sp>
    </p:spTree>
    <p:extLst>
      <p:ext uri="{BB962C8B-B14F-4D97-AF65-F5344CB8AC3E}">
        <p14:creationId xmlns:p14="http://schemas.microsoft.com/office/powerpoint/2010/main" val="785243517"/>
      </p:ext>
    </p:extLst>
  </p:cSld>
  <p:clrMapOvr>
    <a:masterClrMapping/>
  </p:clrMapOvr>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9959159"/>
      </p:ext>
    </p:extLst>
  </p:cSld>
  <p:clrMapOvr>
    <a:masterClrMapping/>
  </p:clrMapOvr>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545861B0-9273-824B-872E-D66F32C7CA5F}" type="slidenum">
              <a:rPr lang="en-US"/>
              <a:pPr/>
              <a:t>‹#›</a:t>
            </a:fld>
            <a:endParaRPr lang="en-US"/>
          </a:p>
        </p:txBody>
      </p:sp>
    </p:spTree>
    <p:extLst>
      <p:ext uri="{BB962C8B-B14F-4D97-AF65-F5344CB8AC3E}">
        <p14:creationId xmlns:p14="http://schemas.microsoft.com/office/powerpoint/2010/main" val="3153545856"/>
      </p:ext>
    </p:extLst>
  </p:cSld>
  <p:clrMapOvr>
    <a:masterClrMapping/>
  </p:clrMapOvr>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A0833E1B-F24B-9F49-8CF4-40DEEF8367B8}" type="slidenum">
              <a:rPr lang="en-US"/>
              <a:pPr/>
              <a:t>‹#›</a:t>
            </a:fld>
            <a:endParaRPr lang="en-US"/>
          </a:p>
        </p:txBody>
      </p:sp>
    </p:spTree>
    <p:extLst>
      <p:ext uri="{BB962C8B-B14F-4D97-AF65-F5344CB8AC3E}">
        <p14:creationId xmlns:p14="http://schemas.microsoft.com/office/powerpoint/2010/main" val="2296013879"/>
      </p:ext>
    </p:extLst>
  </p:cSld>
  <p:clrMapOvr>
    <a:masterClrMapping/>
  </p:clrMapOvr>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5818855"/>
      </p:ext>
    </p:extLst>
  </p:cSld>
  <p:clrMapOvr>
    <a:masterClrMapping/>
  </p:clrMapOvr>
  <p:transition/>
  <p:timing>
    <p:tnLst>
      <p:par>
        <p:cTn id="1" dur="indefinite" restart="never" nodeType="tmRoot"/>
      </p:par>
    </p:tnLst>
  </p:timing>
</p:sldLayout>
</file>

<file path=ppt/slideLayouts/slideLayout3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1779422"/>
      </p:ext>
    </p:extLst>
  </p:cSld>
  <p:clrMapOvr>
    <a:masterClrMapping/>
  </p:clrMapOvr>
  <p:transition/>
  <p:timing>
    <p:tnLst>
      <p:par>
        <p:cTn id="1" dur="indefinite" restart="never" nodeType="tmRoot"/>
      </p:par>
    </p:tnLst>
  </p:timing>
</p:sldLayout>
</file>

<file path=ppt/slideLayouts/slideLayout3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9244841"/>
      </p:ext>
    </p:extLst>
  </p:cSld>
  <p:clrMapOvr>
    <a:masterClrMapping/>
  </p:clrMapOvr>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0558190"/>
      </p:ext>
    </p:extLst>
  </p:cSld>
  <p:clrMapOvr>
    <a:masterClrMapping/>
  </p:clrMapOvr>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5509637"/>
      </p:ext>
    </p:extLst>
  </p:cSld>
  <p:clrMapOvr>
    <a:masterClrMapping/>
  </p:clrMapOvr>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716544"/>
      </p:ext>
    </p:extLst>
  </p:cSld>
  <p:clrMapOvr>
    <a:masterClrMapping/>
  </p:clrMapOvr>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6619383"/>
      </p:ext>
    </p:extLst>
  </p:cSld>
  <p:clrMapOvr>
    <a:masterClrMapping/>
  </p:clrMapOvr>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7939724"/>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27835762"/>
      </p:ext>
    </p:extLst>
  </p:cSld>
  <p:clrMapOvr>
    <a:masterClrMapping/>
  </p:clrMapOvr>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4406912"/>
      </p:ext>
    </p:extLst>
  </p:cSld>
  <p:clrMapOvr>
    <a:masterClrMapping/>
  </p:clrMapOvr>
  <p:transition/>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636880"/>
      </p:ext>
    </p:extLst>
  </p:cSld>
  <p:clrMapOvr>
    <a:masterClrMapping/>
  </p:clrMapOvr>
  <p:transition/>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3367913"/>
      </p:ext>
    </p:extLst>
  </p:cSld>
  <p:clrMapOvr>
    <a:masterClrMapping/>
  </p:clrMapOvr>
  <p:transition/>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1259411"/>
      </p:ext>
    </p:extLst>
  </p:cSld>
  <p:clrMapOvr>
    <a:masterClrMapping/>
  </p:clrMapOvr>
  <p:transition/>
  <p:timing>
    <p:tnLst>
      <p:par>
        <p:cTn id="1" dur="indefinite" restart="never" nodeType="tmRoot"/>
      </p:par>
    </p:tnLst>
  </p:timing>
</p:sldLayout>
</file>

<file path=ppt/slideLayouts/slideLayout4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8114710"/>
      </p:ext>
    </p:extLst>
  </p:cSld>
  <p:clrMapOvr>
    <a:masterClrMapping/>
  </p:clrMapOvr>
  <p:transition/>
  <p:timing>
    <p:tnLst>
      <p:par>
        <p:cTn id="1" dur="indefinite" restart="never" nodeType="tmRoot"/>
      </p:par>
    </p:tnLst>
  </p:timing>
</p:sldLayout>
</file>

<file path=ppt/slideLayouts/slideLayout4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2167478"/>
      </p:ext>
    </p:extLst>
  </p:cSld>
  <p:clrMapOvr>
    <a:masterClrMapping/>
  </p:clrMapOvr>
  <p:transition/>
</p:sldLayout>
</file>

<file path=ppt/slideLayouts/slideLayout4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5881831"/>
      </p:ext>
    </p:extLst>
  </p:cSld>
  <p:clrMapOvr>
    <a:masterClrMapping/>
  </p:clrMapOvr>
  <p:transition/>
</p:sldLayout>
</file>

<file path=ppt/slideLayouts/slideLayout4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202507"/>
      </p:ext>
    </p:extLst>
  </p:cSld>
  <p:clrMapOvr>
    <a:masterClrMapping/>
  </p:clrMapOvr>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1997070"/>
      </p:ext>
    </p:extLst>
  </p:cSld>
  <p:clrMapOvr>
    <a:masterClrMapping/>
  </p:clrMapOvr>
  <p:transition/>
</p:sldLayout>
</file>

<file path=ppt/slideLayouts/slideLayout4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7206901"/>
      </p:ext>
    </p:extLst>
  </p:cSld>
  <p:clrMapOvr>
    <a:masterClrMapping/>
  </p:clrMapOvr>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4093410"/>
      </p:ext>
    </p:extLst>
  </p:cSld>
  <p:clrMapOvr>
    <a:masterClrMapping/>
  </p:clrMapOvr>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7111551"/>
      </p:ext>
    </p:extLst>
  </p:cSld>
  <p:clrMapOvr>
    <a:masterClrMapping/>
  </p:clrMapOvr>
  <p:transition/>
</p:sldLayout>
</file>

<file path=ppt/slideLayouts/slideLayout4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6716413"/>
      </p:ext>
    </p:extLst>
  </p:cSld>
  <p:clrMapOvr>
    <a:masterClrMapping/>
  </p:clrMapOvr>
  <p:transition/>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1980742"/>
      </p:ext>
    </p:extLst>
  </p:cSld>
  <p:clrMapOvr>
    <a:masterClrMapping/>
  </p:clrMapOvr>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6513729"/>
      </p:ext>
    </p:extLst>
  </p:cSld>
  <p:clrMapOvr>
    <a:masterClrMapping/>
  </p:clrMapOvr>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7987462"/>
      </p:ext>
    </p:extLst>
  </p:cSld>
  <p:clrMapOvr>
    <a:masterClrMapping/>
  </p:clrMapOvr>
  <p:transition/>
  <p:timing>
    <p:tnLst>
      <p:par>
        <p:cTn id="1" dur="indefinite" restart="never" nodeType="tmRoot"/>
      </p:par>
    </p:tnLst>
  </p:timing>
</p:sldLayout>
</file>

<file path=ppt/slideLayouts/slideLayout4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7334739"/>
      </p:ext>
    </p:extLst>
  </p:cSld>
  <p:clrMapOvr>
    <a:masterClrMapping/>
  </p:clrMapOvr>
  <p:transition/>
  <p:timing>
    <p:tnLst>
      <p:par>
        <p:cTn id="1" dur="indefinite" restart="never" nodeType="tmRoot"/>
      </p:par>
    </p:tnLst>
  </p:timing>
</p:sldLayout>
</file>

<file path=ppt/slideLayouts/slideLayout4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974618"/>
      </p:ext>
    </p:extLst>
  </p:cSld>
  <p:clrMapOvr>
    <a:masterClrMapping/>
  </p:clrMapOvr>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148924"/>
      </p:ext>
    </p:extLst>
  </p:cSld>
  <p:clrMapOvr>
    <a:masterClrMapping/>
  </p:clrMapOvr>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6244487"/>
      </p:ext>
    </p:extLst>
  </p:cSld>
  <p:clrMapOvr>
    <a:masterClrMapping/>
  </p:clrMapOvr>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776866"/>
      </p:ext>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3628895"/>
      </p:ext>
    </p:extLst>
  </p:cSld>
  <p:clrMapOvr>
    <a:masterClrMapping/>
  </p:clrMapOvr>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915277"/>
      </p:ext>
    </p:extLst>
  </p:cSld>
  <p:clrMapOvr>
    <a:masterClrMapping/>
  </p:clrMapOvr>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3009747"/>
      </p:ext>
    </p:extLst>
  </p:cSld>
  <p:clrMapOvr>
    <a:masterClrMapping/>
  </p:clrMapOvr>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938578"/>
      </p:ext>
    </p:extLst>
  </p:cSld>
  <p:clrMapOvr>
    <a:masterClrMapping/>
  </p:clrMapOvr>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996562"/>
      </p:ext>
    </p:extLst>
  </p:cSld>
  <p:clrMapOvr>
    <a:masterClrMapping/>
  </p:clrMapOvr>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9823875"/>
      </p:ext>
    </p:extLst>
  </p:cSld>
  <p:clrMapOvr>
    <a:masterClrMapping/>
  </p:clrMapOvr>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2335061"/>
      </p:ext>
    </p:extLst>
  </p:cSld>
  <p:clrMapOvr>
    <a:masterClrMapping/>
  </p:clrMapOvr>
  <p:transition/>
  <p:timing>
    <p:tnLst>
      <p:par>
        <p:cTn id="1" dur="indefinite" restart="never" nodeType="tmRoot"/>
      </p:par>
    </p:tnLst>
  </p:timing>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5251781"/>
      </p:ext>
    </p:extLst>
  </p:cSld>
  <p:clrMapOvr>
    <a:masterClrMapping/>
  </p:clrMapOvr>
  <p:transition/>
  <p:timing>
    <p:tnLst>
      <p:par>
        <p:cTn id="1" dur="indefinite" restart="never" nodeType="tmRoot"/>
      </p:par>
    </p:tnLst>
  </p:timing>
</p:sldLayout>
</file>

<file path=ppt/slideLayouts/slideLayout4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1565105"/>
      </p:ext>
    </p:extLst>
  </p:cSld>
  <p:clrMapOvr>
    <a:masterClrMapping/>
  </p:clrMapOvr>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2422477"/>
      </p:ext>
    </p:extLst>
  </p:cSld>
  <p:clrMapOvr>
    <a:masterClrMapping/>
  </p:clrMapOvr>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1886661"/>
      </p:ext>
    </p:extLst>
  </p:cSld>
  <p:clrMapOvr>
    <a:masterClrMapping/>
  </p:clrMapOvr>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5862991"/>
      </p:ext>
    </p:extLst>
  </p:cSld>
  <p:clrMapOvr>
    <a:masterClrMapping/>
  </p:clrMapOvr>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1763250"/>
      </p:ext>
    </p:extLst>
  </p:cSld>
  <p:clrMapOvr>
    <a:masterClrMapping/>
  </p:clrMapOvr>
  <p:transition/>
</p:sldLayout>
</file>

<file path=ppt/slideLayouts/slideLayout4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4934542"/>
      </p:ext>
    </p:extLst>
  </p:cSld>
  <p:clrMapOvr>
    <a:masterClrMapping/>
  </p:clrMapOvr>
  <p:transition/>
</p:sldLayout>
</file>

<file path=ppt/slideLayouts/slideLayout4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2714153"/>
      </p:ext>
    </p:extLst>
  </p:cSld>
  <p:clrMapOvr>
    <a:masterClrMapping/>
  </p:clrMapOvr>
  <p:transition/>
</p:sldLayout>
</file>

<file path=ppt/slideLayouts/slideLayout4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043796"/>
      </p:ext>
    </p:extLst>
  </p:cSld>
  <p:clrMapOvr>
    <a:masterClrMapping/>
  </p:clrMapOvr>
  <p:transition/>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07876729"/>
      </p:ext>
    </p:extLst>
  </p:cSld>
  <p:clrMapOvr>
    <a:masterClrMapping/>
  </p:clrMapOvr>
  <p:transition/>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4220275"/>
      </p:ext>
    </p:extLst>
  </p:cSld>
  <p:clrMapOvr>
    <a:masterClrMapping/>
  </p:clrMapOvr>
  <p:transition/>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8438133"/>
      </p:ext>
    </p:extLst>
  </p:cSld>
  <p:clrMapOvr>
    <a:masterClrMapping/>
  </p:clrMapOvr>
  <p:transition/>
  <p:timing>
    <p:tnLst>
      <p:par>
        <p:cTn id="1" dur="indefinite" restart="never" nodeType="tmRoot"/>
      </p:par>
    </p:tnLst>
  </p:timing>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0286"/>
      </p:ext>
    </p:extLst>
  </p:cSld>
  <p:clrMapOvr>
    <a:masterClrMapping/>
  </p:clrMapOvr>
  <p:transition/>
  <p:timing>
    <p:tnLst>
      <p:par>
        <p:cTn id="1" dur="indefinite" restart="never" nodeType="tmRoot"/>
      </p:par>
    </p:tnLst>
  </p:timing>
</p:sldLayout>
</file>

<file path=ppt/slideLayouts/slideLayout4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8333948"/>
      </p:ext>
    </p:extLst>
  </p:cSld>
  <p:clrMapOvr>
    <a:masterClrMapping/>
  </p:clrMapOvr>
  <p:transition/>
</p:sldLayout>
</file>

<file path=ppt/slideLayouts/slideLayout4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2457159"/>
      </p:ext>
    </p:extLst>
  </p:cSld>
  <p:clrMapOvr>
    <a:masterClrMapping/>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6506283"/>
      </p:ext>
    </p:extLst>
  </p:cSld>
  <p:clrMapOvr>
    <a:masterClrMapping/>
  </p:clrMapOvr>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5167184"/>
      </p:ext>
    </p:extLst>
  </p:cSld>
  <p:clrMapOvr>
    <a:masterClrMapping/>
  </p:clrMapOvr>
  <p:transition/>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0581820"/>
      </p:ext>
    </p:extLst>
  </p:cSld>
  <p:clrMapOvr>
    <a:masterClrMapping/>
  </p:clrMapOvr>
  <p:transition/>
</p:sldLayout>
</file>

<file path=ppt/slideLayouts/slideLayout4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7274959"/>
      </p:ext>
    </p:extLst>
  </p:cSld>
  <p:clrMapOvr>
    <a:masterClrMapping/>
  </p:clrMapOvr>
  <p:transition/>
</p:sldLayout>
</file>

<file path=ppt/slideLayouts/slideLayout4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8534324"/>
      </p:ext>
    </p:extLst>
  </p:cSld>
  <p:clrMapOvr>
    <a:masterClrMapping/>
  </p:clrMapOvr>
  <p:transition/>
</p:sldLayout>
</file>

<file path=ppt/slideLayouts/slideLayout4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7220314"/>
      </p:ext>
    </p:extLst>
  </p:cSld>
  <p:clrMapOvr>
    <a:masterClrMapping/>
  </p:clrMapOvr>
  <p:transition/>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6160843"/>
      </p:ext>
    </p:extLst>
  </p:cSld>
  <p:clrMapOvr>
    <a:masterClrMapping/>
  </p:clrMapOvr>
  <p:transition/>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8007779"/>
      </p:ext>
    </p:extLst>
  </p:cSld>
  <p:clrMapOvr>
    <a:masterClrMapping/>
  </p:clrMapOvr>
  <p:transition/>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0446870"/>
      </p:ext>
    </p:extLst>
  </p:cSld>
  <p:clrMapOvr>
    <a:masterClrMapping/>
  </p:clrMapOvr>
  <p:transition/>
  <p:timing>
    <p:tnLst>
      <p:par>
        <p:cTn id="1" dur="indefinite" restart="never" nodeType="tmRoot"/>
      </p:par>
    </p:tnLst>
  </p:timing>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3397414"/>
      </p:ext>
    </p:extLst>
  </p:cSld>
  <p:clrMapOvr>
    <a:masterClrMapping/>
  </p:clrMapOvr>
  <p:transition/>
  <p:timing>
    <p:tnLst>
      <p:par>
        <p:cTn id="1" dur="indefinite" restart="never" nodeType="tmRoot"/>
      </p:par>
    </p:tnLst>
  </p:timing>
</p:sldLayout>
</file>

<file path=ppt/slideLayouts/slideLayout4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3559109"/>
      </p:ext>
    </p:extLst>
  </p:cSld>
  <p:clrMapOvr>
    <a:masterClrMapping/>
  </p:clrMapOvr>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4327071"/>
      </p:ext>
    </p:extLst>
  </p:cSld>
  <p:clrMapOvr>
    <a:masterClrMapping/>
  </p:clrMapOvr>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469854"/>
      </p:ext>
    </p:extLst>
  </p:cSld>
  <p:clrMapOvr>
    <a:masterClrMapping/>
  </p:clrMapOvr>
  <p:transition/>
</p:sldLayout>
</file>

<file path=ppt/slideLayouts/slideLayout4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2019786"/>
      </p:ext>
    </p:extLst>
  </p:cSld>
  <p:clrMapOvr>
    <a:masterClrMapping/>
  </p:clrMapOvr>
  <p:transition/>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8289132"/>
      </p:ext>
    </p:extLst>
  </p:cSld>
  <p:clrMapOvr>
    <a:masterClrMapping/>
  </p:clrMapOvr>
  <p:transition/>
</p:sldLayout>
</file>

<file path=ppt/slideLayouts/slideLayout4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6728748"/>
      </p:ext>
    </p:extLst>
  </p:cSld>
  <p:clrMapOvr>
    <a:masterClrMapping/>
  </p:clrMapOvr>
  <p:transition/>
</p:sldLayout>
</file>

<file path=ppt/slideLayouts/slideLayout4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9391399"/>
      </p:ext>
    </p:extLst>
  </p:cSld>
  <p:clrMapOvr>
    <a:masterClrMapping/>
  </p:clrMapOvr>
  <p:transition/>
</p:sldLayout>
</file>

<file path=ppt/slideLayouts/slideLayout4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7201394"/>
      </p:ext>
    </p:extLst>
  </p:cSld>
  <p:clrMapOvr>
    <a:masterClrMapping/>
  </p:clrMapOvr>
  <p:transition/>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3078396"/>
      </p:ext>
    </p:extLst>
  </p:cSld>
  <p:clrMapOvr>
    <a:masterClrMapping/>
  </p:clrMapOvr>
  <p:transition/>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540708"/>
      </p:ext>
    </p:extLst>
  </p:cSld>
  <p:clrMapOvr>
    <a:masterClrMapping/>
  </p:clrMapOvr>
  <p:transition/>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6542866"/>
      </p:ext>
    </p:extLst>
  </p:cSld>
  <p:clrMapOvr>
    <a:masterClrMapping/>
  </p:clrMapOvr>
  <p:transition/>
  <p:timing>
    <p:tnLst>
      <p:par>
        <p:cTn id="1" dur="indefinite" restart="never" nodeType="tmRoot"/>
      </p:par>
    </p:tnLst>
  </p:timing>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6571080"/>
      </p:ext>
    </p:extLst>
  </p:cSld>
  <p:clrMapOvr>
    <a:masterClrMapping/>
  </p:clrMapOvr>
  <p:transition/>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4742916"/>
      </p:ext>
    </p:extLst>
  </p:cSld>
  <p:clrMapOvr>
    <a:masterClrMapping/>
  </p:clrMapOvr>
  <p:transition/>
  <p:timing>
    <p:tnLst>
      <p:par>
        <p:cTn id="1" dur="indefinite" restart="never" nodeType="tmRoot"/>
      </p:par>
    </p:tnLst>
  </p:timing>
</p:sldLayout>
</file>

<file path=ppt/slideLayouts/slideLayout4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425024"/>
      </p:ext>
    </p:extLst>
  </p:cSld>
  <p:clrMapOvr>
    <a:masterClrMapping/>
  </p:clrMapOvr>
  <p:transition/>
</p:sldLayout>
</file>

<file path=ppt/slideLayouts/slideLayout4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76373"/>
      </p:ext>
    </p:extLst>
  </p:cSld>
  <p:clrMapOvr>
    <a:masterClrMapping/>
  </p:clrMapOvr>
  <p:transition/>
</p:sldLayout>
</file>

<file path=ppt/slideLayouts/slideLayout4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4782568"/>
      </p:ext>
    </p:extLst>
  </p:cSld>
  <p:clrMapOvr>
    <a:masterClrMapping/>
  </p:clrMapOvr>
  <p:transition/>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8472060"/>
      </p:ext>
    </p:extLst>
  </p:cSld>
  <p:clrMapOvr>
    <a:masterClrMapping/>
  </p:clrMapOvr>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0921180"/>
      </p:ext>
    </p:extLst>
  </p:cSld>
  <p:clrMapOvr>
    <a:masterClrMapping/>
  </p:clrMapOvr>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99858"/>
      </p:ext>
    </p:extLst>
  </p:cSld>
  <p:clrMapOvr>
    <a:masterClrMapping/>
  </p:clrMapOvr>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5008227"/>
      </p:ext>
    </p:extLst>
  </p:cSld>
  <p:clrMapOvr>
    <a:masterClrMapping/>
  </p:clrMapOvr>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226856"/>
      </p:ext>
    </p:extLst>
  </p:cSld>
  <p:clrMapOvr>
    <a:masterClrMapping/>
  </p:clrMapOvr>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0514795"/>
      </p:ext>
    </p:extLst>
  </p:cSld>
  <p:clrMapOvr>
    <a:masterClrMapping/>
  </p:clrMapOvr>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9911431"/>
      </p:ext>
    </p:extLst>
  </p:cSld>
  <p:clrMapOvr>
    <a:masterClrMapping/>
  </p:clrMapOvr>
  <p:transition/>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6561647"/>
      </p:ext>
    </p:extLst>
  </p:cSld>
  <p:clrMapOvr>
    <a:masterClrMapping/>
  </p:clrMapOvr>
  <p:transition/>
  <p:timing>
    <p:tnLst>
      <p:par>
        <p:cTn id="1" dur="indefinite" restart="never" nodeType="tmRoot"/>
      </p:par>
    </p:tnLst>
  </p:timing>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947547"/>
      </p:ext>
    </p:extLst>
  </p:cSld>
  <p:clrMapOvr>
    <a:masterClrMapping/>
  </p:clrMapOvr>
  <p:transition/>
  <p:timing>
    <p:tnLst>
      <p:par>
        <p:cTn id="1" dur="indefinite" restart="never" nodeType="tmRoot"/>
      </p:par>
    </p:tnLst>
  </p:timing>
</p:sldLayout>
</file>

<file path=ppt/slideLayouts/slideLayout4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1128688"/>
      </p:ext>
    </p:extLst>
  </p:cSld>
  <p:clrMapOvr>
    <a:masterClrMapping/>
  </p:clrMapOvr>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5215083"/>
      </p:ext>
    </p:extLst>
  </p:cSld>
  <p:clrMapOvr>
    <a:masterClrMapping/>
  </p:clrMapOvr>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8587990"/>
      </p:ext>
    </p:extLst>
  </p:cSld>
  <p:clrMapOvr>
    <a:masterClrMapping/>
  </p:clrMapOvr>
  <p:transition/>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4200800"/>
      </p:ext>
    </p:extLst>
  </p:cSld>
  <p:clrMapOvr>
    <a:masterClrMapping/>
  </p:clrMapOvr>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5943290"/>
      </p:ext>
    </p:extLst>
  </p:cSld>
  <p:clrMapOvr>
    <a:masterClrMapping/>
  </p:clrMapOvr>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0157497"/>
      </p:ext>
    </p:extLst>
  </p:cSld>
  <p:clrMapOvr>
    <a:masterClrMapping/>
  </p:clrMapOvr>
  <p:transition/>
</p:sldLayout>
</file>

<file path=ppt/slideLayouts/slideLayout4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858260"/>
      </p:ext>
    </p:extLst>
  </p:cSld>
  <p:clrMapOvr>
    <a:masterClrMapping/>
  </p:clrMapOvr>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6087346"/>
      </p:ext>
    </p:extLst>
  </p:cSld>
  <p:clrMapOvr>
    <a:masterClrMapping/>
  </p:clrMapOvr>
  <p:transition/>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534543"/>
      </p:ext>
    </p:extLst>
  </p:cSld>
  <p:clrMapOvr>
    <a:masterClrMapping/>
  </p:clrMapOvr>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418393"/>
      </p:ext>
    </p:extLst>
  </p:cSld>
  <p:clrMapOvr>
    <a:masterClrMapping/>
  </p:clrMapOvr>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6234656"/>
      </p:ext>
    </p:extLst>
  </p:cSld>
  <p:clrMapOvr>
    <a:masterClrMapping/>
  </p:clrMapOvr>
  <p:transition/>
  <p:timing>
    <p:tnLst>
      <p:par>
        <p:cTn id="1" dur="indefinite" restart="never" nodeType="tmRoot"/>
      </p:par>
    </p:tnLst>
  </p:timing>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8830853"/>
      </p:ext>
    </p:extLst>
  </p:cSld>
  <p:clrMapOvr>
    <a:masterClrMapping/>
  </p:clrMapOvr>
  <p:transition/>
  <p:timing>
    <p:tnLst>
      <p:par>
        <p:cTn id="1" dur="indefinite" restart="never" nodeType="tmRoot"/>
      </p:par>
    </p:tnLst>
  </p:timing>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8039854"/>
      </p:ext>
    </p:extLst>
  </p:cSld>
  <p:clrMapOvr>
    <a:masterClrMapping/>
  </p:clrMapOvr>
  <p:transition/>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2007432"/>
      </p:ext>
    </p:extLst>
  </p:cSld>
  <p:clrMapOvr>
    <a:masterClrMapping/>
  </p:clrMapOvr>
  <p:transition/>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4254174"/>
      </p:ext>
    </p:extLst>
  </p:cSld>
  <p:clrMapOvr>
    <a:masterClrMapping/>
  </p:clrMapOvr>
  <p:transition/>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7530106"/>
      </p:ext>
    </p:extLst>
  </p:cSld>
  <p:clrMapOvr>
    <a:masterClrMapping/>
  </p:clrMapOvr>
  <p:transition/>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4357761"/>
      </p:ext>
    </p:extLst>
  </p:cSld>
  <p:clrMapOvr>
    <a:masterClrMapping/>
  </p:clrMapOvr>
  <p:transition/>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5354088"/>
      </p:ext>
    </p:extLst>
  </p:cSld>
  <p:clrMapOvr>
    <a:masterClrMapping/>
  </p:clrMapOvr>
  <p:transition/>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9682434"/>
      </p:ext>
    </p:extLst>
  </p:cSld>
  <p:clrMapOvr>
    <a:masterClrMapping/>
  </p:clrMapOvr>
  <p:transition/>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9006548"/>
      </p:ext>
    </p:extLst>
  </p:cSld>
  <p:clrMapOvr>
    <a:masterClrMapping/>
  </p:clrMapOvr>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0556249"/>
      </p:ext>
    </p:extLst>
  </p:cSld>
  <p:clrMapOvr>
    <a:masterClrMapping/>
  </p:clrMapOvr>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1400364"/>
      </p:ext>
    </p:extLst>
  </p:cSld>
  <p:clrMapOvr>
    <a:masterClrMapping/>
  </p:clrMapOvr>
  <p:transition/>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62478490"/>
      </p:ext>
    </p:extLst>
  </p:cSld>
  <p:clrMapOvr>
    <a:masterClrMapping/>
  </p:clrMapOvr>
  <p:transition/>
  <p:timing>
    <p:tnLst>
      <p:par>
        <p:cTn id="1" dur="indefinite" restart="never" nodeType="tmRoot"/>
      </p:par>
    </p:tnLst>
  </p:timing>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2773972"/>
      </p:ext>
    </p:extLst>
  </p:cSld>
  <p:clrMapOvr>
    <a:masterClrMapping/>
  </p:clrMapOvr>
  <p:transition/>
  <p:timing>
    <p:tnLst>
      <p:par>
        <p:cTn id="1" dur="indefinite" restart="never" nodeType="tmRoot"/>
      </p:par>
    </p:tnLst>
  </p:timing>
</p:sldLayout>
</file>

<file path=ppt/slideLayouts/slideLayout4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503669"/>
      </p:ext>
    </p:extLst>
  </p:cSld>
  <p:clrMapOvr>
    <a:masterClrMapping/>
  </p:clrMapOvr>
  <p:transition/>
</p:sldLayout>
</file>

<file path=ppt/slideLayouts/slideLayout4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7302775"/>
      </p:ext>
    </p:extLst>
  </p:cSld>
  <p:clrMapOvr>
    <a:masterClrMapping/>
  </p:clrMapOvr>
  <p:transition/>
</p:sldLayout>
</file>

<file path=ppt/slideLayouts/slideLayout4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2827722"/>
      </p:ext>
    </p:extLst>
  </p:cSld>
  <p:clrMapOvr>
    <a:masterClrMapping/>
  </p:clrMapOvr>
  <p:transition/>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6346332"/>
      </p:ext>
    </p:extLst>
  </p:cSld>
  <p:clrMapOvr>
    <a:masterClrMapping/>
  </p:clrMapOvr>
  <p:transition/>
</p:sldLayout>
</file>

<file path=ppt/slideLayouts/slideLayout4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81266495"/>
      </p:ext>
    </p:extLst>
  </p:cSld>
  <p:clrMapOvr>
    <a:masterClrMapping/>
  </p:clrMapOvr>
  <p:transition/>
</p:sldLayout>
</file>

<file path=ppt/slideLayouts/slideLayout4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4973260"/>
      </p:ext>
    </p:extLst>
  </p:cSld>
  <p:clrMapOvr>
    <a:masterClrMapping/>
  </p:clrMapOvr>
  <p:transition/>
</p:sldLayout>
</file>

<file path=ppt/slideLayouts/slideLayout4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2706717"/>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cSld>
  <p:clrMapOvr>
    <a:masterClrMapping/>
  </p:clrMapOvr>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4934606"/>
      </p:ext>
    </p:extLst>
  </p:cSld>
  <p:clrMapOvr>
    <a:masterClrMapping/>
  </p:clrMapOvr>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734264"/>
      </p:ext>
    </p:extLst>
  </p:cSld>
  <p:clrMapOvr>
    <a:masterClrMapping/>
  </p:clrMapOvr>
  <p:transition/>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0577286"/>
      </p:ext>
    </p:extLst>
  </p:cSld>
  <p:clrMapOvr>
    <a:masterClrMapping/>
  </p:clrMapOvr>
  <p:transition/>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6627791"/>
      </p:ext>
    </p:extLst>
  </p:cSld>
  <p:clrMapOvr>
    <a:masterClrMapping/>
  </p:clrMapOvr>
  <p:transition/>
  <p:timing>
    <p:tnLst>
      <p:par>
        <p:cTn id="1" dur="indefinite" restart="never" nodeType="tmRoot"/>
      </p:par>
    </p:tnLst>
  </p:timing>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4908108"/>
      </p:ext>
    </p:extLst>
  </p:cSld>
  <p:clrMapOvr>
    <a:masterClrMapping/>
  </p:clrMapOvr>
  <p:transition/>
  <p:timing>
    <p:tnLst>
      <p:par>
        <p:cTn id="1" dur="indefinite" restart="never" nodeType="tmRoot"/>
      </p:par>
    </p:tnLst>
  </p:timing>
</p:sldLayout>
</file>

<file path=ppt/slideLayouts/slideLayout5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4252285"/>
      </p:ext>
    </p:extLst>
  </p:cSld>
  <p:clrMapOvr>
    <a:masterClrMapping/>
  </p:clrMapOvr>
  <p:transition/>
</p:sldLayout>
</file>

<file path=ppt/slideLayouts/slideLayout5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481355"/>
      </p:ext>
    </p:extLst>
  </p:cSld>
  <p:clrMapOvr>
    <a:masterClrMapping/>
  </p:clrMapOvr>
  <p:transition/>
</p:sldLayout>
</file>

<file path=ppt/slideLayouts/slideLayout5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2680472"/>
      </p:ext>
    </p:extLst>
  </p:cSld>
  <p:clrMapOvr>
    <a:masterClrMapping/>
  </p:clrMapOvr>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5242114"/>
      </p:ext>
    </p:extLst>
  </p:cSld>
  <p:clrMapOvr>
    <a:masterClrMapping/>
  </p:clrMapOvr>
  <p:transition/>
</p:sldLayout>
</file>

<file path=ppt/slideLayouts/slideLayout5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9464020"/>
      </p:ext>
    </p:extLst>
  </p:cSld>
  <p:clrMapOvr>
    <a:masterClrMapping/>
  </p:clrMapOvr>
  <p:transition/>
</p:sldLayout>
</file>

<file path=ppt/slideLayouts/slideLayout5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6771237"/>
      </p:ext>
    </p:extLst>
  </p:cSld>
  <p:clrMapOvr>
    <a:masterClrMapping/>
  </p:clrMapOvr>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7983501"/>
      </p:ext>
    </p:extLst>
  </p:cSld>
  <p:clrMapOvr>
    <a:masterClrMapping/>
  </p:clrMapOvr>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4381690"/>
      </p:ext>
    </p:extLst>
  </p:cSld>
  <p:clrMapOvr>
    <a:masterClrMapping/>
  </p:clrMapOvr>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5737539"/>
      </p:ext>
    </p:extLst>
  </p:cSld>
  <p:clrMapOvr>
    <a:masterClrMapping/>
  </p:clrMapOvr>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5964383"/>
      </p:ext>
    </p:extLst>
  </p:cSld>
  <p:clrMapOvr>
    <a:masterClrMapping/>
  </p:clrMapOvr>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2508928"/>
      </p:ext>
    </p:extLst>
  </p:cSld>
  <p:clrMapOvr>
    <a:masterClrMapping/>
  </p:clrMapOvr>
  <p:transition/>
  <p:timing>
    <p:tnLst>
      <p:par>
        <p:cTn id="1" dur="indefinite" restart="never" nodeType="tmRoot"/>
      </p:par>
    </p:tnLst>
  </p:timing>
</p:sldLayout>
</file>

<file path=ppt/slideLayouts/slideLayout5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7017678"/>
      </p:ext>
    </p:extLst>
  </p:cSld>
  <p:clrMapOvr>
    <a:masterClrMapping/>
  </p:clrMapOvr>
  <p:transition/>
  <p:timing>
    <p:tnLst>
      <p:par>
        <p:cTn id="1" dur="indefinite" restart="never" nodeType="tmRoot"/>
      </p:par>
    </p:tnLst>
  </p:timing>
</p:sldLayout>
</file>

<file path=ppt/slideLayouts/slideLayout5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8382936"/>
      </p:ext>
    </p:extLst>
  </p:cSld>
  <p:clrMapOvr>
    <a:masterClrMapping/>
  </p:clrMapOvr>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42631"/>
      </p:ext>
    </p:extLst>
  </p:cSld>
  <p:clrMapOvr>
    <a:masterClrMapping/>
  </p:clrMapOvr>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669643"/>
      </p:ext>
    </p:extLst>
  </p:cSld>
  <p:clrMapOvr>
    <a:masterClrMapping/>
  </p:clrMapOvr>
  <p:transition/>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6921898"/>
      </p:ext>
    </p:extLst>
  </p:cSld>
  <p:clrMapOvr>
    <a:masterClrMapping/>
  </p:clrMapOvr>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7652695"/>
      </p:ext>
    </p:extLst>
  </p:cSld>
  <p:clrMapOvr>
    <a:masterClrMapping/>
  </p:clrMapOvr>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9333776"/>
      </p:ext>
    </p:extLst>
  </p:cSld>
  <p:clrMapOvr>
    <a:masterClrMapping/>
  </p:clrMapOvr>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0659132"/>
      </p:ext>
    </p:extLst>
  </p:cSld>
  <p:clrMapOvr>
    <a:masterClrMapping/>
  </p:clrMapOvr>
  <p:transition/>
</p:sldLayout>
</file>

<file path=ppt/slideLayouts/slideLayout5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6928573"/>
      </p:ext>
    </p:extLst>
  </p:cSld>
  <p:clrMapOvr>
    <a:masterClrMapping/>
  </p:clrMapOvr>
  <p:transition/>
</p:sldLayout>
</file>

<file path=ppt/slideLayouts/slideLayout5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2660051"/>
      </p:ext>
    </p:extLst>
  </p:cSld>
  <p:clrMapOvr>
    <a:masterClrMapping/>
  </p:clrMapOvr>
  <p:transition/>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5730656"/>
      </p:ext>
    </p:extLst>
  </p:cSld>
  <p:clrMapOvr>
    <a:masterClrMapping/>
  </p:clrMapOvr>
  <p:transition/>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0166780"/>
      </p:ext>
    </p:extLst>
  </p:cSld>
  <p:clrMapOvr>
    <a:masterClrMapping/>
  </p:clrMapOvr>
  <p:transition/>
  <p:timing>
    <p:tnLst>
      <p:par>
        <p:cTn id="1" dur="indefinite" restart="never" nodeType="tmRoot"/>
      </p:par>
    </p:tnLst>
  </p:timing>
</p:sldLayout>
</file>

<file path=ppt/slideLayouts/slideLayout5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9974456"/>
      </p:ext>
    </p:extLst>
  </p:cSld>
  <p:clrMapOvr>
    <a:masterClrMapping/>
  </p:clrMapOvr>
  <p:transition/>
  <p:timing>
    <p:tnLst>
      <p:par>
        <p:cTn id="1" dur="indefinite" restart="never" nodeType="tmRoot"/>
      </p:par>
    </p:tnLst>
  </p:timing>
</p:sldLayout>
</file>

<file path=ppt/slideLayouts/slideLayout5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9393553"/>
      </p:ext>
    </p:extLst>
  </p:cSld>
  <p:clrMapOvr>
    <a:masterClrMapping/>
  </p:clrMapOvr>
  <p:transition/>
</p:sldLayout>
</file>

<file path=ppt/slideLayouts/slideLayout5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8276035"/>
      </p:ext>
    </p:extLst>
  </p:cSld>
  <p:clrMapOvr>
    <a:masterClrMapping/>
  </p:clrMapOvr>
  <p:transition/>
</p:sldLayout>
</file>

<file path=ppt/slideLayouts/slideLayout5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3588073"/>
      </p:ext>
    </p:extLst>
  </p:cSld>
  <p:clrMapOvr>
    <a:masterClrMapping/>
  </p:clrMapOvr>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8557592"/>
      </p:ext>
    </p:extLst>
  </p:cSld>
  <p:clrMapOvr>
    <a:masterClrMapping/>
  </p:clrMapOvr>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2799048"/>
      </p:ext>
    </p:extLst>
  </p:cSld>
  <p:clrMapOvr>
    <a:masterClrMapping/>
  </p:clrMapOvr>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2334329"/>
      </p:ext>
    </p:extLst>
  </p:cSld>
  <p:clrMapOvr>
    <a:masterClrMapping/>
  </p:clrMapOvr>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6861221"/>
      </p:ext>
    </p:extLst>
  </p:cSld>
  <p:clrMapOvr>
    <a:masterClrMapping/>
  </p:clrMapOvr>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4553533"/>
      </p:ext>
    </p:extLst>
  </p:cSld>
  <p:clrMapOvr>
    <a:masterClrMapping/>
  </p:clrMapOvr>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76840557"/>
      </p:ext>
    </p:extLst>
  </p:cSld>
  <p:clrMapOvr>
    <a:masterClrMapping/>
  </p:clrMapOvr>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45502"/>
      </p:ext>
    </p:extLst>
  </p:cSld>
  <p:clrMapOvr>
    <a:masterClrMapping/>
  </p:clrMapOvr>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28011169"/>
      </p:ext>
    </p:extLst>
  </p:cSld>
  <p:clrMapOvr>
    <a:masterClrMapping/>
  </p:clrMapOvr>
  <p:transition/>
  <p:timing>
    <p:tnLst>
      <p:par>
        <p:cTn id="1" dur="indefinite" restart="never" nodeType="tmRoot"/>
      </p:par>
    </p:tnLst>
  </p:timing>
</p:sldLayout>
</file>

<file path=ppt/slideLayouts/slideLayout5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1505361"/>
      </p:ext>
    </p:extLst>
  </p:cSld>
  <p:clrMapOvr>
    <a:masterClrMapping/>
  </p:clrMapOvr>
  <p:transition/>
  <p:timing>
    <p:tnLst>
      <p:par>
        <p:cTn id="1" dur="indefinite" restart="never" nodeType="tmRoot"/>
      </p:par>
    </p:tnLst>
  </p:timing>
</p:sldLayout>
</file>

<file path=ppt/slideLayouts/slideLayout5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07250420"/>
      </p:ext>
    </p:extLst>
  </p:cSld>
  <p:clrMapOvr>
    <a:masterClrMapping/>
  </p:clrMapOvr>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3446693"/>
      </p:ext>
    </p:extLst>
  </p:cSld>
  <p:clrMapOvr>
    <a:masterClrMapping/>
  </p:clrMapOvr>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3893774"/>
      </p:ext>
    </p:extLst>
  </p:cSld>
  <p:clrMapOvr>
    <a:masterClrMapping/>
  </p:clrMapOvr>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9270323"/>
      </p:ext>
    </p:extLst>
  </p:cSld>
  <p:clrMapOvr>
    <a:masterClrMapping/>
  </p:clrMapOvr>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7505740"/>
      </p:ext>
    </p:extLst>
  </p:cSld>
  <p:clrMapOvr>
    <a:masterClrMapping/>
  </p:clrMapOvr>
  <p:transition/>
</p:sldLayout>
</file>

<file path=ppt/slideLayouts/slideLayout5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167623"/>
      </p:ext>
    </p:extLst>
  </p:cSld>
  <p:clrMapOvr>
    <a:masterClrMapping/>
  </p:clrMapOvr>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9077100"/>
      </p:ext>
    </p:extLst>
  </p:cSld>
  <p:clrMapOvr>
    <a:masterClrMapping/>
  </p:clrMapOvr>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2330991"/>
      </p:ext>
    </p:extLst>
  </p:cSld>
  <p:clrMapOvr>
    <a:masterClrMapping/>
  </p:clrMapOvr>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7080419"/>
      </p:ext>
    </p:extLst>
  </p:cSld>
  <p:clrMapOvr>
    <a:masterClrMapping/>
  </p:clrMapOvr>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5493782"/>
      </p:ext>
    </p:extLst>
  </p:cSld>
  <p:clrMapOvr>
    <a:masterClrMapping/>
  </p:clrMapOvr>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3572495"/>
      </p:ext>
    </p:extLst>
  </p:cSld>
  <p:clrMapOvr>
    <a:masterClrMapping/>
  </p:clrMapOvr>
  <p:transition/>
  <p:timing>
    <p:tnLst>
      <p:par>
        <p:cTn id="1" dur="indefinite" restart="never" nodeType="tmRoot"/>
      </p:par>
    </p:tnLst>
  </p:timing>
</p:sldLayout>
</file>

<file path=ppt/slideLayouts/slideLayout5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2928196"/>
      </p:ext>
    </p:extLst>
  </p:cSld>
  <p:clrMapOvr>
    <a:masterClrMapping/>
  </p:clrMapOvr>
  <p:transition/>
  <p:timing>
    <p:tnLst>
      <p:par>
        <p:cTn id="1" dur="indefinite" restart="never" nodeType="tmRoot"/>
      </p:par>
    </p:tnLst>
  </p:timing>
</p:sldLayout>
</file>

<file path=ppt/slideLayouts/slideLayout5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5258642"/>
      </p:ext>
    </p:extLst>
  </p:cSld>
  <p:clrMapOvr>
    <a:masterClrMapping/>
  </p:clrMapOvr>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5600375"/>
      </p:ext>
    </p:extLst>
  </p:cSld>
  <p:clrMapOvr>
    <a:masterClrMapping/>
  </p:clrMapOvr>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8098509"/>
      </p:ext>
    </p:extLst>
  </p:cSld>
  <p:clrMapOvr>
    <a:masterClrMapping/>
  </p:clrMapOvr>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7107474"/>
      </p:ext>
    </p:extLst>
  </p:cSld>
  <p:clrMapOvr>
    <a:masterClrMapping/>
  </p:clrMapOvr>
  <p:transition/>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1255856"/>
      </p:ext>
    </p:extLst>
  </p:cSld>
  <p:clrMapOvr>
    <a:masterClrMapping/>
  </p:clrMapOvr>
  <p:transition/>
</p:sldLayout>
</file>

<file path=ppt/slideLayouts/slideLayout5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8437986"/>
      </p:ext>
    </p:extLst>
  </p:cSld>
  <p:clrMapOvr>
    <a:masterClrMapping/>
  </p:clrMapOvr>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2828417"/>
      </p:ext>
    </p:extLst>
  </p:cSld>
  <p:clrMapOvr>
    <a:masterClrMapping/>
  </p:clrMapOvr>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2128632"/>
      </p:ext>
    </p:extLst>
  </p:cSld>
  <p:clrMapOvr>
    <a:masterClrMapping/>
  </p:clrMapOvr>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765297"/>
      </p:ext>
    </p:extLst>
  </p:cSld>
  <p:clrMapOvr>
    <a:masterClrMapping/>
  </p:clrMapOvr>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4450194"/>
      </p:ext>
    </p:extLst>
  </p:cSld>
  <p:clrMapOvr>
    <a:masterClrMapping/>
  </p:clrMapOvr>
  <p:transition/>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7102026"/>
      </p:ext>
    </p:extLst>
  </p:cSld>
  <p:clrMapOvr>
    <a:masterClrMapping/>
  </p:clrMapOvr>
  <p:transition/>
  <p:timing>
    <p:tnLst>
      <p:par>
        <p:cTn id="1" dur="indefinite" restart="never" nodeType="tmRoot"/>
      </p:par>
    </p:tnLst>
  </p:timing>
</p:sldLayout>
</file>

<file path=ppt/slideLayouts/slideLayout5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1157730"/>
      </p:ext>
    </p:extLst>
  </p:cSld>
  <p:clrMapOvr>
    <a:masterClrMapping/>
  </p:clrMapOvr>
  <p:transition/>
  <p:timing>
    <p:tnLst>
      <p:par>
        <p:cTn id="1" dur="indefinite" restart="never" nodeType="tmRoot"/>
      </p:par>
    </p:tnLst>
  </p:timing>
</p:sldLayout>
</file>

<file path=ppt/slideLayouts/slideLayout5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8104299"/>
      </p:ext>
    </p:extLst>
  </p:cSld>
  <p:clrMapOvr>
    <a:masterClrMapping/>
  </p:clrMapOvr>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1487723"/>
      </p:ext>
    </p:extLst>
  </p:cSld>
  <p:clrMapOvr>
    <a:masterClrMapping/>
  </p:clrMapOvr>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9900483"/>
      </p:ext>
    </p:extLst>
  </p:cSld>
  <p:clrMapOvr>
    <a:masterClrMapping/>
  </p:clrMapOvr>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3385155"/>
      </p:ext>
    </p:extLst>
  </p:cSld>
  <p:clrMapOvr>
    <a:masterClrMapping/>
  </p:clrMapOvr>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2013795"/>
      </p:ext>
    </p:extLst>
  </p:cSld>
  <p:clrMapOvr>
    <a:masterClrMapping/>
  </p:clrMapOvr>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2506705"/>
      </p:ext>
    </p:extLst>
  </p:cSld>
  <p:clrMapOvr>
    <a:masterClrMapping/>
  </p:clrMapOvr>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6184746"/>
      </p:ext>
    </p:extLst>
  </p:cSld>
  <p:clrMapOvr>
    <a:masterClrMapping/>
  </p:clrMapOvr>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9774164"/>
      </p:ext>
    </p:extLst>
  </p:cSld>
  <p:clrMapOvr>
    <a:masterClrMapping/>
  </p:clrMapOvr>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9804165"/>
      </p:ext>
    </p:extLst>
  </p:cSld>
  <p:clrMapOvr>
    <a:masterClrMapping/>
  </p:clrMapOvr>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5264924"/>
      </p:ext>
    </p:extLst>
  </p:cSld>
  <p:clrMapOvr>
    <a:masterClrMapping/>
  </p:clrMapOvr>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4588555"/>
      </p:ext>
    </p:extLst>
  </p:cSld>
  <p:clrMapOvr>
    <a:masterClrMapping/>
  </p:clrMapOvr>
  <p:transition/>
  <p:timing>
    <p:tnLst>
      <p:par>
        <p:cTn id="1" dur="indefinite" restart="never" nodeType="tmRoot"/>
      </p:par>
    </p:tnLst>
  </p:timing>
</p:sldLayout>
</file>

<file path=ppt/slideLayouts/slideLayout5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7595845"/>
      </p:ext>
    </p:extLst>
  </p:cSld>
  <p:clrMapOvr>
    <a:masterClrMapping/>
  </p:clrMapOvr>
  <p:transition/>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9870389"/>
      </p:ext>
    </p:extLst>
  </p:cSld>
  <p:clrMapOvr>
    <a:masterClrMapping/>
  </p:clrMapOvr>
  <p:transition/>
  <p:timing>
    <p:tnLst>
      <p:par>
        <p:cTn id="1" dur="indefinite" restart="never" nodeType="tmRoot"/>
      </p:par>
    </p:tnLst>
  </p:timing>
</p:sldLayout>
</file>

<file path=ppt/slideLayouts/slideLayout5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4865600"/>
      </p:ext>
    </p:extLst>
  </p:cSld>
  <p:clrMapOvr>
    <a:masterClrMapping/>
  </p:clrMapOvr>
  <p:transition/>
</p:sldLayout>
</file>

<file path=ppt/slideLayouts/slideLayout5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9087117"/>
      </p:ext>
    </p:extLst>
  </p:cSld>
  <p:clrMapOvr>
    <a:masterClrMapping/>
  </p:clrMapOvr>
  <p:transition/>
</p:sldLayout>
</file>

<file path=ppt/slideLayouts/slideLayout5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6221515"/>
      </p:ext>
    </p:extLst>
  </p:cSld>
  <p:clrMapOvr>
    <a:masterClrMapping/>
  </p:clrMapOvr>
  <p:transition/>
</p:sldLayout>
</file>

<file path=ppt/slideLayouts/slideLayout5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218779"/>
      </p:ext>
    </p:extLst>
  </p:cSld>
  <p:clrMapOvr>
    <a:masterClrMapping/>
  </p:clrMapOvr>
  <p:transition/>
</p:sldLayout>
</file>

<file path=ppt/slideLayouts/slideLayout5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9316749"/>
      </p:ext>
    </p:extLst>
  </p:cSld>
  <p:clrMapOvr>
    <a:masterClrMapping/>
  </p:clrMapOvr>
  <p:transition/>
</p:sldLayout>
</file>

<file path=ppt/slideLayouts/slideLayout5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9382393"/>
      </p:ext>
    </p:extLst>
  </p:cSld>
  <p:clrMapOvr>
    <a:masterClrMapping/>
  </p:clrMapOvr>
  <p:transition/>
</p:sldLayout>
</file>

<file path=ppt/slideLayouts/slideLayout5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1510711"/>
      </p:ext>
    </p:extLst>
  </p:cSld>
  <p:clrMapOvr>
    <a:masterClrMapping/>
  </p:clrMapOvr>
  <p:transition/>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736569"/>
      </p:ext>
    </p:extLst>
  </p:cSld>
  <p:clrMapOvr>
    <a:masterClrMapping/>
  </p:clrMapOvr>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4059779"/>
      </p:ext>
    </p:extLst>
  </p:cSld>
  <p:clrMapOvr>
    <a:masterClrMapping/>
  </p:clrMapOvr>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74614"/>
      </p:ext>
    </p:extLst>
  </p:cSld>
  <p:clrMapOvr>
    <a:masterClrMapping/>
  </p:clrMapOvr>
  <p:transition/>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6711205"/>
      </p:ext>
    </p:extLst>
  </p:cSld>
  <p:clrMapOvr>
    <a:masterClrMapping/>
  </p:clrMapOvr>
  <p:transition/>
  <p:timing>
    <p:tnLst>
      <p:par>
        <p:cTn id="1" dur="indefinite" restart="never" nodeType="tmRoot"/>
      </p:par>
    </p:tnLst>
  </p:timing>
</p:sldLayout>
</file>

<file path=ppt/slideLayouts/slideLayout5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8307966"/>
      </p:ext>
    </p:extLst>
  </p:cSld>
  <p:clrMapOvr>
    <a:masterClrMapping/>
  </p:clrMapOvr>
  <p:transition/>
  <p:timing>
    <p:tnLst>
      <p:par>
        <p:cTn id="1" dur="indefinite" restart="never" nodeType="tmRoot"/>
      </p:par>
    </p:tnLst>
  </p:timing>
</p:sldLayout>
</file>

<file path=ppt/slideLayouts/slideLayout5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0766992"/>
      </p:ext>
    </p:extLst>
  </p:cSld>
  <p:clrMapOvr>
    <a:masterClrMapping/>
  </p:clrMapOvr>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769532"/>
      </p:ext>
    </p:extLst>
  </p:cSld>
  <p:clrMapOvr>
    <a:masterClrMapping/>
  </p:clrMapOvr>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8072713"/>
      </p:ext>
    </p:extLst>
  </p:cSld>
  <p:clrMapOvr>
    <a:masterClrMapping/>
  </p:clrMapOvr>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840216"/>
      </p:ext>
    </p:extLst>
  </p:cSld>
  <p:clrMapOvr>
    <a:masterClrMapping/>
  </p:clrMapOvr>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3551887"/>
      </p:ext>
    </p:extLst>
  </p:cSld>
  <p:clrMapOvr>
    <a:masterClrMapping/>
  </p:clrMapOvr>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12893416"/>
      </p:ext>
    </p:extLst>
  </p:cSld>
  <p:clrMapOvr>
    <a:masterClrMapping/>
  </p:clrMapOvr>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5623611"/>
      </p:ext>
    </p:extLst>
  </p:cSld>
  <p:clrMapOvr>
    <a:masterClrMapping/>
  </p:clrMapOvr>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1074657"/>
      </p:ext>
    </p:extLst>
  </p:cSld>
  <p:clrMapOvr>
    <a:masterClrMapping/>
  </p:clrMapOvr>
  <p:transition/>
</p:sldLayout>
</file>

<file path=ppt/slideLayouts/slideLayout5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4777081"/>
      </p:ext>
    </p:extLst>
  </p:cSld>
  <p:clrMapOvr>
    <a:masterClrMapping/>
  </p:clrMapOvr>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064597"/>
      </p:ext>
    </p:extLst>
  </p:cSld>
  <p:clrMapOvr>
    <a:masterClrMapping/>
  </p:clrMapOvr>
  <p:transition/>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2878914"/>
      </p:ext>
    </p:extLst>
  </p:cSld>
  <p:clrMapOvr>
    <a:masterClrMapping/>
  </p:clrMapOvr>
  <p:transition/>
  <p:timing>
    <p:tnLst>
      <p:par>
        <p:cTn id="1" dur="indefinite" restart="never" nodeType="tmRoot"/>
      </p:par>
    </p:tnLst>
  </p:timing>
</p:sldLayout>
</file>

<file path=ppt/slideLayouts/slideLayout5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489629"/>
      </p:ext>
    </p:extLst>
  </p:cSld>
  <p:clrMapOvr>
    <a:masterClrMapping/>
  </p:clrMapOvr>
  <p:transition/>
  <p:timing>
    <p:tnLst>
      <p:par>
        <p:cTn id="1" dur="indefinite" restart="never" nodeType="tmRoot"/>
      </p:par>
    </p:tnLst>
  </p:timing>
</p:sldLayout>
</file>

<file path=ppt/slideLayouts/slideLayout5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560"/>
      </p:ext>
    </p:extLst>
  </p:cSld>
  <p:clrMapOvr>
    <a:masterClrMapping/>
  </p:clrMapOvr>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5459952"/>
      </p:ext>
    </p:extLst>
  </p:cSld>
  <p:clrMapOvr>
    <a:masterClrMapping/>
  </p:clrMapOvr>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123489"/>
      </p:ext>
    </p:extLst>
  </p:cSld>
  <p:clrMapOvr>
    <a:masterClrMapping/>
  </p:clrMapOvr>
  <p:transition/>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8066245"/>
      </p:ext>
    </p:extLst>
  </p:cSld>
  <p:clrMapOvr>
    <a:masterClrMapping/>
  </p:clrMapOvr>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9883743"/>
      </p:ext>
    </p:extLst>
  </p:cSld>
  <p:clrMapOvr>
    <a:masterClrMapping/>
  </p:clrMapOvr>
  <p:transition/>
</p:sldLayout>
</file>

<file path=ppt/slideLayouts/slideLayout5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224853"/>
      </p:ext>
    </p:extLst>
  </p:cSld>
  <p:clrMapOvr>
    <a:masterClrMapping/>
  </p:clrMapOvr>
  <p:transition/>
</p:sldLayout>
</file>

<file path=ppt/slideLayouts/slideLayout5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2647908"/>
      </p:ext>
    </p:extLst>
  </p:cSld>
  <p:clrMapOvr>
    <a:masterClrMapping/>
  </p:clrMapOvr>
  <p:transition/>
</p:sldLayout>
</file>

<file path=ppt/slideLayouts/slideLayout5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0390558"/>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cSld>
  <p:clrMapOvr>
    <a:masterClrMapping/>
  </p:clrMapOvr>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994818"/>
      </p:ext>
    </p:extLst>
  </p:cSld>
  <p:clrMapOvr>
    <a:masterClrMapping/>
  </p:clrMapOvr>
  <p:transition/>
</p:sldLayout>
</file>

<file path=ppt/slideLayouts/slideLayout6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4037458"/>
      </p:ext>
    </p:extLst>
  </p:cSld>
  <p:clrMapOvr>
    <a:masterClrMapping/>
  </p:clrMapOvr>
  <p:transition/>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6894950"/>
      </p:ext>
    </p:extLst>
  </p:cSld>
  <p:clrMapOvr>
    <a:masterClrMapping/>
  </p:clrMapOvr>
  <p:transition/>
  <p:timing>
    <p:tnLst>
      <p:par>
        <p:cTn id="1" dur="indefinite" restart="never" nodeType="tmRoot"/>
      </p:par>
    </p:tnLst>
  </p:timing>
</p:sldLayout>
</file>

<file path=ppt/slideLayouts/slideLayout6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0916594"/>
      </p:ext>
    </p:extLst>
  </p:cSld>
  <p:clrMapOvr>
    <a:masterClrMapping/>
  </p:clrMapOvr>
  <p:transition/>
  <p:timing>
    <p:tnLst>
      <p:par>
        <p:cTn id="1" dur="indefinite" restart="never" nodeType="tmRoot"/>
      </p:par>
    </p:tnLst>
  </p:timing>
</p:sldLayout>
</file>

<file path=ppt/slideLayouts/slideLayout6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8410111"/>
      </p:ext>
    </p:extLst>
  </p:cSld>
  <p:clrMapOvr>
    <a:masterClrMapping/>
  </p:clrMapOvr>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2834464"/>
      </p:ext>
    </p:extLst>
  </p:cSld>
  <p:clrMapOvr>
    <a:masterClrMapping/>
  </p:clrMapOvr>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1708114"/>
      </p:ext>
    </p:extLst>
  </p:cSld>
  <p:clrMapOvr>
    <a:masterClrMapping/>
  </p:clrMapOvr>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249189"/>
      </p:ext>
    </p:extLst>
  </p:cSld>
  <p:clrMapOvr>
    <a:masterClrMapping/>
  </p:clrMapOvr>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0546668"/>
      </p:ext>
    </p:extLst>
  </p:cSld>
  <p:clrMapOvr>
    <a:masterClrMapping/>
  </p:clrMapOvr>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1033814"/>
      </p:ext>
    </p:extLst>
  </p:cSld>
  <p:clrMapOvr>
    <a:masterClrMapping/>
  </p:clrMapOvr>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4430809"/>
      </p:ext>
    </p:extLst>
  </p:cSld>
  <p:clrMapOvr>
    <a:masterClrMapping/>
  </p:clrMapOvr>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6571721"/>
      </p:ext>
    </p:extLst>
  </p:cSld>
  <p:clrMapOvr>
    <a:masterClrMapping/>
  </p:clrMapOvr>
  <p:transition/>
</p:sldLayout>
</file>

<file path=ppt/slideLayouts/slideLayout6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6493290"/>
      </p:ext>
    </p:extLst>
  </p:cSld>
  <p:clrMapOvr>
    <a:masterClrMapping/>
  </p:clrMapOvr>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0168260"/>
      </p:ext>
    </p:extLst>
  </p:cSld>
  <p:clrMapOvr>
    <a:masterClrMapping/>
  </p:clrMapOvr>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320797"/>
      </p:ext>
    </p:extLst>
  </p:cSld>
  <p:clrMapOvr>
    <a:masterClrMapping/>
  </p:clrMapOvr>
  <p:transition/>
  <p:timing>
    <p:tnLst>
      <p:par>
        <p:cTn id="1" dur="indefinite" restart="never" nodeType="tmRoot"/>
      </p:par>
    </p:tnLst>
  </p:timing>
</p:sldLayout>
</file>

<file path=ppt/slideLayouts/slideLayout6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9781954"/>
      </p:ext>
    </p:extLst>
  </p:cSld>
  <p:clrMapOvr>
    <a:masterClrMapping/>
  </p:clrMapOvr>
  <p:transition/>
  <p:timing>
    <p:tnLst>
      <p:par>
        <p:cTn id="1" dur="indefinite" restart="never" nodeType="tmRoot"/>
      </p:par>
    </p:tnLst>
  </p:timing>
</p:sldLayout>
</file>

<file path=ppt/slideLayouts/slideLayout6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5628065"/>
      </p:ext>
    </p:extLst>
  </p:cSld>
  <p:clrMapOvr>
    <a:masterClrMapping/>
  </p:clrMapOvr>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5865501"/>
      </p:ext>
    </p:extLst>
  </p:cSld>
  <p:clrMapOvr>
    <a:masterClrMapping/>
  </p:clrMapOvr>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7286822"/>
      </p:ext>
    </p:extLst>
  </p:cSld>
  <p:clrMapOvr>
    <a:masterClrMapping/>
  </p:clrMapOvr>
  <p:transition/>
</p:sldLayout>
</file>

<file path=ppt/slideLayouts/slideLayout6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4500457"/>
      </p:ext>
    </p:extLst>
  </p:cSld>
  <p:clrMapOvr>
    <a:masterClrMapping/>
  </p:clrMapOvr>
  <p:transition/>
</p:sldLayout>
</file>

<file path=ppt/slideLayouts/slideLayout6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7011960"/>
      </p:ext>
    </p:extLst>
  </p:cSld>
  <p:clrMapOvr>
    <a:masterClrMapping/>
  </p:clrMapOvr>
  <p:transition/>
</p:sldLayout>
</file>

<file path=ppt/slideLayouts/slideLayout6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6442572"/>
      </p:ext>
    </p:extLst>
  </p:cSld>
  <p:clrMapOvr>
    <a:masterClrMapping/>
  </p:clrMapOvr>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1558049"/>
      </p:ext>
    </p:extLst>
  </p:cSld>
  <p:clrMapOvr>
    <a:masterClrMapping/>
  </p:clrMapOvr>
  <p:transition/>
</p:sldLayout>
</file>

<file path=ppt/slideLayouts/slideLayout6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9830030"/>
      </p:ext>
    </p:extLst>
  </p:cSld>
  <p:clrMapOvr>
    <a:masterClrMapping/>
  </p:clrMapOvr>
  <p:transition/>
</p:sldLayout>
</file>

<file path=ppt/slideLayouts/slideLayout6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4512379"/>
      </p:ext>
    </p:extLst>
  </p:cSld>
  <p:clrMapOvr>
    <a:masterClrMapping/>
  </p:clrMapOvr>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0652218"/>
      </p:ext>
    </p:extLst>
  </p:cSld>
  <p:clrMapOvr>
    <a:masterClrMapping/>
  </p:clrMapOvr>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7494523"/>
      </p:ext>
    </p:extLst>
  </p:cSld>
  <p:clrMapOvr>
    <a:masterClrMapping/>
  </p:clrMapOvr>
  <p:transition/>
  <p:timing>
    <p:tnLst>
      <p:par>
        <p:cTn id="1" dur="indefinite" restart="never" nodeType="tmRoot"/>
      </p:par>
    </p:tnLst>
  </p:timing>
</p:sldLayout>
</file>

<file path=ppt/slideLayouts/slideLayout6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19619293"/>
      </p:ext>
    </p:extLst>
  </p:cSld>
  <p:clrMapOvr>
    <a:masterClrMapping/>
  </p:clrMapOvr>
  <p:transition/>
  <p:timing>
    <p:tnLst>
      <p:par>
        <p:cTn id="1" dur="indefinite" restart="never" nodeType="tmRoot"/>
      </p:par>
    </p:tnLst>
  </p:timing>
</p:sldLayout>
</file>

<file path=ppt/slideLayouts/slideLayout6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9246084"/>
      </p:ext>
    </p:extLst>
  </p:cSld>
  <p:clrMapOvr>
    <a:masterClrMapping/>
  </p:clrMapOvr>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1330384"/>
      </p:ext>
    </p:extLst>
  </p:cSld>
  <p:clrMapOvr>
    <a:masterClrMapping/>
  </p:clrMapOvr>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6235330"/>
      </p:ext>
    </p:extLst>
  </p:cSld>
  <p:clrMapOvr>
    <a:masterClrMapping/>
  </p:clrMapOvr>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6223103"/>
      </p:ext>
    </p:extLst>
  </p:cSld>
  <p:clrMapOvr>
    <a:masterClrMapping/>
  </p:clrMapOvr>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146734"/>
      </p:ext>
    </p:extLst>
  </p:cSld>
  <p:clrMapOvr>
    <a:masterClrMapping/>
  </p:clrMapOvr>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567181"/>
      </p:ext>
    </p:extLst>
  </p:cSld>
  <p:clrMapOvr>
    <a:masterClrMapping/>
  </p:clrMapOvr>
  <p:transition/>
</p:sldLayout>
</file>

<file path=ppt/slideLayouts/slideLayout6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2660989"/>
      </p:ext>
    </p:extLst>
  </p:cSld>
  <p:clrMapOvr>
    <a:masterClrMapping/>
  </p:clrMapOvr>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7280169"/>
      </p:ext>
    </p:extLst>
  </p:cSld>
  <p:clrMapOvr>
    <a:masterClrMapping/>
  </p:clrMapOvr>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9703604"/>
      </p:ext>
    </p:extLst>
  </p:cSld>
  <p:clrMapOvr>
    <a:masterClrMapping/>
  </p:clrMapOvr>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8606148"/>
      </p:ext>
    </p:extLst>
  </p:cSld>
  <p:clrMapOvr>
    <a:masterClrMapping/>
  </p:clrMapOvr>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1432840"/>
      </p:ext>
    </p:extLst>
  </p:cSld>
  <p:clrMapOvr>
    <a:masterClrMapping/>
  </p:clrMapOvr>
  <p:transition/>
  <p:timing>
    <p:tnLst>
      <p:par>
        <p:cTn id="1" dur="indefinite" restart="never" nodeType="tmRoot"/>
      </p:par>
    </p:tnLst>
  </p:timing>
</p:sldLayout>
</file>

<file path=ppt/slideLayouts/slideLayout6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9150478"/>
      </p:ext>
    </p:extLst>
  </p:cSld>
  <p:clrMapOvr>
    <a:masterClrMapping/>
  </p:clrMapOvr>
  <p:transition/>
  <p:timing>
    <p:tnLst>
      <p:par>
        <p:cTn id="1" dur="indefinite" restart="never" nodeType="tmRoot"/>
      </p:par>
    </p:tnLst>
  </p:timing>
</p:sldLayout>
</file>

<file path=ppt/slideLayouts/slideLayout6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903574"/>
      </p:ext>
    </p:extLst>
  </p:cSld>
  <p:clrMapOvr>
    <a:masterClrMapping/>
  </p:clrMapOvr>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1563886"/>
      </p:ext>
    </p:extLst>
  </p:cSld>
  <p:clrMapOvr>
    <a:masterClrMapping/>
  </p:clrMapOvr>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1889393"/>
      </p:ext>
    </p:extLst>
  </p:cSld>
  <p:clrMapOvr>
    <a:masterClrMapping/>
  </p:clrMapOvr>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9495704"/>
      </p:ext>
    </p:extLst>
  </p:cSld>
  <p:clrMapOvr>
    <a:masterClrMapping/>
  </p:clrMapOvr>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9492595"/>
      </p:ext>
    </p:extLst>
  </p:cSld>
  <p:clrMapOvr>
    <a:masterClrMapping/>
  </p:clrMapOvr>
  <p:transition/>
</p:sldLayout>
</file>

<file path=ppt/slideLayouts/slideLayout6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6190793"/>
      </p:ext>
    </p:extLst>
  </p:cSld>
  <p:clrMapOvr>
    <a:masterClrMapping/>
  </p:clrMapOvr>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6179047"/>
      </p:ext>
    </p:extLst>
  </p:cSld>
  <p:clrMapOvr>
    <a:masterClrMapping/>
  </p:clrMapOvr>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5094007"/>
      </p:ext>
    </p:extLst>
  </p:cSld>
  <p:clrMapOvr>
    <a:masterClrMapping/>
  </p:clrMapOvr>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711934"/>
      </p:ext>
    </p:extLst>
  </p:cSld>
  <p:clrMapOvr>
    <a:masterClrMapping/>
  </p:clrMapOvr>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8341461"/>
      </p:ext>
    </p:extLst>
  </p:cSld>
  <p:clrMapOvr>
    <a:masterClrMapping/>
  </p:clrMapOvr>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9795445"/>
      </p:ext>
    </p:extLst>
  </p:cSld>
  <p:clrMapOvr>
    <a:masterClrMapping/>
  </p:clrMapOvr>
  <p:transition/>
  <p:timing>
    <p:tnLst>
      <p:par>
        <p:cTn id="1" dur="indefinite" restart="never" nodeType="tmRoot"/>
      </p:par>
    </p:tnLst>
  </p:timing>
</p:sldLayout>
</file>

<file path=ppt/slideLayouts/slideLayout6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84867266"/>
      </p:ext>
    </p:extLst>
  </p:cSld>
  <p:clrMapOvr>
    <a:masterClrMapping/>
  </p:clrMapOvr>
  <p:transition/>
  <p:timing>
    <p:tnLst>
      <p:par>
        <p:cTn id="1" dur="indefinite" restart="never" nodeType="tmRoot"/>
      </p:par>
    </p:tnLst>
  </p:timing>
</p:sldLayout>
</file>

<file path=ppt/slideLayouts/slideLayout6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1008780"/>
      </p:ext>
    </p:extLst>
  </p:cSld>
  <p:clrMapOvr>
    <a:masterClrMapping/>
  </p:clrMapOvr>
  <p:transition/>
</p:sldLayout>
</file>

<file path=ppt/slideLayouts/slideLayout6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3742485"/>
      </p:ext>
    </p:extLst>
  </p:cSld>
  <p:clrMapOvr>
    <a:masterClrMapping/>
  </p:clrMapOvr>
  <p:transition/>
</p:sldLayout>
</file>

<file path=ppt/slideLayouts/slideLayout6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2305932"/>
      </p:ext>
    </p:extLst>
  </p:cSld>
  <p:clrMapOvr>
    <a:masterClrMapping/>
  </p:clrMapOvr>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9163671"/>
      </p:ext>
    </p:extLst>
  </p:cSld>
  <p:clrMapOvr>
    <a:masterClrMapping/>
  </p:clrMapOvr>
  <p:transition/>
</p:sldLayout>
</file>

<file path=ppt/slideLayouts/slideLayout6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2504489"/>
      </p:ext>
    </p:extLst>
  </p:cSld>
  <p:clrMapOvr>
    <a:masterClrMapping/>
  </p:clrMapOvr>
  <p:transition/>
</p:sldLayout>
</file>

<file path=ppt/slideLayouts/slideLayout6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1106535"/>
      </p:ext>
    </p:extLst>
  </p:cSld>
  <p:clrMapOvr>
    <a:masterClrMapping/>
  </p:clrMapOvr>
  <p:transition/>
</p:sldLayout>
</file>

<file path=ppt/slideLayouts/slideLayout6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5889977"/>
      </p:ext>
    </p:extLst>
  </p:cSld>
  <p:clrMapOvr>
    <a:masterClrMapping/>
  </p:clrMapOvr>
  <p:transition/>
</p:sldLayout>
</file>

<file path=ppt/slideLayouts/slideLayout6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23155394"/>
      </p:ext>
    </p:extLst>
  </p:cSld>
  <p:clrMapOvr>
    <a:masterClrMapping/>
  </p:clrMapOvr>
  <p:transition/>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45894233"/>
      </p:ext>
    </p:extLst>
  </p:cSld>
  <p:clrMapOvr>
    <a:masterClrMapping/>
  </p:clrMapOvr>
  <p:transition/>
</p:sldLayout>
</file>

<file path=ppt/slideLayouts/slideLayout6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66589795"/>
      </p:ext>
    </p:extLst>
  </p:cSld>
  <p:clrMapOvr>
    <a:masterClrMapping/>
  </p:clrMapOvr>
  <p:transition/>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0869499"/>
      </p:ext>
    </p:extLst>
  </p:cSld>
  <p:clrMapOvr>
    <a:masterClrMapping/>
  </p:clrMapOvr>
  <p:transition/>
  <p:timing>
    <p:tnLst>
      <p:par>
        <p:cTn id="1" dur="indefinite" restart="never" nodeType="tmRoot"/>
      </p:par>
    </p:tnLst>
  </p:timing>
</p:sldLayout>
</file>

<file path=ppt/slideLayouts/slideLayout6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1411947"/>
      </p:ext>
    </p:extLst>
  </p:cSld>
  <p:clrMapOvr>
    <a:masterClrMapping/>
  </p:clrMapOvr>
  <p:transition/>
  <p:timing>
    <p:tnLst>
      <p:par>
        <p:cTn id="1" dur="indefinite" restart="never" nodeType="tmRoot"/>
      </p:par>
    </p:tnLst>
  </p:timing>
</p:sldLayout>
</file>

<file path=ppt/slideLayouts/slideLayout6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2419307"/>
      </p:ext>
    </p:extLst>
  </p:cSld>
  <p:clrMapOvr>
    <a:masterClrMapping/>
  </p:clrMapOvr>
  <p:transition/>
</p:sldLayout>
</file>

<file path=ppt/slideLayouts/slideLayout6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4020250"/>
      </p:ext>
    </p:extLst>
  </p:cSld>
  <p:clrMapOvr>
    <a:masterClrMapping/>
  </p:clrMapOvr>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8661300"/>
      </p:ext>
    </p:extLst>
  </p:cSld>
  <p:clrMapOvr>
    <a:masterClrMapping/>
  </p:clrMapOvr>
  <p:transition/>
</p:sldLayout>
</file>

<file path=ppt/slideLayouts/slideLayout6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4382828"/>
      </p:ext>
    </p:extLst>
  </p:cSld>
  <p:clrMapOvr>
    <a:masterClrMapping/>
  </p:clrMapOvr>
  <p:transition/>
</p:sldLayout>
</file>

<file path=ppt/slideLayouts/slideLayout6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1955737"/>
      </p:ext>
    </p:extLst>
  </p:cSld>
  <p:clrMapOvr>
    <a:masterClrMapping/>
  </p:clrMapOvr>
  <p:transition/>
</p:sldLayout>
</file>

<file path=ppt/slideLayouts/slideLayout6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4137128"/>
      </p:ext>
    </p:extLst>
  </p:cSld>
  <p:clrMapOvr>
    <a:masterClrMapping/>
  </p:clrMapOvr>
  <p:transition/>
</p:sldLayout>
</file>

<file path=ppt/slideLayouts/slideLayout6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1012238"/>
      </p:ext>
    </p:extLst>
  </p:cSld>
  <p:clrMapOvr>
    <a:masterClrMapping/>
  </p:clrMapOvr>
  <p:transition/>
</p:sldLayout>
</file>

<file path=ppt/slideLayouts/slideLayout6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480750"/>
      </p:ext>
    </p:extLst>
  </p:cSld>
  <p:clrMapOvr>
    <a:masterClrMapping/>
  </p:clrMapOvr>
  <p:transition/>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6583916"/>
      </p:ext>
    </p:extLst>
  </p:cSld>
  <p:clrMapOvr>
    <a:masterClrMapping/>
  </p:clrMapOvr>
  <p:transition/>
</p:sldLayout>
</file>

<file path=ppt/slideLayouts/slideLayout6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0963376"/>
      </p:ext>
    </p:extLst>
  </p:cSld>
  <p:clrMapOvr>
    <a:masterClrMapping/>
  </p:clrMapOvr>
  <p:transition/>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7375590"/>
      </p:ext>
    </p:extLst>
  </p:cSld>
  <p:clrMapOvr>
    <a:masterClrMapping/>
  </p:clrMapOvr>
  <p:transition/>
  <p:timing>
    <p:tnLst>
      <p:par>
        <p:cTn id="1" dur="indefinite" restart="never" nodeType="tmRoot"/>
      </p:par>
    </p:tnLst>
  </p:timing>
</p:sldLayout>
</file>

<file path=ppt/slideLayouts/slideLayout6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1061499"/>
      </p:ext>
    </p:extLst>
  </p:cSld>
  <p:clrMapOvr>
    <a:masterClrMapping/>
  </p:clrMapOvr>
  <p:transition/>
  <p:timing>
    <p:tnLst>
      <p:par>
        <p:cTn id="1" dur="indefinite" restart="never" nodeType="tmRoot"/>
      </p:par>
    </p:tnLst>
  </p:timing>
</p:sldLayout>
</file>

<file path=ppt/slideLayouts/slideLayout6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3555921"/>
      </p:ext>
    </p:extLst>
  </p:cSld>
  <p:clrMapOvr>
    <a:masterClrMapping/>
  </p:clrMapOvr>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4901423"/>
      </p:ext>
    </p:extLst>
  </p:cSld>
  <p:clrMapOvr>
    <a:masterClrMapping/>
  </p:clrMapOvr>
  <p:transition/>
</p:sldLayout>
</file>

<file path=ppt/slideLayouts/slideLayout6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0854419"/>
      </p:ext>
    </p:extLst>
  </p:cSld>
  <p:clrMapOvr>
    <a:masterClrMapping/>
  </p:clrMapOvr>
  <p:transition/>
</p:sldLayout>
</file>

<file path=ppt/slideLayouts/slideLayout6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1280698"/>
      </p:ext>
    </p:extLst>
  </p:cSld>
  <p:clrMapOvr>
    <a:masterClrMapping/>
  </p:clrMapOvr>
  <p:transition/>
</p:sldLayout>
</file>

<file path=ppt/slideLayouts/slideLayout6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2231720"/>
      </p:ext>
    </p:extLst>
  </p:cSld>
  <p:clrMapOvr>
    <a:masterClrMapping/>
  </p:clrMapOvr>
  <p:transition/>
</p:sldLayout>
</file>

<file path=ppt/slideLayouts/slideLayout6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4775128"/>
      </p:ext>
    </p:extLst>
  </p:cSld>
  <p:clrMapOvr>
    <a:masterClrMapping/>
  </p:clrMapOvr>
  <p:transition/>
</p:sldLayout>
</file>

<file path=ppt/slideLayouts/slideLayout6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2518483"/>
      </p:ext>
    </p:extLst>
  </p:cSld>
  <p:clrMapOvr>
    <a:masterClrMapping/>
  </p:clrMapOvr>
  <p:transition/>
</p:sldLayout>
</file>

<file path=ppt/slideLayouts/slideLayout6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4060742"/>
      </p:ext>
    </p:extLst>
  </p:cSld>
  <p:clrMapOvr>
    <a:masterClrMapping/>
  </p:clrMapOvr>
  <p:transition/>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0966064"/>
      </p:ext>
    </p:extLst>
  </p:cSld>
  <p:clrMapOvr>
    <a:masterClrMapping/>
  </p:clrMapOvr>
  <p:transition/>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3571540"/>
      </p:ext>
    </p:extLst>
  </p:cSld>
  <p:clrMapOvr>
    <a:masterClrMapping/>
  </p:clrMapOvr>
  <p:transition/>
</p:sldLayout>
</file>

<file path=ppt/slideLayouts/slideLayout6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p>
        </p:txBody>
      </p:sp>
      <p:sp>
        <p:nvSpPr>
          <p:cNvPr id="6" name="Rectangle 1030"/>
          <p:cNvSpPr>
            <a:spLocks noGrp="1" noChangeArrowheads="1"/>
          </p:cNvSpPr>
          <p:nvPr>
            <p:ph type="sldNum" sz="quarter" idx="11"/>
          </p:nvPr>
        </p:nvSpPr>
        <p:spPr/>
        <p:txBody>
          <a:bodyPr/>
          <a:lstStyle>
            <a:lvl1pPr>
              <a:defRPr/>
            </a:lvl1pPr>
          </a:lstStyle>
          <a:p>
            <a:pPr>
              <a:defRPr/>
            </a:pPr>
            <a:fld id="{02CDD642-5717-9C43-BCF7-E4F88A58C1C2}" type="slidenum">
              <a:rPr lang="en-US"/>
              <a:pPr>
                <a:defRPr/>
              </a:pPr>
              <a:t>‹#›</a:t>
            </a:fld>
            <a:endParaRPr lang="en-US"/>
          </a:p>
        </p:txBody>
      </p:sp>
    </p:spTree>
    <p:extLst>
      <p:ext uri="{BB962C8B-B14F-4D97-AF65-F5344CB8AC3E}">
        <p14:creationId xmlns:p14="http://schemas.microsoft.com/office/powerpoint/2010/main" val="1254422593"/>
      </p:ext>
    </p:extLst>
  </p:cSld>
  <p:clrMapOvr>
    <a:masterClrMapping/>
  </p:clrMapOvr>
  <p:transition/>
</p:sldLayout>
</file>

<file path=ppt/slideLayouts/slideLayout6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FD84AC23-9DE4-C746-BC02-D3085298AE85}" type="slidenum">
              <a:rPr lang="en-US"/>
              <a:pPr>
                <a:defRPr/>
              </a:pPr>
              <a:t>‹#›</a:t>
            </a:fld>
            <a:endParaRPr lang="en-US"/>
          </a:p>
        </p:txBody>
      </p:sp>
    </p:spTree>
    <p:extLst>
      <p:ext uri="{BB962C8B-B14F-4D97-AF65-F5344CB8AC3E}">
        <p14:creationId xmlns:p14="http://schemas.microsoft.com/office/powerpoint/2010/main" val="3369825448"/>
      </p:ext>
    </p:extLst>
  </p:cSld>
  <p:clrMapOvr>
    <a:masterClrMapping/>
  </p:clrMapOvr>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1378" name="Rectangle 2"/>
          <p:cNvSpPr>
            <a:spLocks noGrp="1" noChangeArrowheads="1"/>
          </p:cNvSpPr>
          <p:nvPr>
            <p:ph type="ctrTitle"/>
          </p:nvPr>
        </p:nvSpPr>
        <p:spPr>
          <a:xfrm>
            <a:off x="685800" y="1524000"/>
            <a:ext cx="7924800" cy="1752600"/>
          </a:xfrm>
        </p:spPr>
        <p:txBody>
          <a:bodyPr/>
          <a:lstStyle>
            <a:lvl1pPr algn="ctr">
              <a:defRPr sz="4800"/>
            </a:lvl1pPr>
          </a:lstStyle>
          <a:p>
            <a:r>
              <a:rPr lang="en-US" altLang="en-US" dirty="0"/>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85159992"/>
      </p:ext>
    </p:extLst>
  </p:cSld>
  <p:clrMapOvr>
    <a:masterClrMapping/>
  </p:clrMapOvr>
  <p:transition/>
  <p:timing>
    <p:tnLst>
      <p:par>
        <p:cTn id="1" dur="indefinite" restart="never" nodeType="tmRoot"/>
      </p:par>
    </p:tnLst>
  </p:timing>
</p:sldLayout>
</file>

<file path=ppt/slideLayouts/slideLayout6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39065027-C458-0F45-A175-76C38D629A02}" type="slidenum">
              <a:rPr lang="en-US"/>
              <a:pPr>
                <a:defRPr/>
              </a:pPr>
              <a:t>‹#›</a:t>
            </a:fld>
            <a:endParaRPr lang="en-US"/>
          </a:p>
        </p:txBody>
      </p:sp>
    </p:spTree>
    <p:extLst>
      <p:ext uri="{BB962C8B-B14F-4D97-AF65-F5344CB8AC3E}">
        <p14:creationId xmlns:p14="http://schemas.microsoft.com/office/powerpoint/2010/main" val="4240962719"/>
      </p:ext>
    </p:extLst>
  </p:cSld>
  <p:clrMapOvr>
    <a:masterClrMapping/>
  </p:clrMapOvr>
  <p:transition/>
</p:sldLayout>
</file>

<file path=ppt/slideLayouts/slideLayout6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0B3F2552-3716-B24B-9F3D-FF7B024E8C3A}" type="slidenum">
              <a:rPr lang="en-US"/>
              <a:pPr>
                <a:defRPr/>
              </a:pPr>
              <a:t>‹#›</a:t>
            </a:fld>
            <a:endParaRPr lang="en-US"/>
          </a:p>
        </p:txBody>
      </p:sp>
    </p:spTree>
    <p:extLst>
      <p:ext uri="{BB962C8B-B14F-4D97-AF65-F5344CB8AC3E}">
        <p14:creationId xmlns:p14="http://schemas.microsoft.com/office/powerpoint/2010/main" val="3349633555"/>
      </p:ext>
    </p:extLst>
  </p:cSld>
  <p:clrMapOvr>
    <a:masterClrMapping/>
  </p:clrMapOvr>
  <p:transition/>
</p:sldLayout>
</file>

<file path=ppt/slideLayouts/slideLayout6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p>
        </p:txBody>
      </p:sp>
      <p:sp>
        <p:nvSpPr>
          <p:cNvPr id="8" name="Rectangle 1030"/>
          <p:cNvSpPr>
            <a:spLocks noGrp="1" noChangeArrowheads="1"/>
          </p:cNvSpPr>
          <p:nvPr>
            <p:ph type="sldNum" sz="quarter" idx="11"/>
          </p:nvPr>
        </p:nvSpPr>
        <p:spPr>
          <a:ln/>
        </p:spPr>
        <p:txBody>
          <a:bodyPr/>
          <a:lstStyle>
            <a:lvl1pPr>
              <a:defRPr/>
            </a:lvl1pPr>
          </a:lstStyle>
          <a:p>
            <a:pPr>
              <a:defRPr/>
            </a:pPr>
            <a:fld id="{C07D5230-971F-2E41-8CFA-14A60A5B226D}" type="slidenum">
              <a:rPr lang="en-US"/>
              <a:pPr>
                <a:defRPr/>
              </a:pPr>
              <a:t>‹#›</a:t>
            </a:fld>
            <a:endParaRPr lang="en-US"/>
          </a:p>
        </p:txBody>
      </p:sp>
    </p:spTree>
    <p:extLst>
      <p:ext uri="{BB962C8B-B14F-4D97-AF65-F5344CB8AC3E}">
        <p14:creationId xmlns:p14="http://schemas.microsoft.com/office/powerpoint/2010/main" val="686320648"/>
      </p:ext>
    </p:extLst>
  </p:cSld>
  <p:clrMapOvr>
    <a:masterClrMapping/>
  </p:clrMapOvr>
  <p:transition/>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1"/>
          </p:nvPr>
        </p:nvSpPr>
        <p:spPr>
          <a:ln/>
        </p:spPr>
        <p:txBody>
          <a:bodyPr/>
          <a:lstStyle>
            <a:lvl1pPr>
              <a:defRPr/>
            </a:lvl1pPr>
          </a:lstStyle>
          <a:p>
            <a:pPr>
              <a:defRPr/>
            </a:pPr>
            <a:fld id="{380DEAA0-2A78-7C4C-AC1D-0745BDD65952}" type="slidenum">
              <a:rPr lang="en-US"/>
              <a:pPr>
                <a:defRPr/>
              </a:pPr>
              <a:t>‹#›</a:t>
            </a:fld>
            <a:endParaRPr lang="en-US"/>
          </a:p>
        </p:txBody>
      </p:sp>
    </p:spTree>
    <p:extLst>
      <p:ext uri="{BB962C8B-B14F-4D97-AF65-F5344CB8AC3E}">
        <p14:creationId xmlns:p14="http://schemas.microsoft.com/office/powerpoint/2010/main" val="1329154556"/>
      </p:ext>
    </p:extLst>
  </p:cSld>
  <p:clrMapOvr>
    <a:masterClrMapping/>
  </p:clrMapOvr>
  <p:transition/>
</p:sldLayout>
</file>

<file path=ppt/slideLayouts/slideLayout6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p>
        </p:txBody>
      </p:sp>
      <p:sp>
        <p:nvSpPr>
          <p:cNvPr id="3" name="Rectangle 1030"/>
          <p:cNvSpPr>
            <a:spLocks noGrp="1" noChangeArrowheads="1"/>
          </p:cNvSpPr>
          <p:nvPr>
            <p:ph type="sldNum" sz="quarter" idx="11"/>
          </p:nvPr>
        </p:nvSpPr>
        <p:spPr>
          <a:ln/>
        </p:spPr>
        <p:txBody>
          <a:bodyPr/>
          <a:lstStyle>
            <a:lvl1pPr>
              <a:defRPr/>
            </a:lvl1pPr>
          </a:lstStyle>
          <a:p>
            <a:pPr>
              <a:defRPr/>
            </a:pPr>
            <a:fld id="{A4DA15DC-7DB6-2E4F-8E40-D436CE9278D6}" type="slidenum">
              <a:rPr lang="en-US"/>
              <a:pPr>
                <a:defRPr/>
              </a:pPr>
              <a:t>‹#›</a:t>
            </a:fld>
            <a:endParaRPr lang="en-US"/>
          </a:p>
        </p:txBody>
      </p:sp>
    </p:spTree>
    <p:extLst>
      <p:ext uri="{BB962C8B-B14F-4D97-AF65-F5344CB8AC3E}">
        <p14:creationId xmlns:p14="http://schemas.microsoft.com/office/powerpoint/2010/main" val="1328609927"/>
      </p:ext>
    </p:extLst>
  </p:cSld>
  <p:clrMapOvr>
    <a:masterClrMapping/>
  </p:clrMapOvr>
  <p:transition/>
</p:sldLayout>
</file>

<file path=ppt/slideLayouts/slideLayout6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B69972F1-201A-1341-A138-68D5169749F5}" type="slidenum">
              <a:rPr lang="en-US"/>
              <a:pPr>
                <a:defRPr/>
              </a:pPr>
              <a:t>‹#›</a:t>
            </a:fld>
            <a:endParaRPr lang="en-US"/>
          </a:p>
        </p:txBody>
      </p:sp>
    </p:spTree>
    <p:extLst>
      <p:ext uri="{BB962C8B-B14F-4D97-AF65-F5344CB8AC3E}">
        <p14:creationId xmlns:p14="http://schemas.microsoft.com/office/powerpoint/2010/main" val="3583802723"/>
      </p:ext>
    </p:extLst>
  </p:cSld>
  <p:clrMapOvr>
    <a:masterClrMapping/>
  </p:clrMapOvr>
  <p:transition/>
</p:sldLayout>
</file>

<file path=ppt/slideLayouts/slideLayout6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4E7A4686-03CC-5744-B2F1-C7CFBAB9DD97}" type="slidenum">
              <a:rPr lang="en-US"/>
              <a:pPr>
                <a:defRPr/>
              </a:pPr>
              <a:t>‹#›</a:t>
            </a:fld>
            <a:endParaRPr lang="en-US"/>
          </a:p>
        </p:txBody>
      </p:sp>
    </p:spTree>
    <p:extLst>
      <p:ext uri="{BB962C8B-B14F-4D97-AF65-F5344CB8AC3E}">
        <p14:creationId xmlns:p14="http://schemas.microsoft.com/office/powerpoint/2010/main" val="511547140"/>
      </p:ext>
    </p:extLst>
  </p:cSld>
  <p:clrMapOvr>
    <a:masterClrMapping/>
  </p:clrMapOvr>
  <p:transition/>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D4A60323-C27F-274D-98DD-E8A584096F1A}" type="slidenum">
              <a:rPr lang="en-US"/>
              <a:pPr>
                <a:defRPr/>
              </a:pPr>
              <a:t>‹#›</a:t>
            </a:fld>
            <a:endParaRPr lang="en-US"/>
          </a:p>
        </p:txBody>
      </p:sp>
    </p:spTree>
    <p:extLst>
      <p:ext uri="{BB962C8B-B14F-4D97-AF65-F5344CB8AC3E}">
        <p14:creationId xmlns:p14="http://schemas.microsoft.com/office/powerpoint/2010/main" val="2842246284"/>
      </p:ext>
    </p:extLst>
  </p:cSld>
  <p:clrMapOvr>
    <a:masterClrMapping/>
  </p:clrMapOvr>
  <p:transition/>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0198D1A2-8B05-D448-BEED-1DCCC56698B6}" type="slidenum">
              <a:rPr lang="en-US"/>
              <a:pPr>
                <a:defRPr/>
              </a:pPr>
              <a:t>‹#›</a:t>
            </a:fld>
            <a:endParaRPr lang="en-US"/>
          </a:p>
        </p:txBody>
      </p:sp>
    </p:spTree>
    <p:extLst>
      <p:ext uri="{BB962C8B-B14F-4D97-AF65-F5344CB8AC3E}">
        <p14:creationId xmlns:p14="http://schemas.microsoft.com/office/powerpoint/2010/main" val="276210459"/>
      </p:ext>
    </p:extLst>
  </p:cSld>
  <p:clrMapOvr>
    <a:masterClrMapping/>
  </p:clrMapOvr>
  <p:transition/>
</p:sldLayout>
</file>

<file path=ppt/slideLayouts/slideLayout68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28600" y="1371600"/>
            <a:ext cx="8610600" cy="4876800"/>
          </a:xfrm>
        </p:spPr>
        <p:txBody>
          <a:bodyPr/>
          <a:lstStyle/>
          <a:p>
            <a:pPr lvl="0"/>
            <a:endParaRPr lang="en-US" noProof="0" smtClean="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70B2FA06-CF86-2545-AF2A-570D639DE5A2}" type="slidenum">
              <a:rPr lang="en-US"/>
              <a:pPr>
                <a:defRPr/>
              </a:pPr>
              <a:t>‹#›</a:t>
            </a:fld>
            <a:endParaRPr lang="en-US"/>
          </a:p>
        </p:txBody>
      </p:sp>
    </p:spTree>
    <p:extLst>
      <p:ext uri="{BB962C8B-B14F-4D97-AF65-F5344CB8AC3E}">
        <p14:creationId xmlns:p14="http://schemas.microsoft.com/office/powerpoint/2010/main" val="2828830028"/>
      </p:ext>
    </p:extLst>
  </p:cSld>
  <p:clrMapOvr>
    <a:masterClrMapping/>
  </p:clrMapOvr>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2pPr marL="669925" indent="-325438">
              <a:buFont typeface="Wingdings" charset="2"/>
              <a:buChar char="q"/>
              <a:defRPr/>
            </a:lvl2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cxnSp>
        <p:nvCxnSpPr>
          <p:cNvPr id="6" name="Straight Connector 5"/>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567884214"/>
      </p:ext>
    </p:extLst>
  </p:cSld>
  <p:clrMapOvr>
    <a:masterClrMapping/>
  </p:clrMapOvr>
  <p:transition/>
  <p:timing>
    <p:tnLst>
      <p:par>
        <p:cTn id="1" dur="indefinite" restart="never" nodeType="tmRoot"/>
      </p:par>
    </p:tnLst>
  </p:timing>
</p:sldLayout>
</file>

<file path=ppt/slideLayouts/slideLayout6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372719"/>
      </p:ext>
    </p:extLst>
  </p:cSld>
  <p:clrMapOvr>
    <a:masterClrMapping/>
  </p:clrMapOvr>
  <p:transition/>
  <p:timing>
    <p:tnLst>
      <p:par>
        <p:cTn id="1" dur="indefinite" restart="never" nodeType="tmRoot"/>
      </p:par>
    </p:tnLst>
  </p:timing>
</p:sldLayout>
</file>

<file path=ppt/slideLayouts/slideLayout6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1706417"/>
      </p:ext>
    </p:extLst>
  </p:cSld>
  <p:clrMapOvr>
    <a:masterClrMapping/>
  </p:clrMapOvr>
  <p:transition/>
  <p:timing>
    <p:tnLst>
      <p:par>
        <p:cTn id="1" dur="indefinite" restart="never" nodeType="tmRoot"/>
      </p:par>
    </p:tnLst>
  </p:timing>
</p:sldLayout>
</file>

<file path=ppt/slideLayouts/slideLayout6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6739647"/>
      </p:ext>
    </p:extLst>
  </p:cSld>
  <p:clrMapOvr>
    <a:masterClrMapping/>
  </p:clrMapOvr>
  <p:transition/>
</p:sldLayout>
</file>

<file path=ppt/slideLayouts/slideLayout6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3793399"/>
      </p:ext>
    </p:extLst>
  </p:cSld>
  <p:clrMapOvr>
    <a:masterClrMapping/>
  </p:clrMapOvr>
  <p:transition/>
</p:sldLayout>
</file>

<file path=ppt/slideLayouts/slideLayout6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9569102"/>
      </p:ext>
    </p:extLst>
  </p:cSld>
  <p:clrMapOvr>
    <a:masterClrMapping/>
  </p:clrMapOvr>
  <p:transition/>
</p:sldLayout>
</file>

<file path=ppt/slideLayouts/slideLayout6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5368135"/>
      </p:ext>
    </p:extLst>
  </p:cSld>
  <p:clrMapOvr>
    <a:masterClrMapping/>
  </p:clrMapOvr>
  <p:transition/>
</p:sldLayout>
</file>

<file path=ppt/slideLayouts/slideLayout6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3400483"/>
      </p:ext>
    </p:extLst>
  </p:cSld>
  <p:clrMapOvr>
    <a:masterClrMapping/>
  </p:clrMapOvr>
  <p:transition/>
</p:sldLayout>
</file>

<file path=ppt/slideLayouts/slideLayout6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2509731"/>
      </p:ext>
    </p:extLst>
  </p:cSld>
  <p:clrMapOvr>
    <a:masterClrMapping/>
  </p:clrMapOvr>
  <p:transition/>
</p:sldLayout>
</file>

<file path=ppt/slideLayouts/slideLayout6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4326601"/>
      </p:ext>
    </p:extLst>
  </p:cSld>
  <p:clrMapOvr>
    <a:masterClrMapping/>
  </p:clrMapOvr>
  <p:transition/>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960742"/>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cSld>
  <p:clrMapOvr>
    <a:masterClrMapping/>
  </p:clrMapOvr>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490275371"/>
      </p:ext>
    </p:extLst>
  </p:cSld>
  <p:clrMapOvr>
    <a:masterClrMapping/>
  </p:clrMapOvr>
  <p:transition/>
  <p:timing>
    <p:tnLst>
      <p:par>
        <p:cTn id="1" dur="indefinite" restart="never" nodeType="tmRoot"/>
      </p:par>
    </p:tnLst>
  </p:timing>
</p:sldLayout>
</file>

<file path=ppt/slideLayouts/slideLayout7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171599"/>
      </p:ext>
    </p:extLst>
  </p:cSld>
  <p:clrMapOvr>
    <a:masterClrMapping/>
  </p:clrMapOvr>
  <p:transition/>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6711402"/>
      </p:ext>
    </p:extLst>
  </p:cSld>
  <p:clrMapOvr>
    <a:masterClrMapping/>
  </p:clrMapOvr>
  <p:transition/>
  <p:timing>
    <p:tnLst>
      <p:par>
        <p:cTn id="1" dur="indefinite" restart="never" nodeType="tmRoot"/>
      </p:par>
    </p:tnLst>
  </p:timing>
</p:sldLayout>
</file>

<file path=ppt/slideLayouts/slideLayout7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6959261"/>
      </p:ext>
    </p:extLst>
  </p:cSld>
  <p:clrMapOvr>
    <a:masterClrMapping/>
  </p:clrMapOvr>
  <p:transition/>
  <p:timing>
    <p:tnLst>
      <p:par>
        <p:cTn id="1" dur="indefinite" restart="never" nodeType="tmRoot"/>
      </p:par>
    </p:tnLst>
  </p:timing>
</p:sldLayout>
</file>

<file path=ppt/slideLayouts/slideLayout7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7126281"/>
      </p:ext>
    </p:extLst>
  </p:cSld>
  <p:clrMapOvr>
    <a:masterClrMapping/>
  </p:clrMapOvr>
  <p:transition/>
</p:sldLayout>
</file>

<file path=ppt/slideLayouts/slideLayout7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11286692"/>
      </p:ext>
    </p:extLst>
  </p:cSld>
  <p:clrMapOvr>
    <a:masterClrMapping/>
  </p:clrMapOvr>
  <p:transition/>
</p:sldLayout>
</file>

<file path=ppt/slideLayouts/slideLayout7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9045536"/>
      </p:ext>
    </p:extLst>
  </p:cSld>
  <p:clrMapOvr>
    <a:masterClrMapping/>
  </p:clrMapOvr>
  <p:transition/>
</p:sldLayout>
</file>

<file path=ppt/slideLayouts/slideLayout7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8580320"/>
      </p:ext>
    </p:extLst>
  </p:cSld>
  <p:clrMapOvr>
    <a:masterClrMapping/>
  </p:clrMapOvr>
  <p:transition/>
</p:sldLayout>
</file>

<file path=ppt/slideLayouts/slideLayout7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2584257"/>
      </p:ext>
    </p:extLst>
  </p:cSld>
  <p:clrMapOvr>
    <a:masterClrMapping/>
  </p:clrMapOvr>
  <p:transition/>
</p:sldLayout>
</file>

<file path=ppt/slideLayouts/slideLayout7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1355483"/>
      </p:ext>
    </p:extLst>
  </p:cSld>
  <p:clrMapOvr>
    <a:masterClrMapping/>
  </p:clrMapOvr>
  <p:transition/>
</p:sldLayout>
</file>

<file path=ppt/slideLayouts/slideLayout7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3519570"/>
      </p:ext>
    </p:extLst>
  </p:cSld>
  <p:clrMapOvr>
    <a:masterClrMapping/>
  </p:clrMapOvr>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cxnSp>
        <p:nvCxnSpPr>
          <p:cNvPr id="7" name="Straight Connector 6"/>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889941544"/>
      </p:ext>
    </p:extLst>
  </p:cSld>
  <p:clrMapOvr>
    <a:masterClrMapping/>
  </p:clrMapOvr>
  <p:transition/>
  <p:timing>
    <p:tnLst>
      <p:par>
        <p:cTn id="1" dur="indefinite" restart="never" nodeType="tmRoot"/>
      </p:par>
    </p:tnLst>
  </p:timing>
</p:sldLayout>
</file>

<file path=ppt/slideLayouts/slideLayout7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4131969"/>
      </p:ext>
    </p:extLst>
  </p:cSld>
  <p:clrMapOvr>
    <a:masterClrMapping/>
  </p:clrMapOvr>
  <p:transition/>
</p:sldLayout>
</file>

<file path=ppt/slideLayouts/slideLayout7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5394853"/>
      </p:ext>
    </p:extLst>
  </p:cSld>
  <p:clrMapOvr>
    <a:masterClrMapping/>
  </p:clrMapOvr>
  <p:transition/>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2563598"/>
      </p:ext>
    </p:extLst>
  </p:cSld>
  <p:clrMapOvr>
    <a:masterClrMapping/>
  </p:clrMapOvr>
  <p:transition/>
  <p:timing>
    <p:tnLst>
      <p:par>
        <p:cTn id="1" dur="indefinite" restart="never" nodeType="tmRoot"/>
      </p:par>
    </p:tnLst>
  </p:timing>
</p:sldLayout>
</file>

<file path=ppt/slideLayouts/slideLayout7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10385"/>
      </p:ext>
    </p:extLst>
  </p:cSld>
  <p:clrMapOvr>
    <a:masterClrMapping/>
  </p:clrMapOvr>
  <p:transition/>
  <p:timing>
    <p:tnLst>
      <p:par>
        <p:cTn id="1" dur="indefinite" restart="never" nodeType="tmRoot"/>
      </p:par>
    </p:tnLst>
  </p:timing>
</p:sldLayout>
</file>

<file path=ppt/slideLayouts/slideLayout7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7583183"/>
      </p:ext>
    </p:extLst>
  </p:cSld>
  <p:clrMapOvr>
    <a:masterClrMapping/>
  </p:clrMapOvr>
  <p:transition/>
</p:sldLayout>
</file>

<file path=ppt/slideLayouts/slideLayout7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4220371"/>
      </p:ext>
    </p:extLst>
  </p:cSld>
  <p:clrMapOvr>
    <a:masterClrMapping/>
  </p:clrMapOvr>
  <p:transition/>
</p:sldLayout>
</file>

<file path=ppt/slideLayouts/slideLayout7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7851043"/>
      </p:ext>
    </p:extLst>
  </p:cSld>
  <p:clrMapOvr>
    <a:masterClrMapping/>
  </p:clrMapOvr>
  <p:transition/>
</p:sldLayout>
</file>

<file path=ppt/slideLayouts/slideLayout7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2586353"/>
      </p:ext>
    </p:extLst>
  </p:cSld>
  <p:clrMapOvr>
    <a:masterClrMapping/>
  </p:clrMapOvr>
  <p:transition/>
</p:sldLayout>
</file>

<file path=ppt/slideLayouts/slideLayout7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0954078"/>
      </p:ext>
    </p:extLst>
  </p:cSld>
  <p:clrMapOvr>
    <a:masterClrMapping/>
  </p:clrMapOvr>
  <p:transition/>
</p:sldLayout>
</file>

<file path=ppt/slideLayouts/slideLayout7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2114750"/>
      </p:ext>
    </p:extLst>
  </p:cSld>
  <p:clrMapOvr>
    <a:masterClrMapping/>
  </p:clrMapOvr>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513969514"/>
      </p:ext>
    </p:extLst>
  </p:cSld>
  <p:clrMapOvr>
    <a:masterClrMapping/>
  </p:clrMapOvr>
  <p:transition/>
</p:sldLayout>
</file>

<file path=ppt/slideLayouts/slideLayout7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899938"/>
      </p:ext>
    </p:extLst>
  </p:cSld>
  <p:clrMapOvr>
    <a:masterClrMapping/>
  </p:clrMapOvr>
  <p:transition/>
</p:sldLayout>
</file>

<file path=ppt/slideLayouts/slideLayout7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0561896"/>
      </p:ext>
    </p:extLst>
  </p:cSld>
  <p:clrMapOvr>
    <a:masterClrMapping/>
  </p:clrMapOvr>
  <p:transition/>
</p:sldLayout>
</file>

<file path=ppt/slideLayouts/slideLayout7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1557047"/>
      </p:ext>
    </p:extLst>
  </p:cSld>
  <p:clrMapOvr>
    <a:masterClrMapping/>
  </p:clrMapOvr>
  <p:transition/>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1468164"/>
      </p:ext>
    </p:extLst>
  </p:cSld>
  <p:clrMapOvr>
    <a:masterClrMapping/>
  </p:clrMapOvr>
  <p:transition/>
  <p:timing>
    <p:tnLst>
      <p:par>
        <p:cTn id="1" dur="indefinite" restart="never" nodeType="tmRoot"/>
      </p:par>
    </p:tnLst>
  </p:timing>
</p:sldLayout>
</file>

<file path=ppt/slideLayouts/slideLayout7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1581333"/>
      </p:ext>
    </p:extLst>
  </p:cSld>
  <p:clrMapOvr>
    <a:masterClrMapping/>
  </p:clrMapOvr>
  <p:transition/>
  <p:timing>
    <p:tnLst>
      <p:par>
        <p:cTn id="1" dur="indefinite" restart="never" nodeType="tmRoot"/>
      </p:par>
    </p:tnLst>
  </p:timing>
</p:sldLayout>
</file>

<file path=ppt/slideLayouts/slideLayout7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6845594"/>
      </p:ext>
    </p:extLst>
  </p:cSld>
  <p:clrMapOvr>
    <a:masterClrMapping/>
  </p:clrMapOvr>
  <p:transition/>
</p:sldLayout>
</file>

<file path=ppt/slideLayouts/slideLayout7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8993231"/>
      </p:ext>
    </p:extLst>
  </p:cSld>
  <p:clrMapOvr>
    <a:masterClrMapping/>
  </p:clrMapOvr>
  <p:transition/>
</p:sldLayout>
</file>

<file path=ppt/slideLayouts/slideLayout7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8354325"/>
      </p:ext>
    </p:extLst>
  </p:cSld>
  <p:clrMapOvr>
    <a:masterClrMapping/>
  </p:clrMapOvr>
  <p:transition/>
</p:sldLayout>
</file>

<file path=ppt/slideLayouts/slideLayout7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9235577"/>
      </p:ext>
    </p:extLst>
  </p:cSld>
  <p:clrMapOvr>
    <a:masterClrMapping/>
  </p:clrMapOvr>
  <p:transition/>
</p:sldLayout>
</file>

<file path=ppt/slideLayouts/slideLayout7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6386840"/>
      </p:ext>
    </p:extLst>
  </p:cSld>
  <p:clrMapOvr>
    <a:masterClrMapping/>
  </p:clrMapOvr>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429205284"/>
      </p:ext>
    </p:extLst>
  </p:cSld>
  <p:clrMapOvr>
    <a:masterClrMapping/>
  </p:clrMapOvr>
  <p:transition/>
  <p:timing>
    <p:tnLst>
      <p:par>
        <p:cTn id="1" dur="indefinite" restart="never" nodeType="tmRoot"/>
      </p:par>
    </p:tnLst>
  </p:timing>
</p:sldLayout>
</file>

<file path=ppt/slideLayouts/slideLayout7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3438118"/>
      </p:ext>
    </p:extLst>
  </p:cSld>
  <p:clrMapOvr>
    <a:masterClrMapping/>
  </p:clrMapOvr>
  <p:transition/>
</p:sldLayout>
</file>

<file path=ppt/slideLayouts/slideLayout7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5348891"/>
      </p:ext>
    </p:extLst>
  </p:cSld>
  <p:clrMapOvr>
    <a:masterClrMapping/>
  </p:clrMapOvr>
  <p:transition/>
</p:sldLayout>
</file>

<file path=ppt/slideLayouts/slideLayout7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4310568"/>
      </p:ext>
    </p:extLst>
  </p:cSld>
  <p:clrMapOvr>
    <a:masterClrMapping/>
  </p:clrMapOvr>
  <p:transition/>
</p:sldLayout>
</file>

<file path=ppt/slideLayouts/slideLayout7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0702855"/>
      </p:ext>
    </p:extLst>
  </p:cSld>
  <p:clrMapOvr>
    <a:masterClrMapping/>
  </p:clrMapOvr>
  <p:transition/>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6378601"/>
      </p:ext>
    </p:extLst>
  </p:cSld>
  <p:clrMapOvr>
    <a:masterClrMapping/>
  </p:clrMapOvr>
  <p:transition/>
  <p:timing>
    <p:tnLst>
      <p:par>
        <p:cTn id="1" dur="indefinite" restart="never" nodeType="tmRoot"/>
      </p:par>
    </p:tnLst>
  </p:timing>
</p:sldLayout>
</file>

<file path=ppt/slideLayouts/slideLayout7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7296645"/>
      </p:ext>
    </p:extLst>
  </p:cSld>
  <p:clrMapOvr>
    <a:masterClrMapping/>
  </p:clrMapOvr>
  <p:transition/>
  <p:timing>
    <p:tnLst>
      <p:par>
        <p:cTn id="1" dur="indefinite" restart="never" nodeType="tmRoot"/>
      </p:par>
    </p:tnLst>
  </p:timing>
</p:sldLayout>
</file>

<file path=ppt/slideLayouts/slideLayout7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9496063"/>
      </p:ext>
    </p:extLst>
  </p:cSld>
  <p:clrMapOvr>
    <a:masterClrMapping/>
  </p:clrMapOvr>
  <p:transition/>
</p:sldLayout>
</file>

<file path=ppt/slideLayouts/slideLayout7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67500428"/>
      </p:ext>
    </p:extLst>
  </p:cSld>
  <p:clrMapOvr>
    <a:masterClrMapping/>
  </p:clrMapOvr>
  <p:transition/>
</p:sldLayout>
</file>

<file path=ppt/slideLayouts/slideLayout7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137589"/>
      </p:ext>
    </p:extLst>
  </p:cSld>
  <p:clrMapOvr>
    <a:masterClrMapping/>
  </p:clrMapOvr>
  <p:transition/>
</p:sldLayout>
</file>

<file path=ppt/slideLayouts/slideLayout7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0258991"/>
      </p:ext>
    </p:extLst>
  </p:cSld>
  <p:clrMapOvr>
    <a:masterClrMapping/>
  </p:clrMapOvr>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670808844"/>
      </p:ext>
    </p:extLst>
  </p:cSld>
  <p:clrMapOvr>
    <a:masterClrMapping/>
  </p:clrMapOvr>
  <p:transition/>
</p:sldLayout>
</file>

<file path=ppt/slideLayouts/slideLayout7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49372406"/>
      </p:ext>
    </p:extLst>
  </p:cSld>
  <p:clrMapOvr>
    <a:masterClrMapping/>
  </p:clrMapOvr>
  <p:transition/>
</p:sldLayout>
</file>

<file path=ppt/slideLayouts/slideLayout7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2818539"/>
      </p:ext>
    </p:extLst>
  </p:cSld>
  <p:clrMapOvr>
    <a:masterClrMapping/>
  </p:clrMapOvr>
  <p:transition/>
</p:sldLayout>
</file>

<file path=ppt/slideLayouts/slideLayout7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6460322"/>
      </p:ext>
    </p:extLst>
  </p:cSld>
  <p:clrMapOvr>
    <a:masterClrMapping/>
  </p:clrMapOvr>
  <p:transition/>
</p:sldLayout>
</file>

<file path=ppt/slideLayouts/slideLayout7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0365351"/>
      </p:ext>
    </p:extLst>
  </p:cSld>
  <p:clrMapOvr>
    <a:masterClrMapping/>
  </p:clrMapOvr>
  <p:transition/>
</p:sldLayout>
</file>

<file path=ppt/slideLayouts/slideLayout7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7979357"/>
      </p:ext>
    </p:extLst>
  </p:cSld>
  <p:clrMapOvr>
    <a:masterClrMapping/>
  </p:clrMapOvr>
  <p:transition/>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8872427"/>
      </p:ext>
    </p:extLst>
  </p:cSld>
  <p:clrMapOvr>
    <a:masterClrMapping/>
  </p:clrMapOvr>
  <p:transition/>
  <p:timing>
    <p:tnLst>
      <p:par>
        <p:cTn id="1" dur="indefinite" restart="never" nodeType="tmRoot"/>
      </p:par>
    </p:tnLst>
  </p:timing>
</p:sldLayout>
</file>

<file path=ppt/slideLayouts/slideLayout7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3848719"/>
      </p:ext>
    </p:extLst>
  </p:cSld>
  <p:clrMapOvr>
    <a:masterClrMapping/>
  </p:clrMapOvr>
  <p:transition/>
  <p:timing>
    <p:tnLst>
      <p:par>
        <p:cTn id="1" dur="indefinite" restart="never" nodeType="tmRoot"/>
      </p:par>
    </p:tnLst>
  </p:timing>
</p:sldLayout>
</file>

<file path=ppt/slideLayouts/slideLayout7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8467068"/>
      </p:ext>
    </p:extLst>
  </p:cSld>
  <p:clrMapOvr>
    <a:masterClrMapping/>
  </p:clrMapOvr>
  <p:transition/>
</p:sldLayout>
</file>

<file path=ppt/slideLayouts/slideLayout7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5833139"/>
      </p:ext>
    </p:extLst>
  </p:cSld>
  <p:clrMapOvr>
    <a:masterClrMapping/>
  </p:clrMapOvr>
  <p:transition/>
</p:sldLayout>
</file>

<file path=ppt/slideLayouts/slideLayout7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2895662"/>
      </p:ext>
    </p:extLst>
  </p:cSld>
  <p:clrMapOvr>
    <a:masterClrMapping/>
  </p:clrMapOvr>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12475374"/>
      </p:ext>
    </p:extLst>
  </p:cSld>
  <p:clrMapOvr>
    <a:masterClrMapping/>
  </p:clrMapOvr>
  <p:transition/>
  <p:timing>
    <p:tnLst>
      <p:par>
        <p:cTn id="1" dur="indefinite" restart="never" nodeType="tmRoot"/>
      </p:par>
    </p:tnLst>
  </p:timing>
</p:sldLayout>
</file>

<file path=ppt/slideLayouts/slideLayout7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9026945"/>
      </p:ext>
    </p:extLst>
  </p:cSld>
  <p:clrMapOvr>
    <a:masterClrMapping/>
  </p:clrMapOvr>
  <p:transition/>
</p:sldLayout>
</file>

<file path=ppt/slideLayouts/slideLayout7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80680414"/>
      </p:ext>
    </p:extLst>
  </p:cSld>
  <p:clrMapOvr>
    <a:masterClrMapping/>
  </p:clrMapOvr>
  <p:transition/>
</p:sldLayout>
</file>

<file path=ppt/slideLayouts/slideLayout7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4325680"/>
      </p:ext>
    </p:extLst>
  </p:cSld>
  <p:clrMapOvr>
    <a:masterClrMapping/>
  </p:clrMapOvr>
  <p:transition/>
</p:sldLayout>
</file>

<file path=ppt/slideLayouts/slideLayout7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103577"/>
      </p:ext>
    </p:extLst>
  </p:cSld>
  <p:clrMapOvr>
    <a:masterClrMapping/>
  </p:clrMapOvr>
  <p:transition/>
</p:sldLayout>
</file>

<file path=ppt/slideLayouts/slideLayout7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3770885"/>
      </p:ext>
    </p:extLst>
  </p:cSld>
  <p:clrMapOvr>
    <a:masterClrMapping/>
  </p:clrMapOvr>
  <p:transition/>
</p:sldLayout>
</file>

<file path=ppt/slideLayouts/slideLayout7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3697518"/>
      </p:ext>
    </p:extLst>
  </p:cSld>
  <p:clrMapOvr>
    <a:masterClrMapping/>
  </p:clrMapOvr>
  <p:transition/>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4277329"/>
      </p:ext>
    </p:extLst>
  </p:cSld>
  <p:clrMapOvr>
    <a:masterClrMapping/>
  </p:clrMapOvr>
  <p:transition/>
  <p:timing>
    <p:tnLst>
      <p:par>
        <p:cTn id="1" dur="indefinite" restart="never" nodeType="tmRoot"/>
      </p:par>
    </p:tnLst>
  </p:timing>
</p:sldLayout>
</file>

<file path=ppt/slideLayouts/slideLayout7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7483993"/>
      </p:ext>
    </p:extLst>
  </p:cSld>
  <p:clrMapOvr>
    <a:masterClrMapping/>
  </p:clrMapOvr>
  <p:transition/>
  <p:timing>
    <p:tnLst>
      <p:par>
        <p:cTn id="1" dur="indefinite" restart="never" nodeType="tmRoot"/>
      </p:par>
    </p:tnLst>
  </p:timing>
</p:sldLayout>
</file>

<file path=ppt/slideLayouts/slideLayout7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5221937"/>
      </p:ext>
    </p:extLst>
  </p:cSld>
  <p:clrMapOvr>
    <a:masterClrMapping/>
  </p:clrMapOvr>
  <p:transition/>
</p:sldLayout>
</file>

<file path=ppt/slideLayouts/slideLayout7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606860"/>
      </p:ext>
    </p:extLst>
  </p:cSld>
  <p:clrMapOvr>
    <a:masterClrMapping/>
  </p:clrMapOvr>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38178713"/>
      </p:ext>
    </p:extLst>
  </p:cSld>
  <p:clrMapOvr>
    <a:masterClrMapping/>
  </p:clrMapOvr>
  <p:transition/>
  <p:timing>
    <p:tnLst>
      <p:par>
        <p:cTn id="1" dur="indefinite" restart="never" nodeType="tmRoot"/>
      </p:par>
    </p:tnLst>
  </p:timing>
</p:sldLayout>
</file>

<file path=ppt/slideLayouts/slideLayout7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0472049"/>
      </p:ext>
    </p:extLst>
  </p:cSld>
  <p:clrMapOvr>
    <a:masterClrMapping/>
  </p:clrMapOvr>
  <p:transition/>
</p:sldLayout>
</file>

<file path=ppt/slideLayouts/slideLayout7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9214462"/>
      </p:ext>
    </p:extLst>
  </p:cSld>
  <p:clrMapOvr>
    <a:masterClrMapping/>
  </p:clrMapOvr>
  <p:transition/>
</p:sldLayout>
</file>

<file path=ppt/slideLayouts/slideLayout7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885000"/>
      </p:ext>
    </p:extLst>
  </p:cSld>
  <p:clrMapOvr>
    <a:masterClrMapping/>
  </p:clrMapOvr>
  <p:transition/>
</p:sldLayout>
</file>

<file path=ppt/slideLayouts/slideLayout7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935067"/>
      </p:ext>
    </p:extLst>
  </p:cSld>
  <p:clrMapOvr>
    <a:masterClrMapping/>
  </p:clrMapOvr>
  <p:transition/>
</p:sldLayout>
</file>

<file path=ppt/slideLayouts/slideLayout7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4921143"/>
      </p:ext>
    </p:extLst>
  </p:cSld>
  <p:clrMapOvr>
    <a:masterClrMapping/>
  </p:clrMapOvr>
  <p:transition/>
</p:sldLayout>
</file>

<file path=ppt/slideLayouts/slideLayout7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3276569"/>
      </p:ext>
    </p:extLst>
  </p:cSld>
  <p:clrMapOvr>
    <a:masterClrMapping/>
  </p:clrMapOvr>
  <p:transition/>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3814282"/>
      </p:ext>
    </p:extLst>
  </p:cSld>
  <p:clrMapOvr>
    <a:masterClrMapping/>
  </p:clrMapOvr>
  <p:transition/>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6251202"/>
      </p:ext>
    </p:extLst>
  </p:cSld>
  <p:clrMapOvr>
    <a:masterClrMapping/>
  </p:clrMapOvr>
  <p:transition/>
  <p:timing>
    <p:tnLst>
      <p:par>
        <p:cTn id="1" dur="indefinite" restart="never" nodeType="tmRoot"/>
      </p:par>
    </p:tnLst>
  </p:timing>
</p:sldLayout>
</file>

<file path=ppt/slideLayouts/slideLayout7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2515054"/>
      </p:ext>
    </p:extLst>
  </p:cSld>
  <p:clrMapOvr>
    <a:masterClrMapping/>
  </p:clrMapOvr>
  <p:transition/>
  <p:timing>
    <p:tnLst>
      <p:par>
        <p:cTn id="1" dur="indefinite" restart="never" nodeType="tmRoot"/>
      </p:par>
    </p:tnLst>
  </p:timing>
</p:sldLayout>
</file>

<file path=ppt/slideLayouts/slideLayout7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2632968"/>
      </p:ext>
    </p:extLst>
  </p:cSld>
  <p:clrMapOvr>
    <a:masterClrMapping/>
  </p:clrMapOvr>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178834339"/>
      </p:ext>
    </p:extLst>
  </p:cSld>
  <p:clrMapOvr>
    <a:masterClrMapping/>
  </p:clrMapOvr>
  <p:transition/>
  <p:timing>
    <p:tnLst>
      <p:par>
        <p:cTn id="1" dur="indefinite" restart="never" nodeType="tmRoot"/>
      </p:par>
    </p:tnLst>
  </p:timing>
</p:sldLayout>
</file>

<file path=ppt/slideLayouts/slideLayout7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6709165"/>
      </p:ext>
    </p:extLst>
  </p:cSld>
  <p:clrMapOvr>
    <a:masterClrMapping/>
  </p:clrMapOvr>
  <p:transition/>
</p:sldLayout>
</file>

<file path=ppt/slideLayouts/slideLayout7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0065612"/>
      </p:ext>
    </p:extLst>
  </p:cSld>
  <p:clrMapOvr>
    <a:masterClrMapping/>
  </p:clrMapOvr>
  <p:transition/>
</p:sldLayout>
</file>

<file path=ppt/slideLayouts/slideLayout7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4051087"/>
      </p:ext>
    </p:extLst>
  </p:cSld>
  <p:clrMapOvr>
    <a:masterClrMapping/>
  </p:clrMapOvr>
  <p:transition/>
</p:sldLayout>
</file>

<file path=ppt/slideLayouts/slideLayout7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2151265"/>
      </p:ext>
    </p:extLst>
  </p:cSld>
  <p:clrMapOvr>
    <a:masterClrMapping/>
  </p:clrMapOvr>
  <p:transition/>
</p:sldLayout>
</file>

<file path=ppt/slideLayouts/slideLayout7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3853677"/>
      </p:ext>
    </p:extLst>
  </p:cSld>
  <p:clrMapOvr>
    <a:masterClrMapping/>
  </p:clrMapOvr>
  <p:transition/>
</p:sldLayout>
</file>

<file path=ppt/slideLayouts/slideLayout7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061400"/>
      </p:ext>
    </p:extLst>
  </p:cSld>
  <p:clrMapOvr>
    <a:masterClrMapping/>
  </p:clrMapOvr>
  <p:transition/>
</p:sldLayout>
</file>

<file path=ppt/slideLayouts/slideLayout7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6756907"/>
      </p:ext>
    </p:extLst>
  </p:cSld>
  <p:clrMapOvr>
    <a:masterClrMapping/>
  </p:clrMapOvr>
  <p:transition/>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68683336"/>
      </p:ext>
    </p:extLst>
  </p:cSld>
  <p:clrMapOvr>
    <a:masterClrMapping/>
  </p:clrMapOvr>
  <p:transition/>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2222130"/>
      </p:ext>
    </p:extLst>
  </p:cSld>
  <p:clrMapOvr>
    <a:masterClrMapping/>
  </p:clrMapOvr>
  <p:transition/>
  <p:timing>
    <p:tnLst>
      <p:par>
        <p:cTn id="1" dur="indefinite" restart="never" nodeType="tmRoot"/>
      </p:par>
    </p:tnLst>
  </p:timing>
</p:sldLayout>
</file>

<file path=ppt/slideLayouts/slideLayout7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6121678"/>
      </p:ext>
    </p:extLst>
  </p:cSld>
  <p:clrMapOvr>
    <a:masterClrMapping/>
  </p:clrMapOvr>
  <p:transition/>
  <p:timing>
    <p:tnLst>
      <p:par>
        <p:cTn id="1" dur="indefinite" restart="never" nodeType="tmRoot"/>
      </p:par>
    </p:tn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006403914"/>
      </p:ext>
    </p:extLst>
  </p:cSld>
  <p:clrMapOvr>
    <a:masterClrMapping/>
  </p:clrMapOvr>
  <p:transition/>
  <p:timing>
    <p:tnLst>
      <p:par>
        <p:cTn id="1" dur="indefinite" restart="never" nodeType="tmRoot"/>
      </p:par>
    </p:tnLst>
  </p:timing>
</p:sldLayout>
</file>

<file path=ppt/slideLayouts/slideLayout7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8558576"/>
      </p:ext>
    </p:extLst>
  </p:cSld>
  <p:clrMapOvr>
    <a:masterClrMapping/>
  </p:clrMapOvr>
  <p:transition/>
</p:sldLayout>
</file>

<file path=ppt/slideLayouts/slideLayout7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8030161"/>
      </p:ext>
    </p:extLst>
  </p:cSld>
  <p:clrMapOvr>
    <a:masterClrMapping/>
  </p:clrMapOvr>
  <p:transition/>
</p:sldLayout>
</file>

<file path=ppt/slideLayouts/slideLayout7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7831540"/>
      </p:ext>
    </p:extLst>
  </p:cSld>
  <p:clrMapOvr>
    <a:masterClrMapping/>
  </p:clrMapOvr>
  <p:transition/>
</p:sldLayout>
</file>

<file path=ppt/slideLayouts/slideLayout7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01269919"/>
      </p:ext>
    </p:extLst>
  </p:cSld>
  <p:clrMapOvr>
    <a:masterClrMapping/>
  </p:clrMapOvr>
  <p:transition/>
</p:sldLayout>
</file>

<file path=ppt/slideLayouts/slideLayout7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4533091"/>
      </p:ext>
    </p:extLst>
  </p:cSld>
  <p:clrMapOvr>
    <a:masterClrMapping/>
  </p:clrMapOvr>
  <p:transition/>
</p:sldLayout>
</file>

<file path=ppt/slideLayouts/slideLayout7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0279028"/>
      </p:ext>
    </p:extLst>
  </p:cSld>
  <p:clrMapOvr>
    <a:masterClrMapping/>
  </p:clrMapOvr>
  <p:transition/>
</p:sldLayout>
</file>

<file path=ppt/slideLayouts/slideLayout7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6440599"/>
      </p:ext>
    </p:extLst>
  </p:cSld>
  <p:clrMapOvr>
    <a:masterClrMapping/>
  </p:clrMapOvr>
  <p:transition/>
</p:sldLayout>
</file>

<file path=ppt/slideLayouts/slideLayout7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6044236"/>
      </p:ext>
    </p:extLst>
  </p:cSld>
  <p:clrMapOvr>
    <a:masterClrMapping/>
  </p:clrMapOvr>
  <p:transition/>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6974437"/>
      </p:ext>
    </p:extLst>
  </p:cSld>
  <p:clrMapOvr>
    <a:masterClrMapping/>
  </p:clrMapOvr>
  <p:transition/>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6042875"/>
      </p:ext>
    </p:extLst>
  </p:cSld>
  <p:clrMapOvr>
    <a:masterClrMapping/>
  </p:clrMapOvr>
  <p:transition/>
  <p:timing>
    <p:tnLst>
      <p:par>
        <p:cTn id="1" dur="indefinite" restart="never" nodeType="tmRoot"/>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black&amp;w.png"/>
          <p:cNvPicPr>
            <a:picLocks noChangeAspect="1"/>
          </p:cNvPicPr>
          <p:nvPr userDrawn="1"/>
        </p:nvPicPr>
        <p:blipFill>
          <a:blip r:embed="rId2"/>
          <a:srcRect t="-30672"/>
          <a:stretch>
            <a:fillRect/>
          </a:stretch>
        </p:blipFill>
        <p:spPr>
          <a:xfrm>
            <a:off x="-1" y="0"/>
            <a:ext cx="9144001" cy="6858000"/>
          </a:xfrm>
          <a:prstGeom prst="rect">
            <a:avLst/>
          </a:prstGeom>
          <a:solidFill>
            <a:schemeClr val="bg1"/>
          </a:solidFill>
        </p:spPr>
      </p:pic>
      <p:sp>
        <p:nvSpPr>
          <p:cNvPr id="2" name="Title 1"/>
          <p:cNvSpPr>
            <a:spLocks noGrp="1"/>
          </p:cNvSpPr>
          <p:nvPr>
            <p:ph type="ctrTitle"/>
          </p:nvPr>
        </p:nvSpPr>
        <p:spPr>
          <a:xfrm>
            <a:off x="386494" y="469200"/>
            <a:ext cx="7772400" cy="1308232"/>
          </a:xfrm>
          <a:prstGeom prst="rect">
            <a:avLst/>
          </a:prstGeom>
        </p:spPr>
        <p:txBody>
          <a:bodyPr anchor="t"/>
          <a:lstStyle>
            <a:lvl1pPr>
              <a:defRPr>
                <a:latin typeface="Aria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386494" y="1941516"/>
            <a:ext cx="5009103" cy="1752600"/>
          </a:xfrm>
          <a:prstGeom prst="rect">
            <a:avLst/>
          </a:prstGeom>
        </p:spPr>
        <p:txBody>
          <a:bodyPr/>
          <a:lstStyle>
            <a:lvl1pPr marL="0" indent="0" algn="l">
              <a:buNone/>
              <a:defRPr sz="2800">
                <a:solidFill>
                  <a:schemeClr val="accent1"/>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8" name="Rectangle 7"/>
          <p:cNvSpPr/>
          <p:nvPr userDrawn="1"/>
        </p:nvSpPr>
        <p:spPr>
          <a:xfrm>
            <a:off x="-1" y="5967630"/>
            <a:ext cx="9144001" cy="890370"/>
          </a:xfrm>
          <a:prstGeom prst="rect">
            <a:avLst/>
          </a:prstGeom>
          <a:solidFill>
            <a:srgbClr val="FFFFFF">
              <a:alpha val="69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pic>
        <p:nvPicPr>
          <p:cNvPr id="9" name="Picture 8" descr="ecelogorb.psd"/>
          <p:cNvPicPr>
            <a:picLocks noChangeAspect="1"/>
          </p:cNvPicPr>
          <p:nvPr userDrawn="1"/>
        </p:nvPicPr>
        <p:blipFill>
          <a:blip r:embed="rId3">
            <a:lum bright="-8000"/>
          </a:blip>
          <a:stretch>
            <a:fillRect/>
          </a:stretch>
        </p:blipFill>
        <p:spPr>
          <a:xfrm>
            <a:off x="252528" y="6080245"/>
            <a:ext cx="3275179" cy="655036"/>
          </a:xfrm>
          <a:prstGeom prst="rect">
            <a:avLst/>
          </a:prstGeom>
          <a:effectLst/>
        </p:spPr>
      </p:pic>
      <p:pic>
        <p:nvPicPr>
          <p:cNvPr id="10" name="Picture 9" descr="CMU_logo_horiz_black.eps"/>
          <p:cNvPicPr>
            <a:picLocks noChangeAspect="1"/>
          </p:cNvPicPr>
          <p:nvPr userDrawn="1"/>
        </p:nvPicPr>
        <p:blipFill>
          <a:blip r:embed="rId4"/>
          <a:stretch>
            <a:fillRect/>
          </a:stretch>
        </p:blipFill>
        <p:spPr>
          <a:xfrm>
            <a:off x="5108519" y="6259200"/>
            <a:ext cx="3895838" cy="354413"/>
          </a:xfrm>
          <a:prstGeom prst="rect">
            <a:avLst/>
          </a:prstGeom>
          <a:effectLst/>
        </p:spPr>
      </p:pic>
    </p:spTree>
    <p:extLst>
      <p:ext uri="{BB962C8B-B14F-4D97-AF65-F5344CB8AC3E}">
        <p14:creationId xmlns:p14="http://schemas.microsoft.com/office/powerpoint/2010/main" val="1412859093"/>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94594172"/>
      </p:ext>
    </p:extLst>
  </p:cSld>
  <p:clrMapOvr>
    <a:masterClrMapping/>
  </p:clrMapOvr>
  <p:transition/>
  <p:timing>
    <p:tnLst>
      <p:par>
        <p:cTn id="1" dur="indefinite" restart="never" nodeType="tmRoot"/>
      </p:par>
    </p:tnLst>
  </p:timing>
</p:sldLayout>
</file>

<file path=ppt/slideLayouts/slideLayout7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6757023"/>
      </p:ext>
    </p:extLst>
  </p:cSld>
  <p:clrMapOvr>
    <a:masterClrMapping/>
  </p:clrMapOvr>
  <p:transition/>
</p:sldLayout>
</file>

<file path=ppt/slideLayouts/slideLayout7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1011694"/>
      </p:ext>
    </p:extLst>
  </p:cSld>
  <p:clrMapOvr>
    <a:masterClrMapping/>
  </p:clrMapOvr>
  <p:transition/>
</p:sldLayout>
</file>

<file path=ppt/slideLayouts/slideLayout7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9431639"/>
      </p:ext>
    </p:extLst>
  </p:cSld>
  <p:clrMapOvr>
    <a:masterClrMapping/>
  </p:clrMapOvr>
  <p:transition/>
</p:sldLayout>
</file>

<file path=ppt/slideLayouts/slideLayout7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50204"/>
      </p:ext>
    </p:extLst>
  </p:cSld>
  <p:clrMapOvr>
    <a:masterClrMapping/>
  </p:clrMapOvr>
  <p:transition/>
</p:sldLayout>
</file>

<file path=ppt/slideLayouts/slideLayout7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3270195"/>
      </p:ext>
    </p:extLst>
  </p:cSld>
  <p:clrMapOvr>
    <a:masterClrMapping/>
  </p:clrMapOvr>
  <p:transition/>
</p:sldLayout>
</file>

<file path=ppt/slideLayouts/slideLayout7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2100308"/>
      </p:ext>
    </p:extLst>
  </p:cSld>
  <p:clrMapOvr>
    <a:masterClrMapping/>
  </p:clrMapOvr>
  <p:transition/>
</p:sldLayout>
</file>

<file path=ppt/slideLayouts/slideLayout7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2712118"/>
      </p:ext>
    </p:extLst>
  </p:cSld>
  <p:clrMapOvr>
    <a:masterClrMapping/>
  </p:clrMapOvr>
  <p:transition/>
</p:sldLayout>
</file>

<file path=ppt/slideLayouts/slideLayout7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1411333"/>
      </p:ext>
    </p:extLst>
  </p:cSld>
  <p:clrMapOvr>
    <a:masterClrMapping/>
  </p:clrMapOvr>
  <p:transition/>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928595"/>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cSld>
  <p:clrMapOvr>
    <a:masterClrMapping/>
  </p:clrMapOvr>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34327"/>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079500"/>
            <a:ext cx="8229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44999452"/>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5762979"/>
      </p:ext>
    </p:extLst>
  </p:cSld>
  <p:clrMapOvr>
    <a:masterClrMapping/>
  </p:clrMapOvr>
  <p:transition/>
  <p:timing>
    <p:tnLst>
      <p:par>
        <p:cTn id="1" dur="indefinite" restart="never" nodeType="tmRoot"/>
      </p:par>
    </p:tnLst>
  </p:timing>
</p:sldLayout>
</file>

<file path=ppt/slideLayouts/slideLayout8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9642815"/>
      </p:ext>
    </p:extLst>
  </p:cSld>
  <p:clrMapOvr>
    <a:masterClrMapping/>
  </p:clrMapOvr>
  <p:transition/>
  <p:timing>
    <p:tnLst>
      <p:par>
        <p:cTn id="1" dur="indefinite" restart="never" nodeType="tmRoot"/>
      </p:par>
    </p:tnLst>
  </p:timing>
</p:sldLayout>
</file>

<file path=ppt/slideLayouts/slideLayout8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07712797"/>
      </p:ext>
    </p:extLst>
  </p:cSld>
  <p:clrMapOvr>
    <a:masterClrMapping/>
  </p:clrMapOvr>
  <p:transition/>
</p:sldLayout>
</file>

<file path=ppt/slideLayouts/slideLayout8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7561632"/>
      </p:ext>
    </p:extLst>
  </p:cSld>
  <p:clrMapOvr>
    <a:masterClrMapping/>
  </p:clrMapOvr>
  <p:transition/>
</p:sldLayout>
</file>

<file path=ppt/slideLayouts/slideLayout8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3261343"/>
      </p:ext>
    </p:extLst>
  </p:cSld>
  <p:clrMapOvr>
    <a:masterClrMapping/>
  </p:clrMapOvr>
  <p:transition/>
</p:sldLayout>
</file>

<file path=ppt/slideLayouts/slideLayout8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2473113"/>
      </p:ext>
    </p:extLst>
  </p:cSld>
  <p:clrMapOvr>
    <a:masterClrMapping/>
  </p:clrMapOvr>
  <p:transition/>
</p:sldLayout>
</file>

<file path=ppt/slideLayouts/slideLayout8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157789"/>
      </p:ext>
    </p:extLst>
  </p:cSld>
  <p:clrMapOvr>
    <a:masterClrMapping/>
  </p:clrMapOvr>
  <p:transition/>
</p:sldLayout>
</file>

<file path=ppt/slideLayouts/slideLayout8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4017787"/>
      </p:ext>
    </p:extLst>
  </p:cSld>
  <p:clrMapOvr>
    <a:masterClrMapping/>
  </p:clrMapOvr>
  <p:transition/>
</p:sldLayout>
</file>

<file path=ppt/slideLayouts/slideLayout8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94461469"/>
      </p:ext>
    </p:extLst>
  </p:cSld>
  <p:clrMapOvr>
    <a:masterClrMapping/>
  </p:clrMapOvr>
  <p:transition/>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4260177"/>
      </p:ext>
    </p:extLst>
  </p:cSld>
  <p:clrMapOvr>
    <a:masterClrMapping/>
  </p:clrMapOvr>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800">
                <a:solidFill>
                  <a:schemeClr val="accent2"/>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2647485846"/>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9979899"/>
      </p:ext>
    </p:extLst>
  </p:cSld>
  <p:clrMapOvr>
    <a:masterClrMapping/>
  </p:clrMapOvr>
  <p:transition/>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1964561"/>
      </p:ext>
    </p:extLst>
  </p:cSld>
  <p:clrMapOvr>
    <a:masterClrMapping/>
  </p:clrMapOvr>
  <p:transition/>
  <p:timing>
    <p:tnLst>
      <p:par>
        <p:cTn id="1" dur="indefinite" restart="never" nodeType="tmRoot"/>
      </p:par>
    </p:tnLst>
  </p:timing>
</p:sldLayout>
</file>

<file path=ppt/slideLayouts/slideLayout8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4963827"/>
      </p:ext>
    </p:extLst>
  </p:cSld>
  <p:clrMapOvr>
    <a:masterClrMapping/>
  </p:clrMapOvr>
  <p:transition/>
  <p:timing>
    <p:tnLst>
      <p:par>
        <p:cTn id="1" dur="indefinite" restart="never" nodeType="tmRoot"/>
      </p:par>
    </p:tnLst>
  </p:timing>
</p:sldLayout>
</file>

<file path=ppt/slideLayouts/slideLayout8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2653015"/>
      </p:ext>
    </p:extLst>
  </p:cSld>
  <p:clrMapOvr>
    <a:masterClrMapping/>
  </p:clrMapOvr>
  <p:transition/>
</p:sldLayout>
</file>

<file path=ppt/slideLayouts/slideLayout8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2184912"/>
      </p:ext>
    </p:extLst>
  </p:cSld>
  <p:clrMapOvr>
    <a:masterClrMapping/>
  </p:clrMapOvr>
  <p:transition/>
</p:sldLayout>
</file>

<file path=ppt/slideLayouts/slideLayout8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3312268"/>
      </p:ext>
    </p:extLst>
  </p:cSld>
  <p:clrMapOvr>
    <a:masterClrMapping/>
  </p:clrMapOvr>
  <p:transition/>
</p:sldLayout>
</file>

<file path=ppt/slideLayouts/slideLayout8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471225"/>
      </p:ext>
    </p:extLst>
  </p:cSld>
  <p:clrMapOvr>
    <a:masterClrMapping/>
  </p:clrMapOvr>
  <p:transition/>
</p:sldLayout>
</file>

<file path=ppt/slideLayouts/slideLayout8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5993600"/>
      </p:ext>
    </p:extLst>
  </p:cSld>
  <p:clrMapOvr>
    <a:masterClrMapping/>
  </p:clrMapOvr>
  <p:transition/>
</p:sldLayout>
</file>

<file path=ppt/slideLayouts/slideLayout8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1042111"/>
      </p:ext>
    </p:extLst>
  </p:cSld>
  <p:clrMapOvr>
    <a:masterClrMapping/>
  </p:clrMapOvr>
  <p:transition/>
</p:sldLayout>
</file>

<file path=ppt/slideLayouts/slideLayout8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2265491"/>
      </p:ext>
    </p:extLst>
  </p:cSld>
  <p:clrMapOvr>
    <a:masterClrMapping/>
  </p:clrMapOvr>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8" name="Content Placeholder 2"/>
          <p:cNvSpPr>
            <a:spLocks noGrp="1"/>
          </p:cNvSpPr>
          <p:nvPr>
            <p:ph idx="13"/>
          </p:nvPr>
        </p:nvSpPr>
        <p:spPr>
          <a:xfrm>
            <a:off x="457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2" name="Title 1"/>
          <p:cNvSpPr>
            <a:spLocks noGrp="1"/>
          </p:cNvSpPr>
          <p:nvPr>
            <p:ph type="title"/>
          </p:nvPr>
        </p:nvSpPr>
        <p:spPr>
          <a:xfrm>
            <a:off x="457200" y="274638"/>
            <a:ext cx="8229600" cy="532719"/>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10" name="Content Placeholder 2"/>
          <p:cNvSpPr>
            <a:spLocks noGrp="1"/>
          </p:cNvSpPr>
          <p:nvPr>
            <p:ph idx="14"/>
          </p:nvPr>
        </p:nvSpPr>
        <p:spPr>
          <a:xfrm>
            <a:off x="4648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730542122"/>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3436602"/>
      </p:ext>
    </p:extLst>
  </p:cSld>
  <p:clrMapOvr>
    <a:masterClrMapping/>
  </p:clrMapOvr>
  <p:transition/>
</p:sldLayout>
</file>

<file path=ppt/slideLayouts/slideLayout8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01297791"/>
      </p:ext>
    </p:extLst>
  </p:cSld>
  <p:clrMapOvr>
    <a:masterClrMapping/>
  </p:clrMapOvr>
  <p:transition/>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9232537"/>
      </p:ext>
    </p:extLst>
  </p:cSld>
  <p:clrMapOvr>
    <a:masterClrMapping/>
  </p:clrMapOvr>
  <p:transition/>
  <p:timing>
    <p:tnLst>
      <p:par>
        <p:cTn id="1" dur="indefinite" restart="never" nodeType="tmRoot"/>
      </p:par>
    </p:tnLst>
  </p:timing>
</p:sldLayout>
</file>

<file path=ppt/slideLayouts/slideLayout8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0558054"/>
      </p:ext>
    </p:extLst>
  </p:cSld>
  <p:clrMapOvr>
    <a:masterClrMapping/>
  </p:clrMapOvr>
  <p:transition/>
  <p:timing>
    <p:tnLst>
      <p:par>
        <p:cTn id="1" dur="indefinite" restart="never" nodeType="tmRoot"/>
      </p:par>
    </p:tnLst>
  </p:timing>
</p:sldLayout>
</file>

<file path=ppt/slideLayouts/slideLayout8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2409547"/>
      </p:ext>
    </p:extLst>
  </p:cSld>
  <p:clrMapOvr>
    <a:masterClrMapping/>
  </p:clrMapOvr>
  <p:transition/>
</p:sldLayout>
</file>

<file path=ppt/slideLayouts/slideLayout8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2992603"/>
      </p:ext>
    </p:extLst>
  </p:cSld>
  <p:clrMapOvr>
    <a:masterClrMapping/>
  </p:clrMapOvr>
  <p:transition/>
</p:sldLayout>
</file>

<file path=ppt/slideLayouts/slideLayout8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1566244"/>
      </p:ext>
    </p:extLst>
  </p:cSld>
  <p:clrMapOvr>
    <a:masterClrMapping/>
  </p:clrMapOvr>
  <p:transition/>
</p:sldLayout>
</file>

<file path=ppt/slideLayouts/slideLayout8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1401796"/>
      </p:ext>
    </p:extLst>
  </p:cSld>
  <p:clrMapOvr>
    <a:masterClrMapping/>
  </p:clrMapOvr>
  <p:transition/>
</p:sldLayout>
</file>

<file path=ppt/slideLayouts/slideLayout8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7517477"/>
      </p:ext>
    </p:extLst>
  </p:cSld>
  <p:clrMapOvr>
    <a:masterClrMapping/>
  </p:clrMapOvr>
  <p:transition/>
</p:sldLayout>
</file>

<file path=ppt/slideLayouts/slideLayout8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7632846"/>
      </p:ext>
    </p:extLst>
  </p:cSld>
  <p:clrMapOvr>
    <a:masterClrMapping/>
  </p:clrMapOvr>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457200" y="1170214"/>
            <a:ext cx="4040188"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5" name="Text Placeholder 4"/>
          <p:cNvSpPr>
            <a:spLocks noGrp="1"/>
          </p:cNvSpPr>
          <p:nvPr>
            <p:ph type="body" sz="quarter" idx="3"/>
          </p:nvPr>
        </p:nvSpPr>
        <p:spPr>
          <a:xfrm>
            <a:off x="4645025" y="1170214"/>
            <a:ext cx="4041775"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11" name="Picture Placeholder 10"/>
          <p:cNvSpPr>
            <a:spLocks noGrp="1"/>
          </p:cNvSpPr>
          <p:nvPr>
            <p:ph type="pic" sz="quarter" idx="13"/>
          </p:nvPr>
        </p:nvSpPr>
        <p:spPr>
          <a:xfrm>
            <a:off x="457200"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
        <p:nvSpPr>
          <p:cNvPr id="12" name="Picture Placeholder 10"/>
          <p:cNvSpPr>
            <a:spLocks noGrp="1"/>
          </p:cNvSpPr>
          <p:nvPr>
            <p:ph type="pic" sz="quarter" idx="14"/>
          </p:nvPr>
        </p:nvSpPr>
        <p:spPr>
          <a:xfrm>
            <a:off x="4649788"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Tree>
    <p:extLst>
      <p:ext uri="{BB962C8B-B14F-4D97-AF65-F5344CB8AC3E}">
        <p14:creationId xmlns:p14="http://schemas.microsoft.com/office/powerpoint/2010/main" val="1284382925"/>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0241309"/>
      </p:ext>
    </p:extLst>
  </p:cSld>
  <p:clrMapOvr>
    <a:masterClrMapping/>
  </p:clrMapOvr>
  <p:transition/>
</p:sldLayout>
</file>

<file path=ppt/slideLayouts/slideLayout8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1076074"/>
      </p:ext>
    </p:extLst>
  </p:cSld>
  <p:clrMapOvr>
    <a:masterClrMapping/>
  </p:clrMapOvr>
  <p:transition/>
</p:sldLayout>
</file>

<file path=ppt/slideLayouts/slideLayout8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85046051"/>
      </p:ext>
    </p:extLst>
  </p:cSld>
  <p:clrMapOvr>
    <a:masterClrMapping/>
  </p:clrMapOvr>
  <p:transition/>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3806926"/>
      </p:ext>
    </p:extLst>
  </p:cSld>
  <p:clrMapOvr>
    <a:masterClrMapping/>
  </p:clrMapOvr>
  <p:transition/>
  <p:timing>
    <p:tnLst>
      <p:par>
        <p:cTn id="1" dur="indefinite" restart="never" nodeType="tmRoot"/>
      </p:par>
    </p:tnLst>
  </p:timing>
</p:sldLayout>
</file>

<file path=ppt/slideLayouts/slideLayout8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8292056"/>
      </p:ext>
    </p:extLst>
  </p:cSld>
  <p:clrMapOvr>
    <a:masterClrMapping/>
  </p:clrMapOvr>
  <p:transition/>
  <p:timing>
    <p:tnLst>
      <p:par>
        <p:cTn id="1" dur="indefinite" restart="never" nodeType="tmRoot"/>
      </p:par>
    </p:tnLst>
  </p:timing>
</p:sldLayout>
</file>

<file path=ppt/slideLayouts/slideLayout8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7393613"/>
      </p:ext>
    </p:extLst>
  </p:cSld>
  <p:clrMapOvr>
    <a:masterClrMapping/>
  </p:clrMapOvr>
  <p:transition/>
</p:sldLayout>
</file>

<file path=ppt/slideLayouts/slideLayout8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2887330"/>
      </p:ext>
    </p:extLst>
  </p:cSld>
  <p:clrMapOvr>
    <a:masterClrMapping/>
  </p:clrMapOvr>
  <p:transition/>
</p:sldLayout>
</file>

<file path=ppt/slideLayouts/slideLayout8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1750490"/>
      </p:ext>
    </p:extLst>
  </p:cSld>
  <p:clrMapOvr>
    <a:masterClrMapping/>
  </p:clrMapOvr>
  <p:transition/>
</p:sldLayout>
</file>

<file path=ppt/slideLayouts/slideLayout8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5146192"/>
      </p:ext>
    </p:extLst>
  </p:cSld>
  <p:clrMapOvr>
    <a:masterClrMapping/>
  </p:clrMapOvr>
  <p:transition/>
</p:sldLayout>
</file>

<file path=ppt/slideLayouts/slideLayout8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5490306"/>
      </p:ext>
    </p:extLst>
  </p:cSld>
  <p:clrMapOvr>
    <a:masterClrMapping/>
  </p:clrMapOvr>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756813581"/>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6457294"/>
      </p:ext>
    </p:extLst>
  </p:cSld>
  <p:clrMapOvr>
    <a:masterClrMapping/>
  </p:clrMapOvr>
  <p:transition/>
</p:sldLayout>
</file>

<file path=ppt/slideLayouts/slideLayout8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0412743"/>
      </p:ext>
    </p:extLst>
  </p:cSld>
  <p:clrMapOvr>
    <a:masterClrMapping/>
  </p:clrMapOvr>
  <p:transition/>
</p:sldLayout>
</file>

<file path=ppt/slideLayouts/slideLayout8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9270413"/>
      </p:ext>
    </p:extLst>
  </p:cSld>
  <p:clrMapOvr>
    <a:masterClrMapping/>
  </p:clrMapOvr>
  <p:transition/>
</p:sldLayout>
</file>

<file path=ppt/slideLayouts/slideLayout8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88746288"/>
      </p:ext>
    </p:extLst>
  </p:cSld>
  <p:clrMapOvr>
    <a:masterClrMapping/>
  </p:clrMapOvr>
  <p:transition/>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4393428"/>
      </p:ext>
    </p:extLst>
  </p:cSld>
  <p:clrMapOvr>
    <a:masterClrMapping/>
  </p:clrMapOvr>
  <p:transition/>
  <p:timing>
    <p:tnLst>
      <p:par>
        <p:cTn id="1" dur="indefinite" restart="never" nodeType="tmRoot"/>
      </p:par>
    </p:tnLst>
  </p:timing>
</p:sldLayout>
</file>

<file path=ppt/slideLayouts/slideLayout8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7506069"/>
      </p:ext>
    </p:extLst>
  </p:cSld>
  <p:clrMapOvr>
    <a:masterClrMapping/>
  </p:clrMapOvr>
  <p:transition/>
  <p:timing>
    <p:tnLst>
      <p:par>
        <p:cTn id="1" dur="indefinite" restart="never" nodeType="tmRoot"/>
      </p:par>
    </p:tnLst>
  </p:timing>
</p:sldLayout>
</file>

<file path=ppt/slideLayouts/slideLayout8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5798171"/>
      </p:ext>
    </p:extLst>
  </p:cSld>
  <p:clrMapOvr>
    <a:masterClrMapping/>
  </p:clrMapOvr>
  <p:transition/>
</p:sldLayout>
</file>

<file path=ppt/slideLayouts/slideLayout8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9440282"/>
      </p:ext>
    </p:extLst>
  </p:cSld>
  <p:clrMapOvr>
    <a:masterClrMapping/>
  </p:clrMapOvr>
  <p:transition/>
</p:sldLayout>
</file>

<file path=ppt/slideLayouts/slideLayout8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42474034"/>
      </p:ext>
    </p:extLst>
  </p:cSld>
  <p:clrMapOvr>
    <a:masterClrMapping/>
  </p:clrMapOvr>
  <p:transition/>
</p:sldLayout>
</file>

<file path=ppt/slideLayouts/slideLayout8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120323"/>
      </p:ext>
    </p:extLst>
  </p:cSld>
  <p:clrMapOvr>
    <a:masterClrMapping/>
  </p:clrMapOvr>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Rectangle 4"/>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256587941"/>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0924071"/>
      </p:ext>
    </p:extLst>
  </p:cSld>
  <p:clrMapOvr>
    <a:masterClrMapping/>
  </p:clrMapOvr>
  <p:transition/>
</p:sldLayout>
</file>

<file path=ppt/slideLayouts/slideLayout8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9750145"/>
      </p:ext>
    </p:extLst>
  </p:cSld>
  <p:clrMapOvr>
    <a:masterClrMapping/>
  </p:clrMapOvr>
  <p:transition/>
</p:sldLayout>
</file>

<file path=ppt/slideLayouts/slideLayout8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880491"/>
      </p:ext>
    </p:extLst>
  </p:cSld>
  <p:clrMapOvr>
    <a:masterClrMapping/>
  </p:clrMapOvr>
  <p:transition/>
</p:sldLayout>
</file>

<file path=ppt/slideLayouts/slideLayout8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9885643"/>
      </p:ext>
    </p:extLst>
  </p:cSld>
  <p:clrMapOvr>
    <a:masterClrMapping/>
  </p:clrMapOvr>
  <p:transition/>
</p:sldLayout>
</file>

<file path=ppt/slideLayouts/slideLayout8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4266897"/>
      </p:ext>
    </p:extLst>
  </p:cSld>
  <p:clrMapOvr>
    <a:masterClrMapping/>
  </p:clrMapOvr>
  <p:transition/>
</p:sldLayout>
</file>

<file path=ppt/slideLayouts/slideLayout8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5018485"/>
      </p:ext>
    </p:extLst>
  </p:cSld>
  <p:clrMapOvr>
    <a:masterClrMapping/>
  </p:clrMapOvr>
  <p:transition/>
  <p:timing>
    <p:tnLst>
      <p:par>
        <p:cTn id="1" dur="indefinite" restart="never" nodeType="tmRoot"/>
      </p:par>
    </p:tnLst>
  </p:timing>
</p:sldLayout>
</file>

<file path=ppt/slideLayouts/slideLayout8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0896360"/>
      </p:ext>
    </p:extLst>
  </p:cSld>
  <p:clrMapOvr>
    <a:masterClrMapping/>
  </p:clrMapOvr>
  <p:transition/>
  <p:timing>
    <p:tnLst>
      <p:par>
        <p:cTn id="1" dur="indefinite" restart="never" nodeType="tmRoot"/>
      </p:par>
    </p:tnLst>
  </p:timing>
</p:sldLayout>
</file>

<file path=ppt/slideLayouts/slideLayout8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696654"/>
      </p:ext>
    </p:extLst>
  </p:cSld>
  <p:clrMapOvr>
    <a:masterClrMapping/>
  </p:clrMapOvr>
  <p:transition/>
</p:sldLayout>
</file>

<file path=ppt/slideLayouts/slideLayout8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55952"/>
      </p:ext>
    </p:extLst>
  </p:cSld>
  <p:clrMapOvr>
    <a:masterClrMapping/>
  </p:clrMapOvr>
  <p:transition/>
</p:sldLayout>
</file>

<file path=ppt/slideLayouts/slideLayout8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846306"/>
      </p:ext>
    </p:extLst>
  </p:cSld>
  <p:clrMapOvr>
    <a:masterClrMapping/>
  </p:clrMapOvr>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Rectangle 7"/>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atin typeface="Arial"/>
              </a:defRPr>
            </a:lvl1pPr>
          </a:lstStyle>
          <a:p>
            <a:r>
              <a:rPr lang="en-US" dirty="0" smtClean="0"/>
              <a:t>Click to edit Master title style</a:t>
            </a:r>
            <a:endParaRPr lang="en-US" dirty="0"/>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atin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atin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Tree>
    <p:extLst>
      <p:ext uri="{BB962C8B-B14F-4D97-AF65-F5344CB8AC3E}">
        <p14:creationId xmlns:p14="http://schemas.microsoft.com/office/powerpoint/2010/main" val="700729064"/>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6250572"/>
      </p:ext>
    </p:extLst>
  </p:cSld>
  <p:clrMapOvr>
    <a:masterClrMapping/>
  </p:clrMapOvr>
  <p:transition/>
</p:sldLayout>
</file>

<file path=ppt/slideLayouts/slideLayout8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60189603"/>
      </p:ext>
    </p:extLst>
  </p:cSld>
  <p:clrMapOvr>
    <a:masterClrMapping/>
  </p:clrMapOvr>
  <p:transition/>
</p:sldLayout>
</file>

<file path=ppt/slideLayouts/slideLayout8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6208095"/>
      </p:ext>
    </p:extLst>
  </p:cSld>
  <p:clrMapOvr>
    <a:masterClrMapping/>
  </p:clrMapOvr>
  <p:transition/>
</p:sldLayout>
</file>

<file path=ppt/slideLayouts/slideLayout8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7205754"/>
      </p:ext>
    </p:extLst>
  </p:cSld>
  <p:clrMapOvr>
    <a:masterClrMapping/>
  </p:clrMapOvr>
  <p:transition/>
</p:sldLayout>
</file>

<file path=ppt/slideLayouts/slideLayout8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3795240"/>
      </p:ext>
    </p:extLst>
  </p:cSld>
  <p:clrMapOvr>
    <a:masterClrMapping/>
  </p:clrMapOvr>
  <p:transition/>
</p:sldLayout>
</file>

<file path=ppt/slideLayouts/slideLayout8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7952485"/>
      </p:ext>
    </p:extLst>
  </p:cSld>
  <p:clrMapOvr>
    <a:masterClrMapping/>
  </p:clrMapOvr>
  <p:transition/>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25384"/>
      </p:ext>
    </p:extLst>
  </p:cSld>
  <p:clrMapOvr>
    <a:masterClrMapping/>
  </p:clrMapOvr>
  <p:transition/>
  <p:timing>
    <p:tnLst>
      <p:par>
        <p:cTn id="1" dur="indefinite" restart="never" nodeType="tmRoot"/>
      </p:par>
    </p:tnLst>
  </p:timing>
</p:sldLayout>
</file>

<file path=ppt/slideLayouts/slideLayout8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8235515"/>
      </p:ext>
    </p:extLst>
  </p:cSld>
  <p:clrMapOvr>
    <a:masterClrMapping/>
  </p:clrMapOvr>
  <p:transition/>
  <p:timing>
    <p:tnLst>
      <p:par>
        <p:cTn id="1" dur="indefinite" restart="never" nodeType="tmRoot"/>
      </p:par>
    </p:tnLst>
  </p:timing>
</p:sldLayout>
</file>

<file path=ppt/slideLayouts/slideLayout8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2996219"/>
      </p:ext>
    </p:extLst>
  </p:cSld>
  <p:clrMapOvr>
    <a:masterClrMapping/>
  </p:clrMapOvr>
  <p:transition/>
</p:sldLayout>
</file>

<file path=ppt/slideLayouts/slideLayout8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5920649"/>
      </p:ext>
    </p:extLst>
  </p:cSld>
  <p:clrMapOvr>
    <a:masterClrMapping/>
  </p:clrMapOvr>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
        <p:nvSpPr>
          <p:cNvPr id="6" name="Text Placeholder 2"/>
          <p:cNvSpPr>
            <a:spLocks noGrp="1"/>
          </p:cNvSpPr>
          <p:nvPr>
            <p:ph idx="1" hasCustomPrompt="1"/>
          </p:nvPr>
        </p:nvSpPr>
        <p:spPr>
          <a:xfrm>
            <a:off x="457200" y="1161143"/>
            <a:ext cx="8229600" cy="4525963"/>
          </a:xfrm>
          <a:prstGeom prst="rect">
            <a:avLst/>
          </a:prstGeom>
        </p:spPr>
        <p:txBody>
          <a:bodyPr vert="horz" lIns="91440" tIns="45720" rIns="91440" bIns="45720" rtlCol="0">
            <a:normAutofit/>
          </a:bodyPr>
          <a:lstStyle>
            <a:lvl1pPr marL="342900" marR="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900" marR="0" lvl="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smtClean="0">
                <a:ln>
                  <a:noFill/>
                </a:ln>
                <a:solidFill>
                  <a:srgbClr val="585858"/>
                </a:solidFill>
                <a:effectLst/>
                <a:uLnTx/>
                <a:uFillTx/>
                <a:latin typeface="Arial"/>
                <a:ea typeface="+mn-ea"/>
                <a:cs typeface="+mn-cs"/>
              </a:rPr>
              <a:t>Click to edit Master text styles</a:t>
            </a:r>
          </a:p>
          <a:p>
            <a:pPr marL="742950" marR="0" lvl="1" indent="-28575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smtClean="0">
                <a:ln>
                  <a:noFill/>
                </a:ln>
                <a:solidFill>
                  <a:srgbClr val="A1A1A1"/>
                </a:solidFill>
                <a:effectLst/>
                <a:uLnTx/>
                <a:uFillTx/>
                <a:latin typeface="Arial"/>
                <a:ea typeface="+mn-ea"/>
                <a:cs typeface="+mn-cs"/>
              </a:rPr>
              <a:t>Second level</a:t>
            </a:r>
          </a:p>
          <a:p>
            <a:pPr marL="1143000" marR="0" lvl="2" indent="-22860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smtClean="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634875511"/>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3978182"/>
      </p:ext>
    </p:extLst>
  </p:cSld>
  <p:clrMapOvr>
    <a:masterClrMapping/>
  </p:clrMapOvr>
  <p:transition/>
</p:sldLayout>
</file>

<file path=ppt/slideLayouts/slideLayout8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50226601"/>
      </p:ext>
    </p:extLst>
  </p:cSld>
  <p:clrMapOvr>
    <a:masterClrMapping/>
  </p:clrMapOvr>
  <p:transition/>
</p:sldLayout>
</file>

<file path=ppt/slideLayouts/slideLayout8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8533416"/>
      </p:ext>
    </p:extLst>
  </p:cSld>
  <p:clrMapOvr>
    <a:masterClrMapping/>
  </p:clrMapOvr>
  <p:transition/>
</p:sldLayout>
</file>

<file path=ppt/slideLayouts/slideLayout8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03988831"/>
      </p:ext>
    </p:extLst>
  </p:cSld>
  <p:clrMapOvr>
    <a:masterClrMapping/>
  </p:clrMapOvr>
  <p:transition/>
</p:sldLayout>
</file>

<file path=ppt/slideLayouts/slideLayout8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10279208"/>
      </p:ext>
    </p:extLst>
  </p:cSld>
  <p:clrMapOvr>
    <a:masterClrMapping/>
  </p:clrMapOvr>
  <p:transition/>
</p:sldLayout>
</file>

<file path=ppt/slideLayouts/slideLayout8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0862766"/>
      </p:ext>
    </p:extLst>
  </p:cSld>
  <p:clrMapOvr>
    <a:masterClrMapping/>
  </p:clrMapOvr>
  <p:transition/>
</p:sldLayout>
</file>

<file path=ppt/slideLayouts/slideLayout8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9616011"/>
      </p:ext>
    </p:extLst>
  </p:cSld>
  <p:clrMapOvr>
    <a:masterClrMapping/>
  </p:clrMapOvr>
  <p:transition/>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6117681"/>
      </p:ext>
    </p:extLst>
  </p:cSld>
  <p:clrMapOvr>
    <a:masterClrMapping/>
  </p:clrMapOvr>
  <p:transition/>
  <p:timing>
    <p:tnLst>
      <p:par>
        <p:cTn id="1" dur="indefinite" restart="never" nodeType="tmRoot"/>
      </p:par>
    </p:tnLst>
  </p:timing>
</p:sldLayout>
</file>

<file path=ppt/slideLayouts/slideLayout8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0957028"/>
      </p:ext>
    </p:extLst>
  </p:cSld>
  <p:clrMapOvr>
    <a:masterClrMapping/>
  </p:clrMapOvr>
  <p:transition/>
  <p:timing>
    <p:tnLst>
      <p:par>
        <p:cTn id="1" dur="indefinite" restart="never" nodeType="tmRoot"/>
      </p:par>
    </p:tnLst>
  </p:timing>
</p:sldLayout>
</file>

<file path=ppt/slideLayouts/slideLayout8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4842365"/>
      </p:ext>
    </p:extLst>
  </p:cSld>
  <p:clrMapOvr>
    <a:masterClrMapping/>
  </p:clrMapOvr>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3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
        <p:nvSpPr>
          <p:cNvPr id="6" name="Text Placeholder 2"/>
          <p:cNvSpPr>
            <a:spLocks noGrp="1"/>
          </p:cNvSpPr>
          <p:nvPr>
            <p:ph idx="1" hasCustomPrompt="1"/>
          </p:nvPr>
        </p:nvSpPr>
        <p:spPr>
          <a:xfrm>
            <a:off x="457200" y="1161143"/>
            <a:ext cx="8229600" cy="4525963"/>
          </a:xfrm>
          <a:prstGeom prst="rect">
            <a:avLst/>
          </a:prstGeom>
        </p:spPr>
        <p:txBody>
          <a:bodyPr vert="horz" lIns="91440" tIns="45720" rIns="91440" bIns="45720" rtlCol="0">
            <a:normAutofit/>
          </a:bodyPr>
          <a:lstStyle>
            <a:lvl1pPr marL="342900" marR="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900" marR="0" lvl="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smtClean="0">
                <a:ln>
                  <a:noFill/>
                </a:ln>
                <a:solidFill>
                  <a:srgbClr val="585858"/>
                </a:solidFill>
                <a:effectLst/>
                <a:uLnTx/>
                <a:uFillTx/>
                <a:latin typeface="Arial"/>
                <a:ea typeface="+mn-ea"/>
                <a:cs typeface="+mn-cs"/>
              </a:rPr>
              <a:t>Click to edit Master text styles</a:t>
            </a:r>
          </a:p>
          <a:p>
            <a:pPr marL="742950" marR="0" lvl="1" indent="-28575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smtClean="0">
                <a:ln>
                  <a:noFill/>
                </a:ln>
                <a:solidFill>
                  <a:srgbClr val="A1A1A1"/>
                </a:solidFill>
                <a:effectLst/>
                <a:uLnTx/>
                <a:uFillTx/>
                <a:latin typeface="Arial"/>
                <a:ea typeface="+mn-ea"/>
                <a:cs typeface="+mn-cs"/>
              </a:rPr>
              <a:t>Second level</a:t>
            </a:r>
          </a:p>
          <a:p>
            <a:pPr marL="1143000" marR="0" lvl="2" indent="-22860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smtClean="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1349733168"/>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2679070"/>
      </p:ext>
    </p:extLst>
  </p:cSld>
  <p:clrMapOvr>
    <a:masterClrMapping/>
  </p:clrMapOvr>
  <p:transition/>
</p:sldLayout>
</file>

<file path=ppt/slideLayouts/slideLayout8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6442676"/>
      </p:ext>
    </p:extLst>
  </p:cSld>
  <p:clrMapOvr>
    <a:masterClrMapping/>
  </p:clrMapOvr>
  <p:transition/>
</p:sldLayout>
</file>

<file path=ppt/slideLayouts/slideLayout8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3073620"/>
      </p:ext>
    </p:extLst>
  </p:cSld>
  <p:clrMapOvr>
    <a:masterClrMapping/>
  </p:clrMapOvr>
  <p:transition/>
</p:sldLayout>
</file>

<file path=ppt/slideLayouts/slideLayout8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8333138"/>
      </p:ext>
    </p:extLst>
  </p:cSld>
  <p:clrMapOvr>
    <a:masterClrMapping/>
  </p:clrMapOvr>
  <p:transition/>
</p:sldLayout>
</file>

<file path=ppt/slideLayouts/slideLayout8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775828"/>
      </p:ext>
    </p:extLst>
  </p:cSld>
  <p:clrMapOvr>
    <a:masterClrMapping/>
  </p:clrMapOvr>
  <p:transition/>
</p:sldLayout>
</file>

<file path=ppt/slideLayouts/slideLayout8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740810"/>
      </p:ext>
    </p:extLst>
  </p:cSld>
  <p:clrMapOvr>
    <a:masterClrMapping/>
  </p:clrMapOvr>
  <p:transition/>
</p:sldLayout>
</file>

<file path=ppt/slideLayouts/slideLayout8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7884739"/>
      </p:ext>
    </p:extLst>
  </p:cSld>
  <p:clrMapOvr>
    <a:masterClrMapping/>
  </p:clrMapOvr>
  <p:transition/>
</p:sldLayout>
</file>

<file path=ppt/slideLayouts/slideLayout8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0145153"/>
      </p:ext>
    </p:extLst>
  </p:cSld>
  <p:clrMapOvr>
    <a:masterClrMapping/>
  </p:clrMapOvr>
  <p:transition/>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9529190"/>
      </p:ext>
    </p:extLst>
  </p:cSld>
  <p:clrMapOvr>
    <a:masterClrMapping/>
  </p:clrMapOvr>
  <p:transition/>
  <p:timing>
    <p:tnLst>
      <p:par>
        <p:cTn id="1" dur="indefinite" restart="never" nodeType="tmRoot"/>
      </p:par>
    </p:tnLst>
  </p:timing>
</p:sldLayout>
</file>

<file path=ppt/slideLayouts/slideLayout8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9498820"/>
      </p:ext>
    </p:extLst>
  </p:cSld>
  <p:clrMapOvr>
    <a:masterClrMapping/>
  </p:clrMapOvr>
  <p:transition/>
  <p:timing>
    <p:tnLst>
      <p:par>
        <p:cTn id="1" dur="indefinite" restart="never" nodeType="tmRoot"/>
      </p:par>
    </p:tn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400">
                <a:solidFill>
                  <a:schemeClr val="accent2"/>
                </a:solidFill>
                <a:latin typeface="Arial"/>
                <a:cs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343345180"/>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9844590"/>
      </p:ext>
    </p:extLst>
  </p:cSld>
  <p:clrMapOvr>
    <a:masterClrMapping/>
  </p:clrMapOvr>
  <p:transition/>
</p:sldLayout>
</file>

<file path=ppt/slideLayouts/slideLayout8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2862094"/>
      </p:ext>
    </p:extLst>
  </p:cSld>
  <p:clrMapOvr>
    <a:masterClrMapping/>
  </p:clrMapOvr>
  <p:transition/>
</p:sldLayout>
</file>

<file path=ppt/slideLayouts/slideLayout8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55798418"/>
      </p:ext>
    </p:extLst>
  </p:cSld>
  <p:clrMapOvr>
    <a:masterClrMapping/>
  </p:clrMapOvr>
  <p:transition/>
</p:sldLayout>
</file>

<file path=ppt/slideLayouts/slideLayout8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6912277"/>
      </p:ext>
    </p:extLst>
  </p:cSld>
  <p:clrMapOvr>
    <a:masterClrMapping/>
  </p:clrMapOvr>
  <p:transition/>
</p:sldLayout>
</file>

<file path=ppt/slideLayouts/slideLayout8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3156581"/>
      </p:ext>
    </p:extLst>
  </p:cSld>
  <p:clrMapOvr>
    <a:masterClrMapping/>
  </p:clrMapOvr>
  <p:transition/>
</p:sldLayout>
</file>

<file path=ppt/slideLayouts/slideLayout8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4036015"/>
      </p:ext>
    </p:extLst>
  </p:cSld>
  <p:clrMapOvr>
    <a:masterClrMapping/>
  </p:clrMapOvr>
  <p:transition/>
</p:sldLayout>
</file>

<file path=ppt/slideLayouts/slideLayout8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7701147"/>
      </p:ext>
    </p:extLst>
  </p:cSld>
  <p:clrMapOvr>
    <a:masterClrMapping/>
  </p:clrMapOvr>
  <p:transition/>
</p:sldLayout>
</file>

<file path=ppt/slideLayouts/slideLayout8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3175868"/>
      </p:ext>
    </p:extLst>
  </p:cSld>
  <p:clrMapOvr>
    <a:masterClrMapping/>
  </p:clrMapOvr>
  <p:transition/>
</p:sldLayout>
</file>

<file path=ppt/slideLayouts/slideLayout8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3270288"/>
      </p:ext>
    </p:extLst>
  </p:cSld>
  <p:clrMapOvr>
    <a:masterClrMapping/>
  </p:clrMapOvr>
  <p:transition/>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0461737"/>
      </p:ext>
    </p:extLst>
  </p:cSld>
  <p:clrMapOvr>
    <a:masterClrMapping/>
  </p:clrMapOvr>
  <p:transition/>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cSld>
  <p:clrMapOvr>
    <a:masterClrMapping/>
  </p:clrMapOvr>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4_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1792288" y="1137557"/>
            <a:ext cx="5486400" cy="4114800"/>
          </a:xfrm>
          <a:prstGeom prst="rect">
            <a:avLst/>
          </a:prstGeom>
        </p:spPr>
        <p:txBody>
          <a:bodyPr/>
          <a:lstStyle>
            <a:lvl1pPr marL="0" indent="0">
              <a:buNone/>
              <a:defRPr sz="3200">
                <a:latin typeface="Arial"/>
                <a:cs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252357"/>
            <a:ext cx="5486400" cy="804862"/>
          </a:xfrm>
          <a:prstGeom prst="rect">
            <a:avLst/>
          </a:prstGeom>
        </p:spPr>
        <p:txBody>
          <a:bodyPr/>
          <a:lstStyle>
            <a:lvl1pPr marL="0" indent="0">
              <a:buNone/>
              <a:defRPr sz="1400">
                <a:latin typeface="Arial"/>
                <a:cs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1733082049"/>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1pPr>
              <a:defRPr sz="2800"/>
            </a:lvl1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3977340"/>
      </p:ext>
    </p:extLst>
  </p:cSld>
  <p:clrMapOvr>
    <a:masterClrMapping/>
  </p:clrMapOvr>
  <p:transition/>
  <p:timing>
    <p:tnLst>
      <p:par>
        <p:cTn id="1" dur="indefinite" restart="never" nodeType="tmRoot"/>
      </p:par>
    </p:tnLst>
  </p:timing>
</p:sldLayout>
</file>

<file path=ppt/slideLayouts/slideLayout9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8964163"/>
      </p:ext>
    </p:extLst>
  </p:cSld>
  <p:clrMapOvr>
    <a:masterClrMapping/>
  </p:clrMapOvr>
  <p:transition/>
</p:sldLayout>
</file>

<file path=ppt/slideLayouts/slideLayout9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4227174"/>
      </p:ext>
    </p:extLst>
  </p:cSld>
  <p:clrMapOvr>
    <a:masterClrMapping/>
  </p:clrMapOvr>
  <p:transition/>
</p:sldLayout>
</file>

<file path=ppt/slideLayouts/slideLayout9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3425256"/>
      </p:ext>
    </p:extLst>
  </p:cSld>
  <p:clrMapOvr>
    <a:masterClrMapping/>
  </p:clrMapOvr>
  <p:transition/>
</p:sldLayout>
</file>

<file path=ppt/slideLayouts/slideLayout9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0028508"/>
      </p:ext>
    </p:extLst>
  </p:cSld>
  <p:clrMapOvr>
    <a:masterClrMapping/>
  </p:clrMapOvr>
  <p:transition/>
</p:sldLayout>
</file>

<file path=ppt/slideLayouts/slideLayout9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1796304"/>
      </p:ext>
    </p:extLst>
  </p:cSld>
  <p:clrMapOvr>
    <a:masterClrMapping/>
  </p:clrMapOvr>
  <p:transition/>
</p:sldLayout>
</file>

<file path=ppt/slideLayouts/slideLayout9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9483577"/>
      </p:ext>
    </p:extLst>
  </p:cSld>
  <p:clrMapOvr>
    <a:masterClrMapping/>
  </p:clrMapOvr>
  <p:transition/>
</p:sldLayout>
</file>

<file path=ppt/slideLayouts/slideLayout9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82701788"/>
      </p:ext>
    </p:extLst>
  </p:cSld>
  <p:clrMapOvr>
    <a:masterClrMapping/>
  </p:clrMapOvr>
  <p:transition/>
</p:sldLayout>
</file>

<file path=ppt/slideLayouts/slideLayout9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848879"/>
      </p:ext>
    </p:extLst>
  </p:cSld>
  <p:clrMapOvr>
    <a:masterClrMapping/>
  </p:clrMapOvr>
  <p:transition/>
</p:sldLayout>
</file>

<file path=ppt/slideLayouts/slideLayout9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6933164"/>
      </p:ext>
    </p:extLst>
  </p:cSld>
  <p:clrMapOvr>
    <a:masterClrMapping/>
  </p:clrMapOvr>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defRPr>
            </a:lvl1pPr>
          </a:lstStyle>
          <a:p>
            <a:r>
              <a:rPr lang="en-US" dirty="0" smtClean="0"/>
              <a:t>Click to edit Master title style</a:t>
            </a:r>
            <a:endParaRPr lang="en-US" dirty="0"/>
          </a:p>
        </p:txBody>
      </p:sp>
      <p:sp>
        <p:nvSpPr>
          <p:cNvPr id="7" name="Picture Placeholder 2"/>
          <p:cNvSpPr>
            <a:spLocks noGrp="1"/>
          </p:cNvSpPr>
          <p:nvPr>
            <p:ph type="pic" idx="1"/>
          </p:nvPr>
        </p:nvSpPr>
        <p:spPr>
          <a:xfrm>
            <a:off x="3316288" y="1070426"/>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8" name="Text Placeholder 3"/>
          <p:cNvSpPr>
            <a:spLocks noGrp="1"/>
          </p:cNvSpPr>
          <p:nvPr>
            <p:ph type="body" sz="half" idx="2"/>
          </p:nvPr>
        </p:nvSpPr>
        <p:spPr>
          <a:xfrm>
            <a:off x="3316288" y="5185226"/>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 name="Text Placeholder 3"/>
          <p:cNvSpPr>
            <a:spLocks noGrp="1"/>
          </p:cNvSpPr>
          <p:nvPr>
            <p:ph type="body" sz="half" idx="10"/>
          </p:nvPr>
        </p:nvSpPr>
        <p:spPr>
          <a:xfrm>
            <a:off x="457201" y="1070426"/>
            <a:ext cx="2859088" cy="49196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08640885"/>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1386867"/>
      </p:ext>
    </p:extLst>
  </p:cSld>
  <p:clrMapOvr>
    <a:masterClrMapping/>
  </p:clrMapOvr>
  <p:transition/>
  <p:timing>
    <p:tnLst>
      <p:par>
        <p:cTn id="1" dur="indefinite" restart="never" nodeType="tmRoot"/>
      </p:par>
    </p:tnLst>
  </p:timing>
</p:sldLayout>
</file>

<file path=ppt/slideLayouts/slideLayout9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1625434"/>
      </p:ext>
    </p:extLst>
  </p:cSld>
  <p:clrMapOvr>
    <a:masterClrMapping/>
  </p:clrMapOvr>
  <p:transition/>
  <p:timing>
    <p:tnLst>
      <p:par>
        <p:cTn id="1" dur="indefinite" restart="never" nodeType="tmRoot"/>
      </p:par>
    </p:tnLst>
  </p:timing>
</p:sldLayout>
</file>

<file path=ppt/slideLayouts/slideLayout9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0498097"/>
      </p:ext>
    </p:extLst>
  </p:cSld>
  <p:clrMapOvr>
    <a:masterClrMapping/>
  </p:clrMapOvr>
  <p:transition/>
</p:sldLayout>
</file>

<file path=ppt/slideLayouts/slideLayout9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8732609"/>
      </p:ext>
    </p:extLst>
  </p:cSld>
  <p:clrMapOvr>
    <a:masterClrMapping/>
  </p:clrMapOvr>
  <p:transition/>
</p:sldLayout>
</file>

<file path=ppt/slideLayouts/slideLayout9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1704099"/>
      </p:ext>
    </p:extLst>
  </p:cSld>
  <p:clrMapOvr>
    <a:masterClrMapping/>
  </p:clrMapOvr>
  <p:transition/>
</p:sldLayout>
</file>

<file path=ppt/slideLayouts/slideLayout9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720028"/>
      </p:ext>
    </p:extLst>
  </p:cSld>
  <p:clrMapOvr>
    <a:masterClrMapping/>
  </p:clrMapOvr>
  <p:transition/>
</p:sldLayout>
</file>

<file path=ppt/slideLayouts/slideLayout9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2143882"/>
      </p:ext>
    </p:extLst>
  </p:cSld>
  <p:clrMapOvr>
    <a:masterClrMapping/>
  </p:clrMapOvr>
  <p:transition/>
</p:sldLayout>
</file>

<file path=ppt/slideLayouts/slideLayout9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0395165"/>
      </p:ext>
    </p:extLst>
  </p:cSld>
  <p:clrMapOvr>
    <a:masterClrMapping/>
  </p:clrMapOvr>
  <p:transition/>
</p:sldLayout>
</file>

<file path=ppt/slideLayouts/slideLayout9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2083926"/>
      </p:ext>
    </p:extLst>
  </p:cSld>
  <p:clrMapOvr>
    <a:masterClrMapping/>
  </p:clrMapOvr>
  <p:transition/>
</p:sldLayout>
</file>

<file path=ppt/slideLayouts/slideLayout9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0493546"/>
      </p:ext>
    </p:extLst>
  </p:cSld>
  <p:clrMapOvr>
    <a:masterClrMapping/>
  </p:clrMapOvr>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
        <p:nvSpPr>
          <p:cNvPr id="7" name="Rectangle 6"/>
          <p:cNvSpPr/>
          <p:nvPr userDrawn="1"/>
        </p:nvSpPr>
        <p:spPr>
          <a:xfrm>
            <a:off x="3184071" y="145143"/>
            <a:ext cx="5959929" cy="7710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3558354292"/>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630380"/>
      </p:ext>
    </p:extLst>
  </p:cSld>
  <p:clrMapOvr>
    <a:masterClrMapping/>
  </p:clrMapOvr>
  <p:transition/>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5276008"/>
      </p:ext>
    </p:extLst>
  </p:cSld>
  <p:clrMapOvr>
    <a:masterClrMapping/>
  </p:clrMapOvr>
  <p:transition/>
  <p:timing>
    <p:tnLst>
      <p:par>
        <p:cTn id="1" dur="indefinite" restart="never" nodeType="tmRoot"/>
      </p:par>
    </p:tnLst>
  </p:timing>
</p:sldLayout>
</file>

<file path=ppt/slideLayouts/slideLayout9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7599016"/>
      </p:ext>
    </p:extLst>
  </p:cSld>
  <p:clrMapOvr>
    <a:masterClrMapping/>
  </p:clrMapOvr>
  <p:transition/>
  <p:timing>
    <p:tnLst>
      <p:par>
        <p:cTn id="1" dur="indefinite" restart="never" nodeType="tmRoot"/>
      </p:par>
    </p:tnLst>
  </p:timing>
</p:sldLayout>
</file>

<file path=ppt/slideLayouts/slideLayout9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2241815"/>
      </p:ext>
    </p:extLst>
  </p:cSld>
  <p:clrMapOvr>
    <a:masterClrMapping/>
  </p:clrMapOvr>
  <p:transition/>
</p:sldLayout>
</file>

<file path=ppt/slideLayouts/slideLayout9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8258006"/>
      </p:ext>
    </p:extLst>
  </p:cSld>
  <p:clrMapOvr>
    <a:masterClrMapping/>
  </p:clrMapOvr>
  <p:transition/>
</p:sldLayout>
</file>

<file path=ppt/slideLayouts/slideLayout9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5105709"/>
      </p:ext>
    </p:extLst>
  </p:cSld>
  <p:clrMapOvr>
    <a:masterClrMapping/>
  </p:clrMapOvr>
  <p:transition/>
</p:sldLayout>
</file>

<file path=ppt/slideLayouts/slideLayout9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4029097"/>
      </p:ext>
    </p:extLst>
  </p:cSld>
  <p:clrMapOvr>
    <a:masterClrMapping/>
  </p:clrMapOvr>
  <p:transition/>
</p:sldLayout>
</file>

<file path=ppt/slideLayouts/slideLayout9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1882524"/>
      </p:ext>
    </p:extLst>
  </p:cSld>
  <p:clrMapOvr>
    <a:masterClrMapping/>
  </p:clrMapOvr>
  <p:transition/>
</p:sldLayout>
</file>

<file path=ppt/slideLayouts/slideLayout9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8043598"/>
      </p:ext>
    </p:extLst>
  </p:cSld>
  <p:clrMapOvr>
    <a:masterClrMapping/>
  </p:clrMapOvr>
  <p:transition/>
</p:sldLayout>
</file>

<file path=ppt/slideLayouts/slideLayout9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1649945"/>
      </p:ext>
    </p:extLst>
  </p:cSld>
  <p:clrMapOvr>
    <a:masterClrMapping/>
  </p:clrMapOvr>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70567973"/>
      </p:ext>
    </p:extLst>
  </p:cSld>
  <p:clrMapOvr>
    <a:masterClrMapping/>
  </p:clrMapOvr>
  <p:transition/>
  <p:timing>
    <p:tnLst>
      <p:par>
        <p:cTn id="1" dur="indefinite" restart="never" nodeType="tmRoot"/>
      </p:par>
    </p:tnLst>
  </p:timing>
</p:sldLayout>
</file>

<file path=ppt/slideLayouts/slideLayout9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6991705"/>
      </p:ext>
    </p:extLst>
  </p:cSld>
  <p:clrMapOvr>
    <a:masterClrMapping/>
  </p:clrMapOvr>
  <p:transition/>
</p:sldLayout>
</file>

<file path=ppt/slideLayouts/slideLayout9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05910632"/>
      </p:ext>
    </p:extLst>
  </p:cSld>
  <p:clrMapOvr>
    <a:masterClrMapping/>
  </p:clrMapOvr>
  <p:transition/>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4648100"/>
      </p:ext>
    </p:extLst>
  </p:cSld>
  <p:clrMapOvr>
    <a:masterClrMapping/>
  </p:clrMapOvr>
  <p:transition/>
  <p:timing>
    <p:tnLst>
      <p:par>
        <p:cTn id="1" dur="indefinite" restart="never" nodeType="tmRoot"/>
      </p:par>
    </p:tnLst>
  </p:timing>
</p:sldLayout>
</file>

<file path=ppt/slideLayouts/slideLayout9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74485672"/>
      </p:ext>
    </p:extLst>
  </p:cSld>
  <p:clrMapOvr>
    <a:masterClrMapping/>
  </p:clrMapOvr>
  <p:transition/>
  <p:timing>
    <p:tnLst>
      <p:par>
        <p:cTn id="1" dur="indefinite" restart="never" nodeType="tmRoot"/>
      </p:par>
    </p:tnLst>
  </p:timing>
</p:sldLayout>
</file>

<file path=ppt/slideLayouts/slideLayout9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2707823"/>
      </p:ext>
    </p:extLst>
  </p:cSld>
  <p:clrMapOvr>
    <a:masterClrMapping/>
  </p:clrMapOvr>
  <p:transition/>
</p:sldLayout>
</file>

<file path=ppt/slideLayouts/slideLayout9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5206416"/>
      </p:ext>
    </p:extLst>
  </p:cSld>
  <p:clrMapOvr>
    <a:masterClrMapping/>
  </p:clrMapOvr>
  <p:transition/>
</p:sldLayout>
</file>

<file path=ppt/slideLayouts/slideLayout9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96004578"/>
      </p:ext>
    </p:extLst>
  </p:cSld>
  <p:clrMapOvr>
    <a:masterClrMapping/>
  </p:clrMapOvr>
  <p:transition/>
</p:sldLayout>
</file>

<file path=ppt/slideLayouts/slideLayout9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2975375"/>
      </p:ext>
    </p:extLst>
  </p:cSld>
  <p:clrMapOvr>
    <a:masterClrMapping/>
  </p:clrMapOvr>
  <p:transition/>
</p:sldLayout>
</file>

<file path=ppt/slideLayouts/slideLayout9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0480363"/>
      </p:ext>
    </p:extLst>
  </p:cSld>
  <p:clrMapOvr>
    <a:masterClrMapping/>
  </p:clrMapOvr>
  <p:transition/>
</p:sldLayout>
</file>

<file path=ppt/slideLayouts/slideLayout9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7197979"/>
      </p:ext>
    </p:extLst>
  </p:cSld>
  <p:clrMapOvr>
    <a:masterClrMapping/>
  </p:clrMapOvr>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6354353"/>
      </p:ext>
    </p:extLst>
  </p:cSld>
  <p:clrMapOvr>
    <a:masterClrMapping/>
  </p:clrMapOvr>
  <p:transition/>
  <p:timing>
    <p:tnLst>
      <p:par>
        <p:cTn id="1" dur="indefinite" restart="never" nodeType="tmRoot"/>
      </p:par>
    </p:tnLst>
  </p:timing>
</p:sldLayout>
</file>

<file path=ppt/slideLayouts/slideLayout9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32637953"/>
      </p:ext>
    </p:extLst>
  </p:cSld>
  <p:clrMapOvr>
    <a:masterClrMapping/>
  </p:clrMapOvr>
  <p:transition/>
</p:sldLayout>
</file>

<file path=ppt/slideLayouts/slideLayout9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8006244"/>
      </p:ext>
    </p:extLst>
  </p:cSld>
  <p:clrMapOvr>
    <a:masterClrMapping/>
  </p:clrMapOvr>
  <p:transition/>
</p:sldLayout>
</file>

<file path=ppt/slideLayouts/slideLayout9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7903778"/>
      </p:ext>
    </p:extLst>
  </p:cSld>
  <p:clrMapOvr>
    <a:masterClrMapping/>
  </p:clrMapOvr>
  <p:transition/>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2785516"/>
      </p:ext>
    </p:extLst>
  </p:cSld>
  <p:clrMapOvr>
    <a:masterClrMapping/>
  </p:clrMapOvr>
  <p:transition/>
  <p:timing>
    <p:tnLst>
      <p:par>
        <p:cTn id="1" dur="indefinite" restart="never" nodeType="tmRoot"/>
      </p:par>
    </p:tnLst>
  </p:timing>
</p:sldLayout>
</file>

<file path=ppt/slideLayouts/slideLayout9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1936641"/>
      </p:ext>
    </p:extLst>
  </p:cSld>
  <p:clrMapOvr>
    <a:masterClrMapping/>
  </p:clrMapOvr>
  <p:transition/>
  <p:timing>
    <p:tnLst>
      <p:par>
        <p:cTn id="1" dur="indefinite" restart="never" nodeType="tmRoot"/>
      </p:par>
    </p:tnLst>
  </p:timing>
</p:sldLayout>
</file>

<file path=ppt/slideLayouts/slideLayout9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902966"/>
      </p:ext>
    </p:extLst>
  </p:cSld>
  <p:clrMapOvr>
    <a:masterClrMapping/>
  </p:clrMapOvr>
  <p:transition/>
</p:sldLayout>
</file>

<file path=ppt/slideLayouts/slideLayout9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3422435"/>
      </p:ext>
    </p:extLst>
  </p:cSld>
  <p:clrMapOvr>
    <a:masterClrMapping/>
  </p:clrMapOvr>
  <p:transition/>
</p:sldLayout>
</file>

<file path=ppt/slideLayouts/slideLayout9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1490441"/>
      </p:ext>
    </p:extLst>
  </p:cSld>
  <p:clrMapOvr>
    <a:masterClrMapping/>
  </p:clrMapOvr>
  <p:transition/>
</p:sldLayout>
</file>

<file path=ppt/slideLayouts/slideLayout9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6635268"/>
      </p:ext>
    </p:extLst>
  </p:cSld>
  <p:clrMapOvr>
    <a:masterClrMapping/>
  </p:clrMapOvr>
  <p:transition/>
</p:sldLayout>
</file>

<file path=ppt/slideLayouts/slideLayout9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5128978"/>
      </p:ext>
    </p:extLst>
  </p:cSld>
  <p:clrMapOvr>
    <a:masterClrMapping/>
  </p:clrMapOvr>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707276"/>
      </p:ext>
    </p:extLst>
  </p:cSld>
  <p:clrMapOvr>
    <a:masterClrMapping/>
  </p:clrMapOvr>
  <p:transition/>
</p:sldLayout>
</file>

<file path=ppt/slideLayouts/slideLayout9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472443"/>
      </p:ext>
    </p:extLst>
  </p:cSld>
  <p:clrMapOvr>
    <a:masterClrMapping/>
  </p:clrMapOvr>
  <p:transition/>
</p:sldLayout>
</file>

<file path=ppt/slideLayouts/slideLayout9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8791035"/>
      </p:ext>
    </p:extLst>
  </p:cSld>
  <p:clrMapOvr>
    <a:masterClrMapping/>
  </p:clrMapOvr>
  <p:transition/>
</p:sldLayout>
</file>

<file path=ppt/slideLayouts/slideLayout9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7208459"/>
      </p:ext>
    </p:extLst>
  </p:cSld>
  <p:clrMapOvr>
    <a:masterClrMapping/>
  </p:clrMapOvr>
  <p:transition/>
</p:sldLayout>
</file>

<file path=ppt/slideLayouts/slideLayout9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0197305"/>
      </p:ext>
    </p:extLst>
  </p:cSld>
  <p:clrMapOvr>
    <a:masterClrMapping/>
  </p:clrMapOvr>
  <p:transition/>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599387"/>
      </p:ext>
    </p:extLst>
  </p:cSld>
  <p:clrMapOvr>
    <a:masterClrMapping/>
  </p:clrMapOvr>
  <p:transition/>
  <p:timing>
    <p:tnLst>
      <p:par>
        <p:cTn id="1" dur="indefinite" restart="never" nodeType="tmRoot"/>
      </p:par>
    </p:tnLst>
  </p:timing>
</p:sldLayout>
</file>

<file path=ppt/slideLayouts/slideLayout9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560067"/>
      </p:ext>
    </p:extLst>
  </p:cSld>
  <p:clrMapOvr>
    <a:masterClrMapping/>
  </p:clrMapOvr>
  <p:transition/>
  <p:timing>
    <p:tnLst>
      <p:par>
        <p:cTn id="1" dur="indefinite" restart="never" nodeType="tmRoot"/>
      </p:par>
    </p:tnLst>
  </p:timing>
</p:sldLayout>
</file>

<file path=ppt/slideLayouts/slideLayout9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234862"/>
      </p:ext>
    </p:extLst>
  </p:cSld>
  <p:clrMapOvr>
    <a:masterClrMapping/>
  </p:clrMapOvr>
  <p:transition/>
</p:sldLayout>
</file>

<file path=ppt/slideLayouts/slideLayout9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3120778"/>
      </p:ext>
    </p:extLst>
  </p:cSld>
  <p:clrMapOvr>
    <a:masterClrMapping/>
  </p:clrMapOvr>
  <p:transition/>
</p:sldLayout>
</file>

<file path=ppt/slideLayouts/slideLayout9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624576"/>
      </p:ext>
    </p:extLst>
  </p:cSld>
  <p:clrMapOvr>
    <a:masterClrMapping/>
  </p:clrMapOvr>
  <p:transition/>
</p:sldLayout>
</file>

<file path=ppt/slideLayouts/slideLayout9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8977436"/>
      </p:ext>
    </p:extLst>
  </p:cSld>
  <p:clrMapOvr>
    <a:masterClrMapping/>
  </p:clrMapOvr>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8693663"/>
      </p:ext>
    </p:extLst>
  </p:cSld>
  <p:clrMapOvr>
    <a:masterClrMapping/>
  </p:clrMapOvr>
  <p:transition/>
</p:sldLayout>
</file>

<file path=ppt/slideLayouts/slideLayout9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9739623"/>
      </p:ext>
    </p:extLst>
  </p:cSld>
  <p:clrMapOvr>
    <a:masterClrMapping/>
  </p:clrMapOvr>
  <p:transition/>
</p:sldLayout>
</file>

<file path=ppt/slideLayouts/slideLayout9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0802086"/>
      </p:ext>
    </p:extLst>
  </p:cSld>
  <p:clrMapOvr>
    <a:masterClrMapping/>
  </p:clrMapOvr>
  <p:transition/>
</p:sldLayout>
</file>

<file path=ppt/slideLayouts/slideLayout9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7001118"/>
      </p:ext>
    </p:extLst>
  </p:cSld>
  <p:clrMapOvr>
    <a:masterClrMapping/>
  </p:clrMapOvr>
  <p:transition/>
</p:sldLayout>
</file>

<file path=ppt/slideLayouts/slideLayout9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3235911"/>
      </p:ext>
    </p:extLst>
  </p:cSld>
  <p:clrMapOvr>
    <a:masterClrMapping/>
  </p:clrMapOvr>
  <p:transition/>
</p:sldLayout>
</file>

<file path=ppt/slideLayouts/slideLayout9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948123"/>
      </p:ext>
    </p:extLst>
  </p:cSld>
  <p:clrMapOvr>
    <a:masterClrMapping/>
  </p:clrMapOvr>
  <p:transition/>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9193878"/>
      </p:ext>
    </p:extLst>
  </p:cSld>
  <p:clrMapOvr>
    <a:masterClrMapping/>
  </p:clrMapOvr>
  <p:transition/>
  <p:timing>
    <p:tnLst>
      <p:par>
        <p:cTn id="1" dur="indefinite" restart="never" nodeType="tmRoot"/>
      </p:par>
    </p:tnLst>
  </p:timing>
</p:sldLayout>
</file>

<file path=ppt/slideLayouts/slideLayout9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1185237"/>
      </p:ext>
    </p:extLst>
  </p:cSld>
  <p:clrMapOvr>
    <a:masterClrMapping/>
  </p:clrMapOvr>
  <p:transition/>
  <p:timing>
    <p:tnLst>
      <p:par>
        <p:cTn id="1" dur="indefinite" restart="never" nodeType="tmRoot"/>
      </p:par>
    </p:tnLst>
  </p:timing>
</p:sldLayout>
</file>

<file path=ppt/slideLayouts/slideLayout9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3883693"/>
      </p:ext>
    </p:extLst>
  </p:cSld>
  <p:clrMapOvr>
    <a:masterClrMapping/>
  </p:clrMapOvr>
  <p:transition/>
</p:sldLayout>
</file>

<file path=ppt/slideLayouts/slideLayout9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9650700"/>
      </p:ext>
    </p:extLst>
  </p:cSld>
  <p:clrMapOvr>
    <a:masterClrMapping/>
  </p:clrMapOvr>
  <p:transition/>
</p:sldLayout>
</file>

<file path=ppt/slideLayouts/slideLayout9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0384331"/>
      </p:ext>
    </p:extLst>
  </p:cSld>
  <p:clrMapOvr>
    <a:masterClrMapping/>
  </p:clrMapOvr>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9206433"/>
      </p:ext>
    </p:extLst>
  </p:cSld>
  <p:clrMapOvr>
    <a:masterClrMapping/>
  </p:clrMapOvr>
  <p:transition/>
</p:sldLayout>
</file>

<file path=ppt/slideLayouts/slideLayout9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33802"/>
      </p:ext>
    </p:extLst>
  </p:cSld>
  <p:clrMapOvr>
    <a:masterClrMapping/>
  </p:clrMapOvr>
  <p:transition/>
</p:sldLayout>
</file>

<file path=ppt/slideLayouts/slideLayout9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9577748"/>
      </p:ext>
    </p:extLst>
  </p:cSld>
  <p:clrMapOvr>
    <a:masterClrMapping/>
  </p:clrMapOvr>
  <p:transition/>
</p:sldLayout>
</file>

<file path=ppt/slideLayouts/slideLayout9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759025"/>
      </p:ext>
    </p:extLst>
  </p:cSld>
  <p:clrMapOvr>
    <a:masterClrMapping/>
  </p:clrMapOvr>
  <p:transition/>
</p:sldLayout>
</file>

<file path=ppt/slideLayouts/slideLayout9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220365"/>
      </p:ext>
    </p:extLst>
  </p:cSld>
  <p:clrMapOvr>
    <a:masterClrMapping/>
  </p:clrMapOvr>
  <p:transition/>
</p:sldLayout>
</file>

<file path=ppt/slideLayouts/slideLayout9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7159023"/>
      </p:ext>
    </p:extLst>
  </p:cSld>
  <p:clrMapOvr>
    <a:masterClrMapping/>
  </p:clrMapOvr>
  <p:transition/>
</p:sldLayout>
</file>

<file path=ppt/slideLayouts/slideLayout9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9583518"/>
      </p:ext>
    </p:extLst>
  </p:cSld>
  <p:clrMapOvr>
    <a:masterClrMapping/>
  </p:clrMapOvr>
  <p:transition/>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8698956"/>
      </p:ext>
    </p:extLst>
  </p:cSld>
  <p:clrMapOvr>
    <a:masterClrMapping/>
  </p:clrMapOvr>
  <p:transition/>
  <p:timing>
    <p:tnLst>
      <p:par>
        <p:cTn id="1" dur="indefinite" restart="never" nodeType="tmRoot"/>
      </p:par>
    </p:tnLst>
  </p:timing>
</p:sldLayout>
</file>

<file path=ppt/slideLayouts/slideLayout9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7396020"/>
      </p:ext>
    </p:extLst>
  </p:cSld>
  <p:clrMapOvr>
    <a:masterClrMapping/>
  </p:clrMapOvr>
  <p:transition/>
  <p:timing>
    <p:tnLst>
      <p:par>
        <p:cTn id="1" dur="indefinite" restart="never" nodeType="tmRoot"/>
      </p:par>
    </p:tnLst>
  </p:timing>
</p:sldLayout>
</file>

<file path=ppt/slideLayouts/slideLayout9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228204"/>
      </p:ext>
    </p:extLst>
  </p:cSld>
  <p:clrMapOvr>
    <a:masterClrMapping/>
  </p:clrMapOvr>
  <p:transition/>
</p:sldLayout>
</file>

<file path=ppt/slideLayouts/slideLayout9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8326998"/>
      </p:ext>
    </p:extLst>
  </p:cSld>
  <p:clrMapOvr>
    <a:masterClrMapping/>
  </p:clrMapOvr>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3444643"/>
      </p:ext>
    </p:extLst>
  </p:cSld>
  <p:clrMapOvr>
    <a:masterClrMapping/>
  </p:clrMapOvr>
  <p:transition/>
</p:sldLayout>
</file>

<file path=ppt/slideLayouts/slideLayout9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0986572"/>
      </p:ext>
    </p:extLst>
  </p:cSld>
  <p:clrMapOvr>
    <a:masterClrMapping/>
  </p:clrMapOvr>
  <p:transition/>
</p:sldLayout>
</file>

<file path=ppt/slideLayouts/slideLayout9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304036"/>
      </p:ext>
    </p:extLst>
  </p:cSld>
  <p:clrMapOvr>
    <a:masterClrMapping/>
  </p:clrMapOvr>
  <p:transition/>
</p:sldLayout>
</file>

<file path=ppt/slideLayouts/slideLayout9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2696453"/>
      </p:ext>
    </p:extLst>
  </p:cSld>
  <p:clrMapOvr>
    <a:masterClrMapping/>
  </p:clrMapOvr>
  <p:transition/>
</p:sldLayout>
</file>

<file path=ppt/slideLayouts/slideLayout9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484777"/>
      </p:ext>
    </p:extLst>
  </p:cSld>
  <p:clrMapOvr>
    <a:masterClrMapping/>
  </p:clrMapOvr>
  <p:transition/>
</p:sldLayout>
</file>

<file path=ppt/slideLayouts/slideLayout9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912425"/>
      </p:ext>
    </p:extLst>
  </p:cSld>
  <p:clrMapOvr>
    <a:masterClrMapping/>
  </p:clrMapOvr>
  <p:transition/>
</p:sldLayout>
</file>

<file path=ppt/slideLayouts/slideLayout9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9761668"/>
      </p:ext>
    </p:extLst>
  </p:cSld>
  <p:clrMapOvr>
    <a:masterClrMapping/>
  </p:clrMapOvr>
  <p:transition/>
</p:sldLayout>
</file>

<file path=ppt/slideLayouts/slideLayout9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5476183"/>
      </p:ext>
    </p:extLst>
  </p:cSld>
  <p:clrMapOvr>
    <a:masterClrMapping/>
  </p:clrMapOvr>
  <p:transition/>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45571827"/>
      </p:ext>
    </p:extLst>
  </p:cSld>
  <p:clrMapOvr>
    <a:masterClrMapping/>
  </p:clrMapOvr>
  <p:transition/>
  <p:timing>
    <p:tnLst>
      <p:par>
        <p:cTn id="1" dur="indefinite" restart="never" nodeType="tmRoot"/>
      </p:par>
    </p:tnLst>
  </p:timing>
</p:sldLayout>
</file>

<file path=ppt/slideLayouts/slideLayout9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8104186"/>
      </p:ext>
    </p:extLst>
  </p:cSld>
  <p:clrMapOvr>
    <a:masterClrMapping/>
  </p:clrMapOvr>
  <p:transition/>
  <p:timing>
    <p:tnLst>
      <p:par>
        <p:cTn id="1" dur="indefinite" restart="never" nodeType="tmRoot"/>
      </p:par>
    </p:tnLst>
  </p:timing>
</p:sldLayout>
</file>

<file path=ppt/slideLayouts/slideLayout9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2947795"/>
      </p:ext>
    </p:extLst>
  </p:cSld>
  <p:clrMapOvr>
    <a:masterClrMapping/>
  </p:clrMapOv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1686507"/>
      </p:ext>
    </p:extLst>
  </p:cSld>
  <p:clrMapOvr>
    <a:masterClrMapping/>
  </p:clrMapOvr>
  <p:transition/>
</p:sldLayout>
</file>

<file path=ppt/slideLayouts/slideLayout9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7374345"/>
      </p:ext>
    </p:extLst>
  </p:cSld>
  <p:clrMapOvr>
    <a:masterClrMapping/>
  </p:clrMapOvr>
  <p:transition/>
</p:sldLayout>
</file>

<file path=ppt/slideLayouts/slideLayout9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7983947"/>
      </p:ext>
    </p:extLst>
  </p:cSld>
  <p:clrMapOvr>
    <a:masterClrMapping/>
  </p:clrMapOvr>
  <p:transition/>
</p:sldLayout>
</file>

<file path=ppt/slideLayouts/slideLayout9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6030618"/>
      </p:ext>
    </p:extLst>
  </p:cSld>
  <p:clrMapOvr>
    <a:masterClrMapping/>
  </p:clrMapOvr>
  <p:transition/>
</p:sldLayout>
</file>

<file path=ppt/slideLayouts/slideLayout9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785318"/>
      </p:ext>
    </p:extLst>
  </p:cSld>
  <p:clrMapOvr>
    <a:masterClrMapping/>
  </p:clrMapOvr>
  <p:transition/>
</p:sldLayout>
</file>

<file path=ppt/slideLayouts/slideLayout9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2894100"/>
      </p:ext>
    </p:extLst>
  </p:cSld>
  <p:clrMapOvr>
    <a:masterClrMapping/>
  </p:clrMapOvr>
  <p:transition/>
</p:sldLayout>
</file>

<file path=ppt/slideLayouts/slideLayout9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781749"/>
      </p:ext>
    </p:extLst>
  </p:cSld>
  <p:clrMapOvr>
    <a:masterClrMapping/>
  </p:clrMapOvr>
  <p:transition/>
</p:sldLayout>
</file>

<file path=ppt/slideLayouts/slideLayout9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0994098"/>
      </p:ext>
    </p:extLst>
  </p:cSld>
  <p:clrMapOvr>
    <a:masterClrMapping/>
  </p:clrMapOvr>
  <p:transition/>
</p:sldLayout>
</file>

<file path=ppt/slideLayouts/slideLayout9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1274533"/>
      </p:ext>
    </p:extLst>
  </p:cSld>
  <p:clrMapOvr>
    <a:masterClrMapping/>
  </p:clrMapOvr>
  <p:transition/>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8098649"/>
      </p:ext>
    </p:extLst>
  </p:cSld>
  <p:clrMapOvr>
    <a:masterClrMapping/>
  </p:clrMapOvr>
  <p:transition/>
  <p:timing>
    <p:tnLst>
      <p:par>
        <p:cTn id="1" dur="indefinite" restart="never" nodeType="tmRoot"/>
      </p:par>
    </p:tnLst>
  </p:timing>
</p:sldLayout>
</file>

<file path=ppt/slideLayouts/slideLayout9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602337"/>
      </p:ext>
    </p:extLst>
  </p:cSld>
  <p:clrMapOvr>
    <a:masterClrMapping/>
  </p:clrMapOvr>
  <p:transition/>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theme" Target="../theme/theme1.xml"/><Relationship Id="rId14" Type="http://schemas.openxmlformats.org/officeDocument/2006/relationships/image" Target="../media/image1.png"/><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10.xml.rels><?xml version="1.0" encoding="UTF-8" standalone="yes"?>
<Relationships xmlns="http://schemas.openxmlformats.org/package/2006/relationships"><Relationship Id="rId11" Type="http://schemas.openxmlformats.org/officeDocument/2006/relationships/slideLayout" Target="../slideLayouts/slideLayout103.xml"/><Relationship Id="rId12" Type="http://schemas.openxmlformats.org/officeDocument/2006/relationships/theme" Target="../theme/theme10.xml"/><Relationship Id="rId13" Type="http://schemas.openxmlformats.org/officeDocument/2006/relationships/image" Target="../media/image1.png"/><Relationship Id="rId1" Type="http://schemas.openxmlformats.org/officeDocument/2006/relationships/slideLayout" Target="../slideLayouts/slideLayout93.xml"/><Relationship Id="rId2" Type="http://schemas.openxmlformats.org/officeDocument/2006/relationships/slideLayout" Target="../slideLayouts/slideLayout94.xml"/><Relationship Id="rId3" Type="http://schemas.openxmlformats.org/officeDocument/2006/relationships/slideLayout" Target="../slideLayouts/slideLayout95.xml"/><Relationship Id="rId4" Type="http://schemas.openxmlformats.org/officeDocument/2006/relationships/slideLayout" Target="../slideLayouts/slideLayout96.xml"/><Relationship Id="rId5" Type="http://schemas.openxmlformats.org/officeDocument/2006/relationships/slideLayout" Target="../slideLayouts/slideLayout97.xml"/><Relationship Id="rId6" Type="http://schemas.openxmlformats.org/officeDocument/2006/relationships/slideLayout" Target="../slideLayouts/slideLayout98.xml"/><Relationship Id="rId7" Type="http://schemas.openxmlformats.org/officeDocument/2006/relationships/slideLayout" Target="../slideLayouts/slideLayout99.xml"/><Relationship Id="rId8" Type="http://schemas.openxmlformats.org/officeDocument/2006/relationships/slideLayout" Target="../slideLayouts/slideLayout100.xml"/><Relationship Id="rId9" Type="http://schemas.openxmlformats.org/officeDocument/2006/relationships/slideLayout" Target="../slideLayouts/slideLayout101.xml"/><Relationship Id="rId10" Type="http://schemas.openxmlformats.org/officeDocument/2006/relationships/slideLayout" Target="../slideLayouts/slideLayout102.xml"/></Relationships>
</file>

<file path=ppt/slideMasters/_rels/slideMaster100.xml.rels><?xml version="1.0" encoding="UTF-8" standalone="yes"?>
<Relationships xmlns="http://schemas.openxmlformats.org/package/2006/relationships"><Relationship Id="rId11" Type="http://schemas.openxmlformats.org/officeDocument/2006/relationships/slideLayout" Target="../slideLayouts/slideLayout1099.xml"/><Relationship Id="rId12" Type="http://schemas.openxmlformats.org/officeDocument/2006/relationships/theme" Target="../theme/theme100.xml"/><Relationship Id="rId13" Type="http://schemas.openxmlformats.org/officeDocument/2006/relationships/image" Target="../media/image1.png"/><Relationship Id="rId1" Type="http://schemas.openxmlformats.org/officeDocument/2006/relationships/slideLayout" Target="../slideLayouts/slideLayout1089.xml"/><Relationship Id="rId2" Type="http://schemas.openxmlformats.org/officeDocument/2006/relationships/slideLayout" Target="../slideLayouts/slideLayout1090.xml"/><Relationship Id="rId3" Type="http://schemas.openxmlformats.org/officeDocument/2006/relationships/slideLayout" Target="../slideLayouts/slideLayout1091.xml"/><Relationship Id="rId4" Type="http://schemas.openxmlformats.org/officeDocument/2006/relationships/slideLayout" Target="../slideLayouts/slideLayout1092.xml"/><Relationship Id="rId5" Type="http://schemas.openxmlformats.org/officeDocument/2006/relationships/slideLayout" Target="../slideLayouts/slideLayout1093.xml"/><Relationship Id="rId6" Type="http://schemas.openxmlformats.org/officeDocument/2006/relationships/slideLayout" Target="../slideLayouts/slideLayout1094.xml"/><Relationship Id="rId7" Type="http://schemas.openxmlformats.org/officeDocument/2006/relationships/slideLayout" Target="../slideLayouts/slideLayout1095.xml"/><Relationship Id="rId8" Type="http://schemas.openxmlformats.org/officeDocument/2006/relationships/slideLayout" Target="../slideLayouts/slideLayout1096.xml"/><Relationship Id="rId9" Type="http://schemas.openxmlformats.org/officeDocument/2006/relationships/slideLayout" Target="../slideLayouts/slideLayout1097.xml"/><Relationship Id="rId10" Type="http://schemas.openxmlformats.org/officeDocument/2006/relationships/slideLayout" Target="../slideLayouts/slideLayout1098.xml"/></Relationships>
</file>

<file path=ppt/slideMasters/_rels/slideMaster101.xml.rels><?xml version="1.0" encoding="UTF-8" standalone="yes"?>
<Relationships xmlns="http://schemas.openxmlformats.org/package/2006/relationships"><Relationship Id="rId11" Type="http://schemas.openxmlformats.org/officeDocument/2006/relationships/slideLayout" Target="../slideLayouts/slideLayout1110.xml"/><Relationship Id="rId12" Type="http://schemas.openxmlformats.org/officeDocument/2006/relationships/theme" Target="../theme/theme101.xml"/><Relationship Id="rId13" Type="http://schemas.openxmlformats.org/officeDocument/2006/relationships/image" Target="../media/image1.png"/><Relationship Id="rId1" Type="http://schemas.openxmlformats.org/officeDocument/2006/relationships/slideLayout" Target="../slideLayouts/slideLayout1100.xml"/><Relationship Id="rId2" Type="http://schemas.openxmlformats.org/officeDocument/2006/relationships/slideLayout" Target="../slideLayouts/slideLayout1101.xml"/><Relationship Id="rId3" Type="http://schemas.openxmlformats.org/officeDocument/2006/relationships/slideLayout" Target="../slideLayouts/slideLayout1102.xml"/><Relationship Id="rId4" Type="http://schemas.openxmlformats.org/officeDocument/2006/relationships/slideLayout" Target="../slideLayouts/slideLayout1103.xml"/><Relationship Id="rId5" Type="http://schemas.openxmlformats.org/officeDocument/2006/relationships/slideLayout" Target="../slideLayouts/slideLayout1104.xml"/><Relationship Id="rId6" Type="http://schemas.openxmlformats.org/officeDocument/2006/relationships/slideLayout" Target="../slideLayouts/slideLayout1105.xml"/><Relationship Id="rId7" Type="http://schemas.openxmlformats.org/officeDocument/2006/relationships/slideLayout" Target="../slideLayouts/slideLayout1106.xml"/><Relationship Id="rId8" Type="http://schemas.openxmlformats.org/officeDocument/2006/relationships/slideLayout" Target="../slideLayouts/slideLayout1107.xml"/><Relationship Id="rId9" Type="http://schemas.openxmlformats.org/officeDocument/2006/relationships/slideLayout" Target="../slideLayouts/slideLayout1108.xml"/><Relationship Id="rId10" Type="http://schemas.openxmlformats.org/officeDocument/2006/relationships/slideLayout" Target="../slideLayouts/slideLayout1109.xml"/></Relationships>
</file>

<file path=ppt/slideMasters/_rels/slideMaster102.xml.rels><?xml version="1.0" encoding="UTF-8" standalone="yes"?>
<Relationships xmlns="http://schemas.openxmlformats.org/package/2006/relationships"><Relationship Id="rId11" Type="http://schemas.openxmlformats.org/officeDocument/2006/relationships/slideLayout" Target="../slideLayouts/slideLayout1121.xml"/><Relationship Id="rId12" Type="http://schemas.openxmlformats.org/officeDocument/2006/relationships/slideLayout" Target="../slideLayouts/slideLayout1122.xml"/><Relationship Id="rId13" Type="http://schemas.openxmlformats.org/officeDocument/2006/relationships/theme" Target="../theme/theme102.xml"/><Relationship Id="rId1" Type="http://schemas.openxmlformats.org/officeDocument/2006/relationships/slideLayout" Target="../slideLayouts/slideLayout1111.xml"/><Relationship Id="rId2" Type="http://schemas.openxmlformats.org/officeDocument/2006/relationships/slideLayout" Target="../slideLayouts/slideLayout1112.xml"/><Relationship Id="rId3" Type="http://schemas.openxmlformats.org/officeDocument/2006/relationships/slideLayout" Target="../slideLayouts/slideLayout1113.xml"/><Relationship Id="rId4" Type="http://schemas.openxmlformats.org/officeDocument/2006/relationships/slideLayout" Target="../slideLayouts/slideLayout1114.xml"/><Relationship Id="rId5" Type="http://schemas.openxmlformats.org/officeDocument/2006/relationships/slideLayout" Target="../slideLayouts/slideLayout1115.xml"/><Relationship Id="rId6" Type="http://schemas.openxmlformats.org/officeDocument/2006/relationships/slideLayout" Target="../slideLayouts/slideLayout1116.xml"/><Relationship Id="rId7" Type="http://schemas.openxmlformats.org/officeDocument/2006/relationships/slideLayout" Target="../slideLayouts/slideLayout1117.xml"/><Relationship Id="rId8" Type="http://schemas.openxmlformats.org/officeDocument/2006/relationships/slideLayout" Target="../slideLayouts/slideLayout1118.xml"/><Relationship Id="rId9" Type="http://schemas.openxmlformats.org/officeDocument/2006/relationships/slideLayout" Target="../slideLayouts/slideLayout1119.xml"/><Relationship Id="rId10" Type="http://schemas.openxmlformats.org/officeDocument/2006/relationships/slideLayout" Target="../slideLayouts/slideLayout1120.xml"/></Relationships>
</file>

<file path=ppt/slideMasters/_rels/slideMaster103.xml.rels><?xml version="1.0" encoding="UTF-8" standalone="yes"?>
<Relationships xmlns="http://schemas.openxmlformats.org/package/2006/relationships"><Relationship Id="rId11" Type="http://schemas.openxmlformats.org/officeDocument/2006/relationships/slideLayout" Target="../slideLayouts/slideLayout1133.xml"/><Relationship Id="rId12" Type="http://schemas.openxmlformats.org/officeDocument/2006/relationships/theme" Target="../theme/theme103.xml"/><Relationship Id="rId13" Type="http://schemas.openxmlformats.org/officeDocument/2006/relationships/image" Target="../media/image1.png"/><Relationship Id="rId1" Type="http://schemas.openxmlformats.org/officeDocument/2006/relationships/slideLayout" Target="../slideLayouts/slideLayout1123.xml"/><Relationship Id="rId2" Type="http://schemas.openxmlformats.org/officeDocument/2006/relationships/slideLayout" Target="../slideLayouts/slideLayout1124.xml"/><Relationship Id="rId3" Type="http://schemas.openxmlformats.org/officeDocument/2006/relationships/slideLayout" Target="../slideLayouts/slideLayout1125.xml"/><Relationship Id="rId4" Type="http://schemas.openxmlformats.org/officeDocument/2006/relationships/slideLayout" Target="../slideLayouts/slideLayout1126.xml"/><Relationship Id="rId5" Type="http://schemas.openxmlformats.org/officeDocument/2006/relationships/slideLayout" Target="../slideLayouts/slideLayout1127.xml"/><Relationship Id="rId6" Type="http://schemas.openxmlformats.org/officeDocument/2006/relationships/slideLayout" Target="../slideLayouts/slideLayout1128.xml"/><Relationship Id="rId7" Type="http://schemas.openxmlformats.org/officeDocument/2006/relationships/slideLayout" Target="../slideLayouts/slideLayout1129.xml"/><Relationship Id="rId8" Type="http://schemas.openxmlformats.org/officeDocument/2006/relationships/slideLayout" Target="../slideLayouts/slideLayout1130.xml"/><Relationship Id="rId9" Type="http://schemas.openxmlformats.org/officeDocument/2006/relationships/slideLayout" Target="../slideLayouts/slideLayout1131.xml"/><Relationship Id="rId10" Type="http://schemas.openxmlformats.org/officeDocument/2006/relationships/slideLayout" Target="../slideLayouts/slideLayout1132.xml"/></Relationships>
</file>

<file path=ppt/slideMasters/_rels/slideMaster104.xml.rels><?xml version="1.0" encoding="UTF-8" standalone="yes"?>
<Relationships xmlns="http://schemas.openxmlformats.org/package/2006/relationships"><Relationship Id="rId11" Type="http://schemas.openxmlformats.org/officeDocument/2006/relationships/slideLayout" Target="../slideLayouts/slideLayout1144.xml"/><Relationship Id="rId12" Type="http://schemas.openxmlformats.org/officeDocument/2006/relationships/theme" Target="../theme/theme104.xml"/><Relationship Id="rId13" Type="http://schemas.openxmlformats.org/officeDocument/2006/relationships/image" Target="../media/image1.png"/><Relationship Id="rId1" Type="http://schemas.openxmlformats.org/officeDocument/2006/relationships/slideLayout" Target="../slideLayouts/slideLayout1134.xml"/><Relationship Id="rId2" Type="http://schemas.openxmlformats.org/officeDocument/2006/relationships/slideLayout" Target="../slideLayouts/slideLayout1135.xml"/><Relationship Id="rId3" Type="http://schemas.openxmlformats.org/officeDocument/2006/relationships/slideLayout" Target="../slideLayouts/slideLayout1136.xml"/><Relationship Id="rId4" Type="http://schemas.openxmlformats.org/officeDocument/2006/relationships/slideLayout" Target="../slideLayouts/slideLayout1137.xml"/><Relationship Id="rId5" Type="http://schemas.openxmlformats.org/officeDocument/2006/relationships/slideLayout" Target="../slideLayouts/slideLayout1138.xml"/><Relationship Id="rId6" Type="http://schemas.openxmlformats.org/officeDocument/2006/relationships/slideLayout" Target="../slideLayouts/slideLayout1139.xml"/><Relationship Id="rId7" Type="http://schemas.openxmlformats.org/officeDocument/2006/relationships/slideLayout" Target="../slideLayouts/slideLayout1140.xml"/><Relationship Id="rId8" Type="http://schemas.openxmlformats.org/officeDocument/2006/relationships/slideLayout" Target="../slideLayouts/slideLayout1141.xml"/><Relationship Id="rId9" Type="http://schemas.openxmlformats.org/officeDocument/2006/relationships/slideLayout" Target="../slideLayouts/slideLayout1142.xml"/><Relationship Id="rId10" Type="http://schemas.openxmlformats.org/officeDocument/2006/relationships/slideLayout" Target="../slideLayouts/slideLayout1143.xml"/></Relationships>
</file>

<file path=ppt/slideMasters/_rels/slideMaster105.xml.rels><?xml version="1.0" encoding="UTF-8" standalone="yes"?>
<Relationships xmlns="http://schemas.openxmlformats.org/package/2006/relationships"><Relationship Id="rId11" Type="http://schemas.openxmlformats.org/officeDocument/2006/relationships/slideLayout" Target="../slideLayouts/slideLayout1155.xml"/><Relationship Id="rId12" Type="http://schemas.openxmlformats.org/officeDocument/2006/relationships/theme" Target="../theme/theme105.xml"/><Relationship Id="rId13" Type="http://schemas.openxmlformats.org/officeDocument/2006/relationships/image" Target="../media/image1.png"/><Relationship Id="rId1" Type="http://schemas.openxmlformats.org/officeDocument/2006/relationships/slideLayout" Target="../slideLayouts/slideLayout1145.xml"/><Relationship Id="rId2" Type="http://schemas.openxmlformats.org/officeDocument/2006/relationships/slideLayout" Target="../slideLayouts/slideLayout1146.xml"/><Relationship Id="rId3" Type="http://schemas.openxmlformats.org/officeDocument/2006/relationships/slideLayout" Target="../slideLayouts/slideLayout1147.xml"/><Relationship Id="rId4" Type="http://schemas.openxmlformats.org/officeDocument/2006/relationships/slideLayout" Target="../slideLayouts/slideLayout1148.xml"/><Relationship Id="rId5" Type="http://schemas.openxmlformats.org/officeDocument/2006/relationships/slideLayout" Target="../slideLayouts/slideLayout1149.xml"/><Relationship Id="rId6" Type="http://schemas.openxmlformats.org/officeDocument/2006/relationships/slideLayout" Target="../slideLayouts/slideLayout1150.xml"/><Relationship Id="rId7" Type="http://schemas.openxmlformats.org/officeDocument/2006/relationships/slideLayout" Target="../slideLayouts/slideLayout1151.xml"/><Relationship Id="rId8" Type="http://schemas.openxmlformats.org/officeDocument/2006/relationships/slideLayout" Target="../slideLayouts/slideLayout1152.xml"/><Relationship Id="rId9" Type="http://schemas.openxmlformats.org/officeDocument/2006/relationships/slideLayout" Target="../slideLayouts/slideLayout1153.xml"/><Relationship Id="rId10" Type="http://schemas.openxmlformats.org/officeDocument/2006/relationships/slideLayout" Target="../slideLayouts/slideLayout1154.xml"/></Relationships>
</file>

<file path=ppt/slideMasters/_rels/slideMaster106.xml.rels><?xml version="1.0" encoding="UTF-8" standalone="yes"?>
<Relationships xmlns="http://schemas.openxmlformats.org/package/2006/relationships"><Relationship Id="rId11" Type="http://schemas.openxmlformats.org/officeDocument/2006/relationships/slideLayout" Target="../slideLayouts/slideLayout1166.xml"/><Relationship Id="rId12" Type="http://schemas.openxmlformats.org/officeDocument/2006/relationships/theme" Target="../theme/theme106.xml"/><Relationship Id="rId13" Type="http://schemas.openxmlformats.org/officeDocument/2006/relationships/image" Target="../media/image1.png"/><Relationship Id="rId1" Type="http://schemas.openxmlformats.org/officeDocument/2006/relationships/slideLayout" Target="../slideLayouts/slideLayout1156.xml"/><Relationship Id="rId2" Type="http://schemas.openxmlformats.org/officeDocument/2006/relationships/slideLayout" Target="../slideLayouts/slideLayout1157.xml"/><Relationship Id="rId3" Type="http://schemas.openxmlformats.org/officeDocument/2006/relationships/slideLayout" Target="../slideLayouts/slideLayout1158.xml"/><Relationship Id="rId4" Type="http://schemas.openxmlformats.org/officeDocument/2006/relationships/slideLayout" Target="../slideLayouts/slideLayout1159.xml"/><Relationship Id="rId5" Type="http://schemas.openxmlformats.org/officeDocument/2006/relationships/slideLayout" Target="../slideLayouts/slideLayout1160.xml"/><Relationship Id="rId6" Type="http://schemas.openxmlformats.org/officeDocument/2006/relationships/slideLayout" Target="../slideLayouts/slideLayout1161.xml"/><Relationship Id="rId7" Type="http://schemas.openxmlformats.org/officeDocument/2006/relationships/slideLayout" Target="../slideLayouts/slideLayout1162.xml"/><Relationship Id="rId8" Type="http://schemas.openxmlformats.org/officeDocument/2006/relationships/slideLayout" Target="../slideLayouts/slideLayout1163.xml"/><Relationship Id="rId9" Type="http://schemas.openxmlformats.org/officeDocument/2006/relationships/slideLayout" Target="../slideLayouts/slideLayout1164.xml"/><Relationship Id="rId10" Type="http://schemas.openxmlformats.org/officeDocument/2006/relationships/slideLayout" Target="../slideLayouts/slideLayout1165.xml"/></Relationships>
</file>

<file path=ppt/slideMasters/_rels/slideMaster107.xml.rels><?xml version="1.0" encoding="UTF-8" standalone="yes"?>
<Relationships xmlns="http://schemas.openxmlformats.org/package/2006/relationships"><Relationship Id="rId11" Type="http://schemas.openxmlformats.org/officeDocument/2006/relationships/slideLayout" Target="../slideLayouts/slideLayout1177.xml"/><Relationship Id="rId12" Type="http://schemas.openxmlformats.org/officeDocument/2006/relationships/theme" Target="../theme/theme107.xml"/><Relationship Id="rId13" Type="http://schemas.openxmlformats.org/officeDocument/2006/relationships/image" Target="../media/image1.png"/><Relationship Id="rId1" Type="http://schemas.openxmlformats.org/officeDocument/2006/relationships/slideLayout" Target="../slideLayouts/slideLayout1167.xml"/><Relationship Id="rId2" Type="http://schemas.openxmlformats.org/officeDocument/2006/relationships/slideLayout" Target="../slideLayouts/slideLayout1168.xml"/><Relationship Id="rId3" Type="http://schemas.openxmlformats.org/officeDocument/2006/relationships/slideLayout" Target="../slideLayouts/slideLayout1169.xml"/><Relationship Id="rId4" Type="http://schemas.openxmlformats.org/officeDocument/2006/relationships/slideLayout" Target="../slideLayouts/slideLayout1170.xml"/><Relationship Id="rId5" Type="http://schemas.openxmlformats.org/officeDocument/2006/relationships/slideLayout" Target="../slideLayouts/slideLayout1171.xml"/><Relationship Id="rId6" Type="http://schemas.openxmlformats.org/officeDocument/2006/relationships/slideLayout" Target="../slideLayouts/slideLayout1172.xml"/><Relationship Id="rId7" Type="http://schemas.openxmlformats.org/officeDocument/2006/relationships/slideLayout" Target="../slideLayouts/slideLayout1173.xml"/><Relationship Id="rId8" Type="http://schemas.openxmlformats.org/officeDocument/2006/relationships/slideLayout" Target="../slideLayouts/slideLayout1174.xml"/><Relationship Id="rId9" Type="http://schemas.openxmlformats.org/officeDocument/2006/relationships/slideLayout" Target="../slideLayouts/slideLayout1175.xml"/><Relationship Id="rId10" Type="http://schemas.openxmlformats.org/officeDocument/2006/relationships/slideLayout" Target="../slideLayouts/slideLayout1176.xml"/></Relationships>
</file>

<file path=ppt/slideMasters/_rels/slideMaster108.xml.rels><?xml version="1.0" encoding="UTF-8" standalone="yes"?>
<Relationships xmlns="http://schemas.openxmlformats.org/package/2006/relationships"><Relationship Id="rId11" Type="http://schemas.openxmlformats.org/officeDocument/2006/relationships/slideLayout" Target="../slideLayouts/slideLayout1188.xml"/><Relationship Id="rId12" Type="http://schemas.openxmlformats.org/officeDocument/2006/relationships/theme" Target="../theme/theme108.xml"/><Relationship Id="rId13" Type="http://schemas.openxmlformats.org/officeDocument/2006/relationships/image" Target="../media/image1.png"/><Relationship Id="rId1" Type="http://schemas.openxmlformats.org/officeDocument/2006/relationships/slideLayout" Target="../slideLayouts/slideLayout1178.xml"/><Relationship Id="rId2" Type="http://schemas.openxmlformats.org/officeDocument/2006/relationships/slideLayout" Target="../slideLayouts/slideLayout1179.xml"/><Relationship Id="rId3" Type="http://schemas.openxmlformats.org/officeDocument/2006/relationships/slideLayout" Target="../slideLayouts/slideLayout1180.xml"/><Relationship Id="rId4" Type="http://schemas.openxmlformats.org/officeDocument/2006/relationships/slideLayout" Target="../slideLayouts/slideLayout1181.xml"/><Relationship Id="rId5" Type="http://schemas.openxmlformats.org/officeDocument/2006/relationships/slideLayout" Target="../slideLayouts/slideLayout1182.xml"/><Relationship Id="rId6" Type="http://schemas.openxmlformats.org/officeDocument/2006/relationships/slideLayout" Target="../slideLayouts/slideLayout1183.xml"/><Relationship Id="rId7" Type="http://schemas.openxmlformats.org/officeDocument/2006/relationships/slideLayout" Target="../slideLayouts/slideLayout1184.xml"/><Relationship Id="rId8" Type="http://schemas.openxmlformats.org/officeDocument/2006/relationships/slideLayout" Target="../slideLayouts/slideLayout1185.xml"/><Relationship Id="rId9" Type="http://schemas.openxmlformats.org/officeDocument/2006/relationships/slideLayout" Target="../slideLayouts/slideLayout1186.xml"/><Relationship Id="rId10" Type="http://schemas.openxmlformats.org/officeDocument/2006/relationships/slideLayout" Target="../slideLayouts/slideLayout1187.xml"/></Relationships>
</file>

<file path=ppt/slideMasters/_rels/slideMaster109.xml.rels><?xml version="1.0" encoding="UTF-8" standalone="yes"?>
<Relationships xmlns="http://schemas.openxmlformats.org/package/2006/relationships"><Relationship Id="rId11" Type="http://schemas.openxmlformats.org/officeDocument/2006/relationships/slideLayout" Target="../slideLayouts/slideLayout1199.xml"/><Relationship Id="rId12" Type="http://schemas.openxmlformats.org/officeDocument/2006/relationships/theme" Target="../theme/theme109.xml"/><Relationship Id="rId13" Type="http://schemas.openxmlformats.org/officeDocument/2006/relationships/image" Target="../media/image1.png"/><Relationship Id="rId1" Type="http://schemas.openxmlformats.org/officeDocument/2006/relationships/slideLayout" Target="../slideLayouts/slideLayout1189.xml"/><Relationship Id="rId2" Type="http://schemas.openxmlformats.org/officeDocument/2006/relationships/slideLayout" Target="../slideLayouts/slideLayout1190.xml"/><Relationship Id="rId3" Type="http://schemas.openxmlformats.org/officeDocument/2006/relationships/slideLayout" Target="../slideLayouts/slideLayout1191.xml"/><Relationship Id="rId4" Type="http://schemas.openxmlformats.org/officeDocument/2006/relationships/slideLayout" Target="../slideLayouts/slideLayout1192.xml"/><Relationship Id="rId5" Type="http://schemas.openxmlformats.org/officeDocument/2006/relationships/slideLayout" Target="../slideLayouts/slideLayout1193.xml"/><Relationship Id="rId6" Type="http://schemas.openxmlformats.org/officeDocument/2006/relationships/slideLayout" Target="../slideLayouts/slideLayout1194.xml"/><Relationship Id="rId7" Type="http://schemas.openxmlformats.org/officeDocument/2006/relationships/slideLayout" Target="../slideLayouts/slideLayout1195.xml"/><Relationship Id="rId8" Type="http://schemas.openxmlformats.org/officeDocument/2006/relationships/slideLayout" Target="../slideLayouts/slideLayout1196.xml"/><Relationship Id="rId9" Type="http://schemas.openxmlformats.org/officeDocument/2006/relationships/slideLayout" Target="../slideLayouts/slideLayout1197.xml"/><Relationship Id="rId10" Type="http://schemas.openxmlformats.org/officeDocument/2006/relationships/slideLayout" Target="../slideLayouts/slideLayout1198.xml"/></Relationships>
</file>

<file path=ppt/slideMasters/_rels/slideMaster11.xml.rels><?xml version="1.0" encoding="UTF-8" standalone="yes"?>
<Relationships xmlns="http://schemas.openxmlformats.org/package/2006/relationships"><Relationship Id="rId11" Type="http://schemas.openxmlformats.org/officeDocument/2006/relationships/slideLayout" Target="../slideLayouts/slideLayout114.xml"/><Relationship Id="rId12" Type="http://schemas.openxmlformats.org/officeDocument/2006/relationships/theme" Target="../theme/theme11.xml"/><Relationship Id="rId13" Type="http://schemas.openxmlformats.org/officeDocument/2006/relationships/image" Target="../media/image1.png"/><Relationship Id="rId1" Type="http://schemas.openxmlformats.org/officeDocument/2006/relationships/slideLayout" Target="../slideLayouts/slideLayout104.xml"/><Relationship Id="rId2" Type="http://schemas.openxmlformats.org/officeDocument/2006/relationships/slideLayout" Target="../slideLayouts/slideLayout105.xml"/><Relationship Id="rId3" Type="http://schemas.openxmlformats.org/officeDocument/2006/relationships/slideLayout" Target="../slideLayouts/slideLayout106.xml"/><Relationship Id="rId4" Type="http://schemas.openxmlformats.org/officeDocument/2006/relationships/slideLayout" Target="../slideLayouts/slideLayout107.xml"/><Relationship Id="rId5" Type="http://schemas.openxmlformats.org/officeDocument/2006/relationships/slideLayout" Target="../slideLayouts/slideLayout108.xml"/><Relationship Id="rId6" Type="http://schemas.openxmlformats.org/officeDocument/2006/relationships/slideLayout" Target="../slideLayouts/slideLayout109.xml"/><Relationship Id="rId7" Type="http://schemas.openxmlformats.org/officeDocument/2006/relationships/slideLayout" Target="../slideLayouts/slideLayout110.xml"/><Relationship Id="rId8" Type="http://schemas.openxmlformats.org/officeDocument/2006/relationships/slideLayout" Target="../slideLayouts/slideLayout111.xml"/><Relationship Id="rId9" Type="http://schemas.openxmlformats.org/officeDocument/2006/relationships/slideLayout" Target="../slideLayouts/slideLayout112.xml"/><Relationship Id="rId10" Type="http://schemas.openxmlformats.org/officeDocument/2006/relationships/slideLayout" Target="../slideLayouts/slideLayout113.xml"/></Relationships>
</file>

<file path=ppt/slideMasters/_rels/slideMaster110.xml.rels><?xml version="1.0" encoding="UTF-8" standalone="yes"?>
<Relationships xmlns="http://schemas.openxmlformats.org/package/2006/relationships"><Relationship Id="rId11" Type="http://schemas.openxmlformats.org/officeDocument/2006/relationships/slideLayout" Target="../slideLayouts/slideLayout1210.xml"/><Relationship Id="rId12" Type="http://schemas.openxmlformats.org/officeDocument/2006/relationships/theme" Target="../theme/theme110.xml"/><Relationship Id="rId13" Type="http://schemas.openxmlformats.org/officeDocument/2006/relationships/image" Target="../media/image1.png"/><Relationship Id="rId1" Type="http://schemas.openxmlformats.org/officeDocument/2006/relationships/slideLayout" Target="../slideLayouts/slideLayout1200.xml"/><Relationship Id="rId2" Type="http://schemas.openxmlformats.org/officeDocument/2006/relationships/slideLayout" Target="../slideLayouts/slideLayout1201.xml"/><Relationship Id="rId3" Type="http://schemas.openxmlformats.org/officeDocument/2006/relationships/slideLayout" Target="../slideLayouts/slideLayout1202.xml"/><Relationship Id="rId4" Type="http://schemas.openxmlformats.org/officeDocument/2006/relationships/slideLayout" Target="../slideLayouts/slideLayout1203.xml"/><Relationship Id="rId5" Type="http://schemas.openxmlformats.org/officeDocument/2006/relationships/slideLayout" Target="../slideLayouts/slideLayout1204.xml"/><Relationship Id="rId6" Type="http://schemas.openxmlformats.org/officeDocument/2006/relationships/slideLayout" Target="../slideLayouts/slideLayout1205.xml"/><Relationship Id="rId7" Type="http://schemas.openxmlformats.org/officeDocument/2006/relationships/slideLayout" Target="../slideLayouts/slideLayout1206.xml"/><Relationship Id="rId8" Type="http://schemas.openxmlformats.org/officeDocument/2006/relationships/slideLayout" Target="../slideLayouts/slideLayout1207.xml"/><Relationship Id="rId9" Type="http://schemas.openxmlformats.org/officeDocument/2006/relationships/slideLayout" Target="../slideLayouts/slideLayout1208.xml"/><Relationship Id="rId10" Type="http://schemas.openxmlformats.org/officeDocument/2006/relationships/slideLayout" Target="../slideLayouts/slideLayout1209.xml"/></Relationships>
</file>

<file path=ppt/slideMasters/_rels/slideMaster111.xml.rels><?xml version="1.0" encoding="UTF-8" standalone="yes"?>
<Relationships xmlns="http://schemas.openxmlformats.org/package/2006/relationships"><Relationship Id="rId11" Type="http://schemas.openxmlformats.org/officeDocument/2006/relationships/slideLayout" Target="../slideLayouts/slideLayout1221.xml"/><Relationship Id="rId12" Type="http://schemas.openxmlformats.org/officeDocument/2006/relationships/theme" Target="../theme/theme111.xml"/><Relationship Id="rId13" Type="http://schemas.openxmlformats.org/officeDocument/2006/relationships/image" Target="../media/image1.png"/><Relationship Id="rId1" Type="http://schemas.openxmlformats.org/officeDocument/2006/relationships/slideLayout" Target="../slideLayouts/slideLayout1211.xml"/><Relationship Id="rId2" Type="http://schemas.openxmlformats.org/officeDocument/2006/relationships/slideLayout" Target="../slideLayouts/slideLayout1212.xml"/><Relationship Id="rId3" Type="http://schemas.openxmlformats.org/officeDocument/2006/relationships/slideLayout" Target="../slideLayouts/slideLayout1213.xml"/><Relationship Id="rId4" Type="http://schemas.openxmlformats.org/officeDocument/2006/relationships/slideLayout" Target="../slideLayouts/slideLayout1214.xml"/><Relationship Id="rId5" Type="http://schemas.openxmlformats.org/officeDocument/2006/relationships/slideLayout" Target="../slideLayouts/slideLayout1215.xml"/><Relationship Id="rId6" Type="http://schemas.openxmlformats.org/officeDocument/2006/relationships/slideLayout" Target="../slideLayouts/slideLayout1216.xml"/><Relationship Id="rId7" Type="http://schemas.openxmlformats.org/officeDocument/2006/relationships/slideLayout" Target="../slideLayouts/slideLayout1217.xml"/><Relationship Id="rId8" Type="http://schemas.openxmlformats.org/officeDocument/2006/relationships/slideLayout" Target="../slideLayouts/slideLayout1218.xml"/><Relationship Id="rId9" Type="http://schemas.openxmlformats.org/officeDocument/2006/relationships/slideLayout" Target="../slideLayouts/slideLayout1219.xml"/><Relationship Id="rId10" Type="http://schemas.openxmlformats.org/officeDocument/2006/relationships/slideLayout" Target="../slideLayouts/slideLayout1220.xml"/></Relationships>
</file>

<file path=ppt/slideMasters/_rels/slideMaster112.xml.rels><?xml version="1.0" encoding="UTF-8" standalone="yes"?>
<Relationships xmlns="http://schemas.openxmlformats.org/package/2006/relationships"><Relationship Id="rId11" Type="http://schemas.openxmlformats.org/officeDocument/2006/relationships/slideLayout" Target="../slideLayouts/slideLayout1232.xml"/><Relationship Id="rId12" Type="http://schemas.openxmlformats.org/officeDocument/2006/relationships/theme" Target="../theme/theme112.xml"/><Relationship Id="rId13" Type="http://schemas.openxmlformats.org/officeDocument/2006/relationships/image" Target="../media/image1.png"/><Relationship Id="rId1" Type="http://schemas.openxmlformats.org/officeDocument/2006/relationships/slideLayout" Target="../slideLayouts/slideLayout1222.xml"/><Relationship Id="rId2" Type="http://schemas.openxmlformats.org/officeDocument/2006/relationships/slideLayout" Target="../slideLayouts/slideLayout1223.xml"/><Relationship Id="rId3" Type="http://schemas.openxmlformats.org/officeDocument/2006/relationships/slideLayout" Target="../slideLayouts/slideLayout1224.xml"/><Relationship Id="rId4" Type="http://schemas.openxmlformats.org/officeDocument/2006/relationships/slideLayout" Target="../slideLayouts/slideLayout1225.xml"/><Relationship Id="rId5" Type="http://schemas.openxmlformats.org/officeDocument/2006/relationships/slideLayout" Target="../slideLayouts/slideLayout1226.xml"/><Relationship Id="rId6" Type="http://schemas.openxmlformats.org/officeDocument/2006/relationships/slideLayout" Target="../slideLayouts/slideLayout1227.xml"/><Relationship Id="rId7" Type="http://schemas.openxmlformats.org/officeDocument/2006/relationships/slideLayout" Target="../slideLayouts/slideLayout1228.xml"/><Relationship Id="rId8" Type="http://schemas.openxmlformats.org/officeDocument/2006/relationships/slideLayout" Target="../slideLayouts/slideLayout1229.xml"/><Relationship Id="rId9" Type="http://schemas.openxmlformats.org/officeDocument/2006/relationships/slideLayout" Target="../slideLayouts/slideLayout1230.xml"/><Relationship Id="rId10" Type="http://schemas.openxmlformats.org/officeDocument/2006/relationships/slideLayout" Target="../slideLayouts/slideLayout1231.xml"/></Relationships>
</file>

<file path=ppt/slideMasters/_rels/slideMaster113.xml.rels><?xml version="1.0" encoding="UTF-8" standalone="yes"?>
<Relationships xmlns="http://schemas.openxmlformats.org/package/2006/relationships"><Relationship Id="rId11" Type="http://schemas.openxmlformats.org/officeDocument/2006/relationships/slideLayout" Target="../slideLayouts/slideLayout1243.xml"/><Relationship Id="rId12" Type="http://schemas.openxmlformats.org/officeDocument/2006/relationships/theme" Target="../theme/theme113.xml"/><Relationship Id="rId13" Type="http://schemas.openxmlformats.org/officeDocument/2006/relationships/image" Target="../media/image1.png"/><Relationship Id="rId1" Type="http://schemas.openxmlformats.org/officeDocument/2006/relationships/slideLayout" Target="../slideLayouts/slideLayout1233.xml"/><Relationship Id="rId2" Type="http://schemas.openxmlformats.org/officeDocument/2006/relationships/slideLayout" Target="../slideLayouts/slideLayout1234.xml"/><Relationship Id="rId3" Type="http://schemas.openxmlformats.org/officeDocument/2006/relationships/slideLayout" Target="../slideLayouts/slideLayout1235.xml"/><Relationship Id="rId4" Type="http://schemas.openxmlformats.org/officeDocument/2006/relationships/slideLayout" Target="../slideLayouts/slideLayout1236.xml"/><Relationship Id="rId5" Type="http://schemas.openxmlformats.org/officeDocument/2006/relationships/slideLayout" Target="../slideLayouts/slideLayout1237.xml"/><Relationship Id="rId6" Type="http://schemas.openxmlformats.org/officeDocument/2006/relationships/slideLayout" Target="../slideLayouts/slideLayout1238.xml"/><Relationship Id="rId7" Type="http://schemas.openxmlformats.org/officeDocument/2006/relationships/slideLayout" Target="../slideLayouts/slideLayout1239.xml"/><Relationship Id="rId8" Type="http://schemas.openxmlformats.org/officeDocument/2006/relationships/slideLayout" Target="../slideLayouts/slideLayout1240.xml"/><Relationship Id="rId9" Type="http://schemas.openxmlformats.org/officeDocument/2006/relationships/slideLayout" Target="../slideLayouts/slideLayout1241.xml"/><Relationship Id="rId10" Type="http://schemas.openxmlformats.org/officeDocument/2006/relationships/slideLayout" Target="../slideLayouts/slideLayout1242.xml"/></Relationships>
</file>

<file path=ppt/slideMasters/_rels/slideMaster114.xml.rels><?xml version="1.0" encoding="UTF-8" standalone="yes"?>
<Relationships xmlns="http://schemas.openxmlformats.org/package/2006/relationships"><Relationship Id="rId11" Type="http://schemas.openxmlformats.org/officeDocument/2006/relationships/slideLayout" Target="../slideLayouts/slideLayout1254.xml"/><Relationship Id="rId12" Type="http://schemas.openxmlformats.org/officeDocument/2006/relationships/theme" Target="../theme/theme114.xml"/><Relationship Id="rId13" Type="http://schemas.openxmlformats.org/officeDocument/2006/relationships/image" Target="../media/image1.png"/><Relationship Id="rId1" Type="http://schemas.openxmlformats.org/officeDocument/2006/relationships/slideLayout" Target="../slideLayouts/slideLayout1244.xml"/><Relationship Id="rId2" Type="http://schemas.openxmlformats.org/officeDocument/2006/relationships/slideLayout" Target="../slideLayouts/slideLayout1245.xml"/><Relationship Id="rId3" Type="http://schemas.openxmlformats.org/officeDocument/2006/relationships/slideLayout" Target="../slideLayouts/slideLayout1246.xml"/><Relationship Id="rId4" Type="http://schemas.openxmlformats.org/officeDocument/2006/relationships/slideLayout" Target="../slideLayouts/slideLayout1247.xml"/><Relationship Id="rId5" Type="http://schemas.openxmlformats.org/officeDocument/2006/relationships/slideLayout" Target="../slideLayouts/slideLayout1248.xml"/><Relationship Id="rId6" Type="http://schemas.openxmlformats.org/officeDocument/2006/relationships/slideLayout" Target="../slideLayouts/slideLayout1249.xml"/><Relationship Id="rId7" Type="http://schemas.openxmlformats.org/officeDocument/2006/relationships/slideLayout" Target="../slideLayouts/slideLayout1250.xml"/><Relationship Id="rId8" Type="http://schemas.openxmlformats.org/officeDocument/2006/relationships/slideLayout" Target="../slideLayouts/slideLayout1251.xml"/><Relationship Id="rId9" Type="http://schemas.openxmlformats.org/officeDocument/2006/relationships/slideLayout" Target="../slideLayouts/slideLayout1252.xml"/><Relationship Id="rId10" Type="http://schemas.openxmlformats.org/officeDocument/2006/relationships/slideLayout" Target="../slideLayouts/slideLayout1253.xml"/></Relationships>
</file>

<file path=ppt/slideMasters/_rels/slideMaster115.xml.rels><?xml version="1.0" encoding="UTF-8" standalone="yes"?>
<Relationships xmlns="http://schemas.openxmlformats.org/package/2006/relationships"><Relationship Id="rId11" Type="http://schemas.openxmlformats.org/officeDocument/2006/relationships/slideLayout" Target="../slideLayouts/slideLayout1265.xml"/><Relationship Id="rId12" Type="http://schemas.openxmlformats.org/officeDocument/2006/relationships/theme" Target="../theme/theme115.xml"/><Relationship Id="rId13" Type="http://schemas.openxmlformats.org/officeDocument/2006/relationships/image" Target="../media/image1.png"/><Relationship Id="rId1" Type="http://schemas.openxmlformats.org/officeDocument/2006/relationships/slideLayout" Target="../slideLayouts/slideLayout1255.xml"/><Relationship Id="rId2" Type="http://schemas.openxmlformats.org/officeDocument/2006/relationships/slideLayout" Target="../slideLayouts/slideLayout1256.xml"/><Relationship Id="rId3" Type="http://schemas.openxmlformats.org/officeDocument/2006/relationships/slideLayout" Target="../slideLayouts/slideLayout1257.xml"/><Relationship Id="rId4" Type="http://schemas.openxmlformats.org/officeDocument/2006/relationships/slideLayout" Target="../slideLayouts/slideLayout1258.xml"/><Relationship Id="rId5" Type="http://schemas.openxmlformats.org/officeDocument/2006/relationships/slideLayout" Target="../slideLayouts/slideLayout1259.xml"/><Relationship Id="rId6" Type="http://schemas.openxmlformats.org/officeDocument/2006/relationships/slideLayout" Target="../slideLayouts/slideLayout1260.xml"/><Relationship Id="rId7" Type="http://schemas.openxmlformats.org/officeDocument/2006/relationships/slideLayout" Target="../slideLayouts/slideLayout1261.xml"/><Relationship Id="rId8" Type="http://schemas.openxmlformats.org/officeDocument/2006/relationships/slideLayout" Target="../slideLayouts/slideLayout1262.xml"/><Relationship Id="rId9" Type="http://schemas.openxmlformats.org/officeDocument/2006/relationships/slideLayout" Target="../slideLayouts/slideLayout1263.xml"/><Relationship Id="rId10" Type="http://schemas.openxmlformats.org/officeDocument/2006/relationships/slideLayout" Target="../slideLayouts/slideLayout1264.xml"/></Relationships>
</file>

<file path=ppt/slideMasters/_rels/slideMaster116.xml.rels><?xml version="1.0" encoding="UTF-8" standalone="yes"?>
<Relationships xmlns="http://schemas.openxmlformats.org/package/2006/relationships"><Relationship Id="rId11" Type="http://schemas.openxmlformats.org/officeDocument/2006/relationships/slideLayout" Target="../slideLayouts/slideLayout1276.xml"/><Relationship Id="rId12" Type="http://schemas.openxmlformats.org/officeDocument/2006/relationships/theme" Target="../theme/theme116.xml"/><Relationship Id="rId1" Type="http://schemas.openxmlformats.org/officeDocument/2006/relationships/slideLayout" Target="../slideLayouts/slideLayout1266.xml"/><Relationship Id="rId2" Type="http://schemas.openxmlformats.org/officeDocument/2006/relationships/slideLayout" Target="../slideLayouts/slideLayout1267.xml"/><Relationship Id="rId3" Type="http://schemas.openxmlformats.org/officeDocument/2006/relationships/slideLayout" Target="../slideLayouts/slideLayout1268.xml"/><Relationship Id="rId4" Type="http://schemas.openxmlformats.org/officeDocument/2006/relationships/slideLayout" Target="../slideLayouts/slideLayout1269.xml"/><Relationship Id="rId5" Type="http://schemas.openxmlformats.org/officeDocument/2006/relationships/slideLayout" Target="../slideLayouts/slideLayout1270.xml"/><Relationship Id="rId6" Type="http://schemas.openxmlformats.org/officeDocument/2006/relationships/slideLayout" Target="../slideLayouts/slideLayout1271.xml"/><Relationship Id="rId7" Type="http://schemas.openxmlformats.org/officeDocument/2006/relationships/slideLayout" Target="../slideLayouts/slideLayout1272.xml"/><Relationship Id="rId8" Type="http://schemas.openxmlformats.org/officeDocument/2006/relationships/slideLayout" Target="../slideLayouts/slideLayout1273.xml"/><Relationship Id="rId9" Type="http://schemas.openxmlformats.org/officeDocument/2006/relationships/slideLayout" Target="../slideLayouts/slideLayout1274.xml"/><Relationship Id="rId10" Type="http://schemas.openxmlformats.org/officeDocument/2006/relationships/slideLayout" Target="../slideLayouts/slideLayout1275.xml"/></Relationships>
</file>

<file path=ppt/slideMasters/_rels/slideMaster117.xml.rels><?xml version="1.0" encoding="UTF-8" standalone="yes"?>
<Relationships xmlns="http://schemas.openxmlformats.org/package/2006/relationships"><Relationship Id="rId11" Type="http://schemas.openxmlformats.org/officeDocument/2006/relationships/slideLayout" Target="../slideLayouts/slideLayout1287.xml"/><Relationship Id="rId12" Type="http://schemas.openxmlformats.org/officeDocument/2006/relationships/theme" Target="../theme/theme117.xml"/><Relationship Id="rId13" Type="http://schemas.openxmlformats.org/officeDocument/2006/relationships/image" Target="../media/image1.png"/><Relationship Id="rId1" Type="http://schemas.openxmlformats.org/officeDocument/2006/relationships/slideLayout" Target="../slideLayouts/slideLayout1277.xml"/><Relationship Id="rId2" Type="http://schemas.openxmlformats.org/officeDocument/2006/relationships/slideLayout" Target="../slideLayouts/slideLayout1278.xml"/><Relationship Id="rId3" Type="http://schemas.openxmlformats.org/officeDocument/2006/relationships/slideLayout" Target="../slideLayouts/slideLayout1279.xml"/><Relationship Id="rId4" Type="http://schemas.openxmlformats.org/officeDocument/2006/relationships/slideLayout" Target="../slideLayouts/slideLayout1280.xml"/><Relationship Id="rId5" Type="http://schemas.openxmlformats.org/officeDocument/2006/relationships/slideLayout" Target="../slideLayouts/slideLayout1281.xml"/><Relationship Id="rId6" Type="http://schemas.openxmlformats.org/officeDocument/2006/relationships/slideLayout" Target="../slideLayouts/slideLayout1282.xml"/><Relationship Id="rId7" Type="http://schemas.openxmlformats.org/officeDocument/2006/relationships/slideLayout" Target="../slideLayouts/slideLayout1283.xml"/><Relationship Id="rId8" Type="http://schemas.openxmlformats.org/officeDocument/2006/relationships/slideLayout" Target="../slideLayouts/slideLayout1284.xml"/><Relationship Id="rId9" Type="http://schemas.openxmlformats.org/officeDocument/2006/relationships/slideLayout" Target="../slideLayouts/slideLayout1285.xml"/><Relationship Id="rId10" Type="http://schemas.openxmlformats.org/officeDocument/2006/relationships/slideLayout" Target="../slideLayouts/slideLayout1286.xml"/></Relationships>
</file>

<file path=ppt/slideMasters/_rels/slideMaster118.xml.rels><?xml version="1.0" encoding="UTF-8" standalone="yes"?>
<Relationships xmlns="http://schemas.openxmlformats.org/package/2006/relationships"><Relationship Id="rId11" Type="http://schemas.openxmlformats.org/officeDocument/2006/relationships/slideLayout" Target="../slideLayouts/slideLayout1298.xml"/><Relationship Id="rId12" Type="http://schemas.openxmlformats.org/officeDocument/2006/relationships/theme" Target="../theme/theme118.xml"/><Relationship Id="rId13" Type="http://schemas.openxmlformats.org/officeDocument/2006/relationships/image" Target="../media/image1.png"/><Relationship Id="rId1" Type="http://schemas.openxmlformats.org/officeDocument/2006/relationships/slideLayout" Target="../slideLayouts/slideLayout1288.xml"/><Relationship Id="rId2" Type="http://schemas.openxmlformats.org/officeDocument/2006/relationships/slideLayout" Target="../slideLayouts/slideLayout1289.xml"/><Relationship Id="rId3" Type="http://schemas.openxmlformats.org/officeDocument/2006/relationships/slideLayout" Target="../slideLayouts/slideLayout1290.xml"/><Relationship Id="rId4" Type="http://schemas.openxmlformats.org/officeDocument/2006/relationships/slideLayout" Target="../slideLayouts/slideLayout1291.xml"/><Relationship Id="rId5" Type="http://schemas.openxmlformats.org/officeDocument/2006/relationships/slideLayout" Target="../slideLayouts/slideLayout1292.xml"/><Relationship Id="rId6" Type="http://schemas.openxmlformats.org/officeDocument/2006/relationships/slideLayout" Target="../slideLayouts/slideLayout1293.xml"/><Relationship Id="rId7" Type="http://schemas.openxmlformats.org/officeDocument/2006/relationships/slideLayout" Target="../slideLayouts/slideLayout1294.xml"/><Relationship Id="rId8" Type="http://schemas.openxmlformats.org/officeDocument/2006/relationships/slideLayout" Target="../slideLayouts/slideLayout1295.xml"/><Relationship Id="rId9" Type="http://schemas.openxmlformats.org/officeDocument/2006/relationships/slideLayout" Target="../slideLayouts/slideLayout1296.xml"/><Relationship Id="rId10" Type="http://schemas.openxmlformats.org/officeDocument/2006/relationships/slideLayout" Target="../slideLayouts/slideLayout1297.xml"/></Relationships>
</file>

<file path=ppt/slideMasters/_rels/slideMaster119.xml.rels><?xml version="1.0" encoding="UTF-8" standalone="yes"?>
<Relationships xmlns="http://schemas.openxmlformats.org/package/2006/relationships"><Relationship Id="rId11" Type="http://schemas.openxmlformats.org/officeDocument/2006/relationships/slideLayout" Target="../slideLayouts/slideLayout1309.xml"/><Relationship Id="rId12" Type="http://schemas.openxmlformats.org/officeDocument/2006/relationships/theme" Target="../theme/theme119.xml"/><Relationship Id="rId13" Type="http://schemas.openxmlformats.org/officeDocument/2006/relationships/image" Target="../media/image1.png"/><Relationship Id="rId1" Type="http://schemas.openxmlformats.org/officeDocument/2006/relationships/slideLayout" Target="../slideLayouts/slideLayout1299.xml"/><Relationship Id="rId2" Type="http://schemas.openxmlformats.org/officeDocument/2006/relationships/slideLayout" Target="../slideLayouts/slideLayout1300.xml"/><Relationship Id="rId3" Type="http://schemas.openxmlformats.org/officeDocument/2006/relationships/slideLayout" Target="../slideLayouts/slideLayout1301.xml"/><Relationship Id="rId4" Type="http://schemas.openxmlformats.org/officeDocument/2006/relationships/slideLayout" Target="../slideLayouts/slideLayout1302.xml"/><Relationship Id="rId5" Type="http://schemas.openxmlformats.org/officeDocument/2006/relationships/slideLayout" Target="../slideLayouts/slideLayout1303.xml"/><Relationship Id="rId6" Type="http://schemas.openxmlformats.org/officeDocument/2006/relationships/slideLayout" Target="../slideLayouts/slideLayout1304.xml"/><Relationship Id="rId7" Type="http://schemas.openxmlformats.org/officeDocument/2006/relationships/slideLayout" Target="../slideLayouts/slideLayout1305.xml"/><Relationship Id="rId8" Type="http://schemas.openxmlformats.org/officeDocument/2006/relationships/slideLayout" Target="../slideLayouts/slideLayout1306.xml"/><Relationship Id="rId9" Type="http://schemas.openxmlformats.org/officeDocument/2006/relationships/slideLayout" Target="../slideLayouts/slideLayout1307.xml"/><Relationship Id="rId10" Type="http://schemas.openxmlformats.org/officeDocument/2006/relationships/slideLayout" Target="../slideLayouts/slideLayout1308.xml"/></Relationships>
</file>

<file path=ppt/slideMasters/_rels/slideMaster12.xml.rels><?xml version="1.0" encoding="UTF-8" standalone="yes"?>
<Relationships xmlns="http://schemas.openxmlformats.org/package/2006/relationships"><Relationship Id="rId11" Type="http://schemas.openxmlformats.org/officeDocument/2006/relationships/slideLayout" Target="../slideLayouts/slideLayout125.xml"/><Relationship Id="rId12" Type="http://schemas.openxmlformats.org/officeDocument/2006/relationships/theme" Target="../theme/theme12.xml"/><Relationship Id="rId13" Type="http://schemas.openxmlformats.org/officeDocument/2006/relationships/image" Target="../media/image1.png"/><Relationship Id="rId1" Type="http://schemas.openxmlformats.org/officeDocument/2006/relationships/slideLayout" Target="../slideLayouts/slideLayout115.xml"/><Relationship Id="rId2" Type="http://schemas.openxmlformats.org/officeDocument/2006/relationships/slideLayout" Target="../slideLayouts/slideLayout116.xml"/><Relationship Id="rId3" Type="http://schemas.openxmlformats.org/officeDocument/2006/relationships/slideLayout" Target="../slideLayouts/slideLayout117.xml"/><Relationship Id="rId4" Type="http://schemas.openxmlformats.org/officeDocument/2006/relationships/slideLayout" Target="../slideLayouts/slideLayout118.xml"/><Relationship Id="rId5" Type="http://schemas.openxmlformats.org/officeDocument/2006/relationships/slideLayout" Target="../slideLayouts/slideLayout119.xml"/><Relationship Id="rId6" Type="http://schemas.openxmlformats.org/officeDocument/2006/relationships/slideLayout" Target="../slideLayouts/slideLayout120.xml"/><Relationship Id="rId7" Type="http://schemas.openxmlformats.org/officeDocument/2006/relationships/slideLayout" Target="../slideLayouts/slideLayout121.xml"/><Relationship Id="rId8" Type="http://schemas.openxmlformats.org/officeDocument/2006/relationships/slideLayout" Target="../slideLayouts/slideLayout122.xml"/><Relationship Id="rId9" Type="http://schemas.openxmlformats.org/officeDocument/2006/relationships/slideLayout" Target="../slideLayouts/slideLayout123.xml"/><Relationship Id="rId10" Type="http://schemas.openxmlformats.org/officeDocument/2006/relationships/slideLayout" Target="../slideLayouts/slideLayout124.xml"/></Relationships>
</file>

<file path=ppt/slideMasters/_rels/slideMaster120.xml.rels><?xml version="1.0" encoding="UTF-8" standalone="yes"?>
<Relationships xmlns="http://schemas.openxmlformats.org/package/2006/relationships"><Relationship Id="rId11" Type="http://schemas.openxmlformats.org/officeDocument/2006/relationships/slideLayout" Target="../slideLayouts/slideLayout1320.xml"/><Relationship Id="rId12" Type="http://schemas.openxmlformats.org/officeDocument/2006/relationships/theme" Target="../theme/theme120.xml"/><Relationship Id="rId13" Type="http://schemas.openxmlformats.org/officeDocument/2006/relationships/image" Target="../media/image1.png"/><Relationship Id="rId1" Type="http://schemas.openxmlformats.org/officeDocument/2006/relationships/slideLayout" Target="../slideLayouts/slideLayout1310.xml"/><Relationship Id="rId2" Type="http://schemas.openxmlformats.org/officeDocument/2006/relationships/slideLayout" Target="../slideLayouts/slideLayout1311.xml"/><Relationship Id="rId3" Type="http://schemas.openxmlformats.org/officeDocument/2006/relationships/slideLayout" Target="../slideLayouts/slideLayout1312.xml"/><Relationship Id="rId4" Type="http://schemas.openxmlformats.org/officeDocument/2006/relationships/slideLayout" Target="../slideLayouts/slideLayout1313.xml"/><Relationship Id="rId5" Type="http://schemas.openxmlformats.org/officeDocument/2006/relationships/slideLayout" Target="../slideLayouts/slideLayout1314.xml"/><Relationship Id="rId6" Type="http://schemas.openxmlformats.org/officeDocument/2006/relationships/slideLayout" Target="../slideLayouts/slideLayout1315.xml"/><Relationship Id="rId7" Type="http://schemas.openxmlformats.org/officeDocument/2006/relationships/slideLayout" Target="../slideLayouts/slideLayout1316.xml"/><Relationship Id="rId8" Type="http://schemas.openxmlformats.org/officeDocument/2006/relationships/slideLayout" Target="../slideLayouts/slideLayout1317.xml"/><Relationship Id="rId9" Type="http://schemas.openxmlformats.org/officeDocument/2006/relationships/slideLayout" Target="../slideLayouts/slideLayout1318.xml"/><Relationship Id="rId10" Type="http://schemas.openxmlformats.org/officeDocument/2006/relationships/slideLayout" Target="../slideLayouts/slideLayout1319.xml"/></Relationships>
</file>

<file path=ppt/slideMasters/_rels/slideMaster121.xml.rels><?xml version="1.0" encoding="UTF-8" standalone="yes"?>
<Relationships xmlns="http://schemas.openxmlformats.org/package/2006/relationships"><Relationship Id="rId11" Type="http://schemas.openxmlformats.org/officeDocument/2006/relationships/slideLayout" Target="../slideLayouts/slideLayout1331.xml"/><Relationship Id="rId12" Type="http://schemas.openxmlformats.org/officeDocument/2006/relationships/theme" Target="../theme/theme121.xml"/><Relationship Id="rId13" Type="http://schemas.openxmlformats.org/officeDocument/2006/relationships/image" Target="../media/image1.png"/><Relationship Id="rId1" Type="http://schemas.openxmlformats.org/officeDocument/2006/relationships/slideLayout" Target="../slideLayouts/slideLayout1321.xml"/><Relationship Id="rId2" Type="http://schemas.openxmlformats.org/officeDocument/2006/relationships/slideLayout" Target="../slideLayouts/slideLayout1322.xml"/><Relationship Id="rId3" Type="http://schemas.openxmlformats.org/officeDocument/2006/relationships/slideLayout" Target="../slideLayouts/slideLayout1323.xml"/><Relationship Id="rId4" Type="http://schemas.openxmlformats.org/officeDocument/2006/relationships/slideLayout" Target="../slideLayouts/slideLayout1324.xml"/><Relationship Id="rId5" Type="http://schemas.openxmlformats.org/officeDocument/2006/relationships/slideLayout" Target="../slideLayouts/slideLayout1325.xml"/><Relationship Id="rId6" Type="http://schemas.openxmlformats.org/officeDocument/2006/relationships/slideLayout" Target="../slideLayouts/slideLayout1326.xml"/><Relationship Id="rId7" Type="http://schemas.openxmlformats.org/officeDocument/2006/relationships/slideLayout" Target="../slideLayouts/slideLayout1327.xml"/><Relationship Id="rId8" Type="http://schemas.openxmlformats.org/officeDocument/2006/relationships/slideLayout" Target="../slideLayouts/slideLayout1328.xml"/><Relationship Id="rId9" Type="http://schemas.openxmlformats.org/officeDocument/2006/relationships/slideLayout" Target="../slideLayouts/slideLayout1329.xml"/><Relationship Id="rId10" Type="http://schemas.openxmlformats.org/officeDocument/2006/relationships/slideLayout" Target="../slideLayouts/slideLayout1330.xml"/></Relationships>
</file>

<file path=ppt/slideMasters/_rels/slideMaster122.xml.rels><?xml version="1.0" encoding="UTF-8" standalone="yes"?>
<Relationships xmlns="http://schemas.openxmlformats.org/package/2006/relationships"><Relationship Id="rId11" Type="http://schemas.openxmlformats.org/officeDocument/2006/relationships/slideLayout" Target="../slideLayouts/slideLayout1342.xml"/><Relationship Id="rId12" Type="http://schemas.openxmlformats.org/officeDocument/2006/relationships/theme" Target="../theme/theme122.xml"/><Relationship Id="rId13" Type="http://schemas.openxmlformats.org/officeDocument/2006/relationships/image" Target="../media/image1.png"/><Relationship Id="rId1" Type="http://schemas.openxmlformats.org/officeDocument/2006/relationships/slideLayout" Target="../slideLayouts/slideLayout1332.xml"/><Relationship Id="rId2" Type="http://schemas.openxmlformats.org/officeDocument/2006/relationships/slideLayout" Target="../slideLayouts/slideLayout1333.xml"/><Relationship Id="rId3" Type="http://schemas.openxmlformats.org/officeDocument/2006/relationships/slideLayout" Target="../slideLayouts/slideLayout1334.xml"/><Relationship Id="rId4" Type="http://schemas.openxmlformats.org/officeDocument/2006/relationships/slideLayout" Target="../slideLayouts/slideLayout1335.xml"/><Relationship Id="rId5" Type="http://schemas.openxmlformats.org/officeDocument/2006/relationships/slideLayout" Target="../slideLayouts/slideLayout1336.xml"/><Relationship Id="rId6" Type="http://schemas.openxmlformats.org/officeDocument/2006/relationships/slideLayout" Target="../slideLayouts/slideLayout1337.xml"/><Relationship Id="rId7" Type="http://schemas.openxmlformats.org/officeDocument/2006/relationships/slideLayout" Target="../slideLayouts/slideLayout1338.xml"/><Relationship Id="rId8" Type="http://schemas.openxmlformats.org/officeDocument/2006/relationships/slideLayout" Target="../slideLayouts/slideLayout1339.xml"/><Relationship Id="rId9" Type="http://schemas.openxmlformats.org/officeDocument/2006/relationships/slideLayout" Target="../slideLayouts/slideLayout1340.xml"/><Relationship Id="rId10" Type="http://schemas.openxmlformats.org/officeDocument/2006/relationships/slideLayout" Target="../slideLayouts/slideLayout1341.xml"/></Relationships>
</file>

<file path=ppt/slideMasters/_rels/slideMaster123.xml.rels><?xml version="1.0" encoding="UTF-8" standalone="yes"?>
<Relationships xmlns="http://schemas.openxmlformats.org/package/2006/relationships"><Relationship Id="rId11" Type="http://schemas.openxmlformats.org/officeDocument/2006/relationships/slideLayout" Target="../slideLayouts/slideLayout1353.xml"/><Relationship Id="rId12" Type="http://schemas.openxmlformats.org/officeDocument/2006/relationships/slideLayout" Target="../slideLayouts/slideLayout1354.xml"/><Relationship Id="rId13" Type="http://schemas.openxmlformats.org/officeDocument/2006/relationships/theme" Target="../theme/theme123.xml"/><Relationship Id="rId1" Type="http://schemas.openxmlformats.org/officeDocument/2006/relationships/slideLayout" Target="../slideLayouts/slideLayout1343.xml"/><Relationship Id="rId2" Type="http://schemas.openxmlformats.org/officeDocument/2006/relationships/slideLayout" Target="../slideLayouts/slideLayout1344.xml"/><Relationship Id="rId3" Type="http://schemas.openxmlformats.org/officeDocument/2006/relationships/slideLayout" Target="../slideLayouts/slideLayout1345.xml"/><Relationship Id="rId4" Type="http://schemas.openxmlformats.org/officeDocument/2006/relationships/slideLayout" Target="../slideLayouts/slideLayout1346.xml"/><Relationship Id="rId5" Type="http://schemas.openxmlformats.org/officeDocument/2006/relationships/slideLayout" Target="../slideLayouts/slideLayout1347.xml"/><Relationship Id="rId6" Type="http://schemas.openxmlformats.org/officeDocument/2006/relationships/slideLayout" Target="../slideLayouts/slideLayout1348.xml"/><Relationship Id="rId7" Type="http://schemas.openxmlformats.org/officeDocument/2006/relationships/slideLayout" Target="../slideLayouts/slideLayout1349.xml"/><Relationship Id="rId8" Type="http://schemas.openxmlformats.org/officeDocument/2006/relationships/slideLayout" Target="../slideLayouts/slideLayout1350.xml"/><Relationship Id="rId9" Type="http://schemas.openxmlformats.org/officeDocument/2006/relationships/slideLayout" Target="../slideLayouts/slideLayout1351.xml"/><Relationship Id="rId10" Type="http://schemas.openxmlformats.org/officeDocument/2006/relationships/slideLayout" Target="../slideLayouts/slideLayout1352.xml"/></Relationships>
</file>

<file path=ppt/slideMasters/_rels/slideMaster124.xml.rels><?xml version="1.0" encoding="UTF-8" standalone="yes"?>
<Relationships xmlns="http://schemas.openxmlformats.org/package/2006/relationships"><Relationship Id="rId11" Type="http://schemas.openxmlformats.org/officeDocument/2006/relationships/slideLayout" Target="../slideLayouts/slideLayout1365.xml"/><Relationship Id="rId12" Type="http://schemas.openxmlformats.org/officeDocument/2006/relationships/theme" Target="../theme/theme124.xml"/><Relationship Id="rId13" Type="http://schemas.openxmlformats.org/officeDocument/2006/relationships/image" Target="../media/image1.png"/><Relationship Id="rId1" Type="http://schemas.openxmlformats.org/officeDocument/2006/relationships/slideLayout" Target="../slideLayouts/slideLayout1355.xml"/><Relationship Id="rId2" Type="http://schemas.openxmlformats.org/officeDocument/2006/relationships/slideLayout" Target="../slideLayouts/slideLayout1356.xml"/><Relationship Id="rId3" Type="http://schemas.openxmlformats.org/officeDocument/2006/relationships/slideLayout" Target="../slideLayouts/slideLayout1357.xml"/><Relationship Id="rId4" Type="http://schemas.openxmlformats.org/officeDocument/2006/relationships/slideLayout" Target="../slideLayouts/slideLayout1358.xml"/><Relationship Id="rId5" Type="http://schemas.openxmlformats.org/officeDocument/2006/relationships/slideLayout" Target="../slideLayouts/slideLayout1359.xml"/><Relationship Id="rId6" Type="http://schemas.openxmlformats.org/officeDocument/2006/relationships/slideLayout" Target="../slideLayouts/slideLayout1360.xml"/><Relationship Id="rId7" Type="http://schemas.openxmlformats.org/officeDocument/2006/relationships/slideLayout" Target="../slideLayouts/slideLayout1361.xml"/><Relationship Id="rId8" Type="http://schemas.openxmlformats.org/officeDocument/2006/relationships/slideLayout" Target="../slideLayouts/slideLayout1362.xml"/><Relationship Id="rId9" Type="http://schemas.openxmlformats.org/officeDocument/2006/relationships/slideLayout" Target="../slideLayouts/slideLayout1363.xml"/><Relationship Id="rId10" Type="http://schemas.openxmlformats.org/officeDocument/2006/relationships/slideLayout" Target="../slideLayouts/slideLayout1364.xml"/></Relationships>
</file>

<file path=ppt/slideMasters/_rels/slideMaster125.xml.rels><?xml version="1.0" encoding="UTF-8" standalone="yes"?>
<Relationships xmlns="http://schemas.openxmlformats.org/package/2006/relationships"><Relationship Id="rId11" Type="http://schemas.openxmlformats.org/officeDocument/2006/relationships/slideLayout" Target="../slideLayouts/slideLayout1376.xml"/><Relationship Id="rId12" Type="http://schemas.openxmlformats.org/officeDocument/2006/relationships/theme" Target="../theme/theme125.xml"/><Relationship Id="rId13" Type="http://schemas.openxmlformats.org/officeDocument/2006/relationships/image" Target="../media/image1.png"/><Relationship Id="rId1" Type="http://schemas.openxmlformats.org/officeDocument/2006/relationships/slideLayout" Target="../slideLayouts/slideLayout1366.xml"/><Relationship Id="rId2" Type="http://schemas.openxmlformats.org/officeDocument/2006/relationships/slideLayout" Target="../slideLayouts/slideLayout1367.xml"/><Relationship Id="rId3" Type="http://schemas.openxmlformats.org/officeDocument/2006/relationships/slideLayout" Target="../slideLayouts/slideLayout1368.xml"/><Relationship Id="rId4" Type="http://schemas.openxmlformats.org/officeDocument/2006/relationships/slideLayout" Target="../slideLayouts/slideLayout1369.xml"/><Relationship Id="rId5" Type="http://schemas.openxmlformats.org/officeDocument/2006/relationships/slideLayout" Target="../slideLayouts/slideLayout1370.xml"/><Relationship Id="rId6" Type="http://schemas.openxmlformats.org/officeDocument/2006/relationships/slideLayout" Target="../slideLayouts/slideLayout1371.xml"/><Relationship Id="rId7" Type="http://schemas.openxmlformats.org/officeDocument/2006/relationships/slideLayout" Target="../slideLayouts/slideLayout1372.xml"/><Relationship Id="rId8" Type="http://schemas.openxmlformats.org/officeDocument/2006/relationships/slideLayout" Target="../slideLayouts/slideLayout1373.xml"/><Relationship Id="rId9" Type="http://schemas.openxmlformats.org/officeDocument/2006/relationships/slideLayout" Target="../slideLayouts/slideLayout1374.xml"/><Relationship Id="rId10" Type="http://schemas.openxmlformats.org/officeDocument/2006/relationships/slideLayout" Target="../slideLayouts/slideLayout1375.xml"/></Relationships>
</file>

<file path=ppt/slideMasters/_rels/slideMaster126.xml.rels><?xml version="1.0" encoding="UTF-8" standalone="yes"?>
<Relationships xmlns="http://schemas.openxmlformats.org/package/2006/relationships"><Relationship Id="rId11" Type="http://schemas.openxmlformats.org/officeDocument/2006/relationships/slideLayout" Target="../slideLayouts/slideLayout1387.xml"/><Relationship Id="rId12" Type="http://schemas.openxmlformats.org/officeDocument/2006/relationships/theme" Target="../theme/theme126.xml"/><Relationship Id="rId13" Type="http://schemas.openxmlformats.org/officeDocument/2006/relationships/image" Target="../media/image1.png"/><Relationship Id="rId1" Type="http://schemas.openxmlformats.org/officeDocument/2006/relationships/slideLayout" Target="../slideLayouts/slideLayout1377.xml"/><Relationship Id="rId2" Type="http://schemas.openxmlformats.org/officeDocument/2006/relationships/slideLayout" Target="../slideLayouts/slideLayout1378.xml"/><Relationship Id="rId3" Type="http://schemas.openxmlformats.org/officeDocument/2006/relationships/slideLayout" Target="../slideLayouts/slideLayout1379.xml"/><Relationship Id="rId4" Type="http://schemas.openxmlformats.org/officeDocument/2006/relationships/slideLayout" Target="../slideLayouts/slideLayout1380.xml"/><Relationship Id="rId5" Type="http://schemas.openxmlformats.org/officeDocument/2006/relationships/slideLayout" Target="../slideLayouts/slideLayout1381.xml"/><Relationship Id="rId6" Type="http://schemas.openxmlformats.org/officeDocument/2006/relationships/slideLayout" Target="../slideLayouts/slideLayout1382.xml"/><Relationship Id="rId7" Type="http://schemas.openxmlformats.org/officeDocument/2006/relationships/slideLayout" Target="../slideLayouts/slideLayout1383.xml"/><Relationship Id="rId8" Type="http://schemas.openxmlformats.org/officeDocument/2006/relationships/slideLayout" Target="../slideLayouts/slideLayout1384.xml"/><Relationship Id="rId9" Type="http://schemas.openxmlformats.org/officeDocument/2006/relationships/slideLayout" Target="../slideLayouts/slideLayout1385.xml"/><Relationship Id="rId10" Type="http://schemas.openxmlformats.org/officeDocument/2006/relationships/slideLayout" Target="../slideLayouts/slideLayout1386.xml"/></Relationships>
</file>

<file path=ppt/slideMasters/_rels/slideMaster127.xml.rels><?xml version="1.0" encoding="UTF-8" standalone="yes"?>
<Relationships xmlns="http://schemas.openxmlformats.org/package/2006/relationships"><Relationship Id="rId11" Type="http://schemas.openxmlformats.org/officeDocument/2006/relationships/slideLayout" Target="../slideLayouts/slideLayout1398.xml"/><Relationship Id="rId12" Type="http://schemas.openxmlformats.org/officeDocument/2006/relationships/theme" Target="../theme/theme127.xml"/><Relationship Id="rId13" Type="http://schemas.openxmlformats.org/officeDocument/2006/relationships/image" Target="../media/image1.png"/><Relationship Id="rId1" Type="http://schemas.openxmlformats.org/officeDocument/2006/relationships/slideLayout" Target="../slideLayouts/slideLayout1388.xml"/><Relationship Id="rId2" Type="http://schemas.openxmlformats.org/officeDocument/2006/relationships/slideLayout" Target="../slideLayouts/slideLayout1389.xml"/><Relationship Id="rId3" Type="http://schemas.openxmlformats.org/officeDocument/2006/relationships/slideLayout" Target="../slideLayouts/slideLayout1390.xml"/><Relationship Id="rId4" Type="http://schemas.openxmlformats.org/officeDocument/2006/relationships/slideLayout" Target="../slideLayouts/slideLayout1391.xml"/><Relationship Id="rId5" Type="http://schemas.openxmlformats.org/officeDocument/2006/relationships/slideLayout" Target="../slideLayouts/slideLayout1392.xml"/><Relationship Id="rId6" Type="http://schemas.openxmlformats.org/officeDocument/2006/relationships/slideLayout" Target="../slideLayouts/slideLayout1393.xml"/><Relationship Id="rId7" Type="http://schemas.openxmlformats.org/officeDocument/2006/relationships/slideLayout" Target="../slideLayouts/slideLayout1394.xml"/><Relationship Id="rId8" Type="http://schemas.openxmlformats.org/officeDocument/2006/relationships/slideLayout" Target="../slideLayouts/slideLayout1395.xml"/><Relationship Id="rId9" Type="http://schemas.openxmlformats.org/officeDocument/2006/relationships/slideLayout" Target="../slideLayouts/slideLayout1396.xml"/><Relationship Id="rId10" Type="http://schemas.openxmlformats.org/officeDocument/2006/relationships/slideLayout" Target="../slideLayouts/slideLayout1397.xml"/></Relationships>
</file>

<file path=ppt/slideMasters/_rels/slideMaster128.xml.rels><?xml version="1.0" encoding="UTF-8" standalone="yes"?>
<Relationships xmlns="http://schemas.openxmlformats.org/package/2006/relationships"><Relationship Id="rId11" Type="http://schemas.openxmlformats.org/officeDocument/2006/relationships/slideLayout" Target="../slideLayouts/slideLayout1409.xml"/><Relationship Id="rId12" Type="http://schemas.openxmlformats.org/officeDocument/2006/relationships/theme" Target="../theme/theme128.xml"/><Relationship Id="rId13" Type="http://schemas.openxmlformats.org/officeDocument/2006/relationships/image" Target="../media/image1.png"/><Relationship Id="rId1" Type="http://schemas.openxmlformats.org/officeDocument/2006/relationships/slideLayout" Target="../slideLayouts/slideLayout1399.xml"/><Relationship Id="rId2" Type="http://schemas.openxmlformats.org/officeDocument/2006/relationships/slideLayout" Target="../slideLayouts/slideLayout1400.xml"/><Relationship Id="rId3" Type="http://schemas.openxmlformats.org/officeDocument/2006/relationships/slideLayout" Target="../slideLayouts/slideLayout1401.xml"/><Relationship Id="rId4" Type="http://schemas.openxmlformats.org/officeDocument/2006/relationships/slideLayout" Target="../slideLayouts/slideLayout1402.xml"/><Relationship Id="rId5" Type="http://schemas.openxmlformats.org/officeDocument/2006/relationships/slideLayout" Target="../slideLayouts/slideLayout1403.xml"/><Relationship Id="rId6" Type="http://schemas.openxmlformats.org/officeDocument/2006/relationships/slideLayout" Target="../slideLayouts/slideLayout1404.xml"/><Relationship Id="rId7" Type="http://schemas.openxmlformats.org/officeDocument/2006/relationships/slideLayout" Target="../slideLayouts/slideLayout1405.xml"/><Relationship Id="rId8" Type="http://schemas.openxmlformats.org/officeDocument/2006/relationships/slideLayout" Target="../slideLayouts/slideLayout1406.xml"/><Relationship Id="rId9" Type="http://schemas.openxmlformats.org/officeDocument/2006/relationships/slideLayout" Target="../slideLayouts/slideLayout1407.xml"/><Relationship Id="rId10" Type="http://schemas.openxmlformats.org/officeDocument/2006/relationships/slideLayout" Target="../slideLayouts/slideLayout1408.xml"/></Relationships>
</file>

<file path=ppt/slideMasters/_rels/slideMaster129.xml.rels><?xml version="1.0" encoding="UTF-8" standalone="yes"?>
<Relationships xmlns="http://schemas.openxmlformats.org/package/2006/relationships"><Relationship Id="rId11" Type="http://schemas.openxmlformats.org/officeDocument/2006/relationships/slideLayout" Target="../slideLayouts/slideLayout1420.xml"/><Relationship Id="rId12" Type="http://schemas.openxmlformats.org/officeDocument/2006/relationships/theme" Target="../theme/theme129.xml"/><Relationship Id="rId13" Type="http://schemas.openxmlformats.org/officeDocument/2006/relationships/image" Target="../media/image1.png"/><Relationship Id="rId1" Type="http://schemas.openxmlformats.org/officeDocument/2006/relationships/slideLayout" Target="../slideLayouts/slideLayout1410.xml"/><Relationship Id="rId2" Type="http://schemas.openxmlformats.org/officeDocument/2006/relationships/slideLayout" Target="../slideLayouts/slideLayout1411.xml"/><Relationship Id="rId3" Type="http://schemas.openxmlformats.org/officeDocument/2006/relationships/slideLayout" Target="../slideLayouts/slideLayout1412.xml"/><Relationship Id="rId4" Type="http://schemas.openxmlformats.org/officeDocument/2006/relationships/slideLayout" Target="../slideLayouts/slideLayout1413.xml"/><Relationship Id="rId5" Type="http://schemas.openxmlformats.org/officeDocument/2006/relationships/slideLayout" Target="../slideLayouts/slideLayout1414.xml"/><Relationship Id="rId6" Type="http://schemas.openxmlformats.org/officeDocument/2006/relationships/slideLayout" Target="../slideLayouts/slideLayout1415.xml"/><Relationship Id="rId7" Type="http://schemas.openxmlformats.org/officeDocument/2006/relationships/slideLayout" Target="../slideLayouts/slideLayout1416.xml"/><Relationship Id="rId8" Type="http://schemas.openxmlformats.org/officeDocument/2006/relationships/slideLayout" Target="../slideLayouts/slideLayout1417.xml"/><Relationship Id="rId9" Type="http://schemas.openxmlformats.org/officeDocument/2006/relationships/slideLayout" Target="../slideLayouts/slideLayout1418.xml"/><Relationship Id="rId10" Type="http://schemas.openxmlformats.org/officeDocument/2006/relationships/slideLayout" Target="../slideLayouts/slideLayout1419.xml"/></Relationships>
</file>

<file path=ppt/slideMasters/_rels/slideMaster13.xml.rels><?xml version="1.0" encoding="UTF-8" standalone="yes"?>
<Relationships xmlns="http://schemas.openxmlformats.org/package/2006/relationships"><Relationship Id="rId11" Type="http://schemas.openxmlformats.org/officeDocument/2006/relationships/slideLayout" Target="../slideLayouts/slideLayout136.xml"/><Relationship Id="rId12" Type="http://schemas.openxmlformats.org/officeDocument/2006/relationships/theme" Target="../theme/theme13.xml"/><Relationship Id="rId13" Type="http://schemas.openxmlformats.org/officeDocument/2006/relationships/image" Target="../media/image1.png"/><Relationship Id="rId1" Type="http://schemas.openxmlformats.org/officeDocument/2006/relationships/slideLayout" Target="../slideLayouts/slideLayout126.xml"/><Relationship Id="rId2" Type="http://schemas.openxmlformats.org/officeDocument/2006/relationships/slideLayout" Target="../slideLayouts/slideLayout127.xml"/><Relationship Id="rId3" Type="http://schemas.openxmlformats.org/officeDocument/2006/relationships/slideLayout" Target="../slideLayouts/slideLayout128.xml"/><Relationship Id="rId4" Type="http://schemas.openxmlformats.org/officeDocument/2006/relationships/slideLayout" Target="../slideLayouts/slideLayout129.xml"/><Relationship Id="rId5" Type="http://schemas.openxmlformats.org/officeDocument/2006/relationships/slideLayout" Target="../slideLayouts/slideLayout130.xml"/><Relationship Id="rId6" Type="http://schemas.openxmlformats.org/officeDocument/2006/relationships/slideLayout" Target="../slideLayouts/slideLayout131.xml"/><Relationship Id="rId7" Type="http://schemas.openxmlformats.org/officeDocument/2006/relationships/slideLayout" Target="../slideLayouts/slideLayout132.xml"/><Relationship Id="rId8" Type="http://schemas.openxmlformats.org/officeDocument/2006/relationships/slideLayout" Target="../slideLayouts/slideLayout133.xml"/><Relationship Id="rId9" Type="http://schemas.openxmlformats.org/officeDocument/2006/relationships/slideLayout" Target="../slideLayouts/slideLayout134.xml"/><Relationship Id="rId10" Type="http://schemas.openxmlformats.org/officeDocument/2006/relationships/slideLayout" Target="../slideLayouts/slideLayout135.xml"/></Relationships>
</file>

<file path=ppt/slideMasters/_rels/slideMaster130.xml.rels><?xml version="1.0" encoding="UTF-8" standalone="yes"?>
<Relationships xmlns="http://schemas.openxmlformats.org/package/2006/relationships"><Relationship Id="rId11" Type="http://schemas.openxmlformats.org/officeDocument/2006/relationships/slideLayout" Target="../slideLayouts/slideLayout1431.xml"/><Relationship Id="rId12" Type="http://schemas.openxmlformats.org/officeDocument/2006/relationships/theme" Target="../theme/theme130.xml"/><Relationship Id="rId13" Type="http://schemas.openxmlformats.org/officeDocument/2006/relationships/image" Target="../media/image1.png"/><Relationship Id="rId1" Type="http://schemas.openxmlformats.org/officeDocument/2006/relationships/slideLayout" Target="../slideLayouts/slideLayout1421.xml"/><Relationship Id="rId2" Type="http://schemas.openxmlformats.org/officeDocument/2006/relationships/slideLayout" Target="../slideLayouts/slideLayout1422.xml"/><Relationship Id="rId3" Type="http://schemas.openxmlformats.org/officeDocument/2006/relationships/slideLayout" Target="../slideLayouts/slideLayout1423.xml"/><Relationship Id="rId4" Type="http://schemas.openxmlformats.org/officeDocument/2006/relationships/slideLayout" Target="../slideLayouts/slideLayout1424.xml"/><Relationship Id="rId5" Type="http://schemas.openxmlformats.org/officeDocument/2006/relationships/slideLayout" Target="../slideLayouts/slideLayout1425.xml"/><Relationship Id="rId6" Type="http://schemas.openxmlformats.org/officeDocument/2006/relationships/slideLayout" Target="../slideLayouts/slideLayout1426.xml"/><Relationship Id="rId7" Type="http://schemas.openxmlformats.org/officeDocument/2006/relationships/slideLayout" Target="../slideLayouts/slideLayout1427.xml"/><Relationship Id="rId8" Type="http://schemas.openxmlformats.org/officeDocument/2006/relationships/slideLayout" Target="../slideLayouts/slideLayout1428.xml"/><Relationship Id="rId9" Type="http://schemas.openxmlformats.org/officeDocument/2006/relationships/slideLayout" Target="../slideLayouts/slideLayout1429.xml"/><Relationship Id="rId10" Type="http://schemas.openxmlformats.org/officeDocument/2006/relationships/slideLayout" Target="../slideLayouts/slideLayout1430.xml"/></Relationships>
</file>

<file path=ppt/slideMasters/_rels/slideMaster131.xml.rels><?xml version="1.0" encoding="UTF-8" standalone="yes"?>
<Relationships xmlns="http://schemas.openxmlformats.org/package/2006/relationships"><Relationship Id="rId11" Type="http://schemas.openxmlformats.org/officeDocument/2006/relationships/slideLayout" Target="../slideLayouts/slideLayout1442.xml"/><Relationship Id="rId12" Type="http://schemas.openxmlformats.org/officeDocument/2006/relationships/theme" Target="../theme/theme131.xml"/><Relationship Id="rId13" Type="http://schemas.openxmlformats.org/officeDocument/2006/relationships/image" Target="../media/image1.png"/><Relationship Id="rId1" Type="http://schemas.openxmlformats.org/officeDocument/2006/relationships/slideLayout" Target="../slideLayouts/slideLayout1432.xml"/><Relationship Id="rId2" Type="http://schemas.openxmlformats.org/officeDocument/2006/relationships/slideLayout" Target="../slideLayouts/slideLayout1433.xml"/><Relationship Id="rId3" Type="http://schemas.openxmlformats.org/officeDocument/2006/relationships/slideLayout" Target="../slideLayouts/slideLayout1434.xml"/><Relationship Id="rId4" Type="http://schemas.openxmlformats.org/officeDocument/2006/relationships/slideLayout" Target="../slideLayouts/slideLayout1435.xml"/><Relationship Id="rId5" Type="http://schemas.openxmlformats.org/officeDocument/2006/relationships/slideLayout" Target="../slideLayouts/slideLayout1436.xml"/><Relationship Id="rId6" Type="http://schemas.openxmlformats.org/officeDocument/2006/relationships/slideLayout" Target="../slideLayouts/slideLayout1437.xml"/><Relationship Id="rId7" Type="http://schemas.openxmlformats.org/officeDocument/2006/relationships/slideLayout" Target="../slideLayouts/slideLayout1438.xml"/><Relationship Id="rId8" Type="http://schemas.openxmlformats.org/officeDocument/2006/relationships/slideLayout" Target="../slideLayouts/slideLayout1439.xml"/><Relationship Id="rId9" Type="http://schemas.openxmlformats.org/officeDocument/2006/relationships/slideLayout" Target="../slideLayouts/slideLayout1440.xml"/><Relationship Id="rId10" Type="http://schemas.openxmlformats.org/officeDocument/2006/relationships/slideLayout" Target="../slideLayouts/slideLayout1441.xml"/></Relationships>
</file>

<file path=ppt/slideMasters/_rels/slideMaster132.xml.rels><?xml version="1.0" encoding="UTF-8" standalone="yes"?>
<Relationships xmlns="http://schemas.openxmlformats.org/package/2006/relationships"><Relationship Id="rId11" Type="http://schemas.openxmlformats.org/officeDocument/2006/relationships/slideLayout" Target="../slideLayouts/slideLayout1453.xml"/><Relationship Id="rId12" Type="http://schemas.openxmlformats.org/officeDocument/2006/relationships/theme" Target="../theme/theme132.xml"/><Relationship Id="rId13" Type="http://schemas.openxmlformats.org/officeDocument/2006/relationships/image" Target="../media/image1.png"/><Relationship Id="rId1" Type="http://schemas.openxmlformats.org/officeDocument/2006/relationships/slideLayout" Target="../slideLayouts/slideLayout1443.xml"/><Relationship Id="rId2" Type="http://schemas.openxmlformats.org/officeDocument/2006/relationships/slideLayout" Target="../slideLayouts/slideLayout1444.xml"/><Relationship Id="rId3" Type="http://schemas.openxmlformats.org/officeDocument/2006/relationships/slideLayout" Target="../slideLayouts/slideLayout1445.xml"/><Relationship Id="rId4" Type="http://schemas.openxmlformats.org/officeDocument/2006/relationships/slideLayout" Target="../slideLayouts/slideLayout1446.xml"/><Relationship Id="rId5" Type="http://schemas.openxmlformats.org/officeDocument/2006/relationships/slideLayout" Target="../slideLayouts/slideLayout1447.xml"/><Relationship Id="rId6" Type="http://schemas.openxmlformats.org/officeDocument/2006/relationships/slideLayout" Target="../slideLayouts/slideLayout1448.xml"/><Relationship Id="rId7" Type="http://schemas.openxmlformats.org/officeDocument/2006/relationships/slideLayout" Target="../slideLayouts/slideLayout1449.xml"/><Relationship Id="rId8" Type="http://schemas.openxmlformats.org/officeDocument/2006/relationships/slideLayout" Target="../slideLayouts/slideLayout1450.xml"/><Relationship Id="rId9" Type="http://schemas.openxmlformats.org/officeDocument/2006/relationships/slideLayout" Target="../slideLayouts/slideLayout1451.xml"/><Relationship Id="rId10" Type="http://schemas.openxmlformats.org/officeDocument/2006/relationships/slideLayout" Target="../slideLayouts/slideLayout1452.xml"/></Relationships>
</file>

<file path=ppt/slideMasters/_rels/slideMaster133.xml.rels><?xml version="1.0" encoding="UTF-8" standalone="yes"?>
<Relationships xmlns="http://schemas.openxmlformats.org/package/2006/relationships"><Relationship Id="rId3" Type="http://schemas.openxmlformats.org/officeDocument/2006/relationships/slideLayout" Target="../slideLayouts/slideLayout1456.xml"/><Relationship Id="rId4" Type="http://schemas.openxmlformats.org/officeDocument/2006/relationships/slideLayout" Target="../slideLayouts/slideLayout1457.xml"/><Relationship Id="rId5" Type="http://schemas.openxmlformats.org/officeDocument/2006/relationships/slideLayout" Target="../slideLayouts/slideLayout1458.xml"/><Relationship Id="rId6" Type="http://schemas.openxmlformats.org/officeDocument/2006/relationships/slideLayout" Target="../slideLayouts/slideLayout1459.xml"/><Relationship Id="rId7" Type="http://schemas.openxmlformats.org/officeDocument/2006/relationships/slideLayout" Target="../slideLayouts/slideLayout1460.xml"/><Relationship Id="rId8" Type="http://schemas.openxmlformats.org/officeDocument/2006/relationships/theme" Target="../theme/theme133.xml"/><Relationship Id="rId1" Type="http://schemas.openxmlformats.org/officeDocument/2006/relationships/slideLayout" Target="../slideLayouts/slideLayout1454.xml"/><Relationship Id="rId2" Type="http://schemas.openxmlformats.org/officeDocument/2006/relationships/slideLayout" Target="../slideLayouts/slideLayout1455.xml"/></Relationships>
</file>

<file path=ppt/slideMasters/_rels/slideMaster134.xml.rels><?xml version="1.0" encoding="UTF-8" standalone="yes"?>
<Relationships xmlns="http://schemas.openxmlformats.org/package/2006/relationships"><Relationship Id="rId3" Type="http://schemas.openxmlformats.org/officeDocument/2006/relationships/slideLayout" Target="../slideLayouts/slideLayout1463.xml"/><Relationship Id="rId4" Type="http://schemas.openxmlformats.org/officeDocument/2006/relationships/slideLayout" Target="../slideLayouts/slideLayout1464.xml"/><Relationship Id="rId5" Type="http://schemas.openxmlformats.org/officeDocument/2006/relationships/slideLayout" Target="../slideLayouts/slideLayout1465.xml"/><Relationship Id="rId6" Type="http://schemas.openxmlformats.org/officeDocument/2006/relationships/slideLayout" Target="../slideLayouts/slideLayout1466.xml"/><Relationship Id="rId7" Type="http://schemas.openxmlformats.org/officeDocument/2006/relationships/slideLayout" Target="../slideLayouts/slideLayout1467.xml"/><Relationship Id="rId8" Type="http://schemas.openxmlformats.org/officeDocument/2006/relationships/theme" Target="../theme/theme134.xml"/><Relationship Id="rId1" Type="http://schemas.openxmlformats.org/officeDocument/2006/relationships/slideLayout" Target="../slideLayouts/slideLayout1461.xml"/><Relationship Id="rId2" Type="http://schemas.openxmlformats.org/officeDocument/2006/relationships/slideLayout" Target="../slideLayouts/slideLayout1462.xml"/></Relationships>
</file>

<file path=ppt/slideMasters/_rels/slideMaster135.xml.rels><?xml version="1.0" encoding="UTF-8" standalone="yes"?>
<Relationships xmlns="http://schemas.openxmlformats.org/package/2006/relationships"><Relationship Id="rId3" Type="http://schemas.openxmlformats.org/officeDocument/2006/relationships/slideLayout" Target="../slideLayouts/slideLayout1470.xml"/><Relationship Id="rId4" Type="http://schemas.openxmlformats.org/officeDocument/2006/relationships/slideLayout" Target="../slideLayouts/slideLayout1471.xml"/><Relationship Id="rId5" Type="http://schemas.openxmlformats.org/officeDocument/2006/relationships/slideLayout" Target="../slideLayouts/slideLayout1472.xml"/><Relationship Id="rId6" Type="http://schemas.openxmlformats.org/officeDocument/2006/relationships/slideLayout" Target="../slideLayouts/slideLayout1473.xml"/><Relationship Id="rId7" Type="http://schemas.openxmlformats.org/officeDocument/2006/relationships/slideLayout" Target="../slideLayouts/slideLayout1474.xml"/><Relationship Id="rId8" Type="http://schemas.openxmlformats.org/officeDocument/2006/relationships/theme" Target="../theme/theme135.xml"/><Relationship Id="rId1" Type="http://schemas.openxmlformats.org/officeDocument/2006/relationships/slideLayout" Target="../slideLayouts/slideLayout1468.xml"/><Relationship Id="rId2" Type="http://schemas.openxmlformats.org/officeDocument/2006/relationships/slideLayout" Target="../slideLayouts/slideLayout1469.xml"/></Relationships>
</file>

<file path=ppt/slideMasters/_rels/slideMaster136.xml.rels><?xml version="1.0" encoding="UTF-8" standalone="yes"?>
<Relationships xmlns="http://schemas.openxmlformats.org/package/2006/relationships"><Relationship Id="rId11" Type="http://schemas.openxmlformats.org/officeDocument/2006/relationships/slideLayout" Target="../slideLayouts/slideLayout1485.xml"/><Relationship Id="rId12" Type="http://schemas.openxmlformats.org/officeDocument/2006/relationships/theme" Target="../theme/theme136.xml"/><Relationship Id="rId13" Type="http://schemas.openxmlformats.org/officeDocument/2006/relationships/image" Target="../media/image1.png"/><Relationship Id="rId1" Type="http://schemas.openxmlformats.org/officeDocument/2006/relationships/slideLayout" Target="../slideLayouts/slideLayout1475.xml"/><Relationship Id="rId2" Type="http://schemas.openxmlformats.org/officeDocument/2006/relationships/slideLayout" Target="../slideLayouts/slideLayout1476.xml"/><Relationship Id="rId3" Type="http://schemas.openxmlformats.org/officeDocument/2006/relationships/slideLayout" Target="../slideLayouts/slideLayout1477.xml"/><Relationship Id="rId4" Type="http://schemas.openxmlformats.org/officeDocument/2006/relationships/slideLayout" Target="../slideLayouts/slideLayout1478.xml"/><Relationship Id="rId5" Type="http://schemas.openxmlformats.org/officeDocument/2006/relationships/slideLayout" Target="../slideLayouts/slideLayout1479.xml"/><Relationship Id="rId6" Type="http://schemas.openxmlformats.org/officeDocument/2006/relationships/slideLayout" Target="../slideLayouts/slideLayout1480.xml"/><Relationship Id="rId7" Type="http://schemas.openxmlformats.org/officeDocument/2006/relationships/slideLayout" Target="../slideLayouts/slideLayout1481.xml"/><Relationship Id="rId8" Type="http://schemas.openxmlformats.org/officeDocument/2006/relationships/slideLayout" Target="../slideLayouts/slideLayout1482.xml"/><Relationship Id="rId9" Type="http://schemas.openxmlformats.org/officeDocument/2006/relationships/slideLayout" Target="../slideLayouts/slideLayout1483.xml"/><Relationship Id="rId10" Type="http://schemas.openxmlformats.org/officeDocument/2006/relationships/slideLayout" Target="../slideLayouts/slideLayout1484.xml"/></Relationships>
</file>

<file path=ppt/slideMasters/_rels/slideMaster137.xml.rels><?xml version="1.0" encoding="UTF-8" standalone="yes"?>
<Relationships xmlns="http://schemas.openxmlformats.org/package/2006/relationships"><Relationship Id="rId11" Type="http://schemas.openxmlformats.org/officeDocument/2006/relationships/slideLayout" Target="../slideLayouts/slideLayout1496.xml"/><Relationship Id="rId12" Type="http://schemas.openxmlformats.org/officeDocument/2006/relationships/theme" Target="../theme/theme137.xml"/><Relationship Id="rId13" Type="http://schemas.openxmlformats.org/officeDocument/2006/relationships/image" Target="../media/image1.png"/><Relationship Id="rId1" Type="http://schemas.openxmlformats.org/officeDocument/2006/relationships/slideLayout" Target="../slideLayouts/slideLayout1486.xml"/><Relationship Id="rId2" Type="http://schemas.openxmlformats.org/officeDocument/2006/relationships/slideLayout" Target="../slideLayouts/slideLayout1487.xml"/><Relationship Id="rId3" Type="http://schemas.openxmlformats.org/officeDocument/2006/relationships/slideLayout" Target="../slideLayouts/slideLayout1488.xml"/><Relationship Id="rId4" Type="http://schemas.openxmlformats.org/officeDocument/2006/relationships/slideLayout" Target="../slideLayouts/slideLayout1489.xml"/><Relationship Id="rId5" Type="http://schemas.openxmlformats.org/officeDocument/2006/relationships/slideLayout" Target="../slideLayouts/slideLayout1490.xml"/><Relationship Id="rId6" Type="http://schemas.openxmlformats.org/officeDocument/2006/relationships/slideLayout" Target="../slideLayouts/slideLayout1491.xml"/><Relationship Id="rId7" Type="http://schemas.openxmlformats.org/officeDocument/2006/relationships/slideLayout" Target="../slideLayouts/slideLayout1492.xml"/><Relationship Id="rId8" Type="http://schemas.openxmlformats.org/officeDocument/2006/relationships/slideLayout" Target="../slideLayouts/slideLayout1493.xml"/><Relationship Id="rId9" Type="http://schemas.openxmlformats.org/officeDocument/2006/relationships/slideLayout" Target="../slideLayouts/slideLayout1494.xml"/><Relationship Id="rId10" Type="http://schemas.openxmlformats.org/officeDocument/2006/relationships/slideLayout" Target="../slideLayouts/slideLayout1495.xml"/></Relationships>
</file>

<file path=ppt/slideMasters/_rels/slideMaster138.xml.rels><?xml version="1.0" encoding="UTF-8" standalone="yes"?>
<Relationships xmlns="http://schemas.openxmlformats.org/package/2006/relationships"><Relationship Id="rId11" Type="http://schemas.openxmlformats.org/officeDocument/2006/relationships/slideLayout" Target="../slideLayouts/slideLayout1507.xml"/><Relationship Id="rId12" Type="http://schemas.openxmlformats.org/officeDocument/2006/relationships/theme" Target="../theme/theme138.xml"/><Relationship Id="rId13" Type="http://schemas.openxmlformats.org/officeDocument/2006/relationships/image" Target="../media/image1.png"/><Relationship Id="rId1" Type="http://schemas.openxmlformats.org/officeDocument/2006/relationships/slideLayout" Target="../slideLayouts/slideLayout1497.xml"/><Relationship Id="rId2" Type="http://schemas.openxmlformats.org/officeDocument/2006/relationships/slideLayout" Target="../slideLayouts/slideLayout1498.xml"/><Relationship Id="rId3" Type="http://schemas.openxmlformats.org/officeDocument/2006/relationships/slideLayout" Target="../slideLayouts/slideLayout1499.xml"/><Relationship Id="rId4" Type="http://schemas.openxmlformats.org/officeDocument/2006/relationships/slideLayout" Target="../slideLayouts/slideLayout1500.xml"/><Relationship Id="rId5" Type="http://schemas.openxmlformats.org/officeDocument/2006/relationships/slideLayout" Target="../slideLayouts/slideLayout1501.xml"/><Relationship Id="rId6" Type="http://schemas.openxmlformats.org/officeDocument/2006/relationships/slideLayout" Target="../slideLayouts/slideLayout1502.xml"/><Relationship Id="rId7" Type="http://schemas.openxmlformats.org/officeDocument/2006/relationships/slideLayout" Target="../slideLayouts/slideLayout1503.xml"/><Relationship Id="rId8" Type="http://schemas.openxmlformats.org/officeDocument/2006/relationships/slideLayout" Target="../slideLayouts/slideLayout1504.xml"/><Relationship Id="rId9" Type="http://schemas.openxmlformats.org/officeDocument/2006/relationships/slideLayout" Target="../slideLayouts/slideLayout1505.xml"/><Relationship Id="rId10" Type="http://schemas.openxmlformats.org/officeDocument/2006/relationships/slideLayout" Target="../slideLayouts/slideLayout1506.xml"/></Relationships>
</file>

<file path=ppt/slideMasters/_rels/slideMaster139.xml.rels><?xml version="1.0" encoding="UTF-8" standalone="yes"?>
<Relationships xmlns="http://schemas.openxmlformats.org/package/2006/relationships"><Relationship Id="rId11" Type="http://schemas.openxmlformats.org/officeDocument/2006/relationships/slideLayout" Target="../slideLayouts/slideLayout1518.xml"/><Relationship Id="rId12" Type="http://schemas.openxmlformats.org/officeDocument/2006/relationships/theme" Target="../theme/theme139.xml"/><Relationship Id="rId13" Type="http://schemas.openxmlformats.org/officeDocument/2006/relationships/image" Target="../media/image1.png"/><Relationship Id="rId1" Type="http://schemas.openxmlformats.org/officeDocument/2006/relationships/slideLayout" Target="../slideLayouts/slideLayout1508.xml"/><Relationship Id="rId2" Type="http://schemas.openxmlformats.org/officeDocument/2006/relationships/slideLayout" Target="../slideLayouts/slideLayout1509.xml"/><Relationship Id="rId3" Type="http://schemas.openxmlformats.org/officeDocument/2006/relationships/slideLayout" Target="../slideLayouts/slideLayout1510.xml"/><Relationship Id="rId4" Type="http://schemas.openxmlformats.org/officeDocument/2006/relationships/slideLayout" Target="../slideLayouts/slideLayout1511.xml"/><Relationship Id="rId5" Type="http://schemas.openxmlformats.org/officeDocument/2006/relationships/slideLayout" Target="../slideLayouts/slideLayout1512.xml"/><Relationship Id="rId6" Type="http://schemas.openxmlformats.org/officeDocument/2006/relationships/slideLayout" Target="../slideLayouts/slideLayout1513.xml"/><Relationship Id="rId7" Type="http://schemas.openxmlformats.org/officeDocument/2006/relationships/slideLayout" Target="../slideLayouts/slideLayout1514.xml"/><Relationship Id="rId8" Type="http://schemas.openxmlformats.org/officeDocument/2006/relationships/slideLayout" Target="../slideLayouts/slideLayout1515.xml"/><Relationship Id="rId9" Type="http://schemas.openxmlformats.org/officeDocument/2006/relationships/slideLayout" Target="../slideLayouts/slideLayout1516.xml"/><Relationship Id="rId10" Type="http://schemas.openxmlformats.org/officeDocument/2006/relationships/slideLayout" Target="../slideLayouts/slideLayout1517.xml"/></Relationships>
</file>

<file path=ppt/slideMasters/_rels/slideMaster14.xml.rels><?xml version="1.0" encoding="UTF-8" standalone="yes"?>
<Relationships xmlns="http://schemas.openxmlformats.org/package/2006/relationships"><Relationship Id="rId11" Type="http://schemas.openxmlformats.org/officeDocument/2006/relationships/slideLayout" Target="../slideLayouts/slideLayout147.xml"/><Relationship Id="rId12" Type="http://schemas.openxmlformats.org/officeDocument/2006/relationships/theme" Target="../theme/theme14.xml"/><Relationship Id="rId13" Type="http://schemas.openxmlformats.org/officeDocument/2006/relationships/image" Target="../media/image1.png"/><Relationship Id="rId1" Type="http://schemas.openxmlformats.org/officeDocument/2006/relationships/slideLayout" Target="../slideLayouts/slideLayout137.xml"/><Relationship Id="rId2" Type="http://schemas.openxmlformats.org/officeDocument/2006/relationships/slideLayout" Target="../slideLayouts/slideLayout138.xml"/><Relationship Id="rId3" Type="http://schemas.openxmlformats.org/officeDocument/2006/relationships/slideLayout" Target="../slideLayouts/slideLayout139.xml"/><Relationship Id="rId4" Type="http://schemas.openxmlformats.org/officeDocument/2006/relationships/slideLayout" Target="../slideLayouts/slideLayout140.xml"/><Relationship Id="rId5" Type="http://schemas.openxmlformats.org/officeDocument/2006/relationships/slideLayout" Target="../slideLayouts/slideLayout141.xml"/><Relationship Id="rId6" Type="http://schemas.openxmlformats.org/officeDocument/2006/relationships/slideLayout" Target="../slideLayouts/slideLayout142.xml"/><Relationship Id="rId7" Type="http://schemas.openxmlformats.org/officeDocument/2006/relationships/slideLayout" Target="../slideLayouts/slideLayout143.xml"/><Relationship Id="rId8" Type="http://schemas.openxmlformats.org/officeDocument/2006/relationships/slideLayout" Target="../slideLayouts/slideLayout144.xml"/><Relationship Id="rId9" Type="http://schemas.openxmlformats.org/officeDocument/2006/relationships/slideLayout" Target="../slideLayouts/slideLayout145.xml"/><Relationship Id="rId10" Type="http://schemas.openxmlformats.org/officeDocument/2006/relationships/slideLayout" Target="../slideLayouts/slideLayout146.xml"/></Relationships>
</file>

<file path=ppt/slideMasters/_rels/slideMaster140.xml.rels><?xml version="1.0" encoding="UTF-8" standalone="yes"?>
<Relationships xmlns="http://schemas.openxmlformats.org/package/2006/relationships"><Relationship Id="rId11" Type="http://schemas.openxmlformats.org/officeDocument/2006/relationships/slideLayout" Target="../slideLayouts/slideLayout1529.xml"/><Relationship Id="rId12" Type="http://schemas.openxmlformats.org/officeDocument/2006/relationships/theme" Target="../theme/theme140.xml"/><Relationship Id="rId13" Type="http://schemas.openxmlformats.org/officeDocument/2006/relationships/image" Target="../media/image1.png"/><Relationship Id="rId1" Type="http://schemas.openxmlformats.org/officeDocument/2006/relationships/slideLayout" Target="../slideLayouts/slideLayout1519.xml"/><Relationship Id="rId2" Type="http://schemas.openxmlformats.org/officeDocument/2006/relationships/slideLayout" Target="../slideLayouts/slideLayout1520.xml"/><Relationship Id="rId3" Type="http://schemas.openxmlformats.org/officeDocument/2006/relationships/slideLayout" Target="../slideLayouts/slideLayout1521.xml"/><Relationship Id="rId4" Type="http://schemas.openxmlformats.org/officeDocument/2006/relationships/slideLayout" Target="../slideLayouts/slideLayout1522.xml"/><Relationship Id="rId5" Type="http://schemas.openxmlformats.org/officeDocument/2006/relationships/slideLayout" Target="../slideLayouts/slideLayout1523.xml"/><Relationship Id="rId6" Type="http://schemas.openxmlformats.org/officeDocument/2006/relationships/slideLayout" Target="../slideLayouts/slideLayout1524.xml"/><Relationship Id="rId7" Type="http://schemas.openxmlformats.org/officeDocument/2006/relationships/slideLayout" Target="../slideLayouts/slideLayout1525.xml"/><Relationship Id="rId8" Type="http://schemas.openxmlformats.org/officeDocument/2006/relationships/slideLayout" Target="../slideLayouts/slideLayout1526.xml"/><Relationship Id="rId9" Type="http://schemas.openxmlformats.org/officeDocument/2006/relationships/slideLayout" Target="../slideLayouts/slideLayout1527.xml"/><Relationship Id="rId10" Type="http://schemas.openxmlformats.org/officeDocument/2006/relationships/slideLayout" Target="../slideLayouts/slideLayout1528.xml"/></Relationships>
</file>

<file path=ppt/slideMasters/_rels/slideMaster141.xml.rels><?xml version="1.0" encoding="UTF-8" standalone="yes"?>
<Relationships xmlns="http://schemas.openxmlformats.org/package/2006/relationships"><Relationship Id="rId11" Type="http://schemas.openxmlformats.org/officeDocument/2006/relationships/slideLayout" Target="../slideLayouts/slideLayout1540.xml"/><Relationship Id="rId12" Type="http://schemas.openxmlformats.org/officeDocument/2006/relationships/theme" Target="../theme/theme141.xml"/><Relationship Id="rId13" Type="http://schemas.openxmlformats.org/officeDocument/2006/relationships/image" Target="../media/image1.png"/><Relationship Id="rId1" Type="http://schemas.openxmlformats.org/officeDocument/2006/relationships/slideLayout" Target="../slideLayouts/slideLayout1530.xml"/><Relationship Id="rId2" Type="http://schemas.openxmlformats.org/officeDocument/2006/relationships/slideLayout" Target="../slideLayouts/slideLayout1531.xml"/><Relationship Id="rId3" Type="http://schemas.openxmlformats.org/officeDocument/2006/relationships/slideLayout" Target="../slideLayouts/slideLayout1532.xml"/><Relationship Id="rId4" Type="http://schemas.openxmlformats.org/officeDocument/2006/relationships/slideLayout" Target="../slideLayouts/slideLayout1533.xml"/><Relationship Id="rId5" Type="http://schemas.openxmlformats.org/officeDocument/2006/relationships/slideLayout" Target="../slideLayouts/slideLayout1534.xml"/><Relationship Id="rId6" Type="http://schemas.openxmlformats.org/officeDocument/2006/relationships/slideLayout" Target="../slideLayouts/slideLayout1535.xml"/><Relationship Id="rId7" Type="http://schemas.openxmlformats.org/officeDocument/2006/relationships/slideLayout" Target="../slideLayouts/slideLayout1536.xml"/><Relationship Id="rId8" Type="http://schemas.openxmlformats.org/officeDocument/2006/relationships/slideLayout" Target="../slideLayouts/slideLayout1537.xml"/><Relationship Id="rId9" Type="http://schemas.openxmlformats.org/officeDocument/2006/relationships/slideLayout" Target="../slideLayouts/slideLayout1538.xml"/><Relationship Id="rId10" Type="http://schemas.openxmlformats.org/officeDocument/2006/relationships/slideLayout" Target="../slideLayouts/slideLayout1539.xml"/></Relationships>
</file>

<file path=ppt/slideMasters/_rels/slideMaster142.xml.rels><?xml version="1.0" encoding="UTF-8" standalone="yes"?>
<Relationships xmlns="http://schemas.openxmlformats.org/package/2006/relationships"><Relationship Id="rId11" Type="http://schemas.openxmlformats.org/officeDocument/2006/relationships/slideLayout" Target="../slideLayouts/slideLayout1551.xml"/><Relationship Id="rId12" Type="http://schemas.openxmlformats.org/officeDocument/2006/relationships/theme" Target="../theme/theme142.xml"/><Relationship Id="rId13" Type="http://schemas.openxmlformats.org/officeDocument/2006/relationships/image" Target="../media/image1.png"/><Relationship Id="rId1" Type="http://schemas.openxmlformats.org/officeDocument/2006/relationships/slideLayout" Target="../slideLayouts/slideLayout1541.xml"/><Relationship Id="rId2" Type="http://schemas.openxmlformats.org/officeDocument/2006/relationships/slideLayout" Target="../slideLayouts/slideLayout1542.xml"/><Relationship Id="rId3" Type="http://schemas.openxmlformats.org/officeDocument/2006/relationships/slideLayout" Target="../slideLayouts/slideLayout1543.xml"/><Relationship Id="rId4" Type="http://schemas.openxmlformats.org/officeDocument/2006/relationships/slideLayout" Target="../slideLayouts/slideLayout1544.xml"/><Relationship Id="rId5" Type="http://schemas.openxmlformats.org/officeDocument/2006/relationships/slideLayout" Target="../slideLayouts/slideLayout1545.xml"/><Relationship Id="rId6" Type="http://schemas.openxmlformats.org/officeDocument/2006/relationships/slideLayout" Target="../slideLayouts/slideLayout1546.xml"/><Relationship Id="rId7" Type="http://schemas.openxmlformats.org/officeDocument/2006/relationships/slideLayout" Target="../slideLayouts/slideLayout1547.xml"/><Relationship Id="rId8" Type="http://schemas.openxmlformats.org/officeDocument/2006/relationships/slideLayout" Target="../slideLayouts/slideLayout1548.xml"/><Relationship Id="rId9" Type="http://schemas.openxmlformats.org/officeDocument/2006/relationships/slideLayout" Target="../slideLayouts/slideLayout1549.xml"/><Relationship Id="rId10" Type="http://schemas.openxmlformats.org/officeDocument/2006/relationships/slideLayout" Target="../slideLayouts/slideLayout1550.xml"/></Relationships>
</file>

<file path=ppt/slideMasters/_rels/slideMaster143.xml.rels><?xml version="1.0" encoding="UTF-8" standalone="yes"?>
<Relationships xmlns="http://schemas.openxmlformats.org/package/2006/relationships"><Relationship Id="rId11" Type="http://schemas.openxmlformats.org/officeDocument/2006/relationships/slideLayout" Target="../slideLayouts/slideLayout1562.xml"/><Relationship Id="rId12" Type="http://schemas.openxmlformats.org/officeDocument/2006/relationships/theme" Target="../theme/theme143.xml"/><Relationship Id="rId13" Type="http://schemas.openxmlformats.org/officeDocument/2006/relationships/image" Target="../media/image1.png"/><Relationship Id="rId1" Type="http://schemas.openxmlformats.org/officeDocument/2006/relationships/slideLayout" Target="../slideLayouts/slideLayout1552.xml"/><Relationship Id="rId2" Type="http://schemas.openxmlformats.org/officeDocument/2006/relationships/slideLayout" Target="../slideLayouts/slideLayout1553.xml"/><Relationship Id="rId3" Type="http://schemas.openxmlformats.org/officeDocument/2006/relationships/slideLayout" Target="../slideLayouts/slideLayout1554.xml"/><Relationship Id="rId4" Type="http://schemas.openxmlformats.org/officeDocument/2006/relationships/slideLayout" Target="../slideLayouts/slideLayout1555.xml"/><Relationship Id="rId5" Type="http://schemas.openxmlformats.org/officeDocument/2006/relationships/slideLayout" Target="../slideLayouts/slideLayout1556.xml"/><Relationship Id="rId6" Type="http://schemas.openxmlformats.org/officeDocument/2006/relationships/slideLayout" Target="../slideLayouts/slideLayout1557.xml"/><Relationship Id="rId7" Type="http://schemas.openxmlformats.org/officeDocument/2006/relationships/slideLayout" Target="../slideLayouts/slideLayout1558.xml"/><Relationship Id="rId8" Type="http://schemas.openxmlformats.org/officeDocument/2006/relationships/slideLayout" Target="../slideLayouts/slideLayout1559.xml"/><Relationship Id="rId9" Type="http://schemas.openxmlformats.org/officeDocument/2006/relationships/slideLayout" Target="../slideLayouts/slideLayout1560.xml"/><Relationship Id="rId10" Type="http://schemas.openxmlformats.org/officeDocument/2006/relationships/slideLayout" Target="../slideLayouts/slideLayout1561.xml"/></Relationships>
</file>

<file path=ppt/slideMasters/_rels/slideMaster144.xml.rels><?xml version="1.0" encoding="UTF-8" standalone="yes"?>
<Relationships xmlns="http://schemas.openxmlformats.org/package/2006/relationships"><Relationship Id="rId11" Type="http://schemas.openxmlformats.org/officeDocument/2006/relationships/slideLayout" Target="../slideLayouts/slideLayout1573.xml"/><Relationship Id="rId12" Type="http://schemas.openxmlformats.org/officeDocument/2006/relationships/theme" Target="../theme/theme144.xml"/><Relationship Id="rId13" Type="http://schemas.openxmlformats.org/officeDocument/2006/relationships/image" Target="../media/image1.png"/><Relationship Id="rId1" Type="http://schemas.openxmlformats.org/officeDocument/2006/relationships/slideLayout" Target="../slideLayouts/slideLayout1563.xml"/><Relationship Id="rId2" Type="http://schemas.openxmlformats.org/officeDocument/2006/relationships/slideLayout" Target="../slideLayouts/slideLayout1564.xml"/><Relationship Id="rId3" Type="http://schemas.openxmlformats.org/officeDocument/2006/relationships/slideLayout" Target="../slideLayouts/slideLayout1565.xml"/><Relationship Id="rId4" Type="http://schemas.openxmlformats.org/officeDocument/2006/relationships/slideLayout" Target="../slideLayouts/slideLayout1566.xml"/><Relationship Id="rId5" Type="http://schemas.openxmlformats.org/officeDocument/2006/relationships/slideLayout" Target="../slideLayouts/slideLayout1567.xml"/><Relationship Id="rId6" Type="http://schemas.openxmlformats.org/officeDocument/2006/relationships/slideLayout" Target="../slideLayouts/slideLayout1568.xml"/><Relationship Id="rId7" Type="http://schemas.openxmlformats.org/officeDocument/2006/relationships/slideLayout" Target="../slideLayouts/slideLayout1569.xml"/><Relationship Id="rId8" Type="http://schemas.openxmlformats.org/officeDocument/2006/relationships/slideLayout" Target="../slideLayouts/slideLayout1570.xml"/><Relationship Id="rId9" Type="http://schemas.openxmlformats.org/officeDocument/2006/relationships/slideLayout" Target="../slideLayouts/slideLayout1571.xml"/><Relationship Id="rId10" Type="http://schemas.openxmlformats.org/officeDocument/2006/relationships/slideLayout" Target="../slideLayouts/slideLayout1572.xml"/></Relationships>
</file>

<file path=ppt/slideMasters/_rels/slideMaster145.xml.rels><?xml version="1.0" encoding="UTF-8" standalone="yes"?>
<Relationships xmlns="http://schemas.openxmlformats.org/package/2006/relationships"><Relationship Id="rId11" Type="http://schemas.openxmlformats.org/officeDocument/2006/relationships/slideLayout" Target="../slideLayouts/slideLayout1584.xml"/><Relationship Id="rId12" Type="http://schemas.openxmlformats.org/officeDocument/2006/relationships/theme" Target="../theme/theme145.xml"/><Relationship Id="rId13" Type="http://schemas.openxmlformats.org/officeDocument/2006/relationships/image" Target="../media/image1.png"/><Relationship Id="rId1" Type="http://schemas.openxmlformats.org/officeDocument/2006/relationships/slideLayout" Target="../slideLayouts/slideLayout1574.xml"/><Relationship Id="rId2" Type="http://schemas.openxmlformats.org/officeDocument/2006/relationships/slideLayout" Target="../slideLayouts/slideLayout1575.xml"/><Relationship Id="rId3" Type="http://schemas.openxmlformats.org/officeDocument/2006/relationships/slideLayout" Target="../slideLayouts/slideLayout1576.xml"/><Relationship Id="rId4" Type="http://schemas.openxmlformats.org/officeDocument/2006/relationships/slideLayout" Target="../slideLayouts/slideLayout1577.xml"/><Relationship Id="rId5" Type="http://schemas.openxmlformats.org/officeDocument/2006/relationships/slideLayout" Target="../slideLayouts/slideLayout1578.xml"/><Relationship Id="rId6" Type="http://schemas.openxmlformats.org/officeDocument/2006/relationships/slideLayout" Target="../slideLayouts/slideLayout1579.xml"/><Relationship Id="rId7" Type="http://schemas.openxmlformats.org/officeDocument/2006/relationships/slideLayout" Target="../slideLayouts/slideLayout1580.xml"/><Relationship Id="rId8" Type="http://schemas.openxmlformats.org/officeDocument/2006/relationships/slideLayout" Target="../slideLayouts/slideLayout1581.xml"/><Relationship Id="rId9" Type="http://schemas.openxmlformats.org/officeDocument/2006/relationships/slideLayout" Target="../slideLayouts/slideLayout1582.xml"/><Relationship Id="rId10" Type="http://schemas.openxmlformats.org/officeDocument/2006/relationships/slideLayout" Target="../slideLayouts/slideLayout1583.xml"/></Relationships>
</file>

<file path=ppt/slideMasters/_rels/slideMaster146.xml.rels><?xml version="1.0" encoding="UTF-8" standalone="yes"?>
<Relationships xmlns="http://schemas.openxmlformats.org/package/2006/relationships"><Relationship Id="rId11" Type="http://schemas.openxmlformats.org/officeDocument/2006/relationships/slideLayout" Target="../slideLayouts/slideLayout1595.xml"/><Relationship Id="rId12" Type="http://schemas.openxmlformats.org/officeDocument/2006/relationships/theme" Target="../theme/theme146.xml"/><Relationship Id="rId13" Type="http://schemas.openxmlformats.org/officeDocument/2006/relationships/image" Target="../media/image1.png"/><Relationship Id="rId1" Type="http://schemas.openxmlformats.org/officeDocument/2006/relationships/slideLayout" Target="../slideLayouts/slideLayout1585.xml"/><Relationship Id="rId2" Type="http://schemas.openxmlformats.org/officeDocument/2006/relationships/slideLayout" Target="../slideLayouts/slideLayout1586.xml"/><Relationship Id="rId3" Type="http://schemas.openxmlformats.org/officeDocument/2006/relationships/slideLayout" Target="../slideLayouts/slideLayout1587.xml"/><Relationship Id="rId4" Type="http://schemas.openxmlformats.org/officeDocument/2006/relationships/slideLayout" Target="../slideLayouts/slideLayout1588.xml"/><Relationship Id="rId5" Type="http://schemas.openxmlformats.org/officeDocument/2006/relationships/slideLayout" Target="../slideLayouts/slideLayout1589.xml"/><Relationship Id="rId6" Type="http://schemas.openxmlformats.org/officeDocument/2006/relationships/slideLayout" Target="../slideLayouts/slideLayout1590.xml"/><Relationship Id="rId7" Type="http://schemas.openxmlformats.org/officeDocument/2006/relationships/slideLayout" Target="../slideLayouts/slideLayout1591.xml"/><Relationship Id="rId8" Type="http://schemas.openxmlformats.org/officeDocument/2006/relationships/slideLayout" Target="../slideLayouts/slideLayout1592.xml"/><Relationship Id="rId9" Type="http://schemas.openxmlformats.org/officeDocument/2006/relationships/slideLayout" Target="../slideLayouts/slideLayout1593.xml"/><Relationship Id="rId10" Type="http://schemas.openxmlformats.org/officeDocument/2006/relationships/slideLayout" Target="../slideLayouts/slideLayout1594.xml"/></Relationships>
</file>

<file path=ppt/slideMasters/_rels/slideMaster147.xml.rels><?xml version="1.0" encoding="UTF-8" standalone="yes"?>
<Relationships xmlns="http://schemas.openxmlformats.org/package/2006/relationships"><Relationship Id="rId11" Type="http://schemas.openxmlformats.org/officeDocument/2006/relationships/slideLayout" Target="../slideLayouts/slideLayout1606.xml"/><Relationship Id="rId12" Type="http://schemas.openxmlformats.org/officeDocument/2006/relationships/theme" Target="../theme/theme147.xml"/><Relationship Id="rId13" Type="http://schemas.openxmlformats.org/officeDocument/2006/relationships/image" Target="../media/image1.png"/><Relationship Id="rId1" Type="http://schemas.openxmlformats.org/officeDocument/2006/relationships/slideLayout" Target="../slideLayouts/slideLayout1596.xml"/><Relationship Id="rId2" Type="http://schemas.openxmlformats.org/officeDocument/2006/relationships/slideLayout" Target="../slideLayouts/slideLayout1597.xml"/><Relationship Id="rId3" Type="http://schemas.openxmlformats.org/officeDocument/2006/relationships/slideLayout" Target="../slideLayouts/slideLayout1598.xml"/><Relationship Id="rId4" Type="http://schemas.openxmlformats.org/officeDocument/2006/relationships/slideLayout" Target="../slideLayouts/slideLayout1599.xml"/><Relationship Id="rId5" Type="http://schemas.openxmlformats.org/officeDocument/2006/relationships/slideLayout" Target="../slideLayouts/slideLayout1600.xml"/><Relationship Id="rId6" Type="http://schemas.openxmlformats.org/officeDocument/2006/relationships/slideLayout" Target="../slideLayouts/slideLayout1601.xml"/><Relationship Id="rId7" Type="http://schemas.openxmlformats.org/officeDocument/2006/relationships/slideLayout" Target="../slideLayouts/slideLayout1602.xml"/><Relationship Id="rId8" Type="http://schemas.openxmlformats.org/officeDocument/2006/relationships/slideLayout" Target="../slideLayouts/slideLayout1603.xml"/><Relationship Id="rId9" Type="http://schemas.openxmlformats.org/officeDocument/2006/relationships/slideLayout" Target="../slideLayouts/slideLayout1604.xml"/><Relationship Id="rId10" Type="http://schemas.openxmlformats.org/officeDocument/2006/relationships/slideLayout" Target="../slideLayouts/slideLayout1605.xml"/></Relationships>
</file>

<file path=ppt/slideMasters/_rels/slideMaster148.xml.rels><?xml version="1.0" encoding="UTF-8" standalone="yes"?>
<Relationships xmlns="http://schemas.openxmlformats.org/package/2006/relationships"><Relationship Id="rId11" Type="http://schemas.openxmlformats.org/officeDocument/2006/relationships/slideLayout" Target="../slideLayouts/slideLayout1617.xml"/><Relationship Id="rId12" Type="http://schemas.openxmlformats.org/officeDocument/2006/relationships/theme" Target="../theme/theme148.xml"/><Relationship Id="rId13" Type="http://schemas.openxmlformats.org/officeDocument/2006/relationships/image" Target="../media/image1.png"/><Relationship Id="rId1" Type="http://schemas.openxmlformats.org/officeDocument/2006/relationships/slideLayout" Target="../slideLayouts/slideLayout1607.xml"/><Relationship Id="rId2" Type="http://schemas.openxmlformats.org/officeDocument/2006/relationships/slideLayout" Target="../slideLayouts/slideLayout1608.xml"/><Relationship Id="rId3" Type="http://schemas.openxmlformats.org/officeDocument/2006/relationships/slideLayout" Target="../slideLayouts/slideLayout1609.xml"/><Relationship Id="rId4" Type="http://schemas.openxmlformats.org/officeDocument/2006/relationships/slideLayout" Target="../slideLayouts/slideLayout1610.xml"/><Relationship Id="rId5" Type="http://schemas.openxmlformats.org/officeDocument/2006/relationships/slideLayout" Target="../slideLayouts/slideLayout1611.xml"/><Relationship Id="rId6" Type="http://schemas.openxmlformats.org/officeDocument/2006/relationships/slideLayout" Target="../slideLayouts/slideLayout1612.xml"/><Relationship Id="rId7" Type="http://schemas.openxmlformats.org/officeDocument/2006/relationships/slideLayout" Target="../slideLayouts/slideLayout1613.xml"/><Relationship Id="rId8" Type="http://schemas.openxmlformats.org/officeDocument/2006/relationships/slideLayout" Target="../slideLayouts/slideLayout1614.xml"/><Relationship Id="rId9" Type="http://schemas.openxmlformats.org/officeDocument/2006/relationships/slideLayout" Target="../slideLayouts/slideLayout1615.xml"/><Relationship Id="rId10" Type="http://schemas.openxmlformats.org/officeDocument/2006/relationships/slideLayout" Target="../slideLayouts/slideLayout1616.xml"/></Relationships>
</file>

<file path=ppt/slideMasters/_rels/slideMaster149.xml.rels><?xml version="1.0" encoding="UTF-8" standalone="yes"?>
<Relationships xmlns="http://schemas.openxmlformats.org/package/2006/relationships"><Relationship Id="rId11" Type="http://schemas.openxmlformats.org/officeDocument/2006/relationships/slideLayout" Target="../slideLayouts/slideLayout1628.xml"/><Relationship Id="rId12" Type="http://schemas.openxmlformats.org/officeDocument/2006/relationships/theme" Target="../theme/theme149.xml"/><Relationship Id="rId13" Type="http://schemas.openxmlformats.org/officeDocument/2006/relationships/image" Target="../media/image1.png"/><Relationship Id="rId1" Type="http://schemas.openxmlformats.org/officeDocument/2006/relationships/slideLayout" Target="../slideLayouts/slideLayout1618.xml"/><Relationship Id="rId2" Type="http://schemas.openxmlformats.org/officeDocument/2006/relationships/slideLayout" Target="../slideLayouts/slideLayout1619.xml"/><Relationship Id="rId3" Type="http://schemas.openxmlformats.org/officeDocument/2006/relationships/slideLayout" Target="../slideLayouts/slideLayout1620.xml"/><Relationship Id="rId4" Type="http://schemas.openxmlformats.org/officeDocument/2006/relationships/slideLayout" Target="../slideLayouts/slideLayout1621.xml"/><Relationship Id="rId5" Type="http://schemas.openxmlformats.org/officeDocument/2006/relationships/slideLayout" Target="../slideLayouts/slideLayout1622.xml"/><Relationship Id="rId6" Type="http://schemas.openxmlformats.org/officeDocument/2006/relationships/slideLayout" Target="../slideLayouts/slideLayout1623.xml"/><Relationship Id="rId7" Type="http://schemas.openxmlformats.org/officeDocument/2006/relationships/slideLayout" Target="../slideLayouts/slideLayout1624.xml"/><Relationship Id="rId8" Type="http://schemas.openxmlformats.org/officeDocument/2006/relationships/slideLayout" Target="../slideLayouts/slideLayout1625.xml"/><Relationship Id="rId9" Type="http://schemas.openxmlformats.org/officeDocument/2006/relationships/slideLayout" Target="../slideLayouts/slideLayout1626.xml"/><Relationship Id="rId10" Type="http://schemas.openxmlformats.org/officeDocument/2006/relationships/slideLayout" Target="../slideLayouts/slideLayout1627.xml"/></Relationships>
</file>

<file path=ppt/slideMasters/_rels/slideMaster15.xml.rels><?xml version="1.0" encoding="UTF-8" standalone="yes"?>
<Relationships xmlns="http://schemas.openxmlformats.org/package/2006/relationships"><Relationship Id="rId11" Type="http://schemas.openxmlformats.org/officeDocument/2006/relationships/slideLayout" Target="../slideLayouts/slideLayout158.xml"/><Relationship Id="rId12" Type="http://schemas.openxmlformats.org/officeDocument/2006/relationships/theme" Target="../theme/theme15.xml"/><Relationship Id="rId13" Type="http://schemas.openxmlformats.org/officeDocument/2006/relationships/image" Target="../media/image1.png"/><Relationship Id="rId1" Type="http://schemas.openxmlformats.org/officeDocument/2006/relationships/slideLayout" Target="../slideLayouts/slideLayout148.xml"/><Relationship Id="rId2" Type="http://schemas.openxmlformats.org/officeDocument/2006/relationships/slideLayout" Target="../slideLayouts/slideLayout149.xml"/><Relationship Id="rId3" Type="http://schemas.openxmlformats.org/officeDocument/2006/relationships/slideLayout" Target="../slideLayouts/slideLayout150.xml"/><Relationship Id="rId4" Type="http://schemas.openxmlformats.org/officeDocument/2006/relationships/slideLayout" Target="../slideLayouts/slideLayout151.xml"/><Relationship Id="rId5" Type="http://schemas.openxmlformats.org/officeDocument/2006/relationships/slideLayout" Target="../slideLayouts/slideLayout152.xml"/><Relationship Id="rId6" Type="http://schemas.openxmlformats.org/officeDocument/2006/relationships/slideLayout" Target="../slideLayouts/slideLayout153.xml"/><Relationship Id="rId7" Type="http://schemas.openxmlformats.org/officeDocument/2006/relationships/slideLayout" Target="../slideLayouts/slideLayout154.xml"/><Relationship Id="rId8" Type="http://schemas.openxmlformats.org/officeDocument/2006/relationships/slideLayout" Target="../slideLayouts/slideLayout155.xml"/><Relationship Id="rId9" Type="http://schemas.openxmlformats.org/officeDocument/2006/relationships/slideLayout" Target="../slideLayouts/slideLayout156.xml"/><Relationship Id="rId10" Type="http://schemas.openxmlformats.org/officeDocument/2006/relationships/slideLayout" Target="../slideLayouts/slideLayout157.xml"/></Relationships>
</file>

<file path=ppt/slideMasters/_rels/slideMaster150.xml.rels><?xml version="1.0" encoding="UTF-8" standalone="yes"?>
<Relationships xmlns="http://schemas.openxmlformats.org/package/2006/relationships"><Relationship Id="rId11" Type="http://schemas.openxmlformats.org/officeDocument/2006/relationships/slideLayout" Target="../slideLayouts/slideLayout1639.xml"/><Relationship Id="rId12" Type="http://schemas.openxmlformats.org/officeDocument/2006/relationships/theme" Target="../theme/theme150.xml"/><Relationship Id="rId13" Type="http://schemas.openxmlformats.org/officeDocument/2006/relationships/image" Target="../media/image1.png"/><Relationship Id="rId1" Type="http://schemas.openxmlformats.org/officeDocument/2006/relationships/slideLayout" Target="../slideLayouts/slideLayout1629.xml"/><Relationship Id="rId2" Type="http://schemas.openxmlformats.org/officeDocument/2006/relationships/slideLayout" Target="../slideLayouts/slideLayout1630.xml"/><Relationship Id="rId3" Type="http://schemas.openxmlformats.org/officeDocument/2006/relationships/slideLayout" Target="../slideLayouts/slideLayout1631.xml"/><Relationship Id="rId4" Type="http://schemas.openxmlformats.org/officeDocument/2006/relationships/slideLayout" Target="../slideLayouts/slideLayout1632.xml"/><Relationship Id="rId5" Type="http://schemas.openxmlformats.org/officeDocument/2006/relationships/slideLayout" Target="../slideLayouts/slideLayout1633.xml"/><Relationship Id="rId6" Type="http://schemas.openxmlformats.org/officeDocument/2006/relationships/slideLayout" Target="../slideLayouts/slideLayout1634.xml"/><Relationship Id="rId7" Type="http://schemas.openxmlformats.org/officeDocument/2006/relationships/slideLayout" Target="../slideLayouts/slideLayout1635.xml"/><Relationship Id="rId8" Type="http://schemas.openxmlformats.org/officeDocument/2006/relationships/slideLayout" Target="../slideLayouts/slideLayout1636.xml"/><Relationship Id="rId9" Type="http://schemas.openxmlformats.org/officeDocument/2006/relationships/slideLayout" Target="../slideLayouts/slideLayout1637.xml"/><Relationship Id="rId10" Type="http://schemas.openxmlformats.org/officeDocument/2006/relationships/slideLayout" Target="../slideLayouts/slideLayout1638.xml"/></Relationships>
</file>

<file path=ppt/slideMasters/_rels/slideMaster151.xml.rels><?xml version="1.0" encoding="UTF-8" standalone="yes"?>
<Relationships xmlns="http://schemas.openxmlformats.org/package/2006/relationships"><Relationship Id="rId11" Type="http://schemas.openxmlformats.org/officeDocument/2006/relationships/slideLayout" Target="../slideLayouts/slideLayout1650.xml"/><Relationship Id="rId12" Type="http://schemas.openxmlformats.org/officeDocument/2006/relationships/theme" Target="../theme/theme151.xml"/><Relationship Id="rId13" Type="http://schemas.openxmlformats.org/officeDocument/2006/relationships/image" Target="../media/image1.png"/><Relationship Id="rId1" Type="http://schemas.openxmlformats.org/officeDocument/2006/relationships/slideLayout" Target="../slideLayouts/slideLayout1640.xml"/><Relationship Id="rId2" Type="http://schemas.openxmlformats.org/officeDocument/2006/relationships/slideLayout" Target="../slideLayouts/slideLayout1641.xml"/><Relationship Id="rId3" Type="http://schemas.openxmlformats.org/officeDocument/2006/relationships/slideLayout" Target="../slideLayouts/slideLayout1642.xml"/><Relationship Id="rId4" Type="http://schemas.openxmlformats.org/officeDocument/2006/relationships/slideLayout" Target="../slideLayouts/slideLayout1643.xml"/><Relationship Id="rId5" Type="http://schemas.openxmlformats.org/officeDocument/2006/relationships/slideLayout" Target="../slideLayouts/slideLayout1644.xml"/><Relationship Id="rId6" Type="http://schemas.openxmlformats.org/officeDocument/2006/relationships/slideLayout" Target="../slideLayouts/slideLayout1645.xml"/><Relationship Id="rId7" Type="http://schemas.openxmlformats.org/officeDocument/2006/relationships/slideLayout" Target="../slideLayouts/slideLayout1646.xml"/><Relationship Id="rId8" Type="http://schemas.openxmlformats.org/officeDocument/2006/relationships/slideLayout" Target="../slideLayouts/slideLayout1647.xml"/><Relationship Id="rId9" Type="http://schemas.openxmlformats.org/officeDocument/2006/relationships/slideLayout" Target="../slideLayouts/slideLayout1648.xml"/><Relationship Id="rId10" Type="http://schemas.openxmlformats.org/officeDocument/2006/relationships/slideLayout" Target="../slideLayouts/slideLayout1649.xml"/></Relationships>
</file>

<file path=ppt/slideMasters/_rels/slideMaster152.xml.rels><?xml version="1.0" encoding="UTF-8" standalone="yes"?>
<Relationships xmlns="http://schemas.openxmlformats.org/package/2006/relationships"><Relationship Id="rId11" Type="http://schemas.openxmlformats.org/officeDocument/2006/relationships/slideLayout" Target="../slideLayouts/slideLayout1661.xml"/><Relationship Id="rId12" Type="http://schemas.openxmlformats.org/officeDocument/2006/relationships/theme" Target="../theme/theme152.xml"/><Relationship Id="rId13" Type="http://schemas.openxmlformats.org/officeDocument/2006/relationships/image" Target="../media/image1.png"/><Relationship Id="rId1" Type="http://schemas.openxmlformats.org/officeDocument/2006/relationships/slideLayout" Target="../slideLayouts/slideLayout1651.xml"/><Relationship Id="rId2" Type="http://schemas.openxmlformats.org/officeDocument/2006/relationships/slideLayout" Target="../slideLayouts/slideLayout1652.xml"/><Relationship Id="rId3" Type="http://schemas.openxmlformats.org/officeDocument/2006/relationships/slideLayout" Target="../slideLayouts/slideLayout1653.xml"/><Relationship Id="rId4" Type="http://schemas.openxmlformats.org/officeDocument/2006/relationships/slideLayout" Target="../slideLayouts/slideLayout1654.xml"/><Relationship Id="rId5" Type="http://schemas.openxmlformats.org/officeDocument/2006/relationships/slideLayout" Target="../slideLayouts/slideLayout1655.xml"/><Relationship Id="rId6" Type="http://schemas.openxmlformats.org/officeDocument/2006/relationships/slideLayout" Target="../slideLayouts/slideLayout1656.xml"/><Relationship Id="rId7" Type="http://schemas.openxmlformats.org/officeDocument/2006/relationships/slideLayout" Target="../slideLayouts/slideLayout1657.xml"/><Relationship Id="rId8" Type="http://schemas.openxmlformats.org/officeDocument/2006/relationships/slideLayout" Target="../slideLayouts/slideLayout1658.xml"/><Relationship Id="rId9" Type="http://schemas.openxmlformats.org/officeDocument/2006/relationships/slideLayout" Target="../slideLayouts/slideLayout1659.xml"/><Relationship Id="rId10" Type="http://schemas.openxmlformats.org/officeDocument/2006/relationships/slideLayout" Target="../slideLayouts/slideLayout1660.xml"/></Relationships>
</file>

<file path=ppt/slideMasters/_rels/slideMaster153.xml.rels><?xml version="1.0" encoding="UTF-8" standalone="yes"?>
<Relationships xmlns="http://schemas.openxmlformats.org/package/2006/relationships"><Relationship Id="rId11" Type="http://schemas.openxmlformats.org/officeDocument/2006/relationships/slideLayout" Target="../slideLayouts/slideLayout1672.xml"/><Relationship Id="rId12" Type="http://schemas.openxmlformats.org/officeDocument/2006/relationships/theme" Target="../theme/theme153.xml"/><Relationship Id="rId13" Type="http://schemas.openxmlformats.org/officeDocument/2006/relationships/image" Target="../media/image1.png"/><Relationship Id="rId1" Type="http://schemas.openxmlformats.org/officeDocument/2006/relationships/slideLayout" Target="../slideLayouts/slideLayout1662.xml"/><Relationship Id="rId2" Type="http://schemas.openxmlformats.org/officeDocument/2006/relationships/slideLayout" Target="../slideLayouts/slideLayout1663.xml"/><Relationship Id="rId3" Type="http://schemas.openxmlformats.org/officeDocument/2006/relationships/slideLayout" Target="../slideLayouts/slideLayout1664.xml"/><Relationship Id="rId4" Type="http://schemas.openxmlformats.org/officeDocument/2006/relationships/slideLayout" Target="../slideLayouts/slideLayout1665.xml"/><Relationship Id="rId5" Type="http://schemas.openxmlformats.org/officeDocument/2006/relationships/slideLayout" Target="../slideLayouts/slideLayout1666.xml"/><Relationship Id="rId6" Type="http://schemas.openxmlformats.org/officeDocument/2006/relationships/slideLayout" Target="../slideLayouts/slideLayout1667.xml"/><Relationship Id="rId7" Type="http://schemas.openxmlformats.org/officeDocument/2006/relationships/slideLayout" Target="../slideLayouts/slideLayout1668.xml"/><Relationship Id="rId8" Type="http://schemas.openxmlformats.org/officeDocument/2006/relationships/slideLayout" Target="../slideLayouts/slideLayout1669.xml"/><Relationship Id="rId9" Type="http://schemas.openxmlformats.org/officeDocument/2006/relationships/slideLayout" Target="../slideLayouts/slideLayout1670.xml"/><Relationship Id="rId10" Type="http://schemas.openxmlformats.org/officeDocument/2006/relationships/slideLayout" Target="../slideLayouts/slideLayout1671.xml"/></Relationships>
</file>

<file path=ppt/slideMasters/_rels/slideMaster154.xml.rels><?xml version="1.0" encoding="UTF-8" standalone="yes"?>
<Relationships xmlns="http://schemas.openxmlformats.org/package/2006/relationships"><Relationship Id="rId11" Type="http://schemas.openxmlformats.org/officeDocument/2006/relationships/slideLayout" Target="../slideLayouts/slideLayout1683.xml"/><Relationship Id="rId12" Type="http://schemas.openxmlformats.org/officeDocument/2006/relationships/theme" Target="../theme/theme154.xml"/><Relationship Id="rId13" Type="http://schemas.openxmlformats.org/officeDocument/2006/relationships/image" Target="../media/image1.png"/><Relationship Id="rId1" Type="http://schemas.openxmlformats.org/officeDocument/2006/relationships/slideLayout" Target="../slideLayouts/slideLayout1673.xml"/><Relationship Id="rId2" Type="http://schemas.openxmlformats.org/officeDocument/2006/relationships/slideLayout" Target="../slideLayouts/slideLayout1674.xml"/><Relationship Id="rId3" Type="http://schemas.openxmlformats.org/officeDocument/2006/relationships/slideLayout" Target="../slideLayouts/slideLayout1675.xml"/><Relationship Id="rId4" Type="http://schemas.openxmlformats.org/officeDocument/2006/relationships/slideLayout" Target="../slideLayouts/slideLayout1676.xml"/><Relationship Id="rId5" Type="http://schemas.openxmlformats.org/officeDocument/2006/relationships/slideLayout" Target="../slideLayouts/slideLayout1677.xml"/><Relationship Id="rId6" Type="http://schemas.openxmlformats.org/officeDocument/2006/relationships/slideLayout" Target="../slideLayouts/slideLayout1678.xml"/><Relationship Id="rId7" Type="http://schemas.openxmlformats.org/officeDocument/2006/relationships/slideLayout" Target="../slideLayouts/slideLayout1679.xml"/><Relationship Id="rId8" Type="http://schemas.openxmlformats.org/officeDocument/2006/relationships/slideLayout" Target="../slideLayouts/slideLayout1680.xml"/><Relationship Id="rId9" Type="http://schemas.openxmlformats.org/officeDocument/2006/relationships/slideLayout" Target="../slideLayouts/slideLayout1681.xml"/><Relationship Id="rId10" Type="http://schemas.openxmlformats.org/officeDocument/2006/relationships/slideLayout" Target="../slideLayouts/slideLayout1682.xml"/></Relationships>
</file>

<file path=ppt/slideMasters/_rels/slideMaster155.xml.rels><?xml version="1.0" encoding="UTF-8" standalone="yes"?>
<Relationships xmlns="http://schemas.openxmlformats.org/package/2006/relationships"><Relationship Id="rId11" Type="http://schemas.openxmlformats.org/officeDocument/2006/relationships/slideLayout" Target="../slideLayouts/slideLayout1694.xml"/><Relationship Id="rId12" Type="http://schemas.openxmlformats.org/officeDocument/2006/relationships/theme" Target="../theme/theme155.xml"/><Relationship Id="rId13" Type="http://schemas.openxmlformats.org/officeDocument/2006/relationships/image" Target="../media/image1.png"/><Relationship Id="rId1" Type="http://schemas.openxmlformats.org/officeDocument/2006/relationships/slideLayout" Target="../slideLayouts/slideLayout1684.xml"/><Relationship Id="rId2" Type="http://schemas.openxmlformats.org/officeDocument/2006/relationships/slideLayout" Target="../slideLayouts/slideLayout1685.xml"/><Relationship Id="rId3" Type="http://schemas.openxmlformats.org/officeDocument/2006/relationships/slideLayout" Target="../slideLayouts/slideLayout1686.xml"/><Relationship Id="rId4" Type="http://schemas.openxmlformats.org/officeDocument/2006/relationships/slideLayout" Target="../slideLayouts/slideLayout1687.xml"/><Relationship Id="rId5" Type="http://schemas.openxmlformats.org/officeDocument/2006/relationships/slideLayout" Target="../slideLayouts/slideLayout1688.xml"/><Relationship Id="rId6" Type="http://schemas.openxmlformats.org/officeDocument/2006/relationships/slideLayout" Target="../slideLayouts/slideLayout1689.xml"/><Relationship Id="rId7" Type="http://schemas.openxmlformats.org/officeDocument/2006/relationships/slideLayout" Target="../slideLayouts/slideLayout1690.xml"/><Relationship Id="rId8" Type="http://schemas.openxmlformats.org/officeDocument/2006/relationships/slideLayout" Target="../slideLayouts/slideLayout1691.xml"/><Relationship Id="rId9" Type="http://schemas.openxmlformats.org/officeDocument/2006/relationships/slideLayout" Target="../slideLayouts/slideLayout1692.xml"/><Relationship Id="rId10" Type="http://schemas.openxmlformats.org/officeDocument/2006/relationships/slideLayout" Target="../slideLayouts/slideLayout1693.xml"/></Relationships>
</file>

<file path=ppt/slideMasters/_rels/slideMaster156.xml.rels><?xml version="1.0" encoding="UTF-8" standalone="yes"?>
<Relationships xmlns="http://schemas.openxmlformats.org/package/2006/relationships"><Relationship Id="rId11" Type="http://schemas.openxmlformats.org/officeDocument/2006/relationships/slideLayout" Target="../slideLayouts/slideLayout1705.xml"/><Relationship Id="rId12" Type="http://schemas.openxmlformats.org/officeDocument/2006/relationships/slideLayout" Target="../slideLayouts/slideLayout1706.xml"/><Relationship Id="rId13" Type="http://schemas.openxmlformats.org/officeDocument/2006/relationships/theme" Target="../theme/theme156.xml"/><Relationship Id="rId1" Type="http://schemas.openxmlformats.org/officeDocument/2006/relationships/slideLayout" Target="../slideLayouts/slideLayout1695.xml"/><Relationship Id="rId2" Type="http://schemas.openxmlformats.org/officeDocument/2006/relationships/slideLayout" Target="../slideLayouts/slideLayout1696.xml"/><Relationship Id="rId3" Type="http://schemas.openxmlformats.org/officeDocument/2006/relationships/slideLayout" Target="../slideLayouts/slideLayout1697.xml"/><Relationship Id="rId4" Type="http://schemas.openxmlformats.org/officeDocument/2006/relationships/slideLayout" Target="../slideLayouts/slideLayout1698.xml"/><Relationship Id="rId5" Type="http://schemas.openxmlformats.org/officeDocument/2006/relationships/slideLayout" Target="../slideLayouts/slideLayout1699.xml"/><Relationship Id="rId6" Type="http://schemas.openxmlformats.org/officeDocument/2006/relationships/slideLayout" Target="../slideLayouts/slideLayout1700.xml"/><Relationship Id="rId7" Type="http://schemas.openxmlformats.org/officeDocument/2006/relationships/slideLayout" Target="../slideLayouts/slideLayout1701.xml"/><Relationship Id="rId8" Type="http://schemas.openxmlformats.org/officeDocument/2006/relationships/slideLayout" Target="../slideLayouts/slideLayout1702.xml"/><Relationship Id="rId9" Type="http://schemas.openxmlformats.org/officeDocument/2006/relationships/slideLayout" Target="../slideLayouts/slideLayout1703.xml"/><Relationship Id="rId10" Type="http://schemas.openxmlformats.org/officeDocument/2006/relationships/slideLayout" Target="../slideLayouts/slideLayout1704.xml"/></Relationships>
</file>

<file path=ppt/slideMasters/_rels/slideMaster157.xml.rels><?xml version="1.0" encoding="UTF-8" standalone="yes"?>
<Relationships xmlns="http://schemas.openxmlformats.org/package/2006/relationships"><Relationship Id="rId11" Type="http://schemas.openxmlformats.org/officeDocument/2006/relationships/slideLayout" Target="../slideLayouts/slideLayout1717.xml"/><Relationship Id="rId12" Type="http://schemas.openxmlformats.org/officeDocument/2006/relationships/theme" Target="../theme/theme157.xml"/><Relationship Id="rId13" Type="http://schemas.openxmlformats.org/officeDocument/2006/relationships/image" Target="../media/image1.png"/><Relationship Id="rId1" Type="http://schemas.openxmlformats.org/officeDocument/2006/relationships/slideLayout" Target="../slideLayouts/slideLayout1707.xml"/><Relationship Id="rId2" Type="http://schemas.openxmlformats.org/officeDocument/2006/relationships/slideLayout" Target="../slideLayouts/slideLayout1708.xml"/><Relationship Id="rId3" Type="http://schemas.openxmlformats.org/officeDocument/2006/relationships/slideLayout" Target="../slideLayouts/slideLayout1709.xml"/><Relationship Id="rId4" Type="http://schemas.openxmlformats.org/officeDocument/2006/relationships/slideLayout" Target="../slideLayouts/slideLayout1710.xml"/><Relationship Id="rId5" Type="http://schemas.openxmlformats.org/officeDocument/2006/relationships/slideLayout" Target="../slideLayouts/slideLayout1711.xml"/><Relationship Id="rId6" Type="http://schemas.openxmlformats.org/officeDocument/2006/relationships/slideLayout" Target="../slideLayouts/slideLayout1712.xml"/><Relationship Id="rId7" Type="http://schemas.openxmlformats.org/officeDocument/2006/relationships/slideLayout" Target="../slideLayouts/slideLayout1713.xml"/><Relationship Id="rId8" Type="http://schemas.openxmlformats.org/officeDocument/2006/relationships/slideLayout" Target="../slideLayouts/slideLayout1714.xml"/><Relationship Id="rId9" Type="http://schemas.openxmlformats.org/officeDocument/2006/relationships/slideLayout" Target="../slideLayouts/slideLayout1715.xml"/><Relationship Id="rId10" Type="http://schemas.openxmlformats.org/officeDocument/2006/relationships/slideLayout" Target="../slideLayouts/slideLayout1716.xml"/></Relationships>
</file>

<file path=ppt/slideMasters/_rels/slideMaster158.xml.rels><?xml version="1.0" encoding="UTF-8" standalone="yes"?>
<Relationships xmlns="http://schemas.openxmlformats.org/package/2006/relationships"><Relationship Id="rId11" Type="http://schemas.openxmlformats.org/officeDocument/2006/relationships/slideLayout" Target="../slideLayouts/slideLayout1728.xml"/><Relationship Id="rId12" Type="http://schemas.openxmlformats.org/officeDocument/2006/relationships/theme" Target="../theme/theme158.xml"/><Relationship Id="rId13" Type="http://schemas.openxmlformats.org/officeDocument/2006/relationships/image" Target="../media/image1.png"/><Relationship Id="rId1" Type="http://schemas.openxmlformats.org/officeDocument/2006/relationships/slideLayout" Target="../slideLayouts/slideLayout1718.xml"/><Relationship Id="rId2" Type="http://schemas.openxmlformats.org/officeDocument/2006/relationships/slideLayout" Target="../slideLayouts/slideLayout1719.xml"/><Relationship Id="rId3" Type="http://schemas.openxmlformats.org/officeDocument/2006/relationships/slideLayout" Target="../slideLayouts/slideLayout1720.xml"/><Relationship Id="rId4" Type="http://schemas.openxmlformats.org/officeDocument/2006/relationships/slideLayout" Target="../slideLayouts/slideLayout1721.xml"/><Relationship Id="rId5" Type="http://schemas.openxmlformats.org/officeDocument/2006/relationships/slideLayout" Target="../slideLayouts/slideLayout1722.xml"/><Relationship Id="rId6" Type="http://schemas.openxmlformats.org/officeDocument/2006/relationships/slideLayout" Target="../slideLayouts/slideLayout1723.xml"/><Relationship Id="rId7" Type="http://schemas.openxmlformats.org/officeDocument/2006/relationships/slideLayout" Target="../slideLayouts/slideLayout1724.xml"/><Relationship Id="rId8" Type="http://schemas.openxmlformats.org/officeDocument/2006/relationships/slideLayout" Target="../slideLayouts/slideLayout1725.xml"/><Relationship Id="rId9" Type="http://schemas.openxmlformats.org/officeDocument/2006/relationships/slideLayout" Target="../slideLayouts/slideLayout1726.xml"/><Relationship Id="rId10" Type="http://schemas.openxmlformats.org/officeDocument/2006/relationships/slideLayout" Target="../slideLayouts/slideLayout1727.xml"/></Relationships>
</file>

<file path=ppt/slideMasters/_rels/slideMaster159.xml.rels><?xml version="1.0" encoding="UTF-8" standalone="yes"?>
<Relationships xmlns="http://schemas.openxmlformats.org/package/2006/relationships"><Relationship Id="rId11" Type="http://schemas.openxmlformats.org/officeDocument/2006/relationships/slideLayout" Target="../slideLayouts/slideLayout1739.xml"/><Relationship Id="rId12" Type="http://schemas.openxmlformats.org/officeDocument/2006/relationships/theme" Target="../theme/theme159.xml"/><Relationship Id="rId1" Type="http://schemas.openxmlformats.org/officeDocument/2006/relationships/slideLayout" Target="../slideLayouts/slideLayout1729.xml"/><Relationship Id="rId2" Type="http://schemas.openxmlformats.org/officeDocument/2006/relationships/slideLayout" Target="../slideLayouts/slideLayout1730.xml"/><Relationship Id="rId3" Type="http://schemas.openxmlformats.org/officeDocument/2006/relationships/slideLayout" Target="../slideLayouts/slideLayout1731.xml"/><Relationship Id="rId4" Type="http://schemas.openxmlformats.org/officeDocument/2006/relationships/slideLayout" Target="../slideLayouts/slideLayout1732.xml"/><Relationship Id="rId5" Type="http://schemas.openxmlformats.org/officeDocument/2006/relationships/slideLayout" Target="../slideLayouts/slideLayout1733.xml"/><Relationship Id="rId6" Type="http://schemas.openxmlformats.org/officeDocument/2006/relationships/slideLayout" Target="../slideLayouts/slideLayout1734.xml"/><Relationship Id="rId7" Type="http://schemas.openxmlformats.org/officeDocument/2006/relationships/slideLayout" Target="../slideLayouts/slideLayout1735.xml"/><Relationship Id="rId8" Type="http://schemas.openxmlformats.org/officeDocument/2006/relationships/slideLayout" Target="../slideLayouts/slideLayout1736.xml"/><Relationship Id="rId9" Type="http://schemas.openxmlformats.org/officeDocument/2006/relationships/slideLayout" Target="../slideLayouts/slideLayout1737.xml"/><Relationship Id="rId10" Type="http://schemas.openxmlformats.org/officeDocument/2006/relationships/slideLayout" Target="../slideLayouts/slideLayout1738.xml"/></Relationships>
</file>

<file path=ppt/slideMasters/_rels/slideMaster16.xml.rels><?xml version="1.0" encoding="UTF-8" standalone="yes"?>
<Relationships xmlns="http://schemas.openxmlformats.org/package/2006/relationships"><Relationship Id="rId11" Type="http://schemas.openxmlformats.org/officeDocument/2006/relationships/slideLayout" Target="../slideLayouts/slideLayout169.xml"/><Relationship Id="rId12" Type="http://schemas.openxmlformats.org/officeDocument/2006/relationships/slideLayout" Target="../slideLayouts/slideLayout170.xml"/><Relationship Id="rId13" Type="http://schemas.openxmlformats.org/officeDocument/2006/relationships/theme" Target="../theme/theme16.xml"/><Relationship Id="rId14" Type="http://schemas.openxmlformats.org/officeDocument/2006/relationships/image" Target="../media/image1.png"/><Relationship Id="rId1" Type="http://schemas.openxmlformats.org/officeDocument/2006/relationships/slideLayout" Target="../slideLayouts/slideLayout159.xml"/><Relationship Id="rId2" Type="http://schemas.openxmlformats.org/officeDocument/2006/relationships/slideLayout" Target="../slideLayouts/slideLayout160.xml"/><Relationship Id="rId3" Type="http://schemas.openxmlformats.org/officeDocument/2006/relationships/slideLayout" Target="../slideLayouts/slideLayout161.xml"/><Relationship Id="rId4" Type="http://schemas.openxmlformats.org/officeDocument/2006/relationships/slideLayout" Target="../slideLayouts/slideLayout162.xml"/><Relationship Id="rId5" Type="http://schemas.openxmlformats.org/officeDocument/2006/relationships/slideLayout" Target="../slideLayouts/slideLayout163.xml"/><Relationship Id="rId6" Type="http://schemas.openxmlformats.org/officeDocument/2006/relationships/slideLayout" Target="../slideLayouts/slideLayout164.xml"/><Relationship Id="rId7" Type="http://schemas.openxmlformats.org/officeDocument/2006/relationships/slideLayout" Target="../slideLayouts/slideLayout165.xml"/><Relationship Id="rId8" Type="http://schemas.openxmlformats.org/officeDocument/2006/relationships/slideLayout" Target="../slideLayouts/slideLayout166.xml"/><Relationship Id="rId9" Type="http://schemas.openxmlformats.org/officeDocument/2006/relationships/slideLayout" Target="../slideLayouts/slideLayout167.xml"/><Relationship Id="rId10" Type="http://schemas.openxmlformats.org/officeDocument/2006/relationships/slideLayout" Target="../slideLayouts/slideLayout168.xml"/></Relationships>
</file>

<file path=ppt/slideMasters/_rels/slideMaster160.xml.rels><?xml version="1.0" encoding="UTF-8" standalone="yes"?>
<Relationships xmlns="http://schemas.openxmlformats.org/package/2006/relationships"><Relationship Id="rId11" Type="http://schemas.openxmlformats.org/officeDocument/2006/relationships/slideLayout" Target="../slideLayouts/slideLayout1750.xml"/><Relationship Id="rId12" Type="http://schemas.openxmlformats.org/officeDocument/2006/relationships/theme" Target="../theme/theme160.xml"/><Relationship Id="rId13" Type="http://schemas.openxmlformats.org/officeDocument/2006/relationships/image" Target="../media/image1.png"/><Relationship Id="rId1" Type="http://schemas.openxmlformats.org/officeDocument/2006/relationships/slideLayout" Target="../slideLayouts/slideLayout1740.xml"/><Relationship Id="rId2" Type="http://schemas.openxmlformats.org/officeDocument/2006/relationships/slideLayout" Target="../slideLayouts/slideLayout1741.xml"/><Relationship Id="rId3" Type="http://schemas.openxmlformats.org/officeDocument/2006/relationships/slideLayout" Target="../slideLayouts/slideLayout1742.xml"/><Relationship Id="rId4" Type="http://schemas.openxmlformats.org/officeDocument/2006/relationships/slideLayout" Target="../slideLayouts/slideLayout1743.xml"/><Relationship Id="rId5" Type="http://schemas.openxmlformats.org/officeDocument/2006/relationships/slideLayout" Target="../slideLayouts/slideLayout1744.xml"/><Relationship Id="rId6" Type="http://schemas.openxmlformats.org/officeDocument/2006/relationships/slideLayout" Target="../slideLayouts/slideLayout1745.xml"/><Relationship Id="rId7" Type="http://schemas.openxmlformats.org/officeDocument/2006/relationships/slideLayout" Target="../slideLayouts/slideLayout1746.xml"/><Relationship Id="rId8" Type="http://schemas.openxmlformats.org/officeDocument/2006/relationships/slideLayout" Target="../slideLayouts/slideLayout1747.xml"/><Relationship Id="rId9" Type="http://schemas.openxmlformats.org/officeDocument/2006/relationships/slideLayout" Target="../slideLayouts/slideLayout1748.xml"/><Relationship Id="rId10" Type="http://schemas.openxmlformats.org/officeDocument/2006/relationships/slideLayout" Target="../slideLayouts/slideLayout1749.xml"/></Relationships>
</file>

<file path=ppt/slideMasters/_rels/slideMaster161.xml.rels><?xml version="1.0" encoding="UTF-8" standalone="yes"?>
<Relationships xmlns="http://schemas.openxmlformats.org/package/2006/relationships"><Relationship Id="rId11" Type="http://schemas.openxmlformats.org/officeDocument/2006/relationships/slideLayout" Target="../slideLayouts/slideLayout1761.xml"/><Relationship Id="rId12" Type="http://schemas.openxmlformats.org/officeDocument/2006/relationships/theme" Target="../theme/theme161.xml"/><Relationship Id="rId13" Type="http://schemas.openxmlformats.org/officeDocument/2006/relationships/image" Target="../media/image1.png"/><Relationship Id="rId1" Type="http://schemas.openxmlformats.org/officeDocument/2006/relationships/slideLayout" Target="../slideLayouts/slideLayout1751.xml"/><Relationship Id="rId2" Type="http://schemas.openxmlformats.org/officeDocument/2006/relationships/slideLayout" Target="../slideLayouts/slideLayout1752.xml"/><Relationship Id="rId3" Type="http://schemas.openxmlformats.org/officeDocument/2006/relationships/slideLayout" Target="../slideLayouts/slideLayout1753.xml"/><Relationship Id="rId4" Type="http://schemas.openxmlformats.org/officeDocument/2006/relationships/slideLayout" Target="../slideLayouts/slideLayout1754.xml"/><Relationship Id="rId5" Type="http://schemas.openxmlformats.org/officeDocument/2006/relationships/slideLayout" Target="../slideLayouts/slideLayout1755.xml"/><Relationship Id="rId6" Type="http://schemas.openxmlformats.org/officeDocument/2006/relationships/slideLayout" Target="../slideLayouts/slideLayout1756.xml"/><Relationship Id="rId7" Type="http://schemas.openxmlformats.org/officeDocument/2006/relationships/slideLayout" Target="../slideLayouts/slideLayout1757.xml"/><Relationship Id="rId8" Type="http://schemas.openxmlformats.org/officeDocument/2006/relationships/slideLayout" Target="../slideLayouts/slideLayout1758.xml"/><Relationship Id="rId9" Type="http://schemas.openxmlformats.org/officeDocument/2006/relationships/slideLayout" Target="../slideLayouts/slideLayout1759.xml"/><Relationship Id="rId10" Type="http://schemas.openxmlformats.org/officeDocument/2006/relationships/slideLayout" Target="../slideLayouts/slideLayout1760.xml"/></Relationships>
</file>

<file path=ppt/slideMasters/_rels/slideMaster162.xml.rels><?xml version="1.0" encoding="UTF-8" standalone="yes"?>
<Relationships xmlns="http://schemas.openxmlformats.org/package/2006/relationships"><Relationship Id="rId11" Type="http://schemas.openxmlformats.org/officeDocument/2006/relationships/slideLayout" Target="../slideLayouts/slideLayout1772.xml"/><Relationship Id="rId12" Type="http://schemas.openxmlformats.org/officeDocument/2006/relationships/theme" Target="../theme/theme162.xml"/><Relationship Id="rId1" Type="http://schemas.openxmlformats.org/officeDocument/2006/relationships/slideLayout" Target="../slideLayouts/slideLayout1762.xml"/><Relationship Id="rId2" Type="http://schemas.openxmlformats.org/officeDocument/2006/relationships/slideLayout" Target="../slideLayouts/slideLayout1763.xml"/><Relationship Id="rId3" Type="http://schemas.openxmlformats.org/officeDocument/2006/relationships/slideLayout" Target="../slideLayouts/slideLayout1764.xml"/><Relationship Id="rId4" Type="http://schemas.openxmlformats.org/officeDocument/2006/relationships/slideLayout" Target="../slideLayouts/slideLayout1765.xml"/><Relationship Id="rId5" Type="http://schemas.openxmlformats.org/officeDocument/2006/relationships/slideLayout" Target="../slideLayouts/slideLayout1766.xml"/><Relationship Id="rId6" Type="http://schemas.openxmlformats.org/officeDocument/2006/relationships/slideLayout" Target="../slideLayouts/slideLayout1767.xml"/><Relationship Id="rId7" Type="http://schemas.openxmlformats.org/officeDocument/2006/relationships/slideLayout" Target="../slideLayouts/slideLayout1768.xml"/><Relationship Id="rId8" Type="http://schemas.openxmlformats.org/officeDocument/2006/relationships/slideLayout" Target="../slideLayouts/slideLayout1769.xml"/><Relationship Id="rId9" Type="http://schemas.openxmlformats.org/officeDocument/2006/relationships/slideLayout" Target="../slideLayouts/slideLayout1770.xml"/><Relationship Id="rId10" Type="http://schemas.openxmlformats.org/officeDocument/2006/relationships/slideLayout" Target="../slideLayouts/slideLayout1771.xml"/></Relationships>
</file>

<file path=ppt/slideMasters/_rels/slideMaster163.xml.rels><?xml version="1.0" encoding="UTF-8" standalone="yes"?>
<Relationships xmlns="http://schemas.openxmlformats.org/package/2006/relationships"><Relationship Id="rId11" Type="http://schemas.openxmlformats.org/officeDocument/2006/relationships/slideLayout" Target="../slideLayouts/slideLayout1783.xml"/><Relationship Id="rId12" Type="http://schemas.openxmlformats.org/officeDocument/2006/relationships/theme" Target="../theme/theme163.xml"/><Relationship Id="rId1" Type="http://schemas.openxmlformats.org/officeDocument/2006/relationships/slideLayout" Target="../slideLayouts/slideLayout1773.xml"/><Relationship Id="rId2" Type="http://schemas.openxmlformats.org/officeDocument/2006/relationships/slideLayout" Target="../slideLayouts/slideLayout1774.xml"/><Relationship Id="rId3" Type="http://schemas.openxmlformats.org/officeDocument/2006/relationships/slideLayout" Target="../slideLayouts/slideLayout1775.xml"/><Relationship Id="rId4" Type="http://schemas.openxmlformats.org/officeDocument/2006/relationships/slideLayout" Target="../slideLayouts/slideLayout1776.xml"/><Relationship Id="rId5" Type="http://schemas.openxmlformats.org/officeDocument/2006/relationships/slideLayout" Target="../slideLayouts/slideLayout1777.xml"/><Relationship Id="rId6" Type="http://schemas.openxmlformats.org/officeDocument/2006/relationships/slideLayout" Target="../slideLayouts/slideLayout1778.xml"/><Relationship Id="rId7" Type="http://schemas.openxmlformats.org/officeDocument/2006/relationships/slideLayout" Target="../slideLayouts/slideLayout1779.xml"/><Relationship Id="rId8" Type="http://schemas.openxmlformats.org/officeDocument/2006/relationships/slideLayout" Target="../slideLayouts/slideLayout1780.xml"/><Relationship Id="rId9" Type="http://schemas.openxmlformats.org/officeDocument/2006/relationships/slideLayout" Target="../slideLayouts/slideLayout1781.xml"/><Relationship Id="rId10" Type="http://schemas.openxmlformats.org/officeDocument/2006/relationships/slideLayout" Target="../slideLayouts/slideLayout1782.xml"/></Relationships>
</file>

<file path=ppt/slideMasters/_rels/slideMaster164.xml.rels><?xml version="1.0" encoding="UTF-8" standalone="yes"?>
<Relationships xmlns="http://schemas.openxmlformats.org/package/2006/relationships"><Relationship Id="rId11" Type="http://schemas.openxmlformats.org/officeDocument/2006/relationships/slideLayout" Target="../slideLayouts/slideLayout1794.xml"/><Relationship Id="rId12" Type="http://schemas.openxmlformats.org/officeDocument/2006/relationships/theme" Target="../theme/theme164.xml"/><Relationship Id="rId1" Type="http://schemas.openxmlformats.org/officeDocument/2006/relationships/slideLayout" Target="../slideLayouts/slideLayout1784.xml"/><Relationship Id="rId2" Type="http://schemas.openxmlformats.org/officeDocument/2006/relationships/slideLayout" Target="../slideLayouts/slideLayout1785.xml"/><Relationship Id="rId3" Type="http://schemas.openxmlformats.org/officeDocument/2006/relationships/slideLayout" Target="../slideLayouts/slideLayout1786.xml"/><Relationship Id="rId4" Type="http://schemas.openxmlformats.org/officeDocument/2006/relationships/slideLayout" Target="../slideLayouts/slideLayout1787.xml"/><Relationship Id="rId5" Type="http://schemas.openxmlformats.org/officeDocument/2006/relationships/slideLayout" Target="../slideLayouts/slideLayout1788.xml"/><Relationship Id="rId6" Type="http://schemas.openxmlformats.org/officeDocument/2006/relationships/slideLayout" Target="../slideLayouts/slideLayout1789.xml"/><Relationship Id="rId7" Type="http://schemas.openxmlformats.org/officeDocument/2006/relationships/slideLayout" Target="../slideLayouts/slideLayout1790.xml"/><Relationship Id="rId8" Type="http://schemas.openxmlformats.org/officeDocument/2006/relationships/slideLayout" Target="../slideLayouts/slideLayout1791.xml"/><Relationship Id="rId9" Type="http://schemas.openxmlformats.org/officeDocument/2006/relationships/slideLayout" Target="../slideLayouts/slideLayout1792.xml"/><Relationship Id="rId10" Type="http://schemas.openxmlformats.org/officeDocument/2006/relationships/slideLayout" Target="../slideLayouts/slideLayout1793.xml"/></Relationships>
</file>

<file path=ppt/slideMasters/_rels/slideMaster165.xml.rels><?xml version="1.0" encoding="UTF-8" standalone="yes"?>
<Relationships xmlns="http://schemas.openxmlformats.org/package/2006/relationships"><Relationship Id="rId3" Type="http://schemas.openxmlformats.org/officeDocument/2006/relationships/slideLayout" Target="../slideLayouts/slideLayout1797.xml"/><Relationship Id="rId4" Type="http://schemas.openxmlformats.org/officeDocument/2006/relationships/slideLayout" Target="../slideLayouts/slideLayout1798.xml"/><Relationship Id="rId5" Type="http://schemas.openxmlformats.org/officeDocument/2006/relationships/slideLayout" Target="../slideLayouts/slideLayout1799.xml"/><Relationship Id="rId6" Type="http://schemas.openxmlformats.org/officeDocument/2006/relationships/slideLayout" Target="../slideLayouts/slideLayout1800.xml"/><Relationship Id="rId7" Type="http://schemas.openxmlformats.org/officeDocument/2006/relationships/theme" Target="../theme/theme165.xml"/><Relationship Id="rId1" Type="http://schemas.openxmlformats.org/officeDocument/2006/relationships/slideLayout" Target="../slideLayouts/slideLayout1795.xml"/><Relationship Id="rId2" Type="http://schemas.openxmlformats.org/officeDocument/2006/relationships/slideLayout" Target="../slideLayouts/slideLayout1796.xml"/></Relationships>
</file>

<file path=ppt/slideMasters/_rels/slideMaster166.xml.rels><?xml version="1.0" encoding="UTF-8" standalone="yes"?>
<Relationships xmlns="http://schemas.openxmlformats.org/package/2006/relationships"><Relationship Id="rId3" Type="http://schemas.openxmlformats.org/officeDocument/2006/relationships/slideLayout" Target="../slideLayouts/slideLayout1803.xml"/><Relationship Id="rId4" Type="http://schemas.openxmlformats.org/officeDocument/2006/relationships/slideLayout" Target="../slideLayouts/slideLayout1804.xml"/><Relationship Id="rId5" Type="http://schemas.openxmlformats.org/officeDocument/2006/relationships/slideLayout" Target="../slideLayouts/slideLayout1805.xml"/><Relationship Id="rId6" Type="http://schemas.openxmlformats.org/officeDocument/2006/relationships/slideLayout" Target="../slideLayouts/slideLayout1806.xml"/><Relationship Id="rId7" Type="http://schemas.openxmlformats.org/officeDocument/2006/relationships/theme" Target="../theme/theme166.xml"/><Relationship Id="rId1" Type="http://schemas.openxmlformats.org/officeDocument/2006/relationships/slideLayout" Target="../slideLayouts/slideLayout1801.xml"/><Relationship Id="rId2" Type="http://schemas.openxmlformats.org/officeDocument/2006/relationships/slideLayout" Target="../slideLayouts/slideLayout1802.xml"/></Relationships>
</file>

<file path=ppt/slideMasters/_rels/slideMaster167.xml.rels><?xml version="1.0" encoding="UTF-8" standalone="yes"?>
<Relationships xmlns="http://schemas.openxmlformats.org/package/2006/relationships"><Relationship Id="rId3" Type="http://schemas.openxmlformats.org/officeDocument/2006/relationships/slideLayout" Target="../slideLayouts/slideLayout1809.xml"/><Relationship Id="rId4" Type="http://schemas.openxmlformats.org/officeDocument/2006/relationships/slideLayout" Target="../slideLayouts/slideLayout1810.xml"/><Relationship Id="rId5" Type="http://schemas.openxmlformats.org/officeDocument/2006/relationships/slideLayout" Target="../slideLayouts/slideLayout1811.xml"/><Relationship Id="rId6" Type="http://schemas.openxmlformats.org/officeDocument/2006/relationships/slideLayout" Target="../slideLayouts/slideLayout1812.xml"/><Relationship Id="rId7" Type="http://schemas.openxmlformats.org/officeDocument/2006/relationships/theme" Target="../theme/theme167.xml"/><Relationship Id="rId1" Type="http://schemas.openxmlformats.org/officeDocument/2006/relationships/slideLayout" Target="../slideLayouts/slideLayout1807.xml"/><Relationship Id="rId2" Type="http://schemas.openxmlformats.org/officeDocument/2006/relationships/slideLayout" Target="../slideLayouts/slideLayout1808.xml"/></Relationships>
</file>

<file path=ppt/slideMasters/_rels/slideMaster168.xml.rels><?xml version="1.0" encoding="UTF-8" standalone="yes"?>
<Relationships xmlns="http://schemas.openxmlformats.org/package/2006/relationships"><Relationship Id="rId3" Type="http://schemas.openxmlformats.org/officeDocument/2006/relationships/slideLayout" Target="../slideLayouts/slideLayout1815.xml"/><Relationship Id="rId4" Type="http://schemas.openxmlformats.org/officeDocument/2006/relationships/slideLayout" Target="../slideLayouts/slideLayout1816.xml"/><Relationship Id="rId5" Type="http://schemas.openxmlformats.org/officeDocument/2006/relationships/slideLayout" Target="../slideLayouts/slideLayout1817.xml"/><Relationship Id="rId6" Type="http://schemas.openxmlformats.org/officeDocument/2006/relationships/slideLayout" Target="../slideLayouts/slideLayout1818.xml"/><Relationship Id="rId7" Type="http://schemas.openxmlformats.org/officeDocument/2006/relationships/slideLayout" Target="../slideLayouts/slideLayout1819.xml"/><Relationship Id="rId8" Type="http://schemas.openxmlformats.org/officeDocument/2006/relationships/theme" Target="../theme/theme168.xml"/><Relationship Id="rId1" Type="http://schemas.openxmlformats.org/officeDocument/2006/relationships/slideLayout" Target="../slideLayouts/slideLayout1813.xml"/><Relationship Id="rId2" Type="http://schemas.openxmlformats.org/officeDocument/2006/relationships/slideLayout" Target="../slideLayouts/slideLayout1814.xml"/></Relationships>
</file>

<file path=ppt/slideMasters/_rels/slideMaster169.xml.rels><?xml version="1.0" encoding="UTF-8" standalone="yes"?>
<Relationships xmlns="http://schemas.openxmlformats.org/package/2006/relationships"><Relationship Id="rId11" Type="http://schemas.openxmlformats.org/officeDocument/2006/relationships/slideLayout" Target="../slideLayouts/slideLayout1830.xml"/><Relationship Id="rId12" Type="http://schemas.openxmlformats.org/officeDocument/2006/relationships/theme" Target="../theme/theme169.xml"/><Relationship Id="rId1" Type="http://schemas.openxmlformats.org/officeDocument/2006/relationships/slideLayout" Target="../slideLayouts/slideLayout1820.xml"/><Relationship Id="rId2" Type="http://schemas.openxmlformats.org/officeDocument/2006/relationships/slideLayout" Target="../slideLayouts/slideLayout1821.xml"/><Relationship Id="rId3" Type="http://schemas.openxmlformats.org/officeDocument/2006/relationships/slideLayout" Target="../slideLayouts/slideLayout1822.xml"/><Relationship Id="rId4" Type="http://schemas.openxmlformats.org/officeDocument/2006/relationships/slideLayout" Target="../slideLayouts/slideLayout1823.xml"/><Relationship Id="rId5" Type="http://schemas.openxmlformats.org/officeDocument/2006/relationships/slideLayout" Target="../slideLayouts/slideLayout1824.xml"/><Relationship Id="rId6" Type="http://schemas.openxmlformats.org/officeDocument/2006/relationships/slideLayout" Target="../slideLayouts/slideLayout1825.xml"/><Relationship Id="rId7" Type="http://schemas.openxmlformats.org/officeDocument/2006/relationships/slideLayout" Target="../slideLayouts/slideLayout1826.xml"/><Relationship Id="rId8" Type="http://schemas.openxmlformats.org/officeDocument/2006/relationships/slideLayout" Target="../slideLayouts/slideLayout1827.xml"/><Relationship Id="rId9" Type="http://schemas.openxmlformats.org/officeDocument/2006/relationships/slideLayout" Target="../slideLayouts/slideLayout1828.xml"/><Relationship Id="rId10" Type="http://schemas.openxmlformats.org/officeDocument/2006/relationships/slideLayout" Target="../slideLayouts/slideLayout1829.xml"/></Relationships>
</file>

<file path=ppt/slideMasters/_rels/slideMaster17.xml.rels><?xml version="1.0" encoding="UTF-8" standalone="yes"?>
<Relationships xmlns="http://schemas.openxmlformats.org/package/2006/relationships"><Relationship Id="rId11" Type="http://schemas.openxmlformats.org/officeDocument/2006/relationships/slideLayout" Target="../slideLayouts/slideLayout181.xml"/><Relationship Id="rId12" Type="http://schemas.openxmlformats.org/officeDocument/2006/relationships/theme" Target="../theme/theme17.xml"/><Relationship Id="rId13" Type="http://schemas.openxmlformats.org/officeDocument/2006/relationships/image" Target="../media/image1.png"/><Relationship Id="rId1" Type="http://schemas.openxmlformats.org/officeDocument/2006/relationships/slideLayout" Target="../slideLayouts/slideLayout171.xml"/><Relationship Id="rId2" Type="http://schemas.openxmlformats.org/officeDocument/2006/relationships/slideLayout" Target="../slideLayouts/slideLayout172.xml"/><Relationship Id="rId3" Type="http://schemas.openxmlformats.org/officeDocument/2006/relationships/slideLayout" Target="../slideLayouts/slideLayout173.xml"/><Relationship Id="rId4" Type="http://schemas.openxmlformats.org/officeDocument/2006/relationships/slideLayout" Target="../slideLayouts/slideLayout174.xml"/><Relationship Id="rId5" Type="http://schemas.openxmlformats.org/officeDocument/2006/relationships/slideLayout" Target="../slideLayouts/slideLayout175.xml"/><Relationship Id="rId6" Type="http://schemas.openxmlformats.org/officeDocument/2006/relationships/slideLayout" Target="../slideLayouts/slideLayout176.xml"/><Relationship Id="rId7" Type="http://schemas.openxmlformats.org/officeDocument/2006/relationships/slideLayout" Target="../slideLayouts/slideLayout177.xml"/><Relationship Id="rId8" Type="http://schemas.openxmlformats.org/officeDocument/2006/relationships/slideLayout" Target="../slideLayouts/slideLayout178.xml"/><Relationship Id="rId9" Type="http://schemas.openxmlformats.org/officeDocument/2006/relationships/slideLayout" Target="../slideLayouts/slideLayout179.xml"/><Relationship Id="rId10" Type="http://schemas.openxmlformats.org/officeDocument/2006/relationships/slideLayout" Target="../slideLayouts/slideLayout180.xml"/></Relationships>
</file>

<file path=ppt/slideMasters/_rels/slideMaster170.xml.rels><?xml version="1.0" encoding="UTF-8" standalone="yes"?>
<Relationships xmlns="http://schemas.openxmlformats.org/package/2006/relationships"><Relationship Id="rId11" Type="http://schemas.openxmlformats.org/officeDocument/2006/relationships/slideLayout" Target="../slideLayouts/slideLayout1841.xml"/><Relationship Id="rId12" Type="http://schemas.openxmlformats.org/officeDocument/2006/relationships/slideLayout" Target="../slideLayouts/slideLayout1842.xml"/><Relationship Id="rId13" Type="http://schemas.openxmlformats.org/officeDocument/2006/relationships/theme" Target="../theme/theme170.xml"/><Relationship Id="rId1" Type="http://schemas.openxmlformats.org/officeDocument/2006/relationships/slideLayout" Target="../slideLayouts/slideLayout1831.xml"/><Relationship Id="rId2" Type="http://schemas.openxmlformats.org/officeDocument/2006/relationships/slideLayout" Target="../slideLayouts/slideLayout1832.xml"/><Relationship Id="rId3" Type="http://schemas.openxmlformats.org/officeDocument/2006/relationships/slideLayout" Target="../slideLayouts/slideLayout1833.xml"/><Relationship Id="rId4" Type="http://schemas.openxmlformats.org/officeDocument/2006/relationships/slideLayout" Target="../slideLayouts/slideLayout1834.xml"/><Relationship Id="rId5" Type="http://schemas.openxmlformats.org/officeDocument/2006/relationships/slideLayout" Target="../slideLayouts/slideLayout1835.xml"/><Relationship Id="rId6" Type="http://schemas.openxmlformats.org/officeDocument/2006/relationships/slideLayout" Target="../slideLayouts/slideLayout1836.xml"/><Relationship Id="rId7" Type="http://schemas.openxmlformats.org/officeDocument/2006/relationships/slideLayout" Target="../slideLayouts/slideLayout1837.xml"/><Relationship Id="rId8" Type="http://schemas.openxmlformats.org/officeDocument/2006/relationships/slideLayout" Target="../slideLayouts/slideLayout1838.xml"/><Relationship Id="rId9" Type="http://schemas.openxmlformats.org/officeDocument/2006/relationships/slideLayout" Target="../slideLayouts/slideLayout1839.xml"/><Relationship Id="rId10" Type="http://schemas.openxmlformats.org/officeDocument/2006/relationships/slideLayout" Target="../slideLayouts/slideLayout1840.xml"/></Relationships>
</file>

<file path=ppt/slideMasters/_rels/slideMaster171.xml.rels><?xml version="1.0" encoding="UTF-8" standalone="yes"?>
<Relationships xmlns="http://schemas.openxmlformats.org/package/2006/relationships"><Relationship Id="rId11" Type="http://schemas.openxmlformats.org/officeDocument/2006/relationships/slideLayout" Target="../slideLayouts/slideLayout1853.xml"/><Relationship Id="rId12" Type="http://schemas.openxmlformats.org/officeDocument/2006/relationships/slideLayout" Target="../slideLayouts/slideLayout1854.xml"/><Relationship Id="rId13" Type="http://schemas.openxmlformats.org/officeDocument/2006/relationships/theme" Target="../theme/theme171.xml"/><Relationship Id="rId1" Type="http://schemas.openxmlformats.org/officeDocument/2006/relationships/slideLayout" Target="../slideLayouts/slideLayout1843.xml"/><Relationship Id="rId2" Type="http://schemas.openxmlformats.org/officeDocument/2006/relationships/slideLayout" Target="../slideLayouts/slideLayout1844.xml"/><Relationship Id="rId3" Type="http://schemas.openxmlformats.org/officeDocument/2006/relationships/slideLayout" Target="../slideLayouts/slideLayout1845.xml"/><Relationship Id="rId4" Type="http://schemas.openxmlformats.org/officeDocument/2006/relationships/slideLayout" Target="../slideLayouts/slideLayout1846.xml"/><Relationship Id="rId5" Type="http://schemas.openxmlformats.org/officeDocument/2006/relationships/slideLayout" Target="../slideLayouts/slideLayout1847.xml"/><Relationship Id="rId6" Type="http://schemas.openxmlformats.org/officeDocument/2006/relationships/slideLayout" Target="../slideLayouts/slideLayout1848.xml"/><Relationship Id="rId7" Type="http://schemas.openxmlformats.org/officeDocument/2006/relationships/slideLayout" Target="../slideLayouts/slideLayout1849.xml"/><Relationship Id="rId8" Type="http://schemas.openxmlformats.org/officeDocument/2006/relationships/slideLayout" Target="../slideLayouts/slideLayout1850.xml"/><Relationship Id="rId9" Type="http://schemas.openxmlformats.org/officeDocument/2006/relationships/slideLayout" Target="../slideLayouts/slideLayout1851.xml"/><Relationship Id="rId10" Type="http://schemas.openxmlformats.org/officeDocument/2006/relationships/slideLayout" Target="../slideLayouts/slideLayout1852.xml"/></Relationships>
</file>

<file path=ppt/slideMasters/_rels/slideMaster172.xml.rels><?xml version="1.0" encoding="UTF-8" standalone="yes"?>
<Relationships xmlns="http://schemas.openxmlformats.org/package/2006/relationships"><Relationship Id="rId11" Type="http://schemas.openxmlformats.org/officeDocument/2006/relationships/slideLayout" Target="../slideLayouts/slideLayout1865.xml"/><Relationship Id="rId12" Type="http://schemas.openxmlformats.org/officeDocument/2006/relationships/theme" Target="../theme/theme172.xml"/><Relationship Id="rId13" Type="http://schemas.openxmlformats.org/officeDocument/2006/relationships/image" Target="../media/image1.png"/><Relationship Id="rId1" Type="http://schemas.openxmlformats.org/officeDocument/2006/relationships/slideLayout" Target="../slideLayouts/slideLayout1855.xml"/><Relationship Id="rId2" Type="http://schemas.openxmlformats.org/officeDocument/2006/relationships/slideLayout" Target="../slideLayouts/slideLayout1856.xml"/><Relationship Id="rId3" Type="http://schemas.openxmlformats.org/officeDocument/2006/relationships/slideLayout" Target="../slideLayouts/slideLayout1857.xml"/><Relationship Id="rId4" Type="http://schemas.openxmlformats.org/officeDocument/2006/relationships/slideLayout" Target="../slideLayouts/slideLayout1858.xml"/><Relationship Id="rId5" Type="http://schemas.openxmlformats.org/officeDocument/2006/relationships/slideLayout" Target="../slideLayouts/slideLayout1859.xml"/><Relationship Id="rId6" Type="http://schemas.openxmlformats.org/officeDocument/2006/relationships/slideLayout" Target="../slideLayouts/slideLayout1860.xml"/><Relationship Id="rId7" Type="http://schemas.openxmlformats.org/officeDocument/2006/relationships/slideLayout" Target="../slideLayouts/slideLayout1861.xml"/><Relationship Id="rId8" Type="http://schemas.openxmlformats.org/officeDocument/2006/relationships/slideLayout" Target="../slideLayouts/slideLayout1862.xml"/><Relationship Id="rId9" Type="http://schemas.openxmlformats.org/officeDocument/2006/relationships/slideLayout" Target="../slideLayouts/slideLayout1863.xml"/><Relationship Id="rId10" Type="http://schemas.openxmlformats.org/officeDocument/2006/relationships/slideLayout" Target="../slideLayouts/slideLayout1864.xml"/></Relationships>
</file>

<file path=ppt/slideMasters/_rels/slideMaster173.xml.rels><?xml version="1.0" encoding="UTF-8" standalone="yes"?>
<Relationships xmlns="http://schemas.openxmlformats.org/package/2006/relationships"><Relationship Id="rId11" Type="http://schemas.openxmlformats.org/officeDocument/2006/relationships/slideLayout" Target="../slideLayouts/slideLayout1876.xml"/><Relationship Id="rId12" Type="http://schemas.openxmlformats.org/officeDocument/2006/relationships/theme" Target="../theme/theme173.xml"/><Relationship Id="rId13" Type="http://schemas.openxmlformats.org/officeDocument/2006/relationships/image" Target="../media/image1.png"/><Relationship Id="rId1" Type="http://schemas.openxmlformats.org/officeDocument/2006/relationships/slideLayout" Target="../slideLayouts/slideLayout1866.xml"/><Relationship Id="rId2" Type="http://schemas.openxmlformats.org/officeDocument/2006/relationships/slideLayout" Target="../slideLayouts/slideLayout1867.xml"/><Relationship Id="rId3" Type="http://schemas.openxmlformats.org/officeDocument/2006/relationships/slideLayout" Target="../slideLayouts/slideLayout1868.xml"/><Relationship Id="rId4" Type="http://schemas.openxmlformats.org/officeDocument/2006/relationships/slideLayout" Target="../slideLayouts/slideLayout1869.xml"/><Relationship Id="rId5" Type="http://schemas.openxmlformats.org/officeDocument/2006/relationships/slideLayout" Target="../slideLayouts/slideLayout1870.xml"/><Relationship Id="rId6" Type="http://schemas.openxmlformats.org/officeDocument/2006/relationships/slideLayout" Target="../slideLayouts/slideLayout1871.xml"/><Relationship Id="rId7" Type="http://schemas.openxmlformats.org/officeDocument/2006/relationships/slideLayout" Target="../slideLayouts/slideLayout1872.xml"/><Relationship Id="rId8" Type="http://schemas.openxmlformats.org/officeDocument/2006/relationships/slideLayout" Target="../slideLayouts/slideLayout1873.xml"/><Relationship Id="rId9" Type="http://schemas.openxmlformats.org/officeDocument/2006/relationships/slideLayout" Target="../slideLayouts/slideLayout1874.xml"/><Relationship Id="rId10" Type="http://schemas.openxmlformats.org/officeDocument/2006/relationships/slideLayout" Target="../slideLayouts/slideLayout1875.xml"/></Relationships>
</file>

<file path=ppt/slideMasters/_rels/slideMaster174.xml.rels><?xml version="1.0" encoding="UTF-8" standalone="yes"?>
<Relationships xmlns="http://schemas.openxmlformats.org/package/2006/relationships"><Relationship Id="rId11" Type="http://schemas.openxmlformats.org/officeDocument/2006/relationships/slideLayout" Target="../slideLayouts/slideLayout1887.xml"/><Relationship Id="rId12" Type="http://schemas.openxmlformats.org/officeDocument/2006/relationships/theme" Target="../theme/theme174.xml"/><Relationship Id="rId1" Type="http://schemas.openxmlformats.org/officeDocument/2006/relationships/slideLayout" Target="../slideLayouts/slideLayout1877.xml"/><Relationship Id="rId2" Type="http://schemas.openxmlformats.org/officeDocument/2006/relationships/slideLayout" Target="../slideLayouts/slideLayout1878.xml"/><Relationship Id="rId3" Type="http://schemas.openxmlformats.org/officeDocument/2006/relationships/slideLayout" Target="../slideLayouts/slideLayout1879.xml"/><Relationship Id="rId4" Type="http://schemas.openxmlformats.org/officeDocument/2006/relationships/slideLayout" Target="../slideLayouts/slideLayout1880.xml"/><Relationship Id="rId5" Type="http://schemas.openxmlformats.org/officeDocument/2006/relationships/slideLayout" Target="../slideLayouts/slideLayout1881.xml"/><Relationship Id="rId6" Type="http://schemas.openxmlformats.org/officeDocument/2006/relationships/slideLayout" Target="../slideLayouts/slideLayout1882.xml"/><Relationship Id="rId7" Type="http://schemas.openxmlformats.org/officeDocument/2006/relationships/slideLayout" Target="../slideLayouts/slideLayout1883.xml"/><Relationship Id="rId8" Type="http://schemas.openxmlformats.org/officeDocument/2006/relationships/slideLayout" Target="../slideLayouts/slideLayout1884.xml"/><Relationship Id="rId9" Type="http://schemas.openxmlformats.org/officeDocument/2006/relationships/slideLayout" Target="../slideLayouts/slideLayout1885.xml"/><Relationship Id="rId10" Type="http://schemas.openxmlformats.org/officeDocument/2006/relationships/slideLayout" Target="../slideLayouts/slideLayout1886.xml"/></Relationships>
</file>

<file path=ppt/slideMasters/_rels/slideMaster175.xml.rels><?xml version="1.0" encoding="UTF-8" standalone="yes"?>
<Relationships xmlns="http://schemas.openxmlformats.org/package/2006/relationships"><Relationship Id="rId11" Type="http://schemas.openxmlformats.org/officeDocument/2006/relationships/slideLayout" Target="../slideLayouts/slideLayout1898.xml"/><Relationship Id="rId12" Type="http://schemas.openxmlformats.org/officeDocument/2006/relationships/slideLayout" Target="../slideLayouts/slideLayout1899.xml"/><Relationship Id="rId13" Type="http://schemas.openxmlformats.org/officeDocument/2006/relationships/theme" Target="../theme/theme175.xml"/><Relationship Id="rId1" Type="http://schemas.openxmlformats.org/officeDocument/2006/relationships/slideLayout" Target="../slideLayouts/slideLayout1888.xml"/><Relationship Id="rId2" Type="http://schemas.openxmlformats.org/officeDocument/2006/relationships/slideLayout" Target="../slideLayouts/slideLayout1889.xml"/><Relationship Id="rId3" Type="http://schemas.openxmlformats.org/officeDocument/2006/relationships/slideLayout" Target="../slideLayouts/slideLayout1890.xml"/><Relationship Id="rId4" Type="http://schemas.openxmlformats.org/officeDocument/2006/relationships/slideLayout" Target="../slideLayouts/slideLayout1891.xml"/><Relationship Id="rId5" Type="http://schemas.openxmlformats.org/officeDocument/2006/relationships/slideLayout" Target="../slideLayouts/slideLayout1892.xml"/><Relationship Id="rId6" Type="http://schemas.openxmlformats.org/officeDocument/2006/relationships/slideLayout" Target="../slideLayouts/slideLayout1893.xml"/><Relationship Id="rId7" Type="http://schemas.openxmlformats.org/officeDocument/2006/relationships/slideLayout" Target="../slideLayouts/slideLayout1894.xml"/><Relationship Id="rId8" Type="http://schemas.openxmlformats.org/officeDocument/2006/relationships/slideLayout" Target="../slideLayouts/slideLayout1895.xml"/><Relationship Id="rId9" Type="http://schemas.openxmlformats.org/officeDocument/2006/relationships/slideLayout" Target="../slideLayouts/slideLayout1896.xml"/><Relationship Id="rId10" Type="http://schemas.openxmlformats.org/officeDocument/2006/relationships/slideLayout" Target="../slideLayouts/slideLayout1897.xml"/></Relationships>
</file>

<file path=ppt/slideMasters/_rels/slideMaster176.xml.rels><?xml version="1.0" encoding="UTF-8" standalone="yes"?>
<Relationships xmlns="http://schemas.openxmlformats.org/package/2006/relationships"><Relationship Id="rId11" Type="http://schemas.openxmlformats.org/officeDocument/2006/relationships/slideLayout" Target="../slideLayouts/slideLayout1910.xml"/><Relationship Id="rId12" Type="http://schemas.openxmlformats.org/officeDocument/2006/relationships/theme" Target="../theme/theme176.xml"/><Relationship Id="rId13" Type="http://schemas.openxmlformats.org/officeDocument/2006/relationships/image" Target="../media/image1.png"/><Relationship Id="rId1" Type="http://schemas.openxmlformats.org/officeDocument/2006/relationships/slideLayout" Target="../slideLayouts/slideLayout1900.xml"/><Relationship Id="rId2" Type="http://schemas.openxmlformats.org/officeDocument/2006/relationships/slideLayout" Target="../slideLayouts/slideLayout1901.xml"/><Relationship Id="rId3" Type="http://schemas.openxmlformats.org/officeDocument/2006/relationships/slideLayout" Target="../slideLayouts/slideLayout1902.xml"/><Relationship Id="rId4" Type="http://schemas.openxmlformats.org/officeDocument/2006/relationships/slideLayout" Target="../slideLayouts/slideLayout1903.xml"/><Relationship Id="rId5" Type="http://schemas.openxmlformats.org/officeDocument/2006/relationships/slideLayout" Target="../slideLayouts/slideLayout1904.xml"/><Relationship Id="rId6" Type="http://schemas.openxmlformats.org/officeDocument/2006/relationships/slideLayout" Target="../slideLayouts/slideLayout1905.xml"/><Relationship Id="rId7" Type="http://schemas.openxmlformats.org/officeDocument/2006/relationships/slideLayout" Target="../slideLayouts/slideLayout1906.xml"/><Relationship Id="rId8" Type="http://schemas.openxmlformats.org/officeDocument/2006/relationships/slideLayout" Target="../slideLayouts/slideLayout1907.xml"/><Relationship Id="rId9" Type="http://schemas.openxmlformats.org/officeDocument/2006/relationships/slideLayout" Target="../slideLayouts/slideLayout1908.xml"/><Relationship Id="rId10" Type="http://schemas.openxmlformats.org/officeDocument/2006/relationships/slideLayout" Target="../slideLayouts/slideLayout1909.xml"/></Relationships>
</file>

<file path=ppt/slideMasters/_rels/slideMaster177.xml.rels><?xml version="1.0" encoding="UTF-8" standalone="yes"?>
<Relationships xmlns="http://schemas.openxmlformats.org/package/2006/relationships"><Relationship Id="rId11" Type="http://schemas.openxmlformats.org/officeDocument/2006/relationships/slideLayout" Target="../slideLayouts/slideLayout1921.xml"/><Relationship Id="rId12" Type="http://schemas.openxmlformats.org/officeDocument/2006/relationships/theme" Target="../theme/theme177.xml"/><Relationship Id="rId13" Type="http://schemas.openxmlformats.org/officeDocument/2006/relationships/image" Target="../media/image1.png"/><Relationship Id="rId1" Type="http://schemas.openxmlformats.org/officeDocument/2006/relationships/slideLayout" Target="../slideLayouts/slideLayout1911.xml"/><Relationship Id="rId2" Type="http://schemas.openxmlformats.org/officeDocument/2006/relationships/slideLayout" Target="../slideLayouts/slideLayout1912.xml"/><Relationship Id="rId3" Type="http://schemas.openxmlformats.org/officeDocument/2006/relationships/slideLayout" Target="../slideLayouts/slideLayout1913.xml"/><Relationship Id="rId4" Type="http://schemas.openxmlformats.org/officeDocument/2006/relationships/slideLayout" Target="../slideLayouts/slideLayout1914.xml"/><Relationship Id="rId5" Type="http://schemas.openxmlformats.org/officeDocument/2006/relationships/slideLayout" Target="../slideLayouts/slideLayout1915.xml"/><Relationship Id="rId6" Type="http://schemas.openxmlformats.org/officeDocument/2006/relationships/slideLayout" Target="../slideLayouts/slideLayout1916.xml"/><Relationship Id="rId7" Type="http://schemas.openxmlformats.org/officeDocument/2006/relationships/slideLayout" Target="../slideLayouts/slideLayout1917.xml"/><Relationship Id="rId8" Type="http://schemas.openxmlformats.org/officeDocument/2006/relationships/slideLayout" Target="../slideLayouts/slideLayout1918.xml"/><Relationship Id="rId9" Type="http://schemas.openxmlformats.org/officeDocument/2006/relationships/slideLayout" Target="../slideLayouts/slideLayout1919.xml"/><Relationship Id="rId10" Type="http://schemas.openxmlformats.org/officeDocument/2006/relationships/slideLayout" Target="../slideLayouts/slideLayout1920.xml"/></Relationships>
</file>

<file path=ppt/slideMasters/_rels/slideMaster178.xml.rels><?xml version="1.0" encoding="UTF-8" standalone="yes"?>
<Relationships xmlns="http://schemas.openxmlformats.org/package/2006/relationships"><Relationship Id="rId11" Type="http://schemas.openxmlformats.org/officeDocument/2006/relationships/slideLayout" Target="../slideLayouts/slideLayout1932.xml"/><Relationship Id="rId12" Type="http://schemas.openxmlformats.org/officeDocument/2006/relationships/theme" Target="../theme/theme178.xml"/><Relationship Id="rId13" Type="http://schemas.openxmlformats.org/officeDocument/2006/relationships/image" Target="../media/image1.png"/><Relationship Id="rId1" Type="http://schemas.openxmlformats.org/officeDocument/2006/relationships/slideLayout" Target="../slideLayouts/slideLayout1922.xml"/><Relationship Id="rId2" Type="http://schemas.openxmlformats.org/officeDocument/2006/relationships/slideLayout" Target="../slideLayouts/slideLayout1923.xml"/><Relationship Id="rId3" Type="http://schemas.openxmlformats.org/officeDocument/2006/relationships/slideLayout" Target="../slideLayouts/slideLayout1924.xml"/><Relationship Id="rId4" Type="http://schemas.openxmlformats.org/officeDocument/2006/relationships/slideLayout" Target="../slideLayouts/slideLayout1925.xml"/><Relationship Id="rId5" Type="http://schemas.openxmlformats.org/officeDocument/2006/relationships/slideLayout" Target="../slideLayouts/slideLayout1926.xml"/><Relationship Id="rId6" Type="http://schemas.openxmlformats.org/officeDocument/2006/relationships/slideLayout" Target="../slideLayouts/slideLayout1927.xml"/><Relationship Id="rId7" Type="http://schemas.openxmlformats.org/officeDocument/2006/relationships/slideLayout" Target="../slideLayouts/slideLayout1928.xml"/><Relationship Id="rId8" Type="http://schemas.openxmlformats.org/officeDocument/2006/relationships/slideLayout" Target="../slideLayouts/slideLayout1929.xml"/><Relationship Id="rId9" Type="http://schemas.openxmlformats.org/officeDocument/2006/relationships/slideLayout" Target="../slideLayouts/slideLayout1930.xml"/><Relationship Id="rId10" Type="http://schemas.openxmlformats.org/officeDocument/2006/relationships/slideLayout" Target="../slideLayouts/slideLayout1931.xml"/></Relationships>
</file>

<file path=ppt/slideMasters/_rels/slideMaster179.xml.rels><?xml version="1.0" encoding="UTF-8" standalone="yes"?>
<Relationships xmlns="http://schemas.openxmlformats.org/package/2006/relationships"><Relationship Id="rId11" Type="http://schemas.openxmlformats.org/officeDocument/2006/relationships/slideLayout" Target="../slideLayouts/slideLayout1943.xml"/><Relationship Id="rId12" Type="http://schemas.openxmlformats.org/officeDocument/2006/relationships/theme" Target="../theme/theme179.xml"/><Relationship Id="rId13" Type="http://schemas.openxmlformats.org/officeDocument/2006/relationships/image" Target="../media/image1.png"/><Relationship Id="rId1" Type="http://schemas.openxmlformats.org/officeDocument/2006/relationships/slideLayout" Target="../slideLayouts/slideLayout1933.xml"/><Relationship Id="rId2" Type="http://schemas.openxmlformats.org/officeDocument/2006/relationships/slideLayout" Target="../slideLayouts/slideLayout1934.xml"/><Relationship Id="rId3" Type="http://schemas.openxmlformats.org/officeDocument/2006/relationships/slideLayout" Target="../slideLayouts/slideLayout1935.xml"/><Relationship Id="rId4" Type="http://schemas.openxmlformats.org/officeDocument/2006/relationships/slideLayout" Target="../slideLayouts/slideLayout1936.xml"/><Relationship Id="rId5" Type="http://schemas.openxmlformats.org/officeDocument/2006/relationships/slideLayout" Target="../slideLayouts/slideLayout1937.xml"/><Relationship Id="rId6" Type="http://schemas.openxmlformats.org/officeDocument/2006/relationships/slideLayout" Target="../slideLayouts/slideLayout1938.xml"/><Relationship Id="rId7" Type="http://schemas.openxmlformats.org/officeDocument/2006/relationships/slideLayout" Target="../slideLayouts/slideLayout1939.xml"/><Relationship Id="rId8" Type="http://schemas.openxmlformats.org/officeDocument/2006/relationships/slideLayout" Target="../slideLayouts/slideLayout1940.xml"/><Relationship Id="rId9" Type="http://schemas.openxmlformats.org/officeDocument/2006/relationships/slideLayout" Target="../slideLayouts/slideLayout1941.xml"/><Relationship Id="rId10" Type="http://schemas.openxmlformats.org/officeDocument/2006/relationships/slideLayout" Target="../slideLayouts/slideLayout1942.xml"/></Relationships>
</file>

<file path=ppt/slideMasters/_rels/slideMaster18.xml.rels><?xml version="1.0" encoding="UTF-8" standalone="yes"?>
<Relationships xmlns="http://schemas.openxmlformats.org/package/2006/relationships"><Relationship Id="rId11" Type="http://schemas.openxmlformats.org/officeDocument/2006/relationships/slideLayout" Target="../slideLayouts/slideLayout192.xml"/><Relationship Id="rId12" Type="http://schemas.openxmlformats.org/officeDocument/2006/relationships/theme" Target="../theme/theme18.xml"/><Relationship Id="rId13" Type="http://schemas.openxmlformats.org/officeDocument/2006/relationships/image" Target="../media/image1.png"/><Relationship Id="rId1" Type="http://schemas.openxmlformats.org/officeDocument/2006/relationships/slideLayout" Target="../slideLayouts/slideLayout182.xml"/><Relationship Id="rId2" Type="http://schemas.openxmlformats.org/officeDocument/2006/relationships/slideLayout" Target="../slideLayouts/slideLayout183.xml"/><Relationship Id="rId3" Type="http://schemas.openxmlformats.org/officeDocument/2006/relationships/slideLayout" Target="../slideLayouts/slideLayout184.xml"/><Relationship Id="rId4" Type="http://schemas.openxmlformats.org/officeDocument/2006/relationships/slideLayout" Target="../slideLayouts/slideLayout185.xml"/><Relationship Id="rId5" Type="http://schemas.openxmlformats.org/officeDocument/2006/relationships/slideLayout" Target="../slideLayouts/slideLayout186.xml"/><Relationship Id="rId6" Type="http://schemas.openxmlformats.org/officeDocument/2006/relationships/slideLayout" Target="../slideLayouts/slideLayout187.xml"/><Relationship Id="rId7" Type="http://schemas.openxmlformats.org/officeDocument/2006/relationships/slideLayout" Target="../slideLayouts/slideLayout188.xml"/><Relationship Id="rId8" Type="http://schemas.openxmlformats.org/officeDocument/2006/relationships/slideLayout" Target="../slideLayouts/slideLayout189.xml"/><Relationship Id="rId9" Type="http://schemas.openxmlformats.org/officeDocument/2006/relationships/slideLayout" Target="../slideLayouts/slideLayout190.xml"/><Relationship Id="rId10" Type="http://schemas.openxmlformats.org/officeDocument/2006/relationships/slideLayout" Target="../slideLayouts/slideLayout191.xml"/></Relationships>
</file>

<file path=ppt/slideMasters/_rels/slideMaster180.xml.rels><?xml version="1.0" encoding="UTF-8" standalone="yes"?>
<Relationships xmlns="http://schemas.openxmlformats.org/package/2006/relationships"><Relationship Id="rId11" Type="http://schemas.openxmlformats.org/officeDocument/2006/relationships/slideLayout" Target="../slideLayouts/slideLayout1954.xml"/><Relationship Id="rId12" Type="http://schemas.openxmlformats.org/officeDocument/2006/relationships/theme" Target="../theme/theme180.xml"/><Relationship Id="rId13" Type="http://schemas.openxmlformats.org/officeDocument/2006/relationships/image" Target="../media/image1.png"/><Relationship Id="rId1" Type="http://schemas.openxmlformats.org/officeDocument/2006/relationships/slideLayout" Target="../slideLayouts/slideLayout1944.xml"/><Relationship Id="rId2" Type="http://schemas.openxmlformats.org/officeDocument/2006/relationships/slideLayout" Target="../slideLayouts/slideLayout1945.xml"/><Relationship Id="rId3" Type="http://schemas.openxmlformats.org/officeDocument/2006/relationships/slideLayout" Target="../slideLayouts/slideLayout1946.xml"/><Relationship Id="rId4" Type="http://schemas.openxmlformats.org/officeDocument/2006/relationships/slideLayout" Target="../slideLayouts/slideLayout1947.xml"/><Relationship Id="rId5" Type="http://schemas.openxmlformats.org/officeDocument/2006/relationships/slideLayout" Target="../slideLayouts/slideLayout1948.xml"/><Relationship Id="rId6" Type="http://schemas.openxmlformats.org/officeDocument/2006/relationships/slideLayout" Target="../slideLayouts/slideLayout1949.xml"/><Relationship Id="rId7" Type="http://schemas.openxmlformats.org/officeDocument/2006/relationships/slideLayout" Target="../slideLayouts/slideLayout1950.xml"/><Relationship Id="rId8" Type="http://schemas.openxmlformats.org/officeDocument/2006/relationships/slideLayout" Target="../slideLayouts/slideLayout1951.xml"/><Relationship Id="rId9" Type="http://schemas.openxmlformats.org/officeDocument/2006/relationships/slideLayout" Target="../slideLayouts/slideLayout1952.xml"/><Relationship Id="rId10" Type="http://schemas.openxmlformats.org/officeDocument/2006/relationships/slideLayout" Target="../slideLayouts/slideLayout1953.xml"/></Relationships>
</file>

<file path=ppt/slideMasters/_rels/slideMaster181.xml.rels><?xml version="1.0" encoding="UTF-8" standalone="yes"?>
<Relationships xmlns="http://schemas.openxmlformats.org/package/2006/relationships"><Relationship Id="rId11" Type="http://schemas.openxmlformats.org/officeDocument/2006/relationships/slideLayout" Target="../slideLayouts/slideLayout1965.xml"/><Relationship Id="rId12" Type="http://schemas.openxmlformats.org/officeDocument/2006/relationships/theme" Target="../theme/theme181.xml"/><Relationship Id="rId13" Type="http://schemas.openxmlformats.org/officeDocument/2006/relationships/image" Target="../media/image1.png"/><Relationship Id="rId1" Type="http://schemas.openxmlformats.org/officeDocument/2006/relationships/slideLayout" Target="../slideLayouts/slideLayout1955.xml"/><Relationship Id="rId2" Type="http://schemas.openxmlformats.org/officeDocument/2006/relationships/slideLayout" Target="../slideLayouts/slideLayout1956.xml"/><Relationship Id="rId3" Type="http://schemas.openxmlformats.org/officeDocument/2006/relationships/slideLayout" Target="../slideLayouts/slideLayout1957.xml"/><Relationship Id="rId4" Type="http://schemas.openxmlformats.org/officeDocument/2006/relationships/slideLayout" Target="../slideLayouts/slideLayout1958.xml"/><Relationship Id="rId5" Type="http://schemas.openxmlformats.org/officeDocument/2006/relationships/slideLayout" Target="../slideLayouts/slideLayout1959.xml"/><Relationship Id="rId6" Type="http://schemas.openxmlformats.org/officeDocument/2006/relationships/slideLayout" Target="../slideLayouts/slideLayout1960.xml"/><Relationship Id="rId7" Type="http://schemas.openxmlformats.org/officeDocument/2006/relationships/slideLayout" Target="../slideLayouts/slideLayout1961.xml"/><Relationship Id="rId8" Type="http://schemas.openxmlformats.org/officeDocument/2006/relationships/slideLayout" Target="../slideLayouts/slideLayout1962.xml"/><Relationship Id="rId9" Type="http://schemas.openxmlformats.org/officeDocument/2006/relationships/slideLayout" Target="../slideLayouts/slideLayout1963.xml"/><Relationship Id="rId10" Type="http://schemas.openxmlformats.org/officeDocument/2006/relationships/slideLayout" Target="../slideLayouts/slideLayout1964.xml"/></Relationships>
</file>

<file path=ppt/slideMasters/_rels/slideMaster182.xml.rels><?xml version="1.0" encoding="UTF-8" standalone="yes"?>
<Relationships xmlns="http://schemas.openxmlformats.org/package/2006/relationships"><Relationship Id="rId11" Type="http://schemas.openxmlformats.org/officeDocument/2006/relationships/slideLayout" Target="../slideLayouts/slideLayout1976.xml"/><Relationship Id="rId12" Type="http://schemas.openxmlformats.org/officeDocument/2006/relationships/theme" Target="../theme/theme182.xml"/><Relationship Id="rId13" Type="http://schemas.openxmlformats.org/officeDocument/2006/relationships/image" Target="../media/image1.png"/><Relationship Id="rId1" Type="http://schemas.openxmlformats.org/officeDocument/2006/relationships/slideLayout" Target="../slideLayouts/slideLayout1966.xml"/><Relationship Id="rId2" Type="http://schemas.openxmlformats.org/officeDocument/2006/relationships/slideLayout" Target="../slideLayouts/slideLayout1967.xml"/><Relationship Id="rId3" Type="http://schemas.openxmlformats.org/officeDocument/2006/relationships/slideLayout" Target="../slideLayouts/slideLayout1968.xml"/><Relationship Id="rId4" Type="http://schemas.openxmlformats.org/officeDocument/2006/relationships/slideLayout" Target="../slideLayouts/slideLayout1969.xml"/><Relationship Id="rId5" Type="http://schemas.openxmlformats.org/officeDocument/2006/relationships/slideLayout" Target="../slideLayouts/slideLayout1970.xml"/><Relationship Id="rId6" Type="http://schemas.openxmlformats.org/officeDocument/2006/relationships/slideLayout" Target="../slideLayouts/slideLayout1971.xml"/><Relationship Id="rId7" Type="http://schemas.openxmlformats.org/officeDocument/2006/relationships/slideLayout" Target="../slideLayouts/slideLayout1972.xml"/><Relationship Id="rId8" Type="http://schemas.openxmlformats.org/officeDocument/2006/relationships/slideLayout" Target="../slideLayouts/slideLayout1973.xml"/><Relationship Id="rId9" Type="http://schemas.openxmlformats.org/officeDocument/2006/relationships/slideLayout" Target="../slideLayouts/slideLayout1974.xml"/><Relationship Id="rId10" Type="http://schemas.openxmlformats.org/officeDocument/2006/relationships/slideLayout" Target="../slideLayouts/slideLayout1975.xml"/></Relationships>
</file>

<file path=ppt/slideMasters/_rels/slideMaster183.xml.rels><?xml version="1.0" encoding="UTF-8" standalone="yes"?>
<Relationships xmlns="http://schemas.openxmlformats.org/package/2006/relationships"><Relationship Id="rId11" Type="http://schemas.openxmlformats.org/officeDocument/2006/relationships/slideLayout" Target="../slideLayouts/slideLayout1987.xml"/><Relationship Id="rId12" Type="http://schemas.openxmlformats.org/officeDocument/2006/relationships/theme" Target="../theme/theme183.xml"/><Relationship Id="rId13" Type="http://schemas.openxmlformats.org/officeDocument/2006/relationships/image" Target="../media/image1.png"/><Relationship Id="rId1" Type="http://schemas.openxmlformats.org/officeDocument/2006/relationships/slideLayout" Target="../slideLayouts/slideLayout1977.xml"/><Relationship Id="rId2" Type="http://schemas.openxmlformats.org/officeDocument/2006/relationships/slideLayout" Target="../slideLayouts/slideLayout1978.xml"/><Relationship Id="rId3" Type="http://schemas.openxmlformats.org/officeDocument/2006/relationships/slideLayout" Target="../slideLayouts/slideLayout1979.xml"/><Relationship Id="rId4" Type="http://schemas.openxmlformats.org/officeDocument/2006/relationships/slideLayout" Target="../slideLayouts/slideLayout1980.xml"/><Relationship Id="rId5" Type="http://schemas.openxmlformats.org/officeDocument/2006/relationships/slideLayout" Target="../slideLayouts/slideLayout1981.xml"/><Relationship Id="rId6" Type="http://schemas.openxmlformats.org/officeDocument/2006/relationships/slideLayout" Target="../slideLayouts/slideLayout1982.xml"/><Relationship Id="rId7" Type="http://schemas.openxmlformats.org/officeDocument/2006/relationships/slideLayout" Target="../slideLayouts/slideLayout1983.xml"/><Relationship Id="rId8" Type="http://schemas.openxmlformats.org/officeDocument/2006/relationships/slideLayout" Target="../slideLayouts/slideLayout1984.xml"/><Relationship Id="rId9" Type="http://schemas.openxmlformats.org/officeDocument/2006/relationships/slideLayout" Target="../slideLayouts/slideLayout1985.xml"/><Relationship Id="rId10" Type="http://schemas.openxmlformats.org/officeDocument/2006/relationships/slideLayout" Target="../slideLayouts/slideLayout1986.xml"/></Relationships>
</file>

<file path=ppt/slideMasters/_rels/slideMaster184.xml.rels><?xml version="1.0" encoding="UTF-8" standalone="yes"?>
<Relationships xmlns="http://schemas.openxmlformats.org/package/2006/relationships"><Relationship Id="rId11" Type="http://schemas.openxmlformats.org/officeDocument/2006/relationships/slideLayout" Target="../slideLayouts/slideLayout1998.xml"/><Relationship Id="rId12" Type="http://schemas.openxmlformats.org/officeDocument/2006/relationships/theme" Target="../theme/theme184.xml"/><Relationship Id="rId1" Type="http://schemas.openxmlformats.org/officeDocument/2006/relationships/slideLayout" Target="../slideLayouts/slideLayout1988.xml"/><Relationship Id="rId2" Type="http://schemas.openxmlformats.org/officeDocument/2006/relationships/slideLayout" Target="../slideLayouts/slideLayout1989.xml"/><Relationship Id="rId3" Type="http://schemas.openxmlformats.org/officeDocument/2006/relationships/slideLayout" Target="../slideLayouts/slideLayout1990.xml"/><Relationship Id="rId4" Type="http://schemas.openxmlformats.org/officeDocument/2006/relationships/slideLayout" Target="../slideLayouts/slideLayout1991.xml"/><Relationship Id="rId5" Type="http://schemas.openxmlformats.org/officeDocument/2006/relationships/slideLayout" Target="../slideLayouts/slideLayout1992.xml"/><Relationship Id="rId6" Type="http://schemas.openxmlformats.org/officeDocument/2006/relationships/slideLayout" Target="../slideLayouts/slideLayout1993.xml"/><Relationship Id="rId7" Type="http://schemas.openxmlformats.org/officeDocument/2006/relationships/slideLayout" Target="../slideLayouts/slideLayout1994.xml"/><Relationship Id="rId8" Type="http://schemas.openxmlformats.org/officeDocument/2006/relationships/slideLayout" Target="../slideLayouts/slideLayout1995.xml"/><Relationship Id="rId9" Type="http://schemas.openxmlformats.org/officeDocument/2006/relationships/slideLayout" Target="../slideLayouts/slideLayout1996.xml"/><Relationship Id="rId10" Type="http://schemas.openxmlformats.org/officeDocument/2006/relationships/slideLayout" Target="../slideLayouts/slideLayout1997.xml"/></Relationships>
</file>

<file path=ppt/slideMasters/_rels/slideMaster185.xml.rels><?xml version="1.0" encoding="UTF-8" standalone="yes"?>
<Relationships xmlns="http://schemas.openxmlformats.org/package/2006/relationships"><Relationship Id="rId11" Type="http://schemas.openxmlformats.org/officeDocument/2006/relationships/slideLayout" Target="../slideLayouts/slideLayout2009.xml"/><Relationship Id="rId12" Type="http://schemas.openxmlformats.org/officeDocument/2006/relationships/theme" Target="../theme/theme185.xml"/><Relationship Id="rId13" Type="http://schemas.openxmlformats.org/officeDocument/2006/relationships/image" Target="../media/image1.png"/><Relationship Id="rId1" Type="http://schemas.openxmlformats.org/officeDocument/2006/relationships/slideLayout" Target="../slideLayouts/slideLayout1999.xml"/><Relationship Id="rId2" Type="http://schemas.openxmlformats.org/officeDocument/2006/relationships/slideLayout" Target="../slideLayouts/slideLayout2000.xml"/><Relationship Id="rId3" Type="http://schemas.openxmlformats.org/officeDocument/2006/relationships/slideLayout" Target="../slideLayouts/slideLayout2001.xml"/><Relationship Id="rId4" Type="http://schemas.openxmlformats.org/officeDocument/2006/relationships/slideLayout" Target="../slideLayouts/slideLayout2002.xml"/><Relationship Id="rId5" Type="http://schemas.openxmlformats.org/officeDocument/2006/relationships/slideLayout" Target="../slideLayouts/slideLayout2003.xml"/><Relationship Id="rId6" Type="http://schemas.openxmlformats.org/officeDocument/2006/relationships/slideLayout" Target="../slideLayouts/slideLayout2004.xml"/><Relationship Id="rId7" Type="http://schemas.openxmlformats.org/officeDocument/2006/relationships/slideLayout" Target="../slideLayouts/slideLayout2005.xml"/><Relationship Id="rId8" Type="http://schemas.openxmlformats.org/officeDocument/2006/relationships/slideLayout" Target="../slideLayouts/slideLayout2006.xml"/><Relationship Id="rId9" Type="http://schemas.openxmlformats.org/officeDocument/2006/relationships/slideLayout" Target="../slideLayouts/slideLayout2007.xml"/><Relationship Id="rId10" Type="http://schemas.openxmlformats.org/officeDocument/2006/relationships/slideLayout" Target="../slideLayouts/slideLayout2008.xml"/></Relationships>
</file>

<file path=ppt/slideMasters/_rels/slideMaster186.xml.rels><?xml version="1.0" encoding="UTF-8" standalone="yes"?>
<Relationships xmlns="http://schemas.openxmlformats.org/package/2006/relationships"><Relationship Id="rId11" Type="http://schemas.openxmlformats.org/officeDocument/2006/relationships/slideLayout" Target="../slideLayouts/slideLayout2020.xml"/><Relationship Id="rId12" Type="http://schemas.openxmlformats.org/officeDocument/2006/relationships/theme" Target="../theme/theme186.xml"/><Relationship Id="rId1" Type="http://schemas.openxmlformats.org/officeDocument/2006/relationships/slideLayout" Target="../slideLayouts/slideLayout2010.xml"/><Relationship Id="rId2" Type="http://schemas.openxmlformats.org/officeDocument/2006/relationships/slideLayout" Target="../slideLayouts/slideLayout2011.xml"/><Relationship Id="rId3" Type="http://schemas.openxmlformats.org/officeDocument/2006/relationships/slideLayout" Target="../slideLayouts/slideLayout2012.xml"/><Relationship Id="rId4" Type="http://schemas.openxmlformats.org/officeDocument/2006/relationships/slideLayout" Target="../slideLayouts/slideLayout2013.xml"/><Relationship Id="rId5" Type="http://schemas.openxmlformats.org/officeDocument/2006/relationships/slideLayout" Target="../slideLayouts/slideLayout2014.xml"/><Relationship Id="rId6" Type="http://schemas.openxmlformats.org/officeDocument/2006/relationships/slideLayout" Target="../slideLayouts/slideLayout2015.xml"/><Relationship Id="rId7" Type="http://schemas.openxmlformats.org/officeDocument/2006/relationships/slideLayout" Target="../slideLayouts/slideLayout2016.xml"/><Relationship Id="rId8" Type="http://schemas.openxmlformats.org/officeDocument/2006/relationships/slideLayout" Target="../slideLayouts/slideLayout2017.xml"/><Relationship Id="rId9" Type="http://schemas.openxmlformats.org/officeDocument/2006/relationships/slideLayout" Target="../slideLayouts/slideLayout2018.xml"/><Relationship Id="rId10" Type="http://schemas.openxmlformats.org/officeDocument/2006/relationships/slideLayout" Target="../slideLayouts/slideLayout2019.xml"/></Relationships>
</file>

<file path=ppt/slideMasters/_rels/slideMaster187.xml.rels><?xml version="1.0" encoding="UTF-8" standalone="yes"?>
<Relationships xmlns="http://schemas.openxmlformats.org/package/2006/relationships"><Relationship Id="rId11" Type="http://schemas.openxmlformats.org/officeDocument/2006/relationships/slideLayout" Target="../slideLayouts/slideLayout2031.xml"/><Relationship Id="rId12" Type="http://schemas.openxmlformats.org/officeDocument/2006/relationships/theme" Target="../theme/theme187.xml"/><Relationship Id="rId1" Type="http://schemas.openxmlformats.org/officeDocument/2006/relationships/slideLayout" Target="../slideLayouts/slideLayout2021.xml"/><Relationship Id="rId2" Type="http://schemas.openxmlformats.org/officeDocument/2006/relationships/slideLayout" Target="../slideLayouts/slideLayout2022.xml"/><Relationship Id="rId3" Type="http://schemas.openxmlformats.org/officeDocument/2006/relationships/slideLayout" Target="../slideLayouts/slideLayout2023.xml"/><Relationship Id="rId4" Type="http://schemas.openxmlformats.org/officeDocument/2006/relationships/slideLayout" Target="../slideLayouts/slideLayout2024.xml"/><Relationship Id="rId5" Type="http://schemas.openxmlformats.org/officeDocument/2006/relationships/slideLayout" Target="../slideLayouts/slideLayout2025.xml"/><Relationship Id="rId6" Type="http://schemas.openxmlformats.org/officeDocument/2006/relationships/slideLayout" Target="../slideLayouts/slideLayout2026.xml"/><Relationship Id="rId7" Type="http://schemas.openxmlformats.org/officeDocument/2006/relationships/slideLayout" Target="../slideLayouts/slideLayout2027.xml"/><Relationship Id="rId8" Type="http://schemas.openxmlformats.org/officeDocument/2006/relationships/slideLayout" Target="../slideLayouts/slideLayout2028.xml"/><Relationship Id="rId9" Type="http://schemas.openxmlformats.org/officeDocument/2006/relationships/slideLayout" Target="../slideLayouts/slideLayout2029.xml"/><Relationship Id="rId10" Type="http://schemas.openxmlformats.org/officeDocument/2006/relationships/slideLayout" Target="../slideLayouts/slideLayout2030.xml"/></Relationships>
</file>

<file path=ppt/slideMasters/_rels/slideMaster188.xml.rels><?xml version="1.0" encoding="UTF-8" standalone="yes"?>
<Relationships xmlns="http://schemas.openxmlformats.org/package/2006/relationships"><Relationship Id="rId11" Type="http://schemas.openxmlformats.org/officeDocument/2006/relationships/slideLayout" Target="../slideLayouts/slideLayout2042.xml"/><Relationship Id="rId12" Type="http://schemas.openxmlformats.org/officeDocument/2006/relationships/theme" Target="../theme/theme188.xml"/><Relationship Id="rId1" Type="http://schemas.openxmlformats.org/officeDocument/2006/relationships/slideLayout" Target="../slideLayouts/slideLayout2032.xml"/><Relationship Id="rId2" Type="http://schemas.openxmlformats.org/officeDocument/2006/relationships/slideLayout" Target="../slideLayouts/slideLayout2033.xml"/><Relationship Id="rId3" Type="http://schemas.openxmlformats.org/officeDocument/2006/relationships/slideLayout" Target="../slideLayouts/slideLayout2034.xml"/><Relationship Id="rId4" Type="http://schemas.openxmlformats.org/officeDocument/2006/relationships/slideLayout" Target="../slideLayouts/slideLayout2035.xml"/><Relationship Id="rId5" Type="http://schemas.openxmlformats.org/officeDocument/2006/relationships/slideLayout" Target="../slideLayouts/slideLayout2036.xml"/><Relationship Id="rId6" Type="http://schemas.openxmlformats.org/officeDocument/2006/relationships/slideLayout" Target="../slideLayouts/slideLayout2037.xml"/><Relationship Id="rId7" Type="http://schemas.openxmlformats.org/officeDocument/2006/relationships/slideLayout" Target="../slideLayouts/slideLayout2038.xml"/><Relationship Id="rId8" Type="http://schemas.openxmlformats.org/officeDocument/2006/relationships/slideLayout" Target="../slideLayouts/slideLayout2039.xml"/><Relationship Id="rId9" Type="http://schemas.openxmlformats.org/officeDocument/2006/relationships/slideLayout" Target="../slideLayouts/slideLayout2040.xml"/><Relationship Id="rId10" Type="http://schemas.openxmlformats.org/officeDocument/2006/relationships/slideLayout" Target="../slideLayouts/slideLayout2041.xml"/></Relationships>
</file>

<file path=ppt/slideMasters/_rels/slideMaster189.xml.rels><?xml version="1.0" encoding="UTF-8" standalone="yes"?>
<Relationships xmlns="http://schemas.openxmlformats.org/package/2006/relationships"><Relationship Id="rId11" Type="http://schemas.openxmlformats.org/officeDocument/2006/relationships/slideLayout" Target="../slideLayouts/slideLayout2053.xml"/><Relationship Id="rId12" Type="http://schemas.openxmlformats.org/officeDocument/2006/relationships/theme" Target="../theme/theme189.xml"/><Relationship Id="rId1" Type="http://schemas.openxmlformats.org/officeDocument/2006/relationships/slideLayout" Target="../slideLayouts/slideLayout2043.xml"/><Relationship Id="rId2" Type="http://schemas.openxmlformats.org/officeDocument/2006/relationships/slideLayout" Target="../slideLayouts/slideLayout2044.xml"/><Relationship Id="rId3" Type="http://schemas.openxmlformats.org/officeDocument/2006/relationships/slideLayout" Target="../slideLayouts/slideLayout2045.xml"/><Relationship Id="rId4" Type="http://schemas.openxmlformats.org/officeDocument/2006/relationships/slideLayout" Target="../slideLayouts/slideLayout2046.xml"/><Relationship Id="rId5" Type="http://schemas.openxmlformats.org/officeDocument/2006/relationships/slideLayout" Target="../slideLayouts/slideLayout2047.xml"/><Relationship Id="rId6" Type="http://schemas.openxmlformats.org/officeDocument/2006/relationships/slideLayout" Target="../slideLayouts/slideLayout2048.xml"/><Relationship Id="rId7" Type="http://schemas.openxmlformats.org/officeDocument/2006/relationships/slideLayout" Target="../slideLayouts/slideLayout2049.xml"/><Relationship Id="rId8" Type="http://schemas.openxmlformats.org/officeDocument/2006/relationships/slideLayout" Target="../slideLayouts/slideLayout2050.xml"/><Relationship Id="rId9" Type="http://schemas.openxmlformats.org/officeDocument/2006/relationships/slideLayout" Target="../slideLayouts/slideLayout2051.xml"/><Relationship Id="rId10" Type="http://schemas.openxmlformats.org/officeDocument/2006/relationships/slideLayout" Target="../slideLayouts/slideLayout2052.xml"/></Relationships>
</file>

<file path=ppt/slideMasters/_rels/slideMaster19.xml.rels><?xml version="1.0" encoding="UTF-8" standalone="yes"?>
<Relationships xmlns="http://schemas.openxmlformats.org/package/2006/relationships"><Relationship Id="rId11" Type="http://schemas.openxmlformats.org/officeDocument/2006/relationships/slideLayout" Target="../slideLayouts/slideLayout203.xml"/><Relationship Id="rId12" Type="http://schemas.openxmlformats.org/officeDocument/2006/relationships/theme" Target="../theme/theme19.xml"/><Relationship Id="rId13" Type="http://schemas.openxmlformats.org/officeDocument/2006/relationships/image" Target="../media/image1.png"/><Relationship Id="rId1" Type="http://schemas.openxmlformats.org/officeDocument/2006/relationships/slideLayout" Target="../slideLayouts/slideLayout193.xml"/><Relationship Id="rId2" Type="http://schemas.openxmlformats.org/officeDocument/2006/relationships/slideLayout" Target="../slideLayouts/slideLayout194.xml"/><Relationship Id="rId3" Type="http://schemas.openxmlformats.org/officeDocument/2006/relationships/slideLayout" Target="../slideLayouts/slideLayout195.xml"/><Relationship Id="rId4" Type="http://schemas.openxmlformats.org/officeDocument/2006/relationships/slideLayout" Target="../slideLayouts/slideLayout196.xml"/><Relationship Id="rId5" Type="http://schemas.openxmlformats.org/officeDocument/2006/relationships/slideLayout" Target="../slideLayouts/slideLayout197.xml"/><Relationship Id="rId6" Type="http://schemas.openxmlformats.org/officeDocument/2006/relationships/slideLayout" Target="../slideLayouts/slideLayout198.xml"/><Relationship Id="rId7" Type="http://schemas.openxmlformats.org/officeDocument/2006/relationships/slideLayout" Target="../slideLayouts/slideLayout199.xml"/><Relationship Id="rId8" Type="http://schemas.openxmlformats.org/officeDocument/2006/relationships/slideLayout" Target="../slideLayouts/slideLayout200.xml"/><Relationship Id="rId9" Type="http://schemas.openxmlformats.org/officeDocument/2006/relationships/slideLayout" Target="../slideLayouts/slideLayout201.xml"/><Relationship Id="rId10" Type="http://schemas.openxmlformats.org/officeDocument/2006/relationships/slideLayout" Target="../slideLayouts/slideLayout202.xml"/></Relationships>
</file>

<file path=ppt/slideMasters/_rels/slideMaster190.xml.rels><?xml version="1.0" encoding="UTF-8" standalone="yes"?>
<Relationships xmlns="http://schemas.openxmlformats.org/package/2006/relationships"><Relationship Id="rId11" Type="http://schemas.openxmlformats.org/officeDocument/2006/relationships/slideLayout" Target="../slideLayouts/slideLayout2064.xml"/><Relationship Id="rId12" Type="http://schemas.openxmlformats.org/officeDocument/2006/relationships/theme" Target="../theme/theme190.xml"/><Relationship Id="rId1" Type="http://schemas.openxmlformats.org/officeDocument/2006/relationships/slideLayout" Target="../slideLayouts/slideLayout2054.xml"/><Relationship Id="rId2" Type="http://schemas.openxmlformats.org/officeDocument/2006/relationships/slideLayout" Target="../slideLayouts/slideLayout2055.xml"/><Relationship Id="rId3" Type="http://schemas.openxmlformats.org/officeDocument/2006/relationships/slideLayout" Target="../slideLayouts/slideLayout2056.xml"/><Relationship Id="rId4" Type="http://schemas.openxmlformats.org/officeDocument/2006/relationships/slideLayout" Target="../slideLayouts/slideLayout2057.xml"/><Relationship Id="rId5" Type="http://schemas.openxmlformats.org/officeDocument/2006/relationships/slideLayout" Target="../slideLayouts/slideLayout2058.xml"/><Relationship Id="rId6" Type="http://schemas.openxmlformats.org/officeDocument/2006/relationships/slideLayout" Target="../slideLayouts/slideLayout2059.xml"/><Relationship Id="rId7" Type="http://schemas.openxmlformats.org/officeDocument/2006/relationships/slideLayout" Target="../slideLayouts/slideLayout2060.xml"/><Relationship Id="rId8" Type="http://schemas.openxmlformats.org/officeDocument/2006/relationships/slideLayout" Target="../slideLayouts/slideLayout2061.xml"/><Relationship Id="rId9" Type="http://schemas.openxmlformats.org/officeDocument/2006/relationships/slideLayout" Target="../slideLayouts/slideLayout2062.xml"/><Relationship Id="rId10" Type="http://schemas.openxmlformats.org/officeDocument/2006/relationships/slideLayout" Target="../slideLayouts/slideLayout2063.xml"/></Relationships>
</file>

<file path=ppt/slideMasters/_rels/slideMaster191.xml.rels><?xml version="1.0" encoding="UTF-8" standalone="yes"?>
<Relationships xmlns="http://schemas.openxmlformats.org/package/2006/relationships"><Relationship Id="rId11" Type="http://schemas.openxmlformats.org/officeDocument/2006/relationships/slideLayout" Target="../slideLayouts/slideLayout2075.xml"/><Relationship Id="rId12" Type="http://schemas.openxmlformats.org/officeDocument/2006/relationships/slideLayout" Target="../slideLayouts/slideLayout2076.xml"/><Relationship Id="rId13" Type="http://schemas.openxmlformats.org/officeDocument/2006/relationships/theme" Target="../theme/theme191.xml"/><Relationship Id="rId14" Type="http://schemas.openxmlformats.org/officeDocument/2006/relationships/image" Target="../media/image1.png"/><Relationship Id="rId1" Type="http://schemas.openxmlformats.org/officeDocument/2006/relationships/slideLayout" Target="../slideLayouts/slideLayout2065.xml"/><Relationship Id="rId2" Type="http://schemas.openxmlformats.org/officeDocument/2006/relationships/slideLayout" Target="../slideLayouts/slideLayout2066.xml"/><Relationship Id="rId3" Type="http://schemas.openxmlformats.org/officeDocument/2006/relationships/slideLayout" Target="../slideLayouts/slideLayout2067.xml"/><Relationship Id="rId4" Type="http://schemas.openxmlformats.org/officeDocument/2006/relationships/slideLayout" Target="../slideLayouts/slideLayout2068.xml"/><Relationship Id="rId5" Type="http://schemas.openxmlformats.org/officeDocument/2006/relationships/slideLayout" Target="../slideLayouts/slideLayout2069.xml"/><Relationship Id="rId6" Type="http://schemas.openxmlformats.org/officeDocument/2006/relationships/slideLayout" Target="../slideLayouts/slideLayout2070.xml"/><Relationship Id="rId7" Type="http://schemas.openxmlformats.org/officeDocument/2006/relationships/slideLayout" Target="../slideLayouts/slideLayout2071.xml"/><Relationship Id="rId8" Type="http://schemas.openxmlformats.org/officeDocument/2006/relationships/slideLayout" Target="../slideLayouts/slideLayout2072.xml"/><Relationship Id="rId9" Type="http://schemas.openxmlformats.org/officeDocument/2006/relationships/slideLayout" Target="../slideLayouts/slideLayout2073.xml"/><Relationship Id="rId10" Type="http://schemas.openxmlformats.org/officeDocument/2006/relationships/slideLayout" Target="../slideLayouts/slideLayout2074.xml"/></Relationships>
</file>

<file path=ppt/slideMasters/_rels/slideMaster192.xml.rels><?xml version="1.0" encoding="UTF-8" standalone="yes"?>
<Relationships xmlns="http://schemas.openxmlformats.org/package/2006/relationships"><Relationship Id="rId11" Type="http://schemas.openxmlformats.org/officeDocument/2006/relationships/slideLayout" Target="../slideLayouts/slideLayout2087.xml"/><Relationship Id="rId12" Type="http://schemas.openxmlformats.org/officeDocument/2006/relationships/theme" Target="../theme/theme192.xml"/><Relationship Id="rId1" Type="http://schemas.openxmlformats.org/officeDocument/2006/relationships/slideLayout" Target="../slideLayouts/slideLayout2077.xml"/><Relationship Id="rId2" Type="http://schemas.openxmlformats.org/officeDocument/2006/relationships/slideLayout" Target="../slideLayouts/slideLayout2078.xml"/><Relationship Id="rId3" Type="http://schemas.openxmlformats.org/officeDocument/2006/relationships/slideLayout" Target="../slideLayouts/slideLayout2079.xml"/><Relationship Id="rId4" Type="http://schemas.openxmlformats.org/officeDocument/2006/relationships/slideLayout" Target="../slideLayouts/slideLayout2080.xml"/><Relationship Id="rId5" Type="http://schemas.openxmlformats.org/officeDocument/2006/relationships/slideLayout" Target="../slideLayouts/slideLayout2081.xml"/><Relationship Id="rId6" Type="http://schemas.openxmlformats.org/officeDocument/2006/relationships/slideLayout" Target="../slideLayouts/slideLayout2082.xml"/><Relationship Id="rId7" Type="http://schemas.openxmlformats.org/officeDocument/2006/relationships/slideLayout" Target="../slideLayouts/slideLayout2083.xml"/><Relationship Id="rId8" Type="http://schemas.openxmlformats.org/officeDocument/2006/relationships/slideLayout" Target="../slideLayouts/slideLayout2084.xml"/><Relationship Id="rId9" Type="http://schemas.openxmlformats.org/officeDocument/2006/relationships/slideLayout" Target="../slideLayouts/slideLayout2085.xml"/><Relationship Id="rId10" Type="http://schemas.openxmlformats.org/officeDocument/2006/relationships/slideLayout" Target="../slideLayouts/slideLayout2086.xml"/></Relationships>
</file>

<file path=ppt/slideMasters/_rels/slideMaster193.xml.rels><?xml version="1.0" encoding="UTF-8" standalone="yes"?>
<Relationships xmlns="http://schemas.openxmlformats.org/package/2006/relationships"><Relationship Id="rId11" Type="http://schemas.openxmlformats.org/officeDocument/2006/relationships/slideLayout" Target="../slideLayouts/slideLayout2098.xml"/><Relationship Id="rId12" Type="http://schemas.openxmlformats.org/officeDocument/2006/relationships/theme" Target="../theme/theme193.xml"/><Relationship Id="rId1" Type="http://schemas.openxmlformats.org/officeDocument/2006/relationships/slideLayout" Target="../slideLayouts/slideLayout2088.xml"/><Relationship Id="rId2" Type="http://schemas.openxmlformats.org/officeDocument/2006/relationships/slideLayout" Target="../slideLayouts/slideLayout2089.xml"/><Relationship Id="rId3" Type="http://schemas.openxmlformats.org/officeDocument/2006/relationships/slideLayout" Target="../slideLayouts/slideLayout2090.xml"/><Relationship Id="rId4" Type="http://schemas.openxmlformats.org/officeDocument/2006/relationships/slideLayout" Target="../slideLayouts/slideLayout2091.xml"/><Relationship Id="rId5" Type="http://schemas.openxmlformats.org/officeDocument/2006/relationships/slideLayout" Target="../slideLayouts/slideLayout2092.xml"/><Relationship Id="rId6" Type="http://schemas.openxmlformats.org/officeDocument/2006/relationships/slideLayout" Target="../slideLayouts/slideLayout2093.xml"/><Relationship Id="rId7" Type="http://schemas.openxmlformats.org/officeDocument/2006/relationships/slideLayout" Target="../slideLayouts/slideLayout2094.xml"/><Relationship Id="rId8" Type="http://schemas.openxmlformats.org/officeDocument/2006/relationships/slideLayout" Target="../slideLayouts/slideLayout2095.xml"/><Relationship Id="rId9" Type="http://schemas.openxmlformats.org/officeDocument/2006/relationships/slideLayout" Target="../slideLayouts/slideLayout2096.xml"/><Relationship Id="rId10" Type="http://schemas.openxmlformats.org/officeDocument/2006/relationships/slideLayout" Target="../slideLayouts/slideLayout2097.xml"/></Relationships>
</file>

<file path=ppt/slideMasters/_rels/slideMaster194.xml.rels><?xml version="1.0" encoding="UTF-8" standalone="yes"?>
<Relationships xmlns="http://schemas.openxmlformats.org/package/2006/relationships"><Relationship Id="rId11" Type="http://schemas.openxmlformats.org/officeDocument/2006/relationships/slideLayout" Target="../slideLayouts/slideLayout2109.xml"/><Relationship Id="rId12" Type="http://schemas.openxmlformats.org/officeDocument/2006/relationships/theme" Target="../theme/theme194.xml"/><Relationship Id="rId1" Type="http://schemas.openxmlformats.org/officeDocument/2006/relationships/slideLayout" Target="../slideLayouts/slideLayout2099.xml"/><Relationship Id="rId2" Type="http://schemas.openxmlformats.org/officeDocument/2006/relationships/slideLayout" Target="../slideLayouts/slideLayout2100.xml"/><Relationship Id="rId3" Type="http://schemas.openxmlformats.org/officeDocument/2006/relationships/slideLayout" Target="../slideLayouts/slideLayout2101.xml"/><Relationship Id="rId4" Type="http://schemas.openxmlformats.org/officeDocument/2006/relationships/slideLayout" Target="../slideLayouts/slideLayout2102.xml"/><Relationship Id="rId5" Type="http://schemas.openxmlformats.org/officeDocument/2006/relationships/slideLayout" Target="../slideLayouts/slideLayout2103.xml"/><Relationship Id="rId6" Type="http://schemas.openxmlformats.org/officeDocument/2006/relationships/slideLayout" Target="../slideLayouts/slideLayout2104.xml"/><Relationship Id="rId7" Type="http://schemas.openxmlformats.org/officeDocument/2006/relationships/slideLayout" Target="../slideLayouts/slideLayout2105.xml"/><Relationship Id="rId8" Type="http://schemas.openxmlformats.org/officeDocument/2006/relationships/slideLayout" Target="../slideLayouts/slideLayout2106.xml"/><Relationship Id="rId9" Type="http://schemas.openxmlformats.org/officeDocument/2006/relationships/slideLayout" Target="../slideLayouts/slideLayout2107.xml"/><Relationship Id="rId10" Type="http://schemas.openxmlformats.org/officeDocument/2006/relationships/slideLayout" Target="../slideLayouts/slideLayout2108.xml"/></Relationships>
</file>

<file path=ppt/slideMasters/_rels/slideMaster195.xml.rels><?xml version="1.0" encoding="UTF-8" standalone="yes"?>
<Relationships xmlns="http://schemas.openxmlformats.org/package/2006/relationships"><Relationship Id="rId11" Type="http://schemas.openxmlformats.org/officeDocument/2006/relationships/slideLayout" Target="../slideLayouts/slideLayout2120.xml"/><Relationship Id="rId12" Type="http://schemas.openxmlformats.org/officeDocument/2006/relationships/theme" Target="../theme/theme195.xml"/><Relationship Id="rId1" Type="http://schemas.openxmlformats.org/officeDocument/2006/relationships/slideLayout" Target="../slideLayouts/slideLayout2110.xml"/><Relationship Id="rId2" Type="http://schemas.openxmlformats.org/officeDocument/2006/relationships/slideLayout" Target="../slideLayouts/slideLayout2111.xml"/><Relationship Id="rId3" Type="http://schemas.openxmlformats.org/officeDocument/2006/relationships/slideLayout" Target="../slideLayouts/slideLayout2112.xml"/><Relationship Id="rId4" Type="http://schemas.openxmlformats.org/officeDocument/2006/relationships/slideLayout" Target="../slideLayouts/slideLayout2113.xml"/><Relationship Id="rId5" Type="http://schemas.openxmlformats.org/officeDocument/2006/relationships/slideLayout" Target="../slideLayouts/slideLayout2114.xml"/><Relationship Id="rId6" Type="http://schemas.openxmlformats.org/officeDocument/2006/relationships/slideLayout" Target="../slideLayouts/slideLayout2115.xml"/><Relationship Id="rId7" Type="http://schemas.openxmlformats.org/officeDocument/2006/relationships/slideLayout" Target="../slideLayouts/slideLayout2116.xml"/><Relationship Id="rId8" Type="http://schemas.openxmlformats.org/officeDocument/2006/relationships/slideLayout" Target="../slideLayouts/slideLayout2117.xml"/><Relationship Id="rId9" Type="http://schemas.openxmlformats.org/officeDocument/2006/relationships/slideLayout" Target="../slideLayouts/slideLayout2118.xml"/><Relationship Id="rId10" Type="http://schemas.openxmlformats.org/officeDocument/2006/relationships/slideLayout" Target="../slideLayouts/slideLayout2119.xml"/></Relationships>
</file>

<file path=ppt/slideMasters/_rels/slideMaster196.xml.rels><?xml version="1.0" encoding="UTF-8" standalone="yes"?>
<Relationships xmlns="http://schemas.openxmlformats.org/package/2006/relationships"><Relationship Id="rId11" Type="http://schemas.openxmlformats.org/officeDocument/2006/relationships/slideLayout" Target="../slideLayouts/slideLayout2131.xml"/><Relationship Id="rId12" Type="http://schemas.openxmlformats.org/officeDocument/2006/relationships/theme" Target="../theme/theme196.xml"/><Relationship Id="rId1" Type="http://schemas.openxmlformats.org/officeDocument/2006/relationships/slideLayout" Target="../slideLayouts/slideLayout2121.xml"/><Relationship Id="rId2" Type="http://schemas.openxmlformats.org/officeDocument/2006/relationships/slideLayout" Target="../slideLayouts/slideLayout2122.xml"/><Relationship Id="rId3" Type="http://schemas.openxmlformats.org/officeDocument/2006/relationships/slideLayout" Target="../slideLayouts/slideLayout2123.xml"/><Relationship Id="rId4" Type="http://schemas.openxmlformats.org/officeDocument/2006/relationships/slideLayout" Target="../slideLayouts/slideLayout2124.xml"/><Relationship Id="rId5" Type="http://schemas.openxmlformats.org/officeDocument/2006/relationships/slideLayout" Target="../slideLayouts/slideLayout2125.xml"/><Relationship Id="rId6" Type="http://schemas.openxmlformats.org/officeDocument/2006/relationships/slideLayout" Target="../slideLayouts/slideLayout2126.xml"/><Relationship Id="rId7" Type="http://schemas.openxmlformats.org/officeDocument/2006/relationships/slideLayout" Target="../slideLayouts/slideLayout2127.xml"/><Relationship Id="rId8" Type="http://schemas.openxmlformats.org/officeDocument/2006/relationships/slideLayout" Target="../slideLayouts/slideLayout2128.xml"/><Relationship Id="rId9" Type="http://schemas.openxmlformats.org/officeDocument/2006/relationships/slideLayout" Target="../slideLayouts/slideLayout2129.xml"/><Relationship Id="rId10" Type="http://schemas.openxmlformats.org/officeDocument/2006/relationships/slideLayout" Target="../slideLayouts/slideLayout2130.xml"/></Relationships>
</file>

<file path=ppt/slideMasters/_rels/slideMaster197.xml.rels><?xml version="1.0" encoding="UTF-8" standalone="yes"?>
<Relationships xmlns="http://schemas.openxmlformats.org/package/2006/relationships"><Relationship Id="rId11" Type="http://schemas.openxmlformats.org/officeDocument/2006/relationships/slideLayout" Target="../slideLayouts/slideLayout2142.xml"/><Relationship Id="rId12" Type="http://schemas.openxmlformats.org/officeDocument/2006/relationships/theme" Target="../theme/theme197.xml"/><Relationship Id="rId1" Type="http://schemas.openxmlformats.org/officeDocument/2006/relationships/slideLayout" Target="../slideLayouts/slideLayout2132.xml"/><Relationship Id="rId2" Type="http://schemas.openxmlformats.org/officeDocument/2006/relationships/slideLayout" Target="../slideLayouts/slideLayout2133.xml"/><Relationship Id="rId3" Type="http://schemas.openxmlformats.org/officeDocument/2006/relationships/slideLayout" Target="../slideLayouts/slideLayout2134.xml"/><Relationship Id="rId4" Type="http://schemas.openxmlformats.org/officeDocument/2006/relationships/slideLayout" Target="../slideLayouts/slideLayout2135.xml"/><Relationship Id="rId5" Type="http://schemas.openxmlformats.org/officeDocument/2006/relationships/slideLayout" Target="../slideLayouts/slideLayout2136.xml"/><Relationship Id="rId6" Type="http://schemas.openxmlformats.org/officeDocument/2006/relationships/slideLayout" Target="../slideLayouts/slideLayout2137.xml"/><Relationship Id="rId7" Type="http://schemas.openxmlformats.org/officeDocument/2006/relationships/slideLayout" Target="../slideLayouts/slideLayout2138.xml"/><Relationship Id="rId8" Type="http://schemas.openxmlformats.org/officeDocument/2006/relationships/slideLayout" Target="../slideLayouts/slideLayout2139.xml"/><Relationship Id="rId9" Type="http://schemas.openxmlformats.org/officeDocument/2006/relationships/slideLayout" Target="../slideLayouts/slideLayout2140.xml"/><Relationship Id="rId10" Type="http://schemas.openxmlformats.org/officeDocument/2006/relationships/slideLayout" Target="../slideLayouts/slideLayout2141.xml"/></Relationships>
</file>

<file path=ppt/slideMasters/_rels/slideMaster198.xml.rels><?xml version="1.0" encoding="UTF-8" standalone="yes"?>
<Relationships xmlns="http://schemas.openxmlformats.org/package/2006/relationships"><Relationship Id="rId11" Type="http://schemas.openxmlformats.org/officeDocument/2006/relationships/slideLayout" Target="../slideLayouts/slideLayout2153.xml"/><Relationship Id="rId12" Type="http://schemas.openxmlformats.org/officeDocument/2006/relationships/theme" Target="../theme/theme198.xml"/><Relationship Id="rId1" Type="http://schemas.openxmlformats.org/officeDocument/2006/relationships/slideLayout" Target="../slideLayouts/slideLayout2143.xml"/><Relationship Id="rId2" Type="http://schemas.openxmlformats.org/officeDocument/2006/relationships/slideLayout" Target="../slideLayouts/slideLayout2144.xml"/><Relationship Id="rId3" Type="http://schemas.openxmlformats.org/officeDocument/2006/relationships/slideLayout" Target="../slideLayouts/slideLayout2145.xml"/><Relationship Id="rId4" Type="http://schemas.openxmlformats.org/officeDocument/2006/relationships/slideLayout" Target="../slideLayouts/slideLayout2146.xml"/><Relationship Id="rId5" Type="http://schemas.openxmlformats.org/officeDocument/2006/relationships/slideLayout" Target="../slideLayouts/slideLayout2147.xml"/><Relationship Id="rId6" Type="http://schemas.openxmlformats.org/officeDocument/2006/relationships/slideLayout" Target="../slideLayouts/slideLayout2148.xml"/><Relationship Id="rId7" Type="http://schemas.openxmlformats.org/officeDocument/2006/relationships/slideLayout" Target="../slideLayouts/slideLayout2149.xml"/><Relationship Id="rId8" Type="http://schemas.openxmlformats.org/officeDocument/2006/relationships/slideLayout" Target="../slideLayouts/slideLayout2150.xml"/><Relationship Id="rId9" Type="http://schemas.openxmlformats.org/officeDocument/2006/relationships/slideLayout" Target="../slideLayouts/slideLayout2151.xml"/><Relationship Id="rId10" Type="http://schemas.openxmlformats.org/officeDocument/2006/relationships/slideLayout" Target="../slideLayouts/slideLayout2152.xml"/></Relationships>
</file>

<file path=ppt/slideMasters/_rels/slideMaster199.xml.rels><?xml version="1.0" encoding="UTF-8" standalone="yes"?>
<Relationships xmlns="http://schemas.openxmlformats.org/package/2006/relationships"><Relationship Id="rId11" Type="http://schemas.openxmlformats.org/officeDocument/2006/relationships/slideLayout" Target="../slideLayouts/slideLayout2164.xml"/><Relationship Id="rId12" Type="http://schemas.openxmlformats.org/officeDocument/2006/relationships/theme" Target="../theme/theme199.xml"/><Relationship Id="rId1" Type="http://schemas.openxmlformats.org/officeDocument/2006/relationships/slideLayout" Target="../slideLayouts/slideLayout2154.xml"/><Relationship Id="rId2" Type="http://schemas.openxmlformats.org/officeDocument/2006/relationships/slideLayout" Target="../slideLayouts/slideLayout2155.xml"/><Relationship Id="rId3" Type="http://schemas.openxmlformats.org/officeDocument/2006/relationships/slideLayout" Target="../slideLayouts/slideLayout2156.xml"/><Relationship Id="rId4" Type="http://schemas.openxmlformats.org/officeDocument/2006/relationships/slideLayout" Target="../slideLayouts/slideLayout2157.xml"/><Relationship Id="rId5" Type="http://schemas.openxmlformats.org/officeDocument/2006/relationships/slideLayout" Target="../slideLayouts/slideLayout2158.xml"/><Relationship Id="rId6" Type="http://schemas.openxmlformats.org/officeDocument/2006/relationships/slideLayout" Target="../slideLayouts/slideLayout2159.xml"/><Relationship Id="rId7" Type="http://schemas.openxmlformats.org/officeDocument/2006/relationships/slideLayout" Target="../slideLayouts/slideLayout2160.xml"/><Relationship Id="rId8" Type="http://schemas.openxmlformats.org/officeDocument/2006/relationships/slideLayout" Target="../slideLayouts/slideLayout2161.xml"/><Relationship Id="rId9" Type="http://schemas.openxmlformats.org/officeDocument/2006/relationships/slideLayout" Target="../slideLayouts/slideLayout2162.xml"/><Relationship Id="rId10" Type="http://schemas.openxmlformats.org/officeDocument/2006/relationships/slideLayout" Target="../slideLayouts/slideLayout2163.xml"/></Relationships>
</file>

<file path=ppt/slideMasters/_rels/slideMaster2.xml.rels><?xml version="1.0" encoding="UTF-8" standalone="yes"?>
<Relationships xmlns="http://schemas.openxmlformats.org/package/2006/relationships"><Relationship Id="rId1" Type="http://schemas.openxmlformats.org/officeDocument/2006/relationships/theme" Target="../theme/theme2.xml"/><Relationship Id="rId2" Type="http://schemas.openxmlformats.org/officeDocument/2006/relationships/image" Target="../media/image1.png"/></Relationships>
</file>

<file path=ppt/slideMasters/_rels/slideMaster20.xml.rels><?xml version="1.0" encoding="UTF-8" standalone="yes"?>
<Relationships xmlns="http://schemas.openxmlformats.org/package/2006/relationships"><Relationship Id="rId11" Type="http://schemas.openxmlformats.org/officeDocument/2006/relationships/slideLayout" Target="../slideLayouts/slideLayout214.xml"/><Relationship Id="rId12" Type="http://schemas.openxmlformats.org/officeDocument/2006/relationships/theme" Target="../theme/theme20.xml"/><Relationship Id="rId13" Type="http://schemas.openxmlformats.org/officeDocument/2006/relationships/image" Target="../media/image1.png"/><Relationship Id="rId1" Type="http://schemas.openxmlformats.org/officeDocument/2006/relationships/slideLayout" Target="../slideLayouts/slideLayout204.xml"/><Relationship Id="rId2" Type="http://schemas.openxmlformats.org/officeDocument/2006/relationships/slideLayout" Target="../slideLayouts/slideLayout205.xml"/><Relationship Id="rId3" Type="http://schemas.openxmlformats.org/officeDocument/2006/relationships/slideLayout" Target="../slideLayouts/slideLayout206.xml"/><Relationship Id="rId4" Type="http://schemas.openxmlformats.org/officeDocument/2006/relationships/slideLayout" Target="../slideLayouts/slideLayout207.xml"/><Relationship Id="rId5" Type="http://schemas.openxmlformats.org/officeDocument/2006/relationships/slideLayout" Target="../slideLayouts/slideLayout208.xml"/><Relationship Id="rId6" Type="http://schemas.openxmlformats.org/officeDocument/2006/relationships/slideLayout" Target="../slideLayouts/slideLayout209.xml"/><Relationship Id="rId7" Type="http://schemas.openxmlformats.org/officeDocument/2006/relationships/slideLayout" Target="../slideLayouts/slideLayout210.xml"/><Relationship Id="rId8" Type="http://schemas.openxmlformats.org/officeDocument/2006/relationships/slideLayout" Target="../slideLayouts/slideLayout211.xml"/><Relationship Id="rId9" Type="http://schemas.openxmlformats.org/officeDocument/2006/relationships/slideLayout" Target="../slideLayouts/slideLayout212.xml"/><Relationship Id="rId10" Type="http://schemas.openxmlformats.org/officeDocument/2006/relationships/slideLayout" Target="../slideLayouts/slideLayout213.xml"/></Relationships>
</file>

<file path=ppt/slideMasters/_rels/slideMaster200.xml.rels><?xml version="1.0" encoding="UTF-8" standalone="yes"?>
<Relationships xmlns="http://schemas.openxmlformats.org/package/2006/relationships"><Relationship Id="rId11" Type="http://schemas.openxmlformats.org/officeDocument/2006/relationships/slideLayout" Target="../slideLayouts/slideLayout2175.xml"/><Relationship Id="rId12" Type="http://schemas.openxmlformats.org/officeDocument/2006/relationships/theme" Target="../theme/theme200.xml"/><Relationship Id="rId1" Type="http://schemas.openxmlformats.org/officeDocument/2006/relationships/slideLayout" Target="../slideLayouts/slideLayout2165.xml"/><Relationship Id="rId2" Type="http://schemas.openxmlformats.org/officeDocument/2006/relationships/slideLayout" Target="../slideLayouts/slideLayout2166.xml"/><Relationship Id="rId3" Type="http://schemas.openxmlformats.org/officeDocument/2006/relationships/slideLayout" Target="../slideLayouts/slideLayout2167.xml"/><Relationship Id="rId4" Type="http://schemas.openxmlformats.org/officeDocument/2006/relationships/slideLayout" Target="../slideLayouts/slideLayout2168.xml"/><Relationship Id="rId5" Type="http://schemas.openxmlformats.org/officeDocument/2006/relationships/slideLayout" Target="../slideLayouts/slideLayout2169.xml"/><Relationship Id="rId6" Type="http://schemas.openxmlformats.org/officeDocument/2006/relationships/slideLayout" Target="../slideLayouts/slideLayout2170.xml"/><Relationship Id="rId7" Type="http://schemas.openxmlformats.org/officeDocument/2006/relationships/slideLayout" Target="../slideLayouts/slideLayout2171.xml"/><Relationship Id="rId8" Type="http://schemas.openxmlformats.org/officeDocument/2006/relationships/slideLayout" Target="../slideLayouts/slideLayout2172.xml"/><Relationship Id="rId9" Type="http://schemas.openxmlformats.org/officeDocument/2006/relationships/slideLayout" Target="../slideLayouts/slideLayout2173.xml"/><Relationship Id="rId10" Type="http://schemas.openxmlformats.org/officeDocument/2006/relationships/slideLayout" Target="../slideLayouts/slideLayout2174.xml"/></Relationships>
</file>

<file path=ppt/slideMasters/_rels/slideMaster201.xml.rels><?xml version="1.0" encoding="UTF-8" standalone="yes"?>
<Relationships xmlns="http://schemas.openxmlformats.org/package/2006/relationships"><Relationship Id="rId11" Type="http://schemas.openxmlformats.org/officeDocument/2006/relationships/slideLayout" Target="../slideLayouts/slideLayout2186.xml"/><Relationship Id="rId12" Type="http://schemas.openxmlformats.org/officeDocument/2006/relationships/theme" Target="../theme/theme201.xml"/><Relationship Id="rId13" Type="http://schemas.openxmlformats.org/officeDocument/2006/relationships/image" Target="../media/image1.png"/><Relationship Id="rId1" Type="http://schemas.openxmlformats.org/officeDocument/2006/relationships/slideLayout" Target="../slideLayouts/slideLayout2176.xml"/><Relationship Id="rId2" Type="http://schemas.openxmlformats.org/officeDocument/2006/relationships/slideLayout" Target="../slideLayouts/slideLayout2177.xml"/><Relationship Id="rId3" Type="http://schemas.openxmlformats.org/officeDocument/2006/relationships/slideLayout" Target="../slideLayouts/slideLayout2178.xml"/><Relationship Id="rId4" Type="http://schemas.openxmlformats.org/officeDocument/2006/relationships/slideLayout" Target="../slideLayouts/slideLayout2179.xml"/><Relationship Id="rId5" Type="http://schemas.openxmlformats.org/officeDocument/2006/relationships/slideLayout" Target="../slideLayouts/slideLayout2180.xml"/><Relationship Id="rId6" Type="http://schemas.openxmlformats.org/officeDocument/2006/relationships/slideLayout" Target="../slideLayouts/slideLayout2181.xml"/><Relationship Id="rId7" Type="http://schemas.openxmlformats.org/officeDocument/2006/relationships/slideLayout" Target="../slideLayouts/slideLayout2182.xml"/><Relationship Id="rId8" Type="http://schemas.openxmlformats.org/officeDocument/2006/relationships/slideLayout" Target="../slideLayouts/slideLayout2183.xml"/><Relationship Id="rId9" Type="http://schemas.openxmlformats.org/officeDocument/2006/relationships/slideLayout" Target="../slideLayouts/slideLayout2184.xml"/><Relationship Id="rId10" Type="http://schemas.openxmlformats.org/officeDocument/2006/relationships/slideLayout" Target="../slideLayouts/slideLayout2185.xml"/></Relationships>
</file>

<file path=ppt/slideMasters/_rels/slideMaster202.xml.rels><?xml version="1.0" encoding="UTF-8" standalone="yes"?>
<Relationships xmlns="http://schemas.openxmlformats.org/package/2006/relationships"><Relationship Id="rId11" Type="http://schemas.openxmlformats.org/officeDocument/2006/relationships/slideLayout" Target="../slideLayouts/slideLayout2197.xml"/><Relationship Id="rId12" Type="http://schemas.openxmlformats.org/officeDocument/2006/relationships/theme" Target="../theme/theme202.xml"/><Relationship Id="rId1" Type="http://schemas.openxmlformats.org/officeDocument/2006/relationships/slideLayout" Target="../slideLayouts/slideLayout2187.xml"/><Relationship Id="rId2" Type="http://schemas.openxmlformats.org/officeDocument/2006/relationships/slideLayout" Target="../slideLayouts/slideLayout2188.xml"/><Relationship Id="rId3" Type="http://schemas.openxmlformats.org/officeDocument/2006/relationships/slideLayout" Target="../slideLayouts/slideLayout2189.xml"/><Relationship Id="rId4" Type="http://schemas.openxmlformats.org/officeDocument/2006/relationships/slideLayout" Target="../slideLayouts/slideLayout2190.xml"/><Relationship Id="rId5" Type="http://schemas.openxmlformats.org/officeDocument/2006/relationships/slideLayout" Target="../slideLayouts/slideLayout2191.xml"/><Relationship Id="rId6" Type="http://schemas.openxmlformats.org/officeDocument/2006/relationships/slideLayout" Target="../slideLayouts/slideLayout2192.xml"/><Relationship Id="rId7" Type="http://schemas.openxmlformats.org/officeDocument/2006/relationships/slideLayout" Target="../slideLayouts/slideLayout2193.xml"/><Relationship Id="rId8" Type="http://schemas.openxmlformats.org/officeDocument/2006/relationships/slideLayout" Target="../slideLayouts/slideLayout2194.xml"/><Relationship Id="rId9" Type="http://schemas.openxmlformats.org/officeDocument/2006/relationships/slideLayout" Target="../slideLayouts/slideLayout2195.xml"/><Relationship Id="rId10" Type="http://schemas.openxmlformats.org/officeDocument/2006/relationships/slideLayout" Target="../slideLayouts/slideLayout2196.xml"/></Relationships>
</file>

<file path=ppt/slideMasters/_rels/slideMaster203.xml.rels><?xml version="1.0" encoding="UTF-8" standalone="yes"?>
<Relationships xmlns="http://schemas.openxmlformats.org/package/2006/relationships"><Relationship Id="rId11" Type="http://schemas.openxmlformats.org/officeDocument/2006/relationships/slideLayout" Target="../slideLayouts/slideLayout2208.xml"/><Relationship Id="rId12" Type="http://schemas.openxmlformats.org/officeDocument/2006/relationships/slideLayout" Target="../slideLayouts/slideLayout2209.xml"/><Relationship Id="rId13" Type="http://schemas.openxmlformats.org/officeDocument/2006/relationships/theme" Target="../theme/theme203.xml"/><Relationship Id="rId1" Type="http://schemas.openxmlformats.org/officeDocument/2006/relationships/slideLayout" Target="../slideLayouts/slideLayout2198.xml"/><Relationship Id="rId2" Type="http://schemas.openxmlformats.org/officeDocument/2006/relationships/slideLayout" Target="../slideLayouts/slideLayout2199.xml"/><Relationship Id="rId3" Type="http://schemas.openxmlformats.org/officeDocument/2006/relationships/slideLayout" Target="../slideLayouts/slideLayout2200.xml"/><Relationship Id="rId4" Type="http://schemas.openxmlformats.org/officeDocument/2006/relationships/slideLayout" Target="../slideLayouts/slideLayout2201.xml"/><Relationship Id="rId5" Type="http://schemas.openxmlformats.org/officeDocument/2006/relationships/slideLayout" Target="../slideLayouts/slideLayout2202.xml"/><Relationship Id="rId6" Type="http://schemas.openxmlformats.org/officeDocument/2006/relationships/slideLayout" Target="../slideLayouts/slideLayout2203.xml"/><Relationship Id="rId7" Type="http://schemas.openxmlformats.org/officeDocument/2006/relationships/slideLayout" Target="../slideLayouts/slideLayout2204.xml"/><Relationship Id="rId8" Type="http://schemas.openxmlformats.org/officeDocument/2006/relationships/slideLayout" Target="../slideLayouts/slideLayout2205.xml"/><Relationship Id="rId9" Type="http://schemas.openxmlformats.org/officeDocument/2006/relationships/slideLayout" Target="../slideLayouts/slideLayout2206.xml"/><Relationship Id="rId10" Type="http://schemas.openxmlformats.org/officeDocument/2006/relationships/slideLayout" Target="../slideLayouts/slideLayout2207.xml"/></Relationships>
</file>

<file path=ppt/slideMasters/_rels/slideMaster204.xml.rels><?xml version="1.0" encoding="UTF-8" standalone="yes"?>
<Relationships xmlns="http://schemas.openxmlformats.org/package/2006/relationships"><Relationship Id="rId11" Type="http://schemas.openxmlformats.org/officeDocument/2006/relationships/slideLayout" Target="../slideLayouts/slideLayout2220.xml"/><Relationship Id="rId12" Type="http://schemas.openxmlformats.org/officeDocument/2006/relationships/theme" Target="../theme/theme204.xml"/><Relationship Id="rId1" Type="http://schemas.openxmlformats.org/officeDocument/2006/relationships/slideLayout" Target="../slideLayouts/slideLayout2210.xml"/><Relationship Id="rId2" Type="http://schemas.openxmlformats.org/officeDocument/2006/relationships/slideLayout" Target="../slideLayouts/slideLayout2211.xml"/><Relationship Id="rId3" Type="http://schemas.openxmlformats.org/officeDocument/2006/relationships/slideLayout" Target="../slideLayouts/slideLayout2212.xml"/><Relationship Id="rId4" Type="http://schemas.openxmlformats.org/officeDocument/2006/relationships/slideLayout" Target="../slideLayouts/slideLayout2213.xml"/><Relationship Id="rId5" Type="http://schemas.openxmlformats.org/officeDocument/2006/relationships/slideLayout" Target="../slideLayouts/slideLayout2214.xml"/><Relationship Id="rId6" Type="http://schemas.openxmlformats.org/officeDocument/2006/relationships/slideLayout" Target="../slideLayouts/slideLayout2215.xml"/><Relationship Id="rId7" Type="http://schemas.openxmlformats.org/officeDocument/2006/relationships/slideLayout" Target="../slideLayouts/slideLayout2216.xml"/><Relationship Id="rId8" Type="http://schemas.openxmlformats.org/officeDocument/2006/relationships/slideLayout" Target="../slideLayouts/slideLayout2217.xml"/><Relationship Id="rId9" Type="http://schemas.openxmlformats.org/officeDocument/2006/relationships/slideLayout" Target="../slideLayouts/slideLayout2218.xml"/><Relationship Id="rId10" Type="http://schemas.openxmlformats.org/officeDocument/2006/relationships/slideLayout" Target="../slideLayouts/slideLayout2219.xml"/></Relationships>
</file>

<file path=ppt/slideMasters/_rels/slideMaster205.xml.rels><?xml version="1.0" encoding="UTF-8" standalone="yes"?>
<Relationships xmlns="http://schemas.openxmlformats.org/package/2006/relationships"><Relationship Id="rId11" Type="http://schemas.openxmlformats.org/officeDocument/2006/relationships/slideLayout" Target="../slideLayouts/slideLayout2231.xml"/><Relationship Id="rId12" Type="http://schemas.openxmlformats.org/officeDocument/2006/relationships/slideLayout" Target="../slideLayouts/slideLayout2232.xml"/><Relationship Id="rId13" Type="http://schemas.openxmlformats.org/officeDocument/2006/relationships/slideLayout" Target="../slideLayouts/slideLayout2233.xml"/><Relationship Id="rId14" Type="http://schemas.openxmlformats.org/officeDocument/2006/relationships/theme" Target="../theme/theme205.xml"/><Relationship Id="rId1" Type="http://schemas.openxmlformats.org/officeDocument/2006/relationships/slideLayout" Target="../slideLayouts/slideLayout2221.xml"/><Relationship Id="rId2" Type="http://schemas.openxmlformats.org/officeDocument/2006/relationships/slideLayout" Target="../slideLayouts/slideLayout2222.xml"/><Relationship Id="rId3" Type="http://schemas.openxmlformats.org/officeDocument/2006/relationships/slideLayout" Target="../slideLayouts/slideLayout2223.xml"/><Relationship Id="rId4" Type="http://schemas.openxmlformats.org/officeDocument/2006/relationships/slideLayout" Target="../slideLayouts/slideLayout2224.xml"/><Relationship Id="rId5" Type="http://schemas.openxmlformats.org/officeDocument/2006/relationships/slideLayout" Target="../slideLayouts/slideLayout2225.xml"/><Relationship Id="rId6" Type="http://schemas.openxmlformats.org/officeDocument/2006/relationships/slideLayout" Target="../slideLayouts/slideLayout2226.xml"/><Relationship Id="rId7" Type="http://schemas.openxmlformats.org/officeDocument/2006/relationships/slideLayout" Target="../slideLayouts/slideLayout2227.xml"/><Relationship Id="rId8" Type="http://schemas.openxmlformats.org/officeDocument/2006/relationships/slideLayout" Target="../slideLayouts/slideLayout2228.xml"/><Relationship Id="rId9" Type="http://schemas.openxmlformats.org/officeDocument/2006/relationships/slideLayout" Target="../slideLayouts/slideLayout2229.xml"/><Relationship Id="rId10" Type="http://schemas.openxmlformats.org/officeDocument/2006/relationships/slideLayout" Target="../slideLayouts/slideLayout2230.xml"/></Relationships>
</file>

<file path=ppt/slideMasters/_rels/slideMaster206.xml.rels><?xml version="1.0" encoding="UTF-8" standalone="yes"?>
<Relationships xmlns="http://schemas.openxmlformats.org/package/2006/relationships"><Relationship Id="rId11" Type="http://schemas.openxmlformats.org/officeDocument/2006/relationships/slideLayout" Target="../slideLayouts/slideLayout2244.xml"/><Relationship Id="rId12" Type="http://schemas.openxmlformats.org/officeDocument/2006/relationships/slideLayout" Target="../slideLayouts/slideLayout2245.xml"/><Relationship Id="rId13" Type="http://schemas.openxmlformats.org/officeDocument/2006/relationships/slideLayout" Target="../slideLayouts/slideLayout2246.xml"/><Relationship Id="rId14" Type="http://schemas.openxmlformats.org/officeDocument/2006/relationships/theme" Target="../theme/theme206.xml"/><Relationship Id="rId15" Type="http://schemas.openxmlformats.org/officeDocument/2006/relationships/image" Target="../media/image8.jpeg"/><Relationship Id="rId1" Type="http://schemas.openxmlformats.org/officeDocument/2006/relationships/slideLayout" Target="../slideLayouts/slideLayout2234.xml"/><Relationship Id="rId2" Type="http://schemas.openxmlformats.org/officeDocument/2006/relationships/slideLayout" Target="../slideLayouts/slideLayout2235.xml"/><Relationship Id="rId3" Type="http://schemas.openxmlformats.org/officeDocument/2006/relationships/slideLayout" Target="../slideLayouts/slideLayout2236.xml"/><Relationship Id="rId4" Type="http://schemas.openxmlformats.org/officeDocument/2006/relationships/slideLayout" Target="../slideLayouts/slideLayout2237.xml"/><Relationship Id="rId5" Type="http://schemas.openxmlformats.org/officeDocument/2006/relationships/slideLayout" Target="../slideLayouts/slideLayout2238.xml"/><Relationship Id="rId6" Type="http://schemas.openxmlformats.org/officeDocument/2006/relationships/slideLayout" Target="../slideLayouts/slideLayout2239.xml"/><Relationship Id="rId7" Type="http://schemas.openxmlformats.org/officeDocument/2006/relationships/slideLayout" Target="../slideLayouts/slideLayout2240.xml"/><Relationship Id="rId8" Type="http://schemas.openxmlformats.org/officeDocument/2006/relationships/slideLayout" Target="../slideLayouts/slideLayout2241.xml"/><Relationship Id="rId9" Type="http://schemas.openxmlformats.org/officeDocument/2006/relationships/slideLayout" Target="../slideLayouts/slideLayout2242.xml"/><Relationship Id="rId10" Type="http://schemas.openxmlformats.org/officeDocument/2006/relationships/slideLayout" Target="../slideLayouts/slideLayout2243.xml"/></Relationships>
</file>

<file path=ppt/slideMasters/_rels/slideMaster207.xml.rels><?xml version="1.0" encoding="UTF-8" standalone="yes"?>
<Relationships xmlns="http://schemas.openxmlformats.org/package/2006/relationships"><Relationship Id="rId11" Type="http://schemas.openxmlformats.org/officeDocument/2006/relationships/slideLayout" Target="../slideLayouts/slideLayout2257.xml"/><Relationship Id="rId12" Type="http://schemas.openxmlformats.org/officeDocument/2006/relationships/theme" Target="../theme/theme207.xml"/><Relationship Id="rId1" Type="http://schemas.openxmlformats.org/officeDocument/2006/relationships/slideLayout" Target="../slideLayouts/slideLayout2247.xml"/><Relationship Id="rId2" Type="http://schemas.openxmlformats.org/officeDocument/2006/relationships/slideLayout" Target="../slideLayouts/slideLayout2248.xml"/><Relationship Id="rId3" Type="http://schemas.openxmlformats.org/officeDocument/2006/relationships/slideLayout" Target="../slideLayouts/slideLayout2249.xml"/><Relationship Id="rId4" Type="http://schemas.openxmlformats.org/officeDocument/2006/relationships/slideLayout" Target="../slideLayouts/slideLayout2250.xml"/><Relationship Id="rId5" Type="http://schemas.openxmlformats.org/officeDocument/2006/relationships/slideLayout" Target="../slideLayouts/slideLayout2251.xml"/><Relationship Id="rId6" Type="http://schemas.openxmlformats.org/officeDocument/2006/relationships/slideLayout" Target="../slideLayouts/slideLayout2252.xml"/><Relationship Id="rId7" Type="http://schemas.openxmlformats.org/officeDocument/2006/relationships/slideLayout" Target="../slideLayouts/slideLayout2253.xml"/><Relationship Id="rId8" Type="http://schemas.openxmlformats.org/officeDocument/2006/relationships/slideLayout" Target="../slideLayouts/slideLayout2254.xml"/><Relationship Id="rId9" Type="http://schemas.openxmlformats.org/officeDocument/2006/relationships/slideLayout" Target="../slideLayouts/slideLayout2255.xml"/><Relationship Id="rId10" Type="http://schemas.openxmlformats.org/officeDocument/2006/relationships/slideLayout" Target="../slideLayouts/slideLayout2256.xml"/></Relationships>
</file>

<file path=ppt/slideMasters/_rels/slideMaster21.xml.rels><?xml version="1.0" encoding="UTF-8" standalone="yes"?>
<Relationships xmlns="http://schemas.openxmlformats.org/package/2006/relationships"><Relationship Id="rId11" Type="http://schemas.openxmlformats.org/officeDocument/2006/relationships/slideLayout" Target="../slideLayouts/slideLayout225.xml"/><Relationship Id="rId12" Type="http://schemas.openxmlformats.org/officeDocument/2006/relationships/theme" Target="../theme/theme21.xml"/><Relationship Id="rId13" Type="http://schemas.openxmlformats.org/officeDocument/2006/relationships/image" Target="../media/image1.png"/><Relationship Id="rId1" Type="http://schemas.openxmlformats.org/officeDocument/2006/relationships/slideLayout" Target="../slideLayouts/slideLayout215.xml"/><Relationship Id="rId2" Type="http://schemas.openxmlformats.org/officeDocument/2006/relationships/slideLayout" Target="../slideLayouts/slideLayout216.xml"/><Relationship Id="rId3" Type="http://schemas.openxmlformats.org/officeDocument/2006/relationships/slideLayout" Target="../slideLayouts/slideLayout217.xml"/><Relationship Id="rId4" Type="http://schemas.openxmlformats.org/officeDocument/2006/relationships/slideLayout" Target="../slideLayouts/slideLayout218.xml"/><Relationship Id="rId5" Type="http://schemas.openxmlformats.org/officeDocument/2006/relationships/slideLayout" Target="../slideLayouts/slideLayout219.xml"/><Relationship Id="rId6" Type="http://schemas.openxmlformats.org/officeDocument/2006/relationships/slideLayout" Target="../slideLayouts/slideLayout220.xml"/><Relationship Id="rId7" Type="http://schemas.openxmlformats.org/officeDocument/2006/relationships/slideLayout" Target="../slideLayouts/slideLayout221.xml"/><Relationship Id="rId8" Type="http://schemas.openxmlformats.org/officeDocument/2006/relationships/slideLayout" Target="../slideLayouts/slideLayout222.xml"/><Relationship Id="rId9" Type="http://schemas.openxmlformats.org/officeDocument/2006/relationships/slideLayout" Target="../slideLayouts/slideLayout223.xml"/><Relationship Id="rId10" Type="http://schemas.openxmlformats.org/officeDocument/2006/relationships/slideLayout" Target="../slideLayouts/slideLayout224.xml"/></Relationships>
</file>

<file path=ppt/slideMasters/_rels/slideMaster22.xml.rels><?xml version="1.0" encoding="UTF-8" standalone="yes"?>
<Relationships xmlns="http://schemas.openxmlformats.org/package/2006/relationships"><Relationship Id="rId11" Type="http://schemas.openxmlformats.org/officeDocument/2006/relationships/slideLayout" Target="../slideLayouts/slideLayout236.xml"/><Relationship Id="rId12" Type="http://schemas.openxmlformats.org/officeDocument/2006/relationships/theme" Target="../theme/theme22.xml"/><Relationship Id="rId13" Type="http://schemas.openxmlformats.org/officeDocument/2006/relationships/image" Target="../media/image1.png"/><Relationship Id="rId1" Type="http://schemas.openxmlformats.org/officeDocument/2006/relationships/slideLayout" Target="../slideLayouts/slideLayout226.xml"/><Relationship Id="rId2" Type="http://schemas.openxmlformats.org/officeDocument/2006/relationships/slideLayout" Target="../slideLayouts/slideLayout227.xml"/><Relationship Id="rId3" Type="http://schemas.openxmlformats.org/officeDocument/2006/relationships/slideLayout" Target="../slideLayouts/slideLayout228.xml"/><Relationship Id="rId4" Type="http://schemas.openxmlformats.org/officeDocument/2006/relationships/slideLayout" Target="../slideLayouts/slideLayout229.xml"/><Relationship Id="rId5" Type="http://schemas.openxmlformats.org/officeDocument/2006/relationships/slideLayout" Target="../slideLayouts/slideLayout230.xml"/><Relationship Id="rId6" Type="http://schemas.openxmlformats.org/officeDocument/2006/relationships/slideLayout" Target="../slideLayouts/slideLayout231.xml"/><Relationship Id="rId7" Type="http://schemas.openxmlformats.org/officeDocument/2006/relationships/slideLayout" Target="../slideLayouts/slideLayout232.xml"/><Relationship Id="rId8" Type="http://schemas.openxmlformats.org/officeDocument/2006/relationships/slideLayout" Target="../slideLayouts/slideLayout233.xml"/><Relationship Id="rId9" Type="http://schemas.openxmlformats.org/officeDocument/2006/relationships/slideLayout" Target="../slideLayouts/slideLayout234.xml"/><Relationship Id="rId10" Type="http://schemas.openxmlformats.org/officeDocument/2006/relationships/slideLayout" Target="../slideLayouts/slideLayout235.xml"/></Relationships>
</file>

<file path=ppt/slideMasters/_rels/slideMaster23.xml.rels><?xml version="1.0" encoding="UTF-8" standalone="yes"?>
<Relationships xmlns="http://schemas.openxmlformats.org/package/2006/relationships"><Relationship Id="rId11" Type="http://schemas.openxmlformats.org/officeDocument/2006/relationships/slideLayout" Target="../slideLayouts/slideLayout247.xml"/><Relationship Id="rId12" Type="http://schemas.openxmlformats.org/officeDocument/2006/relationships/theme" Target="../theme/theme23.xml"/><Relationship Id="rId13" Type="http://schemas.openxmlformats.org/officeDocument/2006/relationships/image" Target="../media/image1.png"/><Relationship Id="rId1" Type="http://schemas.openxmlformats.org/officeDocument/2006/relationships/slideLayout" Target="../slideLayouts/slideLayout237.xml"/><Relationship Id="rId2" Type="http://schemas.openxmlformats.org/officeDocument/2006/relationships/slideLayout" Target="../slideLayouts/slideLayout238.xml"/><Relationship Id="rId3" Type="http://schemas.openxmlformats.org/officeDocument/2006/relationships/slideLayout" Target="../slideLayouts/slideLayout239.xml"/><Relationship Id="rId4" Type="http://schemas.openxmlformats.org/officeDocument/2006/relationships/slideLayout" Target="../slideLayouts/slideLayout240.xml"/><Relationship Id="rId5" Type="http://schemas.openxmlformats.org/officeDocument/2006/relationships/slideLayout" Target="../slideLayouts/slideLayout241.xml"/><Relationship Id="rId6" Type="http://schemas.openxmlformats.org/officeDocument/2006/relationships/slideLayout" Target="../slideLayouts/slideLayout242.xml"/><Relationship Id="rId7" Type="http://schemas.openxmlformats.org/officeDocument/2006/relationships/slideLayout" Target="../slideLayouts/slideLayout243.xml"/><Relationship Id="rId8" Type="http://schemas.openxmlformats.org/officeDocument/2006/relationships/slideLayout" Target="../slideLayouts/slideLayout244.xml"/><Relationship Id="rId9" Type="http://schemas.openxmlformats.org/officeDocument/2006/relationships/slideLayout" Target="../slideLayouts/slideLayout245.xml"/><Relationship Id="rId10" Type="http://schemas.openxmlformats.org/officeDocument/2006/relationships/slideLayout" Target="../slideLayouts/slideLayout246.xml"/></Relationships>
</file>

<file path=ppt/slideMasters/_rels/slideMaster24.xml.rels><?xml version="1.0" encoding="UTF-8" standalone="yes"?>
<Relationships xmlns="http://schemas.openxmlformats.org/package/2006/relationships"><Relationship Id="rId11" Type="http://schemas.openxmlformats.org/officeDocument/2006/relationships/slideLayout" Target="../slideLayouts/slideLayout258.xml"/><Relationship Id="rId12" Type="http://schemas.openxmlformats.org/officeDocument/2006/relationships/theme" Target="../theme/theme24.xml"/><Relationship Id="rId13" Type="http://schemas.openxmlformats.org/officeDocument/2006/relationships/image" Target="../media/image1.png"/><Relationship Id="rId1" Type="http://schemas.openxmlformats.org/officeDocument/2006/relationships/slideLayout" Target="../slideLayouts/slideLayout248.xml"/><Relationship Id="rId2" Type="http://schemas.openxmlformats.org/officeDocument/2006/relationships/slideLayout" Target="../slideLayouts/slideLayout249.xml"/><Relationship Id="rId3" Type="http://schemas.openxmlformats.org/officeDocument/2006/relationships/slideLayout" Target="../slideLayouts/slideLayout250.xml"/><Relationship Id="rId4" Type="http://schemas.openxmlformats.org/officeDocument/2006/relationships/slideLayout" Target="../slideLayouts/slideLayout251.xml"/><Relationship Id="rId5" Type="http://schemas.openxmlformats.org/officeDocument/2006/relationships/slideLayout" Target="../slideLayouts/slideLayout252.xml"/><Relationship Id="rId6" Type="http://schemas.openxmlformats.org/officeDocument/2006/relationships/slideLayout" Target="../slideLayouts/slideLayout253.xml"/><Relationship Id="rId7" Type="http://schemas.openxmlformats.org/officeDocument/2006/relationships/slideLayout" Target="../slideLayouts/slideLayout254.xml"/><Relationship Id="rId8" Type="http://schemas.openxmlformats.org/officeDocument/2006/relationships/slideLayout" Target="../slideLayouts/slideLayout255.xml"/><Relationship Id="rId9" Type="http://schemas.openxmlformats.org/officeDocument/2006/relationships/slideLayout" Target="../slideLayouts/slideLayout256.xml"/><Relationship Id="rId10" Type="http://schemas.openxmlformats.org/officeDocument/2006/relationships/slideLayout" Target="../slideLayouts/slideLayout257.xml"/></Relationships>
</file>

<file path=ppt/slideMasters/_rels/slideMaster25.xml.rels><?xml version="1.0" encoding="UTF-8" standalone="yes"?>
<Relationships xmlns="http://schemas.openxmlformats.org/package/2006/relationships"><Relationship Id="rId11" Type="http://schemas.openxmlformats.org/officeDocument/2006/relationships/slideLayout" Target="../slideLayouts/slideLayout269.xml"/><Relationship Id="rId12" Type="http://schemas.openxmlformats.org/officeDocument/2006/relationships/theme" Target="../theme/theme25.xml"/><Relationship Id="rId13" Type="http://schemas.openxmlformats.org/officeDocument/2006/relationships/image" Target="../media/image1.png"/><Relationship Id="rId1" Type="http://schemas.openxmlformats.org/officeDocument/2006/relationships/slideLayout" Target="../slideLayouts/slideLayout259.xml"/><Relationship Id="rId2" Type="http://schemas.openxmlformats.org/officeDocument/2006/relationships/slideLayout" Target="../slideLayouts/slideLayout260.xml"/><Relationship Id="rId3" Type="http://schemas.openxmlformats.org/officeDocument/2006/relationships/slideLayout" Target="../slideLayouts/slideLayout261.xml"/><Relationship Id="rId4" Type="http://schemas.openxmlformats.org/officeDocument/2006/relationships/slideLayout" Target="../slideLayouts/slideLayout262.xml"/><Relationship Id="rId5" Type="http://schemas.openxmlformats.org/officeDocument/2006/relationships/slideLayout" Target="../slideLayouts/slideLayout263.xml"/><Relationship Id="rId6" Type="http://schemas.openxmlformats.org/officeDocument/2006/relationships/slideLayout" Target="../slideLayouts/slideLayout264.xml"/><Relationship Id="rId7" Type="http://schemas.openxmlformats.org/officeDocument/2006/relationships/slideLayout" Target="../slideLayouts/slideLayout265.xml"/><Relationship Id="rId8" Type="http://schemas.openxmlformats.org/officeDocument/2006/relationships/slideLayout" Target="../slideLayouts/slideLayout266.xml"/><Relationship Id="rId9" Type="http://schemas.openxmlformats.org/officeDocument/2006/relationships/slideLayout" Target="../slideLayouts/slideLayout267.xml"/><Relationship Id="rId10" Type="http://schemas.openxmlformats.org/officeDocument/2006/relationships/slideLayout" Target="../slideLayouts/slideLayout268.xml"/></Relationships>
</file>

<file path=ppt/slideMasters/_rels/slideMaster26.xml.rels><?xml version="1.0" encoding="UTF-8" standalone="yes"?>
<Relationships xmlns="http://schemas.openxmlformats.org/package/2006/relationships"><Relationship Id="rId11" Type="http://schemas.openxmlformats.org/officeDocument/2006/relationships/slideLayout" Target="../slideLayouts/slideLayout280.xml"/><Relationship Id="rId12" Type="http://schemas.openxmlformats.org/officeDocument/2006/relationships/theme" Target="../theme/theme26.xml"/><Relationship Id="rId13" Type="http://schemas.openxmlformats.org/officeDocument/2006/relationships/image" Target="../media/image1.png"/><Relationship Id="rId1" Type="http://schemas.openxmlformats.org/officeDocument/2006/relationships/slideLayout" Target="../slideLayouts/slideLayout270.xml"/><Relationship Id="rId2" Type="http://schemas.openxmlformats.org/officeDocument/2006/relationships/slideLayout" Target="../slideLayouts/slideLayout271.xml"/><Relationship Id="rId3" Type="http://schemas.openxmlformats.org/officeDocument/2006/relationships/slideLayout" Target="../slideLayouts/slideLayout272.xml"/><Relationship Id="rId4" Type="http://schemas.openxmlformats.org/officeDocument/2006/relationships/slideLayout" Target="../slideLayouts/slideLayout273.xml"/><Relationship Id="rId5" Type="http://schemas.openxmlformats.org/officeDocument/2006/relationships/slideLayout" Target="../slideLayouts/slideLayout274.xml"/><Relationship Id="rId6" Type="http://schemas.openxmlformats.org/officeDocument/2006/relationships/slideLayout" Target="../slideLayouts/slideLayout275.xml"/><Relationship Id="rId7" Type="http://schemas.openxmlformats.org/officeDocument/2006/relationships/slideLayout" Target="../slideLayouts/slideLayout276.xml"/><Relationship Id="rId8" Type="http://schemas.openxmlformats.org/officeDocument/2006/relationships/slideLayout" Target="../slideLayouts/slideLayout277.xml"/><Relationship Id="rId9" Type="http://schemas.openxmlformats.org/officeDocument/2006/relationships/slideLayout" Target="../slideLayouts/slideLayout278.xml"/><Relationship Id="rId10" Type="http://schemas.openxmlformats.org/officeDocument/2006/relationships/slideLayout" Target="../slideLayouts/slideLayout279.xml"/></Relationships>
</file>

<file path=ppt/slideMasters/_rels/slideMaster27.xml.rels><?xml version="1.0" encoding="UTF-8" standalone="yes"?>
<Relationships xmlns="http://schemas.openxmlformats.org/package/2006/relationships"><Relationship Id="rId11" Type="http://schemas.openxmlformats.org/officeDocument/2006/relationships/slideLayout" Target="../slideLayouts/slideLayout291.xml"/><Relationship Id="rId12" Type="http://schemas.openxmlformats.org/officeDocument/2006/relationships/theme" Target="../theme/theme27.xml"/><Relationship Id="rId13" Type="http://schemas.openxmlformats.org/officeDocument/2006/relationships/image" Target="../media/image1.png"/><Relationship Id="rId1" Type="http://schemas.openxmlformats.org/officeDocument/2006/relationships/slideLayout" Target="../slideLayouts/slideLayout281.xml"/><Relationship Id="rId2" Type="http://schemas.openxmlformats.org/officeDocument/2006/relationships/slideLayout" Target="../slideLayouts/slideLayout282.xml"/><Relationship Id="rId3" Type="http://schemas.openxmlformats.org/officeDocument/2006/relationships/slideLayout" Target="../slideLayouts/slideLayout283.xml"/><Relationship Id="rId4" Type="http://schemas.openxmlformats.org/officeDocument/2006/relationships/slideLayout" Target="../slideLayouts/slideLayout284.xml"/><Relationship Id="rId5" Type="http://schemas.openxmlformats.org/officeDocument/2006/relationships/slideLayout" Target="../slideLayouts/slideLayout285.xml"/><Relationship Id="rId6" Type="http://schemas.openxmlformats.org/officeDocument/2006/relationships/slideLayout" Target="../slideLayouts/slideLayout286.xml"/><Relationship Id="rId7" Type="http://schemas.openxmlformats.org/officeDocument/2006/relationships/slideLayout" Target="../slideLayouts/slideLayout287.xml"/><Relationship Id="rId8" Type="http://schemas.openxmlformats.org/officeDocument/2006/relationships/slideLayout" Target="../slideLayouts/slideLayout288.xml"/><Relationship Id="rId9" Type="http://schemas.openxmlformats.org/officeDocument/2006/relationships/slideLayout" Target="../slideLayouts/slideLayout289.xml"/><Relationship Id="rId10" Type="http://schemas.openxmlformats.org/officeDocument/2006/relationships/slideLayout" Target="../slideLayouts/slideLayout290.xml"/></Relationships>
</file>

<file path=ppt/slideMasters/_rels/slideMaster28.xml.rels><?xml version="1.0" encoding="UTF-8" standalone="yes"?>
<Relationships xmlns="http://schemas.openxmlformats.org/package/2006/relationships"><Relationship Id="rId11" Type="http://schemas.openxmlformats.org/officeDocument/2006/relationships/slideLayout" Target="../slideLayouts/slideLayout302.xml"/><Relationship Id="rId12" Type="http://schemas.openxmlformats.org/officeDocument/2006/relationships/theme" Target="../theme/theme28.xml"/><Relationship Id="rId13" Type="http://schemas.openxmlformats.org/officeDocument/2006/relationships/image" Target="../media/image1.png"/><Relationship Id="rId1" Type="http://schemas.openxmlformats.org/officeDocument/2006/relationships/slideLayout" Target="../slideLayouts/slideLayout292.xml"/><Relationship Id="rId2" Type="http://schemas.openxmlformats.org/officeDocument/2006/relationships/slideLayout" Target="../slideLayouts/slideLayout293.xml"/><Relationship Id="rId3" Type="http://schemas.openxmlformats.org/officeDocument/2006/relationships/slideLayout" Target="../slideLayouts/slideLayout294.xml"/><Relationship Id="rId4" Type="http://schemas.openxmlformats.org/officeDocument/2006/relationships/slideLayout" Target="../slideLayouts/slideLayout295.xml"/><Relationship Id="rId5" Type="http://schemas.openxmlformats.org/officeDocument/2006/relationships/slideLayout" Target="../slideLayouts/slideLayout296.xml"/><Relationship Id="rId6" Type="http://schemas.openxmlformats.org/officeDocument/2006/relationships/slideLayout" Target="../slideLayouts/slideLayout297.xml"/><Relationship Id="rId7" Type="http://schemas.openxmlformats.org/officeDocument/2006/relationships/slideLayout" Target="../slideLayouts/slideLayout298.xml"/><Relationship Id="rId8" Type="http://schemas.openxmlformats.org/officeDocument/2006/relationships/slideLayout" Target="../slideLayouts/slideLayout299.xml"/><Relationship Id="rId9" Type="http://schemas.openxmlformats.org/officeDocument/2006/relationships/slideLayout" Target="../slideLayouts/slideLayout300.xml"/><Relationship Id="rId10" Type="http://schemas.openxmlformats.org/officeDocument/2006/relationships/slideLayout" Target="../slideLayouts/slideLayout301.xml"/></Relationships>
</file>

<file path=ppt/slideMasters/_rels/slideMaster29.xml.rels><?xml version="1.0" encoding="UTF-8" standalone="yes"?>
<Relationships xmlns="http://schemas.openxmlformats.org/package/2006/relationships"><Relationship Id="rId11" Type="http://schemas.openxmlformats.org/officeDocument/2006/relationships/slideLayout" Target="../slideLayouts/slideLayout313.xml"/><Relationship Id="rId12" Type="http://schemas.openxmlformats.org/officeDocument/2006/relationships/theme" Target="../theme/theme29.xml"/><Relationship Id="rId13" Type="http://schemas.openxmlformats.org/officeDocument/2006/relationships/image" Target="../media/image1.png"/><Relationship Id="rId1" Type="http://schemas.openxmlformats.org/officeDocument/2006/relationships/slideLayout" Target="../slideLayouts/slideLayout303.xml"/><Relationship Id="rId2" Type="http://schemas.openxmlformats.org/officeDocument/2006/relationships/slideLayout" Target="../slideLayouts/slideLayout304.xml"/><Relationship Id="rId3" Type="http://schemas.openxmlformats.org/officeDocument/2006/relationships/slideLayout" Target="../slideLayouts/slideLayout305.xml"/><Relationship Id="rId4" Type="http://schemas.openxmlformats.org/officeDocument/2006/relationships/slideLayout" Target="../slideLayouts/slideLayout306.xml"/><Relationship Id="rId5" Type="http://schemas.openxmlformats.org/officeDocument/2006/relationships/slideLayout" Target="../slideLayouts/slideLayout307.xml"/><Relationship Id="rId6" Type="http://schemas.openxmlformats.org/officeDocument/2006/relationships/slideLayout" Target="../slideLayouts/slideLayout308.xml"/><Relationship Id="rId7" Type="http://schemas.openxmlformats.org/officeDocument/2006/relationships/slideLayout" Target="../slideLayouts/slideLayout309.xml"/><Relationship Id="rId8" Type="http://schemas.openxmlformats.org/officeDocument/2006/relationships/slideLayout" Target="../slideLayouts/slideLayout310.xml"/><Relationship Id="rId9" Type="http://schemas.openxmlformats.org/officeDocument/2006/relationships/slideLayout" Target="../slideLayouts/slideLayout311.xml"/><Relationship Id="rId10" Type="http://schemas.openxmlformats.org/officeDocument/2006/relationships/slideLayout" Target="../slideLayouts/slideLayout312.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23.xml"/><Relationship Id="rId12" Type="http://schemas.openxmlformats.org/officeDocument/2006/relationships/theme" Target="../theme/theme3.xml"/><Relationship Id="rId13" Type="http://schemas.openxmlformats.org/officeDocument/2006/relationships/image" Target="../media/image1.png"/><Relationship Id="rId1" Type="http://schemas.openxmlformats.org/officeDocument/2006/relationships/slideLayout" Target="../slideLayouts/slideLayout13.xml"/><Relationship Id="rId2" Type="http://schemas.openxmlformats.org/officeDocument/2006/relationships/slideLayout" Target="../slideLayouts/slideLayout14.xml"/><Relationship Id="rId3" Type="http://schemas.openxmlformats.org/officeDocument/2006/relationships/slideLayout" Target="../slideLayouts/slideLayout15.xml"/><Relationship Id="rId4" Type="http://schemas.openxmlformats.org/officeDocument/2006/relationships/slideLayout" Target="../slideLayouts/slideLayout16.xml"/><Relationship Id="rId5" Type="http://schemas.openxmlformats.org/officeDocument/2006/relationships/slideLayout" Target="../slideLayouts/slideLayout17.xml"/><Relationship Id="rId6" Type="http://schemas.openxmlformats.org/officeDocument/2006/relationships/slideLayout" Target="../slideLayouts/slideLayout18.xml"/><Relationship Id="rId7" Type="http://schemas.openxmlformats.org/officeDocument/2006/relationships/slideLayout" Target="../slideLayouts/slideLayout19.xml"/><Relationship Id="rId8" Type="http://schemas.openxmlformats.org/officeDocument/2006/relationships/slideLayout" Target="../slideLayouts/slideLayout20.xml"/><Relationship Id="rId9" Type="http://schemas.openxmlformats.org/officeDocument/2006/relationships/slideLayout" Target="../slideLayouts/slideLayout21.xml"/><Relationship Id="rId10" Type="http://schemas.openxmlformats.org/officeDocument/2006/relationships/slideLayout" Target="../slideLayouts/slideLayout22.xml"/></Relationships>
</file>

<file path=ppt/slideMasters/_rels/slideMaster30.xml.rels><?xml version="1.0" encoding="UTF-8" standalone="yes"?>
<Relationships xmlns="http://schemas.openxmlformats.org/package/2006/relationships"><Relationship Id="rId11" Type="http://schemas.openxmlformats.org/officeDocument/2006/relationships/slideLayout" Target="../slideLayouts/slideLayout324.xml"/><Relationship Id="rId12" Type="http://schemas.openxmlformats.org/officeDocument/2006/relationships/theme" Target="../theme/theme30.xml"/><Relationship Id="rId13" Type="http://schemas.openxmlformats.org/officeDocument/2006/relationships/image" Target="../media/image1.png"/><Relationship Id="rId1" Type="http://schemas.openxmlformats.org/officeDocument/2006/relationships/slideLayout" Target="../slideLayouts/slideLayout314.xml"/><Relationship Id="rId2" Type="http://schemas.openxmlformats.org/officeDocument/2006/relationships/slideLayout" Target="../slideLayouts/slideLayout315.xml"/><Relationship Id="rId3" Type="http://schemas.openxmlformats.org/officeDocument/2006/relationships/slideLayout" Target="../slideLayouts/slideLayout316.xml"/><Relationship Id="rId4" Type="http://schemas.openxmlformats.org/officeDocument/2006/relationships/slideLayout" Target="../slideLayouts/slideLayout317.xml"/><Relationship Id="rId5" Type="http://schemas.openxmlformats.org/officeDocument/2006/relationships/slideLayout" Target="../slideLayouts/slideLayout318.xml"/><Relationship Id="rId6" Type="http://schemas.openxmlformats.org/officeDocument/2006/relationships/slideLayout" Target="../slideLayouts/slideLayout319.xml"/><Relationship Id="rId7" Type="http://schemas.openxmlformats.org/officeDocument/2006/relationships/slideLayout" Target="../slideLayouts/slideLayout320.xml"/><Relationship Id="rId8" Type="http://schemas.openxmlformats.org/officeDocument/2006/relationships/slideLayout" Target="../slideLayouts/slideLayout321.xml"/><Relationship Id="rId9" Type="http://schemas.openxmlformats.org/officeDocument/2006/relationships/slideLayout" Target="../slideLayouts/slideLayout322.xml"/><Relationship Id="rId10" Type="http://schemas.openxmlformats.org/officeDocument/2006/relationships/slideLayout" Target="../slideLayouts/slideLayout323.xml"/></Relationships>
</file>

<file path=ppt/slideMasters/_rels/slideMaster31.xml.rels><?xml version="1.0" encoding="UTF-8" standalone="yes"?>
<Relationships xmlns="http://schemas.openxmlformats.org/package/2006/relationships"><Relationship Id="rId11" Type="http://schemas.openxmlformats.org/officeDocument/2006/relationships/slideLayout" Target="../slideLayouts/slideLayout335.xml"/><Relationship Id="rId12" Type="http://schemas.openxmlformats.org/officeDocument/2006/relationships/theme" Target="../theme/theme31.xml"/><Relationship Id="rId13" Type="http://schemas.openxmlformats.org/officeDocument/2006/relationships/image" Target="../media/image1.png"/><Relationship Id="rId1" Type="http://schemas.openxmlformats.org/officeDocument/2006/relationships/slideLayout" Target="../slideLayouts/slideLayout325.xml"/><Relationship Id="rId2" Type="http://schemas.openxmlformats.org/officeDocument/2006/relationships/slideLayout" Target="../slideLayouts/slideLayout326.xml"/><Relationship Id="rId3" Type="http://schemas.openxmlformats.org/officeDocument/2006/relationships/slideLayout" Target="../slideLayouts/slideLayout327.xml"/><Relationship Id="rId4" Type="http://schemas.openxmlformats.org/officeDocument/2006/relationships/slideLayout" Target="../slideLayouts/slideLayout328.xml"/><Relationship Id="rId5" Type="http://schemas.openxmlformats.org/officeDocument/2006/relationships/slideLayout" Target="../slideLayouts/slideLayout329.xml"/><Relationship Id="rId6" Type="http://schemas.openxmlformats.org/officeDocument/2006/relationships/slideLayout" Target="../slideLayouts/slideLayout330.xml"/><Relationship Id="rId7" Type="http://schemas.openxmlformats.org/officeDocument/2006/relationships/slideLayout" Target="../slideLayouts/slideLayout331.xml"/><Relationship Id="rId8" Type="http://schemas.openxmlformats.org/officeDocument/2006/relationships/slideLayout" Target="../slideLayouts/slideLayout332.xml"/><Relationship Id="rId9" Type="http://schemas.openxmlformats.org/officeDocument/2006/relationships/slideLayout" Target="../slideLayouts/slideLayout333.xml"/><Relationship Id="rId10" Type="http://schemas.openxmlformats.org/officeDocument/2006/relationships/slideLayout" Target="../slideLayouts/slideLayout334.xml"/></Relationships>
</file>

<file path=ppt/slideMasters/_rels/slideMaster32.xml.rels><?xml version="1.0" encoding="UTF-8" standalone="yes"?>
<Relationships xmlns="http://schemas.openxmlformats.org/package/2006/relationships"><Relationship Id="rId11" Type="http://schemas.openxmlformats.org/officeDocument/2006/relationships/slideLayout" Target="../slideLayouts/slideLayout346.xml"/><Relationship Id="rId12" Type="http://schemas.openxmlformats.org/officeDocument/2006/relationships/theme" Target="../theme/theme32.xml"/><Relationship Id="rId13" Type="http://schemas.openxmlformats.org/officeDocument/2006/relationships/image" Target="../media/image1.png"/><Relationship Id="rId1" Type="http://schemas.openxmlformats.org/officeDocument/2006/relationships/slideLayout" Target="../slideLayouts/slideLayout336.xml"/><Relationship Id="rId2" Type="http://schemas.openxmlformats.org/officeDocument/2006/relationships/slideLayout" Target="../slideLayouts/slideLayout337.xml"/><Relationship Id="rId3" Type="http://schemas.openxmlformats.org/officeDocument/2006/relationships/slideLayout" Target="../slideLayouts/slideLayout338.xml"/><Relationship Id="rId4" Type="http://schemas.openxmlformats.org/officeDocument/2006/relationships/slideLayout" Target="../slideLayouts/slideLayout339.xml"/><Relationship Id="rId5" Type="http://schemas.openxmlformats.org/officeDocument/2006/relationships/slideLayout" Target="../slideLayouts/slideLayout340.xml"/><Relationship Id="rId6" Type="http://schemas.openxmlformats.org/officeDocument/2006/relationships/slideLayout" Target="../slideLayouts/slideLayout341.xml"/><Relationship Id="rId7" Type="http://schemas.openxmlformats.org/officeDocument/2006/relationships/slideLayout" Target="../slideLayouts/slideLayout342.xml"/><Relationship Id="rId8" Type="http://schemas.openxmlformats.org/officeDocument/2006/relationships/slideLayout" Target="../slideLayouts/slideLayout343.xml"/><Relationship Id="rId9" Type="http://schemas.openxmlformats.org/officeDocument/2006/relationships/slideLayout" Target="../slideLayouts/slideLayout344.xml"/><Relationship Id="rId10" Type="http://schemas.openxmlformats.org/officeDocument/2006/relationships/slideLayout" Target="../slideLayouts/slideLayout345.xml"/></Relationships>
</file>

<file path=ppt/slideMasters/_rels/slideMaster33.xml.rels><?xml version="1.0" encoding="UTF-8" standalone="yes"?>
<Relationships xmlns="http://schemas.openxmlformats.org/package/2006/relationships"><Relationship Id="rId11" Type="http://schemas.openxmlformats.org/officeDocument/2006/relationships/slideLayout" Target="../slideLayouts/slideLayout357.xml"/><Relationship Id="rId12" Type="http://schemas.openxmlformats.org/officeDocument/2006/relationships/theme" Target="../theme/theme33.xml"/><Relationship Id="rId13" Type="http://schemas.openxmlformats.org/officeDocument/2006/relationships/image" Target="../media/image1.png"/><Relationship Id="rId1" Type="http://schemas.openxmlformats.org/officeDocument/2006/relationships/slideLayout" Target="../slideLayouts/slideLayout347.xml"/><Relationship Id="rId2" Type="http://schemas.openxmlformats.org/officeDocument/2006/relationships/slideLayout" Target="../slideLayouts/slideLayout348.xml"/><Relationship Id="rId3" Type="http://schemas.openxmlformats.org/officeDocument/2006/relationships/slideLayout" Target="../slideLayouts/slideLayout349.xml"/><Relationship Id="rId4" Type="http://schemas.openxmlformats.org/officeDocument/2006/relationships/slideLayout" Target="../slideLayouts/slideLayout350.xml"/><Relationship Id="rId5" Type="http://schemas.openxmlformats.org/officeDocument/2006/relationships/slideLayout" Target="../slideLayouts/slideLayout351.xml"/><Relationship Id="rId6" Type="http://schemas.openxmlformats.org/officeDocument/2006/relationships/slideLayout" Target="../slideLayouts/slideLayout352.xml"/><Relationship Id="rId7" Type="http://schemas.openxmlformats.org/officeDocument/2006/relationships/slideLayout" Target="../slideLayouts/slideLayout353.xml"/><Relationship Id="rId8" Type="http://schemas.openxmlformats.org/officeDocument/2006/relationships/slideLayout" Target="../slideLayouts/slideLayout354.xml"/><Relationship Id="rId9" Type="http://schemas.openxmlformats.org/officeDocument/2006/relationships/slideLayout" Target="../slideLayouts/slideLayout355.xml"/><Relationship Id="rId10" Type="http://schemas.openxmlformats.org/officeDocument/2006/relationships/slideLayout" Target="../slideLayouts/slideLayout356.xml"/></Relationships>
</file>

<file path=ppt/slideMasters/_rels/slideMaster34.xml.rels><?xml version="1.0" encoding="UTF-8" standalone="yes"?>
<Relationships xmlns="http://schemas.openxmlformats.org/package/2006/relationships"><Relationship Id="rId11" Type="http://schemas.openxmlformats.org/officeDocument/2006/relationships/slideLayout" Target="../slideLayouts/slideLayout368.xml"/><Relationship Id="rId12" Type="http://schemas.openxmlformats.org/officeDocument/2006/relationships/theme" Target="../theme/theme34.xml"/><Relationship Id="rId13" Type="http://schemas.openxmlformats.org/officeDocument/2006/relationships/image" Target="../media/image1.png"/><Relationship Id="rId1" Type="http://schemas.openxmlformats.org/officeDocument/2006/relationships/slideLayout" Target="../slideLayouts/slideLayout358.xml"/><Relationship Id="rId2" Type="http://schemas.openxmlformats.org/officeDocument/2006/relationships/slideLayout" Target="../slideLayouts/slideLayout359.xml"/><Relationship Id="rId3" Type="http://schemas.openxmlformats.org/officeDocument/2006/relationships/slideLayout" Target="../slideLayouts/slideLayout360.xml"/><Relationship Id="rId4" Type="http://schemas.openxmlformats.org/officeDocument/2006/relationships/slideLayout" Target="../slideLayouts/slideLayout361.xml"/><Relationship Id="rId5" Type="http://schemas.openxmlformats.org/officeDocument/2006/relationships/slideLayout" Target="../slideLayouts/slideLayout362.xml"/><Relationship Id="rId6" Type="http://schemas.openxmlformats.org/officeDocument/2006/relationships/slideLayout" Target="../slideLayouts/slideLayout363.xml"/><Relationship Id="rId7" Type="http://schemas.openxmlformats.org/officeDocument/2006/relationships/slideLayout" Target="../slideLayouts/slideLayout364.xml"/><Relationship Id="rId8" Type="http://schemas.openxmlformats.org/officeDocument/2006/relationships/slideLayout" Target="../slideLayouts/slideLayout365.xml"/><Relationship Id="rId9" Type="http://schemas.openxmlformats.org/officeDocument/2006/relationships/slideLayout" Target="../slideLayouts/slideLayout366.xml"/><Relationship Id="rId10" Type="http://schemas.openxmlformats.org/officeDocument/2006/relationships/slideLayout" Target="../slideLayouts/slideLayout367.xml"/></Relationships>
</file>

<file path=ppt/slideMasters/_rels/slideMaster35.xml.rels><?xml version="1.0" encoding="UTF-8" standalone="yes"?>
<Relationships xmlns="http://schemas.openxmlformats.org/package/2006/relationships"><Relationship Id="rId11" Type="http://schemas.openxmlformats.org/officeDocument/2006/relationships/slideLayout" Target="../slideLayouts/slideLayout379.xml"/><Relationship Id="rId12" Type="http://schemas.openxmlformats.org/officeDocument/2006/relationships/theme" Target="../theme/theme35.xml"/><Relationship Id="rId13" Type="http://schemas.openxmlformats.org/officeDocument/2006/relationships/image" Target="../media/image1.png"/><Relationship Id="rId1" Type="http://schemas.openxmlformats.org/officeDocument/2006/relationships/slideLayout" Target="../slideLayouts/slideLayout369.xml"/><Relationship Id="rId2" Type="http://schemas.openxmlformats.org/officeDocument/2006/relationships/slideLayout" Target="../slideLayouts/slideLayout370.xml"/><Relationship Id="rId3" Type="http://schemas.openxmlformats.org/officeDocument/2006/relationships/slideLayout" Target="../slideLayouts/slideLayout371.xml"/><Relationship Id="rId4" Type="http://schemas.openxmlformats.org/officeDocument/2006/relationships/slideLayout" Target="../slideLayouts/slideLayout372.xml"/><Relationship Id="rId5" Type="http://schemas.openxmlformats.org/officeDocument/2006/relationships/slideLayout" Target="../slideLayouts/slideLayout373.xml"/><Relationship Id="rId6" Type="http://schemas.openxmlformats.org/officeDocument/2006/relationships/slideLayout" Target="../slideLayouts/slideLayout374.xml"/><Relationship Id="rId7" Type="http://schemas.openxmlformats.org/officeDocument/2006/relationships/slideLayout" Target="../slideLayouts/slideLayout375.xml"/><Relationship Id="rId8" Type="http://schemas.openxmlformats.org/officeDocument/2006/relationships/slideLayout" Target="../slideLayouts/slideLayout376.xml"/><Relationship Id="rId9" Type="http://schemas.openxmlformats.org/officeDocument/2006/relationships/slideLayout" Target="../slideLayouts/slideLayout377.xml"/><Relationship Id="rId10" Type="http://schemas.openxmlformats.org/officeDocument/2006/relationships/slideLayout" Target="../slideLayouts/slideLayout378.xml"/></Relationships>
</file>

<file path=ppt/slideMasters/_rels/slideMaster36.xml.rels><?xml version="1.0" encoding="UTF-8" standalone="yes"?>
<Relationships xmlns="http://schemas.openxmlformats.org/package/2006/relationships"><Relationship Id="rId11" Type="http://schemas.openxmlformats.org/officeDocument/2006/relationships/slideLayout" Target="../slideLayouts/slideLayout390.xml"/><Relationship Id="rId12" Type="http://schemas.openxmlformats.org/officeDocument/2006/relationships/slideLayout" Target="../slideLayouts/slideLayout391.xml"/><Relationship Id="rId13" Type="http://schemas.openxmlformats.org/officeDocument/2006/relationships/theme" Target="../theme/theme36.xml"/><Relationship Id="rId1" Type="http://schemas.openxmlformats.org/officeDocument/2006/relationships/slideLayout" Target="../slideLayouts/slideLayout380.xml"/><Relationship Id="rId2" Type="http://schemas.openxmlformats.org/officeDocument/2006/relationships/slideLayout" Target="../slideLayouts/slideLayout381.xml"/><Relationship Id="rId3" Type="http://schemas.openxmlformats.org/officeDocument/2006/relationships/slideLayout" Target="../slideLayouts/slideLayout382.xml"/><Relationship Id="rId4" Type="http://schemas.openxmlformats.org/officeDocument/2006/relationships/slideLayout" Target="../slideLayouts/slideLayout383.xml"/><Relationship Id="rId5" Type="http://schemas.openxmlformats.org/officeDocument/2006/relationships/slideLayout" Target="../slideLayouts/slideLayout384.xml"/><Relationship Id="rId6" Type="http://schemas.openxmlformats.org/officeDocument/2006/relationships/slideLayout" Target="../slideLayouts/slideLayout385.xml"/><Relationship Id="rId7" Type="http://schemas.openxmlformats.org/officeDocument/2006/relationships/slideLayout" Target="../slideLayouts/slideLayout386.xml"/><Relationship Id="rId8" Type="http://schemas.openxmlformats.org/officeDocument/2006/relationships/slideLayout" Target="../slideLayouts/slideLayout387.xml"/><Relationship Id="rId9" Type="http://schemas.openxmlformats.org/officeDocument/2006/relationships/slideLayout" Target="../slideLayouts/slideLayout388.xml"/><Relationship Id="rId10" Type="http://schemas.openxmlformats.org/officeDocument/2006/relationships/slideLayout" Target="../slideLayouts/slideLayout389.xml"/></Relationships>
</file>

<file path=ppt/slideMasters/_rels/slideMaster37.xml.rels><?xml version="1.0" encoding="UTF-8" standalone="yes"?>
<Relationships xmlns="http://schemas.openxmlformats.org/package/2006/relationships"><Relationship Id="rId11" Type="http://schemas.openxmlformats.org/officeDocument/2006/relationships/slideLayout" Target="../slideLayouts/slideLayout402.xml"/><Relationship Id="rId12" Type="http://schemas.openxmlformats.org/officeDocument/2006/relationships/theme" Target="../theme/theme37.xml"/><Relationship Id="rId13" Type="http://schemas.openxmlformats.org/officeDocument/2006/relationships/image" Target="../media/image1.png"/><Relationship Id="rId1" Type="http://schemas.openxmlformats.org/officeDocument/2006/relationships/slideLayout" Target="../slideLayouts/slideLayout392.xml"/><Relationship Id="rId2" Type="http://schemas.openxmlformats.org/officeDocument/2006/relationships/slideLayout" Target="../slideLayouts/slideLayout393.xml"/><Relationship Id="rId3" Type="http://schemas.openxmlformats.org/officeDocument/2006/relationships/slideLayout" Target="../slideLayouts/slideLayout394.xml"/><Relationship Id="rId4" Type="http://schemas.openxmlformats.org/officeDocument/2006/relationships/slideLayout" Target="../slideLayouts/slideLayout395.xml"/><Relationship Id="rId5" Type="http://schemas.openxmlformats.org/officeDocument/2006/relationships/slideLayout" Target="../slideLayouts/slideLayout396.xml"/><Relationship Id="rId6" Type="http://schemas.openxmlformats.org/officeDocument/2006/relationships/slideLayout" Target="../slideLayouts/slideLayout397.xml"/><Relationship Id="rId7" Type="http://schemas.openxmlformats.org/officeDocument/2006/relationships/slideLayout" Target="../slideLayouts/slideLayout398.xml"/><Relationship Id="rId8" Type="http://schemas.openxmlformats.org/officeDocument/2006/relationships/slideLayout" Target="../slideLayouts/slideLayout399.xml"/><Relationship Id="rId9" Type="http://schemas.openxmlformats.org/officeDocument/2006/relationships/slideLayout" Target="../slideLayouts/slideLayout400.xml"/><Relationship Id="rId10" Type="http://schemas.openxmlformats.org/officeDocument/2006/relationships/slideLayout" Target="../slideLayouts/slideLayout401.xml"/></Relationships>
</file>

<file path=ppt/slideMasters/_rels/slideMaster38.xml.rels><?xml version="1.0" encoding="UTF-8" standalone="yes"?>
<Relationships xmlns="http://schemas.openxmlformats.org/package/2006/relationships"><Relationship Id="rId11" Type="http://schemas.openxmlformats.org/officeDocument/2006/relationships/slideLayout" Target="../slideLayouts/slideLayout413.xml"/><Relationship Id="rId12" Type="http://schemas.openxmlformats.org/officeDocument/2006/relationships/theme" Target="../theme/theme38.xml"/><Relationship Id="rId13" Type="http://schemas.openxmlformats.org/officeDocument/2006/relationships/image" Target="../media/image1.png"/><Relationship Id="rId1" Type="http://schemas.openxmlformats.org/officeDocument/2006/relationships/slideLayout" Target="../slideLayouts/slideLayout403.xml"/><Relationship Id="rId2" Type="http://schemas.openxmlformats.org/officeDocument/2006/relationships/slideLayout" Target="../slideLayouts/slideLayout404.xml"/><Relationship Id="rId3" Type="http://schemas.openxmlformats.org/officeDocument/2006/relationships/slideLayout" Target="../slideLayouts/slideLayout405.xml"/><Relationship Id="rId4" Type="http://schemas.openxmlformats.org/officeDocument/2006/relationships/slideLayout" Target="../slideLayouts/slideLayout406.xml"/><Relationship Id="rId5" Type="http://schemas.openxmlformats.org/officeDocument/2006/relationships/slideLayout" Target="../slideLayouts/slideLayout407.xml"/><Relationship Id="rId6" Type="http://schemas.openxmlformats.org/officeDocument/2006/relationships/slideLayout" Target="../slideLayouts/slideLayout408.xml"/><Relationship Id="rId7" Type="http://schemas.openxmlformats.org/officeDocument/2006/relationships/slideLayout" Target="../slideLayouts/slideLayout409.xml"/><Relationship Id="rId8" Type="http://schemas.openxmlformats.org/officeDocument/2006/relationships/slideLayout" Target="../slideLayouts/slideLayout410.xml"/><Relationship Id="rId9" Type="http://schemas.openxmlformats.org/officeDocument/2006/relationships/slideLayout" Target="../slideLayouts/slideLayout411.xml"/><Relationship Id="rId10" Type="http://schemas.openxmlformats.org/officeDocument/2006/relationships/slideLayout" Target="../slideLayouts/slideLayout412.xml"/></Relationships>
</file>

<file path=ppt/slideMasters/_rels/slideMaster39.xml.rels><?xml version="1.0" encoding="UTF-8" standalone="yes"?>
<Relationships xmlns="http://schemas.openxmlformats.org/package/2006/relationships"><Relationship Id="rId11" Type="http://schemas.openxmlformats.org/officeDocument/2006/relationships/slideLayout" Target="../slideLayouts/slideLayout424.xml"/><Relationship Id="rId12" Type="http://schemas.openxmlformats.org/officeDocument/2006/relationships/theme" Target="../theme/theme39.xml"/><Relationship Id="rId13" Type="http://schemas.openxmlformats.org/officeDocument/2006/relationships/image" Target="../media/image1.png"/><Relationship Id="rId1" Type="http://schemas.openxmlformats.org/officeDocument/2006/relationships/slideLayout" Target="../slideLayouts/slideLayout414.xml"/><Relationship Id="rId2" Type="http://schemas.openxmlformats.org/officeDocument/2006/relationships/slideLayout" Target="../slideLayouts/slideLayout415.xml"/><Relationship Id="rId3" Type="http://schemas.openxmlformats.org/officeDocument/2006/relationships/slideLayout" Target="../slideLayouts/slideLayout416.xml"/><Relationship Id="rId4" Type="http://schemas.openxmlformats.org/officeDocument/2006/relationships/slideLayout" Target="../slideLayouts/slideLayout417.xml"/><Relationship Id="rId5" Type="http://schemas.openxmlformats.org/officeDocument/2006/relationships/slideLayout" Target="../slideLayouts/slideLayout418.xml"/><Relationship Id="rId6" Type="http://schemas.openxmlformats.org/officeDocument/2006/relationships/slideLayout" Target="../slideLayouts/slideLayout419.xml"/><Relationship Id="rId7" Type="http://schemas.openxmlformats.org/officeDocument/2006/relationships/slideLayout" Target="../slideLayouts/slideLayout420.xml"/><Relationship Id="rId8" Type="http://schemas.openxmlformats.org/officeDocument/2006/relationships/slideLayout" Target="../slideLayouts/slideLayout421.xml"/><Relationship Id="rId9" Type="http://schemas.openxmlformats.org/officeDocument/2006/relationships/slideLayout" Target="../slideLayouts/slideLayout422.xml"/><Relationship Id="rId10" Type="http://schemas.openxmlformats.org/officeDocument/2006/relationships/slideLayout" Target="../slideLayouts/slideLayout423.xml"/></Relationships>
</file>

<file path=ppt/slideMasters/_rels/slideMaster4.xml.rels><?xml version="1.0" encoding="UTF-8" standalone="yes"?>
<Relationships xmlns="http://schemas.openxmlformats.org/package/2006/relationships"><Relationship Id="rId11" Type="http://schemas.openxmlformats.org/officeDocument/2006/relationships/slideLayout" Target="../slideLayouts/slideLayout34.xml"/><Relationship Id="rId12" Type="http://schemas.openxmlformats.org/officeDocument/2006/relationships/theme" Target="../theme/theme4.xml"/><Relationship Id="rId1" Type="http://schemas.openxmlformats.org/officeDocument/2006/relationships/slideLayout" Target="../slideLayouts/slideLayout24.xml"/><Relationship Id="rId2" Type="http://schemas.openxmlformats.org/officeDocument/2006/relationships/slideLayout" Target="../slideLayouts/slideLayout25.xml"/><Relationship Id="rId3" Type="http://schemas.openxmlformats.org/officeDocument/2006/relationships/slideLayout" Target="../slideLayouts/slideLayout26.xml"/><Relationship Id="rId4" Type="http://schemas.openxmlformats.org/officeDocument/2006/relationships/slideLayout" Target="../slideLayouts/slideLayout27.xml"/><Relationship Id="rId5" Type="http://schemas.openxmlformats.org/officeDocument/2006/relationships/slideLayout" Target="../slideLayouts/slideLayout28.xml"/><Relationship Id="rId6" Type="http://schemas.openxmlformats.org/officeDocument/2006/relationships/slideLayout" Target="../slideLayouts/slideLayout29.xml"/><Relationship Id="rId7" Type="http://schemas.openxmlformats.org/officeDocument/2006/relationships/slideLayout" Target="../slideLayouts/slideLayout30.xml"/><Relationship Id="rId8" Type="http://schemas.openxmlformats.org/officeDocument/2006/relationships/slideLayout" Target="../slideLayouts/slideLayout31.xml"/><Relationship Id="rId9" Type="http://schemas.openxmlformats.org/officeDocument/2006/relationships/slideLayout" Target="../slideLayouts/slideLayout32.xml"/><Relationship Id="rId10" Type="http://schemas.openxmlformats.org/officeDocument/2006/relationships/slideLayout" Target="../slideLayouts/slideLayout33.xml"/></Relationships>
</file>

<file path=ppt/slideMasters/_rels/slideMaster40.xml.rels><?xml version="1.0" encoding="UTF-8" standalone="yes"?>
<Relationships xmlns="http://schemas.openxmlformats.org/package/2006/relationships"><Relationship Id="rId11" Type="http://schemas.openxmlformats.org/officeDocument/2006/relationships/slideLayout" Target="../slideLayouts/slideLayout435.xml"/><Relationship Id="rId12" Type="http://schemas.openxmlformats.org/officeDocument/2006/relationships/theme" Target="../theme/theme40.xml"/><Relationship Id="rId13" Type="http://schemas.openxmlformats.org/officeDocument/2006/relationships/image" Target="../media/image1.png"/><Relationship Id="rId1" Type="http://schemas.openxmlformats.org/officeDocument/2006/relationships/slideLayout" Target="../slideLayouts/slideLayout425.xml"/><Relationship Id="rId2" Type="http://schemas.openxmlformats.org/officeDocument/2006/relationships/slideLayout" Target="../slideLayouts/slideLayout426.xml"/><Relationship Id="rId3" Type="http://schemas.openxmlformats.org/officeDocument/2006/relationships/slideLayout" Target="../slideLayouts/slideLayout427.xml"/><Relationship Id="rId4" Type="http://schemas.openxmlformats.org/officeDocument/2006/relationships/slideLayout" Target="../slideLayouts/slideLayout428.xml"/><Relationship Id="rId5" Type="http://schemas.openxmlformats.org/officeDocument/2006/relationships/slideLayout" Target="../slideLayouts/slideLayout429.xml"/><Relationship Id="rId6" Type="http://schemas.openxmlformats.org/officeDocument/2006/relationships/slideLayout" Target="../slideLayouts/slideLayout430.xml"/><Relationship Id="rId7" Type="http://schemas.openxmlformats.org/officeDocument/2006/relationships/slideLayout" Target="../slideLayouts/slideLayout431.xml"/><Relationship Id="rId8" Type="http://schemas.openxmlformats.org/officeDocument/2006/relationships/slideLayout" Target="../slideLayouts/slideLayout432.xml"/><Relationship Id="rId9" Type="http://schemas.openxmlformats.org/officeDocument/2006/relationships/slideLayout" Target="../slideLayouts/slideLayout433.xml"/><Relationship Id="rId10" Type="http://schemas.openxmlformats.org/officeDocument/2006/relationships/slideLayout" Target="../slideLayouts/slideLayout434.xml"/></Relationships>
</file>

<file path=ppt/slideMasters/_rels/slideMaster41.xml.rels><?xml version="1.0" encoding="UTF-8" standalone="yes"?>
<Relationships xmlns="http://schemas.openxmlformats.org/package/2006/relationships"><Relationship Id="rId11" Type="http://schemas.openxmlformats.org/officeDocument/2006/relationships/slideLayout" Target="../slideLayouts/slideLayout446.xml"/><Relationship Id="rId12" Type="http://schemas.openxmlformats.org/officeDocument/2006/relationships/theme" Target="../theme/theme41.xml"/><Relationship Id="rId13" Type="http://schemas.openxmlformats.org/officeDocument/2006/relationships/image" Target="../media/image1.png"/><Relationship Id="rId1" Type="http://schemas.openxmlformats.org/officeDocument/2006/relationships/slideLayout" Target="../slideLayouts/slideLayout436.xml"/><Relationship Id="rId2" Type="http://schemas.openxmlformats.org/officeDocument/2006/relationships/slideLayout" Target="../slideLayouts/slideLayout437.xml"/><Relationship Id="rId3" Type="http://schemas.openxmlformats.org/officeDocument/2006/relationships/slideLayout" Target="../slideLayouts/slideLayout438.xml"/><Relationship Id="rId4" Type="http://schemas.openxmlformats.org/officeDocument/2006/relationships/slideLayout" Target="../slideLayouts/slideLayout439.xml"/><Relationship Id="rId5" Type="http://schemas.openxmlformats.org/officeDocument/2006/relationships/slideLayout" Target="../slideLayouts/slideLayout440.xml"/><Relationship Id="rId6" Type="http://schemas.openxmlformats.org/officeDocument/2006/relationships/slideLayout" Target="../slideLayouts/slideLayout441.xml"/><Relationship Id="rId7" Type="http://schemas.openxmlformats.org/officeDocument/2006/relationships/slideLayout" Target="../slideLayouts/slideLayout442.xml"/><Relationship Id="rId8" Type="http://schemas.openxmlformats.org/officeDocument/2006/relationships/slideLayout" Target="../slideLayouts/slideLayout443.xml"/><Relationship Id="rId9" Type="http://schemas.openxmlformats.org/officeDocument/2006/relationships/slideLayout" Target="../slideLayouts/slideLayout444.xml"/><Relationship Id="rId10" Type="http://schemas.openxmlformats.org/officeDocument/2006/relationships/slideLayout" Target="../slideLayouts/slideLayout445.xml"/></Relationships>
</file>

<file path=ppt/slideMasters/_rels/slideMaster42.xml.rels><?xml version="1.0" encoding="UTF-8" standalone="yes"?>
<Relationships xmlns="http://schemas.openxmlformats.org/package/2006/relationships"><Relationship Id="rId11" Type="http://schemas.openxmlformats.org/officeDocument/2006/relationships/slideLayout" Target="../slideLayouts/slideLayout457.xml"/><Relationship Id="rId12" Type="http://schemas.openxmlformats.org/officeDocument/2006/relationships/theme" Target="../theme/theme42.xml"/><Relationship Id="rId13" Type="http://schemas.openxmlformats.org/officeDocument/2006/relationships/image" Target="../media/image1.png"/><Relationship Id="rId1" Type="http://schemas.openxmlformats.org/officeDocument/2006/relationships/slideLayout" Target="../slideLayouts/slideLayout447.xml"/><Relationship Id="rId2" Type="http://schemas.openxmlformats.org/officeDocument/2006/relationships/slideLayout" Target="../slideLayouts/slideLayout448.xml"/><Relationship Id="rId3" Type="http://schemas.openxmlformats.org/officeDocument/2006/relationships/slideLayout" Target="../slideLayouts/slideLayout449.xml"/><Relationship Id="rId4" Type="http://schemas.openxmlformats.org/officeDocument/2006/relationships/slideLayout" Target="../slideLayouts/slideLayout450.xml"/><Relationship Id="rId5" Type="http://schemas.openxmlformats.org/officeDocument/2006/relationships/slideLayout" Target="../slideLayouts/slideLayout451.xml"/><Relationship Id="rId6" Type="http://schemas.openxmlformats.org/officeDocument/2006/relationships/slideLayout" Target="../slideLayouts/slideLayout452.xml"/><Relationship Id="rId7" Type="http://schemas.openxmlformats.org/officeDocument/2006/relationships/slideLayout" Target="../slideLayouts/slideLayout453.xml"/><Relationship Id="rId8" Type="http://schemas.openxmlformats.org/officeDocument/2006/relationships/slideLayout" Target="../slideLayouts/slideLayout454.xml"/><Relationship Id="rId9" Type="http://schemas.openxmlformats.org/officeDocument/2006/relationships/slideLayout" Target="../slideLayouts/slideLayout455.xml"/><Relationship Id="rId10" Type="http://schemas.openxmlformats.org/officeDocument/2006/relationships/slideLayout" Target="../slideLayouts/slideLayout456.xml"/></Relationships>
</file>

<file path=ppt/slideMasters/_rels/slideMaster43.xml.rels><?xml version="1.0" encoding="UTF-8" standalone="yes"?>
<Relationships xmlns="http://schemas.openxmlformats.org/package/2006/relationships"><Relationship Id="rId11" Type="http://schemas.openxmlformats.org/officeDocument/2006/relationships/slideLayout" Target="../slideLayouts/slideLayout468.xml"/><Relationship Id="rId12" Type="http://schemas.openxmlformats.org/officeDocument/2006/relationships/theme" Target="../theme/theme43.xml"/><Relationship Id="rId13" Type="http://schemas.openxmlformats.org/officeDocument/2006/relationships/image" Target="../media/image1.png"/><Relationship Id="rId1" Type="http://schemas.openxmlformats.org/officeDocument/2006/relationships/slideLayout" Target="../slideLayouts/slideLayout458.xml"/><Relationship Id="rId2" Type="http://schemas.openxmlformats.org/officeDocument/2006/relationships/slideLayout" Target="../slideLayouts/slideLayout459.xml"/><Relationship Id="rId3" Type="http://schemas.openxmlformats.org/officeDocument/2006/relationships/slideLayout" Target="../slideLayouts/slideLayout460.xml"/><Relationship Id="rId4" Type="http://schemas.openxmlformats.org/officeDocument/2006/relationships/slideLayout" Target="../slideLayouts/slideLayout461.xml"/><Relationship Id="rId5" Type="http://schemas.openxmlformats.org/officeDocument/2006/relationships/slideLayout" Target="../slideLayouts/slideLayout462.xml"/><Relationship Id="rId6" Type="http://schemas.openxmlformats.org/officeDocument/2006/relationships/slideLayout" Target="../slideLayouts/slideLayout463.xml"/><Relationship Id="rId7" Type="http://schemas.openxmlformats.org/officeDocument/2006/relationships/slideLayout" Target="../slideLayouts/slideLayout464.xml"/><Relationship Id="rId8" Type="http://schemas.openxmlformats.org/officeDocument/2006/relationships/slideLayout" Target="../slideLayouts/slideLayout465.xml"/><Relationship Id="rId9" Type="http://schemas.openxmlformats.org/officeDocument/2006/relationships/slideLayout" Target="../slideLayouts/slideLayout466.xml"/><Relationship Id="rId10" Type="http://schemas.openxmlformats.org/officeDocument/2006/relationships/slideLayout" Target="../slideLayouts/slideLayout467.xml"/></Relationships>
</file>

<file path=ppt/slideMasters/_rels/slideMaster44.xml.rels><?xml version="1.0" encoding="UTF-8" standalone="yes"?>
<Relationships xmlns="http://schemas.openxmlformats.org/package/2006/relationships"><Relationship Id="rId11" Type="http://schemas.openxmlformats.org/officeDocument/2006/relationships/slideLayout" Target="../slideLayouts/slideLayout479.xml"/><Relationship Id="rId12" Type="http://schemas.openxmlformats.org/officeDocument/2006/relationships/theme" Target="../theme/theme44.xml"/><Relationship Id="rId13" Type="http://schemas.openxmlformats.org/officeDocument/2006/relationships/image" Target="../media/image1.png"/><Relationship Id="rId1" Type="http://schemas.openxmlformats.org/officeDocument/2006/relationships/slideLayout" Target="../slideLayouts/slideLayout469.xml"/><Relationship Id="rId2" Type="http://schemas.openxmlformats.org/officeDocument/2006/relationships/slideLayout" Target="../slideLayouts/slideLayout470.xml"/><Relationship Id="rId3" Type="http://schemas.openxmlformats.org/officeDocument/2006/relationships/slideLayout" Target="../slideLayouts/slideLayout471.xml"/><Relationship Id="rId4" Type="http://schemas.openxmlformats.org/officeDocument/2006/relationships/slideLayout" Target="../slideLayouts/slideLayout472.xml"/><Relationship Id="rId5" Type="http://schemas.openxmlformats.org/officeDocument/2006/relationships/slideLayout" Target="../slideLayouts/slideLayout473.xml"/><Relationship Id="rId6" Type="http://schemas.openxmlformats.org/officeDocument/2006/relationships/slideLayout" Target="../slideLayouts/slideLayout474.xml"/><Relationship Id="rId7" Type="http://schemas.openxmlformats.org/officeDocument/2006/relationships/slideLayout" Target="../slideLayouts/slideLayout475.xml"/><Relationship Id="rId8" Type="http://schemas.openxmlformats.org/officeDocument/2006/relationships/slideLayout" Target="../slideLayouts/slideLayout476.xml"/><Relationship Id="rId9" Type="http://schemas.openxmlformats.org/officeDocument/2006/relationships/slideLayout" Target="../slideLayouts/slideLayout477.xml"/><Relationship Id="rId10" Type="http://schemas.openxmlformats.org/officeDocument/2006/relationships/slideLayout" Target="../slideLayouts/slideLayout478.xml"/></Relationships>
</file>

<file path=ppt/slideMasters/_rels/slideMaster45.xml.rels><?xml version="1.0" encoding="UTF-8" standalone="yes"?>
<Relationships xmlns="http://schemas.openxmlformats.org/package/2006/relationships"><Relationship Id="rId11" Type="http://schemas.openxmlformats.org/officeDocument/2006/relationships/slideLayout" Target="../slideLayouts/slideLayout490.xml"/><Relationship Id="rId12" Type="http://schemas.openxmlformats.org/officeDocument/2006/relationships/theme" Target="../theme/theme45.xml"/><Relationship Id="rId13" Type="http://schemas.openxmlformats.org/officeDocument/2006/relationships/image" Target="../media/image1.png"/><Relationship Id="rId1" Type="http://schemas.openxmlformats.org/officeDocument/2006/relationships/slideLayout" Target="../slideLayouts/slideLayout480.xml"/><Relationship Id="rId2" Type="http://schemas.openxmlformats.org/officeDocument/2006/relationships/slideLayout" Target="../slideLayouts/slideLayout481.xml"/><Relationship Id="rId3" Type="http://schemas.openxmlformats.org/officeDocument/2006/relationships/slideLayout" Target="../slideLayouts/slideLayout482.xml"/><Relationship Id="rId4" Type="http://schemas.openxmlformats.org/officeDocument/2006/relationships/slideLayout" Target="../slideLayouts/slideLayout483.xml"/><Relationship Id="rId5" Type="http://schemas.openxmlformats.org/officeDocument/2006/relationships/slideLayout" Target="../slideLayouts/slideLayout484.xml"/><Relationship Id="rId6" Type="http://schemas.openxmlformats.org/officeDocument/2006/relationships/slideLayout" Target="../slideLayouts/slideLayout485.xml"/><Relationship Id="rId7" Type="http://schemas.openxmlformats.org/officeDocument/2006/relationships/slideLayout" Target="../slideLayouts/slideLayout486.xml"/><Relationship Id="rId8" Type="http://schemas.openxmlformats.org/officeDocument/2006/relationships/slideLayout" Target="../slideLayouts/slideLayout487.xml"/><Relationship Id="rId9" Type="http://schemas.openxmlformats.org/officeDocument/2006/relationships/slideLayout" Target="../slideLayouts/slideLayout488.xml"/><Relationship Id="rId10" Type="http://schemas.openxmlformats.org/officeDocument/2006/relationships/slideLayout" Target="../slideLayouts/slideLayout489.xml"/></Relationships>
</file>

<file path=ppt/slideMasters/_rels/slideMaster46.xml.rels><?xml version="1.0" encoding="UTF-8" standalone="yes"?>
<Relationships xmlns="http://schemas.openxmlformats.org/package/2006/relationships"><Relationship Id="rId11" Type="http://schemas.openxmlformats.org/officeDocument/2006/relationships/slideLayout" Target="../slideLayouts/slideLayout501.xml"/><Relationship Id="rId12" Type="http://schemas.openxmlformats.org/officeDocument/2006/relationships/theme" Target="../theme/theme46.xml"/><Relationship Id="rId13" Type="http://schemas.openxmlformats.org/officeDocument/2006/relationships/image" Target="../media/image1.png"/><Relationship Id="rId1" Type="http://schemas.openxmlformats.org/officeDocument/2006/relationships/slideLayout" Target="../slideLayouts/slideLayout491.xml"/><Relationship Id="rId2" Type="http://schemas.openxmlformats.org/officeDocument/2006/relationships/slideLayout" Target="../slideLayouts/slideLayout492.xml"/><Relationship Id="rId3" Type="http://schemas.openxmlformats.org/officeDocument/2006/relationships/slideLayout" Target="../slideLayouts/slideLayout493.xml"/><Relationship Id="rId4" Type="http://schemas.openxmlformats.org/officeDocument/2006/relationships/slideLayout" Target="../slideLayouts/slideLayout494.xml"/><Relationship Id="rId5" Type="http://schemas.openxmlformats.org/officeDocument/2006/relationships/slideLayout" Target="../slideLayouts/slideLayout495.xml"/><Relationship Id="rId6" Type="http://schemas.openxmlformats.org/officeDocument/2006/relationships/slideLayout" Target="../slideLayouts/slideLayout496.xml"/><Relationship Id="rId7" Type="http://schemas.openxmlformats.org/officeDocument/2006/relationships/slideLayout" Target="../slideLayouts/slideLayout497.xml"/><Relationship Id="rId8" Type="http://schemas.openxmlformats.org/officeDocument/2006/relationships/slideLayout" Target="../slideLayouts/slideLayout498.xml"/><Relationship Id="rId9" Type="http://schemas.openxmlformats.org/officeDocument/2006/relationships/slideLayout" Target="../slideLayouts/slideLayout499.xml"/><Relationship Id="rId10" Type="http://schemas.openxmlformats.org/officeDocument/2006/relationships/slideLayout" Target="../slideLayouts/slideLayout500.xml"/></Relationships>
</file>

<file path=ppt/slideMasters/_rels/slideMaster47.xml.rels><?xml version="1.0" encoding="UTF-8" standalone="yes"?>
<Relationships xmlns="http://schemas.openxmlformats.org/package/2006/relationships"><Relationship Id="rId11" Type="http://schemas.openxmlformats.org/officeDocument/2006/relationships/slideLayout" Target="../slideLayouts/slideLayout512.xml"/><Relationship Id="rId12" Type="http://schemas.openxmlformats.org/officeDocument/2006/relationships/theme" Target="../theme/theme47.xml"/><Relationship Id="rId1" Type="http://schemas.openxmlformats.org/officeDocument/2006/relationships/slideLayout" Target="../slideLayouts/slideLayout502.xml"/><Relationship Id="rId2" Type="http://schemas.openxmlformats.org/officeDocument/2006/relationships/slideLayout" Target="../slideLayouts/slideLayout503.xml"/><Relationship Id="rId3" Type="http://schemas.openxmlformats.org/officeDocument/2006/relationships/slideLayout" Target="../slideLayouts/slideLayout504.xml"/><Relationship Id="rId4" Type="http://schemas.openxmlformats.org/officeDocument/2006/relationships/slideLayout" Target="../slideLayouts/slideLayout505.xml"/><Relationship Id="rId5" Type="http://schemas.openxmlformats.org/officeDocument/2006/relationships/slideLayout" Target="../slideLayouts/slideLayout506.xml"/><Relationship Id="rId6" Type="http://schemas.openxmlformats.org/officeDocument/2006/relationships/slideLayout" Target="../slideLayouts/slideLayout507.xml"/><Relationship Id="rId7" Type="http://schemas.openxmlformats.org/officeDocument/2006/relationships/slideLayout" Target="../slideLayouts/slideLayout508.xml"/><Relationship Id="rId8" Type="http://schemas.openxmlformats.org/officeDocument/2006/relationships/slideLayout" Target="../slideLayouts/slideLayout509.xml"/><Relationship Id="rId9" Type="http://schemas.openxmlformats.org/officeDocument/2006/relationships/slideLayout" Target="../slideLayouts/slideLayout510.xml"/><Relationship Id="rId10" Type="http://schemas.openxmlformats.org/officeDocument/2006/relationships/slideLayout" Target="../slideLayouts/slideLayout511.xml"/></Relationships>
</file>

<file path=ppt/slideMasters/_rels/slideMaster48.xml.rels><?xml version="1.0" encoding="UTF-8" standalone="yes"?>
<Relationships xmlns="http://schemas.openxmlformats.org/package/2006/relationships"><Relationship Id="rId11" Type="http://schemas.openxmlformats.org/officeDocument/2006/relationships/slideLayout" Target="../slideLayouts/slideLayout523.xml"/><Relationship Id="rId12" Type="http://schemas.openxmlformats.org/officeDocument/2006/relationships/theme" Target="../theme/theme48.xml"/><Relationship Id="rId13" Type="http://schemas.openxmlformats.org/officeDocument/2006/relationships/image" Target="../media/image1.png"/><Relationship Id="rId1" Type="http://schemas.openxmlformats.org/officeDocument/2006/relationships/slideLayout" Target="../slideLayouts/slideLayout513.xml"/><Relationship Id="rId2" Type="http://schemas.openxmlformats.org/officeDocument/2006/relationships/slideLayout" Target="../slideLayouts/slideLayout514.xml"/><Relationship Id="rId3" Type="http://schemas.openxmlformats.org/officeDocument/2006/relationships/slideLayout" Target="../slideLayouts/slideLayout515.xml"/><Relationship Id="rId4" Type="http://schemas.openxmlformats.org/officeDocument/2006/relationships/slideLayout" Target="../slideLayouts/slideLayout516.xml"/><Relationship Id="rId5" Type="http://schemas.openxmlformats.org/officeDocument/2006/relationships/slideLayout" Target="../slideLayouts/slideLayout517.xml"/><Relationship Id="rId6" Type="http://schemas.openxmlformats.org/officeDocument/2006/relationships/slideLayout" Target="../slideLayouts/slideLayout518.xml"/><Relationship Id="rId7" Type="http://schemas.openxmlformats.org/officeDocument/2006/relationships/slideLayout" Target="../slideLayouts/slideLayout519.xml"/><Relationship Id="rId8" Type="http://schemas.openxmlformats.org/officeDocument/2006/relationships/slideLayout" Target="../slideLayouts/slideLayout520.xml"/><Relationship Id="rId9" Type="http://schemas.openxmlformats.org/officeDocument/2006/relationships/slideLayout" Target="../slideLayouts/slideLayout521.xml"/><Relationship Id="rId10" Type="http://schemas.openxmlformats.org/officeDocument/2006/relationships/slideLayout" Target="../slideLayouts/slideLayout522.xml"/></Relationships>
</file>

<file path=ppt/slideMasters/_rels/slideMaster49.xml.rels><?xml version="1.0" encoding="UTF-8" standalone="yes"?>
<Relationships xmlns="http://schemas.openxmlformats.org/package/2006/relationships"><Relationship Id="rId11" Type="http://schemas.openxmlformats.org/officeDocument/2006/relationships/slideLayout" Target="../slideLayouts/slideLayout534.xml"/><Relationship Id="rId12" Type="http://schemas.openxmlformats.org/officeDocument/2006/relationships/theme" Target="../theme/theme49.xml"/><Relationship Id="rId13" Type="http://schemas.openxmlformats.org/officeDocument/2006/relationships/image" Target="../media/image1.png"/><Relationship Id="rId1" Type="http://schemas.openxmlformats.org/officeDocument/2006/relationships/slideLayout" Target="../slideLayouts/slideLayout524.xml"/><Relationship Id="rId2" Type="http://schemas.openxmlformats.org/officeDocument/2006/relationships/slideLayout" Target="../slideLayouts/slideLayout525.xml"/><Relationship Id="rId3" Type="http://schemas.openxmlformats.org/officeDocument/2006/relationships/slideLayout" Target="../slideLayouts/slideLayout526.xml"/><Relationship Id="rId4" Type="http://schemas.openxmlformats.org/officeDocument/2006/relationships/slideLayout" Target="../slideLayouts/slideLayout527.xml"/><Relationship Id="rId5" Type="http://schemas.openxmlformats.org/officeDocument/2006/relationships/slideLayout" Target="../slideLayouts/slideLayout528.xml"/><Relationship Id="rId6" Type="http://schemas.openxmlformats.org/officeDocument/2006/relationships/slideLayout" Target="../slideLayouts/slideLayout529.xml"/><Relationship Id="rId7" Type="http://schemas.openxmlformats.org/officeDocument/2006/relationships/slideLayout" Target="../slideLayouts/slideLayout530.xml"/><Relationship Id="rId8" Type="http://schemas.openxmlformats.org/officeDocument/2006/relationships/slideLayout" Target="../slideLayouts/slideLayout531.xml"/><Relationship Id="rId9" Type="http://schemas.openxmlformats.org/officeDocument/2006/relationships/slideLayout" Target="../slideLayouts/slideLayout532.xml"/><Relationship Id="rId10" Type="http://schemas.openxmlformats.org/officeDocument/2006/relationships/slideLayout" Target="../slideLayouts/slideLayout533.xml"/></Relationships>
</file>

<file path=ppt/slideMasters/_rels/slideMaster5.xml.rels><?xml version="1.0" encoding="UTF-8" standalone="yes"?>
<Relationships xmlns="http://schemas.openxmlformats.org/package/2006/relationships"><Relationship Id="rId11" Type="http://schemas.openxmlformats.org/officeDocument/2006/relationships/slideLayout" Target="../slideLayouts/slideLayout45.xml"/><Relationship Id="rId12" Type="http://schemas.openxmlformats.org/officeDocument/2006/relationships/theme" Target="../theme/theme5.xml"/><Relationship Id="rId13" Type="http://schemas.openxmlformats.org/officeDocument/2006/relationships/image" Target="../media/image1.png"/><Relationship Id="rId1" Type="http://schemas.openxmlformats.org/officeDocument/2006/relationships/slideLayout" Target="../slideLayouts/slideLayout35.xml"/><Relationship Id="rId2" Type="http://schemas.openxmlformats.org/officeDocument/2006/relationships/slideLayout" Target="../slideLayouts/slideLayout36.xml"/><Relationship Id="rId3" Type="http://schemas.openxmlformats.org/officeDocument/2006/relationships/slideLayout" Target="../slideLayouts/slideLayout37.xml"/><Relationship Id="rId4" Type="http://schemas.openxmlformats.org/officeDocument/2006/relationships/slideLayout" Target="../slideLayouts/slideLayout38.xml"/><Relationship Id="rId5" Type="http://schemas.openxmlformats.org/officeDocument/2006/relationships/slideLayout" Target="../slideLayouts/slideLayout39.xml"/><Relationship Id="rId6" Type="http://schemas.openxmlformats.org/officeDocument/2006/relationships/slideLayout" Target="../slideLayouts/slideLayout40.xml"/><Relationship Id="rId7" Type="http://schemas.openxmlformats.org/officeDocument/2006/relationships/slideLayout" Target="../slideLayouts/slideLayout41.xml"/><Relationship Id="rId8" Type="http://schemas.openxmlformats.org/officeDocument/2006/relationships/slideLayout" Target="../slideLayouts/slideLayout42.xml"/><Relationship Id="rId9" Type="http://schemas.openxmlformats.org/officeDocument/2006/relationships/slideLayout" Target="../slideLayouts/slideLayout43.xml"/><Relationship Id="rId10" Type="http://schemas.openxmlformats.org/officeDocument/2006/relationships/slideLayout" Target="../slideLayouts/slideLayout44.xml"/></Relationships>
</file>

<file path=ppt/slideMasters/_rels/slideMaster50.xml.rels><?xml version="1.0" encoding="UTF-8" standalone="yes"?>
<Relationships xmlns="http://schemas.openxmlformats.org/package/2006/relationships"><Relationship Id="rId11" Type="http://schemas.openxmlformats.org/officeDocument/2006/relationships/slideLayout" Target="../slideLayouts/slideLayout545.xml"/><Relationship Id="rId12" Type="http://schemas.openxmlformats.org/officeDocument/2006/relationships/theme" Target="../theme/theme50.xml"/><Relationship Id="rId1" Type="http://schemas.openxmlformats.org/officeDocument/2006/relationships/slideLayout" Target="../slideLayouts/slideLayout535.xml"/><Relationship Id="rId2" Type="http://schemas.openxmlformats.org/officeDocument/2006/relationships/slideLayout" Target="../slideLayouts/slideLayout536.xml"/><Relationship Id="rId3" Type="http://schemas.openxmlformats.org/officeDocument/2006/relationships/slideLayout" Target="../slideLayouts/slideLayout537.xml"/><Relationship Id="rId4" Type="http://schemas.openxmlformats.org/officeDocument/2006/relationships/slideLayout" Target="../slideLayouts/slideLayout538.xml"/><Relationship Id="rId5" Type="http://schemas.openxmlformats.org/officeDocument/2006/relationships/slideLayout" Target="../slideLayouts/slideLayout539.xml"/><Relationship Id="rId6" Type="http://schemas.openxmlformats.org/officeDocument/2006/relationships/slideLayout" Target="../slideLayouts/slideLayout540.xml"/><Relationship Id="rId7" Type="http://schemas.openxmlformats.org/officeDocument/2006/relationships/slideLayout" Target="../slideLayouts/slideLayout541.xml"/><Relationship Id="rId8" Type="http://schemas.openxmlformats.org/officeDocument/2006/relationships/slideLayout" Target="../slideLayouts/slideLayout542.xml"/><Relationship Id="rId9" Type="http://schemas.openxmlformats.org/officeDocument/2006/relationships/slideLayout" Target="../slideLayouts/slideLayout543.xml"/><Relationship Id="rId10" Type="http://schemas.openxmlformats.org/officeDocument/2006/relationships/slideLayout" Target="../slideLayouts/slideLayout544.xml"/></Relationships>
</file>

<file path=ppt/slideMasters/_rels/slideMaster51.xml.rels><?xml version="1.0" encoding="UTF-8" standalone="yes"?>
<Relationships xmlns="http://schemas.openxmlformats.org/package/2006/relationships"><Relationship Id="rId11" Type="http://schemas.openxmlformats.org/officeDocument/2006/relationships/slideLayout" Target="../slideLayouts/slideLayout556.xml"/><Relationship Id="rId12" Type="http://schemas.openxmlformats.org/officeDocument/2006/relationships/theme" Target="../theme/theme51.xml"/><Relationship Id="rId13" Type="http://schemas.openxmlformats.org/officeDocument/2006/relationships/image" Target="../media/image1.png"/><Relationship Id="rId1" Type="http://schemas.openxmlformats.org/officeDocument/2006/relationships/slideLayout" Target="../slideLayouts/slideLayout546.xml"/><Relationship Id="rId2" Type="http://schemas.openxmlformats.org/officeDocument/2006/relationships/slideLayout" Target="../slideLayouts/slideLayout547.xml"/><Relationship Id="rId3" Type="http://schemas.openxmlformats.org/officeDocument/2006/relationships/slideLayout" Target="../slideLayouts/slideLayout548.xml"/><Relationship Id="rId4" Type="http://schemas.openxmlformats.org/officeDocument/2006/relationships/slideLayout" Target="../slideLayouts/slideLayout549.xml"/><Relationship Id="rId5" Type="http://schemas.openxmlformats.org/officeDocument/2006/relationships/slideLayout" Target="../slideLayouts/slideLayout550.xml"/><Relationship Id="rId6" Type="http://schemas.openxmlformats.org/officeDocument/2006/relationships/slideLayout" Target="../slideLayouts/slideLayout551.xml"/><Relationship Id="rId7" Type="http://schemas.openxmlformats.org/officeDocument/2006/relationships/slideLayout" Target="../slideLayouts/slideLayout552.xml"/><Relationship Id="rId8" Type="http://schemas.openxmlformats.org/officeDocument/2006/relationships/slideLayout" Target="../slideLayouts/slideLayout553.xml"/><Relationship Id="rId9" Type="http://schemas.openxmlformats.org/officeDocument/2006/relationships/slideLayout" Target="../slideLayouts/slideLayout554.xml"/><Relationship Id="rId10" Type="http://schemas.openxmlformats.org/officeDocument/2006/relationships/slideLayout" Target="../slideLayouts/slideLayout555.xml"/></Relationships>
</file>

<file path=ppt/slideMasters/_rels/slideMaster52.xml.rels><?xml version="1.0" encoding="UTF-8" standalone="yes"?>
<Relationships xmlns="http://schemas.openxmlformats.org/package/2006/relationships"><Relationship Id="rId11" Type="http://schemas.openxmlformats.org/officeDocument/2006/relationships/slideLayout" Target="../slideLayouts/slideLayout567.xml"/><Relationship Id="rId12" Type="http://schemas.openxmlformats.org/officeDocument/2006/relationships/theme" Target="../theme/theme52.xml"/><Relationship Id="rId13" Type="http://schemas.openxmlformats.org/officeDocument/2006/relationships/image" Target="../media/image1.png"/><Relationship Id="rId1" Type="http://schemas.openxmlformats.org/officeDocument/2006/relationships/slideLayout" Target="../slideLayouts/slideLayout557.xml"/><Relationship Id="rId2" Type="http://schemas.openxmlformats.org/officeDocument/2006/relationships/slideLayout" Target="../slideLayouts/slideLayout558.xml"/><Relationship Id="rId3" Type="http://schemas.openxmlformats.org/officeDocument/2006/relationships/slideLayout" Target="../slideLayouts/slideLayout559.xml"/><Relationship Id="rId4" Type="http://schemas.openxmlformats.org/officeDocument/2006/relationships/slideLayout" Target="../slideLayouts/slideLayout560.xml"/><Relationship Id="rId5" Type="http://schemas.openxmlformats.org/officeDocument/2006/relationships/slideLayout" Target="../slideLayouts/slideLayout561.xml"/><Relationship Id="rId6" Type="http://schemas.openxmlformats.org/officeDocument/2006/relationships/slideLayout" Target="../slideLayouts/slideLayout562.xml"/><Relationship Id="rId7" Type="http://schemas.openxmlformats.org/officeDocument/2006/relationships/slideLayout" Target="../slideLayouts/slideLayout563.xml"/><Relationship Id="rId8" Type="http://schemas.openxmlformats.org/officeDocument/2006/relationships/slideLayout" Target="../slideLayouts/slideLayout564.xml"/><Relationship Id="rId9" Type="http://schemas.openxmlformats.org/officeDocument/2006/relationships/slideLayout" Target="../slideLayouts/slideLayout565.xml"/><Relationship Id="rId10" Type="http://schemas.openxmlformats.org/officeDocument/2006/relationships/slideLayout" Target="../slideLayouts/slideLayout566.xml"/></Relationships>
</file>

<file path=ppt/slideMasters/_rels/slideMaster53.xml.rels><?xml version="1.0" encoding="UTF-8" standalone="yes"?>
<Relationships xmlns="http://schemas.openxmlformats.org/package/2006/relationships"><Relationship Id="rId11" Type="http://schemas.openxmlformats.org/officeDocument/2006/relationships/slideLayout" Target="../slideLayouts/slideLayout578.xml"/><Relationship Id="rId12" Type="http://schemas.openxmlformats.org/officeDocument/2006/relationships/theme" Target="../theme/theme53.xml"/><Relationship Id="rId1" Type="http://schemas.openxmlformats.org/officeDocument/2006/relationships/slideLayout" Target="../slideLayouts/slideLayout568.xml"/><Relationship Id="rId2" Type="http://schemas.openxmlformats.org/officeDocument/2006/relationships/slideLayout" Target="../slideLayouts/slideLayout569.xml"/><Relationship Id="rId3" Type="http://schemas.openxmlformats.org/officeDocument/2006/relationships/slideLayout" Target="../slideLayouts/slideLayout570.xml"/><Relationship Id="rId4" Type="http://schemas.openxmlformats.org/officeDocument/2006/relationships/slideLayout" Target="../slideLayouts/slideLayout571.xml"/><Relationship Id="rId5" Type="http://schemas.openxmlformats.org/officeDocument/2006/relationships/slideLayout" Target="../slideLayouts/slideLayout572.xml"/><Relationship Id="rId6" Type="http://schemas.openxmlformats.org/officeDocument/2006/relationships/slideLayout" Target="../slideLayouts/slideLayout573.xml"/><Relationship Id="rId7" Type="http://schemas.openxmlformats.org/officeDocument/2006/relationships/slideLayout" Target="../slideLayouts/slideLayout574.xml"/><Relationship Id="rId8" Type="http://schemas.openxmlformats.org/officeDocument/2006/relationships/slideLayout" Target="../slideLayouts/slideLayout575.xml"/><Relationship Id="rId9" Type="http://schemas.openxmlformats.org/officeDocument/2006/relationships/slideLayout" Target="../slideLayouts/slideLayout576.xml"/><Relationship Id="rId10" Type="http://schemas.openxmlformats.org/officeDocument/2006/relationships/slideLayout" Target="../slideLayouts/slideLayout577.xml"/></Relationships>
</file>

<file path=ppt/slideMasters/_rels/slideMaster54.xml.rels><?xml version="1.0" encoding="UTF-8" standalone="yes"?>
<Relationships xmlns="http://schemas.openxmlformats.org/package/2006/relationships"><Relationship Id="rId11" Type="http://schemas.openxmlformats.org/officeDocument/2006/relationships/slideLayout" Target="../slideLayouts/slideLayout589.xml"/><Relationship Id="rId12" Type="http://schemas.openxmlformats.org/officeDocument/2006/relationships/theme" Target="../theme/theme54.xml"/><Relationship Id="rId13" Type="http://schemas.openxmlformats.org/officeDocument/2006/relationships/image" Target="../media/image1.png"/><Relationship Id="rId1" Type="http://schemas.openxmlformats.org/officeDocument/2006/relationships/slideLayout" Target="../slideLayouts/slideLayout579.xml"/><Relationship Id="rId2" Type="http://schemas.openxmlformats.org/officeDocument/2006/relationships/slideLayout" Target="../slideLayouts/slideLayout580.xml"/><Relationship Id="rId3" Type="http://schemas.openxmlformats.org/officeDocument/2006/relationships/slideLayout" Target="../slideLayouts/slideLayout581.xml"/><Relationship Id="rId4" Type="http://schemas.openxmlformats.org/officeDocument/2006/relationships/slideLayout" Target="../slideLayouts/slideLayout582.xml"/><Relationship Id="rId5" Type="http://schemas.openxmlformats.org/officeDocument/2006/relationships/slideLayout" Target="../slideLayouts/slideLayout583.xml"/><Relationship Id="rId6" Type="http://schemas.openxmlformats.org/officeDocument/2006/relationships/slideLayout" Target="../slideLayouts/slideLayout584.xml"/><Relationship Id="rId7" Type="http://schemas.openxmlformats.org/officeDocument/2006/relationships/slideLayout" Target="../slideLayouts/slideLayout585.xml"/><Relationship Id="rId8" Type="http://schemas.openxmlformats.org/officeDocument/2006/relationships/slideLayout" Target="../slideLayouts/slideLayout586.xml"/><Relationship Id="rId9" Type="http://schemas.openxmlformats.org/officeDocument/2006/relationships/slideLayout" Target="../slideLayouts/slideLayout587.xml"/><Relationship Id="rId10" Type="http://schemas.openxmlformats.org/officeDocument/2006/relationships/slideLayout" Target="../slideLayouts/slideLayout588.xml"/></Relationships>
</file>

<file path=ppt/slideMasters/_rels/slideMaster55.xml.rels><?xml version="1.0" encoding="UTF-8" standalone="yes"?>
<Relationships xmlns="http://schemas.openxmlformats.org/package/2006/relationships"><Relationship Id="rId11" Type="http://schemas.openxmlformats.org/officeDocument/2006/relationships/slideLayout" Target="../slideLayouts/slideLayout600.xml"/><Relationship Id="rId12" Type="http://schemas.openxmlformats.org/officeDocument/2006/relationships/theme" Target="../theme/theme55.xml"/><Relationship Id="rId1" Type="http://schemas.openxmlformats.org/officeDocument/2006/relationships/slideLayout" Target="../slideLayouts/slideLayout590.xml"/><Relationship Id="rId2" Type="http://schemas.openxmlformats.org/officeDocument/2006/relationships/slideLayout" Target="../slideLayouts/slideLayout591.xml"/><Relationship Id="rId3" Type="http://schemas.openxmlformats.org/officeDocument/2006/relationships/slideLayout" Target="../slideLayouts/slideLayout592.xml"/><Relationship Id="rId4" Type="http://schemas.openxmlformats.org/officeDocument/2006/relationships/slideLayout" Target="../slideLayouts/slideLayout593.xml"/><Relationship Id="rId5" Type="http://schemas.openxmlformats.org/officeDocument/2006/relationships/slideLayout" Target="../slideLayouts/slideLayout594.xml"/><Relationship Id="rId6" Type="http://schemas.openxmlformats.org/officeDocument/2006/relationships/slideLayout" Target="../slideLayouts/slideLayout595.xml"/><Relationship Id="rId7" Type="http://schemas.openxmlformats.org/officeDocument/2006/relationships/slideLayout" Target="../slideLayouts/slideLayout596.xml"/><Relationship Id="rId8" Type="http://schemas.openxmlformats.org/officeDocument/2006/relationships/slideLayout" Target="../slideLayouts/slideLayout597.xml"/><Relationship Id="rId9" Type="http://schemas.openxmlformats.org/officeDocument/2006/relationships/slideLayout" Target="../slideLayouts/slideLayout598.xml"/><Relationship Id="rId10" Type="http://schemas.openxmlformats.org/officeDocument/2006/relationships/slideLayout" Target="../slideLayouts/slideLayout599.xml"/></Relationships>
</file>

<file path=ppt/slideMasters/_rels/slideMaster56.xml.rels><?xml version="1.0" encoding="UTF-8" standalone="yes"?>
<Relationships xmlns="http://schemas.openxmlformats.org/package/2006/relationships"><Relationship Id="rId11" Type="http://schemas.openxmlformats.org/officeDocument/2006/relationships/slideLayout" Target="../slideLayouts/slideLayout611.xml"/><Relationship Id="rId12" Type="http://schemas.openxmlformats.org/officeDocument/2006/relationships/theme" Target="../theme/theme56.xml"/><Relationship Id="rId13" Type="http://schemas.openxmlformats.org/officeDocument/2006/relationships/image" Target="../media/image1.png"/><Relationship Id="rId1" Type="http://schemas.openxmlformats.org/officeDocument/2006/relationships/slideLayout" Target="../slideLayouts/slideLayout601.xml"/><Relationship Id="rId2" Type="http://schemas.openxmlformats.org/officeDocument/2006/relationships/slideLayout" Target="../slideLayouts/slideLayout602.xml"/><Relationship Id="rId3" Type="http://schemas.openxmlformats.org/officeDocument/2006/relationships/slideLayout" Target="../slideLayouts/slideLayout603.xml"/><Relationship Id="rId4" Type="http://schemas.openxmlformats.org/officeDocument/2006/relationships/slideLayout" Target="../slideLayouts/slideLayout604.xml"/><Relationship Id="rId5" Type="http://schemas.openxmlformats.org/officeDocument/2006/relationships/slideLayout" Target="../slideLayouts/slideLayout605.xml"/><Relationship Id="rId6" Type="http://schemas.openxmlformats.org/officeDocument/2006/relationships/slideLayout" Target="../slideLayouts/slideLayout606.xml"/><Relationship Id="rId7" Type="http://schemas.openxmlformats.org/officeDocument/2006/relationships/slideLayout" Target="../slideLayouts/slideLayout607.xml"/><Relationship Id="rId8" Type="http://schemas.openxmlformats.org/officeDocument/2006/relationships/slideLayout" Target="../slideLayouts/slideLayout608.xml"/><Relationship Id="rId9" Type="http://schemas.openxmlformats.org/officeDocument/2006/relationships/slideLayout" Target="../slideLayouts/slideLayout609.xml"/><Relationship Id="rId10" Type="http://schemas.openxmlformats.org/officeDocument/2006/relationships/slideLayout" Target="../slideLayouts/slideLayout610.xml"/></Relationships>
</file>

<file path=ppt/slideMasters/_rels/slideMaster57.xml.rels><?xml version="1.0" encoding="UTF-8" standalone="yes"?>
<Relationships xmlns="http://schemas.openxmlformats.org/package/2006/relationships"><Relationship Id="rId11" Type="http://schemas.openxmlformats.org/officeDocument/2006/relationships/slideLayout" Target="../slideLayouts/slideLayout622.xml"/><Relationship Id="rId12" Type="http://schemas.openxmlformats.org/officeDocument/2006/relationships/theme" Target="../theme/theme57.xml"/><Relationship Id="rId1" Type="http://schemas.openxmlformats.org/officeDocument/2006/relationships/slideLayout" Target="../slideLayouts/slideLayout612.xml"/><Relationship Id="rId2" Type="http://schemas.openxmlformats.org/officeDocument/2006/relationships/slideLayout" Target="../slideLayouts/slideLayout613.xml"/><Relationship Id="rId3" Type="http://schemas.openxmlformats.org/officeDocument/2006/relationships/slideLayout" Target="../slideLayouts/slideLayout614.xml"/><Relationship Id="rId4" Type="http://schemas.openxmlformats.org/officeDocument/2006/relationships/slideLayout" Target="../slideLayouts/slideLayout615.xml"/><Relationship Id="rId5" Type="http://schemas.openxmlformats.org/officeDocument/2006/relationships/slideLayout" Target="../slideLayouts/slideLayout616.xml"/><Relationship Id="rId6" Type="http://schemas.openxmlformats.org/officeDocument/2006/relationships/slideLayout" Target="../slideLayouts/slideLayout617.xml"/><Relationship Id="rId7" Type="http://schemas.openxmlformats.org/officeDocument/2006/relationships/slideLayout" Target="../slideLayouts/slideLayout618.xml"/><Relationship Id="rId8" Type="http://schemas.openxmlformats.org/officeDocument/2006/relationships/slideLayout" Target="../slideLayouts/slideLayout619.xml"/><Relationship Id="rId9" Type="http://schemas.openxmlformats.org/officeDocument/2006/relationships/slideLayout" Target="../slideLayouts/slideLayout620.xml"/><Relationship Id="rId10" Type="http://schemas.openxmlformats.org/officeDocument/2006/relationships/slideLayout" Target="../slideLayouts/slideLayout621.xml"/></Relationships>
</file>

<file path=ppt/slideMasters/_rels/slideMaster58.xml.rels><?xml version="1.0" encoding="UTF-8" standalone="yes"?>
<Relationships xmlns="http://schemas.openxmlformats.org/package/2006/relationships"><Relationship Id="rId11" Type="http://schemas.openxmlformats.org/officeDocument/2006/relationships/slideLayout" Target="../slideLayouts/slideLayout633.xml"/><Relationship Id="rId12" Type="http://schemas.openxmlformats.org/officeDocument/2006/relationships/theme" Target="../theme/theme58.xml"/><Relationship Id="rId1" Type="http://schemas.openxmlformats.org/officeDocument/2006/relationships/slideLayout" Target="../slideLayouts/slideLayout623.xml"/><Relationship Id="rId2" Type="http://schemas.openxmlformats.org/officeDocument/2006/relationships/slideLayout" Target="../slideLayouts/slideLayout624.xml"/><Relationship Id="rId3" Type="http://schemas.openxmlformats.org/officeDocument/2006/relationships/slideLayout" Target="../slideLayouts/slideLayout625.xml"/><Relationship Id="rId4" Type="http://schemas.openxmlformats.org/officeDocument/2006/relationships/slideLayout" Target="../slideLayouts/slideLayout626.xml"/><Relationship Id="rId5" Type="http://schemas.openxmlformats.org/officeDocument/2006/relationships/slideLayout" Target="../slideLayouts/slideLayout627.xml"/><Relationship Id="rId6" Type="http://schemas.openxmlformats.org/officeDocument/2006/relationships/slideLayout" Target="../slideLayouts/slideLayout628.xml"/><Relationship Id="rId7" Type="http://schemas.openxmlformats.org/officeDocument/2006/relationships/slideLayout" Target="../slideLayouts/slideLayout629.xml"/><Relationship Id="rId8" Type="http://schemas.openxmlformats.org/officeDocument/2006/relationships/slideLayout" Target="../slideLayouts/slideLayout630.xml"/><Relationship Id="rId9" Type="http://schemas.openxmlformats.org/officeDocument/2006/relationships/slideLayout" Target="../slideLayouts/slideLayout631.xml"/><Relationship Id="rId10" Type="http://schemas.openxmlformats.org/officeDocument/2006/relationships/slideLayout" Target="../slideLayouts/slideLayout632.xml"/></Relationships>
</file>

<file path=ppt/slideMasters/_rels/slideMaster59.xml.rels><?xml version="1.0" encoding="UTF-8" standalone="yes"?>
<Relationships xmlns="http://schemas.openxmlformats.org/package/2006/relationships"><Relationship Id="rId11" Type="http://schemas.openxmlformats.org/officeDocument/2006/relationships/slideLayout" Target="../slideLayouts/slideLayout644.xml"/><Relationship Id="rId12" Type="http://schemas.openxmlformats.org/officeDocument/2006/relationships/theme" Target="../theme/theme59.xml"/><Relationship Id="rId1" Type="http://schemas.openxmlformats.org/officeDocument/2006/relationships/slideLayout" Target="../slideLayouts/slideLayout634.xml"/><Relationship Id="rId2" Type="http://schemas.openxmlformats.org/officeDocument/2006/relationships/slideLayout" Target="../slideLayouts/slideLayout635.xml"/><Relationship Id="rId3" Type="http://schemas.openxmlformats.org/officeDocument/2006/relationships/slideLayout" Target="../slideLayouts/slideLayout636.xml"/><Relationship Id="rId4" Type="http://schemas.openxmlformats.org/officeDocument/2006/relationships/slideLayout" Target="../slideLayouts/slideLayout637.xml"/><Relationship Id="rId5" Type="http://schemas.openxmlformats.org/officeDocument/2006/relationships/slideLayout" Target="../slideLayouts/slideLayout638.xml"/><Relationship Id="rId6" Type="http://schemas.openxmlformats.org/officeDocument/2006/relationships/slideLayout" Target="../slideLayouts/slideLayout639.xml"/><Relationship Id="rId7" Type="http://schemas.openxmlformats.org/officeDocument/2006/relationships/slideLayout" Target="../slideLayouts/slideLayout640.xml"/><Relationship Id="rId8" Type="http://schemas.openxmlformats.org/officeDocument/2006/relationships/slideLayout" Target="../slideLayouts/slideLayout641.xml"/><Relationship Id="rId9" Type="http://schemas.openxmlformats.org/officeDocument/2006/relationships/slideLayout" Target="../slideLayouts/slideLayout642.xml"/><Relationship Id="rId10" Type="http://schemas.openxmlformats.org/officeDocument/2006/relationships/slideLayout" Target="../slideLayouts/slideLayout643.xml"/></Relationships>
</file>

<file path=ppt/slideMasters/_rels/slideMaster6.xml.rels><?xml version="1.0" encoding="UTF-8" standalone="yes"?>
<Relationships xmlns="http://schemas.openxmlformats.org/package/2006/relationships"><Relationship Id="rId11" Type="http://schemas.openxmlformats.org/officeDocument/2006/relationships/slideLayout" Target="../slideLayouts/slideLayout56.xml"/><Relationship Id="rId12" Type="http://schemas.openxmlformats.org/officeDocument/2006/relationships/theme" Target="../theme/theme6.xml"/><Relationship Id="rId13" Type="http://schemas.openxmlformats.org/officeDocument/2006/relationships/image" Target="../media/image1.png"/><Relationship Id="rId1" Type="http://schemas.openxmlformats.org/officeDocument/2006/relationships/slideLayout" Target="../slideLayouts/slideLayout46.xml"/><Relationship Id="rId2" Type="http://schemas.openxmlformats.org/officeDocument/2006/relationships/slideLayout" Target="../slideLayouts/slideLayout47.xml"/><Relationship Id="rId3" Type="http://schemas.openxmlformats.org/officeDocument/2006/relationships/slideLayout" Target="../slideLayouts/slideLayout48.xml"/><Relationship Id="rId4" Type="http://schemas.openxmlformats.org/officeDocument/2006/relationships/slideLayout" Target="../slideLayouts/slideLayout49.xml"/><Relationship Id="rId5" Type="http://schemas.openxmlformats.org/officeDocument/2006/relationships/slideLayout" Target="../slideLayouts/slideLayout50.xml"/><Relationship Id="rId6" Type="http://schemas.openxmlformats.org/officeDocument/2006/relationships/slideLayout" Target="../slideLayouts/slideLayout51.xml"/><Relationship Id="rId7" Type="http://schemas.openxmlformats.org/officeDocument/2006/relationships/slideLayout" Target="../slideLayouts/slideLayout52.xml"/><Relationship Id="rId8" Type="http://schemas.openxmlformats.org/officeDocument/2006/relationships/slideLayout" Target="../slideLayouts/slideLayout53.xml"/><Relationship Id="rId9" Type="http://schemas.openxmlformats.org/officeDocument/2006/relationships/slideLayout" Target="../slideLayouts/slideLayout54.xml"/><Relationship Id="rId10" Type="http://schemas.openxmlformats.org/officeDocument/2006/relationships/slideLayout" Target="../slideLayouts/slideLayout55.xml"/></Relationships>
</file>

<file path=ppt/slideMasters/_rels/slideMaster60.xml.rels><?xml version="1.0" encoding="UTF-8" standalone="yes"?>
<Relationships xmlns="http://schemas.openxmlformats.org/package/2006/relationships"><Relationship Id="rId11" Type="http://schemas.openxmlformats.org/officeDocument/2006/relationships/slideLayout" Target="../slideLayouts/slideLayout655.xml"/><Relationship Id="rId12" Type="http://schemas.openxmlformats.org/officeDocument/2006/relationships/theme" Target="../theme/theme60.xml"/><Relationship Id="rId1" Type="http://schemas.openxmlformats.org/officeDocument/2006/relationships/slideLayout" Target="../slideLayouts/slideLayout645.xml"/><Relationship Id="rId2" Type="http://schemas.openxmlformats.org/officeDocument/2006/relationships/slideLayout" Target="../slideLayouts/slideLayout646.xml"/><Relationship Id="rId3" Type="http://schemas.openxmlformats.org/officeDocument/2006/relationships/slideLayout" Target="../slideLayouts/slideLayout647.xml"/><Relationship Id="rId4" Type="http://schemas.openxmlformats.org/officeDocument/2006/relationships/slideLayout" Target="../slideLayouts/slideLayout648.xml"/><Relationship Id="rId5" Type="http://schemas.openxmlformats.org/officeDocument/2006/relationships/slideLayout" Target="../slideLayouts/slideLayout649.xml"/><Relationship Id="rId6" Type="http://schemas.openxmlformats.org/officeDocument/2006/relationships/slideLayout" Target="../slideLayouts/slideLayout650.xml"/><Relationship Id="rId7" Type="http://schemas.openxmlformats.org/officeDocument/2006/relationships/slideLayout" Target="../slideLayouts/slideLayout651.xml"/><Relationship Id="rId8" Type="http://schemas.openxmlformats.org/officeDocument/2006/relationships/slideLayout" Target="../slideLayouts/slideLayout652.xml"/><Relationship Id="rId9" Type="http://schemas.openxmlformats.org/officeDocument/2006/relationships/slideLayout" Target="../slideLayouts/slideLayout653.xml"/><Relationship Id="rId10" Type="http://schemas.openxmlformats.org/officeDocument/2006/relationships/slideLayout" Target="../slideLayouts/slideLayout654.xml"/></Relationships>
</file>

<file path=ppt/slideMasters/_rels/slideMaster61.xml.rels><?xml version="1.0" encoding="UTF-8" standalone="yes"?>
<Relationships xmlns="http://schemas.openxmlformats.org/package/2006/relationships"><Relationship Id="rId11" Type="http://schemas.openxmlformats.org/officeDocument/2006/relationships/slideLayout" Target="../slideLayouts/slideLayout666.xml"/><Relationship Id="rId12" Type="http://schemas.openxmlformats.org/officeDocument/2006/relationships/theme" Target="../theme/theme61.xml"/><Relationship Id="rId1" Type="http://schemas.openxmlformats.org/officeDocument/2006/relationships/slideLayout" Target="../slideLayouts/slideLayout656.xml"/><Relationship Id="rId2" Type="http://schemas.openxmlformats.org/officeDocument/2006/relationships/slideLayout" Target="../slideLayouts/slideLayout657.xml"/><Relationship Id="rId3" Type="http://schemas.openxmlformats.org/officeDocument/2006/relationships/slideLayout" Target="../slideLayouts/slideLayout658.xml"/><Relationship Id="rId4" Type="http://schemas.openxmlformats.org/officeDocument/2006/relationships/slideLayout" Target="../slideLayouts/slideLayout659.xml"/><Relationship Id="rId5" Type="http://schemas.openxmlformats.org/officeDocument/2006/relationships/slideLayout" Target="../slideLayouts/slideLayout660.xml"/><Relationship Id="rId6" Type="http://schemas.openxmlformats.org/officeDocument/2006/relationships/slideLayout" Target="../slideLayouts/slideLayout661.xml"/><Relationship Id="rId7" Type="http://schemas.openxmlformats.org/officeDocument/2006/relationships/slideLayout" Target="../slideLayouts/slideLayout662.xml"/><Relationship Id="rId8" Type="http://schemas.openxmlformats.org/officeDocument/2006/relationships/slideLayout" Target="../slideLayouts/slideLayout663.xml"/><Relationship Id="rId9" Type="http://schemas.openxmlformats.org/officeDocument/2006/relationships/slideLayout" Target="../slideLayouts/slideLayout664.xml"/><Relationship Id="rId10" Type="http://schemas.openxmlformats.org/officeDocument/2006/relationships/slideLayout" Target="../slideLayouts/slideLayout665.xml"/></Relationships>
</file>

<file path=ppt/slideMasters/_rels/slideMaster62.xml.rels><?xml version="1.0" encoding="UTF-8" standalone="yes"?>
<Relationships xmlns="http://schemas.openxmlformats.org/package/2006/relationships"><Relationship Id="rId11" Type="http://schemas.openxmlformats.org/officeDocument/2006/relationships/slideLayout" Target="../slideLayouts/slideLayout677.xml"/><Relationship Id="rId12" Type="http://schemas.openxmlformats.org/officeDocument/2006/relationships/theme" Target="../theme/theme62.xml"/><Relationship Id="rId13" Type="http://schemas.openxmlformats.org/officeDocument/2006/relationships/image" Target="../media/image1.png"/><Relationship Id="rId1" Type="http://schemas.openxmlformats.org/officeDocument/2006/relationships/slideLayout" Target="../slideLayouts/slideLayout667.xml"/><Relationship Id="rId2" Type="http://schemas.openxmlformats.org/officeDocument/2006/relationships/slideLayout" Target="../slideLayouts/slideLayout668.xml"/><Relationship Id="rId3" Type="http://schemas.openxmlformats.org/officeDocument/2006/relationships/slideLayout" Target="../slideLayouts/slideLayout669.xml"/><Relationship Id="rId4" Type="http://schemas.openxmlformats.org/officeDocument/2006/relationships/slideLayout" Target="../slideLayouts/slideLayout670.xml"/><Relationship Id="rId5" Type="http://schemas.openxmlformats.org/officeDocument/2006/relationships/slideLayout" Target="../slideLayouts/slideLayout671.xml"/><Relationship Id="rId6" Type="http://schemas.openxmlformats.org/officeDocument/2006/relationships/slideLayout" Target="../slideLayouts/slideLayout672.xml"/><Relationship Id="rId7" Type="http://schemas.openxmlformats.org/officeDocument/2006/relationships/slideLayout" Target="../slideLayouts/slideLayout673.xml"/><Relationship Id="rId8" Type="http://schemas.openxmlformats.org/officeDocument/2006/relationships/slideLayout" Target="../slideLayouts/slideLayout674.xml"/><Relationship Id="rId9" Type="http://schemas.openxmlformats.org/officeDocument/2006/relationships/slideLayout" Target="../slideLayouts/slideLayout675.xml"/><Relationship Id="rId10" Type="http://schemas.openxmlformats.org/officeDocument/2006/relationships/slideLayout" Target="../slideLayouts/slideLayout676.xml"/></Relationships>
</file>

<file path=ppt/slideMasters/_rels/slideMaster63.xml.rels><?xml version="1.0" encoding="UTF-8" standalone="yes"?>
<Relationships xmlns="http://schemas.openxmlformats.org/package/2006/relationships"><Relationship Id="rId11" Type="http://schemas.openxmlformats.org/officeDocument/2006/relationships/slideLayout" Target="../slideLayouts/slideLayout688.xml"/><Relationship Id="rId12" Type="http://schemas.openxmlformats.org/officeDocument/2006/relationships/slideLayout" Target="../slideLayouts/slideLayout689.xml"/><Relationship Id="rId13" Type="http://schemas.openxmlformats.org/officeDocument/2006/relationships/theme" Target="../theme/theme63.xml"/><Relationship Id="rId14" Type="http://schemas.openxmlformats.org/officeDocument/2006/relationships/image" Target="../media/image1.png"/><Relationship Id="rId1" Type="http://schemas.openxmlformats.org/officeDocument/2006/relationships/slideLayout" Target="../slideLayouts/slideLayout678.xml"/><Relationship Id="rId2" Type="http://schemas.openxmlformats.org/officeDocument/2006/relationships/slideLayout" Target="../slideLayouts/slideLayout679.xml"/><Relationship Id="rId3" Type="http://schemas.openxmlformats.org/officeDocument/2006/relationships/slideLayout" Target="../slideLayouts/slideLayout680.xml"/><Relationship Id="rId4" Type="http://schemas.openxmlformats.org/officeDocument/2006/relationships/slideLayout" Target="../slideLayouts/slideLayout681.xml"/><Relationship Id="rId5" Type="http://schemas.openxmlformats.org/officeDocument/2006/relationships/slideLayout" Target="../slideLayouts/slideLayout682.xml"/><Relationship Id="rId6" Type="http://schemas.openxmlformats.org/officeDocument/2006/relationships/slideLayout" Target="../slideLayouts/slideLayout683.xml"/><Relationship Id="rId7" Type="http://schemas.openxmlformats.org/officeDocument/2006/relationships/slideLayout" Target="../slideLayouts/slideLayout684.xml"/><Relationship Id="rId8" Type="http://schemas.openxmlformats.org/officeDocument/2006/relationships/slideLayout" Target="../slideLayouts/slideLayout685.xml"/><Relationship Id="rId9" Type="http://schemas.openxmlformats.org/officeDocument/2006/relationships/slideLayout" Target="../slideLayouts/slideLayout686.xml"/><Relationship Id="rId10" Type="http://schemas.openxmlformats.org/officeDocument/2006/relationships/slideLayout" Target="../slideLayouts/slideLayout687.xml"/></Relationships>
</file>

<file path=ppt/slideMasters/_rels/slideMaster64.xml.rels><?xml version="1.0" encoding="UTF-8" standalone="yes"?>
<Relationships xmlns="http://schemas.openxmlformats.org/package/2006/relationships"><Relationship Id="rId11" Type="http://schemas.openxmlformats.org/officeDocument/2006/relationships/slideLayout" Target="../slideLayouts/slideLayout700.xml"/><Relationship Id="rId12" Type="http://schemas.openxmlformats.org/officeDocument/2006/relationships/theme" Target="../theme/theme64.xml"/><Relationship Id="rId13" Type="http://schemas.openxmlformats.org/officeDocument/2006/relationships/image" Target="../media/image1.png"/><Relationship Id="rId1" Type="http://schemas.openxmlformats.org/officeDocument/2006/relationships/slideLayout" Target="../slideLayouts/slideLayout690.xml"/><Relationship Id="rId2" Type="http://schemas.openxmlformats.org/officeDocument/2006/relationships/slideLayout" Target="../slideLayouts/slideLayout691.xml"/><Relationship Id="rId3" Type="http://schemas.openxmlformats.org/officeDocument/2006/relationships/slideLayout" Target="../slideLayouts/slideLayout692.xml"/><Relationship Id="rId4" Type="http://schemas.openxmlformats.org/officeDocument/2006/relationships/slideLayout" Target="../slideLayouts/slideLayout693.xml"/><Relationship Id="rId5" Type="http://schemas.openxmlformats.org/officeDocument/2006/relationships/slideLayout" Target="../slideLayouts/slideLayout694.xml"/><Relationship Id="rId6" Type="http://schemas.openxmlformats.org/officeDocument/2006/relationships/slideLayout" Target="../slideLayouts/slideLayout695.xml"/><Relationship Id="rId7" Type="http://schemas.openxmlformats.org/officeDocument/2006/relationships/slideLayout" Target="../slideLayouts/slideLayout696.xml"/><Relationship Id="rId8" Type="http://schemas.openxmlformats.org/officeDocument/2006/relationships/slideLayout" Target="../slideLayouts/slideLayout697.xml"/><Relationship Id="rId9" Type="http://schemas.openxmlformats.org/officeDocument/2006/relationships/slideLayout" Target="../slideLayouts/slideLayout698.xml"/><Relationship Id="rId10" Type="http://schemas.openxmlformats.org/officeDocument/2006/relationships/slideLayout" Target="../slideLayouts/slideLayout699.xml"/></Relationships>
</file>

<file path=ppt/slideMasters/_rels/slideMaster65.xml.rels><?xml version="1.0" encoding="UTF-8" standalone="yes"?>
<Relationships xmlns="http://schemas.openxmlformats.org/package/2006/relationships"><Relationship Id="rId11" Type="http://schemas.openxmlformats.org/officeDocument/2006/relationships/slideLayout" Target="../slideLayouts/slideLayout711.xml"/><Relationship Id="rId12" Type="http://schemas.openxmlformats.org/officeDocument/2006/relationships/theme" Target="../theme/theme65.xml"/><Relationship Id="rId13" Type="http://schemas.openxmlformats.org/officeDocument/2006/relationships/image" Target="../media/image1.png"/><Relationship Id="rId1" Type="http://schemas.openxmlformats.org/officeDocument/2006/relationships/slideLayout" Target="../slideLayouts/slideLayout701.xml"/><Relationship Id="rId2" Type="http://schemas.openxmlformats.org/officeDocument/2006/relationships/slideLayout" Target="../slideLayouts/slideLayout702.xml"/><Relationship Id="rId3" Type="http://schemas.openxmlformats.org/officeDocument/2006/relationships/slideLayout" Target="../slideLayouts/slideLayout703.xml"/><Relationship Id="rId4" Type="http://schemas.openxmlformats.org/officeDocument/2006/relationships/slideLayout" Target="../slideLayouts/slideLayout704.xml"/><Relationship Id="rId5" Type="http://schemas.openxmlformats.org/officeDocument/2006/relationships/slideLayout" Target="../slideLayouts/slideLayout705.xml"/><Relationship Id="rId6" Type="http://schemas.openxmlformats.org/officeDocument/2006/relationships/slideLayout" Target="../slideLayouts/slideLayout706.xml"/><Relationship Id="rId7" Type="http://schemas.openxmlformats.org/officeDocument/2006/relationships/slideLayout" Target="../slideLayouts/slideLayout707.xml"/><Relationship Id="rId8" Type="http://schemas.openxmlformats.org/officeDocument/2006/relationships/slideLayout" Target="../slideLayouts/slideLayout708.xml"/><Relationship Id="rId9" Type="http://schemas.openxmlformats.org/officeDocument/2006/relationships/slideLayout" Target="../slideLayouts/slideLayout709.xml"/><Relationship Id="rId10" Type="http://schemas.openxmlformats.org/officeDocument/2006/relationships/slideLayout" Target="../slideLayouts/slideLayout710.xml"/></Relationships>
</file>

<file path=ppt/slideMasters/_rels/slideMaster66.xml.rels><?xml version="1.0" encoding="UTF-8" standalone="yes"?>
<Relationships xmlns="http://schemas.openxmlformats.org/package/2006/relationships"><Relationship Id="rId11" Type="http://schemas.openxmlformats.org/officeDocument/2006/relationships/slideLayout" Target="../slideLayouts/slideLayout722.xml"/><Relationship Id="rId12" Type="http://schemas.openxmlformats.org/officeDocument/2006/relationships/theme" Target="../theme/theme66.xml"/><Relationship Id="rId13" Type="http://schemas.openxmlformats.org/officeDocument/2006/relationships/image" Target="../media/image1.png"/><Relationship Id="rId1" Type="http://schemas.openxmlformats.org/officeDocument/2006/relationships/slideLayout" Target="../slideLayouts/slideLayout712.xml"/><Relationship Id="rId2" Type="http://schemas.openxmlformats.org/officeDocument/2006/relationships/slideLayout" Target="../slideLayouts/slideLayout713.xml"/><Relationship Id="rId3" Type="http://schemas.openxmlformats.org/officeDocument/2006/relationships/slideLayout" Target="../slideLayouts/slideLayout714.xml"/><Relationship Id="rId4" Type="http://schemas.openxmlformats.org/officeDocument/2006/relationships/slideLayout" Target="../slideLayouts/slideLayout715.xml"/><Relationship Id="rId5" Type="http://schemas.openxmlformats.org/officeDocument/2006/relationships/slideLayout" Target="../slideLayouts/slideLayout716.xml"/><Relationship Id="rId6" Type="http://schemas.openxmlformats.org/officeDocument/2006/relationships/slideLayout" Target="../slideLayouts/slideLayout717.xml"/><Relationship Id="rId7" Type="http://schemas.openxmlformats.org/officeDocument/2006/relationships/slideLayout" Target="../slideLayouts/slideLayout718.xml"/><Relationship Id="rId8" Type="http://schemas.openxmlformats.org/officeDocument/2006/relationships/slideLayout" Target="../slideLayouts/slideLayout719.xml"/><Relationship Id="rId9" Type="http://schemas.openxmlformats.org/officeDocument/2006/relationships/slideLayout" Target="../slideLayouts/slideLayout720.xml"/><Relationship Id="rId10" Type="http://schemas.openxmlformats.org/officeDocument/2006/relationships/slideLayout" Target="../slideLayouts/slideLayout721.xml"/></Relationships>
</file>

<file path=ppt/slideMasters/_rels/slideMaster67.xml.rels><?xml version="1.0" encoding="UTF-8" standalone="yes"?>
<Relationships xmlns="http://schemas.openxmlformats.org/package/2006/relationships"><Relationship Id="rId11" Type="http://schemas.openxmlformats.org/officeDocument/2006/relationships/slideLayout" Target="../slideLayouts/slideLayout733.xml"/><Relationship Id="rId12" Type="http://schemas.openxmlformats.org/officeDocument/2006/relationships/theme" Target="../theme/theme67.xml"/><Relationship Id="rId13" Type="http://schemas.openxmlformats.org/officeDocument/2006/relationships/image" Target="../media/image1.png"/><Relationship Id="rId1" Type="http://schemas.openxmlformats.org/officeDocument/2006/relationships/slideLayout" Target="../slideLayouts/slideLayout723.xml"/><Relationship Id="rId2" Type="http://schemas.openxmlformats.org/officeDocument/2006/relationships/slideLayout" Target="../slideLayouts/slideLayout724.xml"/><Relationship Id="rId3" Type="http://schemas.openxmlformats.org/officeDocument/2006/relationships/slideLayout" Target="../slideLayouts/slideLayout725.xml"/><Relationship Id="rId4" Type="http://schemas.openxmlformats.org/officeDocument/2006/relationships/slideLayout" Target="../slideLayouts/slideLayout726.xml"/><Relationship Id="rId5" Type="http://schemas.openxmlformats.org/officeDocument/2006/relationships/slideLayout" Target="../slideLayouts/slideLayout727.xml"/><Relationship Id="rId6" Type="http://schemas.openxmlformats.org/officeDocument/2006/relationships/slideLayout" Target="../slideLayouts/slideLayout728.xml"/><Relationship Id="rId7" Type="http://schemas.openxmlformats.org/officeDocument/2006/relationships/slideLayout" Target="../slideLayouts/slideLayout729.xml"/><Relationship Id="rId8" Type="http://schemas.openxmlformats.org/officeDocument/2006/relationships/slideLayout" Target="../slideLayouts/slideLayout730.xml"/><Relationship Id="rId9" Type="http://schemas.openxmlformats.org/officeDocument/2006/relationships/slideLayout" Target="../slideLayouts/slideLayout731.xml"/><Relationship Id="rId10" Type="http://schemas.openxmlformats.org/officeDocument/2006/relationships/slideLayout" Target="../slideLayouts/slideLayout732.xml"/></Relationships>
</file>

<file path=ppt/slideMasters/_rels/slideMaster68.xml.rels><?xml version="1.0" encoding="UTF-8" standalone="yes"?>
<Relationships xmlns="http://schemas.openxmlformats.org/package/2006/relationships"><Relationship Id="rId11" Type="http://schemas.openxmlformats.org/officeDocument/2006/relationships/slideLayout" Target="../slideLayouts/slideLayout744.xml"/><Relationship Id="rId12" Type="http://schemas.openxmlformats.org/officeDocument/2006/relationships/theme" Target="../theme/theme68.xml"/><Relationship Id="rId13" Type="http://schemas.openxmlformats.org/officeDocument/2006/relationships/image" Target="../media/image1.png"/><Relationship Id="rId1" Type="http://schemas.openxmlformats.org/officeDocument/2006/relationships/slideLayout" Target="../slideLayouts/slideLayout734.xml"/><Relationship Id="rId2" Type="http://schemas.openxmlformats.org/officeDocument/2006/relationships/slideLayout" Target="../slideLayouts/slideLayout735.xml"/><Relationship Id="rId3" Type="http://schemas.openxmlformats.org/officeDocument/2006/relationships/slideLayout" Target="../slideLayouts/slideLayout736.xml"/><Relationship Id="rId4" Type="http://schemas.openxmlformats.org/officeDocument/2006/relationships/slideLayout" Target="../slideLayouts/slideLayout737.xml"/><Relationship Id="rId5" Type="http://schemas.openxmlformats.org/officeDocument/2006/relationships/slideLayout" Target="../slideLayouts/slideLayout738.xml"/><Relationship Id="rId6" Type="http://schemas.openxmlformats.org/officeDocument/2006/relationships/slideLayout" Target="../slideLayouts/slideLayout739.xml"/><Relationship Id="rId7" Type="http://schemas.openxmlformats.org/officeDocument/2006/relationships/slideLayout" Target="../slideLayouts/slideLayout740.xml"/><Relationship Id="rId8" Type="http://schemas.openxmlformats.org/officeDocument/2006/relationships/slideLayout" Target="../slideLayouts/slideLayout741.xml"/><Relationship Id="rId9" Type="http://schemas.openxmlformats.org/officeDocument/2006/relationships/slideLayout" Target="../slideLayouts/slideLayout742.xml"/><Relationship Id="rId10" Type="http://schemas.openxmlformats.org/officeDocument/2006/relationships/slideLayout" Target="../slideLayouts/slideLayout743.xml"/></Relationships>
</file>

<file path=ppt/slideMasters/_rels/slideMaster69.xml.rels><?xml version="1.0" encoding="UTF-8" standalone="yes"?>
<Relationships xmlns="http://schemas.openxmlformats.org/package/2006/relationships"><Relationship Id="rId11" Type="http://schemas.openxmlformats.org/officeDocument/2006/relationships/slideLayout" Target="../slideLayouts/slideLayout755.xml"/><Relationship Id="rId12" Type="http://schemas.openxmlformats.org/officeDocument/2006/relationships/theme" Target="../theme/theme69.xml"/><Relationship Id="rId13" Type="http://schemas.openxmlformats.org/officeDocument/2006/relationships/image" Target="../media/image1.png"/><Relationship Id="rId1" Type="http://schemas.openxmlformats.org/officeDocument/2006/relationships/slideLayout" Target="../slideLayouts/slideLayout745.xml"/><Relationship Id="rId2" Type="http://schemas.openxmlformats.org/officeDocument/2006/relationships/slideLayout" Target="../slideLayouts/slideLayout746.xml"/><Relationship Id="rId3" Type="http://schemas.openxmlformats.org/officeDocument/2006/relationships/slideLayout" Target="../slideLayouts/slideLayout747.xml"/><Relationship Id="rId4" Type="http://schemas.openxmlformats.org/officeDocument/2006/relationships/slideLayout" Target="../slideLayouts/slideLayout748.xml"/><Relationship Id="rId5" Type="http://schemas.openxmlformats.org/officeDocument/2006/relationships/slideLayout" Target="../slideLayouts/slideLayout749.xml"/><Relationship Id="rId6" Type="http://schemas.openxmlformats.org/officeDocument/2006/relationships/slideLayout" Target="../slideLayouts/slideLayout750.xml"/><Relationship Id="rId7" Type="http://schemas.openxmlformats.org/officeDocument/2006/relationships/slideLayout" Target="../slideLayouts/slideLayout751.xml"/><Relationship Id="rId8" Type="http://schemas.openxmlformats.org/officeDocument/2006/relationships/slideLayout" Target="../slideLayouts/slideLayout752.xml"/><Relationship Id="rId9" Type="http://schemas.openxmlformats.org/officeDocument/2006/relationships/slideLayout" Target="../slideLayouts/slideLayout753.xml"/><Relationship Id="rId10" Type="http://schemas.openxmlformats.org/officeDocument/2006/relationships/slideLayout" Target="../slideLayouts/slideLayout754.xml"/></Relationships>
</file>

<file path=ppt/slideMasters/_rels/slideMaster7.xml.rels><?xml version="1.0" encoding="UTF-8" standalone="yes"?>
<Relationships xmlns="http://schemas.openxmlformats.org/package/2006/relationships"><Relationship Id="rId11" Type="http://schemas.openxmlformats.org/officeDocument/2006/relationships/slideLayout" Target="../slideLayouts/slideLayout67.xml"/><Relationship Id="rId12" Type="http://schemas.openxmlformats.org/officeDocument/2006/relationships/theme" Target="../theme/theme7.xml"/><Relationship Id="rId13" Type="http://schemas.openxmlformats.org/officeDocument/2006/relationships/image" Target="../media/image1.png"/><Relationship Id="rId1" Type="http://schemas.openxmlformats.org/officeDocument/2006/relationships/slideLayout" Target="../slideLayouts/slideLayout57.xml"/><Relationship Id="rId2" Type="http://schemas.openxmlformats.org/officeDocument/2006/relationships/slideLayout" Target="../slideLayouts/slideLayout58.xml"/><Relationship Id="rId3" Type="http://schemas.openxmlformats.org/officeDocument/2006/relationships/slideLayout" Target="../slideLayouts/slideLayout59.xml"/><Relationship Id="rId4" Type="http://schemas.openxmlformats.org/officeDocument/2006/relationships/slideLayout" Target="../slideLayouts/slideLayout60.xml"/><Relationship Id="rId5" Type="http://schemas.openxmlformats.org/officeDocument/2006/relationships/slideLayout" Target="../slideLayouts/slideLayout61.xml"/><Relationship Id="rId6" Type="http://schemas.openxmlformats.org/officeDocument/2006/relationships/slideLayout" Target="../slideLayouts/slideLayout62.xml"/><Relationship Id="rId7" Type="http://schemas.openxmlformats.org/officeDocument/2006/relationships/slideLayout" Target="../slideLayouts/slideLayout63.xml"/><Relationship Id="rId8" Type="http://schemas.openxmlformats.org/officeDocument/2006/relationships/slideLayout" Target="../slideLayouts/slideLayout64.xml"/><Relationship Id="rId9" Type="http://schemas.openxmlformats.org/officeDocument/2006/relationships/slideLayout" Target="../slideLayouts/slideLayout65.xml"/><Relationship Id="rId10" Type="http://schemas.openxmlformats.org/officeDocument/2006/relationships/slideLayout" Target="../slideLayouts/slideLayout66.xml"/></Relationships>
</file>

<file path=ppt/slideMasters/_rels/slideMaster70.xml.rels><?xml version="1.0" encoding="UTF-8" standalone="yes"?>
<Relationships xmlns="http://schemas.openxmlformats.org/package/2006/relationships"><Relationship Id="rId11" Type="http://schemas.openxmlformats.org/officeDocument/2006/relationships/slideLayout" Target="../slideLayouts/slideLayout766.xml"/><Relationship Id="rId12" Type="http://schemas.openxmlformats.org/officeDocument/2006/relationships/theme" Target="../theme/theme70.xml"/><Relationship Id="rId13" Type="http://schemas.openxmlformats.org/officeDocument/2006/relationships/image" Target="../media/image1.png"/><Relationship Id="rId1" Type="http://schemas.openxmlformats.org/officeDocument/2006/relationships/slideLayout" Target="../slideLayouts/slideLayout756.xml"/><Relationship Id="rId2" Type="http://schemas.openxmlformats.org/officeDocument/2006/relationships/slideLayout" Target="../slideLayouts/slideLayout757.xml"/><Relationship Id="rId3" Type="http://schemas.openxmlformats.org/officeDocument/2006/relationships/slideLayout" Target="../slideLayouts/slideLayout758.xml"/><Relationship Id="rId4" Type="http://schemas.openxmlformats.org/officeDocument/2006/relationships/slideLayout" Target="../slideLayouts/slideLayout759.xml"/><Relationship Id="rId5" Type="http://schemas.openxmlformats.org/officeDocument/2006/relationships/slideLayout" Target="../slideLayouts/slideLayout760.xml"/><Relationship Id="rId6" Type="http://schemas.openxmlformats.org/officeDocument/2006/relationships/slideLayout" Target="../slideLayouts/slideLayout761.xml"/><Relationship Id="rId7" Type="http://schemas.openxmlformats.org/officeDocument/2006/relationships/slideLayout" Target="../slideLayouts/slideLayout762.xml"/><Relationship Id="rId8" Type="http://schemas.openxmlformats.org/officeDocument/2006/relationships/slideLayout" Target="../slideLayouts/slideLayout763.xml"/><Relationship Id="rId9" Type="http://schemas.openxmlformats.org/officeDocument/2006/relationships/slideLayout" Target="../slideLayouts/slideLayout764.xml"/><Relationship Id="rId10" Type="http://schemas.openxmlformats.org/officeDocument/2006/relationships/slideLayout" Target="../slideLayouts/slideLayout765.xml"/></Relationships>
</file>

<file path=ppt/slideMasters/_rels/slideMaster71.xml.rels><?xml version="1.0" encoding="UTF-8" standalone="yes"?>
<Relationships xmlns="http://schemas.openxmlformats.org/package/2006/relationships"><Relationship Id="rId11" Type="http://schemas.openxmlformats.org/officeDocument/2006/relationships/slideLayout" Target="../slideLayouts/slideLayout777.xml"/><Relationship Id="rId12" Type="http://schemas.openxmlformats.org/officeDocument/2006/relationships/theme" Target="../theme/theme71.xml"/><Relationship Id="rId13" Type="http://schemas.openxmlformats.org/officeDocument/2006/relationships/image" Target="../media/image1.png"/><Relationship Id="rId1" Type="http://schemas.openxmlformats.org/officeDocument/2006/relationships/slideLayout" Target="../slideLayouts/slideLayout767.xml"/><Relationship Id="rId2" Type="http://schemas.openxmlformats.org/officeDocument/2006/relationships/slideLayout" Target="../slideLayouts/slideLayout768.xml"/><Relationship Id="rId3" Type="http://schemas.openxmlformats.org/officeDocument/2006/relationships/slideLayout" Target="../slideLayouts/slideLayout769.xml"/><Relationship Id="rId4" Type="http://schemas.openxmlformats.org/officeDocument/2006/relationships/slideLayout" Target="../slideLayouts/slideLayout770.xml"/><Relationship Id="rId5" Type="http://schemas.openxmlformats.org/officeDocument/2006/relationships/slideLayout" Target="../slideLayouts/slideLayout771.xml"/><Relationship Id="rId6" Type="http://schemas.openxmlformats.org/officeDocument/2006/relationships/slideLayout" Target="../slideLayouts/slideLayout772.xml"/><Relationship Id="rId7" Type="http://schemas.openxmlformats.org/officeDocument/2006/relationships/slideLayout" Target="../slideLayouts/slideLayout773.xml"/><Relationship Id="rId8" Type="http://schemas.openxmlformats.org/officeDocument/2006/relationships/slideLayout" Target="../slideLayouts/slideLayout774.xml"/><Relationship Id="rId9" Type="http://schemas.openxmlformats.org/officeDocument/2006/relationships/slideLayout" Target="../slideLayouts/slideLayout775.xml"/><Relationship Id="rId10" Type="http://schemas.openxmlformats.org/officeDocument/2006/relationships/slideLayout" Target="../slideLayouts/slideLayout776.xml"/></Relationships>
</file>

<file path=ppt/slideMasters/_rels/slideMaster72.xml.rels><?xml version="1.0" encoding="UTF-8" standalone="yes"?>
<Relationships xmlns="http://schemas.openxmlformats.org/package/2006/relationships"><Relationship Id="rId11" Type="http://schemas.openxmlformats.org/officeDocument/2006/relationships/slideLayout" Target="../slideLayouts/slideLayout788.xml"/><Relationship Id="rId12" Type="http://schemas.openxmlformats.org/officeDocument/2006/relationships/theme" Target="../theme/theme72.xml"/><Relationship Id="rId13" Type="http://schemas.openxmlformats.org/officeDocument/2006/relationships/image" Target="../media/image1.png"/><Relationship Id="rId1" Type="http://schemas.openxmlformats.org/officeDocument/2006/relationships/slideLayout" Target="../slideLayouts/slideLayout778.xml"/><Relationship Id="rId2" Type="http://schemas.openxmlformats.org/officeDocument/2006/relationships/slideLayout" Target="../slideLayouts/slideLayout779.xml"/><Relationship Id="rId3" Type="http://schemas.openxmlformats.org/officeDocument/2006/relationships/slideLayout" Target="../slideLayouts/slideLayout780.xml"/><Relationship Id="rId4" Type="http://schemas.openxmlformats.org/officeDocument/2006/relationships/slideLayout" Target="../slideLayouts/slideLayout781.xml"/><Relationship Id="rId5" Type="http://schemas.openxmlformats.org/officeDocument/2006/relationships/slideLayout" Target="../slideLayouts/slideLayout782.xml"/><Relationship Id="rId6" Type="http://schemas.openxmlformats.org/officeDocument/2006/relationships/slideLayout" Target="../slideLayouts/slideLayout783.xml"/><Relationship Id="rId7" Type="http://schemas.openxmlformats.org/officeDocument/2006/relationships/slideLayout" Target="../slideLayouts/slideLayout784.xml"/><Relationship Id="rId8" Type="http://schemas.openxmlformats.org/officeDocument/2006/relationships/slideLayout" Target="../slideLayouts/slideLayout785.xml"/><Relationship Id="rId9" Type="http://schemas.openxmlformats.org/officeDocument/2006/relationships/slideLayout" Target="../slideLayouts/slideLayout786.xml"/><Relationship Id="rId10" Type="http://schemas.openxmlformats.org/officeDocument/2006/relationships/slideLayout" Target="../slideLayouts/slideLayout787.xml"/></Relationships>
</file>

<file path=ppt/slideMasters/_rels/slideMaster73.xml.rels><?xml version="1.0" encoding="UTF-8" standalone="yes"?>
<Relationships xmlns="http://schemas.openxmlformats.org/package/2006/relationships"><Relationship Id="rId11" Type="http://schemas.openxmlformats.org/officeDocument/2006/relationships/slideLayout" Target="../slideLayouts/slideLayout799.xml"/><Relationship Id="rId12" Type="http://schemas.openxmlformats.org/officeDocument/2006/relationships/theme" Target="../theme/theme73.xml"/><Relationship Id="rId13" Type="http://schemas.openxmlformats.org/officeDocument/2006/relationships/image" Target="../media/image1.png"/><Relationship Id="rId1" Type="http://schemas.openxmlformats.org/officeDocument/2006/relationships/slideLayout" Target="../slideLayouts/slideLayout789.xml"/><Relationship Id="rId2" Type="http://schemas.openxmlformats.org/officeDocument/2006/relationships/slideLayout" Target="../slideLayouts/slideLayout790.xml"/><Relationship Id="rId3" Type="http://schemas.openxmlformats.org/officeDocument/2006/relationships/slideLayout" Target="../slideLayouts/slideLayout791.xml"/><Relationship Id="rId4" Type="http://schemas.openxmlformats.org/officeDocument/2006/relationships/slideLayout" Target="../slideLayouts/slideLayout792.xml"/><Relationship Id="rId5" Type="http://schemas.openxmlformats.org/officeDocument/2006/relationships/slideLayout" Target="../slideLayouts/slideLayout793.xml"/><Relationship Id="rId6" Type="http://schemas.openxmlformats.org/officeDocument/2006/relationships/slideLayout" Target="../slideLayouts/slideLayout794.xml"/><Relationship Id="rId7" Type="http://schemas.openxmlformats.org/officeDocument/2006/relationships/slideLayout" Target="../slideLayouts/slideLayout795.xml"/><Relationship Id="rId8" Type="http://schemas.openxmlformats.org/officeDocument/2006/relationships/slideLayout" Target="../slideLayouts/slideLayout796.xml"/><Relationship Id="rId9" Type="http://schemas.openxmlformats.org/officeDocument/2006/relationships/slideLayout" Target="../slideLayouts/slideLayout797.xml"/><Relationship Id="rId10" Type="http://schemas.openxmlformats.org/officeDocument/2006/relationships/slideLayout" Target="../slideLayouts/slideLayout798.xml"/></Relationships>
</file>

<file path=ppt/slideMasters/_rels/slideMaster74.xml.rels><?xml version="1.0" encoding="UTF-8" standalone="yes"?>
<Relationships xmlns="http://schemas.openxmlformats.org/package/2006/relationships"><Relationship Id="rId11" Type="http://schemas.openxmlformats.org/officeDocument/2006/relationships/slideLayout" Target="../slideLayouts/slideLayout810.xml"/><Relationship Id="rId12" Type="http://schemas.openxmlformats.org/officeDocument/2006/relationships/theme" Target="../theme/theme74.xml"/><Relationship Id="rId13" Type="http://schemas.openxmlformats.org/officeDocument/2006/relationships/image" Target="../media/image1.png"/><Relationship Id="rId1" Type="http://schemas.openxmlformats.org/officeDocument/2006/relationships/slideLayout" Target="../slideLayouts/slideLayout800.xml"/><Relationship Id="rId2" Type="http://schemas.openxmlformats.org/officeDocument/2006/relationships/slideLayout" Target="../slideLayouts/slideLayout801.xml"/><Relationship Id="rId3" Type="http://schemas.openxmlformats.org/officeDocument/2006/relationships/slideLayout" Target="../slideLayouts/slideLayout802.xml"/><Relationship Id="rId4" Type="http://schemas.openxmlformats.org/officeDocument/2006/relationships/slideLayout" Target="../slideLayouts/slideLayout803.xml"/><Relationship Id="rId5" Type="http://schemas.openxmlformats.org/officeDocument/2006/relationships/slideLayout" Target="../slideLayouts/slideLayout804.xml"/><Relationship Id="rId6" Type="http://schemas.openxmlformats.org/officeDocument/2006/relationships/slideLayout" Target="../slideLayouts/slideLayout805.xml"/><Relationship Id="rId7" Type="http://schemas.openxmlformats.org/officeDocument/2006/relationships/slideLayout" Target="../slideLayouts/slideLayout806.xml"/><Relationship Id="rId8" Type="http://schemas.openxmlformats.org/officeDocument/2006/relationships/slideLayout" Target="../slideLayouts/slideLayout807.xml"/><Relationship Id="rId9" Type="http://schemas.openxmlformats.org/officeDocument/2006/relationships/slideLayout" Target="../slideLayouts/slideLayout808.xml"/><Relationship Id="rId10" Type="http://schemas.openxmlformats.org/officeDocument/2006/relationships/slideLayout" Target="../slideLayouts/slideLayout809.xml"/></Relationships>
</file>

<file path=ppt/slideMasters/_rels/slideMaster75.xml.rels><?xml version="1.0" encoding="UTF-8" standalone="yes"?>
<Relationships xmlns="http://schemas.openxmlformats.org/package/2006/relationships"><Relationship Id="rId11" Type="http://schemas.openxmlformats.org/officeDocument/2006/relationships/slideLayout" Target="../slideLayouts/slideLayout821.xml"/><Relationship Id="rId12" Type="http://schemas.openxmlformats.org/officeDocument/2006/relationships/theme" Target="../theme/theme75.xml"/><Relationship Id="rId13" Type="http://schemas.openxmlformats.org/officeDocument/2006/relationships/image" Target="../media/image1.png"/><Relationship Id="rId1" Type="http://schemas.openxmlformats.org/officeDocument/2006/relationships/slideLayout" Target="../slideLayouts/slideLayout811.xml"/><Relationship Id="rId2" Type="http://schemas.openxmlformats.org/officeDocument/2006/relationships/slideLayout" Target="../slideLayouts/slideLayout812.xml"/><Relationship Id="rId3" Type="http://schemas.openxmlformats.org/officeDocument/2006/relationships/slideLayout" Target="../slideLayouts/slideLayout813.xml"/><Relationship Id="rId4" Type="http://schemas.openxmlformats.org/officeDocument/2006/relationships/slideLayout" Target="../slideLayouts/slideLayout814.xml"/><Relationship Id="rId5" Type="http://schemas.openxmlformats.org/officeDocument/2006/relationships/slideLayout" Target="../slideLayouts/slideLayout815.xml"/><Relationship Id="rId6" Type="http://schemas.openxmlformats.org/officeDocument/2006/relationships/slideLayout" Target="../slideLayouts/slideLayout816.xml"/><Relationship Id="rId7" Type="http://schemas.openxmlformats.org/officeDocument/2006/relationships/slideLayout" Target="../slideLayouts/slideLayout817.xml"/><Relationship Id="rId8" Type="http://schemas.openxmlformats.org/officeDocument/2006/relationships/slideLayout" Target="../slideLayouts/slideLayout818.xml"/><Relationship Id="rId9" Type="http://schemas.openxmlformats.org/officeDocument/2006/relationships/slideLayout" Target="../slideLayouts/slideLayout819.xml"/><Relationship Id="rId10" Type="http://schemas.openxmlformats.org/officeDocument/2006/relationships/slideLayout" Target="../slideLayouts/slideLayout820.xml"/></Relationships>
</file>

<file path=ppt/slideMasters/_rels/slideMaster76.xml.rels><?xml version="1.0" encoding="UTF-8" standalone="yes"?>
<Relationships xmlns="http://schemas.openxmlformats.org/package/2006/relationships"><Relationship Id="rId11" Type="http://schemas.openxmlformats.org/officeDocument/2006/relationships/slideLayout" Target="../slideLayouts/slideLayout832.xml"/><Relationship Id="rId12" Type="http://schemas.openxmlformats.org/officeDocument/2006/relationships/theme" Target="../theme/theme76.xml"/><Relationship Id="rId13" Type="http://schemas.openxmlformats.org/officeDocument/2006/relationships/image" Target="../media/image1.png"/><Relationship Id="rId1" Type="http://schemas.openxmlformats.org/officeDocument/2006/relationships/slideLayout" Target="../slideLayouts/slideLayout822.xml"/><Relationship Id="rId2" Type="http://schemas.openxmlformats.org/officeDocument/2006/relationships/slideLayout" Target="../slideLayouts/slideLayout823.xml"/><Relationship Id="rId3" Type="http://schemas.openxmlformats.org/officeDocument/2006/relationships/slideLayout" Target="../slideLayouts/slideLayout824.xml"/><Relationship Id="rId4" Type="http://schemas.openxmlformats.org/officeDocument/2006/relationships/slideLayout" Target="../slideLayouts/slideLayout825.xml"/><Relationship Id="rId5" Type="http://schemas.openxmlformats.org/officeDocument/2006/relationships/slideLayout" Target="../slideLayouts/slideLayout826.xml"/><Relationship Id="rId6" Type="http://schemas.openxmlformats.org/officeDocument/2006/relationships/slideLayout" Target="../slideLayouts/slideLayout827.xml"/><Relationship Id="rId7" Type="http://schemas.openxmlformats.org/officeDocument/2006/relationships/slideLayout" Target="../slideLayouts/slideLayout828.xml"/><Relationship Id="rId8" Type="http://schemas.openxmlformats.org/officeDocument/2006/relationships/slideLayout" Target="../slideLayouts/slideLayout829.xml"/><Relationship Id="rId9" Type="http://schemas.openxmlformats.org/officeDocument/2006/relationships/slideLayout" Target="../slideLayouts/slideLayout830.xml"/><Relationship Id="rId10" Type="http://schemas.openxmlformats.org/officeDocument/2006/relationships/slideLayout" Target="../slideLayouts/slideLayout831.xml"/></Relationships>
</file>

<file path=ppt/slideMasters/_rels/slideMaster77.xml.rels><?xml version="1.0" encoding="UTF-8" standalone="yes"?>
<Relationships xmlns="http://schemas.openxmlformats.org/package/2006/relationships"><Relationship Id="rId11" Type="http://schemas.openxmlformats.org/officeDocument/2006/relationships/slideLayout" Target="../slideLayouts/slideLayout843.xml"/><Relationship Id="rId12" Type="http://schemas.openxmlformats.org/officeDocument/2006/relationships/theme" Target="../theme/theme77.xml"/><Relationship Id="rId13" Type="http://schemas.openxmlformats.org/officeDocument/2006/relationships/image" Target="../media/image1.png"/><Relationship Id="rId1" Type="http://schemas.openxmlformats.org/officeDocument/2006/relationships/slideLayout" Target="../slideLayouts/slideLayout833.xml"/><Relationship Id="rId2" Type="http://schemas.openxmlformats.org/officeDocument/2006/relationships/slideLayout" Target="../slideLayouts/slideLayout834.xml"/><Relationship Id="rId3" Type="http://schemas.openxmlformats.org/officeDocument/2006/relationships/slideLayout" Target="../slideLayouts/slideLayout835.xml"/><Relationship Id="rId4" Type="http://schemas.openxmlformats.org/officeDocument/2006/relationships/slideLayout" Target="../slideLayouts/slideLayout836.xml"/><Relationship Id="rId5" Type="http://schemas.openxmlformats.org/officeDocument/2006/relationships/slideLayout" Target="../slideLayouts/slideLayout837.xml"/><Relationship Id="rId6" Type="http://schemas.openxmlformats.org/officeDocument/2006/relationships/slideLayout" Target="../slideLayouts/slideLayout838.xml"/><Relationship Id="rId7" Type="http://schemas.openxmlformats.org/officeDocument/2006/relationships/slideLayout" Target="../slideLayouts/slideLayout839.xml"/><Relationship Id="rId8" Type="http://schemas.openxmlformats.org/officeDocument/2006/relationships/slideLayout" Target="../slideLayouts/slideLayout840.xml"/><Relationship Id="rId9" Type="http://schemas.openxmlformats.org/officeDocument/2006/relationships/slideLayout" Target="../slideLayouts/slideLayout841.xml"/><Relationship Id="rId10" Type="http://schemas.openxmlformats.org/officeDocument/2006/relationships/slideLayout" Target="../slideLayouts/slideLayout842.xml"/></Relationships>
</file>

<file path=ppt/slideMasters/_rels/slideMaster78.xml.rels><?xml version="1.0" encoding="UTF-8" standalone="yes"?>
<Relationships xmlns="http://schemas.openxmlformats.org/package/2006/relationships"><Relationship Id="rId11" Type="http://schemas.openxmlformats.org/officeDocument/2006/relationships/slideLayout" Target="../slideLayouts/slideLayout854.xml"/><Relationship Id="rId12" Type="http://schemas.openxmlformats.org/officeDocument/2006/relationships/theme" Target="../theme/theme78.xml"/><Relationship Id="rId13" Type="http://schemas.openxmlformats.org/officeDocument/2006/relationships/image" Target="../media/image1.png"/><Relationship Id="rId1" Type="http://schemas.openxmlformats.org/officeDocument/2006/relationships/slideLayout" Target="../slideLayouts/slideLayout844.xml"/><Relationship Id="rId2" Type="http://schemas.openxmlformats.org/officeDocument/2006/relationships/slideLayout" Target="../slideLayouts/slideLayout845.xml"/><Relationship Id="rId3" Type="http://schemas.openxmlformats.org/officeDocument/2006/relationships/slideLayout" Target="../slideLayouts/slideLayout846.xml"/><Relationship Id="rId4" Type="http://schemas.openxmlformats.org/officeDocument/2006/relationships/slideLayout" Target="../slideLayouts/slideLayout847.xml"/><Relationship Id="rId5" Type="http://schemas.openxmlformats.org/officeDocument/2006/relationships/slideLayout" Target="../slideLayouts/slideLayout848.xml"/><Relationship Id="rId6" Type="http://schemas.openxmlformats.org/officeDocument/2006/relationships/slideLayout" Target="../slideLayouts/slideLayout849.xml"/><Relationship Id="rId7" Type="http://schemas.openxmlformats.org/officeDocument/2006/relationships/slideLayout" Target="../slideLayouts/slideLayout850.xml"/><Relationship Id="rId8" Type="http://schemas.openxmlformats.org/officeDocument/2006/relationships/slideLayout" Target="../slideLayouts/slideLayout851.xml"/><Relationship Id="rId9" Type="http://schemas.openxmlformats.org/officeDocument/2006/relationships/slideLayout" Target="../slideLayouts/slideLayout852.xml"/><Relationship Id="rId10" Type="http://schemas.openxmlformats.org/officeDocument/2006/relationships/slideLayout" Target="../slideLayouts/slideLayout853.xml"/></Relationships>
</file>

<file path=ppt/slideMasters/_rels/slideMaster79.xml.rels><?xml version="1.0" encoding="UTF-8" standalone="yes"?>
<Relationships xmlns="http://schemas.openxmlformats.org/package/2006/relationships"><Relationship Id="rId11" Type="http://schemas.openxmlformats.org/officeDocument/2006/relationships/slideLayout" Target="../slideLayouts/slideLayout865.xml"/><Relationship Id="rId12" Type="http://schemas.openxmlformats.org/officeDocument/2006/relationships/theme" Target="../theme/theme79.xml"/><Relationship Id="rId13" Type="http://schemas.openxmlformats.org/officeDocument/2006/relationships/image" Target="../media/image1.png"/><Relationship Id="rId1" Type="http://schemas.openxmlformats.org/officeDocument/2006/relationships/slideLayout" Target="../slideLayouts/slideLayout855.xml"/><Relationship Id="rId2" Type="http://schemas.openxmlformats.org/officeDocument/2006/relationships/slideLayout" Target="../slideLayouts/slideLayout856.xml"/><Relationship Id="rId3" Type="http://schemas.openxmlformats.org/officeDocument/2006/relationships/slideLayout" Target="../slideLayouts/slideLayout857.xml"/><Relationship Id="rId4" Type="http://schemas.openxmlformats.org/officeDocument/2006/relationships/slideLayout" Target="../slideLayouts/slideLayout858.xml"/><Relationship Id="rId5" Type="http://schemas.openxmlformats.org/officeDocument/2006/relationships/slideLayout" Target="../slideLayouts/slideLayout859.xml"/><Relationship Id="rId6" Type="http://schemas.openxmlformats.org/officeDocument/2006/relationships/slideLayout" Target="../slideLayouts/slideLayout860.xml"/><Relationship Id="rId7" Type="http://schemas.openxmlformats.org/officeDocument/2006/relationships/slideLayout" Target="../slideLayouts/slideLayout861.xml"/><Relationship Id="rId8" Type="http://schemas.openxmlformats.org/officeDocument/2006/relationships/slideLayout" Target="../slideLayouts/slideLayout862.xml"/><Relationship Id="rId9" Type="http://schemas.openxmlformats.org/officeDocument/2006/relationships/slideLayout" Target="../slideLayouts/slideLayout863.xml"/><Relationship Id="rId10" Type="http://schemas.openxmlformats.org/officeDocument/2006/relationships/slideLayout" Target="../slideLayouts/slideLayout864.xml"/></Relationships>
</file>

<file path=ppt/slideMasters/_rels/slideMaster8.xml.rels><?xml version="1.0" encoding="UTF-8" standalone="yes"?>
<Relationships xmlns="http://schemas.openxmlformats.org/package/2006/relationships"><Relationship Id="rId11" Type="http://schemas.openxmlformats.org/officeDocument/2006/relationships/slideLayout" Target="../slideLayouts/slideLayout78.xml"/><Relationship Id="rId12" Type="http://schemas.openxmlformats.org/officeDocument/2006/relationships/theme" Target="../theme/theme8.xml"/><Relationship Id="rId13" Type="http://schemas.openxmlformats.org/officeDocument/2006/relationships/image" Target="../media/image1.png"/><Relationship Id="rId1" Type="http://schemas.openxmlformats.org/officeDocument/2006/relationships/slideLayout" Target="../slideLayouts/slideLayout68.xml"/><Relationship Id="rId2" Type="http://schemas.openxmlformats.org/officeDocument/2006/relationships/slideLayout" Target="../slideLayouts/slideLayout69.xml"/><Relationship Id="rId3" Type="http://schemas.openxmlformats.org/officeDocument/2006/relationships/slideLayout" Target="../slideLayouts/slideLayout70.xml"/><Relationship Id="rId4" Type="http://schemas.openxmlformats.org/officeDocument/2006/relationships/slideLayout" Target="../slideLayouts/slideLayout71.xml"/><Relationship Id="rId5" Type="http://schemas.openxmlformats.org/officeDocument/2006/relationships/slideLayout" Target="../slideLayouts/slideLayout72.xml"/><Relationship Id="rId6" Type="http://schemas.openxmlformats.org/officeDocument/2006/relationships/slideLayout" Target="../slideLayouts/slideLayout73.xml"/><Relationship Id="rId7" Type="http://schemas.openxmlformats.org/officeDocument/2006/relationships/slideLayout" Target="../slideLayouts/slideLayout74.xml"/><Relationship Id="rId8" Type="http://schemas.openxmlformats.org/officeDocument/2006/relationships/slideLayout" Target="../slideLayouts/slideLayout75.xml"/><Relationship Id="rId9" Type="http://schemas.openxmlformats.org/officeDocument/2006/relationships/slideLayout" Target="../slideLayouts/slideLayout76.xml"/><Relationship Id="rId10" Type="http://schemas.openxmlformats.org/officeDocument/2006/relationships/slideLayout" Target="../slideLayouts/slideLayout77.xml"/></Relationships>
</file>

<file path=ppt/slideMasters/_rels/slideMaster80.xml.rels><?xml version="1.0" encoding="UTF-8" standalone="yes"?>
<Relationships xmlns="http://schemas.openxmlformats.org/package/2006/relationships"><Relationship Id="rId11" Type="http://schemas.openxmlformats.org/officeDocument/2006/relationships/slideLayout" Target="../slideLayouts/slideLayout876.xml"/><Relationship Id="rId12" Type="http://schemas.openxmlformats.org/officeDocument/2006/relationships/theme" Target="../theme/theme80.xml"/><Relationship Id="rId13" Type="http://schemas.openxmlformats.org/officeDocument/2006/relationships/image" Target="../media/image1.png"/><Relationship Id="rId1" Type="http://schemas.openxmlformats.org/officeDocument/2006/relationships/slideLayout" Target="../slideLayouts/slideLayout866.xml"/><Relationship Id="rId2" Type="http://schemas.openxmlformats.org/officeDocument/2006/relationships/slideLayout" Target="../slideLayouts/slideLayout867.xml"/><Relationship Id="rId3" Type="http://schemas.openxmlformats.org/officeDocument/2006/relationships/slideLayout" Target="../slideLayouts/slideLayout868.xml"/><Relationship Id="rId4" Type="http://schemas.openxmlformats.org/officeDocument/2006/relationships/slideLayout" Target="../slideLayouts/slideLayout869.xml"/><Relationship Id="rId5" Type="http://schemas.openxmlformats.org/officeDocument/2006/relationships/slideLayout" Target="../slideLayouts/slideLayout870.xml"/><Relationship Id="rId6" Type="http://schemas.openxmlformats.org/officeDocument/2006/relationships/slideLayout" Target="../slideLayouts/slideLayout871.xml"/><Relationship Id="rId7" Type="http://schemas.openxmlformats.org/officeDocument/2006/relationships/slideLayout" Target="../slideLayouts/slideLayout872.xml"/><Relationship Id="rId8" Type="http://schemas.openxmlformats.org/officeDocument/2006/relationships/slideLayout" Target="../slideLayouts/slideLayout873.xml"/><Relationship Id="rId9" Type="http://schemas.openxmlformats.org/officeDocument/2006/relationships/slideLayout" Target="../slideLayouts/slideLayout874.xml"/><Relationship Id="rId10" Type="http://schemas.openxmlformats.org/officeDocument/2006/relationships/slideLayout" Target="../slideLayouts/slideLayout875.xml"/></Relationships>
</file>

<file path=ppt/slideMasters/_rels/slideMaster81.xml.rels><?xml version="1.0" encoding="UTF-8" standalone="yes"?>
<Relationships xmlns="http://schemas.openxmlformats.org/package/2006/relationships"><Relationship Id="rId11" Type="http://schemas.openxmlformats.org/officeDocument/2006/relationships/slideLayout" Target="../slideLayouts/slideLayout887.xml"/><Relationship Id="rId12" Type="http://schemas.openxmlformats.org/officeDocument/2006/relationships/theme" Target="../theme/theme81.xml"/><Relationship Id="rId13" Type="http://schemas.openxmlformats.org/officeDocument/2006/relationships/image" Target="../media/image1.png"/><Relationship Id="rId1" Type="http://schemas.openxmlformats.org/officeDocument/2006/relationships/slideLayout" Target="../slideLayouts/slideLayout877.xml"/><Relationship Id="rId2" Type="http://schemas.openxmlformats.org/officeDocument/2006/relationships/slideLayout" Target="../slideLayouts/slideLayout878.xml"/><Relationship Id="rId3" Type="http://schemas.openxmlformats.org/officeDocument/2006/relationships/slideLayout" Target="../slideLayouts/slideLayout879.xml"/><Relationship Id="rId4" Type="http://schemas.openxmlformats.org/officeDocument/2006/relationships/slideLayout" Target="../slideLayouts/slideLayout880.xml"/><Relationship Id="rId5" Type="http://schemas.openxmlformats.org/officeDocument/2006/relationships/slideLayout" Target="../slideLayouts/slideLayout881.xml"/><Relationship Id="rId6" Type="http://schemas.openxmlformats.org/officeDocument/2006/relationships/slideLayout" Target="../slideLayouts/slideLayout882.xml"/><Relationship Id="rId7" Type="http://schemas.openxmlformats.org/officeDocument/2006/relationships/slideLayout" Target="../slideLayouts/slideLayout883.xml"/><Relationship Id="rId8" Type="http://schemas.openxmlformats.org/officeDocument/2006/relationships/slideLayout" Target="../slideLayouts/slideLayout884.xml"/><Relationship Id="rId9" Type="http://schemas.openxmlformats.org/officeDocument/2006/relationships/slideLayout" Target="../slideLayouts/slideLayout885.xml"/><Relationship Id="rId10" Type="http://schemas.openxmlformats.org/officeDocument/2006/relationships/slideLayout" Target="../slideLayouts/slideLayout886.xml"/></Relationships>
</file>

<file path=ppt/slideMasters/_rels/slideMaster82.xml.rels><?xml version="1.0" encoding="UTF-8" standalone="yes"?>
<Relationships xmlns="http://schemas.openxmlformats.org/package/2006/relationships"><Relationship Id="rId11" Type="http://schemas.openxmlformats.org/officeDocument/2006/relationships/slideLayout" Target="../slideLayouts/slideLayout898.xml"/><Relationship Id="rId12" Type="http://schemas.openxmlformats.org/officeDocument/2006/relationships/theme" Target="../theme/theme82.xml"/><Relationship Id="rId13" Type="http://schemas.openxmlformats.org/officeDocument/2006/relationships/image" Target="../media/image1.png"/><Relationship Id="rId1" Type="http://schemas.openxmlformats.org/officeDocument/2006/relationships/slideLayout" Target="../slideLayouts/slideLayout888.xml"/><Relationship Id="rId2" Type="http://schemas.openxmlformats.org/officeDocument/2006/relationships/slideLayout" Target="../slideLayouts/slideLayout889.xml"/><Relationship Id="rId3" Type="http://schemas.openxmlformats.org/officeDocument/2006/relationships/slideLayout" Target="../slideLayouts/slideLayout890.xml"/><Relationship Id="rId4" Type="http://schemas.openxmlformats.org/officeDocument/2006/relationships/slideLayout" Target="../slideLayouts/slideLayout891.xml"/><Relationship Id="rId5" Type="http://schemas.openxmlformats.org/officeDocument/2006/relationships/slideLayout" Target="../slideLayouts/slideLayout892.xml"/><Relationship Id="rId6" Type="http://schemas.openxmlformats.org/officeDocument/2006/relationships/slideLayout" Target="../slideLayouts/slideLayout893.xml"/><Relationship Id="rId7" Type="http://schemas.openxmlformats.org/officeDocument/2006/relationships/slideLayout" Target="../slideLayouts/slideLayout894.xml"/><Relationship Id="rId8" Type="http://schemas.openxmlformats.org/officeDocument/2006/relationships/slideLayout" Target="../slideLayouts/slideLayout895.xml"/><Relationship Id="rId9" Type="http://schemas.openxmlformats.org/officeDocument/2006/relationships/slideLayout" Target="../slideLayouts/slideLayout896.xml"/><Relationship Id="rId10" Type="http://schemas.openxmlformats.org/officeDocument/2006/relationships/slideLayout" Target="../slideLayouts/slideLayout897.xml"/></Relationships>
</file>

<file path=ppt/slideMasters/_rels/slideMaster83.xml.rels><?xml version="1.0" encoding="UTF-8" standalone="yes"?>
<Relationships xmlns="http://schemas.openxmlformats.org/package/2006/relationships"><Relationship Id="rId11" Type="http://schemas.openxmlformats.org/officeDocument/2006/relationships/slideLayout" Target="../slideLayouts/slideLayout909.xml"/><Relationship Id="rId12" Type="http://schemas.openxmlformats.org/officeDocument/2006/relationships/theme" Target="../theme/theme83.xml"/><Relationship Id="rId1" Type="http://schemas.openxmlformats.org/officeDocument/2006/relationships/slideLayout" Target="../slideLayouts/slideLayout899.xml"/><Relationship Id="rId2" Type="http://schemas.openxmlformats.org/officeDocument/2006/relationships/slideLayout" Target="../slideLayouts/slideLayout900.xml"/><Relationship Id="rId3" Type="http://schemas.openxmlformats.org/officeDocument/2006/relationships/slideLayout" Target="../slideLayouts/slideLayout901.xml"/><Relationship Id="rId4" Type="http://schemas.openxmlformats.org/officeDocument/2006/relationships/slideLayout" Target="../slideLayouts/slideLayout902.xml"/><Relationship Id="rId5" Type="http://schemas.openxmlformats.org/officeDocument/2006/relationships/slideLayout" Target="../slideLayouts/slideLayout903.xml"/><Relationship Id="rId6" Type="http://schemas.openxmlformats.org/officeDocument/2006/relationships/slideLayout" Target="../slideLayouts/slideLayout904.xml"/><Relationship Id="rId7" Type="http://schemas.openxmlformats.org/officeDocument/2006/relationships/slideLayout" Target="../slideLayouts/slideLayout905.xml"/><Relationship Id="rId8" Type="http://schemas.openxmlformats.org/officeDocument/2006/relationships/slideLayout" Target="../slideLayouts/slideLayout906.xml"/><Relationship Id="rId9" Type="http://schemas.openxmlformats.org/officeDocument/2006/relationships/slideLayout" Target="../slideLayouts/slideLayout907.xml"/><Relationship Id="rId10" Type="http://schemas.openxmlformats.org/officeDocument/2006/relationships/slideLayout" Target="../slideLayouts/slideLayout908.xml"/></Relationships>
</file>

<file path=ppt/slideMasters/_rels/slideMaster84.xml.rels><?xml version="1.0" encoding="UTF-8" standalone="yes"?>
<Relationships xmlns="http://schemas.openxmlformats.org/package/2006/relationships"><Relationship Id="rId11" Type="http://schemas.openxmlformats.org/officeDocument/2006/relationships/slideLayout" Target="../slideLayouts/slideLayout920.xml"/><Relationship Id="rId12" Type="http://schemas.openxmlformats.org/officeDocument/2006/relationships/theme" Target="../theme/theme84.xml"/><Relationship Id="rId13" Type="http://schemas.openxmlformats.org/officeDocument/2006/relationships/image" Target="../media/image1.png"/><Relationship Id="rId1" Type="http://schemas.openxmlformats.org/officeDocument/2006/relationships/slideLayout" Target="../slideLayouts/slideLayout910.xml"/><Relationship Id="rId2" Type="http://schemas.openxmlformats.org/officeDocument/2006/relationships/slideLayout" Target="../slideLayouts/slideLayout911.xml"/><Relationship Id="rId3" Type="http://schemas.openxmlformats.org/officeDocument/2006/relationships/slideLayout" Target="../slideLayouts/slideLayout912.xml"/><Relationship Id="rId4" Type="http://schemas.openxmlformats.org/officeDocument/2006/relationships/slideLayout" Target="../slideLayouts/slideLayout913.xml"/><Relationship Id="rId5" Type="http://schemas.openxmlformats.org/officeDocument/2006/relationships/slideLayout" Target="../slideLayouts/slideLayout914.xml"/><Relationship Id="rId6" Type="http://schemas.openxmlformats.org/officeDocument/2006/relationships/slideLayout" Target="../slideLayouts/slideLayout915.xml"/><Relationship Id="rId7" Type="http://schemas.openxmlformats.org/officeDocument/2006/relationships/slideLayout" Target="../slideLayouts/slideLayout916.xml"/><Relationship Id="rId8" Type="http://schemas.openxmlformats.org/officeDocument/2006/relationships/slideLayout" Target="../slideLayouts/slideLayout917.xml"/><Relationship Id="rId9" Type="http://schemas.openxmlformats.org/officeDocument/2006/relationships/slideLayout" Target="../slideLayouts/slideLayout918.xml"/><Relationship Id="rId10" Type="http://schemas.openxmlformats.org/officeDocument/2006/relationships/slideLayout" Target="../slideLayouts/slideLayout919.xml"/></Relationships>
</file>

<file path=ppt/slideMasters/_rels/slideMaster85.xml.rels><?xml version="1.0" encoding="UTF-8" standalone="yes"?>
<Relationships xmlns="http://schemas.openxmlformats.org/package/2006/relationships"><Relationship Id="rId11" Type="http://schemas.openxmlformats.org/officeDocument/2006/relationships/slideLayout" Target="../slideLayouts/slideLayout931.xml"/><Relationship Id="rId12" Type="http://schemas.openxmlformats.org/officeDocument/2006/relationships/theme" Target="../theme/theme85.xml"/><Relationship Id="rId13" Type="http://schemas.openxmlformats.org/officeDocument/2006/relationships/image" Target="../media/image1.png"/><Relationship Id="rId1" Type="http://schemas.openxmlformats.org/officeDocument/2006/relationships/slideLayout" Target="../slideLayouts/slideLayout921.xml"/><Relationship Id="rId2" Type="http://schemas.openxmlformats.org/officeDocument/2006/relationships/slideLayout" Target="../slideLayouts/slideLayout922.xml"/><Relationship Id="rId3" Type="http://schemas.openxmlformats.org/officeDocument/2006/relationships/slideLayout" Target="../slideLayouts/slideLayout923.xml"/><Relationship Id="rId4" Type="http://schemas.openxmlformats.org/officeDocument/2006/relationships/slideLayout" Target="../slideLayouts/slideLayout924.xml"/><Relationship Id="rId5" Type="http://schemas.openxmlformats.org/officeDocument/2006/relationships/slideLayout" Target="../slideLayouts/slideLayout925.xml"/><Relationship Id="rId6" Type="http://schemas.openxmlformats.org/officeDocument/2006/relationships/slideLayout" Target="../slideLayouts/slideLayout926.xml"/><Relationship Id="rId7" Type="http://schemas.openxmlformats.org/officeDocument/2006/relationships/slideLayout" Target="../slideLayouts/slideLayout927.xml"/><Relationship Id="rId8" Type="http://schemas.openxmlformats.org/officeDocument/2006/relationships/slideLayout" Target="../slideLayouts/slideLayout928.xml"/><Relationship Id="rId9" Type="http://schemas.openxmlformats.org/officeDocument/2006/relationships/slideLayout" Target="../slideLayouts/slideLayout929.xml"/><Relationship Id="rId10" Type="http://schemas.openxmlformats.org/officeDocument/2006/relationships/slideLayout" Target="../slideLayouts/slideLayout930.xml"/></Relationships>
</file>

<file path=ppt/slideMasters/_rels/slideMaster86.xml.rels><?xml version="1.0" encoding="UTF-8" standalone="yes"?>
<Relationships xmlns="http://schemas.openxmlformats.org/package/2006/relationships"><Relationship Id="rId11" Type="http://schemas.openxmlformats.org/officeDocument/2006/relationships/slideLayout" Target="../slideLayouts/slideLayout942.xml"/><Relationship Id="rId12" Type="http://schemas.openxmlformats.org/officeDocument/2006/relationships/theme" Target="../theme/theme86.xml"/><Relationship Id="rId13" Type="http://schemas.openxmlformats.org/officeDocument/2006/relationships/image" Target="../media/image1.png"/><Relationship Id="rId1" Type="http://schemas.openxmlformats.org/officeDocument/2006/relationships/slideLayout" Target="../slideLayouts/slideLayout932.xml"/><Relationship Id="rId2" Type="http://schemas.openxmlformats.org/officeDocument/2006/relationships/slideLayout" Target="../slideLayouts/slideLayout933.xml"/><Relationship Id="rId3" Type="http://schemas.openxmlformats.org/officeDocument/2006/relationships/slideLayout" Target="../slideLayouts/slideLayout934.xml"/><Relationship Id="rId4" Type="http://schemas.openxmlformats.org/officeDocument/2006/relationships/slideLayout" Target="../slideLayouts/slideLayout935.xml"/><Relationship Id="rId5" Type="http://schemas.openxmlformats.org/officeDocument/2006/relationships/slideLayout" Target="../slideLayouts/slideLayout936.xml"/><Relationship Id="rId6" Type="http://schemas.openxmlformats.org/officeDocument/2006/relationships/slideLayout" Target="../slideLayouts/slideLayout937.xml"/><Relationship Id="rId7" Type="http://schemas.openxmlformats.org/officeDocument/2006/relationships/slideLayout" Target="../slideLayouts/slideLayout938.xml"/><Relationship Id="rId8" Type="http://schemas.openxmlformats.org/officeDocument/2006/relationships/slideLayout" Target="../slideLayouts/slideLayout939.xml"/><Relationship Id="rId9" Type="http://schemas.openxmlformats.org/officeDocument/2006/relationships/slideLayout" Target="../slideLayouts/slideLayout940.xml"/><Relationship Id="rId10" Type="http://schemas.openxmlformats.org/officeDocument/2006/relationships/slideLayout" Target="../slideLayouts/slideLayout941.xml"/></Relationships>
</file>

<file path=ppt/slideMasters/_rels/slideMaster87.xml.rels><?xml version="1.0" encoding="UTF-8" standalone="yes"?>
<Relationships xmlns="http://schemas.openxmlformats.org/package/2006/relationships"><Relationship Id="rId11" Type="http://schemas.openxmlformats.org/officeDocument/2006/relationships/slideLayout" Target="../slideLayouts/slideLayout953.xml"/><Relationship Id="rId12" Type="http://schemas.openxmlformats.org/officeDocument/2006/relationships/theme" Target="../theme/theme87.xml"/><Relationship Id="rId13" Type="http://schemas.openxmlformats.org/officeDocument/2006/relationships/image" Target="../media/image1.png"/><Relationship Id="rId1" Type="http://schemas.openxmlformats.org/officeDocument/2006/relationships/slideLayout" Target="../slideLayouts/slideLayout943.xml"/><Relationship Id="rId2" Type="http://schemas.openxmlformats.org/officeDocument/2006/relationships/slideLayout" Target="../slideLayouts/slideLayout944.xml"/><Relationship Id="rId3" Type="http://schemas.openxmlformats.org/officeDocument/2006/relationships/slideLayout" Target="../slideLayouts/slideLayout945.xml"/><Relationship Id="rId4" Type="http://schemas.openxmlformats.org/officeDocument/2006/relationships/slideLayout" Target="../slideLayouts/slideLayout946.xml"/><Relationship Id="rId5" Type="http://schemas.openxmlformats.org/officeDocument/2006/relationships/slideLayout" Target="../slideLayouts/slideLayout947.xml"/><Relationship Id="rId6" Type="http://schemas.openxmlformats.org/officeDocument/2006/relationships/slideLayout" Target="../slideLayouts/slideLayout948.xml"/><Relationship Id="rId7" Type="http://schemas.openxmlformats.org/officeDocument/2006/relationships/slideLayout" Target="../slideLayouts/slideLayout949.xml"/><Relationship Id="rId8" Type="http://schemas.openxmlformats.org/officeDocument/2006/relationships/slideLayout" Target="../slideLayouts/slideLayout950.xml"/><Relationship Id="rId9" Type="http://schemas.openxmlformats.org/officeDocument/2006/relationships/slideLayout" Target="../slideLayouts/slideLayout951.xml"/><Relationship Id="rId10" Type="http://schemas.openxmlformats.org/officeDocument/2006/relationships/slideLayout" Target="../slideLayouts/slideLayout952.xml"/></Relationships>
</file>

<file path=ppt/slideMasters/_rels/slideMaster88.xml.rels><?xml version="1.0" encoding="UTF-8" standalone="yes"?>
<Relationships xmlns="http://schemas.openxmlformats.org/package/2006/relationships"><Relationship Id="rId11" Type="http://schemas.openxmlformats.org/officeDocument/2006/relationships/slideLayout" Target="../slideLayouts/slideLayout964.xml"/><Relationship Id="rId12" Type="http://schemas.openxmlformats.org/officeDocument/2006/relationships/theme" Target="../theme/theme88.xml"/><Relationship Id="rId13" Type="http://schemas.openxmlformats.org/officeDocument/2006/relationships/image" Target="../media/image1.png"/><Relationship Id="rId1" Type="http://schemas.openxmlformats.org/officeDocument/2006/relationships/slideLayout" Target="../slideLayouts/slideLayout954.xml"/><Relationship Id="rId2" Type="http://schemas.openxmlformats.org/officeDocument/2006/relationships/slideLayout" Target="../slideLayouts/slideLayout955.xml"/><Relationship Id="rId3" Type="http://schemas.openxmlformats.org/officeDocument/2006/relationships/slideLayout" Target="../slideLayouts/slideLayout956.xml"/><Relationship Id="rId4" Type="http://schemas.openxmlformats.org/officeDocument/2006/relationships/slideLayout" Target="../slideLayouts/slideLayout957.xml"/><Relationship Id="rId5" Type="http://schemas.openxmlformats.org/officeDocument/2006/relationships/slideLayout" Target="../slideLayouts/slideLayout958.xml"/><Relationship Id="rId6" Type="http://schemas.openxmlformats.org/officeDocument/2006/relationships/slideLayout" Target="../slideLayouts/slideLayout959.xml"/><Relationship Id="rId7" Type="http://schemas.openxmlformats.org/officeDocument/2006/relationships/slideLayout" Target="../slideLayouts/slideLayout960.xml"/><Relationship Id="rId8" Type="http://schemas.openxmlformats.org/officeDocument/2006/relationships/slideLayout" Target="../slideLayouts/slideLayout961.xml"/><Relationship Id="rId9" Type="http://schemas.openxmlformats.org/officeDocument/2006/relationships/slideLayout" Target="../slideLayouts/slideLayout962.xml"/><Relationship Id="rId10" Type="http://schemas.openxmlformats.org/officeDocument/2006/relationships/slideLayout" Target="../slideLayouts/slideLayout963.xml"/></Relationships>
</file>

<file path=ppt/slideMasters/_rels/slideMaster89.xml.rels><?xml version="1.0" encoding="UTF-8" standalone="yes"?>
<Relationships xmlns="http://schemas.openxmlformats.org/package/2006/relationships"><Relationship Id="rId11" Type="http://schemas.openxmlformats.org/officeDocument/2006/relationships/slideLayout" Target="../slideLayouts/slideLayout975.xml"/><Relationship Id="rId12" Type="http://schemas.openxmlformats.org/officeDocument/2006/relationships/theme" Target="../theme/theme89.xml"/><Relationship Id="rId1" Type="http://schemas.openxmlformats.org/officeDocument/2006/relationships/slideLayout" Target="../slideLayouts/slideLayout965.xml"/><Relationship Id="rId2" Type="http://schemas.openxmlformats.org/officeDocument/2006/relationships/slideLayout" Target="../slideLayouts/slideLayout966.xml"/><Relationship Id="rId3" Type="http://schemas.openxmlformats.org/officeDocument/2006/relationships/slideLayout" Target="../slideLayouts/slideLayout967.xml"/><Relationship Id="rId4" Type="http://schemas.openxmlformats.org/officeDocument/2006/relationships/slideLayout" Target="../slideLayouts/slideLayout968.xml"/><Relationship Id="rId5" Type="http://schemas.openxmlformats.org/officeDocument/2006/relationships/slideLayout" Target="../slideLayouts/slideLayout969.xml"/><Relationship Id="rId6" Type="http://schemas.openxmlformats.org/officeDocument/2006/relationships/slideLayout" Target="../slideLayouts/slideLayout970.xml"/><Relationship Id="rId7" Type="http://schemas.openxmlformats.org/officeDocument/2006/relationships/slideLayout" Target="../slideLayouts/slideLayout971.xml"/><Relationship Id="rId8" Type="http://schemas.openxmlformats.org/officeDocument/2006/relationships/slideLayout" Target="../slideLayouts/slideLayout972.xml"/><Relationship Id="rId9" Type="http://schemas.openxmlformats.org/officeDocument/2006/relationships/slideLayout" Target="../slideLayouts/slideLayout973.xml"/><Relationship Id="rId10" Type="http://schemas.openxmlformats.org/officeDocument/2006/relationships/slideLayout" Target="../slideLayouts/slideLayout974.xml"/></Relationships>
</file>

<file path=ppt/slideMasters/_rels/slideMaster9.xml.rels><?xml version="1.0" encoding="UTF-8" standalone="yes"?>
<Relationships xmlns="http://schemas.openxmlformats.org/package/2006/relationships"><Relationship Id="rId11" Type="http://schemas.openxmlformats.org/officeDocument/2006/relationships/slideLayout" Target="../slideLayouts/slideLayout89.xml"/><Relationship Id="rId12" Type="http://schemas.openxmlformats.org/officeDocument/2006/relationships/slideLayout" Target="../slideLayouts/slideLayout90.xml"/><Relationship Id="rId13" Type="http://schemas.openxmlformats.org/officeDocument/2006/relationships/slideLayout" Target="../slideLayouts/slideLayout91.xml"/><Relationship Id="rId14" Type="http://schemas.openxmlformats.org/officeDocument/2006/relationships/slideLayout" Target="../slideLayouts/slideLayout92.xml"/><Relationship Id="rId15" Type="http://schemas.openxmlformats.org/officeDocument/2006/relationships/theme" Target="../theme/theme9.xml"/><Relationship Id="rId16" Type="http://schemas.openxmlformats.org/officeDocument/2006/relationships/image" Target="../media/image2.png"/><Relationship Id="rId17" Type="http://schemas.openxmlformats.org/officeDocument/2006/relationships/image" Target="../media/image3.png"/><Relationship Id="rId18" Type="http://schemas.openxmlformats.org/officeDocument/2006/relationships/image" Target="../media/image4.png"/><Relationship Id="rId19" Type="http://schemas.openxmlformats.org/officeDocument/2006/relationships/image" Target="../media/image5.emf"/><Relationship Id="rId1" Type="http://schemas.openxmlformats.org/officeDocument/2006/relationships/slideLayout" Target="../slideLayouts/slideLayout79.xml"/><Relationship Id="rId2" Type="http://schemas.openxmlformats.org/officeDocument/2006/relationships/slideLayout" Target="../slideLayouts/slideLayout80.xml"/><Relationship Id="rId3" Type="http://schemas.openxmlformats.org/officeDocument/2006/relationships/slideLayout" Target="../slideLayouts/slideLayout81.xml"/><Relationship Id="rId4" Type="http://schemas.openxmlformats.org/officeDocument/2006/relationships/slideLayout" Target="../slideLayouts/slideLayout82.xml"/><Relationship Id="rId5" Type="http://schemas.openxmlformats.org/officeDocument/2006/relationships/slideLayout" Target="../slideLayouts/slideLayout83.xml"/><Relationship Id="rId6" Type="http://schemas.openxmlformats.org/officeDocument/2006/relationships/slideLayout" Target="../slideLayouts/slideLayout84.xml"/><Relationship Id="rId7" Type="http://schemas.openxmlformats.org/officeDocument/2006/relationships/slideLayout" Target="../slideLayouts/slideLayout85.xml"/><Relationship Id="rId8" Type="http://schemas.openxmlformats.org/officeDocument/2006/relationships/slideLayout" Target="../slideLayouts/slideLayout86.xml"/><Relationship Id="rId9" Type="http://schemas.openxmlformats.org/officeDocument/2006/relationships/slideLayout" Target="../slideLayouts/slideLayout87.xml"/><Relationship Id="rId10" Type="http://schemas.openxmlformats.org/officeDocument/2006/relationships/slideLayout" Target="../slideLayouts/slideLayout88.xml"/></Relationships>
</file>

<file path=ppt/slideMasters/_rels/slideMaster90.xml.rels><?xml version="1.0" encoding="UTF-8" standalone="yes"?>
<Relationships xmlns="http://schemas.openxmlformats.org/package/2006/relationships"><Relationship Id="rId11" Type="http://schemas.openxmlformats.org/officeDocument/2006/relationships/slideLayout" Target="../slideLayouts/slideLayout986.xml"/><Relationship Id="rId12" Type="http://schemas.openxmlformats.org/officeDocument/2006/relationships/theme" Target="../theme/theme90.xml"/><Relationship Id="rId13" Type="http://schemas.openxmlformats.org/officeDocument/2006/relationships/image" Target="../media/image1.png"/><Relationship Id="rId1" Type="http://schemas.openxmlformats.org/officeDocument/2006/relationships/slideLayout" Target="../slideLayouts/slideLayout976.xml"/><Relationship Id="rId2" Type="http://schemas.openxmlformats.org/officeDocument/2006/relationships/slideLayout" Target="../slideLayouts/slideLayout977.xml"/><Relationship Id="rId3" Type="http://schemas.openxmlformats.org/officeDocument/2006/relationships/slideLayout" Target="../slideLayouts/slideLayout978.xml"/><Relationship Id="rId4" Type="http://schemas.openxmlformats.org/officeDocument/2006/relationships/slideLayout" Target="../slideLayouts/slideLayout979.xml"/><Relationship Id="rId5" Type="http://schemas.openxmlformats.org/officeDocument/2006/relationships/slideLayout" Target="../slideLayouts/slideLayout980.xml"/><Relationship Id="rId6" Type="http://schemas.openxmlformats.org/officeDocument/2006/relationships/slideLayout" Target="../slideLayouts/slideLayout981.xml"/><Relationship Id="rId7" Type="http://schemas.openxmlformats.org/officeDocument/2006/relationships/slideLayout" Target="../slideLayouts/slideLayout982.xml"/><Relationship Id="rId8" Type="http://schemas.openxmlformats.org/officeDocument/2006/relationships/slideLayout" Target="../slideLayouts/slideLayout983.xml"/><Relationship Id="rId9" Type="http://schemas.openxmlformats.org/officeDocument/2006/relationships/slideLayout" Target="../slideLayouts/slideLayout984.xml"/><Relationship Id="rId10" Type="http://schemas.openxmlformats.org/officeDocument/2006/relationships/slideLayout" Target="../slideLayouts/slideLayout985.xml"/></Relationships>
</file>

<file path=ppt/slideMasters/_rels/slideMaster91.xml.rels><?xml version="1.0" encoding="UTF-8" standalone="yes"?>
<Relationships xmlns="http://schemas.openxmlformats.org/package/2006/relationships"><Relationship Id="rId11" Type="http://schemas.openxmlformats.org/officeDocument/2006/relationships/slideLayout" Target="../slideLayouts/slideLayout997.xml"/><Relationship Id="rId12" Type="http://schemas.openxmlformats.org/officeDocument/2006/relationships/theme" Target="../theme/theme91.xml"/><Relationship Id="rId13" Type="http://schemas.openxmlformats.org/officeDocument/2006/relationships/image" Target="../media/image1.png"/><Relationship Id="rId1" Type="http://schemas.openxmlformats.org/officeDocument/2006/relationships/slideLayout" Target="../slideLayouts/slideLayout987.xml"/><Relationship Id="rId2" Type="http://schemas.openxmlformats.org/officeDocument/2006/relationships/slideLayout" Target="../slideLayouts/slideLayout988.xml"/><Relationship Id="rId3" Type="http://schemas.openxmlformats.org/officeDocument/2006/relationships/slideLayout" Target="../slideLayouts/slideLayout989.xml"/><Relationship Id="rId4" Type="http://schemas.openxmlformats.org/officeDocument/2006/relationships/slideLayout" Target="../slideLayouts/slideLayout990.xml"/><Relationship Id="rId5" Type="http://schemas.openxmlformats.org/officeDocument/2006/relationships/slideLayout" Target="../slideLayouts/slideLayout991.xml"/><Relationship Id="rId6" Type="http://schemas.openxmlformats.org/officeDocument/2006/relationships/slideLayout" Target="../slideLayouts/slideLayout992.xml"/><Relationship Id="rId7" Type="http://schemas.openxmlformats.org/officeDocument/2006/relationships/slideLayout" Target="../slideLayouts/slideLayout993.xml"/><Relationship Id="rId8" Type="http://schemas.openxmlformats.org/officeDocument/2006/relationships/slideLayout" Target="../slideLayouts/slideLayout994.xml"/><Relationship Id="rId9" Type="http://schemas.openxmlformats.org/officeDocument/2006/relationships/slideLayout" Target="../slideLayouts/slideLayout995.xml"/><Relationship Id="rId10" Type="http://schemas.openxmlformats.org/officeDocument/2006/relationships/slideLayout" Target="../slideLayouts/slideLayout996.xml"/></Relationships>
</file>

<file path=ppt/slideMasters/_rels/slideMaster92.xml.rels><?xml version="1.0" encoding="UTF-8" standalone="yes"?>
<Relationships xmlns="http://schemas.openxmlformats.org/package/2006/relationships"><Relationship Id="rId11" Type="http://schemas.openxmlformats.org/officeDocument/2006/relationships/slideLayout" Target="../slideLayouts/slideLayout1008.xml"/><Relationship Id="rId12" Type="http://schemas.openxmlformats.org/officeDocument/2006/relationships/theme" Target="../theme/theme92.xml"/><Relationship Id="rId13" Type="http://schemas.openxmlformats.org/officeDocument/2006/relationships/image" Target="../media/image1.png"/><Relationship Id="rId1" Type="http://schemas.openxmlformats.org/officeDocument/2006/relationships/slideLayout" Target="../slideLayouts/slideLayout998.xml"/><Relationship Id="rId2" Type="http://schemas.openxmlformats.org/officeDocument/2006/relationships/slideLayout" Target="../slideLayouts/slideLayout999.xml"/><Relationship Id="rId3" Type="http://schemas.openxmlformats.org/officeDocument/2006/relationships/slideLayout" Target="../slideLayouts/slideLayout1000.xml"/><Relationship Id="rId4" Type="http://schemas.openxmlformats.org/officeDocument/2006/relationships/slideLayout" Target="../slideLayouts/slideLayout1001.xml"/><Relationship Id="rId5" Type="http://schemas.openxmlformats.org/officeDocument/2006/relationships/slideLayout" Target="../slideLayouts/slideLayout1002.xml"/><Relationship Id="rId6" Type="http://schemas.openxmlformats.org/officeDocument/2006/relationships/slideLayout" Target="../slideLayouts/slideLayout1003.xml"/><Relationship Id="rId7" Type="http://schemas.openxmlformats.org/officeDocument/2006/relationships/slideLayout" Target="../slideLayouts/slideLayout1004.xml"/><Relationship Id="rId8" Type="http://schemas.openxmlformats.org/officeDocument/2006/relationships/slideLayout" Target="../slideLayouts/slideLayout1005.xml"/><Relationship Id="rId9" Type="http://schemas.openxmlformats.org/officeDocument/2006/relationships/slideLayout" Target="../slideLayouts/slideLayout1006.xml"/><Relationship Id="rId10" Type="http://schemas.openxmlformats.org/officeDocument/2006/relationships/slideLayout" Target="../slideLayouts/slideLayout1007.xml"/></Relationships>
</file>

<file path=ppt/slideMasters/_rels/slideMaster93.xml.rels><?xml version="1.0" encoding="UTF-8" standalone="yes"?>
<Relationships xmlns="http://schemas.openxmlformats.org/package/2006/relationships"><Relationship Id="rId11" Type="http://schemas.openxmlformats.org/officeDocument/2006/relationships/slideLayout" Target="../slideLayouts/slideLayout1019.xml"/><Relationship Id="rId12" Type="http://schemas.openxmlformats.org/officeDocument/2006/relationships/slideLayout" Target="../slideLayouts/slideLayout1020.xml"/><Relationship Id="rId13" Type="http://schemas.openxmlformats.org/officeDocument/2006/relationships/theme" Target="../theme/theme93.xml"/><Relationship Id="rId1" Type="http://schemas.openxmlformats.org/officeDocument/2006/relationships/slideLayout" Target="../slideLayouts/slideLayout1009.xml"/><Relationship Id="rId2" Type="http://schemas.openxmlformats.org/officeDocument/2006/relationships/slideLayout" Target="../slideLayouts/slideLayout1010.xml"/><Relationship Id="rId3" Type="http://schemas.openxmlformats.org/officeDocument/2006/relationships/slideLayout" Target="../slideLayouts/slideLayout1011.xml"/><Relationship Id="rId4" Type="http://schemas.openxmlformats.org/officeDocument/2006/relationships/slideLayout" Target="../slideLayouts/slideLayout1012.xml"/><Relationship Id="rId5" Type="http://schemas.openxmlformats.org/officeDocument/2006/relationships/slideLayout" Target="../slideLayouts/slideLayout1013.xml"/><Relationship Id="rId6" Type="http://schemas.openxmlformats.org/officeDocument/2006/relationships/slideLayout" Target="../slideLayouts/slideLayout1014.xml"/><Relationship Id="rId7" Type="http://schemas.openxmlformats.org/officeDocument/2006/relationships/slideLayout" Target="../slideLayouts/slideLayout1015.xml"/><Relationship Id="rId8" Type="http://schemas.openxmlformats.org/officeDocument/2006/relationships/slideLayout" Target="../slideLayouts/slideLayout1016.xml"/><Relationship Id="rId9" Type="http://schemas.openxmlformats.org/officeDocument/2006/relationships/slideLayout" Target="../slideLayouts/slideLayout1017.xml"/><Relationship Id="rId10" Type="http://schemas.openxmlformats.org/officeDocument/2006/relationships/slideLayout" Target="../slideLayouts/slideLayout1018.xml"/></Relationships>
</file>

<file path=ppt/slideMasters/_rels/slideMaster94.xml.rels><?xml version="1.0" encoding="UTF-8" standalone="yes"?>
<Relationships xmlns="http://schemas.openxmlformats.org/package/2006/relationships"><Relationship Id="rId11" Type="http://schemas.openxmlformats.org/officeDocument/2006/relationships/slideLayout" Target="../slideLayouts/slideLayout1031.xml"/><Relationship Id="rId12" Type="http://schemas.openxmlformats.org/officeDocument/2006/relationships/slideLayout" Target="../slideLayouts/slideLayout1032.xml"/><Relationship Id="rId13" Type="http://schemas.openxmlformats.org/officeDocument/2006/relationships/theme" Target="../theme/theme94.xml"/><Relationship Id="rId1" Type="http://schemas.openxmlformats.org/officeDocument/2006/relationships/slideLayout" Target="../slideLayouts/slideLayout1021.xml"/><Relationship Id="rId2" Type="http://schemas.openxmlformats.org/officeDocument/2006/relationships/slideLayout" Target="../slideLayouts/slideLayout1022.xml"/><Relationship Id="rId3" Type="http://schemas.openxmlformats.org/officeDocument/2006/relationships/slideLayout" Target="../slideLayouts/slideLayout1023.xml"/><Relationship Id="rId4" Type="http://schemas.openxmlformats.org/officeDocument/2006/relationships/slideLayout" Target="../slideLayouts/slideLayout1024.xml"/><Relationship Id="rId5" Type="http://schemas.openxmlformats.org/officeDocument/2006/relationships/slideLayout" Target="../slideLayouts/slideLayout1025.xml"/><Relationship Id="rId6" Type="http://schemas.openxmlformats.org/officeDocument/2006/relationships/slideLayout" Target="../slideLayouts/slideLayout1026.xml"/><Relationship Id="rId7" Type="http://schemas.openxmlformats.org/officeDocument/2006/relationships/slideLayout" Target="../slideLayouts/slideLayout1027.xml"/><Relationship Id="rId8" Type="http://schemas.openxmlformats.org/officeDocument/2006/relationships/slideLayout" Target="../slideLayouts/slideLayout1028.xml"/><Relationship Id="rId9" Type="http://schemas.openxmlformats.org/officeDocument/2006/relationships/slideLayout" Target="../slideLayouts/slideLayout1029.xml"/><Relationship Id="rId10" Type="http://schemas.openxmlformats.org/officeDocument/2006/relationships/slideLayout" Target="../slideLayouts/slideLayout1030.xml"/></Relationships>
</file>

<file path=ppt/slideMasters/_rels/slideMaster95.xml.rels><?xml version="1.0" encoding="UTF-8" standalone="yes"?>
<Relationships xmlns="http://schemas.openxmlformats.org/package/2006/relationships"><Relationship Id="rId11" Type="http://schemas.openxmlformats.org/officeDocument/2006/relationships/slideLayout" Target="../slideLayouts/slideLayout1043.xml"/><Relationship Id="rId12" Type="http://schemas.openxmlformats.org/officeDocument/2006/relationships/theme" Target="../theme/theme95.xml"/><Relationship Id="rId13" Type="http://schemas.openxmlformats.org/officeDocument/2006/relationships/image" Target="../media/image1.png"/><Relationship Id="rId1" Type="http://schemas.openxmlformats.org/officeDocument/2006/relationships/slideLayout" Target="../slideLayouts/slideLayout1033.xml"/><Relationship Id="rId2" Type="http://schemas.openxmlformats.org/officeDocument/2006/relationships/slideLayout" Target="../slideLayouts/slideLayout1034.xml"/><Relationship Id="rId3" Type="http://schemas.openxmlformats.org/officeDocument/2006/relationships/slideLayout" Target="../slideLayouts/slideLayout1035.xml"/><Relationship Id="rId4" Type="http://schemas.openxmlformats.org/officeDocument/2006/relationships/slideLayout" Target="../slideLayouts/slideLayout1036.xml"/><Relationship Id="rId5" Type="http://schemas.openxmlformats.org/officeDocument/2006/relationships/slideLayout" Target="../slideLayouts/slideLayout1037.xml"/><Relationship Id="rId6" Type="http://schemas.openxmlformats.org/officeDocument/2006/relationships/slideLayout" Target="../slideLayouts/slideLayout1038.xml"/><Relationship Id="rId7" Type="http://schemas.openxmlformats.org/officeDocument/2006/relationships/slideLayout" Target="../slideLayouts/slideLayout1039.xml"/><Relationship Id="rId8" Type="http://schemas.openxmlformats.org/officeDocument/2006/relationships/slideLayout" Target="../slideLayouts/slideLayout1040.xml"/><Relationship Id="rId9" Type="http://schemas.openxmlformats.org/officeDocument/2006/relationships/slideLayout" Target="../slideLayouts/slideLayout1041.xml"/><Relationship Id="rId10" Type="http://schemas.openxmlformats.org/officeDocument/2006/relationships/slideLayout" Target="../slideLayouts/slideLayout1042.xml"/></Relationships>
</file>

<file path=ppt/slideMasters/_rels/slideMaster96.xml.rels><?xml version="1.0" encoding="UTF-8" standalone="yes"?>
<Relationships xmlns="http://schemas.openxmlformats.org/package/2006/relationships"><Relationship Id="rId11" Type="http://schemas.openxmlformats.org/officeDocument/2006/relationships/slideLayout" Target="../slideLayouts/slideLayout1054.xml"/><Relationship Id="rId12" Type="http://schemas.openxmlformats.org/officeDocument/2006/relationships/theme" Target="../theme/theme96.xml"/><Relationship Id="rId13" Type="http://schemas.openxmlformats.org/officeDocument/2006/relationships/image" Target="../media/image1.png"/><Relationship Id="rId1" Type="http://schemas.openxmlformats.org/officeDocument/2006/relationships/slideLayout" Target="../slideLayouts/slideLayout1044.xml"/><Relationship Id="rId2" Type="http://schemas.openxmlformats.org/officeDocument/2006/relationships/slideLayout" Target="../slideLayouts/slideLayout1045.xml"/><Relationship Id="rId3" Type="http://schemas.openxmlformats.org/officeDocument/2006/relationships/slideLayout" Target="../slideLayouts/slideLayout1046.xml"/><Relationship Id="rId4" Type="http://schemas.openxmlformats.org/officeDocument/2006/relationships/slideLayout" Target="../slideLayouts/slideLayout1047.xml"/><Relationship Id="rId5" Type="http://schemas.openxmlformats.org/officeDocument/2006/relationships/slideLayout" Target="../slideLayouts/slideLayout1048.xml"/><Relationship Id="rId6" Type="http://schemas.openxmlformats.org/officeDocument/2006/relationships/slideLayout" Target="../slideLayouts/slideLayout1049.xml"/><Relationship Id="rId7" Type="http://schemas.openxmlformats.org/officeDocument/2006/relationships/slideLayout" Target="../slideLayouts/slideLayout1050.xml"/><Relationship Id="rId8" Type="http://schemas.openxmlformats.org/officeDocument/2006/relationships/slideLayout" Target="../slideLayouts/slideLayout1051.xml"/><Relationship Id="rId9" Type="http://schemas.openxmlformats.org/officeDocument/2006/relationships/slideLayout" Target="../slideLayouts/slideLayout1052.xml"/><Relationship Id="rId10" Type="http://schemas.openxmlformats.org/officeDocument/2006/relationships/slideLayout" Target="../slideLayouts/slideLayout1053.xml"/></Relationships>
</file>

<file path=ppt/slideMasters/_rels/slideMaster97.xml.rels><?xml version="1.0" encoding="UTF-8" standalone="yes"?>
<Relationships xmlns="http://schemas.openxmlformats.org/package/2006/relationships"><Relationship Id="rId11" Type="http://schemas.openxmlformats.org/officeDocument/2006/relationships/slideLayout" Target="../slideLayouts/slideLayout1065.xml"/><Relationship Id="rId12" Type="http://schemas.openxmlformats.org/officeDocument/2006/relationships/slideLayout" Target="../slideLayouts/slideLayout1066.xml"/><Relationship Id="rId13" Type="http://schemas.openxmlformats.org/officeDocument/2006/relationships/theme" Target="../theme/theme97.xml"/><Relationship Id="rId14" Type="http://schemas.openxmlformats.org/officeDocument/2006/relationships/image" Target="../media/image1.png"/><Relationship Id="rId1" Type="http://schemas.openxmlformats.org/officeDocument/2006/relationships/slideLayout" Target="../slideLayouts/slideLayout1055.xml"/><Relationship Id="rId2" Type="http://schemas.openxmlformats.org/officeDocument/2006/relationships/slideLayout" Target="../slideLayouts/slideLayout1056.xml"/><Relationship Id="rId3" Type="http://schemas.openxmlformats.org/officeDocument/2006/relationships/slideLayout" Target="../slideLayouts/slideLayout1057.xml"/><Relationship Id="rId4" Type="http://schemas.openxmlformats.org/officeDocument/2006/relationships/slideLayout" Target="../slideLayouts/slideLayout1058.xml"/><Relationship Id="rId5" Type="http://schemas.openxmlformats.org/officeDocument/2006/relationships/slideLayout" Target="../slideLayouts/slideLayout1059.xml"/><Relationship Id="rId6" Type="http://schemas.openxmlformats.org/officeDocument/2006/relationships/slideLayout" Target="../slideLayouts/slideLayout1060.xml"/><Relationship Id="rId7" Type="http://schemas.openxmlformats.org/officeDocument/2006/relationships/slideLayout" Target="../slideLayouts/slideLayout1061.xml"/><Relationship Id="rId8" Type="http://schemas.openxmlformats.org/officeDocument/2006/relationships/slideLayout" Target="../slideLayouts/slideLayout1062.xml"/><Relationship Id="rId9" Type="http://schemas.openxmlformats.org/officeDocument/2006/relationships/slideLayout" Target="../slideLayouts/slideLayout1063.xml"/><Relationship Id="rId10" Type="http://schemas.openxmlformats.org/officeDocument/2006/relationships/slideLayout" Target="../slideLayouts/slideLayout1064.xml"/></Relationships>
</file>

<file path=ppt/slideMasters/_rels/slideMaster98.xml.rels><?xml version="1.0" encoding="UTF-8" standalone="yes"?>
<Relationships xmlns="http://schemas.openxmlformats.org/package/2006/relationships"><Relationship Id="rId11" Type="http://schemas.openxmlformats.org/officeDocument/2006/relationships/slideLayout" Target="../slideLayouts/slideLayout1077.xml"/><Relationship Id="rId12" Type="http://schemas.openxmlformats.org/officeDocument/2006/relationships/theme" Target="../theme/theme98.xml"/><Relationship Id="rId13" Type="http://schemas.openxmlformats.org/officeDocument/2006/relationships/image" Target="../media/image1.png"/><Relationship Id="rId1" Type="http://schemas.openxmlformats.org/officeDocument/2006/relationships/slideLayout" Target="../slideLayouts/slideLayout1067.xml"/><Relationship Id="rId2" Type="http://schemas.openxmlformats.org/officeDocument/2006/relationships/slideLayout" Target="../slideLayouts/slideLayout1068.xml"/><Relationship Id="rId3" Type="http://schemas.openxmlformats.org/officeDocument/2006/relationships/slideLayout" Target="../slideLayouts/slideLayout1069.xml"/><Relationship Id="rId4" Type="http://schemas.openxmlformats.org/officeDocument/2006/relationships/slideLayout" Target="../slideLayouts/slideLayout1070.xml"/><Relationship Id="rId5" Type="http://schemas.openxmlformats.org/officeDocument/2006/relationships/slideLayout" Target="../slideLayouts/slideLayout1071.xml"/><Relationship Id="rId6" Type="http://schemas.openxmlformats.org/officeDocument/2006/relationships/slideLayout" Target="../slideLayouts/slideLayout1072.xml"/><Relationship Id="rId7" Type="http://schemas.openxmlformats.org/officeDocument/2006/relationships/slideLayout" Target="../slideLayouts/slideLayout1073.xml"/><Relationship Id="rId8" Type="http://schemas.openxmlformats.org/officeDocument/2006/relationships/slideLayout" Target="../slideLayouts/slideLayout1074.xml"/><Relationship Id="rId9" Type="http://schemas.openxmlformats.org/officeDocument/2006/relationships/slideLayout" Target="../slideLayouts/slideLayout1075.xml"/><Relationship Id="rId10" Type="http://schemas.openxmlformats.org/officeDocument/2006/relationships/slideLayout" Target="../slideLayouts/slideLayout1076.xml"/></Relationships>
</file>

<file path=ppt/slideMasters/_rels/slideMaster99.xml.rels><?xml version="1.0" encoding="UTF-8" standalone="yes"?>
<Relationships xmlns="http://schemas.openxmlformats.org/package/2006/relationships"><Relationship Id="rId11" Type="http://schemas.openxmlformats.org/officeDocument/2006/relationships/slideLayout" Target="../slideLayouts/slideLayout1088.xml"/><Relationship Id="rId12" Type="http://schemas.openxmlformats.org/officeDocument/2006/relationships/theme" Target="../theme/theme99.xml"/><Relationship Id="rId13" Type="http://schemas.openxmlformats.org/officeDocument/2006/relationships/image" Target="../media/image1.png"/><Relationship Id="rId1" Type="http://schemas.openxmlformats.org/officeDocument/2006/relationships/slideLayout" Target="../slideLayouts/slideLayout1078.xml"/><Relationship Id="rId2" Type="http://schemas.openxmlformats.org/officeDocument/2006/relationships/slideLayout" Target="../slideLayouts/slideLayout1079.xml"/><Relationship Id="rId3" Type="http://schemas.openxmlformats.org/officeDocument/2006/relationships/slideLayout" Target="../slideLayouts/slideLayout1080.xml"/><Relationship Id="rId4" Type="http://schemas.openxmlformats.org/officeDocument/2006/relationships/slideLayout" Target="../slideLayouts/slideLayout1081.xml"/><Relationship Id="rId5" Type="http://schemas.openxmlformats.org/officeDocument/2006/relationships/slideLayout" Target="../slideLayouts/slideLayout1082.xml"/><Relationship Id="rId6" Type="http://schemas.openxmlformats.org/officeDocument/2006/relationships/slideLayout" Target="../slideLayouts/slideLayout1083.xml"/><Relationship Id="rId7" Type="http://schemas.openxmlformats.org/officeDocument/2006/relationships/slideLayout" Target="../slideLayouts/slideLayout1084.xml"/><Relationship Id="rId8" Type="http://schemas.openxmlformats.org/officeDocument/2006/relationships/slideLayout" Target="../slideLayouts/slideLayout1085.xml"/><Relationship Id="rId9" Type="http://schemas.openxmlformats.org/officeDocument/2006/relationships/slideLayout" Target="../slideLayouts/slideLayout1086.xml"/><Relationship Id="rId10" Type="http://schemas.openxmlformats.org/officeDocument/2006/relationships/slideLayout" Target="../slideLayouts/slideLayout108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4" cstate="print"/>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7924"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69606243"/>
      </p:ext>
    </p:extLst>
  </p:cSld>
  <p:clrMap bg1="lt1" tx1="dk1" bg2="lt2" tx2="dk2" accent1="accent1" accent2="accent2" accent3="accent3" accent4="accent4" accent5="accent5" accent6="accent6" hlink="hlink" folHlink="folHlink"/>
  <p:sldLayoutIdLst>
    <p:sldLayoutId id="2147483925" r:id="rId1"/>
    <p:sldLayoutId id="2147483926" r:id="rId2"/>
    <p:sldLayoutId id="2147483927" r:id="rId3"/>
    <p:sldLayoutId id="2147483928" r:id="rId4"/>
    <p:sldLayoutId id="2147483929" r:id="rId5"/>
    <p:sldLayoutId id="2147483930" r:id="rId6"/>
    <p:sldLayoutId id="2147483931" r:id="rId7"/>
    <p:sldLayoutId id="2147483932" r:id="rId8"/>
    <p:sldLayoutId id="2147483933" r:id="rId9"/>
    <p:sldLayoutId id="2147483934" r:id="rId10"/>
    <p:sldLayoutId id="214748393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5041712"/>
      </p:ext>
    </p:extLst>
  </p:cSld>
  <p:clrMap bg1="lt1" tx1="dk1" bg2="lt2" tx2="dk2" accent1="accent1" accent2="accent2" accent3="accent3" accent4="accent4" accent5="accent5" accent6="accent6" hlink="hlink" folHlink="folHlink"/>
  <p:sldLayoutIdLst>
    <p:sldLayoutId id="2147485764" r:id="rId1"/>
    <p:sldLayoutId id="2147485765" r:id="rId2"/>
    <p:sldLayoutId id="2147485766" r:id="rId3"/>
    <p:sldLayoutId id="2147485767" r:id="rId4"/>
    <p:sldLayoutId id="2147485768" r:id="rId5"/>
    <p:sldLayoutId id="2147485769" r:id="rId6"/>
    <p:sldLayoutId id="2147485770" r:id="rId7"/>
    <p:sldLayoutId id="2147485771" r:id="rId8"/>
    <p:sldLayoutId id="2147485772" r:id="rId9"/>
    <p:sldLayoutId id="2147485773" r:id="rId10"/>
    <p:sldLayoutId id="214748577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37900968"/>
      </p:ext>
    </p:extLst>
  </p:cSld>
  <p:clrMap bg1="lt1" tx1="dk1" bg2="lt2" tx2="dk2" accent1="accent1" accent2="accent2" accent3="accent3" accent4="accent4" accent5="accent5" accent6="accent6" hlink="hlink" folHlink="folHlink"/>
  <p:sldLayoutIdLst>
    <p:sldLayoutId id="2147485788" r:id="rId1"/>
    <p:sldLayoutId id="2147485789" r:id="rId2"/>
    <p:sldLayoutId id="2147485790" r:id="rId3"/>
    <p:sldLayoutId id="2147485791" r:id="rId4"/>
    <p:sldLayoutId id="2147485792" r:id="rId5"/>
    <p:sldLayoutId id="2147485793" r:id="rId6"/>
    <p:sldLayoutId id="2147485794" r:id="rId7"/>
    <p:sldLayoutId id="2147485795" r:id="rId8"/>
    <p:sldLayoutId id="2147485796" r:id="rId9"/>
    <p:sldLayoutId id="2147485797" r:id="rId10"/>
    <p:sldLayoutId id="214748579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002678425"/>
      </p:ext>
    </p:extLst>
  </p:cSld>
  <p:clrMap bg1="lt1" tx1="dk1" bg2="lt2" tx2="dk2" accent1="accent1" accent2="accent2" accent3="accent3" accent4="accent4" accent5="accent5" accent6="accent6" hlink="hlink" folHlink="folHlink"/>
  <p:sldLayoutIdLst>
    <p:sldLayoutId id="2147485812" r:id="rId1"/>
    <p:sldLayoutId id="2147485813" r:id="rId2"/>
    <p:sldLayoutId id="2147485814" r:id="rId3"/>
    <p:sldLayoutId id="2147485815" r:id="rId4"/>
    <p:sldLayoutId id="2147485816" r:id="rId5"/>
    <p:sldLayoutId id="2147485817" r:id="rId6"/>
    <p:sldLayoutId id="2147485818" r:id="rId7"/>
    <p:sldLayoutId id="2147485819" r:id="rId8"/>
    <p:sldLayoutId id="2147485820" r:id="rId9"/>
    <p:sldLayoutId id="2147485821" r:id="rId10"/>
    <p:sldLayoutId id="2147485822" r:id="rId11"/>
    <p:sldLayoutId id="2147485823" r:id="rId12"/>
  </p:sldLayoutIdLst>
  <p:timing>
    <p:tnLst>
      <p:par>
        <p:cT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768388885"/>
      </p:ext>
    </p:extLst>
  </p:cSld>
  <p:clrMap bg1="lt1" tx1="dk1" bg2="lt2" tx2="dk2" accent1="accent1" accent2="accent2" accent3="accent3" accent4="accent4" accent5="accent5" accent6="accent6" hlink="hlink" folHlink="folHlink"/>
  <p:sldLayoutIdLst>
    <p:sldLayoutId id="2147485923" r:id="rId1"/>
    <p:sldLayoutId id="2147485924" r:id="rId2"/>
    <p:sldLayoutId id="2147485925" r:id="rId3"/>
    <p:sldLayoutId id="2147485926" r:id="rId4"/>
    <p:sldLayoutId id="2147485927" r:id="rId5"/>
    <p:sldLayoutId id="2147485928" r:id="rId6"/>
    <p:sldLayoutId id="2147485929" r:id="rId7"/>
    <p:sldLayoutId id="2147485930" r:id="rId8"/>
    <p:sldLayoutId id="2147485931" r:id="rId9"/>
    <p:sldLayoutId id="2147485932" r:id="rId10"/>
    <p:sldLayoutId id="214748593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660083490"/>
      </p:ext>
    </p:extLst>
  </p:cSld>
  <p:clrMap bg1="lt1" tx1="dk1" bg2="lt2" tx2="dk2" accent1="accent1" accent2="accent2" accent3="accent3" accent4="accent4" accent5="accent5" accent6="accent6" hlink="hlink" folHlink="folHlink"/>
  <p:sldLayoutIdLst>
    <p:sldLayoutId id="2147485935" r:id="rId1"/>
    <p:sldLayoutId id="2147485936" r:id="rId2"/>
    <p:sldLayoutId id="2147485937" r:id="rId3"/>
    <p:sldLayoutId id="2147485938" r:id="rId4"/>
    <p:sldLayoutId id="2147485939" r:id="rId5"/>
    <p:sldLayoutId id="2147485940" r:id="rId6"/>
    <p:sldLayoutId id="2147485941" r:id="rId7"/>
    <p:sldLayoutId id="2147485942" r:id="rId8"/>
    <p:sldLayoutId id="2147485943" r:id="rId9"/>
    <p:sldLayoutId id="2147485944" r:id="rId10"/>
    <p:sldLayoutId id="214748594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64823309"/>
      </p:ext>
    </p:extLst>
  </p:cSld>
  <p:clrMap bg1="lt1" tx1="dk1" bg2="lt2" tx2="dk2" accent1="accent1" accent2="accent2" accent3="accent3" accent4="accent4" accent5="accent5" accent6="accent6" hlink="hlink" folHlink="folHlink"/>
  <p:sldLayoutIdLst>
    <p:sldLayoutId id="2147485959" r:id="rId1"/>
    <p:sldLayoutId id="2147485960" r:id="rId2"/>
    <p:sldLayoutId id="2147485961" r:id="rId3"/>
    <p:sldLayoutId id="2147485962" r:id="rId4"/>
    <p:sldLayoutId id="2147485963" r:id="rId5"/>
    <p:sldLayoutId id="2147485964" r:id="rId6"/>
    <p:sldLayoutId id="2147485965" r:id="rId7"/>
    <p:sldLayoutId id="2147485966" r:id="rId8"/>
    <p:sldLayoutId id="2147485967" r:id="rId9"/>
    <p:sldLayoutId id="2147485968" r:id="rId10"/>
    <p:sldLayoutId id="214748596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178357576"/>
      </p:ext>
    </p:extLst>
  </p:cSld>
  <p:clrMap bg1="lt1" tx1="dk1" bg2="lt2" tx2="dk2" accent1="accent1" accent2="accent2" accent3="accent3" accent4="accent4" accent5="accent5" accent6="accent6" hlink="hlink" folHlink="folHlink"/>
  <p:sldLayoutIdLst>
    <p:sldLayoutId id="2147485971" r:id="rId1"/>
    <p:sldLayoutId id="2147485972" r:id="rId2"/>
    <p:sldLayoutId id="2147485973" r:id="rId3"/>
    <p:sldLayoutId id="2147485974" r:id="rId4"/>
    <p:sldLayoutId id="2147485975" r:id="rId5"/>
    <p:sldLayoutId id="2147485976" r:id="rId6"/>
    <p:sldLayoutId id="2147485977" r:id="rId7"/>
    <p:sldLayoutId id="2147485978" r:id="rId8"/>
    <p:sldLayoutId id="2147485979" r:id="rId9"/>
    <p:sldLayoutId id="2147485980" r:id="rId10"/>
    <p:sldLayoutId id="214748598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029782013"/>
      </p:ext>
    </p:extLst>
  </p:cSld>
  <p:clrMap bg1="lt1" tx1="dk1" bg2="lt2" tx2="dk2" accent1="accent1" accent2="accent2" accent3="accent3" accent4="accent4" accent5="accent5" accent6="accent6" hlink="hlink" folHlink="folHlink"/>
  <p:sldLayoutIdLst>
    <p:sldLayoutId id="2147485995" r:id="rId1"/>
    <p:sldLayoutId id="2147485996" r:id="rId2"/>
    <p:sldLayoutId id="2147485997" r:id="rId3"/>
    <p:sldLayoutId id="2147485998" r:id="rId4"/>
    <p:sldLayoutId id="2147485999" r:id="rId5"/>
    <p:sldLayoutId id="2147486000" r:id="rId6"/>
    <p:sldLayoutId id="2147486001" r:id="rId7"/>
    <p:sldLayoutId id="2147486002" r:id="rId8"/>
    <p:sldLayoutId id="2147486003" r:id="rId9"/>
    <p:sldLayoutId id="2147486004" r:id="rId10"/>
    <p:sldLayoutId id="214748600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34525455"/>
      </p:ext>
    </p:extLst>
  </p:cSld>
  <p:clrMap bg1="lt1" tx1="dk1" bg2="lt2" tx2="dk2" accent1="accent1" accent2="accent2" accent3="accent3" accent4="accent4" accent5="accent5" accent6="accent6" hlink="hlink" folHlink="folHlink"/>
  <p:sldLayoutIdLst>
    <p:sldLayoutId id="2147486020" r:id="rId1"/>
    <p:sldLayoutId id="2147486021" r:id="rId2"/>
    <p:sldLayoutId id="2147486022" r:id="rId3"/>
    <p:sldLayoutId id="2147486023" r:id="rId4"/>
    <p:sldLayoutId id="2147486024" r:id="rId5"/>
    <p:sldLayoutId id="2147486025" r:id="rId6"/>
    <p:sldLayoutId id="2147486026" r:id="rId7"/>
    <p:sldLayoutId id="2147486027" r:id="rId8"/>
    <p:sldLayoutId id="2147486028" r:id="rId9"/>
    <p:sldLayoutId id="2147486029" r:id="rId10"/>
    <p:sldLayoutId id="214748603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54092243"/>
      </p:ext>
    </p:extLst>
  </p:cSld>
  <p:clrMap bg1="lt1" tx1="dk1" bg2="lt2" tx2="dk2" accent1="accent1" accent2="accent2" accent3="accent3" accent4="accent4" accent5="accent5" accent6="accent6" hlink="hlink" folHlink="folHlink"/>
  <p:sldLayoutIdLst>
    <p:sldLayoutId id="2147486032" r:id="rId1"/>
    <p:sldLayoutId id="2147486033" r:id="rId2"/>
    <p:sldLayoutId id="2147486034" r:id="rId3"/>
    <p:sldLayoutId id="2147486035" r:id="rId4"/>
    <p:sldLayoutId id="2147486036" r:id="rId5"/>
    <p:sldLayoutId id="2147486037" r:id="rId6"/>
    <p:sldLayoutId id="2147486038" r:id="rId7"/>
    <p:sldLayoutId id="2147486039" r:id="rId8"/>
    <p:sldLayoutId id="2147486040" r:id="rId9"/>
    <p:sldLayoutId id="2147486041" r:id="rId10"/>
    <p:sldLayoutId id="214748604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44848149"/>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35167569"/>
      </p:ext>
    </p:extLst>
  </p:cSld>
  <p:clrMap bg1="lt1" tx1="dk1" bg2="lt2" tx2="dk2" accent1="accent1" accent2="accent2" accent3="accent3" accent4="accent4" accent5="accent5" accent6="accent6" hlink="hlink" folHlink="folHlink"/>
  <p:sldLayoutIdLst>
    <p:sldLayoutId id="2147486069" r:id="rId1"/>
    <p:sldLayoutId id="2147486070" r:id="rId2"/>
    <p:sldLayoutId id="2147486071" r:id="rId3"/>
    <p:sldLayoutId id="2147486072" r:id="rId4"/>
    <p:sldLayoutId id="2147486073" r:id="rId5"/>
    <p:sldLayoutId id="2147486074" r:id="rId6"/>
    <p:sldLayoutId id="2147486075" r:id="rId7"/>
    <p:sldLayoutId id="2147486076" r:id="rId8"/>
    <p:sldLayoutId id="2147486077" r:id="rId9"/>
    <p:sldLayoutId id="2147486078" r:id="rId10"/>
    <p:sldLayoutId id="214748607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60873313"/>
      </p:ext>
    </p:extLst>
  </p:cSld>
  <p:clrMap bg1="lt1" tx1="dk1" bg2="lt2" tx2="dk2" accent1="accent1" accent2="accent2" accent3="accent3" accent4="accent4" accent5="accent5" accent6="accent6" hlink="hlink" folHlink="folHlink"/>
  <p:sldLayoutIdLst>
    <p:sldLayoutId id="2147486105" r:id="rId1"/>
    <p:sldLayoutId id="2147486106" r:id="rId2"/>
    <p:sldLayoutId id="2147486107" r:id="rId3"/>
    <p:sldLayoutId id="2147486108" r:id="rId4"/>
    <p:sldLayoutId id="2147486109" r:id="rId5"/>
    <p:sldLayoutId id="2147486110" r:id="rId6"/>
    <p:sldLayoutId id="2147486111" r:id="rId7"/>
    <p:sldLayoutId id="2147486112" r:id="rId8"/>
    <p:sldLayoutId id="2147486113" r:id="rId9"/>
    <p:sldLayoutId id="2147486114" r:id="rId10"/>
    <p:sldLayoutId id="214748611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20205330"/>
      </p:ext>
    </p:extLst>
  </p:cSld>
  <p:clrMap bg1="lt1" tx1="dk1" bg2="lt2" tx2="dk2" accent1="accent1" accent2="accent2" accent3="accent3" accent4="accent4" accent5="accent5" accent6="accent6" hlink="hlink" folHlink="folHlink"/>
  <p:sldLayoutIdLst>
    <p:sldLayoutId id="2147486117" r:id="rId1"/>
    <p:sldLayoutId id="2147486118" r:id="rId2"/>
    <p:sldLayoutId id="2147486119" r:id="rId3"/>
    <p:sldLayoutId id="2147486120" r:id="rId4"/>
    <p:sldLayoutId id="2147486121" r:id="rId5"/>
    <p:sldLayoutId id="2147486122" r:id="rId6"/>
    <p:sldLayoutId id="2147486123" r:id="rId7"/>
    <p:sldLayoutId id="2147486124" r:id="rId8"/>
    <p:sldLayoutId id="2147486125" r:id="rId9"/>
    <p:sldLayoutId id="2147486126" r:id="rId10"/>
    <p:sldLayoutId id="214748612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744815696"/>
      </p:ext>
    </p:extLst>
  </p:cSld>
  <p:clrMap bg1="lt1" tx1="dk1" bg2="lt2" tx2="dk2" accent1="accent1" accent2="accent2" accent3="accent3" accent4="accent4" accent5="accent5" accent6="accent6" hlink="hlink" folHlink="folHlink"/>
  <p:sldLayoutIdLst>
    <p:sldLayoutId id="2147486129" r:id="rId1"/>
    <p:sldLayoutId id="2147486130" r:id="rId2"/>
    <p:sldLayoutId id="2147486131" r:id="rId3"/>
    <p:sldLayoutId id="2147486132" r:id="rId4"/>
    <p:sldLayoutId id="2147486133" r:id="rId5"/>
    <p:sldLayoutId id="2147486134" r:id="rId6"/>
    <p:sldLayoutId id="2147486135" r:id="rId7"/>
    <p:sldLayoutId id="2147486136" r:id="rId8"/>
    <p:sldLayoutId id="2147486137" r:id="rId9"/>
    <p:sldLayoutId id="2147486138" r:id="rId10"/>
    <p:sldLayoutId id="214748613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204586755"/>
      </p:ext>
    </p:extLst>
  </p:cSld>
  <p:clrMap bg1="lt1" tx1="dk1" bg2="lt2" tx2="dk2" accent1="accent1" accent2="accent2" accent3="accent3" accent4="accent4" accent5="accent5" accent6="accent6" hlink="hlink" folHlink="folHlink"/>
  <p:sldLayoutIdLst>
    <p:sldLayoutId id="2147486141" r:id="rId1"/>
    <p:sldLayoutId id="2147486142" r:id="rId2"/>
    <p:sldLayoutId id="2147486143" r:id="rId3"/>
    <p:sldLayoutId id="2147486144" r:id="rId4"/>
    <p:sldLayoutId id="2147486145" r:id="rId5"/>
    <p:sldLayoutId id="2147486146" r:id="rId6"/>
    <p:sldLayoutId id="2147486147" r:id="rId7"/>
    <p:sldLayoutId id="2147486148" r:id="rId8"/>
    <p:sldLayoutId id="2147486149" r:id="rId9"/>
    <p:sldLayoutId id="2147486150" r:id="rId10"/>
    <p:sldLayoutId id="214748615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782000510"/>
      </p:ext>
    </p:extLst>
  </p:cSld>
  <p:clrMap bg1="lt1" tx1="dk1" bg2="lt2" tx2="dk2" accent1="accent1" accent2="accent2" accent3="accent3" accent4="accent4" accent5="accent5" accent6="accent6" hlink="hlink" folHlink="folHlink"/>
  <p:sldLayoutIdLst>
    <p:sldLayoutId id="2147486165" r:id="rId1"/>
    <p:sldLayoutId id="2147486166" r:id="rId2"/>
    <p:sldLayoutId id="2147486167" r:id="rId3"/>
    <p:sldLayoutId id="2147486168" r:id="rId4"/>
    <p:sldLayoutId id="2147486169" r:id="rId5"/>
    <p:sldLayoutId id="2147486170" r:id="rId6"/>
    <p:sldLayoutId id="2147486171" r:id="rId7"/>
    <p:sldLayoutId id="2147486172" r:id="rId8"/>
    <p:sldLayoutId id="2147486173" r:id="rId9"/>
    <p:sldLayoutId id="2147486174" r:id="rId10"/>
    <p:sldLayoutId id="214748617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809822312"/>
      </p:ext>
    </p:extLst>
  </p:cSld>
  <p:clrMap bg1="lt1" tx1="dk1" bg2="lt2" tx2="dk2" accent1="accent1" accent2="accent2" accent3="accent3" accent4="accent4" accent5="accent5" accent6="accent6" hlink="hlink" folHlink="folHlink"/>
  <p:sldLayoutIdLst>
    <p:sldLayoutId id="2147486198" r:id="rId1"/>
    <p:sldLayoutId id="2147486199" r:id="rId2"/>
    <p:sldLayoutId id="2147486200" r:id="rId3"/>
    <p:sldLayoutId id="2147486201" r:id="rId4"/>
    <p:sldLayoutId id="2147486202" r:id="rId5"/>
    <p:sldLayoutId id="2147486203" r:id="rId6"/>
    <p:sldLayoutId id="2147486204" r:id="rId7"/>
    <p:sldLayoutId id="2147486205" r:id="rId8"/>
    <p:sldLayoutId id="2147486206" r:id="rId9"/>
    <p:sldLayoutId id="2147486207" r:id="rId10"/>
    <p:sldLayoutId id="214748620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865077665"/>
      </p:ext>
    </p:extLst>
  </p:cSld>
  <p:clrMap bg1="lt1" tx1="dk1" bg2="lt2" tx2="dk2" accent1="accent1" accent2="accent2" accent3="accent3" accent4="accent4" accent5="accent5" accent6="accent6" hlink="hlink" folHlink="folHlink"/>
  <p:sldLayoutIdLst>
    <p:sldLayoutId id="2147486259" r:id="rId1"/>
    <p:sldLayoutId id="2147486260" r:id="rId2"/>
    <p:sldLayoutId id="2147486261" r:id="rId3"/>
    <p:sldLayoutId id="2147486262" r:id="rId4"/>
    <p:sldLayoutId id="2147486263" r:id="rId5"/>
    <p:sldLayoutId id="2147486264" r:id="rId6"/>
    <p:sldLayoutId id="2147486265" r:id="rId7"/>
    <p:sldLayoutId id="2147486266" r:id="rId8"/>
    <p:sldLayoutId id="2147486267" r:id="rId9"/>
    <p:sldLayoutId id="2147486268" r:id="rId10"/>
    <p:sldLayoutId id="214748626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604893852"/>
      </p:ext>
    </p:extLst>
  </p:cSld>
  <p:clrMap bg1="lt1" tx1="dk1" bg2="lt2" tx2="dk2" accent1="accent1" accent2="accent2" accent3="accent3" accent4="accent4" accent5="accent5" accent6="accent6" hlink="hlink" folHlink="folHlink"/>
  <p:sldLayoutIdLst>
    <p:sldLayoutId id="2147486292" r:id="rId1"/>
    <p:sldLayoutId id="2147486293" r:id="rId2"/>
    <p:sldLayoutId id="2147486294" r:id="rId3"/>
    <p:sldLayoutId id="2147486295" r:id="rId4"/>
    <p:sldLayoutId id="2147486296" r:id="rId5"/>
    <p:sldLayoutId id="2147486297" r:id="rId6"/>
    <p:sldLayoutId id="2147486298" r:id="rId7"/>
    <p:sldLayoutId id="2147486299" r:id="rId8"/>
    <p:sldLayoutId id="2147486300" r:id="rId9"/>
    <p:sldLayoutId id="2147486301" r:id="rId10"/>
    <p:sldLayoutId id="214748630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58464299"/>
      </p:ext>
    </p:extLst>
  </p:cSld>
  <p:clrMap bg1="lt1" tx1="dk1" bg2="lt2" tx2="dk2" accent1="accent1" accent2="accent2" accent3="accent3" accent4="accent4" accent5="accent5" accent6="accent6" hlink="hlink" folHlink="folHlink"/>
  <p:sldLayoutIdLst>
    <p:sldLayoutId id="2147486304" r:id="rId1"/>
    <p:sldLayoutId id="2147486305" r:id="rId2"/>
    <p:sldLayoutId id="2147486306" r:id="rId3"/>
    <p:sldLayoutId id="2147486307" r:id="rId4"/>
    <p:sldLayoutId id="2147486308" r:id="rId5"/>
    <p:sldLayoutId id="2147486309" r:id="rId6"/>
    <p:sldLayoutId id="2147486310" r:id="rId7"/>
    <p:sldLayoutId id="2147486311" r:id="rId8"/>
    <p:sldLayoutId id="2147486312" r:id="rId9"/>
    <p:sldLayoutId id="2147486313" r:id="rId10"/>
    <p:sldLayoutId id="214748631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410205793"/>
      </p:ext>
    </p:extLst>
  </p:cSld>
  <p:clrMap bg1="lt1" tx1="dk1" bg2="lt2" tx2="dk2" accent1="accent1" accent2="accent2" accent3="accent3" accent4="accent4" accent5="accent5" accent6="accent6" hlink="hlink" folHlink="folHlink"/>
  <p:sldLayoutIdLst>
    <p:sldLayoutId id="2147483949" r:id="rId1"/>
    <p:sldLayoutId id="2147483950" r:id="rId2"/>
    <p:sldLayoutId id="2147483951" r:id="rId3"/>
    <p:sldLayoutId id="2147483952" r:id="rId4"/>
    <p:sldLayoutId id="2147483953" r:id="rId5"/>
    <p:sldLayoutId id="2147483954" r:id="rId6"/>
    <p:sldLayoutId id="2147483955" r:id="rId7"/>
    <p:sldLayoutId id="2147483956" r:id="rId8"/>
    <p:sldLayoutId id="2147483957" r:id="rId9"/>
    <p:sldLayoutId id="2147483958" r:id="rId10"/>
    <p:sldLayoutId id="214748395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232842135"/>
      </p:ext>
    </p:extLst>
  </p:cSld>
  <p:clrMap bg1="lt1" tx1="dk1" bg2="lt2" tx2="dk2" accent1="accent1" accent2="accent2" accent3="accent3" accent4="accent4" accent5="accent5" accent6="accent6" hlink="hlink" folHlink="folHlink"/>
  <p:sldLayoutIdLst>
    <p:sldLayoutId id="2147486316" r:id="rId1"/>
    <p:sldLayoutId id="2147486317" r:id="rId2"/>
    <p:sldLayoutId id="2147486318" r:id="rId3"/>
    <p:sldLayoutId id="2147486319" r:id="rId4"/>
    <p:sldLayoutId id="2147486320" r:id="rId5"/>
    <p:sldLayoutId id="2147486321" r:id="rId6"/>
    <p:sldLayoutId id="2147486322" r:id="rId7"/>
    <p:sldLayoutId id="2147486323" r:id="rId8"/>
    <p:sldLayoutId id="2147486324" r:id="rId9"/>
    <p:sldLayoutId id="2147486325" r:id="rId10"/>
    <p:sldLayoutId id="214748632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5230927"/>
      </p:ext>
    </p:extLst>
  </p:cSld>
  <p:clrMap bg1="lt1" tx1="dk1" bg2="lt2" tx2="dk2" accent1="accent1" accent2="accent2" accent3="accent3" accent4="accent4" accent5="accent5" accent6="accent6" hlink="hlink" folHlink="folHlink"/>
  <p:sldLayoutIdLst>
    <p:sldLayoutId id="2147486328" r:id="rId1"/>
    <p:sldLayoutId id="2147486329" r:id="rId2"/>
    <p:sldLayoutId id="2147486330" r:id="rId3"/>
    <p:sldLayoutId id="2147486331" r:id="rId4"/>
    <p:sldLayoutId id="2147486332" r:id="rId5"/>
    <p:sldLayoutId id="2147486333" r:id="rId6"/>
    <p:sldLayoutId id="2147486334" r:id="rId7"/>
    <p:sldLayoutId id="2147486335" r:id="rId8"/>
    <p:sldLayoutId id="2147486336" r:id="rId9"/>
    <p:sldLayoutId id="2147486337" r:id="rId10"/>
    <p:sldLayoutId id="214748633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68113352"/>
      </p:ext>
    </p:extLst>
  </p:cSld>
  <p:clrMap bg1="lt1" tx1="dk1" bg2="lt2" tx2="dk2" accent1="accent1" accent2="accent2" accent3="accent3" accent4="accent4" accent5="accent5" accent6="accent6" hlink="hlink" folHlink="folHlink"/>
  <p:sldLayoutIdLst>
    <p:sldLayoutId id="2147486340" r:id="rId1"/>
    <p:sldLayoutId id="2147486341" r:id="rId2"/>
    <p:sldLayoutId id="2147486342" r:id="rId3"/>
    <p:sldLayoutId id="2147486343" r:id="rId4"/>
    <p:sldLayoutId id="2147486344" r:id="rId5"/>
    <p:sldLayoutId id="2147486345" r:id="rId6"/>
    <p:sldLayoutId id="2147486346" r:id="rId7"/>
    <p:sldLayoutId id="2147486347" r:id="rId8"/>
    <p:sldLayoutId id="2147486348" r:id="rId9"/>
    <p:sldLayoutId id="2147486349" r:id="rId10"/>
    <p:sldLayoutId id="214748635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48237237"/>
      </p:ext>
    </p:extLst>
  </p:cSld>
  <p:clrMap bg1="lt1" tx1="dk1" bg2="lt2" tx2="dk2" accent1="accent1" accent2="accent2" accent3="accent3" accent4="accent4" accent5="accent5" accent6="accent6" hlink="hlink" folHlink="folHlink"/>
  <p:sldLayoutIdLst>
    <p:sldLayoutId id="2147486352" r:id="rId1"/>
    <p:sldLayoutId id="2147486353" r:id="rId2"/>
    <p:sldLayoutId id="2147486354" r:id="rId3"/>
    <p:sldLayoutId id="2147486355" r:id="rId4"/>
    <p:sldLayoutId id="2147486356" r:id="rId5"/>
    <p:sldLayoutId id="2147486357" r:id="rId6"/>
    <p:sldLayoutId id="2147486358" r:id="rId7"/>
    <p:sldLayoutId id="2147486359" r:id="rId8"/>
    <p:sldLayoutId id="2147486360" r:id="rId9"/>
    <p:sldLayoutId id="2147486361" r:id="rId10"/>
    <p:sldLayoutId id="2147486362" r:id="rId11"/>
    <p:sldLayoutId id="2147486363" r:id="rId12"/>
  </p:sldLayoutIdLst>
  <p:timing>
    <p:tnLst>
      <p:par>
        <p:cT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1482572510"/>
      </p:ext>
    </p:extLst>
  </p:cSld>
  <p:clrMap bg1="lt1" tx1="dk1" bg2="lt2" tx2="dk2" accent1="accent1" accent2="accent2" accent3="accent3" accent4="accent4" accent5="accent5" accent6="accent6" hlink="hlink" folHlink="folHlink"/>
  <p:sldLayoutIdLst>
    <p:sldLayoutId id="2147486365" r:id="rId1"/>
    <p:sldLayoutId id="2147486366" r:id="rId2"/>
    <p:sldLayoutId id="2147486367" r:id="rId3"/>
    <p:sldLayoutId id="2147486368" r:id="rId4"/>
    <p:sldLayoutId id="2147486369" r:id="rId5"/>
    <p:sldLayoutId id="2147486370" r:id="rId6"/>
    <p:sldLayoutId id="2147486371" r:id="rId7"/>
    <p:sldLayoutId id="2147486372" r:id="rId8"/>
    <p:sldLayoutId id="2147486373" r:id="rId9"/>
    <p:sldLayoutId id="2147486374" r:id="rId10"/>
    <p:sldLayoutId id="214748637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62985870"/>
      </p:ext>
    </p:extLst>
  </p:cSld>
  <p:clrMap bg1="lt1" tx1="dk1" bg2="lt2" tx2="dk2" accent1="accent1" accent2="accent2" accent3="accent3" accent4="accent4" accent5="accent5" accent6="accent6" hlink="hlink" folHlink="folHlink"/>
  <p:sldLayoutIdLst>
    <p:sldLayoutId id="2147486377" r:id="rId1"/>
    <p:sldLayoutId id="2147486378" r:id="rId2"/>
    <p:sldLayoutId id="2147486379" r:id="rId3"/>
    <p:sldLayoutId id="2147486380" r:id="rId4"/>
    <p:sldLayoutId id="2147486381" r:id="rId5"/>
    <p:sldLayoutId id="2147486382" r:id="rId6"/>
    <p:sldLayoutId id="2147486383" r:id="rId7"/>
    <p:sldLayoutId id="2147486384" r:id="rId8"/>
    <p:sldLayoutId id="2147486385" r:id="rId9"/>
    <p:sldLayoutId id="2147486386" r:id="rId10"/>
    <p:sldLayoutId id="214748638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527980697"/>
      </p:ext>
    </p:extLst>
  </p:cSld>
  <p:clrMap bg1="lt1" tx1="dk1" bg2="lt2" tx2="dk2" accent1="accent1" accent2="accent2" accent3="accent3" accent4="accent4" accent5="accent5" accent6="accent6" hlink="hlink" folHlink="folHlink"/>
  <p:sldLayoutIdLst>
    <p:sldLayoutId id="2147486389" r:id="rId1"/>
    <p:sldLayoutId id="2147486390" r:id="rId2"/>
    <p:sldLayoutId id="2147486391" r:id="rId3"/>
    <p:sldLayoutId id="2147486392" r:id="rId4"/>
    <p:sldLayoutId id="2147486393" r:id="rId5"/>
    <p:sldLayoutId id="2147486394" r:id="rId6"/>
    <p:sldLayoutId id="2147486395" r:id="rId7"/>
    <p:sldLayoutId id="2147486396" r:id="rId8"/>
    <p:sldLayoutId id="2147486397" r:id="rId9"/>
    <p:sldLayoutId id="2147486398" r:id="rId10"/>
    <p:sldLayoutId id="214748639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20937335"/>
      </p:ext>
    </p:extLst>
  </p:cSld>
  <p:clrMap bg1="lt1" tx1="dk1" bg2="lt2" tx2="dk2" accent1="accent1" accent2="accent2" accent3="accent3" accent4="accent4" accent5="accent5" accent6="accent6" hlink="hlink" folHlink="folHlink"/>
  <p:sldLayoutIdLst>
    <p:sldLayoutId id="2147486401" r:id="rId1"/>
    <p:sldLayoutId id="2147486402" r:id="rId2"/>
    <p:sldLayoutId id="2147486403" r:id="rId3"/>
    <p:sldLayoutId id="2147486404" r:id="rId4"/>
    <p:sldLayoutId id="2147486405" r:id="rId5"/>
    <p:sldLayoutId id="2147486406" r:id="rId6"/>
    <p:sldLayoutId id="2147486407" r:id="rId7"/>
    <p:sldLayoutId id="2147486408" r:id="rId8"/>
    <p:sldLayoutId id="2147486409" r:id="rId9"/>
    <p:sldLayoutId id="2147486410" r:id="rId10"/>
    <p:sldLayoutId id="214748641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98471662"/>
      </p:ext>
    </p:extLst>
  </p:cSld>
  <p:clrMap bg1="lt1" tx1="dk1" bg2="lt2" tx2="dk2" accent1="accent1" accent2="accent2" accent3="accent3" accent4="accent4" accent5="accent5" accent6="accent6" hlink="hlink" folHlink="folHlink"/>
  <p:sldLayoutIdLst>
    <p:sldLayoutId id="2147486413" r:id="rId1"/>
    <p:sldLayoutId id="2147486414" r:id="rId2"/>
    <p:sldLayoutId id="2147486415" r:id="rId3"/>
    <p:sldLayoutId id="2147486416" r:id="rId4"/>
    <p:sldLayoutId id="2147486417" r:id="rId5"/>
    <p:sldLayoutId id="2147486418" r:id="rId6"/>
    <p:sldLayoutId id="2147486419" r:id="rId7"/>
    <p:sldLayoutId id="2147486420" r:id="rId8"/>
    <p:sldLayoutId id="2147486421" r:id="rId9"/>
    <p:sldLayoutId id="2147486422" r:id="rId10"/>
    <p:sldLayoutId id="214748642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90143041"/>
      </p:ext>
    </p:extLst>
  </p:cSld>
  <p:clrMap bg1="lt1" tx1="dk1" bg2="lt2" tx2="dk2" accent1="accent1" accent2="accent2" accent3="accent3" accent4="accent4" accent5="accent5" accent6="accent6" hlink="hlink" folHlink="folHlink"/>
  <p:sldLayoutIdLst>
    <p:sldLayoutId id="2147486425" r:id="rId1"/>
    <p:sldLayoutId id="2147486426" r:id="rId2"/>
    <p:sldLayoutId id="2147486427" r:id="rId3"/>
    <p:sldLayoutId id="2147486428" r:id="rId4"/>
    <p:sldLayoutId id="2147486429" r:id="rId5"/>
    <p:sldLayoutId id="2147486430" r:id="rId6"/>
    <p:sldLayoutId id="2147486431" r:id="rId7"/>
    <p:sldLayoutId id="2147486432" r:id="rId8"/>
    <p:sldLayoutId id="2147486433" r:id="rId9"/>
    <p:sldLayoutId id="2147486434" r:id="rId10"/>
    <p:sldLayoutId id="214748643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8903695"/>
      </p:ext>
    </p:extLst>
  </p:cSld>
  <p:clrMap bg1="lt1" tx1="dk1" bg2="lt2" tx2="dk2" accent1="accent1" accent2="accent2" accent3="accent3" accent4="accent4" accent5="accent5" accent6="accent6" hlink="hlink" folHlink="folHlink"/>
  <p:sldLayoutIdLst>
    <p:sldLayoutId id="2147483978" r:id="rId1"/>
    <p:sldLayoutId id="2147483979" r:id="rId2"/>
    <p:sldLayoutId id="2147483980" r:id="rId3"/>
    <p:sldLayoutId id="2147483981" r:id="rId4"/>
    <p:sldLayoutId id="2147483982" r:id="rId5"/>
    <p:sldLayoutId id="2147483983" r:id="rId6"/>
    <p:sldLayoutId id="2147483984" r:id="rId7"/>
    <p:sldLayoutId id="2147483985" r:id="rId8"/>
    <p:sldLayoutId id="2147483986" r:id="rId9"/>
    <p:sldLayoutId id="2147483987" r:id="rId10"/>
    <p:sldLayoutId id="214748398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54989711"/>
      </p:ext>
    </p:extLst>
  </p:cSld>
  <p:clrMap bg1="lt1" tx1="dk1" bg2="lt2" tx2="dk2" accent1="accent1" accent2="accent2" accent3="accent3" accent4="accent4" accent5="accent5" accent6="accent6" hlink="hlink" folHlink="folHlink"/>
  <p:sldLayoutIdLst>
    <p:sldLayoutId id="2147486437" r:id="rId1"/>
    <p:sldLayoutId id="2147486438" r:id="rId2"/>
    <p:sldLayoutId id="2147486439" r:id="rId3"/>
    <p:sldLayoutId id="2147486440" r:id="rId4"/>
    <p:sldLayoutId id="2147486441" r:id="rId5"/>
    <p:sldLayoutId id="2147486442" r:id="rId6"/>
    <p:sldLayoutId id="2147486443" r:id="rId7"/>
    <p:sldLayoutId id="2147486444" r:id="rId8"/>
    <p:sldLayoutId id="2147486445" r:id="rId9"/>
    <p:sldLayoutId id="2147486446" r:id="rId10"/>
    <p:sldLayoutId id="214748644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93447397"/>
      </p:ext>
    </p:extLst>
  </p:cSld>
  <p:clrMap bg1="lt1" tx1="dk1" bg2="lt2" tx2="dk2" accent1="accent1" accent2="accent2" accent3="accent3" accent4="accent4" accent5="accent5" accent6="accent6" hlink="hlink" folHlink="folHlink"/>
  <p:sldLayoutIdLst>
    <p:sldLayoutId id="2147486449" r:id="rId1"/>
    <p:sldLayoutId id="2147486450" r:id="rId2"/>
    <p:sldLayoutId id="2147486451" r:id="rId3"/>
    <p:sldLayoutId id="2147486452" r:id="rId4"/>
    <p:sldLayoutId id="2147486453" r:id="rId5"/>
    <p:sldLayoutId id="2147486454" r:id="rId6"/>
    <p:sldLayoutId id="2147486455" r:id="rId7"/>
    <p:sldLayoutId id="2147486456" r:id="rId8"/>
    <p:sldLayoutId id="2147486457" r:id="rId9"/>
    <p:sldLayoutId id="2147486458" r:id="rId10"/>
    <p:sldLayoutId id="214748645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86301089"/>
      </p:ext>
    </p:extLst>
  </p:cSld>
  <p:clrMap bg1="lt1" tx1="dk1" bg2="lt2" tx2="dk2" accent1="accent1" accent2="accent2" accent3="accent3" accent4="accent4" accent5="accent5" accent6="accent6" hlink="hlink" folHlink="folHlink"/>
  <p:sldLayoutIdLst>
    <p:sldLayoutId id="2147486461" r:id="rId1"/>
    <p:sldLayoutId id="2147486462" r:id="rId2"/>
    <p:sldLayoutId id="2147486463" r:id="rId3"/>
    <p:sldLayoutId id="2147486464" r:id="rId4"/>
    <p:sldLayoutId id="2147486465" r:id="rId5"/>
    <p:sldLayoutId id="2147486466" r:id="rId6"/>
    <p:sldLayoutId id="2147486467" r:id="rId7"/>
    <p:sldLayoutId id="2147486468" r:id="rId8"/>
    <p:sldLayoutId id="2147486469" r:id="rId9"/>
    <p:sldLayoutId id="2147486470" r:id="rId10"/>
    <p:sldLayoutId id="214748647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smtClean="0"/>
              <a:t>마스터 제목 스타일 편집</a:t>
            </a:r>
            <a:endParaRPr lang="ko-KR" altLang="en-US" dirty="0"/>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2017. 11. 9.</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377926446"/>
      </p:ext>
    </p:extLst>
  </p:cSld>
  <p:clrMap bg1="lt1" tx1="dk1" bg2="lt2" tx2="dk2" accent1="accent1" accent2="accent2" accent3="accent3" accent4="accent4" accent5="accent5" accent6="accent6" hlink="hlink" folHlink="folHlink"/>
  <p:sldLayoutIdLst>
    <p:sldLayoutId id="2147486473" r:id="rId1"/>
    <p:sldLayoutId id="2147486474" r:id="rId2"/>
    <p:sldLayoutId id="2147486475" r:id="rId3"/>
    <p:sldLayoutId id="2147486476" r:id="rId4"/>
    <p:sldLayoutId id="2147486477" r:id="rId5"/>
    <p:sldLayoutId id="2147486478" r:id="rId6"/>
    <p:sldLayoutId id="2147486479" r:id="rId7"/>
  </p:sldLayoutIdLst>
  <p:timing>
    <p:tnLst>
      <p:par>
        <p:cTn id="1" dur="indefinite" restart="never" nodeType="tmRoot"/>
      </p:par>
    </p:tnLst>
  </p:timing>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13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smtClean="0"/>
              <a:t>마스터 제목 스타일 편집</a:t>
            </a:r>
            <a:endParaRPr lang="ko-KR" altLang="en-US" dirty="0"/>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2017. 11. 9.</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113318526"/>
      </p:ext>
    </p:extLst>
  </p:cSld>
  <p:clrMap bg1="lt1" tx1="dk1" bg2="lt2" tx2="dk2" accent1="accent1" accent2="accent2" accent3="accent3" accent4="accent4" accent5="accent5" accent6="accent6" hlink="hlink" folHlink="folHlink"/>
  <p:sldLayoutIdLst>
    <p:sldLayoutId id="2147486481" r:id="rId1"/>
    <p:sldLayoutId id="2147486482" r:id="rId2"/>
    <p:sldLayoutId id="2147486483" r:id="rId3"/>
    <p:sldLayoutId id="2147486484" r:id="rId4"/>
    <p:sldLayoutId id="2147486485" r:id="rId5"/>
    <p:sldLayoutId id="2147486486" r:id="rId6"/>
    <p:sldLayoutId id="2147486487" r:id="rId7"/>
  </p:sldLayoutIdLst>
  <p:timing>
    <p:tnLst>
      <p:par>
        <p:cTn id="1" dur="indefinite" restart="never" nodeType="tmRoot"/>
      </p:par>
    </p:tnLst>
  </p:timing>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13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smtClean="0"/>
              <a:t>마스터 제목 스타일 편집</a:t>
            </a:r>
            <a:endParaRPr lang="ko-KR" altLang="en-US" dirty="0"/>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2017. 11. 9.</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4091547978"/>
      </p:ext>
    </p:extLst>
  </p:cSld>
  <p:clrMap bg1="lt1" tx1="dk1" bg2="lt2" tx2="dk2" accent1="accent1" accent2="accent2" accent3="accent3" accent4="accent4" accent5="accent5" accent6="accent6" hlink="hlink" folHlink="folHlink"/>
  <p:sldLayoutIdLst>
    <p:sldLayoutId id="2147486489" r:id="rId1"/>
    <p:sldLayoutId id="2147486490" r:id="rId2"/>
    <p:sldLayoutId id="2147486491" r:id="rId3"/>
    <p:sldLayoutId id="2147486492" r:id="rId4"/>
    <p:sldLayoutId id="2147486493" r:id="rId5"/>
    <p:sldLayoutId id="2147486494" r:id="rId6"/>
    <p:sldLayoutId id="2147486495" r:id="rId7"/>
  </p:sldLayoutIdLst>
  <p:timing>
    <p:tnLst>
      <p:par>
        <p:cTn id="1" dur="indefinite" restart="never" nodeType="tmRoot"/>
      </p:par>
    </p:tnLst>
  </p:timing>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1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30578636"/>
      </p:ext>
    </p:extLst>
  </p:cSld>
  <p:clrMap bg1="lt1" tx1="dk1" bg2="lt2" tx2="dk2" accent1="accent1" accent2="accent2" accent3="accent3" accent4="accent4" accent5="accent5" accent6="accent6" hlink="hlink" folHlink="folHlink"/>
  <p:sldLayoutIdLst>
    <p:sldLayoutId id="2147486497" r:id="rId1"/>
    <p:sldLayoutId id="2147486498" r:id="rId2"/>
    <p:sldLayoutId id="2147486499" r:id="rId3"/>
    <p:sldLayoutId id="2147486500" r:id="rId4"/>
    <p:sldLayoutId id="2147486501" r:id="rId5"/>
    <p:sldLayoutId id="2147486502" r:id="rId6"/>
    <p:sldLayoutId id="2147486503" r:id="rId7"/>
    <p:sldLayoutId id="2147486504" r:id="rId8"/>
    <p:sldLayoutId id="2147486505" r:id="rId9"/>
    <p:sldLayoutId id="2147486506" r:id="rId10"/>
    <p:sldLayoutId id="214748650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02874875"/>
      </p:ext>
    </p:extLst>
  </p:cSld>
  <p:clrMap bg1="lt1" tx1="dk1" bg2="lt2" tx2="dk2" accent1="accent1" accent2="accent2" accent3="accent3" accent4="accent4" accent5="accent5" accent6="accent6" hlink="hlink" folHlink="folHlink"/>
  <p:sldLayoutIdLst>
    <p:sldLayoutId id="2147486545" r:id="rId1"/>
    <p:sldLayoutId id="2147486546" r:id="rId2"/>
    <p:sldLayoutId id="2147486547" r:id="rId3"/>
    <p:sldLayoutId id="2147486548" r:id="rId4"/>
    <p:sldLayoutId id="2147486549" r:id="rId5"/>
    <p:sldLayoutId id="2147486550" r:id="rId6"/>
    <p:sldLayoutId id="2147486551" r:id="rId7"/>
    <p:sldLayoutId id="2147486552" r:id="rId8"/>
    <p:sldLayoutId id="2147486553" r:id="rId9"/>
    <p:sldLayoutId id="2147486554" r:id="rId10"/>
    <p:sldLayoutId id="214748655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861640004"/>
      </p:ext>
    </p:extLst>
  </p:cSld>
  <p:clrMap bg1="lt1" tx1="dk1" bg2="lt2" tx2="dk2" accent1="accent1" accent2="accent2" accent3="accent3" accent4="accent4" accent5="accent5" accent6="accent6" hlink="hlink" folHlink="folHlink"/>
  <p:sldLayoutIdLst>
    <p:sldLayoutId id="2147486571" r:id="rId1"/>
    <p:sldLayoutId id="2147486572" r:id="rId2"/>
    <p:sldLayoutId id="2147486573" r:id="rId3"/>
    <p:sldLayoutId id="2147486574" r:id="rId4"/>
    <p:sldLayoutId id="2147486575" r:id="rId5"/>
    <p:sldLayoutId id="2147486576" r:id="rId6"/>
    <p:sldLayoutId id="2147486577" r:id="rId7"/>
    <p:sldLayoutId id="2147486578" r:id="rId8"/>
    <p:sldLayoutId id="2147486579" r:id="rId9"/>
    <p:sldLayoutId id="2147486580" r:id="rId10"/>
    <p:sldLayoutId id="214748658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01671638"/>
      </p:ext>
    </p:extLst>
  </p:cSld>
  <p:clrMap bg1="lt1" tx1="dk1" bg2="lt2" tx2="dk2" accent1="accent1" accent2="accent2" accent3="accent3" accent4="accent4" accent5="accent5" accent6="accent6" hlink="hlink" folHlink="folHlink"/>
  <p:sldLayoutIdLst>
    <p:sldLayoutId id="2147486583" r:id="rId1"/>
    <p:sldLayoutId id="2147486584" r:id="rId2"/>
    <p:sldLayoutId id="2147486585" r:id="rId3"/>
    <p:sldLayoutId id="2147486586" r:id="rId4"/>
    <p:sldLayoutId id="2147486587" r:id="rId5"/>
    <p:sldLayoutId id="2147486588" r:id="rId6"/>
    <p:sldLayoutId id="2147486589" r:id="rId7"/>
    <p:sldLayoutId id="2147486590" r:id="rId8"/>
    <p:sldLayoutId id="2147486591" r:id="rId9"/>
    <p:sldLayoutId id="2147486592" r:id="rId10"/>
    <p:sldLayoutId id="214748659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23517911"/>
      </p:ext>
    </p:extLst>
  </p:cSld>
  <p:clrMap bg1="lt1" tx1="dk1" bg2="lt2" tx2="dk2" accent1="accent1" accent2="accent2" accent3="accent3" accent4="accent4" accent5="accent5" accent6="accent6" hlink="hlink" folHlink="folHlink"/>
  <p:sldLayoutIdLst>
    <p:sldLayoutId id="2147484003" r:id="rId1"/>
    <p:sldLayoutId id="2147484004" r:id="rId2"/>
    <p:sldLayoutId id="2147484005" r:id="rId3"/>
    <p:sldLayoutId id="2147484006" r:id="rId4"/>
    <p:sldLayoutId id="2147484007" r:id="rId5"/>
    <p:sldLayoutId id="2147484008" r:id="rId6"/>
    <p:sldLayoutId id="2147484009" r:id="rId7"/>
    <p:sldLayoutId id="2147484010" r:id="rId8"/>
    <p:sldLayoutId id="2147484011" r:id="rId9"/>
    <p:sldLayoutId id="2147484012" r:id="rId10"/>
    <p:sldLayoutId id="214748401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218258153"/>
      </p:ext>
    </p:extLst>
  </p:cSld>
  <p:clrMap bg1="lt1" tx1="dk1" bg2="lt2" tx2="dk2" accent1="accent1" accent2="accent2" accent3="accent3" accent4="accent4" accent5="accent5" accent6="accent6" hlink="hlink" folHlink="folHlink"/>
  <p:sldLayoutIdLst>
    <p:sldLayoutId id="2147486595" r:id="rId1"/>
    <p:sldLayoutId id="2147486596" r:id="rId2"/>
    <p:sldLayoutId id="2147486597" r:id="rId3"/>
    <p:sldLayoutId id="2147486598" r:id="rId4"/>
    <p:sldLayoutId id="2147486599" r:id="rId5"/>
    <p:sldLayoutId id="2147486600" r:id="rId6"/>
    <p:sldLayoutId id="2147486601" r:id="rId7"/>
    <p:sldLayoutId id="2147486602" r:id="rId8"/>
    <p:sldLayoutId id="2147486603" r:id="rId9"/>
    <p:sldLayoutId id="2147486604" r:id="rId10"/>
    <p:sldLayoutId id="214748660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76170170"/>
      </p:ext>
    </p:extLst>
  </p:cSld>
  <p:clrMap bg1="lt1" tx1="dk1" bg2="lt2" tx2="dk2" accent1="accent1" accent2="accent2" accent3="accent3" accent4="accent4" accent5="accent5" accent6="accent6" hlink="hlink" folHlink="folHlink"/>
  <p:sldLayoutIdLst>
    <p:sldLayoutId id="2147486607" r:id="rId1"/>
    <p:sldLayoutId id="2147486608" r:id="rId2"/>
    <p:sldLayoutId id="2147486609" r:id="rId3"/>
    <p:sldLayoutId id="2147486610" r:id="rId4"/>
    <p:sldLayoutId id="2147486611" r:id="rId5"/>
    <p:sldLayoutId id="2147486612" r:id="rId6"/>
    <p:sldLayoutId id="2147486613" r:id="rId7"/>
    <p:sldLayoutId id="2147486614" r:id="rId8"/>
    <p:sldLayoutId id="2147486615" r:id="rId9"/>
    <p:sldLayoutId id="2147486616" r:id="rId10"/>
    <p:sldLayoutId id="214748661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08854702"/>
      </p:ext>
    </p:extLst>
  </p:cSld>
  <p:clrMap bg1="lt1" tx1="dk1" bg2="lt2" tx2="dk2" accent1="accent1" accent2="accent2" accent3="accent3" accent4="accent4" accent5="accent5" accent6="accent6" hlink="hlink" folHlink="folHlink"/>
  <p:sldLayoutIdLst>
    <p:sldLayoutId id="2147486631" r:id="rId1"/>
    <p:sldLayoutId id="2147486632" r:id="rId2"/>
    <p:sldLayoutId id="2147486633" r:id="rId3"/>
    <p:sldLayoutId id="2147486634" r:id="rId4"/>
    <p:sldLayoutId id="2147486635" r:id="rId5"/>
    <p:sldLayoutId id="2147486636" r:id="rId6"/>
    <p:sldLayoutId id="2147486637" r:id="rId7"/>
    <p:sldLayoutId id="2147486638" r:id="rId8"/>
    <p:sldLayoutId id="2147486639" r:id="rId9"/>
    <p:sldLayoutId id="2147486640" r:id="rId10"/>
    <p:sldLayoutId id="214748664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7258801"/>
      </p:ext>
    </p:extLst>
  </p:cSld>
  <p:clrMap bg1="lt1" tx1="dk1" bg2="lt2" tx2="dk2" accent1="accent1" accent2="accent2" accent3="accent3" accent4="accent4" accent5="accent5" accent6="accent6" hlink="hlink" folHlink="folHlink"/>
  <p:sldLayoutIdLst>
    <p:sldLayoutId id="2147486643" r:id="rId1"/>
    <p:sldLayoutId id="2147486644" r:id="rId2"/>
    <p:sldLayoutId id="2147486645" r:id="rId3"/>
    <p:sldLayoutId id="2147486646" r:id="rId4"/>
    <p:sldLayoutId id="2147486647" r:id="rId5"/>
    <p:sldLayoutId id="2147486648" r:id="rId6"/>
    <p:sldLayoutId id="2147486649" r:id="rId7"/>
    <p:sldLayoutId id="2147486650" r:id="rId8"/>
    <p:sldLayoutId id="2147486651" r:id="rId9"/>
    <p:sldLayoutId id="2147486652" r:id="rId10"/>
    <p:sldLayoutId id="214748665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993137702"/>
      </p:ext>
    </p:extLst>
  </p:cSld>
  <p:clrMap bg1="lt1" tx1="dk1" bg2="lt2" tx2="dk2" accent1="accent1" accent2="accent2" accent3="accent3" accent4="accent4" accent5="accent5" accent6="accent6" hlink="hlink" folHlink="folHlink"/>
  <p:sldLayoutIdLst>
    <p:sldLayoutId id="2147486655" r:id="rId1"/>
    <p:sldLayoutId id="2147486656" r:id="rId2"/>
    <p:sldLayoutId id="2147486657" r:id="rId3"/>
    <p:sldLayoutId id="2147486658" r:id="rId4"/>
    <p:sldLayoutId id="2147486659" r:id="rId5"/>
    <p:sldLayoutId id="2147486660" r:id="rId6"/>
    <p:sldLayoutId id="2147486661" r:id="rId7"/>
    <p:sldLayoutId id="2147486662" r:id="rId8"/>
    <p:sldLayoutId id="2147486663" r:id="rId9"/>
    <p:sldLayoutId id="2147486664" r:id="rId10"/>
    <p:sldLayoutId id="214748666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41041312"/>
      </p:ext>
    </p:extLst>
  </p:cSld>
  <p:clrMap bg1="lt1" tx1="dk1" bg2="lt2" tx2="dk2" accent1="accent1" accent2="accent2" accent3="accent3" accent4="accent4" accent5="accent5" accent6="accent6" hlink="hlink" folHlink="folHlink"/>
  <p:sldLayoutIdLst>
    <p:sldLayoutId id="2147486728" r:id="rId1"/>
    <p:sldLayoutId id="2147486729" r:id="rId2"/>
    <p:sldLayoutId id="2147486730" r:id="rId3"/>
    <p:sldLayoutId id="2147486731" r:id="rId4"/>
    <p:sldLayoutId id="2147486732" r:id="rId5"/>
    <p:sldLayoutId id="2147486733" r:id="rId6"/>
    <p:sldLayoutId id="2147486734" r:id="rId7"/>
    <p:sldLayoutId id="2147486735" r:id="rId8"/>
    <p:sldLayoutId id="2147486736" r:id="rId9"/>
    <p:sldLayoutId id="2147486737" r:id="rId10"/>
    <p:sldLayoutId id="214748673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93568167"/>
      </p:ext>
    </p:extLst>
  </p:cSld>
  <p:clrMap bg1="lt1" tx1="dk1" bg2="lt2" tx2="dk2" accent1="accent1" accent2="accent2" accent3="accent3" accent4="accent4" accent5="accent5" accent6="accent6" hlink="hlink" folHlink="folHlink"/>
  <p:sldLayoutIdLst>
    <p:sldLayoutId id="2147486773" r:id="rId1"/>
    <p:sldLayoutId id="2147486774" r:id="rId2"/>
    <p:sldLayoutId id="2147486775" r:id="rId3"/>
    <p:sldLayoutId id="2147486776" r:id="rId4"/>
    <p:sldLayoutId id="2147486777" r:id="rId5"/>
    <p:sldLayoutId id="2147486778" r:id="rId6"/>
    <p:sldLayoutId id="2147486779" r:id="rId7"/>
    <p:sldLayoutId id="2147486780" r:id="rId8"/>
    <p:sldLayoutId id="2147486781" r:id="rId9"/>
    <p:sldLayoutId id="2147486782" r:id="rId10"/>
    <p:sldLayoutId id="214748678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56001725"/>
      </p:ext>
    </p:extLst>
  </p:cSld>
  <p:clrMap bg1="lt1" tx1="dk1" bg2="lt2" tx2="dk2" accent1="accent1" accent2="accent2" accent3="accent3" accent4="accent4" accent5="accent5" accent6="accent6" hlink="hlink" folHlink="folHlink"/>
  <p:sldLayoutIdLst>
    <p:sldLayoutId id="2147486811" r:id="rId1"/>
    <p:sldLayoutId id="2147486812" r:id="rId2"/>
    <p:sldLayoutId id="2147486813" r:id="rId3"/>
    <p:sldLayoutId id="2147486814" r:id="rId4"/>
    <p:sldLayoutId id="2147486815" r:id="rId5"/>
    <p:sldLayoutId id="2147486816" r:id="rId6"/>
    <p:sldLayoutId id="2147486817" r:id="rId7"/>
    <p:sldLayoutId id="2147486818" r:id="rId8"/>
    <p:sldLayoutId id="2147486819" r:id="rId9"/>
    <p:sldLayoutId id="2147486820" r:id="rId10"/>
    <p:sldLayoutId id="214748682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24111932"/>
      </p:ext>
    </p:extLst>
  </p:cSld>
  <p:clrMap bg1="lt1" tx1="dk1" bg2="lt2" tx2="dk2" accent1="accent1" accent2="accent2" accent3="accent3" accent4="accent4" accent5="accent5" accent6="accent6" hlink="hlink" folHlink="folHlink"/>
  <p:sldLayoutIdLst>
    <p:sldLayoutId id="2147486848" r:id="rId1"/>
    <p:sldLayoutId id="2147486849" r:id="rId2"/>
    <p:sldLayoutId id="2147486850" r:id="rId3"/>
    <p:sldLayoutId id="2147486851" r:id="rId4"/>
    <p:sldLayoutId id="2147486852" r:id="rId5"/>
    <p:sldLayoutId id="2147486853" r:id="rId6"/>
    <p:sldLayoutId id="2147486854" r:id="rId7"/>
    <p:sldLayoutId id="2147486855" r:id="rId8"/>
    <p:sldLayoutId id="2147486856" r:id="rId9"/>
    <p:sldLayoutId id="2147486857" r:id="rId10"/>
    <p:sldLayoutId id="214748685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494495"/>
      </p:ext>
    </p:extLst>
  </p:cSld>
  <p:clrMap bg1="lt1" tx1="dk1" bg2="lt2" tx2="dk2" accent1="accent1" accent2="accent2" accent3="accent3" accent4="accent4" accent5="accent5" accent6="accent6" hlink="hlink" folHlink="folHlink"/>
  <p:sldLayoutIdLst>
    <p:sldLayoutId id="2147486872" r:id="rId1"/>
    <p:sldLayoutId id="2147486873" r:id="rId2"/>
    <p:sldLayoutId id="2147486874" r:id="rId3"/>
    <p:sldLayoutId id="2147486875" r:id="rId4"/>
    <p:sldLayoutId id="2147486876" r:id="rId5"/>
    <p:sldLayoutId id="2147486877" r:id="rId6"/>
    <p:sldLayoutId id="2147486878" r:id="rId7"/>
    <p:sldLayoutId id="2147486879" r:id="rId8"/>
    <p:sldLayoutId id="2147486880" r:id="rId9"/>
    <p:sldLayoutId id="2147486881" r:id="rId10"/>
    <p:sldLayoutId id="2147486882"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95245154"/>
      </p:ext>
    </p:extLst>
  </p:cSld>
  <p:clrMap bg1="lt1" tx1="dk1" bg2="lt2" tx2="dk2" accent1="accent1" accent2="accent2" accent3="accent3" accent4="accent4" accent5="accent5" accent6="accent6" hlink="hlink" folHlink="folHlink"/>
  <p:sldLayoutIdLst>
    <p:sldLayoutId id="2147484063" r:id="rId1"/>
    <p:sldLayoutId id="2147484064" r:id="rId2"/>
    <p:sldLayoutId id="2147484065" r:id="rId3"/>
    <p:sldLayoutId id="2147484066" r:id="rId4"/>
    <p:sldLayoutId id="2147484067" r:id="rId5"/>
    <p:sldLayoutId id="2147484068" r:id="rId6"/>
    <p:sldLayoutId id="2147484069" r:id="rId7"/>
    <p:sldLayoutId id="2147484070" r:id="rId8"/>
    <p:sldLayoutId id="2147484071" r:id="rId9"/>
    <p:sldLayoutId id="2147484072" r:id="rId10"/>
    <p:sldLayoutId id="214748407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686096954"/>
      </p:ext>
    </p:extLst>
  </p:cSld>
  <p:clrMap bg1="lt1" tx1="dk1" bg2="lt2" tx2="dk2" accent1="accent1" accent2="accent2" accent3="accent3" accent4="accent4" accent5="accent5" accent6="accent6" hlink="hlink" folHlink="folHlink"/>
  <p:sldLayoutIdLst>
    <p:sldLayoutId id="2147486884" r:id="rId1"/>
    <p:sldLayoutId id="2147486885" r:id="rId2"/>
    <p:sldLayoutId id="2147486886" r:id="rId3"/>
    <p:sldLayoutId id="2147486887" r:id="rId4"/>
    <p:sldLayoutId id="2147486888" r:id="rId5"/>
    <p:sldLayoutId id="2147486889" r:id="rId6"/>
    <p:sldLayoutId id="2147486890" r:id="rId7"/>
    <p:sldLayoutId id="2147486891" r:id="rId8"/>
    <p:sldLayoutId id="2147486892" r:id="rId9"/>
    <p:sldLayoutId id="2147486893" r:id="rId10"/>
    <p:sldLayoutId id="214748689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661566716"/>
      </p:ext>
    </p:extLst>
  </p:cSld>
  <p:clrMap bg1="lt1" tx1="dk1" bg2="lt2" tx2="dk2" accent1="accent1" accent2="accent2" accent3="accent3" accent4="accent4" accent5="accent5" accent6="accent6" hlink="hlink" folHlink="folHlink"/>
  <p:sldLayoutIdLst>
    <p:sldLayoutId id="2147486943" r:id="rId1"/>
    <p:sldLayoutId id="2147486944" r:id="rId2"/>
    <p:sldLayoutId id="2147486945" r:id="rId3"/>
    <p:sldLayoutId id="2147486946" r:id="rId4"/>
    <p:sldLayoutId id="2147486947" r:id="rId5"/>
    <p:sldLayoutId id="2147486948" r:id="rId6"/>
    <p:sldLayoutId id="2147486949" r:id="rId7"/>
    <p:sldLayoutId id="2147486950" r:id="rId8"/>
    <p:sldLayoutId id="2147486951" r:id="rId9"/>
    <p:sldLayoutId id="2147486952" r:id="rId10"/>
    <p:sldLayoutId id="214748695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62315748"/>
      </p:ext>
    </p:extLst>
  </p:cSld>
  <p:clrMap bg1="lt1" tx1="dk1" bg2="lt2" tx2="dk2" accent1="accent1" accent2="accent2" accent3="accent3" accent4="accent4" accent5="accent5" accent6="accent6" hlink="hlink" folHlink="folHlink"/>
  <p:sldLayoutIdLst>
    <p:sldLayoutId id="2147486967" r:id="rId1"/>
    <p:sldLayoutId id="2147486968" r:id="rId2"/>
    <p:sldLayoutId id="2147486969" r:id="rId3"/>
    <p:sldLayoutId id="2147486970" r:id="rId4"/>
    <p:sldLayoutId id="2147486971" r:id="rId5"/>
    <p:sldLayoutId id="2147486972" r:id="rId6"/>
    <p:sldLayoutId id="2147486973" r:id="rId7"/>
    <p:sldLayoutId id="2147486974" r:id="rId8"/>
    <p:sldLayoutId id="2147486975" r:id="rId9"/>
    <p:sldLayoutId id="2147486976" r:id="rId10"/>
    <p:sldLayoutId id="214748697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73303577"/>
      </p:ext>
    </p:extLst>
  </p:cSld>
  <p:clrMap bg1="lt1" tx1="dk1" bg2="lt2" tx2="dk2" accent1="accent1" accent2="accent2" accent3="accent3" accent4="accent4" accent5="accent5" accent6="accent6" hlink="hlink" folHlink="folHlink"/>
  <p:sldLayoutIdLst>
    <p:sldLayoutId id="2147487085" r:id="rId1"/>
    <p:sldLayoutId id="2147487086" r:id="rId2"/>
    <p:sldLayoutId id="2147487087" r:id="rId3"/>
    <p:sldLayoutId id="2147487088" r:id="rId4"/>
    <p:sldLayoutId id="2147487089" r:id="rId5"/>
    <p:sldLayoutId id="2147487090" r:id="rId6"/>
    <p:sldLayoutId id="2147487091" r:id="rId7"/>
    <p:sldLayoutId id="2147487092" r:id="rId8"/>
    <p:sldLayoutId id="2147487093" r:id="rId9"/>
    <p:sldLayoutId id="2147487094" r:id="rId10"/>
    <p:sldLayoutId id="2147487095"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486433912"/>
      </p:ext>
    </p:extLst>
  </p:cSld>
  <p:clrMap bg1="lt1" tx1="dk1" bg2="lt2" tx2="dk2" accent1="accent1" accent2="accent2" accent3="accent3" accent4="accent4" accent5="accent5" accent6="accent6" hlink="hlink" folHlink="folHlink"/>
  <p:sldLayoutIdLst>
    <p:sldLayoutId id="2147487097" r:id="rId1"/>
    <p:sldLayoutId id="2147487098" r:id="rId2"/>
    <p:sldLayoutId id="2147487099" r:id="rId3"/>
    <p:sldLayoutId id="2147487100" r:id="rId4"/>
    <p:sldLayoutId id="2147487101" r:id="rId5"/>
    <p:sldLayoutId id="2147487102" r:id="rId6"/>
    <p:sldLayoutId id="2147487103" r:id="rId7"/>
    <p:sldLayoutId id="2147487104" r:id="rId8"/>
    <p:sldLayoutId id="2147487105" r:id="rId9"/>
    <p:sldLayoutId id="2147487106" r:id="rId10"/>
    <p:sldLayoutId id="2147487107"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31074"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31075"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B223C560-0E5F-EA4E-BC8F-576A57968152}" type="slidenum">
              <a:rPr lang="en-US" altLang="en-US"/>
              <a:pPr>
                <a:defRPr/>
              </a:pPr>
              <a:t>‹#›</a:t>
            </a:fld>
            <a:endParaRPr lang="en-US" altLang="en-US"/>
          </a:p>
        </p:txBody>
      </p:sp>
      <p:sp>
        <p:nvSpPr>
          <p:cNvPr id="131078"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31079"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pic>
        <p:nvPicPr>
          <p:cNvPr id="131080" name="Picture 7" descr="safari.png"/>
          <p:cNvPicPr>
            <a:picLocks noChangeAspect="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179388" y="6453188"/>
            <a:ext cx="1079500" cy="312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93472234"/>
      </p:ext>
    </p:extLst>
  </p:cSld>
  <p:clrMap bg1="lt1" tx1="dk1" bg2="lt2" tx2="dk2" accent1="accent1" accent2="accent2" accent3="accent3" accent4="accent4" accent5="accent5" accent6="accent6" hlink="hlink" folHlink="folHlink"/>
  <p:sldLayoutIdLst>
    <p:sldLayoutId id="2147487121" r:id="rId1"/>
    <p:sldLayoutId id="2147487122" r:id="rId2"/>
    <p:sldLayoutId id="2147487123" r:id="rId3"/>
    <p:sldLayoutId id="2147487124" r:id="rId4"/>
    <p:sldLayoutId id="2147487125" r:id="rId5"/>
    <p:sldLayoutId id="2147487126" r:id="rId6"/>
    <p:sldLayoutId id="2147487127" r:id="rId7"/>
    <p:sldLayoutId id="2147487128" r:id="rId8"/>
    <p:sldLayoutId id="2147487129" r:id="rId9"/>
    <p:sldLayoutId id="2147487130" r:id="rId10"/>
    <p:sldLayoutId id="214748713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929406329"/>
      </p:ext>
    </p:extLst>
  </p:cSld>
  <p:clrMap bg1="lt1" tx1="dk1" bg2="lt2" tx2="dk2" accent1="accent1" accent2="accent2" accent3="accent3" accent4="accent4" accent5="accent5" accent6="accent6" hlink="hlink" folHlink="folHlink"/>
  <p:sldLayoutIdLst>
    <p:sldLayoutId id="2147487145" r:id="rId1"/>
    <p:sldLayoutId id="2147487146" r:id="rId2"/>
    <p:sldLayoutId id="2147487147" r:id="rId3"/>
    <p:sldLayoutId id="2147487148" r:id="rId4"/>
    <p:sldLayoutId id="2147487149" r:id="rId5"/>
    <p:sldLayoutId id="2147487150" r:id="rId6"/>
    <p:sldLayoutId id="2147487151" r:id="rId7"/>
    <p:sldLayoutId id="2147487152" r:id="rId8"/>
    <p:sldLayoutId id="2147487153" r:id="rId9"/>
    <p:sldLayoutId id="2147487154" r:id="rId10"/>
    <p:sldLayoutId id="2147487155" r:id="rId11"/>
    <p:sldLayoutId id="2147487156" r:id="rId12"/>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70382011"/>
      </p:ext>
    </p:extLst>
  </p:cSld>
  <p:clrMap bg1="lt1" tx1="dk1" bg2="lt2" tx2="dk2" accent1="accent1" accent2="accent2" accent3="accent3" accent4="accent4" accent5="accent5" accent6="accent6" hlink="hlink" folHlink="folHlink"/>
  <p:sldLayoutIdLst>
    <p:sldLayoutId id="2147487158" r:id="rId1"/>
    <p:sldLayoutId id="2147487159" r:id="rId2"/>
    <p:sldLayoutId id="2147487160" r:id="rId3"/>
    <p:sldLayoutId id="2147487161" r:id="rId4"/>
    <p:sldLayoutId id="2147487162" r:id="rId5"/>
    <p:sldLayoutId id="2147487163" r:id="rId6"/>
    <p:sldLayoutId id="2147487164" r:id="rId7"/>
    <p:sldLayoutId id="2147487165" r:id="rId8"/>
    <p:sldLayoutId id="2147487166" r:id="rId9"/>
    <p:sldLayoutId id="2147487167" r:id="rId10"/>
    <p:sldLayoutId id="2147487168"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6998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69987"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EFC36330-171D-874A-B302-CA3D70443983}" type="slidenum">
              <a:rPr lang="en-US" altLang="en-US"/>
              <a:pPr>
                <a:defRPr/>
              </a:pPr>
              <a:t>‹#›</a:t>
            </a:fld>
            <a:endParaRPr lang="en-US" altLang="en-US"/>
          </a:p>
        </p:txBody>
      </p:sp>
      <p:sp>
        <p:nvSpPr>
          <p:cNvPr id="169990"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69991"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pic>
        <p:nvPicPr>
          <p:cNvPr id="169992" name="Picture 7" descr="safari.png"/>
          <p:cNvPicPr>
            <a:picLocks noChangeAspect="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179388" y="6453188"/>
            <a:ext cx="1079500" cy="312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3560839"/>
      </p:ext>
    </p:extLst>
  </p:cSld>
  <p:clrMap bg1="lt1" tx1="dk1" bg2="lt2" tx2="dk2" accent1="accent1" accent2="accent2" accent3="accent3" accent4="accent4" accent5="accent5" accent6="accent6" hlink="hlink" folHlink="folHlink"/>
  <p:sldLayoutIdLst>
    <p:sldLayoutId id="2147487195" r:id="rId1"/>
    <p:sldLayoutId id="2147487196" r:id="rId2"/>
    <p:sldLayoutId id="2147487197" r:id="rId3"/>
    <p:sldLayoutId id="2147487198" r:id="rId4"/>
    <p:sldLayoutId id="2147487199" r:id="rId5"/>
    <p:sldLayoutId id="2147487200" r:id="rId6"/>
    <p:sldLayoutId id="2147487201" r:id="rId7"/>
    <p:sldLayoutId id="2147487202" r:id="rId8"/>
    <p:sldLayoutId id="2147487203" r:id="rId9"/>
    <p:sldLayoutId id="2147487204" r:id="rId10"/>
    <p:sldLayoutId id="2147487205"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8914"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38915"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72694B9D-8BFE-654E-8D86-2D1B27ECA5D0}" type="slidenum">
              <a:rPr lang="en-US" altLang="en-US"/>
              <a:pPr>
                <a:defRPr/>
              </a:pPr>
              <a:t>‹#›</a:t>
            </a:fld>
            <a:endParaRPr lang="en-US" altLang="en-US"/>
          </a:p>
        </p:txBody>
      </p:sp>
      <p:sp>
        <p:nvSpPr>
          <p:cNvPr id="38918"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38919"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237550987"/>
      </p:ext>
    </p:extLst>
  </p:cSld>
  <p:clrMap bg1="lt1" tx1="dk1" bg2="lt2" tx2="dk2" accent1="accent1" accent2="accent2" accent3="accent3" accent4="accent4" accent5="accent5" accent6="accent6" hlink="hlink" folHlink="folHlink"/>
  <p:sldLayoutIdLst>
    <p:sldLayoutId id="2147487207" r:id="rId1"/>
    <p:sldLayoutId id="2147487208" r:id="rId2"/>
    <p:sldLayoutId id="2147487209" r:id="rId3"/>
    <p:sldLayoutId id="2147487210" r:id="rId4"/>
    <p:sldLayoutId id="2147487211" r:id="rId5"/>
    <p:sldLayoutId id="2147487212" r:id="rId6"/>
    <p:sldLayoutId id="2147487213" r:id="rId7"/>
    <p:sldLayoutId id="2147487214" r:id="rId8"/>
    <p:sldLayoutId id="2147487215" r:id="rId9"/>
    <p:sldLayoutId id="2147487216" r:id="rId10"/>
    <p:sldLayoutId id="2147487217"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55D46416-474E-184B-A5AD-7D0BC91A8C60}"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525344"/>
            <a:ext cx="1080120" cy="312522"/>
          </a:xfrm>
          <a:prstGeom prst="rect">
            <a:avLst/>
          </a:prstGeom>
        </p:spPr>
      </p:pic>
    </p:spTree>
    <p:extLst>
      <p:ext uri="{BB962C8B-B14F-4D97-AF65-F5344CB8AC3E}">
        <p14:creationId xmlns:p14="http://schemas.microsoft.com/office/powerpoint/2010/main" val="1194972499"/>
      </p:ext>
    </p:extLst>
  </p:cSld>
  <p:clrMap bg1="lt1" tx1="dk1" bg2="lt2" tx2="dk2" accent1="accent1" accent2="accent2" accent3="accent3" accent4="accent4" accent5="accent5" accent6="accent6" hlink="hlink" folHlink="folHlink"/>
  <p:sldLayoutIdLst>
    <p:sldLayoutId id="2147484075" r:id="rId1"/>
    <p:sldLayoutId id="2147484076" r:id="rId2"/>
    <p:sldLayoutId id="2147484077" r:id="rId3"/>
    <p:sldLayoutId id="2147484078" r:id="rId4"/>
    <p:sldLayoutId id="2147484079" r:id="rId5"/>
    <p:sldLayoutId id="2147484080" r:id="rId6"/>
    <p:sldLayoutId id="2147484081" r:id="rId7"/>
    <p:sldLayoutId id="2147484082" r:id="rId8"/>
    <p:sldLayoutId id="2147484083" r:id="rId9"/>
    <p:sldLayoutId id="2147484084" r:id="rId10"/>
    <p:sldLayoutId id="2147484085" r:id="rId11"/>
    <p:sldLayoutId id="2147484086"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94431041"/>
      </p:ext>
    </p:extLst>
  </p:cSld>
  <p:clrMap bg1="lt1" tx1="dk1" bg2="lt2" tx2="dk2" accent1="accent1" accent2="accent2" accent3="accent3" accent4="accent4" accent5="accent5" accent6="accent6" hlink="hlink" folHlink="folHlink"/>
  <p:sldLayoutIdLst>
    <p:sldLayoutId id="2147487259" r:id="rId1"/>
    <p:sldLayoutId id="2147487260" r:id="rId2"/>
    <p:sldLayoutId id="2147487261" r:id="rId3"/>
    <p:sldLayoutId id="2147487262" r:id="rId4"/>
    <p:sldLayoutId id="2147487263" r:id="rId5"/>
    <p:sldLayoutId id="2147487264" r:id="rId6"/>
    <p:sldLayoutId id="2147487265" r:id="rId7"/>
    <p:sldLayoutId id="2147487266" r:id="rId8"/>
    <p:sldLayoutId id="2147487267" r:id="rId9"/>
    <p:sldLayoutId id="2147487268" r:id="rId10"/>
    <p:sldLayoutId id="214748726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44286491"/>
      </p:ext>
    </p:extLst>
  </p:cSld>
  <p:clrMap bg1="lt1" tx1="dk1" bg2="lt2" tx2="dk2" accent1="accent1" accent2="accent2" accent3="accent3" accent4="accent4" accent5="accent5" accent6="accent6" hlink="hlink" folHlink="folHlink"/>
  <p:sldLayoutIdLst>
    <p:sldLayoutId id="2147487279" r:id="rId1"/>
    <p:sldLayoutId id="2147487280" r:id="rId2"/>
    <p:sldLayoutId id="2147487281" r:id="rId3"/>
    <p:sldLayoutId id="2147487282" r:id="rId4"/>
    <p:sldLayoutId id="2147487283" r:id="rId5"/>
    <p:sldLayoutId id="2147487284" r:id="rId6"/>
    <p:sldLayoutId id="2147487285" r:id="rId7"/>
    <p:sldLayoutId id="2147487286" r:id="rId8"/>
    <p:sldLayoutId id="2147487287" r:id="rId9"/>
    <p:sldLayoutId id="2147487288" r:id="rId10"/>
    <p:sldLayoutId id="214748728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C01E2B0-9580-443F-A6BA-B15F0931263F}"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34407785"/>
      </p:ext>
    </p:extLst>
  </p:cSld>
  <p:clrMap bg1="lt1" tx1="dk1" bg2="lt2" tx2="dk2" accent1="accent1" accent2="accent2" accent3="accent3" accent4="accent4" accent5="accent5" accent6="accent6" hlink="hlink" folHlink="folHlink"/>
  <p:sldLayoutIdLst>
    <p:sldLayoutId id="2147487460" r:id="rId1"/>
    <p:sldLayoutId id="2147487461" r:id="rId2"/>
    <p:sldLayoutId id="2147487462" r:id="rId3"/>
    <p:sldLayoutId id="2147487463" r:id="rId4"/>
    <p:sldLayoutId id="2147487464" r:id="rId5"/>
    <p:sldLayoutId id="2147487465" r:id="rId6"/>
    <p:sldLayoutId id="2147487466" r:id="rId7"/>
    <p:sldLayoutId id="2147487467" r:id="rId8"/>
    <p:sldLayoutId id="2147487468" r:id="rId9"/>
    <p:sldLayoutId id="2147487469" r:id="rId10"/>
    <p:sldLayoutId id="2147487470"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49" name="Rectangle 1"/>
          <p:cNvSpPr>
            <a:spLocks noGrp="1" noChangeArrowheads="1"/>
          </p:cNvSpPr>
          <p:nvPr>
            <p:ph type="title"/>
          </p:nvPr>
        </p:nvSpPr>
        <p:spPr bwMode="auto">
          <a:xfrm>
            <a:off x="419100" y="196850"/>
            <a:ext cx="8077200" cy="558800"/>
          </a:xfrm>
          <a:prstGeom prst="rect">
            <a:avLst/>
          </a:prstGeom>
          <a:noFill/>
          <a:ln>
            <a:noFill/>
          </a:ln>
          <a:effectLst/>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title style</a:t>
            </a:r>
          </a:p>
        </p:txBody>
      </p:sp>
      <p:sp>
        <p:nvSpPr>
          <p:cNvPr id="2050" name="Rectangle 2"/>
          <p:cNvSpPr>
            <a:spLocks noGrp="1" noChangeArrowheads="1"/>
          </p:cNvSpPr>
          <p:nvPr>
            <p:ph type="body" idx="1"/>
          </p:nvPr>
        </p:nvSpPr>
        <p:spPr bwMode="auto">
          <a:xfrm>
            <a:off x="419100" y="1047750"/>
            <a:ext cx="8077200" cy="5175250"/>
          </a:xfrm>
          <a:prstGeom prst="rect">
            <a:avLst/>
          </a:prstGeom>
          <a:noFill/>
          <a:ln>
            <a:noFill/>
          </a:ln>
          <a:effectLst/>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text styles</a:t>
            </a:r>
          </a:p>
          <a:p>
            <a:pPr lvl="1"/>
            <a:r>
              <a:rPr lang="en-US">
                <a:sym typeface="Myriad Pro Bold Cond" charset="0"/>
              </a:rPr>
              <a:t>Second level</a:t>
            </a:r>
          </a:p>
          <a:p>
            <a:pPr lvl="2"/>
            <a:r>
              <a:rPr lang="en-US">
                <a:sym typeface="Myriad Pro Bold Cond" charset="0"/>
              </a:rPr>
              <a:t>Third level</a:t>
            </a:r>
          </a:p>
          <a:p>
            <a:pPr lvl="3"/>
            <a:r>
              <a:rPr lang="en-US">
                <a:sym typeface="Myriad Pro Bold Cond" charset="0"/>
              </a:rPr>
              <a:t>Fourth level</a:t>
            </a:r>
          </a:p>
          <a:p>
            <a:pPr lvl="4"/>
            <a:r>
              <a:rPr lang="en-US">
                <a:sym typeface="Myriad Pro Bold Cond" charset="0"/>
              </a:rPr>
              <a:t>Fifth level</a:t>
            </a:r>
          </a:p>
        </p:txBody>
      </p:sp>
    </p:spTree>
    <p:extLst>
      <p:ext uri="{BB962C8B-B14F-4D97-AF65-F5344CB8AC3E}">
        <p14:creationId xmlns:p14="http://schemas.microsoft.com/office/powerpoint/2010/main" val="1377622706"/>
      </p:ext>
    </p:extLst>
  </p:cSld>
  <p:clrMap bg1="lt1" tx1="dk1" bg2="lt2" tx2="dk2" accent1="accent1" accent2="accent2" accent3="accent3" accent4="accent4" accent5="accent5" accent6="accent6" hlink="hlink" folHlink="folHlink"/>
  <p:sldLayoutIdLst>
    <p:sldLayoutId id="2147487472" r:id="rId1"/>
    <p:sldLayoutId id="2147487473" r:id="rId2"/>
    <p:sldLayoutId id="2147487474" r:id="rId3"/>
    <p:sldLayoutId id="2147487475" r:id="rId4"/>
    <p:sldLayoutId id="2147487476" r:id="rId5"/>
    <p:sldLayoutId id="2147487477" r:id="rId6"/>
    <p:sldLayoutId id="2147487478" r:id="rId7"/>
    <p:sldLayoutId id="2147487479" r:id="rId8"/>
    <p:sldLayoutId id="2147487480" r:id="rId9"/>
    <p:sldLayoutId id="2147487481" r:id="rId10"/>
    <p:sldLayoutId id="2147487482" r:id="rId11"/>
  </p:sldLayoutIdLst>
  <p:transition/>
  <p:txStyles>
    <p:titleStyle>
      <a:lvl1pPr algn="l" rtl="0" fontAlgn="base">
        <a:spcBef>
          <a:spcPct val="0"/>
        </a:spcBef>
        <a:spcAft>
          <a:spcPct val="0"/>
        </a:spcAft>
        <a:defRPr sz="4200">
          <a:solidFill>
            <a:schemeClr val="tx1"/>
          </a:solidFill>
          <a:latin typeface="+mj-lt"/>
          <a:ea typeface="+mj-ea"/>
          <a:cs typeface="+mj-cs"/>
          <a:sym typeface="Myriad Pro Bold Cond" charset="0"/>
        </a:defRPr>
      </a:lvl1pPr>
      <a:lvl2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2pPr>
      <a:lvl3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3pPr>
      <a:lvl4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4pPr>
      <a:lvl5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5pPr>
      <a:lvl6pPr marL="2286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6pPr>
      <a:lvl7pPr marL="4572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7pPr>
      <a:lvl8pPr marL="6858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8pPr>
      <a:lvl9pPr marL="9144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9pPr>
    </p:titleStyle>
    <p:bodyStyle>
      <a:lvl1pPr marL="400050" indent="-400050" algn="l" rtl="0" fontAlgn="base">
        <a:spcBef>
          <a:spcPts val="700"/>
        </a:spcBef>
        <a:spcAft>
          <a:spcPct val="0"/>
        </a:spcAft>
        <a:buSzPct val="120000"/>
        <a:buFont typeface="Lucida Grande" charset="0"/>
        <a:buChar char="▪"/>
        <a:defRPr sz="2800">
          <a:solidFill>
            <a:schemeClr val="tx1"/>
          </a:solidFill>
          <a:latin typeface="+mn-lt"/>
          <a:ea typeface="+mn-ea"/>
          <a:cs typeface="+mn-cs"/>
          <a:sym typeface="Myriad Pro Bold Cond" charset="0"/>
        </a:defRPr>
      </a:lvl1pPr>
      <a:lvl2pPr marL="6921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2pPr>
      <a:lvl3pPr marL="10287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3pPr>
      <a:lvl4pPr marL="13589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4pPr>
      <a:lvl5pPr marL="16954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5pPr>
      <a:lvl6pPr marL="19240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6pPr>
      <a:lvl7pPr marL="21526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7pPr>
      <a:lvl8pPr marL="23812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8pPr>
      <a:lvl9pPr marL="26098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9pPr>
    </p:bodyStyle>
    <p:otherStyle>
      <a:defPPr>
        <a:defRPr lang="en-US"/>
      </a:defPPr>
      <a:lvl1pPr marL="0" algn="l" defTabSz="228600" rtl="0" eaLnBrk="1" latinLnBrk="0" hangingPunct="1">
        <a:defRPr sz="900" kern="1200">
          <a:solidFill>
            <a:schemeClr val="tx1"/>
          </a:solidFill>
          <a:latin typeface="+mn-lt"/>
          <a:ea typeface="+mn-ea"/>
          <a:cs typeface="+mn-cs"/>
        </a:defRPr>
      </a:lvl1pPr>
      <a:lvl2pPr marL="228600" algn="l" defTabSz="228600" rtl="0" eaLnBrk="1" latinLnBrk="0" hangingPunct="1">
        <a:defRPr sz="900" kern="1200">
          <a:solidFill>
            <a:schemeClr val="tx1"/>
          </a:solidFill>
          <a:latin typeface="+mn-lt"/>
          <a:ea typeface="+mn-ea"/>
          <a:cs typeface="+mn-cs"/>
        </a:defRPr>
      </a:lvl2pPr>
      <a:lvl3pPr marL="457200" algn="l" defTabSz="228600" rtl="0" eaLnBrk="1" latinLnBrk="0" hangingPunct="1">
        <a:defRPr sz="900" kern="1200">
          <a:solidFill>
            <a:schemeClr val="tx1"/>
          </a:solidFill>
          <a:latin typeface="+mn-lt"/>
          <a:ea typeface="+mn-ea"/>
          <a:cs typeface="+mn-cs"/>
        </a:defRPr>
      </a:lvl3pPr>
      <a:lvl4pPr marL="685800" algn="l" defTabSz="228600" rtl="0" eaLnBrk="1" latinLnBrk="0" hangingPunct="1">
        <a:defRPr sz="900" kern="1200">
          <a:solidFill>
            <a:schemeClr val="tx1"/>
          </a:solidFill>
          <a:latin typeface="+mn-lt"/>
          <a:ea typeface="+mn-ea"/>
          <a:cs typeface="+mn-cs"/>
        </a:defRPr>
      </a:lvl4pPr>
      <a:lvl5pPr marL="914400" algn="l" defTabSz="228600" rtl="0" eaLnBrk="1" latinLnBrk="0" hangingPunct="1">
        <a:defRPr sz="900" kern="1200">
          <a:solidFill>
            <a:schemeClr val="tx1"/>
          </a:solidFill>
          <a:latin typeface="+mn-lt"/>
          <a:ea typeface="+mn-ea"/>
          <a:cs typeface="+mn-cs"/>
        </a:defRPr>
      </a:lvl5pPr>
      <a:lvl6pPr marL="1143000" algn="l" defTabSz="228600" rtl="0" eaLnBrk="1" latinLnBrk="0" hangingPunct="1">
        <a:defRPr sz="900" kern="1200">
          <a:solidFill>
            <a:schemeClr val="tx1"/>
          </a:solidFill>
          <a:latin typeface="+mn-lt"/>
          <a:ea typeface="+mn-ea"/>
          <a:cs typeface="+mn-cs"/>
        </a:defRPr>
      </a:lvl6pPr>
      <a:lvl7pPr marL="1371600" algn="l" defTabSz="228600" rtl="0" eaLnBrk="1" latinLnBrk="0" hangingPunct="1">
        <a:defRPr sz="900" kern="1200">
          <a:solidFill>
            <a:schemeClr val="tx1"/>
          </a:solidFill>
          <a:latin typeface="+mn-lt"/>
          <a:ea typeface="+mn-ea"/>
          <a:cs typeface="+mn-cs"/>
        </a:defRPr>
      </a:lvl7pPr>
      <a:lvl8pPr marL="1600200" algn="l" defTabSz="228600" rtl="0" eaLnBrk="1" latinLnBrk="0" hangingPunct="1">
        <a:defRPr sz="900" kern="1200">
          <a:solidFill>
            <a:schemeClr val="tx1"/>
          </a:solidFill>
          <a:latin typeface="+mn-lt"/>
          <a:ea typeface="+mn-ea"/>
          <a:cs typeface="+mn-cs"/>
        </a:defRPr>
      </a:lvl8pPr>
      <a:lvl9pPr marL="1828800" algn="l" defTabSz="228600" rtl="0" eaLnBrk="1" latinLnBrk="0" hangingPunct="1">
        <a:defRPr sz="900" kern="1200">
          <a:solidFill>
            <a:schemeClr val="tx1"/>
          </a:solidFill>
          <a:latin typeface="+mn-lt"/>
          <a:ea typeface="+mn-ea"/>
          <a:cs typeface="+mn-cs"/>
        </a:defRPr>
      </a:lvl9pPr>
    </p:otherStyle>
  </p:txStyles>
</p:sldMaster>
</file>

<file path=ppt/slideMasters/slideMaster16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4330472-63BD-4F26-8322-E7B4933B0A11}"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2000">
                <a:solidFill>
                  <a:schemeClr val="tx1">
                    <a:lumMod val="65000"/>
                    <a:lumOff val="35000"/>
                  </a:schemeClr>
                </a:solidFill>
              </a:defRPr>
            </a:lvl1pPr>
          </a:lstStyle>
          <a:p>
            <a:fld id="{41761933-5E43-49A2-AD73-7C7EDD79F2C4}" type="slidenum">
              <a:rPr lang="en-US" smtClean="0">
                <a:solidFill>
                  <a:prstClr val="black">
                    <a:lumMod val="65000"/>
                    <a:lumOff val="35000"/>
                  </a:prstClr>
                </a:solidFill>
              </a:rPr>
              <a:pPr/>
              <a:t>‹#›</a:t>
            </a:fld>
            <a:endParaRPr lang="en-US" dirty="0">
              <a:solidFill>
                <a:prstClr val="black">
                  <a:lumMod val="65000"/>
                  <a:lumOff val="35000"/>
                </a:prstClr>
              </a:solidFill>
            </a:endParaRPr>
          </a:p>
        </p:txBody>
      </p:sp>
    </p:spTree>
    <p:extLst>
      <p:ext uri="{BB962C8B-B14F-4D97-AF65-F5344CB8AC3E}">
        <p14:creationId xmlns:p14="http://schemas.microsoft.com/office/powerpoint/2010/main" val="1460422161"/>
      </p:ext>
    </p:extLst>
  </p:cSld>
  <p:clrMap bg1="lt1" tx1="dk1" bg2="lt2" tx2="dk2" accent1="accent1" accent2="accent2" accent3="accent3" accent4="accent4" accent5="accent5" accent6="accent6" hlink="hlink" folHlink="folHlink"/>
  <p:sldLayoutIdLst>
    <p:sldLayoutId id="2147487484" r:id="rId1"/>
    <p:sldLayoutId id="2147487485" r:id="rId2"/>
    <p:sldLayoutId id="2147487486" r:id="rId3"/>
    <p:sldLayoutId id="2147487487" r:id="rId4"/>
    <p:sldLayoutId id="2147487488" r:id="rId5"/>
    <p:sldLayoutId id="2147487489" r:id="rId6"/>
    <p:sldLayoutId id="2147487490" r:id="rId7"/>
    <p:sldLayoutId id="2147487491" r:id="rId8"/>
    <p:sldLayoutId id="2147487492" r:id="rId9"/>
    <p:sldLayoutId id="2147487493" r:id="rId10"/>
    <p:sldLayoutId id="2147487494" r:id="rId11"/>
  </p:sldLayoutIdLst>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hf hdr="0" ftr="0" dt="0"/>
  <p:txStyles>
    <p:titleStyle>
      <a:lvl1pPr algn="l" defTabSz="914400" rtl="0" eaLnBrk="1" latinLnBrk="0" hangingPunct="1">
        <a:lnSpc>
          <a:spcPct val="90000"/>
        </a:lnSpc>
        <a:spcBef>
          <a:spcPct val="0"/>
        </a:spcBef>
        <a:buNone/>
        <a:defRPr sz="4400" kern="1200">
          <a:solidFill>
            <a:schemeClr val="tx1"/>
          </a:solidFill>
          <a:latin typeface="Gill Sans MT" panose="020B0502020104020203"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Gill Sans MT" panose="020B050202010402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Gill Sans MT" panose="020B050202010402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Gill Sans MT" panose="020B050202010402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16650557"/>
      </p:ext>
    </p:extLst>
  </p:cSld>
  <p:clrMap bg1="lt1" tx1="dk1" bg2="lt2" tx2="dk2" accent1="accent1" accent2="accent2" accent3="accent3" accent4="accent4" accent5="accent5" accent6="accent6" hlink="hlink" folHlink="folHlink"/>
  <p:sldLayoutIdLst>
    <p:sldLayoutId id="2147487496" r:id="rId1"/>
    <p:sldLayoutId id="2147487497" r:id="rId2"/>
    <p:sldLayoutId id="2147487498" r:id="rId3"/>
    <p:sldLayoutId id="2147487499" r:id="rId4"/>
    <p:sldLayoutId id="2147487500" r:id="rId5"/>
    <p:sldLayoutId id="2147487501" r:id="rId6"/>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6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52971312"/>
      </p:ext>
    </p:extLst>
  </p:cSld>
  <p:clrMap bg1="lt1" tx1="dk1" bg2="lt2" tx2="dk2" accent1="accent1" accent2="accent2" accent3="accent3" accent4="accent4" accent5="accent5" accent6="accent6" hlink="hlink" folHlink="folHlink"/>
  <p:sldLayoutIdLst>
    <p:sldLayoutId id="2147487503" r:id="rId1"/>
    <p:sldLayoutId id="2147487504" r:id="rId2"/>
    <p:sldLayoutId id="2147487505" r:id="rId3"/>
    <p:sldLayoutId id="2147487506" r:id="rId4"/>
    <p:sldLayoutId id="2147487507" r:id="rId5"/>
    <p:sldLayoutId id="2147487508" r:id="rId6"/>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6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15304620"/>
      </p:ext>
    </p:extLst>
  </p:cSld>
  <p:clrMap bg1="lt1" tx1="dk1" bg2="lt2" tx2="dk2" accent1="accent1" accent2="accent2" accent3="accent3" accent4="accent4" accent5="accent5" accent6="accent6" hlink="hlink" folHlink="folHlink"/>
  <p:sldLayoutIdLst>
    <p:sldLayoutId id="2147487510" r:id="rId1"/>
    <p:sldLayoutId id="2147487511" r:id="rId2"/>
    <p:sldLayoutId id="2147487512" r:id="rId3"/>
    <p:sldLayoutId id="2147487513" r:id="rId4"/>
    <p:sldLayoutId id="2147487514" r:id="rId5"/>
    <p:sldLayoutId id="2147487515" r:id="rId6"/>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6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9419247"/>
      </p:ext>
    </p:extLst>
  </p:cSld>
  <p:clrMap bg1="lt1" tx1="dk1" bg2="lt2" tx2="dk2" accent1="accent1" accent2="accent2" accent3="accent3" accent4="accent4" accent5="accent5" accent6="accent6" hlink="hlink" folHlink="folHlink"/>
  <p:sldLayoutIdLst>
    <p:sldLayoutId id="2147487517" r:id="rId1"/>
    <p:sldLayoutId id="2147487518" r:id="rId2"/>
    <p:sldLayoutId id="2147487519" r:id="rId3"/>
    <p:sldLayoutId id="2147487520" r:id="rId4"/>
    <p:sldLayoutId id="2147487521" r:id="rId5"/>
    <p:sldLayoutId id="2147487522" r:id="rId6"/>
    <p:sldLayoutId id="2147487523" r:id="rId7"/>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6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F696C65B-3C59-4ED5-9C7F-730621DD0788}" type="datetime1">
              <a:rPr lang="en-US" smtClean="0">
                <a:solidFill>
                  <a:prstClr val="black">
                    <a:tint val="75000"/>
                  </a:prstClr>
                </a:solidFill>
              </a:rPr>
              <a:pPr>
                <a:defRPr/>
              </a:pPr>
              <a:t>11/9/17</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210606336"/>
      </p:ext>
    </p:extLst>
  </p:cSld>
  <p:clrMap bg1="lt1" tx1="dk1" bg2="lt2" tx2="dk2" accent1="accent1" accent2="accent2" accent3="accent3" accent4="accent4" accent5="accent5" accent6="accent6" hlink="hlink" folHlink="folHlink"/>
  <p:sldLayoutIdLst>
    <p:sldLayoutId id="2147487525" r:id="rId1"/>
    <p:sldLayoutId id="2147487526" r:id="rId2"/>
    <p:sldLayoutId id="2147487527" r:id="rId3"/>
    <p:sldLayoutId id="2147487528" r:id="rId4"/>
    <p:sldLayoutId id="2147487529" r:id="rId5"/>
    <p:sldLayoutId id="2147487530" r:id="rId6"/>
    <p:sldLayoutId id="2147487531" r:id="rId7"/>
    <p:sldLayoutId id="2147487532" r:id="rId8"/>
    <p:sldLayoutId id="2147487533" r:id="rId9"/>
    <p:sldLayoutId id="2147487534" r:id="rId10"/>
    <p:sldLayoutId id="2147487535" r:id="rId11"/>
  </p:sldLayoutIdLst>
  <p:timing>
    <p:tnLst>
      <p:par>
        <p:cTn id="1" dur="indefinite" restart="never" nodeType="tmRoot"/>
      </p:par>
    </p:tnLst>
  </p:timing>
  <p:hf hdr="0" ftr="0" dt="0"/>
  <p:txStyles>
    <p:titleStyle>
      <a:lvl1pPr algn="ctr" defTabSz="914400" rtl="0" eaLnBrk="1" latinLnBrk="0" hangingPunct="1">
        <a:spcBef>
          <a:spcPct val="0"/>
        </a:spcBef>
        <a:buNone/>
        <a:defRPr sz="4400" kern="1200">
          <a:solidFill>
            <a:schemeClr val="tx1"/>
          </a:solidFill>
          <a:latin typeface="Gill Sans MT" panose="020B0502020104020203" pitchFamily="34" charset="0"/>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Gill Sans MT" panose="020B0502020104020203" pitchFamily="34"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Gill Sans MT" panose="020B0502020104020203" pitchFamily="34" charset="0"/>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Gill Sans MT" panose="020B0502020104020203" pitchFamily="34" charset="0"/>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Gill Sans MT" panose="020B0502020104020203" pitchFamily="34" charset="0"/>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Gill Sans MT" panose="020B0502020104020203"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4278721475"/>
      </p:ext>
    </p:extLst>
  </p:cSld>
  <p:clrMap bg1="lt1" tx1="dk1" bg2="lt2" tx2="dk2" accent1="accent1" accent2="accent2" accent3="accent3" accent4="accent4" accent5="accent5" accent6="accent6" hlink="hlink" folHlink="folHlink"/>
  <p:sldLayoutIdLst>
    <p:sldLayoutId id="2147484088" r:id="rId1"/>
    <p:sldLayoutId id="2147484089" r:id="rId2"/>
    <p:sldLayoutId id="2147484090" r:id="rId3"/>
    <p:sldLayoutId id="2147484091" r:id="rId4"/>
    <p:sldLayoutId id="2147484092" r:id="rId5"/>
    <p:sldLayoutId id="2147484093" r:id="rId6"/>
    <p:sldLayoutId id="2147484094" r:id="rId7"/>
    <p:sldLayoutId id="2147484095" r:id="rId8"/>
    <p:sldLayoutId id="2147484096" r:id="rId9"/>
    <p:sldLayoutId id="2147484097" r:id="rId10"/>
    <p:sldLayoutId id="214748409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227335F6-6954-3C40-A4A8-B5A9BB3542FD}"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4342"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4343"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85649995"/>
      </p:ext>
    </p:extLst>
  </p:cSld>
  <p:clrMap bg1="lt1" tx1="dk1" bg2="lt2" tx2="dk2" accent1="accent1" accent2="accent2" accent3="accent3" accent4="accent4" accent5="accent5" accent6="accent6" hlink="hlink" folHlink="folHlink"/>
  <p:sldLayoutIdLst>
    <p:sldLayoutId id="2147487549" r:id="rId1"/>
    <p:sldLayoutId id="2147487550" r:id="rId2"/>
    <p:sldLayoutId id="2147487551" r:id="rId3"/>
    <p:sldLayoutId id="2147487552" r:id="rId4"/>
    <p:sldLayoutId id="2147487553" r:id="rId5"/>
    <p:sldLayoutId id="2147487554" r:id="rId6"/>
    <p:sldLayoutId id="2147487555" r:id="rId7"/>
    <p:sldLayoutId id="2147487556" r:id="rId8"/>
    <p:sldLayoutId id="2147487557" r:id="rId9"/>
    <p:sldLayoutId id="2147487558" r:id="rId10"/>
    <p:sldLayoutId id="2147487559" r:id="rId11"/>
    <p:sldLayoutId id="2147487560"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0898"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80899"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000000"/>
                </a:solidFill>
                <a:latin typeface="+mj-lt"/>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600" smtClean="0">
                <a:solidFill>
                  <a:srgbClr val="000000"/>
                </a:solidFill>
                <a:latin typeface="Garamond" charset="0"/>
              </a:defRPr>
            </a:lvl1pPr>
          </a:lstStyle>
          <a:p>
            <a:pPr fontAlgn="base">
              <a:spcBef>
                <a:spcPct val="0"/>
              </a:spcBef>
              <a:spcAft>
                <a:spcPct val="0"/>
              </a:spcAft>
              <a:defRPr/>
            </a:pPr>
            <a:fld id="{A09D29E3-D8D3-9442-B127-7FC5C7AABDC8}" type="slidenum">
              <a:rPr lang="en-US" altLang="en-US">
                <a:ea typeface="ＭＳ Ｐゴシック" charset="-128"/>
              </a:rPr>
              <a:pPr fontAlgn="base">
                <a:spcBef>
                  <a:spcPct val="0"/>
                </a:spcBef>
                <a:spcAft>
                  <a:spcPct val="0"/>
                </a:spcAft>
                <a:defRPr/>
              </a:pPr>
              <a:t>‹#›</a:t>
            </a:fld>
            <a:endParaRPr lang="en-US" altLang="en-US">
              <a:ea typeface="ＭＳ Ｐゴシック" charset="-128"/>
            </a:endParaRPr>
          </a:p>
        </p:txBody>
      </p:sp>
      <p:sp>
        <p:nvSpPr>
          <p:cNvPr id="80902"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80903"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Tree>
    <p:extLst>
      <p:ext uri="{BB962C8B-B14F-4D97-AF65-F5344CB8AC3E}">
        <p14:creationId xmlns:p14="http://schemas.microsoft.com/office/powerpoint/2010/main" val="330797833"/>
      </p:ext>
    </p:extLst>
  </p:cSld>
  <p:clrMap bg1="lt1" tx1="dk1" bg2="lt2" tx2="dk2" accent1="accent1" accent2="accent2" accent3="accent3" accent4="accent4" accent5="accent5" accent6="accent6" hlink="hlink" folHlink="folHlink"/>
  <p:sldLayoutIdLst>
    <p:sldLayoutId id="2147487562" r:id="rId1"/>
    <p:sldLayoutId id="2147487563" r:id="rId2"/>
    <p:sldLayoutId id="2147487564" r:id="rId3"/>
    <p:sldLayoutId id="2147487565" r:id="rId4"/>
    <p:sldLayoutId id="2147487566" r:id="rId5"/>
    <p:sldLayoutId id="2147487567" r:id="rId6"/>
    <p:sldLayoutId id="2147487568" r:id="rId7"/>
    <p:sldLayoutId id="2147487569" r:id="rId8"/>
    <p:sldLayoutId id="2147487570" r:id="rId9"/>
    <p:sldLayoutId id="2147487571" r:id="rId10"/>
    <p:sldLayoutId id="2147487572" r:id="rId11"/>
    <p:sldLayoutId id="2147487573"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07527537"/>
      </p:ext>
    </p:extLst>
  </p:cSld>
  <p:clrMap bg1="lt1" tx1="dk1" bg2="lt2" tx2="dk2" accent1="accent1" accent2="accent2" accent3="accent3" accent4="accent4" accent5="accent5" accent6="accent6" hlink="hlink" folHlink="folHlink"/>
  <p:sldLayoutIdLst>
    <p:sldLayoutId id="2147487575" r:id="rId1"/>
    <p:sldLayoutId id="2147487576" r:id="rId2"/>
    <p:sldLayoutId id="2147487577" r:id="rId3"/>
    <p:sldLayoutId id="2147487578" r:id="rId4"/>
    <p:sldLayoutId id="2147487579" r:id="rId5"/>
    <p:sldLayoutId id="2147487580" r:id="rId6"/>
    <p:sldLayoutId id="2147487581" r:id="rId7"/>
    <p:sldLayoutId id="2147487582" r:id="rId8"/>
    <p:sldLayoutId id="2147487583" r:id="rId9"/>
    <p:sldLayoutId id="2147487584" r:id="rId10"/>
    <p:sldLayoutId id="2147487585"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0749626"/>
      </p:ext>
    </p:extLst>
  </p:cSld>
  <p:clrMap bg1="lt1" tx1="dk1" bg2="lt2" tx2="dk2" accent1="accent1" accent2="accent2" accent3="accent3" accent4="accent4" accent5="accent5" accent6="accent6" hlink="hlink" folHlink="folHlink"/>
  <p:sldLayoutIdLst>
    <p:sldLayoutId id="2147487587" r:id="rId1"/>
    <p:sldLayoutId id="2147487588" r:id="rId2"/>
    <p:sldLayoutId id="2147487589" r:id="rId3"/>
    <p:sldLayoutId id="2147487590" r:id="rId4"/>
    <p:sldLayoutId id="2147487591" r:id="rId5"/>
    <p:sldLayoutId id="2147487592" r:id="rId6"/>
    <p:sldLayoutId id="2147487593" r:id="rId7"/>
    <p:sldLayoutId id="2147487594" r:id="rId8"/>
    <p:sldLayoutId id="2147487595" r:id="rId9"/>
    <p:sldLayoutId id="2147487596" r:id="rId10"/>
    <p:sldLayoutId id="214748759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49" name="Rectangle 1"/>
          <p:cNvSpPr>
            <a:spLocks noGrp="1" noChangeArrowheads="1"/>
          </p:cNvSpPr>
          <p:nvPr>
            <p:ph type="title"/>
          </p:nvPr>
        </p:nvSpPr>
        <p:spPr bwMode="auto">
          <a:xfrm>
            <a:off x="419100" y="196850"/>
            <a:ext cx="8077200" cy="558800"/>
          </a:xfrm>
          <a:prstGeom prst="rect">
            <a:avLst/>
          </a:prstGeom>
          <a:noFill/>
          <a:ln>
            <a:noFill/>
          </a:ln>
          <a:effectLst/>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title style</a:t>
            </a:r>
          </a:p>
        </p:txBody>
      </p:sp>
      <p:sp>
        <p:nvSpPr>
          <p:cNvPr id="2050" name="Rectangle 2"/>
          <p:cNvSpPr>
            <a:spLocks noGrp="1" noChangeArrowheads="1"/>
          </p:cNvSpPr>
          <p:nvPr>
            <p:ph type="body" idx="1"/>
          </p:nvPr>
        </p:nvSpPr>
        <p:spPr bwMode="auto">
          <a:xfrm>
            <a:off x="419100" y="1047750"/>
            <a:ext cx="8077200" cy="5175250"/>
          </a:xfrm>
          <a:prstGeom prst="rect">
            <a:avLst/>
          </a:prstGeom>
          <a:noFill/>
          <a:ln>
            <a:noFill/>
          </a:ln>
          <a:effectLst/>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text styles</a:t>
            </a:r>
          </a:p>
          <a:p>
            <a:pPr lvl="1"/>
            <a:r>
              <a:rPr lang="en-US">
                <a:sym typeface="Myriad Pro Bold Cond" charset="0"/>
              </a:rPr>
              <a:t>Second level</a:t>
            </a:r>
          </a:p>
          <a:p>
            <a:pPr lvl="2"/>
            <a:r>
              <a:rPr lang="en-US">
                <a:sym typeface="Myriad Pro Bold Cond" charset="0"/>
              </a:rPr>
              <a:t>Third level</a:t>
            </a:r>
          </a:p>
          <a:p>
            <a:pPr lvl="3"/>
            <a:r>
              <a:rPr lang="en-US">
                <a:sym typeface="Myriad Pro Bold Cond" charset="0"/>
              </a:rPr>
              <a:t>Fourth level</a:t>
            </a:r>
          </a:p>
          <a:p>
            <a:pPr lvl="4"/>
            <a:r>
              <a:rPr lang="en-US">
                <a:sym typeface="Myriad Pro Bold Cond" charset="0"/>
              </a:rPr>
              <a:t>Fifth level</a:t>
            </a:r>
          </a:p>
        </p:txBody>
      </p:sp>
    </p:spTree>
    <p:extLst>
      <p:ext uri="{BB962C8B-B14F-4D97-AF65-F5344CB8AC3E}">
        <p14:creationId xmlns:p14="http://schemas.microsoft.com/office/powerpoint/2010/main" val="1064865945"/>
      </p:ext>
    </p:extLst>
  </p:cSld>
  <p:clrMap bg1="lt1" tx1="dk1" bg2="lt2" tx2="dk2" accent1="accent1" accent2="accent2" accent3="accent3" accent4="accent4" accent5="accent5" accent6="accent6" hlink="hlink" folHlink="folHlink"/>
  <p:sldLayoutIdLst>
    <p:sldLayoutId id="2147487599" r:id="rId1"/>
    <p:sldLayoutId id="2147487600" r:id="rId2"/>
    <p:sldLayoutId id="2147487601" r:id="rId3"/>
    <p:sldLayoutId id="2147487602" r:id="rId4"/>
    <p:sldLayoutId id="2147487603" r:id="rId5"/>
    <p:sldLayoutId id="2147487604" r:id="rId6"/>
    <p:sldLayoutId id="2147487605" r:id="rId7"/>
    <p:sldLayoutId id="2147487606" r:id="rId8"/>
    <p:sldLayoutId id="2147487607" r:id="rId9"/>
    <p:sldLayoutId id="2147487608" r:id="rId10"/>
    <p:sldLayoutId id="2147487609"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xStyles>
    <p:titleStyle>
      <a:lvl1pPr algn="l" rtl="0" fontAlgn="base">
        <a:spcBef>
          <a:spcPct val="0"/>
        </a:spcBef>
        <a:spcAft>
          <a:spcPct val="0"/>
        </a:spcAft>
        <a:defRPr sz="4200">
          <a:solidFill>
            <a:schemeClr val="tx1"/>
          </a:solidFill>
          <a:latin typeface="+mj-lt"/>
          <a:ea typeface="+mj-ea"/>
          <a:cs typeface="+mj-cs"/>
          <a:sym typeface="Myriad Pro Bold Cond" charset="0"/>
        </a:defRPr>
      </a:lvl1pPr>
      <a:lvl2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2pPr>
      <a:lvl3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3pPr>
      <a:lvl4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4pPr>
      <a:lvl5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5pPr>
      <a:lvl6pPr marL="2286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6pPr>
      <a:lvl7pPr marL="4572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7pPr>
      <a:lvl8pPr marL="6858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8pPr>
      <a:lvl9pPr marL="9144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9pPr>
    </p:titleStyle>
    <p:bodyStyle>
      <a:lvl1pPr marL="400050" indent="-400050" algn="l" rtl="0" fontAlgn="base">
        <a:spcBef>
          <a:spcPts val="700"/>
        </a:spcBef>
        <a:spcAft>
          <a:spcPct val="0"/>
        </a:spcAft>
        <a:buSzPct val="120000"/>
        <a:buFont typeface="Lucida Grande" charset="0"/>
        <a:buChar char="▪"/>
        <a:defRPr sz="2800">
          <a:solidFill>
            <a:schemeClr val="tx1"/>
          </a:solidFill>
          <a:latin typeface="+mn-lt"/>
          <a:ea typeface="+mn-ea"/>
          <a:cs typeface="+mn-cs"/>
          <a:sym typeface="Myriad Pro Bold Cond" charset="0"/>
        </a:defRPr>
      </a:lvl1pPr>
      <a:lvl2pPr marL="6921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2pPr>
      <a:lvl3pPr marL="10287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3pPr>
      <a:lvl4pPr marL="13589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4pPr>
      <a:lvl5pPr marL="16954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5pPr>
      <a:lvl6pPr marL="19240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6pPr>
      <a:lvl7pPr marL="21526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7pPr>
      <a:lvl8pPr marL="23812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8pPr>
      <a:lvl9pPr marL="26098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9pPr>
    </p:bodyStyle>
    <p:otherStyle>
      <a:defPPr>
        <a:defRPr lang="en-US"/>
      </a:defPPr>
      <a:lvl1pPr marL="0" algn="l" defTabSz="228600" rtl="0" eaLnBrk="1" latinLnBrk="0" hangingPunct="1">
        <a:defRPr sz="900" kern="1200">
          <a:solidFill>
            <a:schemeClr val="tx1"/>
          </a:solidFill>
          <a:latin typeface="+mn-lt"/>
          <a:ea typeface="+mn-ea"/>
          <a:cs typeface="+mn-cs"/>
        </a:defRPr>
      </a:lvl1pPr>
      <a:lvl2pPr marL="228600" algn="l" defTabSz="228600" rtl="0" eaLnBrk="1" latinLnBrk="0" hangingPunct="1">
        <a:defRPr sz="900" kern="1200">
          <a:solidFill>
            <a:schemeClr val="tx1"/>
          </a:solidFill>
          <a:latin typeface="+mn-lt"/>
          <a:ea typeface="+mn-ea"/>
          <a:cs typeface="+mn-cs"/>
        </a:defRPr>
      </a:lvl2pPr>
      <a:lvl3pPr marL="457200" algn="l" defTabSz="228600" rtl="0" eaLnBrk="1" latinLnBrk="0" hangingPunct="1">
        <a:defRPr sz="900" kern="1200">
          <a:solidFill>
            <a:schemeClr val="tx1"/>
          </a:solidFill>
          <a:latin typeface="+mn-lt"/>
          <a:ea typeface="+mn-ea"/>
          <a:cs typeface="+mn-cs"/>
        </a:defRPr>
      </a:lvl3pPr>
      <a:lvl4pPr marL="685800" algn="l" defTabSz="228600" rtl="0" eaLnBrk="1" latinLnBrk="0" hangingPunct="1">
        <a:defRPr sz="900" kern="1200">
          <a:solidFill>
            <a:schemeClr val="tx1"/>
          </a:solidFill>
          <a:latin typeface="+mn-lt"/>
          <a:ea typeface="+mn-ea"/>
          <a:cs typeface="+mn-cs"/>
        </a:defRPr>
      </a:lvl4pPr>
      <a:lvl5pPr marL="914400" algn="l" defTabSz="228600" rtl="0" eaLnBrk="1" latinLnBrk="0" hangingPunct="1">
        <a:defRPr sz="900" kern="1200">
          <a:solidFill>
            <a:schemeClr val="tx1"/>
          </a:solidFill>
          <a:latin typeface="+mn-lt"/>
          <a:ea typeface="+mn-ea"/>
          <a:cs typeface="+mn-cs"/>
        </a:defRPr>
      </a:lvl5pPr>
      <a:lvl6pPr marL="1143000" algn="l" defTabSz="228600" rtl="0" eaLnBrk="1" latinLnBrk="0" hangingPunct="1">
        <a:defRPr sz="900" kern="1200">
          <a:solidFill>
            <a:schemeClr val="tx1"/>
          </a:solidFill>
          <a:latin typeface="+mn-lt"/>
          <a:ea typeface="+mn-ea"/>
          <a:cs typeface="+mn-cs"/>
        </a:defRPr>
      </a:lvl6pPr>
      <a:lvl7pPr marL="1371600" algn="l" defTabSz="228600" rtl="0" eaLnBrk="1" latinLnBrk="0" hangingPunct="1">
        <a:defRPr sz="900" kern="1200">
          <a:solidFill>
            <a:schemeClr val="tx1"/>
          </a:solidFill>
          <a:latin typeface="+mn-lt"/>
          <a:ea typeface="+mn-ea"/>
          <a:cs typeface="+mn-cs"/>
        </a:defRPr>
      </a:lvl7pPr>
      <a:lvl8pPr marL="1600200" algn="l" defTabSz="228600" rtl="0" eaLnBrk="1" latinLnBrk="0" hangingPunct="1">
        <a:defRPr sz="900" kern="1200">
          <a:solidFill>
            <a:schemeClr val="tx1"/>
          </a:solidFill>
          <a:latin typeface="+mn-lt"/>
          <a:ea typeface="+mn-ea"/>
          <a:cs typeface="+mn-cs"/>
        </a:defRPr>
      </a:lvl8pPr>
      <a:lvl9pPr marL="1828800" algn="l" defTabSz="228600" rtl="0" eaLnBrk="1" latinLnBrk="0" hangingPunct="1">
        <a:defRPr sz="900" kern="1200">
          <a:solidFill>
            <a:schemeClr val="tx1"/>
          </a:solidFill>
          <a:latin typeface="+mn-lt"/>
          <a:ea typeface="+mn-ea"/>
          <a:cs typeface="+mn-cs"/>
        </a:defRPr>
      </a:lvl9pPr>
    </p:otherStyle>
  </p:txStyles>
</p:sldMaster>
</file>

<file path=ppt/slideMasters/slideMaster1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227335F6-6954-3C40-A4A8-B5A9BB3542FD}"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4342"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4343"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32942628"/>
      </p:ext>
    </p:extLst>
  </p:cSld>
  <p:clrMap bg1="lt1" tx1="dk1" bg2="lt2" tx2="dk2" accent1="accent1" accent2="accent2" accent3="accent3" accent4="accent4" accent5="accent5" accent6="accent6" hlink="hlink" folHlink="folHlink"/>
  <p:sldLayoutIdLst>
    <p:sldLayoutId id="2147487611" r:id="rId1"/>
    <p:sldLayoutId id="2147487612" r:id="rId2"/>
    <p:sldLayoutId id="2147487613" r:id="rId3"/>
    <p:sldLayoutId id="2147487614" r:id="rId4"/>
    <p:sldLayoutId id="2147487615" r:id="rId5"/>
    <p:sldLayoutId id="2147487616" r:id="rId6"/>
    <p:sldLayoutId id="2147487617" r:id="rId7"/>
    <p:sldLayoutId id="2147487618" r:id="rId8"/>
    <p:sldLayoutId id="2147487619" r:id="rId9"/>
    <p:sldLayoutId id="2147487620" r:id="rId10"/>
    <p:sldLayoutId id="2147487621" r:id="rId11"/>
    <p:sldLayoutId id="2147487622"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24069023"/>
      </p:ext>
    </p:extLst>
  </p:cSld>
  <p:clrMap bg1="lt1" tx1="dk1" bg2="lt2" tx2="dk2" accent1="accent1" accent2="accent2" accent3="accent3" accent4="accent4" accent5="accent5" accent6="accent6" hlink="hlink" folHlink="folHlink"/>
  <p:sldLayoutIdLst>
    <p:sldLayoutId id="2147487624" r:id="rId1"/>
    <p:sldLayoutId id="2147487625" r:id="rId2"/>
    <p:sldLayoutId id="2147487626" r:id="rId3"/>
    <p:sldLayoutId id="2147487627" r:id="rId4"/>
    <p:sldLayoutId id="2147487628" r:id="rId5"/>
    <p:sldLayoutId id="2147487629" r:id="rId6"/>
    <p:sldLayoutId id="2147487630" r:id="rId7"/>
    <p:sldLayoutId id="2147487631" r:id="rId8"/>
    <p:sldLayoutId id="2147487632" r:id="rId9"/>
    <p:sldLayoutId id="2147487633" r:id="rId10"/>
    <p:sldLayoutId id="214748763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688669102"/>
      </p:ext>
    </p:extLst>
  </p:cSld>
  <p:clrMap bg1="lt1" tx1="dk1" bg2="lt2" tx2="dk2" accent1="accent1" accent2="accent2" accent3="accent3" accent4="accent4" accent5="accent5" accent6="accent6" hlink="hlink" folHlink="folHlink"/>
  <p:sldLayoutIdLst>
    <p:sldLayoutId id="2147487636" r:id="rId1"/>
    <p:sldLayoutId id="2147487637" r:id="rId2"/>
    <p:sldLayoutId id="2147487638" r:id="rId3"/>
    <p:sldLayoutId id="2147487639" r:id="rId4"/>
    <p:sldLayoutId id="2147487640" r:id="rId5"/>
    <p:sldLayoutId id="2147487641" r:id="rId6"/>
    <p:sldLayoutId id="2147487642" r:id="rId7"/>
    <p:sldLayoutId id="2147487643" r:id="rId8"/>
    <p:sldLayoutId id="2147487644" r:id="rId9"/>
    <p:sldLayoutId id="2147487645" r:id="rId10"/>
    <p:sldLayoutId id="214748764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71345592"/>
      </p:ext>
    </p:extLst>
  </p:cSld>
  <p:clrMap bg1="lt1" tx1="dk1" bg2="lt2" tx2="dk2" accent1="accent1" accent2="accent2" accent3="accent3" accent4="accent4" accent5="accent5" accent6="accent6" hlink="hlink" folHlink="folHlink"/>
  <p:sldLayoutIdLst>
    <p:sldLayoutId id="2147487648" r:id="rId1"/>
    <p:sldLayoutId id="2147487649" r:id="rId2"/>
    <p:sldLayoutId id="2147487650" r:id="rId3"/>
    <p:sldLayoutId id="2147487651" r:id="rId4"/>
    <p:sldLayoutId id="2147487652" r:id="rId5"/>
    <p:sldLayoutId id="2147487653" r:id="rId6"/>
    <p:sldLayoutId id="2147487654" r:id="rId7"/>
    <p:sldLayoutId id="2147487655" r:id="rId8"/>
    <p:sldLayoutId id="2147487656" r:id="rId9"/>
    <p:sldLayoutId id="2147487657" r:id="rId10"/>
    <p:sldLayoutId id="2147487658"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670915824"/>
      </p:ext>
    </p:extLst>
  </p:cSld>
  <p:clrMap bg1="lt1" tx1="dk1" bg2="lt2" tx2="dk2" accent1="accent1" accent2="accent2" accent3="accent3" accent4="accent4" accent5="accent5" accent6="accent6" hlink="hlink" folHlink="folHlink"/>
  <p:sldLayoutIdLst>
    <p:sldLayoutId id="2147487660" r:id="rId1"/>
    <p:sldLayoutId id="2147487661" r:id="rId2"/>
    <p:sldLayoutId id="2147487662" r:id="rId3"/>
    <p:sldLayoutId id="2147487663" r:id="rId4"/>
    <p:sldLayoutId id="2147487664" r:id="rId5"/>
    <p:sldLayoutId id="2147487665" r:id="rId6"/>
    <p:sldLayoutId id="2147487666" r:id="rId7"/>
    <p:sldLayoutId id="2147487667" r:id="rId8"/>
    <p:sldLayoutId id="2147487668" r:id="rId9"/>
    <p:sldLayoutId id="2147487669" r:id="rId10"/>
    <p:sldLayoutId id="2147487670"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941076515"/>
      </p:ext>
    </p:extLst>
  </p:cSld>
  <p:clrMap bg1="lt1" tx1="dk1" bg2="lt2" tx2="dk2" accent1="accent1" accent2="accent2" accent3="accent3" accent4="accent4" accent5="accent5" accent6="accent6" hlink="hlink" folHlink="folHlink"/>
  <p:sldLayoutIdLst>
    <p:sldLayoutId id="2147484100" r:id="rId1"/>
    <p:sldLayoutId id="2147484101" r:id="rId2"/>
    <p:sldLayoutId id="2147484102" r:id="rId3"/>
    <p:sldLayoutId id="2147484103" r:id="rId4"/>
    <p:sldLayoutId id="2147484104" r:id="rId5"/>
    <p:sldLayoutId id="2147484105" r:id="rId6"/>
    <p:sldLayoutId id="2147484106" r:id="rId7"/>
    <p:sldLayoutId id="2147484107" r:id="rId8"/>
    <p:sldLayoutId id="2147484108" r:id="rId9"/>
    <p:sldLayoutId id="2147484109" r:id="rId10"/>
    <p:sldLayoutId id="214748411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18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14994575"/>
      </p:ext>
    </p:extLst>
  </p:cSld>
  <p:clrMap bg1="lt1" tx1="dk1" bg2="lt2" tx2="dk2" accent1="accent1" accent2="accent2" accent3="accent3" accent4="accent4" accent5="accent5" accent6="accent6" hlink="hlink" folHlink="folHlink"/>
  <p:sldLayoutIdLst>
    <p:sldLayoutId id="2147487672" r:id="rId1"/>
    <p:sldLayoutId id="2147487673" r:id="rId2"/>
    <p:sldLayoutId id="2147487674" r:id="rId3"/>
    <p:sldLayoutId id="2147487675" r:id="rId4"/>
    <p:sldLayoutId id="2147487676" r:id="rId5"/>
    <p:sldLayoutId id="2147487677" r:id="rId6"/>
    <p:sldLayoutId id="2147487678" r:id="rId7"/>
    <p:sldLayoutId id="2147487679" r:id="rId8"/>
    <p:sldLayoutId id="2147487680" r:id="rId9"/>
    <p:sldLayoutId id="2147487681" r:id="rId10"/>
    <p:sldLayoutId id="214748768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71319137"/>
      </p:ext>
    </p:extLst>
  </p:cSld>
  <p:clrMap bg1="lt1" tx1="dk1" bg2="lt2" tx2="dk2" accent1="accent1" accent2="accent2" accent3="accent3" accent4="accent4" accent5="accent5" accent6="accent6" hlink="hlink" folHlink="folHlink"/>
  <p:sldLayoutIdLst>
    <p:sldLayoutId id="2147487684" r:id="rId1"/>
    <p:sldLayoutId id="2147487685" r:id="rId2"/>
    <p:sldLayoutId id="2147487686" r:id="rId3"/>
    <p:sldLayoutId id="2147487687" r:id="rId4"/>
    <p:sldLayoutId id="2147487688" r:id="rId5"/>
    <p:sldLayoutId id="2147487689" r:id="rId6"/>
    <p:sldLayoutId id="2147487690" r:id="rId7"/>
    <p:sldLayoutId id="2147487691" r:id="rId8"/>
    <p:sldLayoutId id="2147487692" r:id="rId9"/>
    <p:sldLayoutId id="2147487693" r:id="rId10"/>
    <p:sldLayoutId id="214748769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697547596"/>
      </p:ext>
    </p:extLst>
  </p:cSld>
  <p:clrMap bg1="lt1" tx1="dk1" bg2="lt2" tx2="dk2" accent1="accent1" accent2="accent2" accent3="accent3" accent4="accent4" accent5="accent5" accent6="accent6" hlink="hlink" folHlink="folHlink"/>
  <p:sldLayoutIdLst>
    <p:sldLayoutId id="2147487696" r:id="rId1"/>
    <p:sldLayoutId id="2147487697" r:id="rId2"/>
    <p:sldLayoutId id="2147487698" r:id="rId3"/>
    <p:sldLayoutId id="2147487699" r:id="rId4"/>
    <p:sldLayoutId id="2147487700" r:id="rId5"/>
    <p:sldLayoutId id="2147487701" r:id="rId6"/>
    <p:sldLayoutId id="2147487702" r:id="rId7"/>
    <p:sldLayoutId id="2147487703" r:id="rId8"/>
    <p:sldLayoutId id="2147487704" r:id="rId9"/>
    <p:sldLayoutId id="2147487705" r:id="rId10"/>
    <p:sldLayoutId id="214748770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93476656"/>
      </p:ext>
    </p:extLst>
  </p:cSld>
  <p:clrMap bg1="lt1" tx1="dk1" bg2="lt2" tx2="dk2" accent1="accent1" accent2="accent2" accent3="accent3" accent4="accent4" accent5="accent5" accent6="accent6" hlink="hlink" folHlink="folHlink"/>
  <p:sldLayoutIdLst>
    <p:sldLayoutId id="2147487708" r:id="rId1"/>
    <p:sldLayoutId id="2147487709" r:id="rId2"/>
    <p:sldLayoutId id="2147487710" r:id="rId3"/>
    <p:sldLayoutId id="2147487711" r:id="rId4"/>
    <p:sldLayoutId id="2147487712" r:id="rId5"/>
    <p:sldLayoutId id="2147487713" r:id="rId6"/>
    <p:sldLayoutId id="2147487714" r:id="rId7"/>
    <p:sldLayoutId id="2147487715" r:id="rId8"/>
    <p:sldLayoutId id="2147487716" r:id="rId9"/>
    <p:sldLayoutId id="2147487717" r:id="rId10"/>
    <p:sldLayoutId id="214748771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9"/>
            <a:ext cx="78867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628650" y="1825625"/>
            <a:ext cx="7886700" cy="4351339"/>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28650" y="6356352"/>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4330472-63BD-4F26-8322-E7B4933B0A11}"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3"/>
          </p:nvPr>
        </p:nvSpPr>
        <p:spPr>
          <a:xfrm>
            <a:off x="3028950" y="6356352"/>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929896" y="6489084"/>
            <a:ext cx="2057400" cy="365125"/>
          </a:xfrm>
          <a:prstGeom prst="rect">
            <a:avLst/>
          </a:prstGeom>
        </p:spPr>
        <p:txBody>
          <a:bodyPr vert="horz" lIns="91440" tIns="45720" rIns="91440" bIns="45720" rtlCol="0" anchor="ctr"/>
          <a:lstStyle>
            <a:lvl1pPr algn="r">
              <a:defRPr sz="2000">
                <a:solidFill>
                  <a:schemeClr val="tx1">
                    <a:lumMod val="65000"/>
                    <a:lumOff val="35000"/>
                  </a:schemeClr>
                </a:solidFill>
              </a:defRPr>
            </a:lvl1pPr>
          </a:lstStyle>
          <a:p>
            <a:fld id="{41761933-5E43-49A2-AD73-7C7EDD79F2C4}" type="slidenum">
              <a:rPr lang="en-US" smtClean="0">
                <a:solidFill>
                  <a:prstClr val="black">
                    <a:lumMod val="65000"/>
                    <a:lumOff val="35000"/>
                  </a:prstClr>
                </a:solidFill>
              </a:rPr>
              <a:pPr/>
              <a:t>‹#›</a:t>
            </a:fld>
            <a:endParaRPr lang="en-US" dirty="0">
              <a:solidFill>
                <a:prstClr val="black">
                  <a:lumMod val="65000"/>
                  <a:lumOff val="35000"/>
                </a:prstClr>
              </a:solidFill>
            </a:endParaRPr>
          </a:p>
        </p:txBody>
      </p:sp>
    </p:spTree>
    <p:extLst>
      <p:ext uri="{BB962C8B-B14F-4D97-AF65-F5344CB8AC3E}">
        <p14:creationId xmlns:p14="http://schemas.microsoft.com/office/powerpoint/2010/main" val="1871977469"/>
      </p:ext>
    </p:extLst>
  </p:cSld>
  <p:clrMap bg1="lt1" tx1="dk1" bg2="lt2" tx2="dk2" accent1="accent1" accent2="accent2" accent3="accent3" accent4="accent4" accent5="accent5" accent6="accent6" hlink="hlink" folHlink="folHlink"/>
  <p:sldLayoutIdLst>
    <p:sldLayoutId id="2147487720" r:id="rId1"/>
    <p:sldLayoutId id="2147487721" r:id="rId2"/>
    <p:sldLayoutId id="2147487722" r:id="rId3"/>
    <p:sldLayoutId id="2147487723" r:id="rId4"/>
    <p:sldLayoutId id="2147487724" r:id="rId5"/>
    <p:sldLayoutId id="2147487725" r:id="rId6"/>
    <p:sldLayoutId id="2147487726" r:id="rId7"/>
    <p:sldLayoutId id="2147487727" r:id="rId8"/>
    <p:sldLayoutId id="2147487728" r:id="rId9"/>
    <p:sldLayoutId id="2147487729" r:id="rId10"/>
    <p:sldLayoutId id="2147487730" r:id="rId11"/>
  </p:sldLayoutIdLst>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hf hdr="0" ftr="0" dt="0"/>
  <p:txStyles>
    <p:titleStyle>
      <a:lvl1pPr algn="l" defTabSz="914400" rtl="0" eaLnBrk="1" latinLnBrk="0" hangingPunct="1">
        <a:lnSpc>
          <a:spcPct val="90000"/>
        </a:lnSpc>
        <a:spcBef>
          <a:spcPct val="0"/>
        </a:spcBef>
        <a:buNone/>
        <a:defRPr sz="4400" kern="1200">
          <a:solidFill>
            <a:schemeClr val="tx1"/>
          </a:solidFill>
          <a:latin typeface="Gill Sans MT" panose="020B0502020104020203"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Gill Sans MT" panose="020B050202010402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Gill Sans MT" panose="020B050202010402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Gill Sans MT" panose="020B050202010402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32552433"/>
      </p:ext>
    </p:extLst>
  </p:cSld>
  <p:clrMap bg1="lt1" tx1="dk1" bg2="lt2" tx2="dk2" accent1="accent1" accent2="accent2" accent3="accent3" accent4="accent4" accent5="accent5" accent6="accent6" hlink="hlink" folHlink="folHlink"/>
  <p:sldLayoutIdLst>
    <p:sldLayoutId id="2147487732" r:id="rId1"/>
    <p:sldLayoutId id="2147487733" r:id="rId2"/>
    <p:sldLayoutId id="2147487734" r:id="rId3"/>
    <p:sldLayoutId id="2147487735" r:id="rId4"/>
    <p:sldLayoutId id="2147487736" r:id="rId5"/>
    <p:sldLayoutId id="2147487737" r:id="rId6"/>
    <p:sldLayoutId id="2147487738" r:id="rId7"/>
    <p:sldLayoutId id="2147487739" r:id="rId8"/>
    <p:sldLayoutId id="2147487740" r:id="rId9"/>
    <p:sldLayoutId id="2147487741" r:id="rId10"/>
    <p:sldLayoutId id="214748774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19810" name="Title Placeholder 1"/>
          <p:cNvSpPr>
            <a:spLocks noGrp="1"/>
          </p:cNvSpPr>
          <p:nvPr>
            <p:ph type="title"/>
          </p:nvPr>
        </p:nvSpPr>
        <p:spPr bwMode="auto">
          <a:xfrm>
            <a:off x="228600" y="152400"/>
            <a:ext cx="8686800" cy="1066800"/>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9811" name="Text Placeholder 2"/>
          <p:cNvSpPr>
            <a:spLocks noGrp="1"/>
          </p:cNvSpPr>
          <p:nvPr>
            <p:ph type="body" idx="1"/>
          </p:nvPr>
        </p:nvSpPr>
        <p:spPr bwMode="auto">
          <a:xfrm>
            <a:off x="228600" y="1219200"/>
            <a:ext cx="8686800" cy="5502275"/>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6356350"/>
            <a:ext cx="20574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5" name="Footer Placeholder 4"/>
          <p:cNvSpPr>
            <a:spLocks noGrp="1"/>
          </p:cNvSpPr>
          <p:nvPr>
            <p:ph type="ftr" sz="quarter" idx="3"/>
          </p:nvPr>
        </p:nvSpPr>
        <p:spPr>
          <a:xfrm>
            <a:off x="3028950" y="6356350"/>
            <a:ext cx="30861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fontAlgn="auto">
              <a:spcBef>
                <a:spcPts val="0"/>
              </a:spcBef>
              <a:spcAft>
                <a:spcPts val="0"/>
              </a:spcAft>
              <a:defRPr sz="1200" smtClean="0">
                <a:solidFill>
                  <a:prstClr val="black">
                    <a:tint val="75000"/>
                  </a:prstClr>
                </a:solidFill>
                <a:latin typeface="Calibri"/>
                <a:ea typeface="+mn-ea"/>
                <a:cs typeface="+mn-cs"/>
              </a:defRPr>
            </a:lvl1pPr>
          </a:lstStyle>
          <a:p>
            <a:pPr>
              <a:defRPr/>
            </a:pPr>
            <a:fld id="{04427566-1EA6-5D4B-A5C7-FD3E6A54EA41}" type="slidenum">
              <a:rPr lang="en-US"/>
              <a:pPr>
                <a:defRPr/>
              </a:pPr>
              <a:t>‹#›</a:t>
            </a:fld>
            <a:endParaRPr lang="en-US"/>
          </a:p>
        </p:txBody>
      </p:sp>
    </p:spTree>
    <p:extLst>
      <p:ext uri="{BB962C8B-B14F-4D97-AF65-F5344CB8AC3E}">
        <p14:creationId xmlns:p14="http://schemas.microsoft.com/office/powerpoint/2010/main" val="1279788953"/>
      </p:ext>
    </p:extLst>
  </p:cSld>
  <p:clrMap bg1="lt1" tx1="dk1" bg2="lt2" tx2="dk2" accent1="accent1" accent2="accent2" accent3="accent3" accent4="accent4" accent5="accent5" accent6="accent6" hlink="hlink" folHlink="folHlink"/>
  <p:sldLayoutIdLst>
    <p:sldLayoutId id="2147487744" r:id="rId1"/>
    <p:sldLayoutId id="2147487745" r:id="rId2"/>
    <p:sldLayoutId id="2147487746" r:id="rId3"/>
    <p:sldLayoutId id="2147487747" r:id="rId4"/>
    <p:sldLayoutId id="2147487748" r:id="rId5"/>
    <p:sldLayoutId id="2147487749" r:id="rId6"/>
    <p:sldLayoutId id="2147487750" r:id="rId7"/>
    <p:sldLayoutId id="2147487751" r:id="rId8"/>
    <p:sldLayoutId id="2147487752" r:id="rId9"/>
    <p:sldLayoutId id="2147487753" r:id="rId10"/>
    <p:sldLayoutId id="2147487754" r:id="rId11"/>
  </p:sldLayoutIdLst>
  <p:timing>
    <p:tnLst>
      <p:par>
        <p:cTn id="1" dur="indefinite" restart="never" nodeType="tmRoot"/>
      </p:par>
    </p:tnLst>
  </p:timing>
  <p:hf hdr="0" ftr="0" dt="0"/>
  <p:txStyles>
    <p:titleStyle>
      <a:lvl1pPr algn="l" rtl="0" fontAlgn="base">
        <a:lnSpc>
          <a:spcPct val="90000"/>
        </a:lnSpc>
        <a:spcBef>
          <a:spcPct val="0"/>
        </a:spcBef>
        <a:spcAft>
          <a:spcPct val="0"/>
        </a:spcAft>
        <a:defRPr sz="4400" kern="1200">
          <a:solidFill>
            <a:schemeClr val="tx1"/>
          </a:solidFill>
          <a:latin typeface="+mj-lt"/>
          <a:ea typeface="ＭＳ Ｐゴシック" charset="0"/>
          <a:cs typeface="ＭＳ Ｐゴシック" charset="0"/>
        </a:defRPr>
      </a:lvl1pPr>
      <a:lvl2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2pPr>
      <a:lvl3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3pPr>
      <a:lvl4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4pPr>
      <a:lvl5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5pPr>
      <a:lvl6pPr marL="4572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6pPr>
      <a:lvl7pPr marL="9144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7pPr>
      <a:lvl8pPr marL="13716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8pPr>
      <a:lvl9pPr marL="18288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ＭＳ Ｐゴシック" charset="0"/>
          <a:cs typeface="ＭＳ Ｐゴシック" charset="0"/>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ＭＳ Ｐゴシック" charset="0"/>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ＭＳ Ｐゴシック" charset="0"/>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ＭＳ Ｐゴシック" charset="0"/>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ＭＳ Ｐゴシック"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1964001"/>
      </p:ext>
    </p:extLst>
  </p:cSld>
  <p:clrMap bg1="lt1" tx1="dk1" bg2="lt2" tx2="dk2" accent1="accent1" accent2="accent2" accent3="accent3" accent4="accent4" accent5="accent5" accent6="accent6" hlink="hlink" folHlink="folHlink"/>
  <p:sldLayoutIdLst>
    <p:sldLayoutId id="2147487756" r:id="rId1"/>
    <p:sldLayoutId id="2147487757" r:id="rId2"/>
    <p:sldLayoutId id="2147487758" r:id="rId3"/>
    <p:sldLayoutId id="2147487759" r:id="rId4"/>
    <p:sldLayoutId id="2147487760" r:id="rId5"/>
    <p:sldLayoutId id="2147487761" r:id="rId6"/>
    <p:sldLayoutId id="2147487762" r:id="rId7"/>
    <p:sldLayoutId id="2147487763" r:id="rId8"/>
    <p:sldLayoutId id="2147487764" r:id="rId9"/>
    <p:sldLayoutId id="2147487765" r:id="rId10"/>
    <p:sldLayoutId id="2147487766" r:id="rId11"/>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8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Slide Number Placeholder 5"/>
          <p:cNvSpPr>
            <a:spLocks noGrp="1"/>
          </p:cNvSpPr>
          <p:nvPr>
            <p:ph type="sldNum" sz="quarter" idx="4"/>
          </p:nvPr>
        </p:nvSpPr>
        <p:spPr>
          <a:xfrm>
            <a:off x="6858000" y="6356351"/>
            <a:ext cx="2057400" cy="365125"/>
          </a:xfrm>
          <a:prstGeom prst="rect">
            <a:avLst/>
          </a:prstGeom>
        </p:spPr>
        <p:txBody>
          <a:bodyPr vert="horz" lIns="91440" tIns="45720" rIns="91440" bIns="45720" rtlCol="0" anchor="ctr"/>
          <a:lstStyle>
            <a:lvl1pPr algn="r">
              <a:defRPr sz="2000">
                <a:solidFill>
                  <a:schemeClr val="tx1">
                    <a:tint val="75000"/>
                  </a:schemeClr>
                </a:solidFill>
                <a:latin typeface="+mj-lt"/>
              </a:defRPr>
            </a:lvl1pPr>
          </a:lstStyle>
          <a:p>
            <a:fld id="{D4D2B188-1D62-4FCA-8363-938AD4629BBB}" type="slidenum">
              <a:rPr lang="en-US" smtClean="0">
                <a:solidFill>
                  <a:prstClr val="black">
                    <a:tint val="75000"/>
                  </a:prstClr>
                </a:solidFill>
              </a:rPr>
              <a:pPr/>
              <a:t>‹#›</a:t>
            </a:fld>
            <a:r>
              <a:rPr lang="en-US" smtClean="0">
                <a:solidFill>
                  <a:prstClr val="black">
                    <a:tint val="75000"/>
                  </a:prstClr>
                </a:solidFill>
              </a:rPr>
              <a:t>/4</a:t>
            </a:r>
            <a:endParaRPr lang="en-US">
              <a:solidFill>
                <a:prstClr val="black">
                  <a:tint val="75000"/>
                </a:prstClr>
              </a:solidFill>
            </a:endParaRPr>
          </a:p>
        </p:txBody>
      </p:sp>
    </p:spTree>
    <p:extLst>
      <p:ext uri="{BB962C8B-B14F-4D97-AF65-F5344CB8AC3E}">
        <p14:creationId xmlns:p14="http://schemas.microsoft.com/office/powerpoint/2010/main" val="2104332147"/>
      </p:ext>
    </p:extLst>
  </p:cSld>
  <p:clrMap bg1="lt1" tx1="dk1" bg2="lt2" tx2="dk2" accent1="accent1" accent2="accent2" accent3="accent3" accent4="accent4" accent5="accent5" accent6="accent6" hlink="hlink" folHlink="folHlink"/>
  <p:sldLayoutIdLst>
    <p:sldLayoutId id="2147487768" r:id="rId1"/>
    <p:sldLayoutId id="2147487769" r:id="rId2"/>
    <p:sldLayoutId id="2147487770" r:id="rId3"/>
    <p:sldLayoutId id="2147487771" r:id="rId4"/>
    <p:sldLayoutId id="2147487772" r:id="rId5"/>
    <p:sldLayoutId id="2147487773" r:id="rId6"/>
    <p:sldLayoutId id="2147487774" r:id="rId7"/>
    <p:sldLayoutId id="2147487775" r:id="rId8"/>
    <p:sldLayoutId id="2147487776" r:id="rId9"/>
    <p:sldLayoutId id="2147487777" r:id="rId10"/>
    <p:sldLayoutId id="2147487778" r:id="rId11"/>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8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21612430"/>
      </p:ext>
    </p:extLst>
  </p:cSld>
  <p:clrMap bg1="lt1" tx1="dk1" bg2="lt2" tx2="dk2" accent1="accent1" accent2="accent2" accent3="accent3" accent4="accent4" accent5="accent5" accent6="accent6" hlink="hlink" folHlink="folHlink"/>
  <p:sldLayoutIdLst>
    <p:sldLayoutId id="2147487780" r:id="rId1"/>
    <p:sldLayoutId id="2147487781" r:id="rId2"/>
    <p:sldLayoutId id="2147487782" r:id="rId3"/>
    <p:sldLayoutId id="2147487783" r:id="rId4"/>
    <p:sldLayoutId id="2147487784" r:id="rId5"/>
    <p:sldLayoutId id="2147487785" r:id="rId6"/>
    <p:sldLayoutId id="2147487786" r:id="rId7"/>
    <p:sldLayoutId id="2147487787" r:id="rId8"/>
    <p:sldLayoutId id="2147487788" r:id="rId9"/>
    <p:sldLayoutId id="2147487789" r:id="rId10"/>
    <p:sldLayoutId id="2147487790" r:id="rId11"/>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646761712"/>
      </p:ext>
    </p:extLst>
  </p:cSld>
  <p:clrMap bg1="lt1" tx1="dk1" bg2="lt2" tx2="dk2" accent1="accent1" accent2="accent2" accent3="accent3" accent4="accent4" accent5="accent5" accent6="accent6" hlink="hlink" folHlink="folHlink"/>
  <p:sldLayoutIdLst>
    <p:sldLayoutId id="2147484112" r:id="rId1"/>
    <p:sldLayoutId id="2147484113" r:id="rId2"/>
    <p:sldLayoutId id="2147484114" r:id="rId3"/>
    <p:sldLayoutId id="2147484115" r:id="rId4"/>
    <p:sldLayoutId id="2147484116" r:id="rId5"/>
    <p:sldLayoutId id="2147484117" r:id="rId6"/>
    <p:sldLayoutId id="2147484118" r:id="rId7"/>
    <p:sldLayoutId id="2147484119" r:id="rId8"/>
    <p:sldLayoutId id="2147484120" r:id="rId9"/>
    <p:sldLayoutId id="2147484121" r:id="rId10"/>
    <p:sldLayoutId id="214748412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9190129"/>
      </p:ext>
    </p:extLst>
  </p:cSld>
  <p:clrMap bg1="lt1" tx1="dk1" bg2="lt2" tx2="dk2" accent1="accent1" accent2="accent2" accent3="accent3" accent4="accent4" accent5="accent5" accent6="accent6" hlink="hlink" folHlink="folHlink"/>
  <p:sldLayoutIdLst>
    <p:sldLayoutId id="2147487792" r:id="rId1"/>
    <p:sldLayoutId id="2147487793" r:id="rId2"/>
    <p:sldLayoutId id="2147487794" r:id="rId3"/>
    <p:sldLayoutId id="2147487795" r:id="rId4"/>
    <p:sldLayoutId id="2147487796" r:id="rId5"/>
    <p:sldLayoutId id="2147487797" r:id="rId6"/>
    <p:sldLayoutId id="2147487798" r:id="rId7"/>
    <p:sldLayoutId id="2147487799" r:id="rId8"/>
    <p:sldLayoutId id="2147487800" r:id="rId9"/>
    <p:sldLayoutId id="2147487801" r:id="rId10"/>
    <p:sldLayoutId id="2147487802" r:id="rId11"/>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A7361BF2-EEC8-BD44-B1FF-0E6EA04503FC}"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1153532629"/>
      </p:ext>
    </p:extLst>
  </p:cSld>
  <p:clrMap bg1="lt1" tx1="dk1" bg2="lt2" tx2="dk2" accent1="accent1" accent2="accent2" accent3="accent3" accent4="accent4" accent5="accent5" accent6="accent6" hlink="hlink" folHlink="folHlink"/>
  <p:sldLayoutIdLst>
    <p:sldLayoutId id="2147487804" r:id="rId1"/>
    <p:sldLayoutId id="2147487805" r:id="rId2"/>
    <p:sldLayoutId id="2147487806" r:id="rId3"/>
    <p:sldLayoutId id="2147487807" r:id="rId4"/>
    <p:sldLayoutId id="2147487808" r:id="rId5"/>
    <p:sldLayoutId id="2147487809" r:id="rId6"/>
    <p:sldLayoutId id="2147487810" r:id="rId7"/>
    <p:sldLayoutId id="2147487811" r:id="rId8"/>
    <p:sldLayoutId id="2147487812" r:id="rId9"/>
    <p:sldLayoutId id="2147487813" r:id="rId10"/>
    <p:sldLayoutId id="2147487814" r:id="rId11"/>
    <p:sldLayoutId id="2147487815"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050" name="Title Placeholder 1"/>
          <p:cNvSpPr>
            <a:spLocks noGrp="1"/>
          </p:cNvSpPr>
          <p:nvPr>
            <p:ph type="title"/>
          </p:nvPr>
        </p:nvSpPr>
        <p:spPr bwMode="auto">
          <a:xfrm>
            <a:off x="457200" y="274638"/>
            <a:ext cx="8229600" cy="1143000"/>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51" name="Text Placeholder 2"/>
          <p:cNvSpPr>
            <a:spLocks noGrp="1"/>
          </p:cNvSpPr>
          <p:nvPr>
            <p:ph type="body" idx="1"/>
          </p:nvPr>
        </p:nvSpPr>
        <p:spPr bwMode="auto">
          <a:xfrm>
            <a:off x="457200" y="1600200"/>
            <a:ext cx="8229600" cy="4525963"/>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ea typeface="+mn-ea"/>
                <a:cs typeface="+mn-cs"/>
              </a:defRPr>
            </a:lvl1pPr>
          </a:lstStyle>
          <a:p>
            <a:pPr defTabSz="457200">
              <a:defRPr/>
            </a:pPr>
            <a:fld id="{2CE593E5-F38D-FD40-A93F-456A3E799E50}" type="datetime1">
              <a:rPr lang="en-US">
                <a:solidFill>
                  <a:prstClr val="black">
                    <a:tint val="75000"/>
                  </a:prstClr>
                </a:solidFill>
              </a:rPr>
              <a:pPr defTabSz="457200">
                <a:defRPr/>
              </a:pPr>
              <a:t>11/9/17</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457200">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2000" smtClean="0">
                <a:solidFill>
                  <a:schemeClr val="tx1">
                    <a:tint val="75000"/>
                  </a:schemeClr>
                </a:solidFill>
                <a:latin typeface="+mn-lt"/>
                <a:ea typeface="+mn-ea"/>
                <a:cs typeface="+mn-cs"/>
              </a:defRPr>
            </a:lvl1pPr>
          </a:lstStyle>
          <a:p>
            <a:pPr defTabSz="457200">
              <a:defRPr/>
            </a:pPr>
            <a:fld id="{8A7AAB5F-675F-1E47-950A-8D7D15C05443}" type="slidenum">
              <a:rPr lang="en-US">
                <a:solidFill>
                  <a:prstClr val="black">
                    <a:tint val="75000"/>
                  </a:prstClr>
                </a:solidFill>
              </a:rPr>
              <a:pPr defTabSz="457200">
                <a:defRPr/>
              </a:pPr>
              <a:t>‹#›</a:t>
            </a:fld>
            <a:endParaRPr lang="en-US" dirty="0">
              <a:solidFill>
                <a:prstClr val="black">
                  <a:tint val="75000"/>
                </a:prstClr>
              </a:solidFill>
            </a:endParaRPr>
          </a:p>
        </p:txBody>
      </p:sp>
    </p:spTree>
    <p:extLst>
      <p:ext uri="{BB962C8B-B14F-4D97-AF65-F5344CB8AC3E}">
        <p14:creationId xmlns:p14="http://schemas.microsoft.com/office/powerpoint/2010/main" val="1475194216"/>
      </p:ext>
    </p:extLst>
  </p:cSld>
  <p:clrMap bg1="lt1" tx1="dk1" bg2="lt2" tx2="dk2" accent1="accent1" accent2="accent2" accent3="accent3" accent4="accent4" accent5="accent5" accent6="accent6" hlink="hlink" folHlink="folHlink"/>
  <p:sldLayoutIdLst>
    <p:sldLayoutId id="2147487817" r:id="rId1"/>
    <p:sldLayoutId id="2147487818" r:id="rId2"/>
    <p:sldLayoutId id="2147487819" r:id="rId3"/>
    <p:sldLayoutId id="2147487820" r:id="rId4"/>
    <p:sldLayoutId id="2147487821" r:id="rId5"/>
    <p:sldLayoutId id="2147487822" r:id="rId6"/>
    <p:sldLayoutId id="2147487823" r:id="rId7"/>
    <p:sldLayoutId id="2147487824" r:id="rId8"/>
    <p:sldLayoutId id="2147487825" r:id="rId9"/>
    <p:sldLayoutId id="2147487826" r:id="rId10"/>
    <p:sldLayoutId id="2147487827" r:id="rId11"/>
  </p:sldLayoutIdLst>
  <p:hf hdr="0" ftr="0" dt="0"/>
  <p:txStyles>
    <p:titleStyle>
      <a:lvl1pPr algn="ctr" defTabSz="457200" rtl="0" fontAlgn="base">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fontAlgn="base">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fontAlgn="base">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fontAlgn="base">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91170" name="Title Placeholder 1"/>
          <p:cNvSpPr>
            <a:spLocks noGrp="1"/>
          </p:cNvSpPr>
          <p:nvPr>
            <p:ph type="title"/>
          </p:nvPr>
        </p:nvSpPr>
        <p:spPr bwMode="auto">
          <a:xfrm>
            <a:off x="457200" y="274638"/>
            <a:ext cx="8229600" cy="1143000"/>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1171" name="Text Placeholder 2"/>
          <p:cNvSpPr>
            <a:spLocks noGrp="1"/>
          </p:cNvSpPr>
          <p:nvPr>
            <p:ph type="body" idx="1"/>
          </p:nvPr>
        </p:nvSpPr>
        <p:spPr bwMode="auto">
          <a:xfrm>
            <a:off x="457200" y="1600200"/>
            <a:ext cx="8229600" cy="4525963"/>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defTabSz="457200" fontAlgn="auto">
              <a:spcBef>
                <a:spcPts val="0"/>
              </a:spcBef>
              <a:spcAft>
                <a:spcPts val="0"/>
              </a:spcAft>
              <a:defRPr sz="1200" smtClean="0">
                <a:solidFill>
                  <a:prstClr val="black">
                    <a:tint val="75000"/>
                  </a:prstClr>
                </a:solidFill>
                <a:latin typeface="Calibri"/>
                <a:ea typeface="+mn-ea"/>
                <a:cs typeface="+mn-cs"/>
              </a:defRPr>
            </a:lvl1pPr>
          </a:lstStyle>
          <a:p>
            <a:pPr>
              <a:defRPr/>
            </a:pPr>
            <a:fld id="{62C72F09-E23C-A646-8AD0-A73867D7467F}" type="datetimeFigureOut">
              <a:rPr lang="en-US"/>
              <a:pPr>
                <a:defRPr/>
              </a:pPr>
              <a:t>11/9/17</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defTabSz="457200" fontAlgn="auto">
              <a:spcBef>
                <a:spcPts val="0"/>
              </a:spcBef>
              <a:spcAft>
                <a:spcPts val="0"/>
              </a:spcAft>
              <a:defRPr sz="1200" dirty="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defTabSz="457200" fontAlgn="auto">
              <a:spcBef>
                <a:spcPts val="0"/>
              </a:spcBef>
              <a:spcAft>
                <a:spcPts val="0"/>
              </a:spcAft>
              <a:defRPr sz="1200" smtClean="0">
                <a:solidFill>
                  <a:prstClr val="black">
                    <a:tint val="75000"/>
                  </a:prstClr>
                </a:solidFill>
                <a:latin typeface="Calibri"/>
                <a:ea typeface="+mn-ea"/>
                <a:cs typeface="+mn-cs"/>
              </a:defRPr>
            </a:lvl1pPr>
          </a:lstStyle>
          <a:p>
            <a:pPr>
              <a:defRPr/>
            </a:pPr>
            <a:fld id="{96270DDF-6723-684A-BEEB-D0DA23586764}" type="slidenum">
              <a:rPr lang="en-US"/>
              <a:pPr>
                <a:defRPr/>
              </a:pPr>
              <a:t>‹#›</a:t>
            </a:fld>
            <a:endParaRPr lang="en-US" dirty="0"/>
          </a:p>
        </p:txBody>
      </p:sp>
    </p:spTree>
    <p:extLst>
      <p:ext uri="{BB962C8B-B14F-4D97-AF65-F5344CB8AC3E}">
        <p14:creationId xmlns:p14="http://schemas.microsoft.com/office/powerpoint/2010/main" val="811314767"/>
      </p:ext>
    </p:extLst>
  </p:cSld>
  <p:clrMap bg1="lt1" tx1="dk1" bg2="lt2" tx2="dk2" accent1="accent1" accent2="accent2" accent3="accent3" accent4="accent4" accent5="accent5" accent6="accent6" hlink="hlink" folHlink="folHlink"/>
  <p:sldLayoutIdLst>
    <p:sldLayoutId id="2147487829" r:id="rId1"/>
    <p:sldLayoutId id="2147487830" r:id="rId2"/>
    <p:sldLayoutId id="2147487831" r:id="rId3"/>
    <p:sldLayoutId id="2147487832" r:id="rId4"/>
    <p:sldLayoutId id="2147487833" r:id="rId5"/>
    <p:sldLayoutId id="2147487834" r:id="rId6"/>
    <p:sldLayoutId id="2147487835" r:id="rId7"/>
    <p:sldLayoutId id="2147487836" r:id="rId8"/>
    <p:sldLayoutId id="2147487837" r:id="rId9"/>
    <p:sldLayoutId id="2147487838" r:id="rId10"/>
    <p:sldLayoutId id="2147487839"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xStyles>
    <p:titleStyle>
      <a:lvl1pPr algn="ctr" defTabSz="457200" rtl="0" fontAlgn="base">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fontAlgn="base">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fontAlgn="base">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fontAlgn="base">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62C72F09-E23C-A646-8AD0-A73867D7467F}" type="datetimeFigureOut">
              <a:rPr lang="en-US" smtClean="0">
                <a:solidFill>
                  <a:prstClr val="black">
                    <a:tint val="75000"/>
                  </a:prstClr>
                </a:solidFill>
              </a:rPr>
              <a:pPr defTabSz="457200"/>
              <a:t>11/9/17</a:t>
            </a:fld>
            <a:endParaRPr lang="en-US" dirty="0">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dirty="0">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a:fld id="{867D2909-D907-8142-8B43-F10FF8A746DE}" type="slidenum">
              <a:rPr lang="en-US" smtClean="0">
                <a:solidFill>
                  <a:prstClr val="black">
                    <a:tint val="75000"/>
                  </a:prstClr>
                </a:solidFill>
              </a:rPr>
              <a:pPr defTabSz="457200"/>
              <a:t>‹#›</a:t>
            </a:fld>
            <a:endParaRPr lang="en-US" dirty="0">
              <a:solidFill>
                <a:prstClr val="black">
                  <a:tint val="75000"/>
                </a:prstClr>
              </a:solidFill>
            </a:endParaRPr>
          </a:p>
        </p:txBody>
      </p:sp>
    </p:spTree>
    <p:extLst>
      <p:ext uri="{BB962C8B-B14F-4D97-AF65-F5344CB8AC3E}">
        <p14:creationId xmlns:p14="http://schemas.microsoft.com/office/powerpoint/2010/main" val="353951127"/>
      </p:ext>
    </p:extLst>
  </p:cSld>
  <p:clrMap bg1="lt1" tx1="dk1" bg2="lt2" tx2="dk2" accent1="accent1" accent2="accent2" accent3="accent3" accent4="accent4" accent5="accent5" accent6="accent6" hlink="hlink" folHlink="folHlink"/>
  <p:sldLayoutIdLst>
    <p:sldLayoutId id="2147487841" r:id="rId1"/>
    <p:sldLayoutId id="2147487842" r:id="rId2"/>
    <p:sldLayoutId id="2147487843" r:id="rId3"/>
    <p:sldLayoutId id="2147487844" r:id="rId4"/>
    <p:sldLayoutId id="2147487845" r:id="rId5"/>
    <p:sldLayoutId id="2147487846" r:id="rId6"/>
    <p:sldLayoutId id="2147487847" r:id="rId7"/>
    <p:sldLayoutId id="2147487848" r:id="rId8"/>
    <p:sldLayoutId id="2147487849" r:id="rId9"/>
    <p:sldLayoutId id="2147487850" r:id="rId10"/>
    <p:sldLayoutId id="2147487851"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55104106"/>
      </p:ext>
    </p:extLst>
  </p:cSld>
  <p:clrMap bg1="lt1" tx1="dk1" bg2="lt2" tx2="dk2" accent1="accent1" accent2="accent2" accent3="accent3" accent4="accent4" accent5="accent5" accent6="accent6" hlink="hlink" folHlink="folHlink"/>
  <p:sldLayoutIdLst>
    <p:sldLayoutId id="2147487853" r:id="rId1"/>
    <p:sldLayoutId id="2147487854" r:id="rId2"/>
    <p:sldLayoutId id="2147487855" r:id="rId3"/>
    <p:sldLayoutId id="2147487856" r:id="rId4"/>
    <p:sldLayoutId id="2147487857" r:id="rId5"/>
    <p:sldLayoutId id="2147487858" r:id="rId6"/>
    <p:sldLayoutId id="2147487859" r:id="rId7"/>
    <p:sldLayoutId id="2147487860" r:id="rId8"/>
    <p:sldLayoutId id="2147487861" r:id="rId9"/>
    <p:sldLayoutId id="2147487862" r:id="rId10"/>
    <p:sldLayoutId id="2147487863" r:id="rId11"/>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9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54816131"/>
      </p:ext>
    </p:extLst>
  </p:cSld>
  <p:clrMap bg1="lt1" tx1="dk1" bg2="lt2" tx2="dk2" accent1="accent1" accent2="accent2" accent3="accent3" accent4="accent4" accent5="accent5" accent6="accent6" hlink="hlink" folHlink="folHlink"/>
  <p:sldLayoutIdLst>
    <p:sldLayoutId id="2147487865" r:id="rId1"/>
    <p:sldLayoutId id="2147487866" r:id="rId2"/>
    <p:sldLayoutId id="2147487867" r:id="rId3"/>
    <p:sldLayoutId id="2147487868" r:id="rId4"/>
    <p:sldLayoutId id="2147487869" r:id="rId5"/>
    <p:sldLayoutId id="2147487870" r:id="rId6"/>
    <p:sldLayoutId id="2147487871" r:id="rId7"/>
    <p:sldLayoutId id="2147487872" r:id="rId8"/>
    <p:sldLayoutId id="2147487873" r:id="rId9"/>
    <p:sldLayoutId id="2147487874" r:id="rId10"/>
    <p:sldLayoutId id="2147487875" r:id="rId11"/>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9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80316772"/>
      </p:ext>
    </p:extLst>
  </p:cSld>
  <p:clrMap bg1="lt1" tx1="dk1" bg2="lt2" tx2="dk2" accent1="accent1" accent2="accent2" accent3="accent3" accent4="accent4" accent5="accent5" accent6="accent6" hlink="hlink" folHlink="folHlink"/>
  <p:sldLayoutIdLst>
    <p:sldLayoutId id="2147487877" r:id="rId1"/>
    <p:sldLayoutId id="2147487878" r:id="rId2"/>
    <p:sldLayoutId id="2147487879" r:id="rId3"/>
    <p:sldLayoutId id="2147487880" r:id="rId4"/>
    <p:sldLayoutId id="2147487881" r:id="rId5"/>
    <p:sldLayoutId id="2147487882" r:id="rId6"/>
    <p:sldLayoutId id="2147487883" r:id="rId7"/>
    <p:sldLayoutId id="2147487884" r:id="rId8"/>
    <p:sldLayoutId id="2147487885" r:id="rId9"/>
    <p:sldLayoutId id="2147487886" r:id="rId10"/>
    <p:sldLayoutId id="2147487887" r:id="rId11"/>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9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11677103"/>
      </p:ext>
    </p:extLst>
  </p:cSld>
  <p:clrMap bg1="lt1" tx1="dk1" bg2="lt2" tx2="dk2" accent1="accent1" accent2="accent2" accent3="accent3" accent4="accent4" accent5="accent5" accent6="accent6" hlink="hlink" folHlink="folHlink"/>
  <p:sldLayoutIdLst>
    <p:sldLayoutId id="2147487889" r:id="rId1"/>
    <p:sldLayoutId id="2147487890" r:id="rId2"/>
    <p:sldLayoutId id="2147487891" r:id="rId3"/>
    <p:sldLayoutId id="2147487892" r:id="rId4"/>
    <p:sldLayoutId id="2147487893" r:id="rId5"/>
    <p:sldLayoutId id="2147487894" r:id="rId6"/>
    <p:sldLayoutId id="2147487895" r:id="rId7"/>
    <p:sldLayoutId id="2147487896" r:id="rId8"/>
    <p:sldLayoutId id="2147487897" r:id="rId9"/>
    <p:sldLayoutId id="2147487898" r:id="rId10"/>
    <p:sldLayoutId id="2147487899" r:id="rId11"/>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9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130663496"/>
      </p:ext>
    </p:extLst>
  </p:cSld>
  <p:clrMap bg1="lt1" tx1="dk1" bg2="lt2" tx2="dk2" accent1="accent1" accent2="accent2" accent3="accent3" accent4="accent4" accent5="accent5" accent6="accent6" hlink="hlink" folHlink="folHlink"/>
  <p:sldLayoutIdLst>
    <p:sldLayoutId id="2147487901" r:id="rId1"/>
    <p:sldLayoutId id="2147487902" r:id="rId2"/>
    <p:sldLayoutId id="2147487903" r:id="rId3"/>
    <p:sldLayoutId id="2147487904" r:id="rId4"/>
    <p:sldLayoutId id="2147487905" r:id="rId5"/>
    <p:sldLayoutId id="2147487906" r:id="rId6"/>
    <p:sldLayoutId id="2147487907" r:id="rId7"/>
    <p:sldLayoutId id="2147487908" r:id="rId8"/>
    <p:sldLayoutId id="2147487909" r:id="rId9"/>
    <p:sldLayoutId id="2147487910" r:id="rId10"/>
    <p:sldLayoutId id="2147487911" r:id="rId11"/>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451334023"/>
      </p:ext>
    </p:extLst>
  </p:cSld>
  <p:clrMap bg1="lt1" tx1="dk1" bg2="lt2" tx2="dk2" accent1="accent1" accent2="accent2" accent3="accent3" accent4="accent4" accent5="accent5" accent6="accent6" hlink="hlink" folHlink="folHlink"/>
  <p:sldLayoutIdLst>
    <p:sldLayoutId id="2147484196" r:id="rId1"/>
    <p:sldLayoutId id="2147484197" r:id="rId2"/>
    <p:sldLayoutId id="2147484198" r:id="rId3"/>
    <p:sldLayoutId id="2147484199" r:id="rId4"/>
    <p:sldLayoutId id="2147484200" r:id="rId5"/>
    <p:sldLayoutId id="2147484201" r:id="rId6"/>
    <p:sldLayoutId id="2147484202" r:id="rId7"/>
    <p:sldLayoutId id="2147484203" r:id="rId8"/>
    <p:sldLayoutId id="2147484204" r:id="rId9"/>
    <p:sldLayoutId id="2147484205" r:id="rId10"/>
    <p:sldLayoutId id="214748420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27166197"/>
      </p:ext>
    </p:extLst>
  </p:cSld>
  <p:clrMap bg1="lt1" tx1="dk1" bg2="lt2" tx2="dk2" accent1="accent1" accent2="accent2" accent3="accent3" accent4="accent4" accent5="accent5" accent6="accent6" hlink="hlink" folHlink="folHlink"/>
  <p:sldLayoutIdLst>
    <p:sldLayoutId id="2147487913" r:id="rId1"/>
    <p:sldLayoutId id="2147487914" r:id="rId2"/>
    <p:sldLayoutId id="2147487915" r:id="rId3"/>
    <p:sldLayoutId id="2147487916" r:id="rId4"/>
    <p:sldLayoutId id="2147487917" r:id="rId5"/>
    <p:sldLayoutId id="2147487918" r:id="rId6"/>
    <p:sldLayoutId id="2147487919" r:id="rId7"/>
    <p:sldLayoutId id="2147487920" r:id="rId8"/>
    <p:sldLayoutId id="2147487921" r:id="rId9"/>
    <p:sldLayoutId id="2147487922" r:id="rId10"/>
    <p:sldLayoutId id="2147487923" r:id="rId11"/>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20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74082" name="Title Placeholder 1"/>
          <p:cNvSpPr>
            <a:spLocks noGrp="1"/>
          </p:cNvSpPr>
          <p:nvPr>
            <p:ph type="title"/>
          </p:nvPr>
        </p:nvSpPr>
        <p:spPr bwMode="auto">
          <a:xfrm>
            <a:off x="0" y="0"/>
            <a:ext cx="9144000" cy="914400"/>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74083" name="Text Placeholder 2"/>
          <p:cNvSpPr>
            <a:spLocks noGrp="1"/>
          </p:cNvSpPr>
          <p:nvPr>
            <p:ph type="body" idx="1"/>
          </p:nvPr>
        </p:nvSpPr>
        <p:spPr bwMode="auto">
          <a:xfrm>
            <a:off x="228600" y="914400"/>
            <a:ext cx="8686800" cy="5522913"/>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0" y="6488113"/>
            <a:ext cx="21336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Calibri"/>
                <a:ea typeface="+mn-ea"/>
                <a:cs typeface="+mn-cs"/>
              </a:defRPr>
            </a:lvl1pPr>
          </a:lstStyle>
          <a:p>
            <a:pPr>
              <a:defRPr/>
            </a:pPr>
            <a:fld id="{B036D78A-1E37-5B42-95DC-BFAC45B0B0ED}" type="datetime1">
              <a:rPr lang="en-US"/>
              <a:pPr>
                <a:defRPr/>
              </a:pPr>
              <a:t>11/9/17</a:t>
            </a:fld>
            <a:endParaRPr lang="en-US"/>
          </a:p>
        </p:txBody>
      </p:sp>
      <p:sp>
        <p:nvSpPr>
          <p:cNvPr id="5" name="Footer Placeholder 4"/>
          <p:cNvSpPr>
            <a:spLocks noGrp="1"/>
          </p:cNvSpPr>
          <p:nvPr>
            <p:ph type="ftr" sz="quarter" idx="3"/>
          </p:nvPr>
        </p:nvSpPr>
        <p:spPr>
          <a:xfrm>
            <a:off x="3124200" y="6488113"/>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7010400" y="6488113"/>
            <a:ext cx="2133600" cy="365125"/>
          </a:xfrm>
          <a:prstGeom prst="rect">
            <a:avLst/>
          </a:prstGeom>
        </p:spPr>
        <p:txBody>
          <a:bodyPr vert="horz" lIns="91440" tIns="45720" rIns="91440" bIns="45720" rtlCol="0" anchor="ctr"/>
          <a:lstStyle>
            <a:lvl1pPr algn="r" fontAlgn="auto">
              <a:spcBef>
                <a:spcPts val="0"/>
              </a:spcBef>
              <a:spcAft>
                <a:spcPts val="0"/>
              </a:spcAft>
              <a:defRPr sz="1200">
                <a:solidFill>
                  <a:prstClr val="black">
                    <a:tint val="75000"/>
                  </a:prstClr>
                </a:solidFill>
                <a:latin typeface="Calibri"/>
                <a:ea typeface="+mn-ea"/>
                <a:cs typeface="+mn-cs"/>
              </a:defRPr>
            </a:lvl1pPr>
          </a:lstStyle>
          <a:p>
            <a:pPr>
              <a:defRPr/>
            </a:pPr>
            <a:fld id="{11949605-1987-924F-9E72-94902DD86B7C}" type="slidenum">
              <a:rPr lang="en-US"/>
              <a:pPr>
                <a:defRPr/>
              </a:pPr>
              <a:t>‹#›</a:t>
            </a:fld>
            <a:endParaRPr lang="en-US"/>
          </a:p>
        </p:txBody>
      </p:sp>
      <p:pic>
        <p:nvPicPr>
          <p:cNvPr id="174087" name="Picture 6" descr="safari.png"/>
          <p:cNvPicPr>
            <a:picLocks noChangeAspect="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0" y="6616700"/>
            <a:ext cx="1044575" cy="285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80172353"/>
      </p:ext>
    </p:extLst>
  </p:cSld>
  <p:clrMap bg1="lt1" tx1="dk1" bg2="lt2" tx2="dk2" accent1="accent1" accent2="accent2" accent3="accent3" accent4="accent4" accent5="accent5" accent6="accent6" hlink="hlink" folHlink="folHlink"/>
  <p:sldLayoutIdLst>
    <p:sldLayoutId id="2147487926" r:id="rId1"/>
    <p:sldLayoutId id="2147487927" r:id="rId2"/>
    <p:sldLayoutId id="2147487928" r:id="rId3"/>
    <p:sldLayoutId id="2147487929" r:id="rId4"/>
    <p:sldLayoutId id="2147487930" r:id="rId5"/>
    <p:sldLayoutId id="2147487931" r:id="rId6"/>
    <p:sldLayoutId id="2147487932" r:id="rId7"/>
    <p:sldLayoutId id="2147487933" r:id="rId8"/>
    <p:sldLayoutId id="2147487934" r:id="rId9"/>
    <p:sldLayoutId id="2147487935" r:id="rId10"/>
    <p:sldLayoutId id="2147487936" r:id="rId11"/>
  </p:sldLayoutIdLst>
  <p:timing>
    <p:tnLst>
      <p:par>
        <p:cTn id="1" dur="indefinite" restart="never" nodeType="tmRoot"/>
      </p:par>
    </p:tnLst>
  </p:timing>
  <p:hf hdr="0" ftr="0" dt="0"/>
  <p:txStyles>
    <p:titleStyle>
      <a:lvl1pPr algn="ctr" rtl="0" eaLnBrk="0" fontAlgn="base" hangingPunct="0">
        <a:spcBef>
          <a:spcPct val="0"/>
        </a:spcBef>
        <a:spcAft>
          <a:spcPct val="0"/>
        </a:spcAft>
        <a:defRPr sz="40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0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0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0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0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0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0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0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000">
          <a:solidFill>
            <a:schemeClr val="tx1"/>
          </a:solidFill>
          <a:latin typeface="Calibri" charset="0"/>
          <a:ea typeface="ＭＳ Ｐゴシック" charset="0"/>
          <a:cs typeface="ＭＳ Ｐゴシック" charset="0"/>
        </a:defRPr>
      </a:lvl9pPr>
    </p:titleStyle>
    <p:bodyStyle>
      <a:lvl1pPr marL="182563" indent="-182563"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365125" indent="-22860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547688" indent="-182563"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73025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914400" indent="-18256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696C65B-3C59-4ED5-9C7F-730621DD0788}"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3F32364-6BA0-48AA-B029-3ED2192016F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42779353"/>
      </p:ext>
    </p:extLst>
  </p:cSld>
  <p:clrMap bg1="lt1" tx1="dk1" bg2="lt2" tx2="dk2" accent1="accent1" accent2="accent2" accent3="accent3" accent4="accent4" accent5="accent5" accent6="accent6" hlink="hlink" folHlink="folHlink"/>
  <p:sldLayoutIdLst>
    <p:sldLayoutId id="2147487938" r:id="rId1"/>
    <p:sldLayoutId id="2147487939" r:id="rId2"/>
    <p:sldLayoutId id="2147487940" r:id="rId3"/>
    <p:sldLayoutId id="2147487941" r:id="rId4"/>
    <p:sldLayoutId id="2147487942" r:id="rId5"/>
    <p:sldLayoutId id="2147487943" r:id="rId6"/>
    <p:sldLayoutId id="2147487944" r:id="rId7"/>
    <p:sldLayoutId id="2147487945" r:id="rId8"/>
    <p:sldLayoutId id="2147487946" r:id="rId9"/>
    <p:sldLayoutId id="2147487947" r:id="rId10"/>
    <p:sldLayoutId id="2147487948"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smtClean="0">
                <a:solidFill>
                  <a:srgbClr val="000000"/>
                </a:solidFill>
                <a:latin typeface="Garamond" charset="0"/>
                <a:cs typeface="Arial" charset="0"/>
              </a:defRPr>
            </a:lvl1pPr>
          </a:lstStyle>
          <a:p>
            <a:pPr fontAlgn="base">
              <a:spcBef>
                <a:spcPct val="0"/>
              </a:spcBef>
              <a:spcAft>
                <a:spcPct val="0"/>
              </a:spcAft>
              <a:defRPr/>
            </a:pPr>
            <a:fld id="{3FF84C08-C189-5C4C-822D-BCB9DCC3AF18}"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07461778"/>
      </p:ext>
    </p:extLst>
  </p:cSld>
  <p:clrMap bg1="lt1" tx1="dk1" bg2="lt2" tx2="dk2" accent1="accent1" accent2="accent2" accent3="accent3" accent4="accent4" accent5="accent5" accent6="accent6" hlink="hlink" folHlink="folHlink"/>
  <p:sldLayoutIdLst>
    <p:sldLayoutId id="2147487950" r:id="rId1"/>
    <p:sldLayoutId id="2147487951" r:id="rId2"/>
    <p:sldLayoutId id="2147487952" r:id="rId3"/>
    <p:sldLayoutId id="2147487953" r:id="rId4"/>
    <p:sldLayoutId id="2147487954" r:id="rId5"/>
    <p:sldLayoutId id="2147487955" r:id="rId6"/>
    <p:sldLayoutId id="2147487956" r:id="rId7"/>
    <p:sldLayoutId id="2147487957" r:id="rId8"/>
    <p:sldLayoutId id="2147487958" r:id="rId9"/>
    <p:sldLayoutId id="2147487959" r:id="rId10"/>
    <p:sldLayoutId id="2147487960" r:id="rId11"/>
    <p:sldLayoutId id="2147487961" r:id="rId12"/>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09958798-9B1B-6641-9F35-7F47B962806E}" type="datetime1">
              <a:rPr lang="en-US" smtClean="0">
                <a:solidFill>
                  <a:prstClr val="black">
                    <a:tint val="75000"/>
                  </a:prstClr>
                </a:solidFill>
              </a:rPr>
              <a:pPr defTabSz="457200"/>
              <a:t>11/9/17</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2400">
                <a:solidFill>
                  <a:schemeClr val="tx1">
                    <a:tint val="75000"/>
                  </a:schemeClr>
                </a:solidFill>
              </a:defRPr>
            </a:lvl1pPr>
          </a:lstStyle>
          <a:p>
            <a:pPr defTabSz="457200"/>
            <a:fld id="{002C8897-7E0F-D74E-BB6D-222FC9BDF5EC}" type="slidenum">
              <a:rPr lang="en-US" smtClean="0">
                <a:solidFill>
                  <a:prstClr val="black">
                    <a:tint val="75000"/>
                  </a:prstClr>
                </a:solidFill>
              </a:rPr>
              <a:pPr defTabSz="457200"/>
              <a:t>‹#›</a:t>
            </a:fld>
            <a:endParaRPr lang="en-US" dirty="0">
              <a:solidFill>
                <a:prstClr val="black">
                  <a:tint val="75000"/>
                </a:prstClr>
              </a:solidFill>
            </a:endParaRPr>
          </a:p>
        </p:txBody>
      </p:sp>
    </p:spTree>
    <p:extLst>
      <p:ext uri="{BB962C8B-B14F-4D97-AF65-F5344CB8AC3E}">
        <p14:creationId xmlns:p14="http://schemas.microsoft.com/office/powerpoint/2010/main" val="414367985"/>
      </p:ext>
    </p:extLst>
  </p:cSld>
  <p:clrMap bg1="lt1" tx1="dk1" bg2="lt2" tx2="dk2" accent1="accent1" accent2="accent2" accent3="accent3" accent4="accent4" accent5="accent5" accent6="accent6" hlink="hlink" folHlink="folHlink"/>
  <p:sldLayoutIdLst>
    <p:sldLayoutId id="2147487963" r:id="rId1"/>
    <p:sldLayoutId id="2147487964" r:id="rId2"/>
    <p:sldLayoutId id="2147487965" r:id="rId3"/>
    <p:sldLayoutId id="2147487966" r:id="rId4"/>
    <p:sldLayoutId id="2147487967" r:id="rId5"/>
    <p:sldLayoutId id="2147487968" r:id="rId6"/>
    <p:sldLayoutId id="2147487969" r:id="rId7"/>
    <p:sldLayoutId id="2147487970" r:id="rId8"/>
    <p:sldLayoutId id="2147487971" r:id="rId9"/>
    <p:sldLayoutId id="2147487972" r:id="rId10"/>
    <p:sldLayoutId id="2147487973"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9DF91429-77CF-4443-9858-4275C45EE4FF}"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795318548"/>
      </p:ext>
    </p:extLst>
  </p:cSld>
  <p:clrMap bg1="lt1" tx1="dk1" bg2="lt2" tx2="dk2" accent1="accent1" accent2="accent2" accent3="accent3" accent4="accent4" accent5="accent5" accent6="accent6" hlink="hlink" folHlink="folHlink"/>
  <p:sldLayoutIdLst>
    <p:sldLayoutId id="2147487975" r:id="rId1"/>
    <p:sldLayoutId id="2147487976" r:id="rId2"/>
    <p:sldLayoutId id="2147487977" r:id="rId3"/>
    <p:sldLayoutId id="2147487978" r:id="rId4"/>
    <p:sldLayoutId id="2147487979" r:id="rId5"/>
    <p:sldLayoutId id="2147487980" r:id="rId6"/>
    <p:sldLayoutId id="2147487981" r:id="rId7"/>
    <p:sldLayoutId id="2147487982" r:id="rId8"/>
    <p:sldLayoutId id="2147487983" r:id="rId9"/>
    <p:sldLayoutId id="2147487984" r:id="rId10"/>
    <p:sldLayoutId id="2147487985" r:id="rId11"/>
    <p:sldLayoutId id="2147487986" r:id="rId12"/>
    <p:sldLayoutId id="2147487987" r:id="rId13"/>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6.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0" y="6658960"/>
            <a:ext cx="9144000" cy="210312"/>
          </a:xfrm>
          <a:prstGeom prst="rect">
            <a:avLst/>
          </a:prstGeom>
          <a:solidFill>
            <a:srgbClr val="FFD86D"/>
          </a:solidFill>
          <a:ln>
            <a:noFill/>
          </a:ln>
        </p:spPr>
        <p:style>
          <a:lnRef idx="2">
            <a:schemeClr val="dk1"/>
          </a:lnRef>
          <a:fillRef idx="1">
            <a:schemeClr val="lt1"/>
          </a:fillRef>
          <a:effectRef idx="0">
            <a:schemeClr val="dk1"/>
          </a:effectRef>
          <a:fontRef idx="minor">
            <a:schemeClr val="dk1"/>
          </a:fontRef>
        </p:style>
        <p:txBody>
          <a:bodyPr rtlCol="0" anchor="ctr"/>
          <a:lstStyle/>
          <a:p>
            <a:pPr algn="ctr" fontAlgn="base">
              <a:spcBef>
                <a:spcPct val="0"/>
              </a:spcBef>
              <a:spcAft>
                <a:spcPct val="0"/>
              </a:spcAft>
            </a:pPr>
            <a:endParaRPr lang="en-US" sz="2400" dirty="0" smtClean="0">
              <a:solidFill>
                <a:prstClr val="black"/>
              </a:solidFill>
              <a:latin typeface="Arial"/>
              <a:cs typeface="Arial"/>
            </a:endParaRPr>
          </a:p>
        </p:txBody>
      </p:sp>
      <p:sp>
        <p:nvSpPr>
          <p:cNvPr id="2" name="Title Placeholder 1"/>
          <p:cNvSpPr>
            <a:spLocks noGrp="1"/>
          </p:cNvSpPr>
          <p:nvPr>
            <p:ph type="title"/>
          </p:nvPr>
        </p:nvSpPr>
        <p:spPr>
          <a:xfrm>
            <a:off x="247650" y="198438"/>
            <a:ext cx="8382000" cy="487362"/>
          </a:xfrm>
          <a:prstGeom prst="rect">
            <a:avLst/>
          </a:prstGeom>
        </p:spPr>
        <p:txBody>
          <a:bodyPr vert="horz" lIns="91440" tIns="45720" rIns="91440" bIns="45720" rtlCol="0" anchor="ctr">
            <a:noAutofit/>
          </a:bodyPr>
          <a:lstStyle/>
          <a:p>
            <a:r>
              <a:rPr lang="en-US" dirty="0" smtClean="0"/>
              <a:t>Click to edit Master title style</a:t>
            </a:r>
            <a:endParaRPr lang="en-US" dirty="0"/>
          </a:p>
        </p:txBody>
      </p:sp>
      <p:sp>
        <p:nvSpPr>
          <p:cNvPr id="1027" name="Text Placeholder 2"/>
          <p:cNvSpPr>
            <a:spLocks noGrp="1"/>
          </p:cNvSpPr>
          <p:nvPr>
            <p:ph type="body" idx="1"/>
          </p:nvPr>
        </p:nvSpPr>
        <p:spPr bwMode="auto">
          <a:xfrm>
            <a:off x="242888" y="1192213"/>
            <a:ext cx="8382000" cy="4830762"/>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3507672" y="6350280"/>
            <a:ext cx="2133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Arial"/>
                <a:ea typeface="+mn-ea"/>
                <a:cs typeface="Arial"/>
              </a:defRPr>
            </a:lvl1pPr>
          </a:lstStyle>
          <a:p>
            <a:pPr>
              <a:defRPr/>
            </a:pPr>
            <a:fld id="{C2A80D79-0A62-9B4C-BD4A-0EA49338626F}" type="datetime1">
              <a:rPr lang="en-US" smtClean="0">
                <a:solidFill>
                  <a:prstClr val="black">
                    <a:tint val="75000"/>
                  </a:prstClr>
                </a:solidFill>
              </a:rPr>
              <a:pPr>
                <a:defRPr/>
              </a:pPr>
              <a:t>11/9/17</a:t>
            </a:fld>
            <a:endParaRPr lang="en-US">
              <a:solidFill>
                <a:prstClr val="black">
                  <a:tint val="75000"/>
                </a:prstClr>
              </a:solidFill>
            </a:endParaRPr>
          </a:p>
        </p:txBody>
      </p:sp>
      <p:sp>
        <p:nvSpPr>
          <p:cNvPr id="5" name="Footer Placeholder 4"/>
          <p:cNvSpPr>
            <a:spLocks noGrp="1"/>
          </p:cNvSpPr>
          <p:nvPr>
            <p:ph type="ftr" sz="quarter" idx="3"/>
          </p:nvPr>
        </p:nvSpPr>
        <p:spPr>
          <a:xfrm>
            <a:off x="132506" y="635028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a:solidFill>
                  <a:srgbClr val="898989"/>
                </a:solidFill>
                <a:latin typeface="Arial"/>
                <a:ea typeface="+mn-ea"/>
                <a:cs typeface="Arial"/>
              </a:defRPr>
            </a:lvl1pPr>
          </a:lstStyle>
          <a:p>
            <a:pPr fontAlgn="base">
              <a:spcBef>
                <a:spcPct val="0"/>
              </a:spcBef>
              <a:spcAft>
                <a:spcPct val="0"/>
              </a:spcAft>
              <a:defRPr/>
            </a:pPr>
            <a:endParaRPr lang="en-US" dirty="0"/>
          </a:p>
        </p:txBody>
      </p:sp>
      <p:sp>
        <p:nvSpPr>
          <p:cNvPr id="6" name="Slide Number Placeholder 5"/>
          <p:cNvSpPr>
            <a:spLocks noGrp="1"/>
          </p:cNvSpPr>
          <p:nvPr>
            <p:ph type="sldNum" sz="quarter" idx="4"/>
          </p:nvPr>
        </p:nvSpPr>
        <p:spPr>
          <a:xfrm>
            <a:off x="6901995" y="6632222"/>
            <a:ext cx="2133600" cy="242215"/>
          </a:xfrm>
          <a:prstGeom prst="rect">
            <a:avLst/>
          </a:prstGeom>
        </p:spPr>
        <p:txBody>
          <a:bodyPr vert="horz" lIns="91440" tIns="45720" rIns="91440" bIns="45720" rtlCol="0" anchor="ctr"/>
          <a:lstStyle>
            <a:lvl1pPr algn="r" fontAlgn="auto">
              <a:spcBef>
                <a:spcPts val="0"/>
              </a:spcBef>
              <a:spcAft>
                <a:spcPts val="0"/>
              </a:spcAft>
              <a:defRPr sz="1400" b="1">
                <a:solidFill>
                  <a:schemeClr val="accent3"/>
                </a:solidFill>
                <a:latin typeface="Arial"/>
                <a:ea typeface="+mn-ea"/>
                <a:cs typeface="Arial"/>
              </a:defRPr>
            </a:lvl1pPr>
          </a:lstStyle>
          <a:p>
            <a:pPr>
              <a:defRPr/>
            </a:pPr>
            <a:fld id="{306E2C30-8F45-0448-8EF4-5E9D60815DBD}" type="slidenum">
              <a:rPr lang="en-US" smtClean="0">
                <a:solidFill>
                  <a:srgbClr val="9BBB59"/>
                </a:solidFill>
              </a:rPr>
              <a:pPr>
                <a:defRPr/>
              </a:pPr>
              <a:t>‹#›</a:t>
            </a:fld>
            <a:endParaRPr lang="en-US" dirty="0">
              <a:solidFill>
                <a:srgbClr val="9BBB59"/>
              </a:solidFill>
            </a:endParaRPr>
          </a:p>
        </p:txBody>
      </p:sp>
    </p:spTree>
    <p:extLst>
      <p:ext uri="{BB962C8B-B14F-4D97-AF65-F5344CB8AC3E}">
        <p14:creationId xmlns:p14="http://schemas.microsoft.com/office/powerpoint/2010/main" val="1900126648"/>
      </p:ext>
    </p:extLst>
  </p:cSld>
  <p:clrMap bg1="lt1" tx1="dk1" bg2="lt2" tx2="dk2" accent1="accent1" accent2="accent2" accent3="accent3" accent4="accent4" accent5="accent5" accent6="accent6" hlink="hlink" folHlink="folHlink"/>
  <p:sldLayoutIdLst>
    <p:sldLayoutId id="2147487989" r:id="rId1"/>
    <p:sldLayoutId id="2147487990" r:id="rId2"/>
    <p:sldLayoutId id="2147487991" r:id="rId3"/>
    <p:sldLayoutId id="2147487992" r:id="rId4"/>
    <p:sldLayoutId id="2147487993" r:id="rId5"/>
    <p:sldLayoutId id="2147487994" r:id="rId6"/>
    <p:sldLayoutId id="2147487995" r:id="rId7"/>
    <p:sldLayoutId id="2147487996" r:id="rId8"/>
    <p:sldLayoutId id="2147487997" r:id="rId9"/>
    <p:sldLayoutId id="2147487998" r:id="rId10"/>
    <p:sldLayoutId id="2147487999" r:id="rId11"/>
    <p:sldLayoutId id="2147488000" r:id="rId12"/>
    <p:sldLayoutId id="2147488001" r:id="rId13"/>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1" fontAlgn="base" hangingPunct="1">
        <a:spcBef>
          <a:spcPct val="0"/>
        </a:spcBef>
        <a:spcAft>
          <a:spcPct val="0"/>
        </a:spcAft>
        <a:defRPr sz="2800" b="1" kern="1200" cap="all">
          <a:solidFill>
            <a:schemeClr val="tx1"/>
          </a:solidFill>
          <a:effectLst>
            <a:outerShdw blurRad="50800" dist="25400" dir="2700000" algn="tl">
              <a:srgbClr val="000000">
                <a:alpha val="24000"/>
              </a:srgbClr>
            </a:outerShdw>
          </a:effectLst>
          <a:latin typeface="Arial"/>
          <a:ea typeface="ＭＳ Ｐゴシック" charset="0"/>
          <a:cs typeface="Arial"/>
        </a:defRPr>
      </a:lvl1pPr>
      <a:lvl2pPr algn="l" rtl="0" eaLnBrk="1" fontAlgn="base" hangingPunct="1">
        <a:spcBef>
          <a:spcPct val="0"/>
        </a:spcBef>
        <a:spcAft>
          <a:spcPct val="0"/>
        </a:spcAft>
        <a:defRPr sz="3200" b="1">
          <a:solidFill>
            <a:schemeClr val="tx1"/>
          </a:solidFill>
          <a:latin typeface="Calibri" pitchFamily="34" charset="0"/>
          <a:ea typeface="ＭＳ Ｐゴシック" charset="0"/>
          <a:cs typeface="ＭＳ Ｐゴシック" charset="0"/>
        </a:defRPr>
      </a:lvl2pPr>
      <a:lvl3pPr algn="l" rtl="0" eaLnBrk="1" fontAlgn="base" hangingPunct="1">
        <a:spcBef>
          <a:spcPct val="0"/>
        </a:spcBef>
        <a:spcAft>
          <a:spcPct val="0"/>
        </a:spcAft>
        <a:defRPr sz="3200" b="1">
          <a:solidFill>
            <a:schemeClr val="tx1"/>
          </a:solidFill>
          <a:latin typeface="Calibri" pitchFamily="34" charset="0"/>
          <a:ea typeface="ＭＳ Ｐゴシック" charset="0"/>
          <a:cs typeface="ＭＳ Ｐゴシック" charset="0"/>
        </a:defRPr>
      </a:lvl3pPr>
      <a:lvl4pPr algn="l" rtl="0" eaLnBrk="1" fontAlgn="base" hangingPunct="1">
        <a:spcBef>
          <a:spcPct val="0"/>
        </a:spcBef>
        <a:spcAft>
          <a:spcPct val="0"/>
        </a:spcAft>
        <a:defRPr sz="3200" b="1">
          <a:solidFill>
            <a:schemeClr val="tx1"/>
          </a:solidFill>
          <a:latin typeface="Calibri" pitchFamily="34" charset="0"/>
          <a:ea typeface="ＭＳ Ｐゴシック" charset="0"/>
          <a:cs typeface="ＭＳ Ｐゴシック" charset="0"/>
        </a:defRPr>
      </a:lvl4pPr>
      <a:lvl5pPr algn="l" rtl="0" eaLnBrk="1" fontAlgn="base" hangingPunct="1">
        <a:spcBef>
          <a:spcPct val="0"/>
        </a:spcBef>
        <a:spcAft>
          <a:spcPct val="0"/>
        </a:spcAft>
        <a:defRPr sz="3200" b="1">
          <a:solidFill>
            <a:schemeClr val="tx1"/>
          </a:solidFill>
          <a:latin typeface="Calibri" pitchFamily="34" charset="0"/>
          <a:ea typeface="ＭＳ Ｐゴシック" charset="0"/>
          <a:cs typeface="ＭＳ Ｐゴシック" charset="0"/>
        </a:defRPr>
      </a:lvl5pPr>
      <a:lvl6pPr marL="457200" algn="l" rtl="0" eaLnBrk="1" fontAlgn="base" hangingPunct="1">
        <a:spcBef>
          <a:spcPct val="0"/>
        </a:spcBef>
        <a:spcAft>
          <a:spcPct val="0"/>
        </a:spcAft>
        <a:defRPr sz="3200" b="1">
          <a:solidFill>
            <a:schemeClr val="tx1"/>
          </a:solidFill>
          <a:latin typeface="Calibri" pitchFamily="34" charset="0"/>
        </a:defRPr>
      </a:lvl6pPr>
      <a:lvl7pPr marL="914400" algn="l" rtl="0" eaLnBrk="1" fontAlgn="base" hangingPunct="1">
        <a:spcBef>
          <a:spcPct val="0"/>
        </a:spcBef>
        <a:spcAft>
          <a:spcPct val="0"/>
        </a:spcAft>
        <a:defRPr sz="3200" b="1">
          <a:solidFill>
            <a:schemeClr val="tx1"/>
          </a:solidFill>
          <a:latin typeface="Calibri" pitchFamily="34" charset="0"/>
        </a:defRPr>
      </a:lvl7pPr>
      <a:lvl8pPr marL="1371600" algn="l" rtl="0" eaLnBrk="1" fontAlgn="base" hangingPunct="1">
        <a:spcBef>
          <a:spcPct val="0"/>
        </a:spcBef>
        <a:spcAft>
          <a:spcPct val="0"/>
        </a:spcAft>
        <a:defRPr sz="3200" b="1">
          <a:solidFill>
            <a:schemeClr val="tx1"/>
          </a:solidFill>
          <a:latin typeface="Calibri" pitchFamily="34" charset="0"/>
        </a:defRPr>
      </a:lvl8pPr>
      <a:lvl9pPr marL="1828800" algn="l" rtl="0" eaLnBrk="1" fontAlgn="base" hangingPunct="1">
        <a:spcBef>
          <a:spcPct val="0"/>
        </a:spcBef>
        <a:spcAft>
          <a:spcPct val="0"/>
        </a:spcAft>
        <a:defRPr sz="3200" b="1">
          <a:solidFill>
            <a:schemeClr val="tx1"/>
          </a:solidFill>
          <a:latin typeface="Calibri" pitchFamily="34" charset="0"/>
        </a:defRPr>
      </a:lvl9pPr>
    </p:titleStyle>
    <p:bodyStyle>
      <a:lvl1pPr marL="342900" indent="-342900" algn="l" rtl="0" eaLnBrk="1" fontAlgn="base" hangingPunct="1">
        <a:spcBef>
          <a:spcPct val="20000"/>
        </a:spcBef>
        <a:spcAft>
          <a:spcPct val="0"/>
        </a:spcAft>
        <a:buFont typeface="Arial" charset="0"/>
        <a:buChar char="•"/>
        <a:defRPr sz="2800" kern="1200">
          <a:solidFill>
            <a:schemeClr val="tx1"/>
          </a:solidFill>
          <a:latin typeface="Arial"/>
          <a:ea typeface="ＭＳ Ｐゴシック" charset="0"/>
          <a:cs typeface="Arial"/>
        </a:defRPr>
      </a:lvl1pPr>
      <a:lvl2pPr marL="742950" indent="-285750" algn="l" rtl="0" eaLnBrk="1" fontAlgn="base" hangingPunct="1">
        <a:spcBef>
          <a:spcPct val="20000"/>
        </a:spcBef>
        <a:spcAft>
          <a:spcPct val="0"/>
        </a:spcAft>
        <a:buFont typeface="Arial" charset="0"/>
        <a:buChar char="–"/>
        <a:defRPr sz="2400" kern="1200">
          <a:solidFill>
            <a:schemeClr val="tx1"/>
          </a:solidFill>
          <a:latin typeface="Arial"/>
          <a:ea typeface="ＭＳ Ｐゴシック" charset="0"/>
          <a:cs typeface="Arial"/>
        </a:defRPr>
      </a:lvl2pPr>
      <a:lvl3pPr marL="1143000" indent="-228600" algn="l" rtl="0" eaLnBrk="1" fontAlgn="base" hangingPunct="1">
        <a:spcBef>
          <a:spcPct val="20000"/>
        </a:spcBef>
        <a:spcAft>
          <a:spcPct val="0"/>
        </a:spcAft>
        <a:buFont typeface="Arial" charset="0"/>
        <a:buChar char="•"/>
        <a:defRPr sz="2000" kern="1200">
          <a:solidFill>
            <a:schemeClr val="tx1"/>
          </a:solidFill>
          <a:latin typeface="Arial"/>
          <a:ea typeface="ＭＳ Ｐゴシック" charset="0"/>
          <a:cs typeface="Arial"/>
        </a:defRPr>
      </a:lvl3pPr>
      <a:lvl4pPr marL="1600200" indent="-228600" algn="l" rtl="0" eaLnBrk="1" fontAlgn="base" hangingPunct="1">
        <a:spcBef>
          <a:spcPct val="20000"/>
        </a:spcBef>
        <a:spcAft>
          <a:spcPct val="0"/>
        </a:spcAft>
        <a:buFont typeface="Arial" charset="0"/>
        <a:buChar char="–"/>
        <a:defRPr sz="1800" kern="1200">
          <a:solidFill>
            <a:schemeClr val="tx1"/>
          </a:solidFill>
          <a:latin typeface="Arial"/>
          <a:ea typeface="ＭＳ Ｐゴシック" charset="0"/>
          <a:cs typeface="Arial"/>
        </a:defRPr>
      </a:lvl4pPr>
      <a:lvl5pPr marL="2057400" indent="-228600" algn="l" rtl="0" eaLnBrk="1" fontAlgn="base" hangingPunct="1">
        <a:spcBef>
          <a:spcPct val="20000"/>
        </a:spcBef>
        <a:spcAft>
          <a:spcPct val="0"/>
        </a:spcAft>
        <a:buFont typeface="Arial" charset="0"/>
        <a:buChar char="»"/>
        <a:defRPr sz="1600" kern="1200">
          <a:solidFill>
            <a:schemeClr val="tx1"/>
          </a:solidFill>
          <a:latin typeface="Arial"/>
          <a:ea typeface="ＭＳ Ｐゴシック" charset="0"/>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76200"/>
            <a:ext cx="8534400" cy="914400"/>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304800" y="990600"/>
            <a:ext cx="8534400" cy="5365750"/>
          </a:xfrm>
          <a:prstGeom prst="rect">
            <a:avLst/>
          </a:prstGeom>
        </p:spPr>
        <p:txBody>
          <a:bodyPr vert="horz" lIns="91440" tIns="45720" rIns="91440" bIns="45720" rtlCol="0">
            <a:no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457200" y="6400800"/>
            <a:ext cx="2133600" cy="320675"/>
          </a:xfrm>
          <a:prstGeom prst="rect">
            <a:avLst/>
          </a:prstGeom>
        </p:spPr>
        <p:txBody>
          <a:bodyPr vert="horz" lIns="91440" tIns="45720" rIns="91440" bIns="45720" rtlCol="0" anchor="ctr"/>
          <a:lstStyle>
            <a:lvl1pPr algn="l">
              <a:defRPr sz="1200">
                <a:solidFill>
                  <a:schemeClr val="tx1">
                    <a:tint val="75000"/>
                  </a:schemeClr>
                </a:solidFill>
              </a:defRPr>
            </a:lvl1pPr>
          </a:lstStyle>
          <a:p>
            <a:fld id="{57F65629-F741-454D-8A3F-49FD9C45B2E3}" type="datetime1">
              <a:rPr lang="en-US" smtClean="0">
                <a:solidFill>
                  <a:prstClr val="black">
                    <a:tint val="75000"/>
                  </a:prstClr>
                </a:solidFill>
              </a:rPr>
              <a:pPr/>
              <a:t>11/9/17</a:t>
            </a:fld>
            <a:endParaRPr lang="en-US">
              <a:solidFill>
                <a:prstClr val="black">
                  <a:tint val="75000"/>
                </a:prstClr>
              </a:solidFill>
            </a:endParaRPr>
          </a:p>
        </p:txBody>
      </p:sp>
      <p:sp>
        <p:nvSpPr>
          <p:cNvPr id="5" name="Footer Placeholder 4"/>
          <p:cNvSpPr>
            <a:spLocks noGrp="1"/>
          </p:cNvSpPr>
          <p:nvPr>
            <p:ph type="ftr" sz="quarter" idx="3"/>
          </p:nvPr>
        </p:nvSpPr>
        <p:spPr>
          <a:xfrm>
            <a:off x="3124200" y="6400800"/>
            <a:ext cx="2895600" cy="32067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7" name="Slide Number Placeholder 3"/>
          <p:cNvSpPr txBox="1">
            <a:spLocks/>
          </p:cNvSpPr>
          <p:nvPr userDrawn="1"/>
        </p:nvSpPr>
        <p:spPr>
          <a:xfrm>
            <a:off x="8077200" y="6248400"/>
            <a:ext cx="1066800" cy="6096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B363EBC-A636-4E4F-B313-DA526F248DF6}" type="slidenum">
              <a:rPr lang="en-US" sz="2000" smtClean="0">
                <a:solidFill>
                  <a:prstClr val="black"/>
                </a:solidFill>
              </a:rPr>
              <a:pPr algn="ctr"/>
              <a:t>‹#›</a:t>
            </a:fld>
            <a:endParaRPr lang="en-US" sz="2000">
              <a:solidFill>
                <a:prstClr val="black"/>
              </a:solidFill>
            </a:endParaRPr>
          </a:p>
        </p:txBody>
      </p:sp>
    </p:spTree>
    <p:extLst>
      <p:ext uri="{BB962C8B-B14F-4D97-AF65-F5344CB8AC3E}">
        <p14:creationId xmlns:p14="http://schemas.microsoft.com/office/powerpoint/2010/main" val="175720186"/>
      </p:ext>
    </p:extLst>
  </p:cSld>
  <p:clrMap bg1="lt1" tx1="dk1" bg2="lt2" tx2="dk2" accent1="accent1" accent2="accent2" accent3="accent3" accent4="accent4" accent5="accent5" accent6="accent6" hlink="hlink" folHlink="folHlink"/>
  <p:sldLayoutIdLst>
    <p:sldLayoutId id="2147488003" r:id="rId1"/>
    <p:sldLayoutId id="2147488004" r:id="rId2"/>
    <p:sldLayoutId id="2147488005" r:id="rId3"/>
    <p:sldLayoutId id="2147488006" r:id="rId4"/>
    <p:sldLayoutId id="2147488007" r:id="rId5"/>
    <p:sldLayoutId id="2147488008" r:id="rId6"/>
    <p:sldLayoutId id="2147488009" r:id="rId7"/>
    <p:sldLayoutId id="2147488010" r:id="rId8"/>
    <p:sldLayoutId id="2147488011" r:id="rId9"/>
    <p:sldLayoutId id="2147488012" r:id="rId10"/>
    <p:sldLayoutId id="2147488013" r:id="rId11"/>
  </p:sldLayoutIdLst>
  <p:timing>
    <p:tnLst>
      <p:par>
        <p:cTn id="1" dur="indefinite" restart="never" nodeType="tmRoot"/>
      </p:par>
    </p:tnLst>
  </p:timing>
  <p:hf hdr="0" ftr="0" dt="0"/>
  <p:txStyles>
    <p:titleStyle>
      <a:lvl1pPr algn="l" defTabSz="914400" rtl="0" eaLnBrk="1" latinLnBrk="0"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532045670"/>
      </p:ext>
    </p:extLst>
  </p:cSld>
  <p:clrMap bg1="lt1" tx1="dk1" bg2="lt2" tx2="dk2" accent1="accent1" accent2="accent2" accent3="accent3" accent4="accent4" accent5="accent5" accent6="accent6" hlink="hlink" folHlink="folHlink"/>
  <p:sldLayoutIdLst>
    <p:sldLayoutId id="2147484246" r:id="rId1"/>
    <p:sldLayoutId id="2147484247" r:id="rId2"/>
    <p:sldLayoutId id="2147484248" r:id="rId3"/>
    <p:sldLayoutId id="2147484249" r:id="rId4"/>
    <p:sldLayoutId id="2147484250" r:id="rId5"/>
    <p:sldLayoutId id="2147484251" r:id="rId6"/>
    <p:sldLayoutId id="2147484252" r:id="rId7"/>
    <p:sldLayoutId id="2147484253" r:id="rId8"/>
    <p:sldLayoutId id="2147484254" r:id="rId9"/>
    <p:sldLayoutId id="2147484255" r:id="rId10"/>
    <p:sldLayoutId id="214748425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4174514676"/>
      </p:ext>
    </p:extLst>
  </p:cSld>
  <p:clrMap bg1="lt1" tx1="dk1" bg2="lt2" tx2="dk2" accent1="accent1" accent2="accent2" accent3="accent3" accent4="accent4" accent5="accent5" accent6="accent6" hlink="hlink" folHlink="folHlink"/>
  <p:sldLayoutIdLst>
    <p:sldLayoutId id="2147484282" r:id="rId1"/>
    <p:sldLayoutId id="2147484283" r:id="rId2"/>
    <p:sldLayoutId id="2147484284" r:id="rId3"/>
    <p:sldLayoutId id="2147484285" r:id="rId4"/>
    <p:sldLayoutId id="2147484286" r:id="rId5"/>
    <p:sldLayoutId id="2147484287" r:id="rId6"/>
    <p:sldLayoutId id="2147484288" r:id="rId7"/>
    <p:sldLayoutId id="2147484289" r:id="rId8"/>
    <p:sldLayoutId id="2147484290" r:id="rId9"/>
    <p:sldLayoutId id="2147484291" r:id="rId10"/>
    <p:sldLayoutId id="214748429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56234506"/>
      </p:ext>
    </p:extLst>
  </p:cSld>
  <p:clrMap bg1="lt1" tx1="dk1" bg2="lt2" tx2="dk2" accent1="accent1" accent2="accent2" accent3="accent3" accent4="accent4" accent5="accent5" accent6="accent6" hlink="hlink" folHlink="folHlink"/>
  <p:sldLayoutIdLst>
    <p:sldLayoutId id="2147484307" r:id="rId1"/>
    <p:sldLayoutId id="2147484308" r:id="rId2"/>
    <p:sldLayoutId id="2147484309" r:id="rId3"/>
    <p:sldLayoutId id="2147484310" r:id="rId4"/>
    <p:sldLayoutId id="2147484311" r:id="rId5"/>
    <p:sldLayoutId id="2147484312" r:id="rId6"/>
    <p:sldLayoutId id="2147484313" r:id="rId7"/>
    <p:sldLayoutId id="2147484314" r:id="rId8"/>
    <p:sldLayoutId id="2147484315" r:id="rId9"/>
    <p:sldLayoutId id="2147484316" r:id="rId10"/>
    <p:sldLayoutId id="214748431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97489780"/>
      </p:ext>
    </p:extLst>
  </p:cSld>
  <p:clrMap bg1="lt1" tx1="dk1" bg2="lt2" tx2="dk2" accent1="accent1" accent2="accent2" accent3="accent3" accent4="accent4" accent5="accent5" accent6="accent6" hlink="hlink" folHlink="folHlink"/>
  <p:sldLayoutIdLst>
    <p:sldLayoutId id="2147484355" r:id="rId1"/>
    <p:sldLayoutId id="2147484356" r:id="rId2"/>
    <p:sldLayoutId id="2147484357" r:id="rId3"/>
    <p:sldLayoutId id="2147484358" r:id="rId4"/>
    <p:sldLayoutId id="2147484359" r:id="rId5"/>
    <p:sldLayoutId id="2147484360" r:id="rId6"/>
    <p:sldLayoutId id="2147484361" r:id="rId7"/>
    <p:sldLayoutId id="2147484362" r:id="rId8"/>
    <p:sldLayoutId id="2147484363" r:id="rId9"/>
    <p:sldLayoutId id="2147484364" r:id="rId10"/>
    <p:sldLayoutId id="214748436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36955337"/>
      </p:ext>
    </p:extLst>
  </p:cSld>
  <p:clrMap bg1="lt1" tx1="dk1" bg2="lt2" tx2="dk2" accent1="accent1" accent2="accent2" accent3="accent3" accent4="accent4" accent5="accent5" accent6="accent6" hlink="hlink" folHlink="folHlink"/>
  <p:sldLayoutIdLst>
    <p:sldLayoutId id="2147484367" r:id="rId1"/>
    <p:sldLayoutId id="2147484368" r:id="rId2"/>
    <p:sldLayoutId id="2147484369" r:id="rId3"/>
    <p:sldLayoutId id="2147484370" r:id="rId4"/>
    <p:sldLayoutId id="2147484371" r:id="rId5"/>
    <p:sldLayoutId id="2147484372" r:id="rId6"/>
    <p:sldLayoutId id="2147484373" r:id="rId7"/>
    <p:sldLayoutId id="2147484374" r:id="rId8"/>
    <p:sldLayoutId id="2147484375" r:id="rId9"/>
    <p:sldLayoutId id="2147484376" r:id="rId10"/>
    <p:sldLayoutId id="214748437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25046945"/>
      </p:ext>
    </p:extLst>
  </p:cSld>
  <p:clrMap bg1="lt1" tx1="dk1" bg2="lt2" tx2="dk2" accent1="accent1" accent2="accent2" accent3="accent3" accent4="accent4" accent5="accent5" accent6="accent6" hlink="hlink" folHlink="folHlink"/>
  <p:sldLayoutIdLst>
    <p:sldLayoutId id="2147484379" r:id="rId1"/>
    <p:sldLayoutId id="2147484380" r:id="rId2"/>
    <p:sldLayoutId id="2147484381" r:id="rId3"/>
    <p:sldLayoutId id="2147484382" r:id="rId4"/>
    <p:sldLayoutId id="2147484383" r:id="rId5"/>
    <p:sldLayoutId id="2147484384" r:id="rId6"/>
    <p:sldLayoutId id="2147484385" r:id="rId7"/>
    <p:sldLayoutId id="2147484386" r:id="rId8"/>
    <p:sldLayoutId id="2147484387" r:id="rId9"/>
    <p:sldLayoutId id="2147484388" r:id="rId10"/>
    <p:sldLayoutId id="214748438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97112098"/>
      </p:ext>
    </p:extLst>
  </p:cSld>
  <p:clrMap bg1="lt1" tx1="dk1" bg2="lt2" tx2="dk2" accent1="accent1" accent2="accent2" accent3="accent3" accent4="accent4" accent5="accent5" accent6="accent6" hlink="hlink" folHlink="folHlink"/>
  <p:sldLayoutIdLst>
    <p:sldLayoutId id="2147484403" r:id="rId1"/>
    <p:sldLayoutId id="2147484404" r:id="rId2"/>
    <p:sldLayoutId id="2147484405" r:id="rId3"/>
    <p:sldLayoutId id="2147484406" r:id="rId4"/>
    <p:sldLayoutId id="2147484407" r:id="rId5"/>
    <p:sldLayoutId id="2147484408" r:id="rId6"/>
    <p:sldLayoutId id="2147484409" r:id="rId7"/>
    <p:sldLayoutId id="2147484410" r:id="rId8"/>
    <p:sldLayoutId id="2147484411" r:id="rId9"/>
    <p:sldLayoutId id="2147484412" r:id="rId10"/>
    <p:sldLayoutId id="214748441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349183452"/>
      </p:ext>
    </p:extLst>
  </p:cSld>
  <p:clrMap bg1="lt1" tx1="dk1" bg2="lt2" tx2="dk2" accent1="accent1" accent2="accent2" accent3="accent3" accent4="accent4" accent5="accent5" accent6="accent6" hlink="hlink" folHlink="folHlink"/>
  <p:sldLayoutIdLst>
    <p:sldLayoutId id="2147484415" r:id="rId1"/>
    <p:sldLayoutId id="2147484416" r:id="rId2"/>
    <p:sldLayoutId id="2147484417" r:id="rId3"/>
    <p:sldLayoutId id="2147484418" r:id="rId4"/>
    <p:sldLayoutId id="2147484419" r:id="rId5"/>
    <p:sldLayoutId id="2147484420" r:id="rId6"/>
    <p:sldLayoutId id="2147484421" r:id="rId7"/>
    <p:sldLayoutId id="2147484422" r:id="rId8"/>
    <p:sldLayoutId id="2147484423" r:id="rId9"/>
    <p:sldLayoutId id="2147484424" r:id="rId10"/>
    <p:sldLayoutId id="214748442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17073943"/>
      </p:ext>
    </p:extLst>
  </p:cSld>
  <p:clrMap bg1="lt1" tx1="dk1" bg2="lt2" tx2="dk2" accent1="accent1" accent2="accent2" accent3="accent3" accent4="accent4" accent5="accent5" accent6="accent6" hlink="hlink" folHlink="folHlink"/>
  <p:sldLayoutIdLst>
    <p:sldLayoutId id="2147484427" r:id="rId1"/>
    <p:sldLayoutId id="2147484428" r:id="rId2"/>
    <p:sldLayoutId id="2147484429" r:id="rId3"/>
    <p:sldLayoutId id="2147484430" r:id="rId4"/>
    <p:sldLayoutId id="2147484431" r:id="rId5"/>
    <p:sldLayoutId id="2147484432" r:id="rId6"/>
    <p:sldLayoutId id="2147484433" r:id="rId7"/>
    <p:sldLayoutId id="2147484434" r:id="rId8"/>
    <p:sldLayoutId id="2147484435" r:id="rId9"/>
    <p:sldLayoutId id="2147484436" r:id="rId10"/>
    <p:sldLayoutId id="214748443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48319655"/>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05412545"/>
      </p:ext>
    </p:extLst>
  </p:cSld>
  <p:clrMap bg1="lt1" tx1="dk1" bg2="lt2" tx2="dk2" accent1="accent1" accent2="accent2" accent3="accent3" accent4="accent4" accent5="accent5" accent6="accent6" hlink="hlink" folHlink="folHlink"/>
  <p:sldLayoutIdLst>
    <p:sldLayoutId id="2147484439" r:id="rId1"/>
    <p:sldLayoutId id="2147484440" r:id="rId2"/>
    <p:sldLayoutId id="2147484441" r:id="rId3"/>
    <p:sldLayoutId id="2147484442" r:id="rId4"/>
    <p:sldLayoutId id="2147484443" r:id="rId5"/>
    <p:sldLayoutId id="2147484444" r:id="rId6"/>
    <p:sldLayoutId id="2147484445" r:id="rId7"/>
    <p:sldLayoutId id="2147484446" r:id="rId8"/>
    <p:sldLayoutId id="2147484447" r:id="rId9"/>
    <p:sldLayoutId id="2147484448" r:id="rId10"/>
    <p:sldLayoutId id="214748444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51615603"/>
      </p:ext>
    </p:extLst>
  </p:cSld>
  <p:clrMap bg1="lt1" tx1="dk1" bg2="lt2" tx2="dk2" accent1="accent1" accent2="accent2" accent3="accent3" accent4="accent4" accent5="accent5" accent6="accent6" hlink="hlink" folHlink="folHlink"/>
  <p:sldLayoutIdLst>
    <p:sldLayoutId id="2147484451" r:id="rId1"/>
    <p:sldLayoutId id="2147484452" r:id="rId2"/>
    <p:sldLayoutId id="2147484453" r:id="rId3"/>
    <p:sldLayoutId id="2147484454" r:id="rId4"/>
    <p:sldLayoutId id="2147484455" r:id="rId5"/>
    <p:sldLayoutId id="2147484456" r:id="rId6"/>
    <p:sldLayoutId id="2147484457" r:id="rId7"/>
    <p:sldLayoutId id="2147484458" r:id="rId8"/>
    <p:sldLayoutId id="2147484459" r:id="rId9"/>
    <p:sldLayoutId id="2147484460" r:id="rId10"/>
    <p:sldLayoutId id="214748446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27065144"/>
      </p:ext>
    </p:extLst>
  </p:cSld>
  <p:clrMap bg1="lt1" tx1="dk1" bg2="lt2" tx2="dk2" accent1="accent1" accent2="accent2" accent3="accent3" accent4="accent4" accent5="accent5" accent6="accent6" hlink="hlink" folHlink="folHlink"/>
  <p:sldLayoutIdLst>
    <p:sldLayoutId id="2147484463" r:id="rId1"/>
    <p:sldLayoutId id="2147484464" r:id="rId2"/>
    <p:sldLayoutId id="2147484465" r:id="rId3"/>
    <p:sldLayoutId id="2147484466" r:id="rId4"/>
    <p:sldLayoutId id="2147484467" r:id="rId5"/>
    <p:sldLayoutId id="2147484468" r:id="rId6"/>
    <p:sldLayoutId id="2147484469" r:id="rId7"/>
    <p:sldLayoutId id="2147484470" r:id="rId8"/>
    <p:sldLayoutId id="2147484471" r:id="rId9"/>
    <p:sldLayoutId id="2147484472" r:id="rId10"/>
    <p:sldLayoutId id="214748447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94128692"/>
      </p:ext>
    </p:extLst>
  </p:cSld>
  <p:clrMap bg1="lt1" tx1="dk1" bg2="lt2" tx2="dk2" accent1="accent1" accent2="accent2" accent3="accent3" accent4="accent4" accent5="accent5" accent6="accent6" hlink="hlink" folHlink="folHlink"/>
  <p:sldLayoutIdLst>
    <p:sldLayoutId id="2147484475" r:id="rId1"/>
    <p:sldLayoutId id="2147484476" r:id="rId2"/>
    <p:sldLayoutId id="2147484477" r:id="rId3"/>
    <p:sldLayoutId id="2147484478" r:id="rId4"/>
    <p:sldLayoutId id="2147484479" r:id="rId5"/>
    <p:sldLayoutId id="2147484480" r:id="rId6"/>
    <p:sldLayoutId id="2147484481" r:id="rId7"/>
    <p:sldLayoutId id="2147484482" r:id="rId8"/>
    <p:sldLayoutId id="2147484483" r:id="rId9"/>
    <p:sldLayoutId id="2147484484" r:id="rId10"/>
    <p:sldLayoutId id="214748448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88987752"/>
      </p:ext>
    </p:extLst>
  </p:cSld>
  <p:clrMap bg1="lt1" tx1="dk1" bg2="lt2" tx2="dk2" accent1="accent1" accent2="accent2" accent3="accent3" accent4="accent4" accent5="accent5" accent6="accent6" hlink="hlink" folHlink="folHlink"/>
  <p:sldLayoutIdLst>
    <p:sldLayoutId id="2147484511" r:id="rId1"/>
    <p:sldLayoutId id="2147484512" r:id="rId2"/>
    <p:sldLayoutId id="2147484513" r:id="rId3"/>
    <p:sldLayoutId id="2147484514" r:id="rId4"/>
    <p:sldLayoutId id="2147484515" r:id="rId5"/>
    <p:sldLayoutId id="2147484516" r:id="rId6"/>
    <p:sldLayoutId id="2147484517" r:id="rId7"/>
    <p:sldLayoutId id="2147484518" r:id="rId8"/>
    <p:sldLayoutId id="2147484519" r:id="rId9"/>
    <p:sldLayoutId id="2147484520" r:id="rId10"/>
    <p:sldLayoutId id="214748452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r>
              <a:rPr lang="en-US" altLang="en-US" dirty="0" smtClean="0">
                <a:solidFill>
                  <a:srgbClr val="000000"/>
                </a:solidFill>
              </a:rPr>
              <a:t>CHIPPER: HPCA 2011</a:t>
            </a:r>
            <a:endParaRPr lang="en-US" altLang="en-US" dirty="0">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285720" y="6357958"/>
            <a:ext cx="1347679" cy="389938"/>
          </a:xfrm>
          <a:prstGeom prst="rect">
            <a:avLst/>
          </a:prstGeom>
        </p:spPr>
      </p:pic>
    </p:spTree>
    <p:extLst>
      <p:ext uri="{BB962C8B-B14F-4D97-AF65-F5344CB8AC3E}">
        <p14:creationId xmlns:p14="http://schemas.microsoft.com/office/powerpoint/2010/main" val="2503778565"/>
      </p:ext>
    </p:extLst>
  </p:cSld>
  <p:clrMap bg1="lt1" tx1="dk1" bg2="lt2" tx2="dk2" accent1="accent1" accent2="accent2" accent3="accent3" accent4="accent4" accent5="accent5" accent6="accent6" hlink="hlink" folHlink="folHlink"/>
  <p:sldLayoutIdLst>
    <p:sldLayoutId id="2147484523" r:id="rId1"/>
    <p:sldLayoutId id="2147484524" r:id="rId2"/>
    <p:sldLayoutId id="2147484525" r:id="rId3"/>
    <p:sldLayoutId id="2147484526" r:id="rId4"/>
    <p:sldLayoutId id="2147484527" r:id="rId5"/>
    <p:sldLayoutId id="2147484528" r:id="rId6"/>
    <p:sldLayoutId id="2147484529" r:id="rId7"/>
    <p:sldLayoutId id="2147484530" r:id="rId8"/>
    <p:sldLayoutId id="2147484531" r:id="rId9"/>
    <p:sldLayoutId id="2147484532" r:id="rId10"/>
    <p:sldLayoutId id="214748453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964860F9-DD7C-AE47-98ED-AEBA17B0375F}"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Tree>
    <p:extLst>
      <p:ext uri="{BB962C8B-B14F-4D97-AF65-F5344CB8AC3E}">
        <p14:creationId xmlns:p14="http://schemas.microsoft.com/office/powerpoint/2010/main" val="3606677314"/>
      </p:ext>
    </p:extLst>
  </p:cSld>
  <p:clrMap bg1="lt1" tx1="dk1" bg2="lt2" tx2="dk2" accent1="accent1" accent2="accent2" accent3="accent3" accent4="accent4" accent5="accent5" accent6="accent6" hlink="hlink" folHlink="folHlink"/>
  <p:sldLayoutIdLst>
    <p:sldLayoutId id="2147484535" r:id="rId1"/>
    <p:sldLayoutId id="2147484536" r:id="rId2"/>
    <p:sldLayoutId id="2147484537" r:id="rId3"/>
    <p:sldLayoutId id="2147484538" r:id="rId4"/>
    <p:sldLayoutId id="2147484539" r:id="rId5"/>
    <p:sldLayoutId id="2147484540" r:id="rId6"/>
    <p:sldLayoutId id="2147484541" r:id="rId7"/>
    <p:sldLayoutId id="2147484542" r:id="rId8"/>
    <p:sldLayoutId id="2147484543" r:id="rId9"/>
    <p:sldLayoutId id="2147484544" r:id="rId10"/>
    <p:sldLayoutId id="2147484545" r:id="rId11"/>
    <p:sldLayoutId id="2147484546"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21740566"/>
      </p:ext>
    </p:extLst>
  </p:cSld>
  <p:clrMap bg1="lt1" tx1="dk1" bg2="lt2" tx2="dk2" accent1="accent1" accent2="accent2" accent3="accent3" accent4="accent4" accent5="accent5" accent6="accent6" hlink="hlink" folHlink="folHlink"/>
  <p:sldLayoutIdLst>
    <p:sldLayoutId id="2147484548" r:id="rId1"/>
    <p:sldLayoutId id="2147484549" r:id="rId2"/>
    <p:sldLayoutId id="2147484550" r:id="rId3"/>
    <p:sldLayoutId id="2147484551" r:id="rId4"/>
    <p:sldLayoutId id="2147484552" r:id="rId5"/>
    <p:sldLayoutId id="2147484553" r:id="rId6"/>
    <p:sldLayoutId id="2147484554" r:id="rId7"/>
    <p:sldLayoutId id="2147484555" r:id="rId8"/>
    <p:sldLayoutId id="2147484556" r:id="rId9"/>
    <p:sldLayoutId id="2147484557" r:id="rId10"/>
    <p:sldLayoutId id="214748455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00132044"/>
      </p:ext>
    </p:extLst>
  </p:cSld>
  <p:clrMap bg1="lt1" tx1="dk1" bg2="lt2" tx2="dk2" accent1="accent1" accent2="accent2" accent3="accent3" accent4="accent4" accent5="accent5" accent6="accent6" hlink="hlink" folHlink="folHlink"/>
  <p:sldLayoutIdLst>
    <p:sldLayoutId id="2147484560" r:id="rId1"/>
    <p:sldLayoutId id="2147484561" r:id="rId2"/>
    <p:sldLayoutId id="2147484562" r:id="rId3"/>
    <p:sldLayoutId id="2147484563" r:id="rId4"/>
    <p:sldLayoutId id="2147484564" r:id="rId5"/>
    <p:sldLayoutId id="2147484565" r:id="rId6"/>
    <p:sldLayoutId id="2147484566" r:id="rId7"/>
    <p:sldLayoutId id="2147484567" r:id="rId8"/>
    <p:sldLayoutId id="2147484568" r:id="rId9"/>
    <p:sldLayoutId id="2147484569" r:id="rId10"/>
    <p:sldLayoutId id="214748457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2586202913"/>
      </p:ext>
    </p:extLst>
  </p:cSld>
  <p:clrMap bg1="lt1" tx1="dk1" bg2="lt2" tx2="dk2" accent1="accent1" accent2="accent2" accent3="accent3" accent4="accent4" accent5="accent5" accent6="accent6" hlink="hlink" folHlink="folHlink"/>
  <p:sldLayoutIdLst>
    <p:sldLayoutId id="2147484572" r:id="rId1"/>
    <p:sldLayoutId id="2147484573" r:id="rId2"/>
    <p:sldLayoutId id="2147484574" r:id="rId3"/>
    <p:sldLayoutId id="2147484575" r:id="rId4"/>
    <p:sldLayoutId id="2147484576" r:id="rId5"/>
    <p:sldLayoutId id="2147484577" r:id="rId6"/>
    <p:sldLayoutId id="2147484578" r:id="rId7"/>
    <p:sldLayoutId id="2147484579" r:id="rId8"/>
    <p:sldLayoutId id="2147484580" r:id="rId9"/>
    <p:sldLayoutId id="2147484581" r:id="rId10"/>
    <p:sldLayoutId id="214748458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3951778093"/>
      </p:ext>
    </p:extLst>
  </p:cSld>
  <p:clrMap bg1="lt1" tx1="dk1" bg2="lt2" tx2="dk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 id="214748383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524926907"/>
      </p:ext>
    </p:extLst>
  </p:cSld>
  <p:clrMap bg1="lt1" tx1="dk1" bg2="lt2" tx2="dk2" accent1="accent1" accent2="accent2" accent3="accent3" accent4="accent4" accent5="accent5" accent6="accent6" hlink="hlink" folHlink="folHlink"/>
  <p:sldLayoutIdLst>
    <p:sldLayoutId id="2147484621" r:id="rId1"/>
    <p:sldLayoutId id="2147484622" r:id="rId2"/>
    <p:sldLayoutId id="2147484623" r:id="rId3"/>
    <p:sldLayoutId id="2147484624" r:id="rId4"/>
    <p:sldLayoutId id="2147484625" r:id="rId5"/>
    <p:sldLayoutId id="2147484626" r:id="rId6"/>
    <p:sldLayoutId id="2147484627" r:id="rId7"/>
    <p:sldLayoutId id="2147484628" r:id="rId8"/>
    <p:sldLayoutId id="2147484629" r:id="rId9"/>
    <p:sldLayoutId id="2147484630" r:id="rId10"/>
    <p:sldLayoutId id="214748463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86447595"/>
      </p:ext>
    </p:extLst>
  </p:cSld>
  <p:clrMap bg1="lt1" tx1="dk1" bg2="lt2" tx2="dk2" accent1="accent1" accent2="accent2" accent3="accent3" accent4="accent4" accent5="accent5" accent6="accent6" hlink="hlink" folHlink="folHlink"/>
  <p:sldLayoutIdLst>
    <p:sldLayoutId id="2147484657" r:id="rId1"/>
    <p:sldLayoutId id="2147484658" r:id="rId2"/>
    <p:sldLayoutId id="2147484659" r:id="rId3"/>
    <p:sldLayoutId id="2147484660" r:id="rId4"/>
    <p:sldLayoutId id="2147484661" r:id="rId5"/>
    <p:sldLayoutId id="2147484662" r:id="rId6"/>
    <p:sldLayoutId id="2147484663" r:id="rId7"/>
    <p:sldLayoutId id="2147484664" r:id="rId8"/>
    <p:sldLayoutId id="2147484665" r:id="rId9"/>
    <p:sldLayoutId id="2147484666" r:id="rId10"/>
    <p:sldLayoutId id="214748466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65715227"/>
      </p:ext>
    </p:extLst>
  </p:cSld>
  <p:clrMap bg1="lt1" tx1="dk1" bg2="lt2" tx2="dk2" accent1="accent1" accent2="accent2" accent3="accent3" accent4="accent4" accent5="accent5" accent6="accent6" hlink="hlink" folHlink="folHlink"/>
  <p:sldLayoutIdLst>
    <p:sldLayoutId id="2147484669" r:id="rId1"/>
    <p:sldLayoutId id="2147484670" r:id="rId2"/>
    <p:sldLayoutId id="2147484671" r:id="rId3"/>
    <p:sldLayoutId id="2147484672" r:id="rId4"/>
    <p:sldLayoutId id="2147484673" r:id="rId5"/>
    <p:sldLayoutId id="2147484674" r:id="rId6"/>
    <p:sldLayoutId id="2147484675" r:id="rId7"/>
    <p:sldLayoutId id="2147484676" r:id="rId8"/>
    <p:sldLayoutId id="2147484677" r:id="rId9"/>
    <p:sldLayoutId id="2147484678" r:id="rId10"/>
    <p:sldLayoutId id="214748467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440334607"/>
      </p:ext>
    </p:extLst>
  </p:cSld>
  <p:clrMap bg1="lt1" tx1="dk1" bg2="lt2" tx2="dk2" accent1="accent1" accent2="accent2" accent3="accent3" accent4="accent4" accent5="accent5" accent6="accent6" hlink="hlink" folHlink="folHlink"/>
  <p:sldLayoutIdLst>
    <p:sldLayoutId id="2147484681" r:id="rId1"/>
    <p:sldLayoutId id="2147484682" r:id="rId2"/>
    <p:sldLayoutId id="2147484683" r:id="rId3"/>
    <p:sldLayoutId id="2147484684" r:id="rId4"/>
    <p:sldLayoutId id="2147484685" r:id="rId5"/>
    <p:sldLayoutId id="2147484686" r:id="rId6"/>
    <p:sldLayoutId id="2147484687" r:id="rId7"/>
    <p:sldLayoutId id="2147484688" r:id="rId8"/>
    <p:sldLayoutId id="2147484689" r:id="rId9"/>
    <p:sldLayoutId id="2147484690" r:id="rId10"/>
    <p:sldLayoutId id="214748469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49752885"/>
      </p:ext>
    </p:extLst>
  </p:cSld>
  <p:clrMap bg1="lt1" tx1="dk1" bg2="lt2" tx2="dk2" accent1="accent1" accent2="accent2" accent3="accent3" accent4="accent4" accent5="accent5" accent6="accent6" hlink="hlink" folHlink="folHlink"/>
  <p:sldLayoutIdLst>
    <p:sldLayoutId id="2147484705" r:id="rId1"/>
    <p:sldLayoutId id="2147484706" r:id="rId2"/>
    <p:sldLayoutId id="2147484707" r:id="rId3"/>
    <p:sldLayoutId id="2147484708" r:id="rId4"/>
    <p:sldLayoutId id="2147484709" r:id="rId5"/>
    <p:sldLayoutId id="2147484710" r:id="rId6"/>
    <p:sldLayoutId id="2147484711" r:id="rId7"/>
    <p:sldLayoutId id="2147484712" r:id="rId8"/>
    <p:sldLayoutId id="2147484713" r:id="rId9"/>
    <p:sldLayoutId id="2147484714" r:id="rId10"/>
    <p:sldLayoutId id="214748471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635331482"/>
      </p:ext>
    </p:extLst>
  </p:cSld>
  <p:clrMap bg1="lt1" tx1="dk1" bg2="lt2" tx2="dk2" accent1="accent1" accent2="accent2" accent3="accent3" accent4="accent4" accent5="accent5" accent6="accent6" hlink="hlink" folHlink="folHlink"/>
  <p:sldLayoutIdLst>
    <p:sldLayoutId id="2147484742" r:id="rId1"/>
    <p:sldLayoutId id="2147484743" r:id="rId2"/>
    <p:sldLayoutId id="2147484744" r:id="rId3"/>
    <p:sldLayoutId id="2147484745" r:id="rId4"/>
    <p:sldLayoutId id="2147484746" r:id="rId5"/>
    <p:sldLayoutId id="2147484747" r:id="rId6"/>
    <p:sldLayoutId id="2147484748" r:id="rId7"/>
    <p:sldLayoutId id="2147484749" r:id="rId8"/>
    <p:sldLayoutId id="2147484750" r:id="rId9"/>
    <p:sldLayoutId id="2147484751" r:id="rId10"/>
    <p:sldLayoutId id="214748475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12391744"/>
      </p:ext>
    </p:extLst>
  </p:cSld>
  <p:clrMap bg1="lt1" tx1="dk1" bg2="lt2" tx2="dk2" accent1="accent1" accent2="accent2" accent3="accent3" accent4="accent4" accent5="accent5" accent6="accent6" hlink="hlink" folHlink="folHlink"/>
  <p:sldLayoutIdLst>
    <p:sldLayoutId id="2147484766" r:id="rId1"/>
    <p:sldLayoutId id="2147484767" r:id="rId2"/>
    <p:sldLayoutId id="2147484768" r:id="rId3"/>
    <p:sldLayoutId id="2147484769" r:id="rId4"/>
    <p:sldLayoutId id="2147484770" r:id="rId5"/>
    <p:sldLayoutId id="2147484771" r:id="rId6"/>
    <p:sldLayoutId id="2147484772" r:id="rId7"/>
    <p:sldLayoutId id="2147484773" r:id="rId8"/>
    <p:sldLayoutId id="2147484774" r:id="rId9"/>
    <p:sldLayoutId id="2147484775" r:id="rId10"/>
    <p:sldLayoutId id="214748477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4272753442"/>
      </p:ext>
    </p:extLst>
  </p:cSld>
  <p:clrMap bg1="lt1" tx1="dk1" bg2="lt2" tx2="dk2" accent1="accent1" accent2="accent2" accent3="accent3" accent4="accent4" accent5="accent5" accent6="accent6" hlink="hlink" folHlink="folHlink"/>
  <p:sldLayoutIdLst>
    <p:sldLayoutId id="2147484778" r:id="rId1"/>
    <p:sldLayoutId id="2147484779" r:id="rId2"/>
    <p:sldLayoutId id="2147484780" r:id="rId3"/>
    <p:sldLayoutId id="2147484781" r:id="rId4"/>
    <p:sldLayoutId id="2147484782" r:id="rId5"/>
    <p:sldLayoutId id="2147484783" r:id="rId6"/>
    <p:sldLayoutId id="2147484784" r:id="rId7"/>
    <p:sldLayoutId id="2147484785" r:id="rId8"/>
    <p:sldLayoutId id="2147484786" r:id="rId9"/>
    <p:sldLayoutId id="2147484787" r:id="rId10"/>
    <p:sldLayoutId id="214748478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233745960"/>
      </p:ext>
    </p:extLst>
  </p:cSld>
  <p:clrMap bg1="lt1" tx1="dk1" bg2="lt2" tx2="dk2" accent1="accent1" accent2="accent2" accent3="accent3" accent4="accent4" accent5="accent5" accent6="accent6" hlink="hlink" folHlink="folHlink"/>
  <p:sldLayoutIdLst>
    <p:sldLayoutId id="2147484790" r:id="rId1"/>
    <p:sldLayoutId id="2147484791" r:id="rId2"/>
    <p:sldLayoutId id="2147484792" r:id="rId3"/>
    <p:sldLayoutId id="2147484793" r:id="rId4"/>
    <p:sldLayoutId id="2147484794" r:id="rId5"/>
    <p:sldLayoutId id="2147484795" r:id="rId6"/>
    <p:sldLayoutId id="2147484796" r:id="rId7"/>
    <p:sldLayoutId id="2147484797" r:id="rId8"/>
    <p:sldLayoutId id="2147484798" r:id="rId9"/>
    <p:sldLayoutId id="2147484799" r:id="rId10"/>
    <p:sldLayoutId id="214748480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00855212"/>
      </p:ext>
    </p:extLst>
  </p:cSld>
  <p:clrMap bg1="lt1" tx1="dk1" bg2="lt2" tx2="dk2" accent1="accent1" accent2="accent2" accent3="accent3" accent4="accent4" accent5="accent5" accent6="accent6" hlink="hlink" folHlink="folHlink"/>
  <p:sldLayoutIdLst>
    <p:sldLayoutId id="2147484802" r:id="rId1"/>
    <p:sldLayoutId id="2147484803" r:id="rId2"/>
    <p:sldLayoutId id="2147484804" r:id="rId3"/>
    <p:sldLayoutId id="2147484805" r:id="rId4"/>
    <p:sldLayoutId id="2147484806" r:id="rId5"/>
    <p:sldLayoutId id="2147484807" r:id="rId6"/>
    <p:sldLayoutId id="2147484808" r:id="rId7"/>
    <p:sldLayoutId id="2147484809" r:id="rId8"/>
    <p:sldLayoutId id="2147484810" r:id="rId9"/>
    <p:sldLayoutId id="2147484811" r:id="rId10"/>
    <p:sldLayoutId id="214748481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952091940"/>
      </p:ext>
    </p:extLst>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3493323852"/>
      </p:ext>
    </p:extLst>
  </p:cSld>
  <p:clrMap bg1="lt1" tx1="dk1" bg2="lt2" tx2="dk2" accent1="accent1" accent2="accent2" accent3="accent3" accent4="accent4" accent5="accent5" accent6="accent6" hlink="hlink" folHlink="folHlink"/>
  <p:sldLayoutIdLst>
    <p:sldLayoutId id="2147484814" r:id="rId1"/>
    <p:sldLayoutId id="2147484815" r:id="rId2"/>
    <p:sldLayoutId id="2147484816" r:id="rId3"/>
    <p:sldLayoutId id="2147484817" r:id="rId4"/>
    <p:sldLayoutId id="2147484818" r:id="rId5"/>
    <p:sldLayoutId id="2147484819" r:id="rId6"/>
    <p:sldLayoutId id="2147484820" r:id="rId7"/>
    <p:sldLayoutId id="2147484821" r:id="rId8"/>
    <p:sldLayoutId id="2147484822" r:id="rId9"/>
    <p:sldLayoutId id="2147484823" r:id="rId10"/>
    <p:sldLayoutId id="214748482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9746191"/>
      </p:ext>
    </p:extLst>
  </p:cSld>
  <p:clrMap bg1="lt1" tx1="dk1" bg2="lt2" tx2="dk2" accent1="accent1" accent2="accent2" accent3="accent3" accent4="accent4" accent5="accent5" accent6="accent6" hlink="hlink" folHlink="folHlink"/>
  <p:sldLayoutIdLst>
    <p:sldLayoutId id="2147484826" r:id="rId1"/>
    <p:sldLayoutId id="2147484827" r:id="rId2"/>
    <p:sldLayoutId id="2147484828" r:id="rId3"/>
    <p:sldLayoutId id="2147484829" r:id="rId4"/>
    <p:sldLayoutId id="2147484830" r:id="rId5"/>
    <p:sldLayoutId id="2147484831" r:id="rId6"/>
    <p:sldLayoutId id="2147484832" r:id="rId7"/>
    <p:sldLayoutId id="2147484833" r:id="rId8"/>
    <p:sldLayoutId id="2147484834" r:id="rId9"/>
    <p:sldLayoutId id="2147484835" r:id="rId10"/>
    <p:sldLayoutId id="214748483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27860052"/>
      </p:ext>
    </p:extLst>
  </p:cSld>
  <p:clrMap bg1="lt1" tx1="dk1" bg2="lt2" tx2="dk2" accent1="accent1" accent2="accent2" accent3="accent3" accent4="accent4" accent5="accent5" accent6="accent6" hlink="hlink" folHlink="folHlink"/>
  <p:sldLayoutIdLst>
    <p:sldLayoutId id="2147484838" r:id="rId1"/>
    <p:sldLayoutId id="2147484839" r:id="rId2"/>
    <p:sldLayoutId id="2147484840" r:id="rId3"/>
    <p:sldLayoutId id="2147484841" r:id="rId4"/>
    <p:sldLayoutId id="2147484842" r:id="rId5"/>
    <p:sldLayoutId id="2147484843" r:id="rId6"/>
    <p:sldLayoutId id="2147484844" r:id="rId7"/>
    <p:sldLayoutId id="2147484845" r:id="rId8"/>
    <p:sldLayoutId id="2147484846" r:id="rId9"/>
    <p:sldLayoutId id="2147484847" r:id="rId10"/>
    <p:sldLayoutId id="214748484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151711694"/>
      </p:ext>
    </p:extLst>
  </p:cSld>
  <p:clrMap bg1="lt1" tx1="dk1" bg2="lt2" tx2="dk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691673417"/>
      </p:ext>
    </p:extLst>
  </p:cSld>
  <p:clrMap bg1="lt1" tx1="dk1" bg2="lt2" tx2="dk2" accent1="accent1" accent2="accent2" accent3="accent3" accent4="accent4" accent5="accent5" accent6="accent6" hlink="hlink" folHlink="folHlink"/>
  <p:sldLayoutIdLst>
    <p:sldLayoutId id="2147484862" r:id="rId1"/>
    <p:sldLayoutId id="2147484863" r:id="rId2"/>
    <p:sldLayoutId id="2147484864" r:id="rId3"/>
    <p:sldLayoutId id="2147484865" r:id="rId4"/>
    <p:sldLayoutId id="2147484866" r:id="rId5"/>
    <p:sldLayoutId id="2147484867" r:id="rId6"/>
    <p:sldLayoutId id="2147484868" r:id="rId7"/>
    <p:sldLayoutId id="2147484869" r:id="rId8"/>
    <p:sldLayoutId id="2147484870" r:id="rId9"/>
    <p:sldLayoutId id="2147484871" r:id="rId10"/>
    <p:sldLayoutId id="214748487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079760595"/>
      </p:ext>
    </p:extLst>
  </p:cSld>
  <p:clrMap bg1="lt1" tx1="dk1" bg2="lt2" tx2="dk2" accent1="accent1" accent2="accent2" accent3="accent3" accent4="accent4" accent5="accent5" accent6="accent6" hlink="hlink" folHlink="folHlink"/>
  <p:sldLayoutIdLst>
    <p:sldLayoutId id="2147484874" r:id="rId1"/>
    <p:sldLayoutId id="2147484875" r:id="rId2"/>
    <p:sldLayoutId id="2147484876" r:id="rId3"/>
    <p:sldLayoutId id="2147484877" r:id="rId4"/>
    <p:sldLayoutId id="2147484878" r:id="rId5"/>
    <p:sldLayoutId id="2147484879" r:id="rId6"/>
    <p:sldLayoutId id="2147484880" r:id="rId7"/>
    <p:sldLayoutId id="2147484881" r:id="rId8"/>
    <p:sldLayoutId id="2147484882" r:id="rId9"/>
    <p:sldLayoutId id="2147484883" r:id="rId10"/>
    <p:sldLayoutId id="214748488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40346725"/>
      </p:ext>
    </p:extLst>
  </p:cSld>
  <p:clrMap bg1="lt1" tx1="dk1" bg2="lt2" tx2="dk2" accent1="accent1" accent2="accent2" accent3="accent3" accent4="accent4" accent5="accent5" accent6="accent6" hlink="hlink" folHlink="folHlink"/>
  <p:sldLayoutIdLst>
    <p:sldLayoutId id="2147484886" r:id="rId1"/>
    <p:sldLayoutId id="2147484887" r:id="rId2"/>
    <p:sldLayoutId id="2147484888" r:id="rId3"/>
    <p:sldLayoutId id="2147484889" r:id="rId4"/>
    <p:sldLayoutId id="2147484890" r:id="rId5"/>
    <p:sldLayoutId id="2147484891" r:id="rId6"/>
    <p:sldLayoutId id="2147484892" r:id="rId7"/>
    <p:sldLayoutId id="2147484893" r:id="rId8"/>
    <p:sldLayoutId id="2147484894" r:id="rId9"/>
    <p:sldLayoutId id="2147484895" r:id="rId10"/>
    <p:sldLayoutId id="214748489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95212134"/>
      </p:ext>
    </p:extLst>
  </p:cSld>
  <p:clrMap bg1="lt1" tx1="dk1" bg2="lt2" tx2="dk2" accent1="accent1" accent2="accent2" accent3="accent3" accent4="accent4" accent5="accent5" accent6="accent6" hlink="hlink" folHlink="folHlink"/>
  <p:sldLayoutIdLst>
    <p:sldLayoutId id="2147484898" r:id="rId1"/>
    <p:sldLayoutId id="2147484899" r:id="rId2"/>
    <p:sldLayoutId id="2147484900" r:id="rId3"/>
    <p:sldLayoutId id="2147484901" r:id="rId4"/>
    <p:sldLayoutId id="2147484902" r:id="rId5"/>
    <p:sldLayoutId id="2147484903" r:id="rId6"/>
    <p:sldLayoutId id="2147484904" r:id="rId7"/>
    <p:sldLayoutId id="2147484905" r:id="rId8"/>
    <p:sldLayoutId id="2147484906" r:id="rId9"/>
    <p:sldLayoutId id="2147484907" r:id="rId10"/>
    <p:sldLayoutId id="214748490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930054992"/>
      </p:ext>
    </p:extLst>
  </p:cSld>
  <p:clrMap bg1="lt1" tx1="dk1" bg2="lt2" tx2="dk2" accent1="accent1" accent2="accent2" accent3="accent3" accent4="accent4" accent5="accent5" accent6="accent6" hlink="hlink" folHlink="folHlink"/>
  <p:sldLayoutIdLst>
    <p:sldLayoutId id="2147484910" r:id="rId1"/>
    <p:sldLayoutId id="2147484911" r:id="rId2"/>
    <p:sldLayoutId id="2147484912" r:id="rId3"/>
    <p:sldLayoutId id="2147484913" r:id="rId4"/>
    <p:sldLayoutId id="2147484914" r:id="rId5"/>
    <p:sldLayoutId id="2147484915" r:id="rId6"/>
    <p:sldLayoutId id="2147484916" r:id="rId7"/>
    <p:sldLayoutId id="2147484917" r:id="rId8"/>
    <p:sldLayoutId id="2147484918" r:id="rId9"/>
    <p:sldLayoutId id="2147484919" r:id="rId10"/>
    <p:sldLayoutId id="214748492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2980527977"/>
      </p:ext>
    </p:extLst>
  </p:cSld>
  <p:clrMap bg1="lt1" tx1="dk1" bg2="lt2" tx2="dk2" accent1="accent1" accent2="accent2" accent3="accent3" accent4="accent4" accent5="accent5" accent6="accent6" hlink="hlink" folHlink="folHlink"/>
  <p:sldLayoutIdLst>
    <p:sldLayoutId id="2147484922" r:id="rId1"/>
    <p:sldLayoutId id="2147484923" r:id="rId2"/>
    <p:sldLayoutId id="2147484924" r:id="rId3"/>
    <p:sldLayoutId id="2147484925" r:id="rId4"/>
    <p:sldLayoutId id="2147484926" r:id="rId5"/>
    <p:sldLayoutId id="2147484927" r:id="rId6"/>
    <p:sldLayoutId id="2147484928" r:id="rId7"/>
    <p:sldLayoutId id="2147484929" r:id="rId8"/>
    <p:sldLayoutId id="2147484930" r:id="rId9"/>
    <p:sldLayoutId id="2147484931" r:id="rId10"/>
    <p:sldLayoutId id="214748493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888125"/>
      </p:ext>
    </p:extLst>
  </p:cSld>
  <p:clrMap bg1="lt1" tx1="dk1" bg2="lt2" tx2="dk2" accent1="accent1" accent2="accent2" accent3="accent3" accent4="accent4" accent5="accent5" accent6="accent6" hlink="hlink" folHlink="folHlink"/>
  <p:sldLayoutIdLst>
    <p:sldLayoutId id="2147483849" r:id="rId1"/>
    <p:sldLayoutId id="2147483850" r:id="rId2"/>
    <p:sldLayoutId id="2147483851" r:id="rId3"/>
    <p:sldLayoutId id="2147483852" r:id="rId4"/>
    <p:sldLayoutId id="2147483853" r:id="rId5"/>
    <p:sldLayoutId id="2147483854" r:id="rId6"/>
    <p:sldLayoutId id="2147483855" r:id="rId7"/>
    <p:sldLayoutId id="2147483856" r:id="rId8"/>
    <p:sldLayoutId id="2147483857" r:id="rId9"/>
    <p:sldLayoutId id="2147483858" r:id="rId10"/>
    <p:sldLayoutId id="214748385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435885576"/>
      </p:ext>
    </p:extLst>
  </p:cSld>
  <p:clrMap bg1="lt1" tx1="dk1" bg2="lt2" tx2="dk2" accent1="accent1" accent2="accent2" accent3="accent3" accent4="accent4" accent5="accent5" accent6="accent6" hlink="hlink" folHlink="folHlink"/>
  <p:sldLayoutIdLst>
    <p:sldLayoutId id="2147484934" r:id="rId1"/>
    <p:sldLayoutId id="2147484935" r:id="rId2"/>
    <p:sldLayoutId id="2147484936" r:id="rId3"/>
    <p:sldLayoutId id="2147484937" r:id="rId4"/>
    <p:sldLayoutId id="2147484938" r:id="rId5"/>
    <p:sldLayoutId id="2147484939" r:id="rId6"/>
    <p:sldLayoutId id="2147484940" r:id="rId7"/>
    <p:sldLayoutId id="2147484941" r:id="rId8"/>
    <p:sldLayoutId id="2147484942" r:id="rId9"/>
    <p:sldLayoutId id="2147484943" r:id="rId10"/>
    <p:sldLayoutId id="214748494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434500816"/>
      </p:ext>
    </p:extLst>
  </p:cSld>
  <p:clrMap bg1="lt1" tx1="dk1" bg2="lt2" tx2="dk2" accent1="accent1" accent2="accent2" accent3="accent3" accent4="accent4" accent5="accent5" accent6="accent6" hlink="hlink" folHlink="folHlink"/>
  <p:sldLayoutIdLst>
    <p:sldLayoutId id="2147484946" r:id="rId1"/>
    <p:sldLayoutId id="2147484947" r:id="rId2"/>
    <p:sldLayoutId id="2147484948" r:id="rId3"/>
    <p:sldLayoutId id="2147484949" r:id="rId4"/>
    <p:sldLayoutId id="2147484950" r:id="rId5"/>
    <p:sldLayoutId id="2147484951" r:id="rId6"/>
    <p:sldLayoutId id="2147484952" r:id="rId7"/>
    <p:sldLayoutId id="2147484953" r:id="rId8"/>
    <p:sldLayoutId id="2147484954" r:id="rId9"/>
    <p:sldLayoutId id="2147484955" r:id="rId10"/>
    <p:sldLayoutId id="214748495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324032010"/>
      </p:ext>
    </p:extLst>
  </p:cSld>
  <p:clrMap bg1="lt1" tx1="dk1" bg2="lt2" tx2="dk2" accent1="accent1" accent2="accent2" accent3="accent3" accent4="accent4" accent5="accent5" accent6="accent6" hlink="hlink" folHlink="folHlink"/>
  <p:sldLayoutIdLst>
    <p:sldLayoutId id="2147484958" r:id="rId1"/>
    <p:sldLayoutId id="2147484959" r:id="rId2"/>
    <p:sldLayoutId id="2147484960" r:id="rId3"/>
    <p:sldLayoutId id="2147484961" r:id="rId4"/>
    <p:sldLayoutId id="2147484962" r:id="rId5"/>
    <p:sldLayoutId id="2147484963" r:id="rId6"/>
    <p:sldLayoutId id="2147484964" r:id="rId7"/>
    <p:sldLayoutId id="2147484965" r:id="rId8"/>
    <p:sldLayoutId id="2147484966" r:id="rId9"/>
    <p:sldLayoutId id="2147484967" r:id="rId10"/>
    <p:sldLayoutId id="214748496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3362"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63"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charset="0"/>
              </a:defRPr>
            </a:lvl1pPr>
          </a:lstStyle>
          <a:p>
            <a:pPr fontAlgn="base">
              <a:spcBef>
                <a:spcPct val="0"/>
              </a:spcBef>
              <a:spcAft>
                <a:spcPct val="0"/>
              </a:spcAft>
              <a:defRPr/>
            </a:pPr>
            <a:endParaRPr lang="en-US">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defRPr/>
            </a:pPr>
            <a:fld id="{12B59C95-9F24-CC4B-832C-1D8C21792A43}"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
        <p:nvSpPr>
          <p:cNvPr id="143366"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43367"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pic>
        <p:nvPicPr>
          <p:cNvPr id="143368"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55159085"/>
      </p:ext>
    </p:extLst>
  </p:cSld>
  <p:clrMap bg1="lt1" tx1="dk1" bg2="lt2" tx2="dk2" accent1="accent1" accent2="accent2" accent3="accent3" accent4="accent4" accent5="accent5" accent6="accent6" hlink="hlink" folHlink="folHlink"/>
  <p:sldLayoutIdLst>
    <p:sldLayoutId id="2147484970" r:id="rId1"/>
    <p:sldLayoutId id="2147484971" r:id="rId2"/>
    <p:sldLayoutId id="2147484972" r:id="rId3"/>
    <p:sldLayoutId id="2147484973" r:id="rId4"/>
    <p:sldLayoutId id="2147484974" r:id="rId5"/>
    <p:sldLayoutId id="2147484975" r:id="rId6"/>
    <p:sldLayoutId id="2147484976" r:id="rId7"/>
    <p:sldLayoutId id="2147484977" r:id="rId8"/>
    <p:sldLayoutId id="2147484978" r:id="rId9"/>
    <p:sldLayoutId id="2147484979" r:id="rId10"/>
    <p:sldLayoutId id="2147484980" r:id="rId11"/>
    <p:sldLayoutId id="2147484981"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780629613"/>
      </p:ext>
    </p:extLst>
  </p:cSld>
  <p:clrMap bg1="lt1" tx1="dk1" bg2="lt2" tx2="dk2" accent1="accent1" accent2="accent2" accent3="accent3" accent4="accent4" accent5="accent5" accent6="accent6" hlink="hlink" folHlink="folHlink"/>
  <p:sldLayoutIdLst>
    <p:sldLayoutId id="2147484997" r:id="rId1"/>
    <p:sldLayoutId id="2147484998" r:id="rId2"/>
    <p:sldLayoutId id="2147484999" r:id="rId3"/>
    <p:sldLayoutId id="2147485000" r:id="rId4"/>
    <p:sldLayoutId id="2147485001" r:id="rId5"/>
    <p:sldLayoutId id="2147485002" r:id="rId6"/>
    <p:sldLayoutId id="2147485003" r:id="rId7"/>
    <p:sldLayoutId id="2147485004" r:id="rId8"/>
    <p:sldLayoutId id="2147485005" r:id="rId9"/>
    <p:sldLayoutId id="2147485006" r:id="rId10"/>
    <p:sldLayoutId id="214748500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66661772"/>
      </p:ext>
    </p:extLst>
  </p:cSld>
  <p:clrMap bg1="lt1" tx1="dk1" bg2="lt2" tx2="dk2" accent1="accent1" accent2="accent2" accent3="accent3" accent4="accent4" accent5="accent5" accent6="accent6" hlink="hlink" folHlink="folHlink"/>
  <p:sldLayoutIdLst>
    <p:sldLayoutId id="2147485070" r:id="rId1"/>
    <p:sldLayoutId id="2147485071" r:id="rId2"/>
    <p:sldLayoutId id="2147485072" r:id="rId3"/>
    <p:sldLayoutId id="2147485073" r:id="rId4"/>
    <p:sldLayoutId id="2147485074" r:id="rId5"/>
    <p:sldLayoutId id="2147485075" r:id="rId6"/>
    <p:sldLayoutId id="2147485076" r:id="rId7"/>
    <p:sldLayoutId id="2147485077" r:id="rId8"/>
    <p:sldLayoutId id="2147485078" r:id="rId9"/>
    <p:sldLayoutId id="2147485079" r:id="rId10"/>
    <p:sldLayoutId id="214748508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57451953"/>
      </p:ext>
    </p:extLst>
  </p:cSld>
  <p:clrMap bg1="lt1" tx1="dk1" bg2="lt2" tx2="dk2" accent1="accent1" accent2="accent2" accent3="accent3" accent4="accent4" accent5="accent5" accent6="accent6" hlink="hlink" folHlink="folHlink"/>
  <p:sldLayoutIdLst>
    <p:sldLayoutId id="2147485108" r:id="rId1"/>
    <p:sldLayoutId id="2147485109" r:id="rId2"/>
    <p:sldLayoutId id="2147485110" r:id="rId3"/>
    <p:sldLayoutId id="2147485111" r:id="rId4"/>
    <p:sldLayoutId id="2147485112" r:id="rId5"/>
    <p:sldLayoutId id="2147485113" r:id="rId6"/>
    <p:sldLayoutId id="2147485114" r:id="rId7"/>
    <p:sldLayoutId id="2147485115" r:id="rId8"/>
    <p:sldLayoutId id="2147485116" r:id="rId9"/>
    <p:sldLayoutId id="2147485117" r:id="rId10"/>
    <p:sldLayoutId id="214748511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48377649"/>
      </p:ext>
    </p:extLst>
  </p:cSld>
  <p:clrMap bg1="lt1" tx1="dk1" bg2="lt2" tx2="dk2" accent1="accent1" accent2="accent2" accent3="accent3" accent4="accent4" accent5="accent5" accent6="accent6" hlink="hlink" folHlink="folHlink"/>
  <p:sldLayoutIdLst>
    <p:sldLayoutId id="2147485120" r:id="rId1"/>
    <p:sldLayoutId id="2147485121" r:id="rId2"/>
    <p:sldLayoutId id="2147485122" r:id="rId3"/>
    <p:sldLayoutId id="2147485123" r:id="rId4"/>
    <p:sldLayoutId id="2147485124" r:id="rId5"/>
    <p:sldLayoutId id="2147485125" r:id="rId6"/>
    <p:sldLayoutId id="2147485126" r:id="rId7"/>
    <p:sldLayoutId id="2147485127" r:id="rId8"/>
    <p:sldLayoutId id="2147485128" r:id="rId9"/>
    <p:sldLayoutId id="2147485129" r:id="rId10"/>
    <p:sldLayoutId id="214748513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20040291"/>
      </p:ext>
    </p:extLst>
  </p:cSld>
  <p:clrMap bg1="lt1" tx1="dk1" bg2="lt2" tx2="dk2" accent1="accent1" accent2="accent2" accent3="accent3" accent4="accent4" accent5="accent5" accent6="accent6" hlink="hlink" folHlink="folHlink"/>
  <p:sldLayoutIdLst>
    <p:sldLayoutId id="2147485132" r:id="rId1"/>
    <p:sldLayoutId id="2147485133" r:id="rId2"/>
    <p:sldLayoutId id="2147485134" r:id="rId3"/>
    <p:sldLayoutId id="2147485135" r:id="rId4"/>
    <p:sldLayoutId id="2147485136" r:id="rId5"/>
    <p:sldLayoutId id="2147485137" r:id="rId6"/>
    <p:sldLayoutId id="2147485138" r:id="rId7"/>
    <p:sldLayoutId id="2147485139" r:id="rId8"/>
    <p:sldLayoutId id="2147485140" r:id="rId9"/>
    <p:sldLayoutId id="2147485141" r:id="rId10"/>
    <p:sldLayoutId id="214748514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751891132"/>
      </p:ext>
    </p:extLst>
  </p:cSld>
  <p:clrMap bg1="lt1" tx1="dk1" bg2="lt2" tx2="dk2" accent1="accent1" accent2="accent2" accent3="accent3" accent4="accent4" accent5="accent5" accent6="accent6" hlink="hlink" folHlink="folHlink"/>
  <p:sldLayoutIdLst>
    <p:sldLayoutId id="2147485144" r:id="rId1"/>
    <p:sldLayoutId id="2147485145" r:id="rId2"/>
    <p:sldLayoutId id="2147485146" r:id="rId3"/>
    <p:sldLayoutId id="2147485147" r:id="rId4"/>
    <p:sldLayoutId id="2147485148" r:id="rId5"/>
    <p:sldLayoutId id="2147485149" r:id="rId6"/>
    <p:sldLayoutId id="2147485150" r:id="rId7"/>
    <p:sldLayoutId id="2147485151" r:id="rId8"/>
    <p:sldLayoutId id="2147485152" r:id="rId9"/>
    <p:sldLayoutId id="2147485153" r:id="rId10"/>
    <p:sldLayoutId id="214748515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10130626"/>
      </p:ext>
    </p:extLst>
  </p:cSld>
  <p:clrMap bg1="lt1" tx1="dk1" bg2="lt2" tx2="dk2" accent1="accent1" accent2="accent2" accent3="accent3" accent4="accent4" accent5="accent5" accent6="accent6" hlink="hlink" folHlink="folHlink"/>
  <p:sldLayoutIdLst>
    <p:sldLayoutId id="2147483861" r:id="rId1"/>
    <p:sldLayoutId id="214748386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19212175"/>
      </p:ext>
    </p:extLst>
  </p:cSld>
  <p:clrMap bg1="lt1" tx1="dk1" bg2="lt2" tx2="dk2" accent1="accent1" accent2="accent2" accent3="accent3" accent4="accent4" accent5="accent5" accent6="accent6" hlink="hlink" folHlink="folHlink"/>
  <p:sldLayoutIdLst>
    <p:sldLayoutId id="2147485156" r:id="rId1"/>
    <p:sldLayoutId id="2147485157" r:id="rId2"/>
    <p:sldLayoutId id="2147485158" r:id="rId3"/>
    <p:sldLayoutId id="2147485159" r:id="rId4"/>
    <p:sldLayoutId id="2147485160" r:id="rId5"/>
    <p:sldLayoutId id="2147485161" r:id="rId6"/>
    <p:sldLayoutId id="2147485162" r:id="rId7"/>
    <p:sldLayoutId id="2147485163" r:id="rId8"/>
    <p:sldLayoutId id="2147485164" r:id="rId9"/>
    <p:sldLayoutId id="2147485165" r:id="rId10"/>
    <p:sldLayoutId id="214748516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45286211"/>
      </p:ext>
    </p:extLst>
  </p:cSld>
  <p:clrMap bg1="lt1" tx1="dk1" bg2="lt2" tx2="dk2" accent1="accent1" accent2="accent2" accent3="accent3" accent4="accent4" accent5="accent5" accent6="accent6" hlink="hlink" folHlink="folHlink"/>
  <p:sldLayoutIdLst>
    <p:sldLayoutId id="2147485168" r:id="rId1"/>
    <p:sldLayoutId id="2147485169" r:id="rId2"/>
    <p:sldLayoutId id="2147485170" r:id="rId3"/>
    <p:sldLayoutId id="2147485171" r:id="rId4"/>
    <p:sldLayoutId id="2147485172" r:id="rId5"/>
    <p:sldLayoutId id="2147485173" r:id="rId6"/>
    <p:sldLayoutId id="2147485174" r:id="rId7"/>
    <p:sldLayoutId id="2147485175" r:id="rId8"/>
    <p:sldLayoutId id="2147485176" r:id="rId9"/>
    <p:sldLayoutId id="2147485177" r:id="rId10"/>
    <p:sldLayoutId id="214748517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9964990"/>
      </p:ext>
    </p:extLst>
  </p:cSld>
  <p:clrMap bg1="lt1" tx1="dk1" bg2="lt2" tx2="dk2" accent1="accent1" accent2="accent2" accent3="accent3" accent4="accent4" accent5="accent5" accent6="accent6" hlink="hlink" folHlink="folHlink"/>
  <p:sldLayoutIdLst>
    <p:sldLayoutId id="2147485180" r:id="rId1"/>
    <p:sldLayoutId id="2147485181" r:id="rId2"/>
    <p:sldLayoutId id="2147485182" r:id="rId3"/>
    <p:sldLayoutId id="2147485183" r:id="rId4"/>
    <p:sldLayoutId id="2147485184" r:id="rId5"/>
    <p:sldLayoutId id="2147485185" r:id="rId6"/>
    <p:sldLayoutId id="2147485186" r:id="rId7"/>
    <p:sldLayoutId id="2147485187" r:id="rId8"/>
    <p:sldLayoutId id="2147485188" r:id="rId9"/>
    <p:sldLayoutId id="2147485189" r:id="rId10"/>
    <p:sldLayoutId id="214748519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93612786"/>
      </p:ext>
    </p:extLst>
  </p:cSld>
  <p:clrMap bg1="lt1" tx1="dk1" bg2="lt2" tx2="dk2" accent1="accent1" accent2="accent2" accent3="accent3" accent4="accent4" accent5="accent5" accent6="accent6" hlink="hlink" folHlink="folHlink"/>
  <p:sldLayoutIdLst>
    <p:sldLayoutId id="2147485192" r:id="rId1"/>
    <p:sldLayoutId id="2147485193" r:id="rId2"/>
    <p:sldLayoutId id="2147485194" r:id="rId3"/>
    <p:sldLayoutId id="2147485195" r:id="rId4"/>
    <p:sldLayoutId id="2147485196" r:id="rId5"/>
    <p:sldLayoutId id="2147485197" r:id="rId6"/>
    <p:sldLayoutId id="2147485198" r:id="rId7"/>
    <p:sldLayoutId id="2147485199" r:id="rId8"/>
    <p:sldLayoutId id="2147485200" r:id="rId9"/>
    <p:sldLayoutId id="2147485201" r:id="rId10"/>
    <p:sldLayoutId id="214748520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55807897"/>
      </p:ext>
    </p:extLst>
  </p:cSld>
  <p:clrMap bg1="lt1" tx1="dk1" bg2="lt2" tx2="dk2" accent1="accent1" accent2="accent2" accent3="accent3" accent4="accent4" accent5="accent5" accent6="accent6" hlink="hlink" folHlink="folHlink"/>
  <p:sldLayoutIdLst>
    <p:sldLayoutId id="2147485204" r:id="rId1"/>
    <p:sldLayoutId id="2147485205" r:id="rId2"/>
    <p:sldLayoutId id="2147485206" r:id="rId3"/>
    <p:sldLayoutId id="2147485207" r:id="rId4"/>
    <p:sldLayoutId id="2147485208" r:id="rId5"/>
    <p:sldLayoutId id="2147485209" r:id="rId6"/>
    <p:sldLayoutId id="2147485210" r:id="rId7"/>
    <p:sldLayoutId id="2147485211" r:id="rId8"/>
    <p:sldLayoutId id="2147485212" r:id="rId9"/>
    <p:sldLayoutId id="2147485213" r:id="rId10"/>
    <p:sldLayoutId id="214748521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8101904"/>
      </p:ext>
    </p:extLst>
  </p:cSld>
  <p:clrMap bg1="lt1" tx1="dk1" bg2="lt2" tx2="dk2" accent1="accent1" accent2="accent2" accent3="accent3" accent4="accent4" accent5="accent5" accent6="accent6" hlink="hlink" folHlink="folHlink"/>
  <p:sldLayoutIdLst>
    <p:sldLayoutId id="2147485216" r:id="rId1"/>
    <p:sldLayoutId id="2147485217" r:id="rId2"/>
    <p:sldLayoutId id="2147485218" r:id="rId3"/>
    <p:sldLayoutId id="2147485219" r:id="rId4"/>
    <p:sldLayoutId id="2147485220" r:id="rId5"/>
    <p:sldLayoutId id="2147485221" r:id="rId6"/>
    <p:sldLayoutId id="2147485222" r:id="rId7"/>
    <p:sldLayoutId id="2147485223" r:id="rId8"/>
    <p:sldLayoutId id="2147485224" r:id="rId9"/>
    <p:sldLayoutId id="2147485225" r:id="rId10"/>
    <p:sldLayoutId id="214748522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18407108"/>
      </p:ext>
    </p:extLst>
  </p:cSld>
  <p:clrMap bg1="lt1" tx1="dk1" bg2="lt2" tx2="dk2" accent1="accent1" accent2="accent2" accent3="accent3" accent4="accent4" accent5="accent5" accent6="accent6" hlink="hlink" folHlink="folHlink"/>
  <p:sldLayoutIdLst>
    <p:sldLayoutId id="2147485228" r:id="rId1"/>
    <p:sldLayoutId id="2147485229" r:id="rId2"/>
    <p:sldLayoutId id="2147485230" r:id="rId3"/>
    <p:sldLayoutId id="2147485231" r:id="rId4"/>
    <p:sldLayoutId id="2147485232" r:id="rId5"/>
    <p:sldLayoutId id="2147485233" r:id="rId6"/>
    <p:sldLayoutId id="2147485234" r:id="rId7"/>
    <p:sldLayoutId id="2147485235" r:id="rId8"/>
    <p:sldLayoutId id="2147485236" r:id="rId9"/>
    <p:sldLayoutId id="2147485237" r:id="rId10"/>
    <p:sldLayoutId id="214748523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49458987"/>
      </p:ext>
    </p:extLst>
  </p:cSld>
  <p:clrMap bg1="lt1" tx1="dk1" bg2="lt2" tx2="dk2" accent1="accent1" accent2="accent2" accent3="accent3" accent4="accent4" accent5="accent5" accent6="accent6" hlink="hlink" folHlink="folHlink"/>
  <p:sldLayoutIdLst>
    <p:sldLayoutId id="2147485240" r:id="rId1"/>
    <p:sldLayoutId id="2147485241" r:id="rId2"/>
    <p:sldLayoutId id="2147485242" r:id="rId3"/>
    <p:sldLayoutId id="2147485243" r:id="rId4"/>
    <p:sldLayoutId id="2147485244" r:id="rId5"/>
    <p:sldLayoutId id="2147485245" r:id="rId6"/>
    <p:sldLayoutId id="2147485246" r:id="rId7"/>
    <p:sldLayoutId id="2147485247" r:id="rId8"/>
    <p:sldLayoutId id="2147485248" r:id="rId9"/>
    <p:sldLayoutId id="2147485249" r:id="rId10"/>
    <p:sldLayoutId id="214748525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19006944"/>
      </p:ext>
    </p:extLst>
  </p:cSld>
  <p:clrMap bg1="lt1" tx1="dk1" bg2="lt2" tx2="dk2" accent1="accent1" accent2="accent2" accent3="accent3" accent4="accent4" accent5="accent5" accent6="accent6" hlink="hlink" folHlink="folHlink"/>
  <p:sldLayoutIdLst>
    <p:sldLayoutId id="2147485252" r:id="rId1"/>
    <p:sldLayoutId id="2147485253" r:id="rId2"/>
    <p:sldLayoutId id="2147485254" r:id="rId3"/>
    <p:sldLayoutId id="2147485255" r:id="rId4"/>
    <p:sldLayoutId id="2147485256" r:id="rId5"/>
    <p:sldLayoutId id="2147485257" r:id="rId6"/>
    <p:sldLayoutId id="2147485258" r:id="rId7"/>
    <p:sldLayoutId id="2147485259" r:id="rId8"/>
    <p:sldLayoutId id="2147485260" r:id="rId9"/>
    <p:sldLayoutId id="2147485261" r:id="rId10"/>
    <p:sldLayoutId id="214748526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80149173"/>
      </p:ext>
    </p:extLst>
  </p:cSld>
  <p:clrMap bg1="lt1" tx1="dk1" bg2="lt2" tx2="dk2" accent1="accent1" accent2="accent2" accent3="accent3" accent4="accent4" accent5="accent5" accent6="accent6" hlink="hlink" folHlink="folHlink"/>
  <p:sldLayoutIdLst>
    <p:sldLayoutId id="2147485264" r:id="rId1"/>
    <p:sldLayoutId id="2147485265" r:id="rId2"/>
    <p:sldLayoutId id="2147485266" r:id="rId3"/>
    <p:sldLayoutId id="2147485267" r:id="rId4"/>
    <p:sldLayoutId id="2147485268" r:id="rId5"/>
    <p:sldLayoutId id="2147485269" r:id="rId6"/>
    <p:sldLayoutId id="2147485270" r:id="rId7"/>
    <p:sldLayoutId id="2147485271" r:id="rId8"/>
    <p:sldLayoutId id="2147485272" r:id="rId9"/>
    <p:sldLayoutId id="2147485273" r:id="rId10"/>
    <p:sldLayoutId id="214748527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pic>
        <p:nvPicPr>
          <p:cNvPr id="6" name="Picture 5"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77287076"/>
      </p:ext>
    </p:extLst>
  </p:cSld>
  <p:clrMap bg1="lt1" tx1="dk1" bg2="lt2" tx2="dk2" accent1="accent1" accent2="accent2" accent3="accent3" accent4="accent4" accent5="accent5" accent6="accent6" hlink="hlink" folHlink="folHlink"/>
  <p:sldLayoutIdLst>
    <p:sldLayoutId id="2147483873" r:id="rId1"/>
    <p:sldLayoutId id="2147483874" r:id="rId2"/>
    <p:sldLayoutId id="2147483875" r:id="rId3"/>
    <p:sldLayoutId id="2147483876" r:id="rId4"/>
    <p:sldLayoutId id="2147483877" r:id="rId5"/>
    <p:sldLayoutId id="2147483878" r:id="rId6"/>
    <p:sldLayoutId id="2147483879" r:id="rId7"/>
    <p:sldLayoutId id="2147483880" r:id="rId8"/>
    <p:sldLayoutId id="2147483881" r:id="rId9"/>
    <p:sldLayoutId id="2147483882" r:id="rId10"/>
    <p:sldLayoutId id="214748388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1"/>
          </a:solidFill>
          <a:latin typeface="Times New Roman"/>
          <a:ea typeface="+mj-ea"/>
          <a:cs typeface="Times New Roman"/>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16768479"/>
      </p:ext>
    </p:extLst>
  </p:cSld>
  <p:clrMap bg1="lt1" tx1="dk1" bg2="lt2" tx2="dk2" accent1="accent1" accent2="accent2" accent3="accent3" accent4="accent4" accent5="accent5" accent6="accent6" hlink="hlink" folHlink="folHlink"/>
  <p:sldLayoutIdLst>
    <p:sldLayoutId id="2147485336" r:id="rId1"/>
    <p:sldLayoutId id="2147485337" r:id="rId2"/>
    <p:sldLayoutId id="2147485338" r:id="rId3"/>
    <p:sldLayoutId id="2147485339" r:id="rId4"/>
    <p:sldLayoutId id="2147485340" r:id="rId5"/>
    <p:sldLayoutId id="2147485341" r:id="rId6"/>
    <p:sldLayoutId id="2147485342" r:id="rId7"/>
    <p:sldLayoutId id="2147485343" r:id="rId8"/>
    <p:sldLayoutId id="2147485344" r:id="rId9"/>
    <p:sldLayoutId id="2147485345" r:id="rId10"/>
    <p:sldLayoutId id="214748534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30896232"/>
      </p:ext>
    </p:extLst>
  </p:cSld>
  <p:clrMap bg1="lt1" tx1="dk1" bg2="lt2" tx2="dk2" accent1="accent1" accent2="accent2" accent3="accent3" accent4="accent4" accent5="accent5" accent6="accent6" hlink="hlink" folHlink="folHlink"/>
  <p:sldLayoutIdLst>
    <p:sldLayoutId id="2147485348" r:id="rId1"/>
    <p:sldLayoutId id="2147485349" r:id="rId2"/>
    <p:sldLayoutId id="2147485350" r:id="rId3"/>
    <p:sldLayoutId id="2147485351" r:id="rId4"/>
    <p:sldLayoutId id="2147485352" r:id="rId5"/>
    <p:sldLayoutId id="2147485353" r:id="rId6"/>
    <p:sldLayoutId id="2147485354" r:id="rId7"/>
    <p:sldLayoutId id="2147485355" r:id="rId8"/>
    <p:sldLayoutId id="2147485356" r:id="rId9"/>
    <p:sldLayoutId id="2147485357" r:id="rId10"/>
    <p:sldLayoutId id="214748535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56703761"/>
      </p:ext>
    </p:extLst>
  </p:cSld>
  <p:clrMap bg1="lt1" tx1="dk1" bg2="lt2" tx2="dk2" accent1="accent1" accent2="accent2" accent3="accent3" accent4="accent4" accent5="accent5" accent6="accent6" hlink="hlink" folHlink="folHlink"/>
  <p:sldLayoutIdLst>
    <p:sldLayoutId id="2147485399" r:id="rId1"/>
    <p:sldLayoutId id="2147485400" r:id="rId2"/>
    <p:sldLayoutId id="2147485401" r:id="rId3"/>
    <p:sldLayoutId id="2147485402" r:id="rId4"/>
    <p:sldLayoutId id="2147485403" r:id="rId5"/>
    <p:sldLayoutId id="2147485404" r:id="rId6"/>
    <p:sldLayoutId id="2147485405" r:id="rId7"/>
    <p:sldLayoutId id="2147485406" r:id="rId8"/>
    <p:sldLayoutId id="2147485407" r:id="rId9"/>
    <p:sldLayoutId id="2147485408" r:id="rId10"/>
    <p:sldLayoutId id="214748540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858009255"/>
      </p:ext>
    </p:extLst>
  </p:cSld>
  <p:clrMap bg1="lt1" tx1="dk1" bg2="lt2" tx2="dk2" accent1="accent1" accent2="accent2" accent3="accent3" accent4="accent4" accent5="accent5" accent6="accent6" hlink="hlink" folHlink="folHlink"/>
  <p:sldLayoutIdLst>
    <p:sldLayoutId id="2147485411" r:id="rId1"/>
    <p:sldLayoutId id="2147485412" r:id="rId2"/>
    <p:sldLayoutId id="2147485413" r:id="rId3"/>
    <p:sldLayoutId id="2147485414" r:id="rId4"/>
    <p:sldLayoutId id="2147485415" r:id="rId5"/>
    <p:sldLayoutId id="2147485416" r:id="rId6"/>
    <p:sldLayoutId id="2147485417" r:id="rId7"/>
    <p:sldLayoutId id="2147485418" r:id="rId8"/>
    <p:sldLayoutId id="2147485419" r:id="rId9"/>
    <p:sldLayoutId id="2147485420" r:id="rId10"/>
    <p:sldLayoutId id="214748542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51058628"/>
      </p:ext>
    </p:extLst>
  </p:cSld>
  <p:clrMap bg1="lt1" tx1="dk1" bg2="lt2" tx2="dk2" accent1="accent1" accent2="accent2" accent3="accent3" accent4="accent4" accent5="accent5" accent6="accent6" hlink="hlink" folHlink="folHlink"/>
  <p:sldLayoutIdLst>
    <p:sldLayoutId id="2147485437" r:id="rId1"/>
    <p:sldLayoutId id="2147485438" r:id="rId2"/>
    <p:sldLayoutId id="2147485439" r:id="rId3"/>
    <p:sldLayoutId id="2147485440" r:id="rId4"/>
    <p:sldLayoutId id="2147485441" r:id="rId5"/>
    <p:sldLayoutId id="2147485442" r:id="rId6"/>
    <p:sldLayoutId id="2147485443" r:id="rId7"/>
    <p:sldLayoutId id="2147485444" r:id="rId8"/>
    <p:sldLayoutId id="2147485445" r:id="rId9"/>
    <p:sldLayoutId id="2147485446" r:id="rId10"/>
    <p:sldLayoutId id="214748544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24879343"/>
      </p:ext>
    </p:extLst>
  </p:cSld>
  <p:clrMap bg1="lt1" tx1="dk1" bg2="lt2" tx2="dk2" accent1="accent1" accent2="accent2" accent3="accent3" accent4="accent4" accent5="accent5" accent6="accent6" hlink="hlink" folHlink="folHlink"/>
  <p:sldLayoutIdLst>
    <p:sldLayoutId id="2147485461" r:id="rId1"/>
    <p:sldLayoutId id="2147485462" r:id="rId2"/>
    <p:sldLayoutId id="2147485463" r:id="rId3"/>
    <p:sldLayoutId id="2147485464" r:id="rId4"/>
    <p:sldLayoutId id="2147485465" r:id="rId5"/>
    <p:sldLayoutId id="2147485466" r:id="rId6"/>
    <p:sldLayoutId id="2147485467" r:id="rId7"/>
    <p:sldLayoutId id="2147485468" r:id="rId8"/>
    <p:sldLayoutId id="2147485469" r:id="rId9"/>
    <p:sldLayoutId id="2147485470" r:id="rId10"/>
    <p:sldLayoutId id="214748547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744650870"/>
      </p:ext>
    </p:extLst>
  </p:cSld>
  <p:clrMap bg1="lt1" tx1="dk1" bg2="lt2" tx2="dk2" accent1="accent1" accent2="accent2" accent3="accent3" accent4="accent4" accent5="accent5" accent6="accent6" hlink="hlink" folHlink="folHlink"/>
  <p:sldLayoutIdLst>
    <p:sldLayoutId id="2147485485" r:id="rId1"/>
    <p:sldLayoutId id="2147485486" r:id="rId2"/>
    <p:sldLayoutId id="2147485487" r:id="rId3"/>
    <p:sldLayoutId id="2147485488" r:id="rId4"/>
    <p:sldLayoutId id="2147485489" r:id="rId5"/>
    <p:sldLayoutId id="2147485490" r:id="rId6"/>
    <p:sldLayoutId id="2147485491" r:id="rId7"/>
    <p:sldLayoutId id="2147485492" r:id="rId8"/>
    <p:sldLayoutId id="2147485493" r:id="rId9"/>
    <p:sldLayoutId id="2147485494" r:id="rId10"/>
    <p:sldLayoutId id="214748549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868885127"/>
      </p:ext>
    </p:extLst>
  </p:cSld>
  <p:clrMap bg1="lt1" tx1="dk1" bg2="lt2" tx2="dk2" accent1="accent1" accent2="accent2" accent3="accent3" accent4="accent4" accent5="accent5" accent6="accent6" hlink="hlink" folHlink="folHlink"/>
  <p:sldLayoutIdLst>
    <p:sldLayoutId id="2147485497" r:id="rId1"/>
    <p:sldLayoutId id="2147485498" r:id="rId2"/>
    <p:sldLayoutId id="2147485499" r:id="rId3"/>
    <p:sldLayoutId id="2147485500" r:id="rId4"/>
    <p:sldLayoutId id="2147485501" r:id="rId5"/>
    <p:sldLayoutId id="2147485502" r:id="rId6"/>
    <p:sldLayoutId id="2147485503" r:id="rId7"/>
    <p:sldLayoutId id="2147485504" r:id="rId8"/>
    <p:sldLayoutId id="2147485505" r:id="rId9"/>
    <p:sldLayoutId id="2147485506" r:id="rId10"/>
    <p:sldLayoutId id="214748550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15848122"/>
      </p:ext>
    </p:extLst>
  </p:cSld>
  <p:clrMap bg1="lt1" tx1="dk1" bg2="lt2" tx2="dk2" accent1="accent1" accent2="accent2" accent3="accent3" accent4="accent4" accent5="accent5" accent6="accent6" hlink="hlink" folHlink="folHlink"/>
  <p:sldLayoutIdLst>
    <p:sldLayoutId id="2147485521" r:id="rId1"/>
    <p:sldLayoutId id="2147485522" r:id="rId2"/>
    <p:sldLayoutId id="2147485523" r:id="rId3"/>
    <p:sldLayoutId id="2147485524" r:id="rId4"/>
    <p:sldLayoutId id="2147485525" r:id="rId5"/>
    <p:sldLayoutId id="2147485526" r:id="rId6"/>
    <p:sldLayoutId id="2147485527" r:id="rId7"/>
    <p:sldLayoutId id="2147485528" r:id="rId8"/>
    <p:sldLayoutId id="2147485529" r:id="rId9"/>
    <p:sldLayoutId id="2147485530" r:id="rId10"/>
    <p:sldLayoutId id="214748553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1921638257"/>
      </p:ext>
    </p:extLst>
  </p:cSld>
  <p:clrMap bg1="lt1" tx1="dk1" bg2="lt2" tx2="dk2" accent1="accent1" accent2="accent2" accent3="accent3" accent4="accent4" accent5="accent5" accent6="accent6" hlink="hlink" folHlink="folHlink"/>
  <p:sldLayoutIdLst>
    <p:sldLayoutId id="2147485533" r:id="rId1"/>
    <p:sldLayoutId id="2147485534" r:id="rId2"/>
    <p:sldLayoutId id="2147485535" r:id="rId3"/>
    <p:sldLayoutId id="2147485536" r:id="rId4"/>
    <p:sldLayoutId id="2147485537" r:id="rId5"/>
    <p:sldLayoutId id="2147485538" r:id="rId6"/>
    <p:sldLayoutId id="2147485539" r:id="rId7"/>
    <p:sldLayoutId id="2147485540" r:id="rId8"/>
    <p:sldLayoutId id="2147485541" r:id="rId9"/>
    <p:sldLayoutId id="2147485542" r:id="rId10"/>
    <p:sldLayoutId id="214748554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descr="header.png"/>
          <p:cNvPicPr>
            <a:picLocks noChangeAspect="1"/>
          </p:cNvPicPr>
          <p:nvPr userDrawn="1"/>
        </p:nvPicPr>
        <p:blipFill>
          <a:blip r:embed="rId16"/>
          <a:stretch>
            <a:fillRect/>
          </a:stretch>
        </p:blipFill>
        <p:spPr>
          <a:xfrm>
            <a:off x="4053359" y="264849"/>
            <a:ext cx="5102012" cy="542508"/>
          </a:xfrm>
          <a:prstGeom prst="rect">
            <a:avLst/>
          </a:prstGeom>
        </p:spPr>
      </p:pic>
      <p:sp>
        <p:nvSpPr>
          <p:cNvPr id="8" name="Title Placeholder 1"/>
          <p:cNvSpPr>
            <a:spLocks noGrp="1"/>
          </p:cNvSpPr>
          <p:nvPr>
            <p:ph type="title"/>
          </p:nvPr>
        </p:nvSpPr>
        <p:spPr>
          <a:xfrm>
            <a:off x="299306" y="274638"/>
            <a:ext cx="8387494" cy="532719"/>
          </a:xfrm>
          <a:prstGeom prst="rect">
            <a:avLst/>
          </a:prstGeom>
        </p:spPr>
        <p:txBody>
          <a:bodyPr vert="horz" lIns="91440" tIns="45720" rIns="91440" bIns="45720" rtlCol="0" anchor="ctr">
            <a:noAutofit/>
          </a:bodyPr>
          <a:lstStyle/>
          <a:p>
            <a:r>
              <a:rPr lang="en-US" dirty="0" smtClean="0"/>
              <a:t>Click edit Master title style</a:t>
            </a:r>
            <a:endParaRPr lang="en-US" dirty="0"/>
          </a:p>
        </p:txBody>
      </p:sp>
      <p:pic>
        <p:nvPicPr>
          <p:cNvPr id="9" name="Picture 8" descr="footer.png"/>
          <p:cNvPicPr>
            <a:picLocks noChangeAspect="1"/>
          </p:cNvPicPr>
          <p:nvPr userDrawn="1"/>
        </p:nvPicPr>
        <p:blipFill>
          <a:blip r:embed="rId17"/>
          <a:stretch>
            <a:fillRect/>
          </a:stretch>
        </p:blipFill>
        <p:spPr>
          <a:xfrm>
            <a:off x="-27215" y="6267135"/>
            <a:ext cx="9189720" cy="611833"/>
          </a:xfrm>
          <a:prstGeom prst="rect">
            <a:avLst/>
          </a:prstGeom>
          <a:ln>
            <a:noFill/>
          </a:ln>
        </p:spPr>
      </p:pic>
      <p:pic>
        <p:nvPicPr>
          <p:cNvPr id="10" name="Picture 9" descr="ecelogorb.psd"/>
          <p:cNvPicPr>
            <a:picLocks noChangeAspect="1"/>
          </p:cNvPicPr>
          <p:nvPr userDrawn="1"/>
        </p:nvPicPr>
        <p:blipFill>
          <a:blip r:embed="rId18">
            <a:lum bright="-8000"/>
          </a:blip>
          <a:stretch>
            <a:fillRect/>
          </a:stretch>
        </p:blipFill>
        <p:spPr>
          <a:xfrm>
            <a:off x="193350" y="6294367"/>
            <a:ext cx="2563296" cy="512659"/>
          </a:xfrm>
          <a:prstGeom prst="rect">
            <a:avLst/>
          </a:prstGeom>
          <a:effectLst/>
        </p:spPr>
      </p:pic>
      <p:pic>
        <p:nvPicPr>
          <p:cNvPr id="11" name="Picture 10" descr="CMU_logo_horiz_black.eps"/>
          <p:cNvPicPr>
            <a:picLocks noChangeAspect="1"/>
          </p:cNvPicPr>
          <p:nvPr userDrawn="1"/>
        </p:nvPicPr>
        <p:blipFill>
          <a:blip r:embed="rId19"/>
          <a:stretch>
            <a:fillRect/>
          </a:stretch>
        </p:blipFill>
        <p:spPr>
          <a:xfrm>
            <a:off x="5263668" y="6393688"/>
            <a:ext cx="3714414" cy="337908"/>
          </a:xfrm>
          <a:prstGeom prst="rect">
            <a:avLst/>
          </a:prstGeom>
          <a:effectLst/>
        </p:spPr>
      </p:pic>
    </p:spTree>
    <p:extLst>
      <p:ext uri="{BB962C8B-B14F-4D97-AF65-F5344CB8AC3E}">
        <p14:creationId xmlns:p14="http://schemas.microsoft.com/office/powerpoint/2010/main" val="1092185447"/>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19" r:id="rId10"/>
    <p:sldLayoutId id="2147483920" r:id="rId11"/>
    <p:sldLayoutId id="2147483921" r:id="rId12"/>
    <p:sldLayoutId id="2147483922" r:id="rId13"/>
    <p:sldLayoutId id="2147483923" r:id="rId14"/>
  </p:sldLayoutIdLst>
  <p:txStyles>
    <p:titleStyle>
      <a:lvl1pPr algn="l" defTabSz="457200" rtl="0" eaLnBrk="1" latinLnBrk="0" hangingPunct="1">
        <a:spcBef>
          <a:spcPct val="0"/>
        </a:spcBef>
        <a:buNone/>
        <a:defRPr sz="3600" kern="1200">
          <a:solidFill>
            <a:schemeClr val="tx1"/>
          </a:solidFill>
          <a:latin typeface="Arial"/>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76817349"/>
      </p:ext>
    </p:extLst>
  </p:cSld>
  <p:clrMap bg1="lt1" tx1="dk1" bg2="lt2" tx2="dk2" accent1="accent1" accent2="accent2" accent3="accent3" accent4="accent4" accent5="accent5" accent6="accent6" hlink="hlink" folHlink="folHlink"/>
  <p:sldLayoutIdLst>
    <p:sldLayoutId id="2147485581" r:id="rId1"/>
    <p:sldLayoutId id="2147485582" r:id="rId2"/>
    <p:sldLayoutId id="2147485583" r:id="rId3"/>
    <p:sldLayoutId id="2147485584" r:id="rId4"/>
    <p:sldLayoutId id="2147485585" r:id="rId5"/>
    <p:sldLayoutId id="2147485586" r:id="rId6"/>
    <p:sldLayoutId id="2147485587" r:id="rId7"/>
    <p:sldLayoutId id="2147485588" r:id="rId8"/>
    <p:sldLayoutId id="2147485589" r:id="rId9"/>
    <p:sldLayoutId id="2147485590" r:id="rId10"/>
    <p:sldLayoutId id="214748559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06970170"/>
      </p:ext>
    </p:extLst>
  </p:cSld>
  <p:clrMap bg1="lt1" tx1="dk1" bg2="lt2" tx2="dk2" accent1="accent1" accent2="accent2" accent3="accent3" accent4="accent4" accent5="accent5" accent6="accent6" hlink="hlink" folHlink="folHlink"/>
  <p:sldLayoutIdLst>
    <p:sldLayoutId id="2147485617" r:id="rId1"/>
    <p:sldLayoutId id="2147485618" r:id="rId2"/>
    <p:sldLayoutId id="2147485619" r:id="rId3"/>
    <p:sldLayoutId id="2147485620" r:id="rId4"/>
    <p:sldLayoutId id="2147485621" r:id="rId5"/>
    <p:sldLayoutId id="2147485622" r:id="rId6"/>
    <p:sldLayoutId id="2147485623" r:id="rId7"/>
    <p:sldLayoutId id="2147485624" r:id="rId8"/>
    <p:sldLayoutId id="2147485625" r:id="rId9"/>
    <p:sldLayoutId id="2147485626" r:id="rId10"/>
    <p:sldLayoutId id="214748562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06095861"/>
      </p:ext>
    </p:extLst>
  </p:cSld>
  <p:clrMap bg1="lt1" tx1="dk1" bg2="lt2" tx2="dk2" accent1="accent1" accent2="accent2" accent3="accent3" accent4="accent4" accent5="accent5" accent6="accent6" hlink="hlink" folHlink="folHlink"/>
  <p:sldLayoutIdLst>
    <p:sldLayoutId id="2147485641" r:id="rId1"/>
    <p:sldLayoutId id="2147485642" r:id="rId2"/>
    <p:sldLayoutId id="2147485643" r:id="rId3"/>
    <p:sldLayoutId id="2147485644" r:id="rId4"/>
    <p:sldLayoutId id="2147485645" r:id="rId5"/>
    <p:sldLayoutId id="2147485646" r:id="rId6"/>
    <p:sldLayoutId id="2147485647" r:id="rId7"/>
    <p:sldLayoutId id="2147485648" r:id="rId8"/>
    <p:sldLayoutId id="2147485649" r:id="rId9"/>
    <p:sldLayoutId id="2147485650" r:id="rId10"/>
    <p:sldLayoutId id="214748565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227335F6-6954-3C40-A4A8-B5A9BB3542FD}"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4342"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4343"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858000284"/>
      </p:ext>
    </p:extLst>
  </p:cSld>
  <p:clrMap bg1="lt1" tx1="dk1" bg2="lt2" tx2="dk2" accent1="accent1" accent2="accent2" accent3="accent3" accent4="accent4" accent5="accent5" accent6="accent6" hlink="hlink" folHlink="folHlink"/>
  <p:sldLayoutIdLst>
    <p:sldLayoutId id="2147485653" r:id="rId1"/>
    <p:sldLayoutId id="2147485654" r:id="rId2"/>
    <p:sldLayoutId id="2147485655" r:id="rId3"/>
    <p:sldLayoutId id="2147485656" r:id="rId4"/>
    <p:sldLayoutId id="2147485657" r:id="rId5"/>
    <p:sldLayoutId id="2147485658" r:id="rId6"/>
    <p:sldLayoutId id="2147485659" r:id="rId7"/>
    <p:sldLayoutId id="2147485660" r:id="rId8"/>
    <p:sldLayoutId id="2147485661" r:id="rId9"/>
    <p:sldLayoutId id="2147485662" r:id="rId10"/>
    <p:sldLayoutId id="2147485663" r:id="rId11"/>
    <p:sldLayoutId id="2147485664"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11/9/17</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2826778"/>
      </p:ext>
    </p:extLst>
  </p:cSld>
  <p:clrMap bg1="lt1" tx1="dk1" bg2="lt2" tx2="dk2" accent1="accent1" accent2="accent2" accent3="accent3" accent4="accent4" accent5="accent5" accent6="accent6" hlink="hlink" folHlink="folHlink"/>
  <p:sldLayoutIdLst>
    <p:sldLayoutId id="2147485666" r:id="rId1"/>
    <p:sldLayoutId id="2147485667" r:id="rId2"/>
    <p:sldLayoutId id="2147485668" r:id="rId3"/>
    <p:sldLayoutId id="2147485669" r:id="rId4"/>
    <p:sldLayoutId id="2147485670" r:id="rId5"/>
    <p:sldLayoutId id="2147485671" r:id="rId6"/>
    <p:sldLayoutId id="2147485672" r:id="rId7"/>
    <p:sldLayoutId id="2147485673" r:id="rId8"/>
    <p:sldLayoutId id="2147485674" r:id="rId9"/>
    <p:sldLayoutId id="2147485675" r:id="rId10"/>
    <p:sldLayoutId id="2147485676" r:id="rId11"/>
    <p:sldLayoutId id="2147485677" r:id="rId12"/>
  </p:sldLayoutIdLst>
  <p:timing>
    <p:tnLst>
      <p:par>
        <p:cT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20638325"/>
      </p:ext>
    </p:extLst>
  </p:cSld>
  <p:clrMap bg1="lt1" tx1="dk1" bg2="lt2" tx2="dk2" accent1="accent1" accent2="accent2" accent3="accent3" accent4="accent4" accent5="accent5" accent6="accent6" hlink="hlink" folHlink="folHlink"/>
  <p:sldLayoutIdLst>
    <p:sldLayoutId id="2147485679" r:id="rId1"/>
    <p:sldLayoutId id="2147485680" r:id="rId2"/>
    <p:sldLayoutId id="2147485681" r:id="rId3"/>
    <p:sldLayoutId id="2147485682" r:id="rId4"/>
    <p:sldLayoutId id="2147485683" r:id="rId5"/>
    <p:sldLayoutId id="2147485684" r:id="rId6"/>
    <p:sldLayoutId id="2147485685" r:id="rId7"/>
    <p:sldLayoutId id="2147485686" r:id="rId8"/>
    <p:sldLayoutId id="2147485687" r:id="rId9"/>
    <p:sldLayoutId id="2147485688" r:id="rId10"/>
    <p:sldLayoutId id="214748568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849226075"/>
      </p:ext>
    </p:extLst>
  </p:cSld>
  <p:clrMap bg1="lt1" tx1="dk1" bg2="lt2" tx2="dk2" accent1="accent1" accent2="accent2" accent3="accent3" accent4="accent4" accent5="accent5" accent6="accent6" hlink="hlink" folHlink="folHlink"/>
  <p:sldLayoutIdLst>
    <p:sldLayoutId id="2147485691" r:id="rId1"/>
    <p:sldLayoutId id="2147485692" r:id="rId2"/>
    <p:sldLayoutId id="2147485693" r:id="rId3"/>
    <p:sldLayoutId id="2147485694" r:id="rId4"/>
    <p:sldLayoutId id="2147485695" r:id="rId5"/>
    <p:sldLayoutId id="2147485696" r:id="rId6"/>
    <p:sldLayoutId id="2147485697" r:id="rId7"/>
    <p:sldLayoutId id="2147485698" r:id="rId8"/>
    <p:sldLayoutId id="2147485699" r:id="rId9"/>
    <p:sldLayoutId id="2147485700" r:id="rId10"/>
    <p:sldLayoutId id="214748570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48738813"/>
      </p:ext>
    </p:extLst>
  </p:cSld>
  <p:clrMap bg1="lt1" tx1="dk1" bg2="lt2" tx2="dk2" accent1="accent1" accent2="accent2" accent3="accent3" accent4="accent4" accent5="accent5" accent6="accent6" hlink="hlink" folHlink="folHlink"/>
  <p:sldLayoutIdLst>
    <p:sldLayoutId id="2147485715" r:id="rId1"/>
    <p:sldLayoutId id="2147485716" r:id="rId2"/>
    <p:sldLayoutId id="2147485717" r:id="rId3"/>
    <p:sldLayoutId id="2147485718" r:id="rId4"/>
    <p:sldLayoutId id="2147485719" r:id="rId5"/>
    <p:sldLayoutId id="2147485720" r:id="rId6"/>
    <p:sldLayoutId id="2147485721" r:id="rId7"/>
    <p:sldLayoutId id="2147485722" r:id="rId8"/>
    <p:sldLayoutId id="2147485723" r:id="rId9"/>
    <p:sldLayoutId id="2147485724" r:id="rId10"/>
    <p:sldLayoutId id="2147485725" r:id="rId11"/>
    <p:sldLayoutId id="2147485726"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83875186"/>
      </p:ext>
    </p:extLst>
  </p:cSld>
  <p:clrMap bg1="lt1" tx1="dk1" bg2="lt2" tx2="dk2" accent1="accent1" accent2="accent2" accent3="accent3" accent4="accent4" accent5="accent5" accent6="accent6" hlink="hlink" folHlink="folHlink"/>
  <p:sldLayoutIdLst>
    <p:sldLayoutId id="2147485728" r:id="rId1"/>
    <p:sldLayoutId id="2147485729" r:id="rId2"/>
    <p:sldLayoutId id="2147485730" r:id="rId3"/>
    <p:sldLayoutId id="2147485731" r:id="rId4"/>
    <p:sldLayoutId id="2147485732" r:id="rId5"/>
    <p:sldLayoutId id="2147485733" r:id="rId6"/>
    <p:sldLayoutId id="2147485734" r:id="rId7"/>
    <p:sldLayoutId id="2147485735" r:id="rId8"/>
    <p:sldLayoutId id="2147485736" r:id="rId9"/>
    <p:sldLayoutId id="2147485737" r:id="rId10"/>
    <p:sldLayoutId id="214748573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08291376"/>
      </p:ext>
    </p:extLst>
  </p:cSld>
  <p:clrMap bg1="lt1" tx1="dk1" bg2="lt2" tx2="dk2" accent1="accent1" accent2="accent2" accent3="accent3" accent4="accent4" accent5="accent5" accent6="accent6" hlink="hlink" folHlink="folHlink"/>
  <p:sldLayoutIdLst>
    <p:sldLayoutId id="2147485752" r:id="rId1"/>
    <p:sldLayoutId id="2147485753" r:id="rId2"/>
    <p:sldLayoutId id="2147485754" r:id="rId3"/>
    <p:sldLayoutId id="2147485755" r:id="rId4"/>
    <p:sldLayoutId id="2147485756" r:id="rId5"/>
    <p:sldLayoutId id="2147485757" r:id="rId6"/>
    <p:sldLayoutId id="2147485758" r:id="rId7"/>
    <p:sldLayoutId id="2147485759" r:id="rId8"/>
    <p:sldLayoutId id="2147485760" r:id="rId9"/>
    <p:sldLayoutId id="2147485761" r:id="rId10"/>
    <p:sldLayoutId id="214748576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mailto:omutlu@gmail.com" TargetMode="External"/><Relationship Id="rId4" Type="http://schemas.openxmlformats.org/officeDocument/2006/relationships/hyperlink" Target="https://people.inf.ethz.ch/omutlu" TargetMode="External"/><Relationship Id="rId5" Type="http://schemas.openxmlformats.org/officeDocument/2006/relationships/image" Target="../media/image1.png"/><Relationship Id="rId6" Type="http://schemas.openxmlformats.org/officeDocument/2006/relationships/image" Target="../media/image9.wmf"/><Relationship Id="rId7" Type="http://schemas.openxmlformats.org/officeDocument/2006/relationships/image" Target="../media/image10.png"/><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652.xml"/><Relationship Id="rId2" Type="http://schemas.openxmlformats.org/officeDocument/2006/relationships/notesSlide" Target="../notesSlides/notesSlide2.xml"/><Relationship Id="rId3" Type="http://schemas.openxmlformats.org/officeDocument/2006/relationships/chart" Target="../charts/chart1.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763.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763.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774.xml"/><Relationship Id="rId2" Type="http://schemas.openxmlformats.org/officeDocument/2006/relationships/notesSlide" Target="../notesSlides/notesSlide21.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763.xml"/><Relationship Id="rId2" Type="http://schemas.openxmlformats.org/officeDocument/2006/relationships/chart" Target="../charts/chart3.xml"/></Relationships>
</file>

<file path=ppt/slides/_rels/slide104.xml.rels><?xml version="1.0" encoding="UTF-8" standalone="yes"?>
<Relationships xmlns="http://schemas.openxmlformats.org/package/2006/relationships"><Relationship Id="rId3" Type="http://schemas.openxmlformats.org/officeDocument/2006/relationships/hyperlink" Target="http://www.microarch.org/micro46/" TargetMode="External"/><Relationship Id="rId4" Type="http://schemas.openxmlformats.org/officeDocument/2006/relationships/hyperlink" Target="http://users.ece.cmu.edu/~omutlu/pub/rowclone_seshadri_micro13-talk.pptx" TargetMode="External"/><Relationship Id="rId5" Type="http://schemas.openxmlformats.org/officeDocument/2006/relationships/hyperlink" Target="http://users.ece.cmu.edu/~omutlu/pub/rowclone_seshadri_micro13-talk.pdf" TargetMode="External"/><Relationship Id="rId6" Type="http://schemas.openxmlformats.org/officeDocument/2006/relationships/hyperlink" Target="http://users.ece.cmu.edu/~omutlu/pub/rowclone_seshadri_micro13_lightning-talk.pptx" TargetMode="External"/><Relationship Id="rId7" Type="http://schemas.openxmlformats.org/officeDocument/2006/relationships/hyperlink" Target="http://users.ece.cmu.edu/~omutlu/pub/rowclone_seshadri_micro13_lightning-talk.pdf" TargetMode="External"/><Relationship Id="rId8" Type="http://schemas.openxmlformats.org/officeDocument/2006/relationships/hyperlink" Target="http://users.ece.cmu.edu/~omutlu/pub/rowclone_seshadri_micro13-poster.pptx" TargetMode="External"/><Relationship Id="rId9" Type="http://schemas.openxmlformats.org/officeDocument/2006/relationships/hyperlink" Target="http://users.ece.cmu.edu/~omutlu/pub/rowclone_seshadri_micro13-poster.pdf" TargetMode="External"/><Relationship Id="rId10" Type="http://schemas.openxmlformats.org/officeDocument/2006/relationships/image" Target="../media/image73.png"/><Relationship Id="rId1" Type="http://schemas.openxmlformats.org/officeDocument/2006/relationships/slideLayout" Target="../slideLayouts/slideLayout1010.xml"/><Relationship Id="rId2" Type="http://schemas.openxmlformats.org/officeDocument/2006/relationships/hyperlink" Target="http://users.ece.cmu.edu/~omutlu/pub/rowclone_micro13.pdf" TargetMode="Externa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878.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889.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520.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034.xml"/><Relationship Id="rId2" Type="http://schemas.openxmlformats.org/officeDocument/2006/relationships/image" Target="../media/image74.emf"/></Relationships>
</file>

<file path=ppt/slides/_rels/slide11.xml.rels><?xml version="1.0" encoding="UTF-8" standalone="yes"?>
<Relationships xmlns="http://schemas.openxmlformats.org/package/2006/relationships"><Relationship Id="rId3" Type="http://schemas.openxmlformats.org/officeDocument/2006/relationships/image" Target="../media/image18.jpeg"/><Relationship Id="rId4" Type="http://schemas.openxmlformats.org/officeDocument/2006/relationships/image" Target="../media/image19.png"/><Relationship Id="rId5" Type="http://schemas.openxmlformats.org/officeDocument/2006/relationships/image" Target="../media/image20.png"/><Relationship Id="rId6" Type="http://schemas.openxmlformats.org/officeDocument/2006/relationships/image" Target="../media/image21.png"/><Relationship Id="rId1" Type="http://schemas.openxmlformats.org/officeDocument/2006/relationships/slideLayout" Target="../slideLayouts/slideLayout1652.xml"/><Relationship Id="rId2" Type="http://schemas.openxmlformats.org/officeDocument/2006/relationships/notesSlide" Target="../notesSlides/notesSlide3.xml"/></Relationships>
</file>

<file path=ppt/slides/_rels/slide110.xml.rels><?xml version="1.0" encoding="UTF-8" standalone="yes"?>
<Relationships xmlns="http://schemas.openxmlformats.org/package/2006/relationships"><Relationship Id="rId3" Type="http://schemas.openxmlformats.org/officeDocument/2006/relationships/hyperlink" Target="http://www.computer.org/web/cal" TargetMode="External"/><Relationship Id="rId4" Type="http://schemas.openxmlformats.org/officeDocument/2006/relationships/image" Target="../media/image75.png"/><Relationship Id="rId1" Type="http://schemas.openxmlformats.org/officeDocument/2006/relationships/slideLayout" Target="../slideLayouts/slideLayout1663.xml"/><Relationship Id="rId2" Type="http://schemas.openxmlformats.org/officeDocument/2006/relationships/hyperlink" Target="http://users.ece.cmu.edu/~omutlu/pub/in-DRAM-bulk-AND-OR-ieee_cal15.pdf" TargetMode="Externa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663.xml"/><Relationship Id="rId2" Type="http://schemas.openxmlformats.org/officeDocument/2006/relationships/image" Target="../media/image76.png"/></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663.xml"/><Relationship Id="rId2" Type="http://schemas.openxmlformats.org/officeDocument/2006/relationships/image" Target="../media/image77.tiff"/></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663.xml"/><Relationship Id="rId2" Type="http://schemas.openxmlformats.org/officeDocument/2006/relationships/image" Target="../media/image78.tiff"/></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663.xml"/><Relationship Id="rId2" Type="http://schemas.openxmlformats.org/officeDocument/2006/relationships/image" Target="../media/image79.tiff"/></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901.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663.xml"/><Relationship Id="rId2" Type="http://schemas.openxmlformats.org/officeDocument/2006/relationships/image" Target="../media/image80.tiff"/></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663.xml"/><Relationship Id="rId2" Type="http://schemas.openxmlformats.org/officeDocument/2006/relationships/image" Target="../media/image81.tiff"/><Relationship Id="rId3" Type="http://schemas.openxmlformats.org/officeDocument/2006/relationships/image" Target="../media/image82.tiff"/></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663.xml"/><Relationship Id="rId2" Type="http://schemas.openxmlformats.org/officeDocument/2006/relationships/hyperlink" Target="https://people.inf.ethz.ch/omutlu/pub/ambit-bulk-bitwise-dram_micro17.pdf" TargetMode="External"/><Relationship Id="rId3" Type="http://schemas.openxmlformats.org/officeDocument/2006/relationships/image" Target="../media/image83.tiff"/></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663.xml"/></Relationships>
</file>

<file path=ppt/slides/_rels/slide12.xml.rels><?xml version="1.0" encoding="UTF-8" standalone="yes"?>
<Relationships xmlns="http://schemas.openxmlformats.org/package/2006/relationships"><Relationship Id="rId3" Type="http://schemas.openxmlformats.org/officeDocument/2006/relationships/image" Target="../media/image18.jpeg"/><Relationship Id="rId4" Type="http://schemas.openxmlformats.org/officeDocument/2006/relationships/image" Target="../media/image19.png"/><Relationship Id="rId5" Type="http://schemas.openxmlformats.org/officeDocument/2006/relationships/image" Target="../media/image20.png"/><Relationship Id="rId6" Type="http://schemas.openxmlformats.org/officeDocument/2006/relationships/image" Target="../media/image21.png"/><Relationship Id="rId1" Type="http://schemas.openxmlformats.org/officeDocument/2006/relationships/slideLayout" Target="../slideLayouts/slideLayout1652.xml"/><Relationship Id="rId2" Type="http://schemas.openxmlformats.org/officeDocument/2006/relationships/notesSlide" Target="../notesSlides/notesSlide4.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663.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662.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69.png"/><Relationship Id="rId3" Type="http://schemas.openxmlformats.org/officeDocument/2006/relationships/image" Target="../media/image70.png"/></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84.tiff"/></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3" Type="http://schemas.openxmlformats.org/officeDocument/2006/relationships/image" Target="../media/image86.jpeg"/><Relationship Id="rId4" Type="http://schemas.openxmlformats.org/officeDocument/2006/relationships/image" Target="../media/image87.jpeg"/><Relationship Id="rId5" Type="http://schemas.openxmlformats.org/officeDocument/2006/relationships/image" Target="../media/image88.png"/><Relationship Id="rId6" Type="http://schemas.openxmlformats.org/officeDocument/2006/relationships/chart" Target="../charts/chart4.xml"/><Relationship Id="rId1" Type="http://schemas.openxmlformats.org/officeDocument/2006/relationships/slideLayout" Target="../slideLayouts/slideLayout1010.xml"/><Relationship Id="rId2" Type="http://schemas.openxmlformats.org/officeDocument/2006/relationships/image" Target="../media/image85.jpeg"/></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652.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652.xml"/><Relationship Id="rId2" Type="http://schemas.openxmlformats.org/officeDocument/2006/relationships/image" Target="../media/image70.png"/></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652.xml"/><Relationship Id="rId2" Type="http://schemas.openxmlformats.org/officeDocument/2006/relationships/image" Target="../media/image70.png"/></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912.xml"/><Relationship Id="rId2" Type="http://schemas.openxmlformats.org/officeDocument/2006/relationships/image" Target="../media/image89.tiff"/></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15.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912.xml"/><Relationship Id="rId2" Type="http://schemas.openxmlformats.org/officeDocument/2006/relationships/image" Target="../media/image90.tiff"/></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912.xml"/><Relationship Id="rId2" Type="http://schemas.openxmlformats.org/officeDocument/2006/relationships/image" Target="../media/image91.tiff"/></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912.xml"/><Relationship Id="rId2" Type="http://schemas.openxmlformats.org/officeDocument/2006/relationships/image" Target="../media/image92.tiff"/></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652.xml"/><Relationship Id="rId2" Type="http://schemas.openxmlformats.org/officeDocument/2006/relationships/image" Target="../media/image70.png"/></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652.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652.xml"/><Relationship Id="rId2" Type="http://schemas.openxmlformats.org/officeDocument/2006/relationships/chart" Target="../charts/chart5.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652.xml"/><Relationship Id="rId2" Type="http://schemas.openxmlformats.org/officeDocument/2006/relationships/chart" Target="../charts/chart6.xml"/><Relationship Id="rId3" Type="http://schemas.openxmlformats.org/officeDocument/2006/relationships/chart" Target="../charts/chart7.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923.xml"/><Relationship Id="rId2" Type="http://schemas.openxmlformats.org/officeDocument/2006/relationships/chart" Target="../charts/chart8.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652.xml"/><Relationship Id="rId2" Type="http://schemas.openxmlformats.org/officeDocument/2006/relationships/chart" Target="../charts/chart9.xml"/></Relationships>
</file>

<file path=ppt/slides/_rels/slide139.xml.rels><?xml version="1.0" encoding="UTF-8" standalone="yes"?>
<Relationships xmlns="http://schemas.openxmlformats.org/package/2006/relationships"><Relationship Id="rId3" Type="http://schemas.openxmlformats.org/officeDocument/2006/relationships/hyperlink" Target="http://www.ece.cmu.edu/calcm/isca2015/" TargetMode="External"/><Relationship Id="rId4" Type="http://schemas.openxmlformats.org/officeDocument/2006/relationships/hyperlink" Target="http://users.ece.cmu.edu/~omutlu/pub/tesseract-pim-architecture-for-graph-processing_isca15-talk.pdf" TargetMode="External"/><Relationship Id="rId5" Type="http://schemas.openxmlformats.org/officeDocument/2006/relationships/hyperlink" Target="http://users.ece.cmu.edu/~omutlu/pub/tesseract-pim-architecture-for-graph-processing_isca15-lightning-talk.pdf" TargetMode="External"/><Relationship Id="rId6" Type="http://schemas.openxmlformats.org/officeDocument/2006/relationships/image" Target="../media/image93.png"/><Relationship Id="rId1" Type="http://schemas.openxmlformats.org/officeDocument/2006/relationships/slideLayout" Target="../slideLayouts/slideLayout1652.xml"/><Relationship Id="rId2" Type="http://schemas.openxmlformats.org/officeDocument/2006/relationships/hyperlink" Target="http://users.ece.cmu.edu/~omutlu/pub/tesseract-pim-architecture-for-graph-processing_isca15.pdf" TargetMode="Externa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15.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785.xml"/><Relationship Id="rId2" Type="http://schemas.openxmlformats.org/officeDocument/2006/relationships/image" Target="../media/image94.jpeg"/></Relationships>
</file>

<file path=ppt/slides/_rels/slide141.xml.rels><?xml version="1.0" encoding="UTF-8" standalone="yes"?>
<Relationships xmlns="http://schemas.openxmlformats.org/package/2006/relationships"><Relationship Id="rId3" Type="http://schemas.openxmlformats.org/officeDocument/2006/relationships/hyperlink" Target="http://isca2016.eecs.umich.edu/" TargetMode="External"/><Relationship Id="rId4" Type="http://schemas.openxmlformats.org/officeDocument/2006/relationships/hyperlink" Target="https://users.ece.cmu.edu/~omutlu/pub/TOM-programmer-transparent-GPU-near-date-processing_kevinhsieh_isca16-talk.pptx" TargetMode="External"/><Relationship Id="rId5" Type="http://schemas.openxmlformats.org/officeDocument/2006/relationships/hyperlink" Target="https://users.ece.cmu.edu/~omutlu/pub/TOM-programmer-transparent-GPU-near-date-processing_kevinhsieh_isca16-talk.pdf" TargetMode="External"/><Relationship Id="rId6" Type="http://schemas.openxmlformats.org/officeDocument/2006/relationships/hyperlink" Target="https://users.ece.cmu.edu/~omutlu/pub/TOM-programmer-transparent-GPU-near-date-processing_kevinhsieh_isca16-lightning-talk.pptx" TargetMode="External"/><Relationship Id="rId7" Type="http://schemas.openxmlformats.org/officeDocument/2006/relationships/hyperlink" Target="https://users.ece.cmu.edu/~omutlu/pub/TOM-programmer-transparent-GPU-near-date-processing_kevinhsieh_isca16-lightning-talk.pdf" TargetMode="External"/><Relationship Id="rId8" Type="http://schemas.openxmlformats.org/officeDocument/2006/relationships/image" Target="../media/image95.png"/><Relationship Id="rId1" Type="http://schemas.openxmlformats.org/officeDocument/2006/relationships/slideLayout" Target="../slideLayouts/slideLayout1652.xml"/><Relationship Id="rId2" Type="http://schemas.openxmlformats.org/officeDocument/2006/relationships/hyperlink" Target="https://users.ece.cmu.edu/~omutlu/pub/TOM-programmer-transparent-GPU-near-date-processing_isca16.pdf" TargetMode="External"/></Relationships>
</file>

<file path=ppt/slides/_rels/slide142.xml.rels><?xml version="1.0" encoding="UTF-8" standalone="yes"?>
<Relationships xmlns="http://schemas.openxmlformats.org/package/2006/relationships"><Relationship Id="rId3" Type="http://schemas.openxmlformats.org/officeDocument/2006/relationships/hyperlink" Target="http://pactconf.org/" TargetMode="External"/><Relationship Id="rId4" Type="http://schemas.openxmlformats.org/officeDocument/2006/relationships/image" Target="../media/image96.png"/><Relationship Id="rId1" Type="http://schemas.openxmlformats.org/officeDocument/2006/relationships/slideLayout" Target="../slideLayouts/slideLayout1652.xml"/><Relationship Id="rId2" Type="http://schemas.openxmlformats.org/officeDocument/2006/relationships/hyperlink" Target="https://users.ece.cmu.edu/~omutlu/pub/scheduling-for-GPU-processing-in-memory_pact16.pdf" TargetMode="External"/></Relationships>
</file>

<file path=ppt/slides/_rels/slide143.xml.rels><?xml version="1.0" encoding="UTF-8" standalone="yes"?>
<Relationships xmlns="http://schemas.openxmlformats.org/package/2006/relationships"><Relationship Id="rId3" Type="http://schemas.openxmlformats.org/officeDocument/2006/relationships/hyperlink" Target="http://www.iccd-conf.com/" TargetMode="External"/><Relationship Id="rId4" Type="http://schemas.openxmlformats.org/officeDocument/2006/relationships/image" Target="../media/image97.png"/><Relationship Id="rId1" Type="http://schemas.openxmlformats.org/officeDocument/2006/relationships/slideLayout" Target="../slideLayouts/slideLayout1652.xml"/><Relationship Id="rId2" Type="http://schemas.openxmlformats.org/officeDocument/2006/relationships/hyperlink" Target="https://users.ece.cmu.edu/~omutlu/pub/in-memory-pointer-chasing-accelerator_iccd16.pdf" TargetMode="External"/></Relationships>
</file>

<file path=ppt/slides/_rels/slide144.xml.rels><?xml version="1.0" encoding="UTF-8" standalone="yes"?>
<Relationships xmlns="http://schemas.openxmlformats.org/package/2006/relationships"><Relationship Id="rId1" Type="http://schemas.openxmlformats.org/officeDocument/2006/relationships/tags" Target="../tags/tag1.xml"/><Relationship Id="rId2" Type="http://schemas.openxmlformats.org/officeDocument/2006/relationships/slideLayout" Target="../slideLayouts/slideLayout1989.xml"/><Relationship Id="rId3" Type="http://schemas.openxmlformats.org/officeDocument/2006/relationships/chart" Target="../charts/chart10.xml"/></Relationships>
</file>

<file path=ppt/slides/_rels/slide145.xml.rels><?xml version="1.0" encoding="UTF-8" standalone="yes"?>
<Relationships xmlns="http://schemas.openxmlformats.org/package/2006/relationships"><Relationship Id="rId3" Type="http://schemas.openxmlformats.org/officeDocument/2006/relationships/chart" Target="../charts/chart11.xml"/><Relationship Id="rId4" Type="http://schemas.openxmlformats.org/officeDocument/2006/relationships/chart" Target="../charts/chart12.xml"/><Relationship Id="rId1" Type="http://schemas.openxmlformats.org/officeDocument/2006/relationships/tags" Target="../tags/tag2.xml"/><Relationship Id="rId2" Type="http://schemas.openxmlformats.org/officeDocument/2006/relationships/slideLayout" Target="../slideLayouts/slideLayout1989.xml"/></Relationships>
</file>

<file path=ppt/slides/_rels/slide146.xml.rels><?xml version="1.0" encoding="UTF-8" standalone="yes"?>
<Relationships xmlns="http://schemas.openxmlformats.org/package/2006/relationships"><Relationship Id="rId1" Type="http://schemas.openxmlformats.org/officeDocument/2006/relationships/tags" Target="../tags/tag3.xml"/><Relationship Id="rId2" Type="http://schemas.openxmlformats.org/officeDocument/2006/relationships/slideLayout" Target="../slideLayouts/slideLayout1989.xml"/><Relationship Id="rId3" Type="http://schemas.openxmlformats.org/officeDocument/2006/relationships/chart" Target="../charts/chart13.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65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934.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945.xml"/><Relationship Id="rId2" Type="http://schemas.openxmlformats.org/officeDocument/2006/relationships/image" Target="../media/image98.gif"/><Relationship Id="rId3" Type="http://schemas.openxmlformats.org/officeDocument/2006/relationships/image" Target="../media/image99.jpe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15.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945.xml"/><Relationship Id="rId2" Type="http://schemas.openxmlformats.org/officeDocument/2006/relationships/image" Target="../media/image98.gif"/><Relationship Id="rId3" Type="http://schemas.openxmlformats.org/officeDocument/2006/relationships/image" Target="../media/image99.jpeg"/></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945.xml"/><Relationship Id="rId2" Type="http://schemas.openxmlformats.org/officeDocument/2006/relationships/chart" Target="../charts/chart14.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934.xml"/><Relationship Id="rId2" Type="http://schemas.openxmlformats.org/officeDocument/2006/relationships/image" Target="../media/image100.png"/></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956.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934.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967.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967.xml"/><Relationship Id="rId2" Type="http://schemas.openxmlformats.org/officeDocument/2006/relationships/chart" Target="../charts/chart15.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967.xml"/><Relationship Id="rId2" Type="http://schemas.openxmlformats.org/officeDocument/2006/relationships/chart" Target="../charts/chart16.xml"/></Relationships>
</file>

<file path=ppt/slides/_rels/slide158.xml.rels><?xml version="1.0" encoding="UTF-8" standalone="yes"?>
<Relationships xmlns="http://schemas.openxmlformats.org/package/2006/relationships"><Relationship Id="rId3" Type="http://schemas.openxmlformats.org/officeDocument/2006/relationships/hyperlink" Target="http://www.ece.cmu.edu/calcm/isca2015/" TargetMode="External"/><Relationship Id="rId4" Type="http://schemas.openxmlformats.org/officeDocument/2006/relationships/hyperlink" Target="http://users.ece.cmu.edu/~omutlu/pub/pim-enabled-instructons-for-low-overhead-pim_isca15-talk.pdf" TargetMode="External"/><Relationship Id="rId5" Type="http://schemas.openxmlformats.org/officeDocument/2006/relationships/hyperlink" Target="http://users.ece.cmu.edu/~omutlu/pub/pim-enabled-instructons-for-low-overhead-pim_isca15-lightning-talk.pdf" TargetMode="External"/><Relationship Id="rId6" Type="http://schemas.openxmlformats.org/officeDocument/2006/relationships/image" Target="../media/image101.png"/><Relationship Id="rId1" Type="http://schemas.openxmlformats.org/officeDocument/2006/relationships/slideLayout" Target="../slideLayouts/slideLayout1978.xml"/><Relationship Id="rId2" Type="http://schemas.openxmlformats.org/officeDocument/2006/relationships/hyperlink" Target="http://users.ece.cmu.edu/~omutlu/pub/pim-enabled-instructons-for-low-overhead-pim_isca15.pdf" TargetMode="Externa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978.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15.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000.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652.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652.xml"/><Relationship Id="rId2" Type="http://schemas.openxmlformats.org/officeDocument/2006/relationships/image" Target="../media/image102.jpeg"/></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652.xml"/><Relationship Id="rId2" Type="http://schemas.openxmlformats.org/officeDocument/2006/relationships/image" Target="../media/image22.jpg"/></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651.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2000.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000.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437.xml"/><Relationship Id="rId2" Type="http://schemas.openxmlformats.org/officeDocument/2006/relationships/image" Target="../media/image103.png"/></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437.xml"/><Relationship Id="rId2" Type="http://schemas.openxmlformats.org/officeDocument/2006/relationships/notesSlide" Target="../notesSlides/notesSlide22.xml"/><Relationship Id="rId3" Type="http://schemas.openxmlformats.org/officeDocument/2006/relationships/image" Target="../media/image104.png"/></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437.xml"/><Relationship Id="rId2" Type="http://schemas.openxmlformats.org/officeDocument/2006/relationships/notesSlide" Target="../notesSlides/notesSlide2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15.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437.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381.xml"/><Relationship Id="rId2" Type="http://schemas.openxmlformats.org/officeDocument/2006/relationships/image" Target="../media/image105.png"/></Relationships>
</file>

<file path=ppt/slides/_rels/slide172.xml.rels><?xml version="1.0" encoding="UTF-8" standalone="yes"?>
<Relationships xmlns="http://schemas.openxmlformats.org/package/2006/relationships"><Relationship Id="rId3" Type="http://schemas.openxmlformats.org/officeDocument/2006/relationships/image" Target="../media/image107.jpeg"/><Relationship Id="rId4" Type="http://schemas.openxmlformats.org/officeDocument/2006/relationships/image" Target="../media/image108.png"/><Relationship Id="rId1" Type="http://schemas.openxmlformats.org/officeDocument/2006/relationships/slideLayout" Target="../slideLayouts/slideLayout381.xml"/><Relationship Id="rId2" Type="http://schemas.openxmlformats.org/officeDocument/2006/relationships/image" Target="../media/image106.jpeg"/></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381.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381.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381.xml"/><Relationship Id="rId2" Type="http://schemas.openxmlformats.org/officeDocument/2006/relationships/image" Target="../media/image109.png"/></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2066.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2066.xml"/><Relationship Id="rId2" Type="http://schemas.openxmlformats.org/officeDocument/2006/relationships/image" Target="../media/image110.png"/><Relationship Id="rId3" Type="http://schemas.openxmlformats.org/officeDocument/2006/relationships/image" Target="../media/image111.png"/></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2066.xml"/><Relationship Id="rId2" Type="http://schemas.openxmlformats.org/officeDocument/2006/relationships/image" Target="../media/image110.png"/><Relationship Id="rId3" Type="http://schemas.openxmlformats.org/officeDocument/2006/relationships/image" Target="../media/image111.png"/></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2066.xml"/><Relationship Id="rId2" Type="http://schemas.openxmlformats.org/officeDocument/2006/relationships/image" Target="../media/image112.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15.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2066.xml"/><Relationship Id="rId2" Type="http://schemas.openxmlformats.org/officeDocument/2006/relationships/image" Target="../media/image113.png"/></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2066.xml"/><Relationship Id="rId2" Type="http://schemas.openxmlformats.org/officeDocument/2006/relationships/image" Target="../media/image114.png"/></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2066.xml"/><Relationship Id="rId2" Type="http://schemas.openxmlformats.org/officeDocument/2006/relationships/image" Target="../media/image115.png"/></Relationships>
</file>

<file path=ppt/slides/_rels/slide183.xml.rels><?xml version="1.0" encoding="UTF-8" standalone="yes"?>
<Relationships xmlns="http://schemas.openxmlformats.org/package/2006/relationships"><Relationship Id="rId3" Type="http://schemas.openxmlformats.org/officeDocument/2006/relationships/hyperlink" Target="http://isca09.cs.columbia.edu/" TargetMode="External"/><Relationship Id="rId4" Type="http://schemas.openxmlformats.org/officeDocument/2006/relationships/hyperlink" Target="http://users.ece.cmu.edu/~omutlu/pub/lee_isca09_talk.pdf" TargetMode="External"/><Relationship Id="rId5" Type="http://schemas.openxmlformats.org/officeDocument/2006/relationships/image" Target="../media/image116.png"/><Relationship Id="rId1" Type="http://schemas.openxmlformats.org/officeDocument/2006/relationships/slideLayout" Target="../slideLayouts/slideLayout2066.xml"/><Relationship Id="rId2" Type="http://schemas.openxmlformats.org/officeDocument/2006/relationships/hyperlink" Target="http://users.ece.cmu.edu/~omutlu/pub/pcm_isca09.pdf" TargetMode="External"/></Relationships>
</file>

<file path=ppt/slides/_rels/slide184.xml.rels><?xml version="1.0" encoding="UTF-8" standalone="yes"?>
<Relationships xmlns="http://schemas.openxmlformats.org/package/2006/relationships"><Relationship Id="rId3" Type="http://schemas.openxmlformats.org/officeDocument/2006/relationships/hyperlink" Target="http://www.computer.org/micro/" TargetMode="External"/><Relationship Id="rId4" Type="http://schemas.openxmlformats.org/officeDocument/2006/relationships/image" Target="../media/image117.png"/><Relationship Id="rId1" Type="http://schemas.openxmlformats.org/officeDocument/2006/relationships/slideLayout" Target="../slideLayouts/slideLayout2066.xml"/><Relationship Id="rId2" Type="http://schemas.openxmlformats.org/officeDocument/2006/relationships/hyperlink" Target="https://users.ece.cmu.edu/~omutlu/pub/pcm_ieee_micro10.pdf" TargetMode="Externa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2066.xml"/><Relationship Id="rId2" Type="http://schemas.openxmlformats.org/officeDocument/2006/relationships/notesSlide" Target="../notesSlides/notesSlide24.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2066.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2066.xml"/><Relationship Id="rId2" Type="http://schemas.openxmlformats.org/officeDocument/2006/relationships/chart" Target="../charts/chart17.xml"/><Relationship Id="rId3" Type="http://schemas.openxmlformats.org/officeDocument/2006/relationships/chart" Target="../charts/chart18.xml"/></Relationships>
</file>

<file path=ppt/slides/_rels/slide188.xml.rels><?xml version="1.0" encoding="UTF-8" standalone="yes"?>
<Relationships xmlns="http://schemas.openxmlformats.org/package/2006/relationships"><Relationship Id="rId3" Type="http://schemas.openxmlformats.org/officeDocument/2006/relationships/hyperlink" Target="http://www.ispass.org/ispass2013/" TargetMode="External"/><Relationship Id="rId4" Type="http://schemas.openxmlformats.org/officeDocument/2006/relationships/hyperlink" Target="http://users.ece.cmu.edu/~omutlu/pub/kultursay_ispass13_talk.pptx" TargetMode="External"/><Relationship Id="rId5" Type="http://schemas.openxmlformats.org/officeDocument/2006/relationships/hyperlink" Target="http://users.ece.cmu.edu/~omutlu/pub/kultursay_ispass13_talk.pdf" TargetMode="External"/><Relationship Id="rId6" Type="http://schemas.openxmlformats.org/officeDocument/2006/relationships/image" Target="../media/image118.png"/><Relationship Id="rId1" Type="http://schemas.openxmlformats.org/officeDocument/2006/relationships/slideLayout" Target="../slideLayouts/slideLayout2066.xml"/><Relationship Id="rId2" Type="http://schemas.openxmlformats.org/officeDocument/2006/relationships/hyperlink" Target="http://users.ece.cmu.edu/~omutlu/pub/sttram_ispass13.pdf" TargetMode="Externa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206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15.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2066.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2066.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2066.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2066.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2066.xml"/></Relationships>
</file>

<file path=ppt/slides/_rels/slide195.xml.rels><?xml version="1.0" encoding="UTF-8" standalone="yes"?>
<Relationships xmlns="http://schemas.openxmlformats.org/package/2006/relationships"><Relationship Id="rId3" Type="http://schemas.openxmlformats.org/officeDocument/2006/relationships/chart" Target="../charts/chart19.xml"/><Relationship Id="rId4" Type="http://schemas.openxmlformats.org/officeDocument/2006/relationships/chart" Target="../charts/chart20.xml"/><Relationship Id="rId5" Type="http://schemas.openxmlformats.org/officeDocument/2006/relationships/chart" Target="../charts/chart21.xml"/><Relationship Id="rId1" Type="http://schemas.openxmlformats.org/officeDocument/2006/relationships/slideLayout" Target="../slideLayouts/slideLayout2078.xml"/><Relationship Id="rId2" Type="http://schemas.openxmlformats.org/officeDocument/2006/relationships/notesSlide" Target="../notesSlides/notesSlide25.xml"/></Relationships>
</file>

<file path=ppt/slides/_rels/slide196.xml.rels><?xml version="1.0" encoding="UTF-8" standalone="yes"?>
<Relationships xmlns="http://schemas.openxmlformats.org/package/2006/relationships"><Relationship Id="rId3" Type="http://schemas.openxmlformats.org/officeDocument/2006/relationships/hyperlink" Target="http://www.iccd-conf.com/" TargetMode="External"/><Relationship Id="rId4" Type="http://schemas.openxmlformats.org/officeDocument/2006/relationships/hyperlink" Target="http://users.ece.cmu.edu/~omutlu/pub/yoon_iccd12_talk.pptx" TargetMode="External"/><Relationship Id="rId5" Type="http://schemas.openxmlformats.org/officeDocument/2006/relationships/hyperlink" Target="http://users.ece.cmu.edu/~omutlu/pub/yoon_iccd12_talk.pdf" TargetMode="External"/><Relationship Id="rId6" Type="http://schemas.openxmlformats.org/officeDocument/2006/relationships/image" Target="../media/image119.png"/><Relationship Id="rId1" Type="http://schemas.openxmlformats.org/officeDocument/2006/relationships/slideLayout" Target="../slideLayouts/slideLayout2066.xml"/><Relationship Id="rId2" Type="http://schemas.openxmlformats.org/officeDocument/2006/relationships/hyperlink" Target="http://users.ece.cmu.edu/~omutlu/pub/rowbuffer-aware-caching_iccd12.pdf" TargetMode="Externa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2066.xml"/><Relationship Id="rId2" Type="http://schemas.openxmlformats.org/officeDocument/2006/relationships/notesSlide" Target="../notesSlides/notesSlide26.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2066.xml"/><Relationship Id="rId2" Type="http://schemas.openxmlformats.org/officeDocument/2006/relationships/notesSlide" Target="../notesSlides/notesSlide27.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2066.xml"/></Relationships>
</file>

<file path=ppt/slides/_rels/slide2.xml.rels><?xml version="1.0" encoding="UTF-8" standalone="yes"?>
<Relationships xmlns="http://schemas.openxmlformats.org/package/2006/relationships"><Relationship Id="rId3" Type="http://schemas.openxmlformats.org/officeDocument/2006/relationships/image" Target="../media/image12.jpeg"/><Relationship Id="rId4" Type="http://schemas.openxmlformats.org/officeDocument/2006/relationships/image" Target="../media/image13.png"/><Relationship Id="rId1" Type="http://schemas.openxmlformats.org/officeDocument/2006/relationships/slideLayout" Target="../slideLayouts/slideLayout160.xml"/><Relationship Id="rId2" Type="http://schemas.openxmlformats.org/officeDocument/2006/relationships/image" Target="../media/image11.jpe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15.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2066.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2066.xml"/><Relationship Id="rId2" Type="http://schemas.openxmlformats.org/officeDocument/2006/relationships/image" Target="../media/image600.png"/></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2066.xml"/><Relationship Id="rId2" Type="http://schemas.openxmlformats.org/officeDocument/2006/relationships/chart" Target="../charts/chart22.xml"/></Relationships>
</file>

<file path=ppt/slides/_rels/slide203.xml.rels><?xml version="1.0" encoding="UTF-8" standalone="yes"?>
<Relationships xmlns="http://schemas.openxmlformats.org/package/2006/relationships"><Relationship Id="rId3" Type="http://schemas.openxmlformats.org/officeDocument/2006/relationships/chart" Target="../charts/chart23.xml"/><Relationship Id="rId4" Type="http://schemas.openxmlformats.org/officeDocument/2006/relationships/image" Target="NULL"/><Relationship Id="rId1" Type="http://schemas.openxmlformats.org/officeDocument/2006/relationships/slideLayout" Target="../slideLayouts/slideLayout2066.xml"/><Relationship Id="rId2" Type="http://schemas.openxmlformats.org/officeDocument/2006/relationships/image" Target="../media/image180.png"/></Relationships>
</file>

<file path=ppt/slides/_rels/slide204.xml.rels><?xml version="1.0" encoding="UTF-8" standalone="yes"?>
<Relationships xmlns="http://schemas.openxmlformats.org/package/2006/relationships"><Relationship Id="rId3" Type="http://schemas.openxmlformats.org/officeDocument/2006/relationships/hyperlink" Target="https://cluster17.github.io/" TargetMode="External"/><Relationship Id="rId4" Type="http://schemas.openxmlformats.org/officeDocument/2006/relationships/hyperlink" Target="https://people.inf.ethz.ch/omutlu/pub/utility-based-hybrid-memory-management_cluster17-talk.pptx" TargetMode="External"/><Relationship Id="rId5" Type="http://schemas.openxmlformats.org/officeDocument/2006/relationships/hyperlink" Target="https://people.inf.ethz.ch/omutlu/pub/utility-based-hybrid-memory-management_cluster17-talk.pdf" TargetMode="External"/><Relationship Id="rId6" Type="http://schemas.openxmlformats.org/officeDocument/2006/relationships/image" Target="../media/image120.tiff"/><Relationship Id="rId1" Type="http://schemas.openxmlformats.org/officeDocument/2006/relationships/slideLayout" Target="../slideLayouts/slideLayout2066.xml"/><Relationship Id="rId2" Type="http://schemas.openxmlformats.org/officeDocument/2006/relationships/hyperlink" Target="https://people.inf.ethz.ch/omutlu/pub/utility-based-hybrid-memory-management_cluster17.pdf" TargetMode="Externa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2066.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2066.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2066.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2066.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206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15.xml"/><Relationship Id="rId2" Type="http://schemas.openxmlformats.org/officeDocument/2006/relationships/image" Target="../media/image22.jpg"/></Relationships>
</file>

<file path=ppt/slides/_rels/slide210.xml.rels><?xml version="1.0" encoding="UTF-8" standalone="yes"?>
<Relationships xmlns="http://schemas.openxmlformats.org/package/2006/relationships"><Relationship Id="rId3" Type="http://schemas.openxmlformats.org/officeDocument/2006/relationships/hyperlink" Target="http://www.cs.virginia.edu/~tcca/" TargetMode="External"/><Relationship Id="rId4" Type="http://schemas.openxmlformats.org/officeDocument/2006/relationships/image" Target="../media/image121.png"/><Relationship Id="rId1" Type="http://schemas.openxmlformats.org/officeDocument/2006/relationships/slideLayout" Target="../slideLayouts/slideLayout2066.xml"/><Relationship Id="rId2" Type="http://schemas.openxmlformats.org/officeDocument/2006/relationships/hyperlink" Target="http://users.ece.cmu.edu/~omutlu/pub/timber-fine-grained-dram-cache_ieee-cal12.pdf" TargetMode="Externa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2066.xml"/><Relationship Id="rId2" Type="http://schemas.openxmlformats.org/officeDocument/2006/relationships/image" Target="../media/image122.tiff"/></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2066.xml"/><Relationship Id="rId2" Type="http://schemas.openxmlformats.org/officeDocument/2006/relationships/image" Target="../media/image123.tiff"/></Relationships>
</file>

<file path=ppt/slides/_rels/slide213.xml.rels><?xml version="1.0" encoding="UTF-8" standalone="yes"?>
<Relationships xmlns="http://schemas.openxmlformats.org/package/2006/relationships"><Relationship Id="rId3" Type="http://schemas.openxmlformats.org/officeDocument/2006/relationships/hyperlink" Target="http://www.microarch.org/micro50/" TargetMode="External"/><Relationship Id="rId4" Type="http://schemas.openxmlformats.org/officeDocument/2006/relationships/image" Target="../media/image124.tiff"/><Relationship Id="rId1" Type="http://schemas.openxmlformats.org/officeDocument/2006/relationships/slideLayout" Target="../slideLayouts/slideLayout2066.xml"/><Relationship Id="rId2" Type="http://schemas.openxmlformats.org/officeDocument/2006/relationships/hyperlink" Target="https://people.inf.ethz.ch/omutlu/pub/banshee-bandwidth-efficient-DRAM-cache_micro17.pdf" TargetMode="Externa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3" Type="http://schemas.openxmlformats.org/officeDocument/2006/relationships/image" Target="../media/image125.png"/><Relationship Id="rId4" Type="http://schemas.openxmlformats.org/officeDocument/2006/relationships/image" Target="../media/image126.jpeg"/><Relationship Id="rId5" Type="http://schemas.openxmlformats.org/officeDocument/2006/relationships/image" Target="../media/image127.png"/><Relationship Id="rId1" Type="http://schemas.openxmlformats.org/officeDocument/2006/relationships/slideLayout" Target="../slideLayouts/slideLayout2089.xml"/><Relationship Id="rId2" Type="http://schemas.openxmlformats.org/officeDocument/2006/relationships/notesSlide" Target="../notesSlides/notesSlide28.xml"/></Relationships>
</file>

<file path=ppt/slides/_rels/slide216.xml.rels><?xml version="1.0" encoding="UTF-8" standalone="yes"?>
<Relationships xmlns="http://schemas.openxmlformats.org/package/2006/relationships"><Relationship Id="rId3" Type="http://schemas.openxmlformats.org/officeDocument/2006/relationships/image" Target="../media/image125.png"/><Relationship Id="rId4" Type="http://schemas.openxmlformats.org/officeDocument/2006/relationships/image" Target="../media/image126.jpeg"/><Relationship Id="rId5" Type="http://schemas.openxmlformats.org/officeDocument/2006/relationships/image" Target="../media/image127.png"/><Relationship Id="rId6" Type="http://schemas.openxmlformats.org/officeDocument/2006/relationships/image" Target="../media/image128.png"/><Relationship Id="rId1" Type="http://schemas.openxmlformats.org/officeDocument/2006/relationships/slideLayout" Target="../slideLayouts/slideLayout2089.xml"/><Relationship Id="rId2" Type="http://schemas.openxmlformats.org/officeDocument/2006/relationships/notesSlide" Target="../notesSlides/notesSlide29.xml"/></Relationships>
</file>

<file path=ppt/slides/_rels/slide217.xml.rels><?xml version="1.0" encoding="UTF-8" standalone="yes"?>
<Relationships xmlns="http://schemas.openxmlformats.org/package/2006/relationships"><Relationship Id="rId3" Type="http://schemas.openxmlformats.org/officeDocument/2006/relationships/image" Target="../media/image12.jpeg"/><Relationship Id="rId4" Type="http://schemas.openxmlformats.org/officeDocument/2006/relationships/image" Target="../media/image13.png"/><Relationship Id="rId5" Type="http://schemas.openxmlformats.org/officeDocument/2006/relationships/image" Target="../media/image129.png"/><Relationship Id="rId1" Type="http://schemas.openxmlformats.org/officeDocument/2006/relationships/slideLayout" Target="../slideLayouts/slideLayout2.xml"/><Relationship Id="rId2" Type="http://schemas.openxmlformats.org/officeDocument/2006/relationships/image" Target="../media/image11.jpeg"/></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2.jpeg"/><Relationship Id="rId3" Type="http://schemas.openxmlformats.org/officeDocument/2006/relationships/image" Target="../media/image129.png"/></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503.xml"/><Relationship Id="rId2" Type="http://schemas.openxmlformats.org/officeDocument/2006/relationships/notesSlide" Target="../notesSlides/notesSlide30.xml"/><Relationship Id="rId3" Type="http://schemas.openxmlformats.org/officeDocument/2006/relationships/image" Target="../media/image130.emf"/></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15.xml"/><Relationship Id="rId2" Type="http://schemas.openxmlformats.org/officeDocument/2006/relationships/image" Target="../media/image23.png"/></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1.xml"/><Relationship Id="rId3" Type="http://schemas.openxmlformats.org/officeDocument/2006/relationships/image" Target="../media/image131.emf"/></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2.xml"/><Relationship Id="rId3" Type="http://schemas.openxmlformats.org/officeDocument/2006/relationships/image" Target="../media/image132.emf"/></Relationships>
</file>

<file path=ppt/slides/_rels/slide222.xml.rels><?xml version="1.0" encoding="UTF-8" standalone="yes"?>
<Relationships xmlns="http://schemas.openxmlformats.org/package/2006/relationships"><Relationship Id="rId3" Type="http://schemas.openxmlformats.org/officeDocument/2006/relationships/hyperlink" Target="http://research.ihost.com/weed2013/" TargetMode="External"/><Relationship Id="rId4" Type="http://schemas.openxmlformats.org/officeDocument/2006/relationships/hyperlink" Target="http://users.ece.cmu.edu/~omutlu/pub/mutlu_weed13_talk.pptx" TargetMode="External"/><Relationship Id="rId5" Type="http://schemas.openxmlformats.org/officeDocument/2006/relationships/hyperlink" Target="http://users.ece.cmu.edu/~omutlu/pub/mutlu_weed13_talk.pdf" TargetMode="External"/><Relationship Id="rId6" Type="http://schemas.openxmlformats.org/officeDocument/2006/relationships/image" Target="../media/image133.png"/><Relationship Id="rId1" Type="http://schemas.openxmlformats.org/officeDocument/2006/relationships/slideLayout" Target="../slideLayouts/slideLayout2.xml"/><Relationship Id="rId2" Type="http://schemas.openxmlformats.org/officeDocument/2006/relationships/hyperlink" Target="http://users.ece.cmu.edu/~omutlu/pub/persistent-memory-management_weed13.pdf" TargetMode="Externa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1608.xml"/></Relationships>
</file>

<file path=ppt/slides/_rels/slide226.xml.rels><?xml version="1.0" encoding="UTF-8" standalone="yes"?>
<Relationships xmlns="http://schemas.openxmlformats.org/package/2006/relationships"><Relationship Id="rId3" Type="http://schemas.openxmlformats.org/officeDocument/2006/relationships/image" Target="../media/image125.png"/><Relationship Id="rId4" Type="http://schemas.microsoft.com/office/2007/relationships/hdphoto" Target="../media/hdphoto2.wdp"/><Relationship Id="rId5" Type="http://schemas.openxmlformats.org/officeDocument/2006/relationships/image" Target="../media/image134.png"/><Relationship Id="rId6" Type="http://schemas.openxmlformats.org/officeDocument/2006/relationships/image" Target="../media/image135.png"/><Relationship Id="rId7" Type="http://schemas.microsoft.com/office/2007/relationships/hdphoto" Target="../media/hdphoto3.wdp"/><Relationship Id="rId1" Type="http://schemas.openxmlformats.org/officeDocument/2006/relationships/slideLayout" Target="../slideLayouts/slideLayout2100.xml"/><Relationship Id="rId2" Type="http://schemas.openxmlformats.org/officeDocument/2006/relationships/notesSlide" Target="../notesSlides/notesSlide33.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2100.xml"/><Relationship Id="rId2" Type="http://schemas.openxmlformats.org/officeDocument/2006/relationships/notesSlide" Target="../notesSlides/notesSlide34.xml"/><Relationship Id="rId3" Type="http://schemas.openxmlformats.org/officeDocument/2006/relationships/image" Target="../media/image135.png"/></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2100.xml"/><Relationship Id="rId2" Type="http://schemas.openxmlformats.org/officeDocument/2006/relationships/notesSlide" Target="../notesSlides/notesSlide35.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2100.xml"/><Relationship Id="rId2" Type="http://schemas.openxmlformats.org/officeDocument/2006/relationships/notesSlide" Target="../notesSlides/notesSlide3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15.xml"/><Relationship Id="rId2" Type="http://schemas.openxmlformats.org/officeDocument/2006/relationships/image" Target="../media/image24.jpg"/></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2100.xml"/></Relationships>
</file>

<file path=ppt/slides/_rels/slide231.xml.rels><?xml version="1.0" encoding="UTF-8" standalone="yes"?>
<Relationships xmlns="http://schemas.openxmlformats.org/package/2006/relationships"><Relationship Id="rId3" Type="http://schemas.openxmlformats.org/officeDocument/2006/relationships/hyperlink" Target="https://people.inf.ethz.ch/omutlu/pub/ThyNVM-transparent-crash-consistency-for-persistent-memory_micro15.pdf" TargetMode="External"/><Relationship Id="rId4" Type="http://schemas.openxmlformats.org/officeDocument/2006/relationships/hyperlink" Target="http://www.microarch.org/micro48/" TargetMode="External"/><Relationship Id="rId5" Type="http://schemas.openxmlformats.org/officeDocument/2006/relationships/hyperlink" Target="https://people.inf.ethz.ch/omutlu/pub/ThyNVM-transparent-crash-consistency-for-persistent-memory_khan-micro15-talk.pptx" TargetMode="External"/><Relationship Id="rId6" Type="http://schemas.openxmlformats.org/officeDocument/2006/relationships/hyperlink" Target="https://people.inf.ethz.ch/omutlu/pub/ThyNVM-transparent-crash-consistency-for-persistent-memory_khan-micro15-talk.pdf" TargetMode="External"/><Relationship Id="rId7" Type="http://schemas.openxmlformats.org/officeDocument/2006/relationships/hyperlink" Target="https://people.inf.ethz.ch/omutlu/pub/ThyNVM-transparent-crash-consistency-for-persistent-memory_khan-micro15-lightning_talk.pptx" TargetMode="External"/><Relationship Id="rId8" Type="http://schemas.openxmlformats.org/officeDocument/2006/relationships/hyperlink" Target="https://people.inf.ethz.ch/omutlu/pub/ThyNVM-transparent-crash-consistency-for-persistent-memory_khan-micro15-lightning_talk.pdf" TargetMode="External"/><Relationship Id="rId9" Type="http://schemas.openxmlformats.org/officeDocument/2006/relationships/hyperlink" Target="https://people.inf.ethz.ch/omutlu/pub/ThyNVM-transparent-crash-consistency-for-persistent-memory_khan-micro15-poster.pptx" TargetMode="External"/><Relationship Id="rId10" Type="http://schemas.openxmlformats.org/officeDocument/2006/relationships/hyperlink" Target="https://people.inf.ethz.ch/omutlu/pub/ThyNVM-transparent-crash-consistency-for-persistent-memory_khan-micro15-poster.pdf" TargetMode="External"/><Relationship Id="rId11" Type="http://schemas.openxmlformats.org/officeDocument/2006/relationships/hyperlink" Target="https://github.com/CMU-SAFARI/ThyNVM" TargetMode="External"/><Relationship Id="rId1" Type="http://schemas.openxmlformats.org/officeDocument/2006/relationships/slideLayout" Target="../slideLayouts/slideLayout1608.xml"/><Relationship Id="rId2" Type="http://schemas.openxmlformats.org/officeDocument/2006/relationships/image" Target="../media/image136.png"/></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1608.xml"/></Relationships>
</file>

<file path=ppt/slides/_rels/slide233.xml.rels><?xml version="1.0" encoding="UTF-8" standalone="yes"?>
<Relationships xmlns="http://schemas.openxmlformats.org/package/2006/relationships"><Relationship Id="rId3" Type="http://schemas.openxmlformats.org/officeDocument/2006/relationships/hyperlink" Target="https://www.usenix.org/conference/osdi16" TargetMode="External"/><Relationship Id="rId4" Type="http://schemas.openxmlformats.org/officeDocument/2006/relationships/hyperlink" Target="https://people.inf.ethz.ch/omutlu/pub/NVMove-byte-based-persistence-tool_inflow16-talk.pptx" TargetMode="External"/><Relationship Id="rId5" Type="http://schemas.openxmlformats.org/officeDocument/2006/relationships/hyperlink" Target="https://people.inf.ethz.ch/omutlu/pub/NVMove-byte-based-persistence-tool_inflow16-talk.pdf" TargetMode="External"/><Relationship Id="rId6" Type="http://schemas.openxmlformats.org/officeDocument/2006/relationships/image" Target="../media/image137.tiff"/><Relationship Id="rId1" Type="http://schemas.openxmlformats.org/officeDocument/2006/relationships/slideLayout" Target="../slideLayouts/slideLayout1608.xml"/><Relationship Id="rId2" Type="http://schemas.openxmlformats.org/officeDocument/2006/relationships/hyperlink" Target="https://people.inf.ethz.ch/omutlu/pub/NVMove-byte-based-persistence-tool_inflow16.pdf" TargetMode="Externa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1651.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image" Target="../media/image138.png"/></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image" Target="../media/image138.png"/><Relationship Id="rId3" Type="http://schemas.openxmlformats.org/officeDocument/2006/relationships/image" Target="../media/image139.png"/></Relationships>
</file>

<file path=ppt/slides/_rels/slide237.xml.rels><?xml version="1.0" encoding="UTF-8" standalone="yes"?>
<Relationships xmlns="http://schemas.openxmlformats.org/package/2006/relationships"><Relationship Id="rId3" Type="http://schemas.openxmlformats.org/officeDocument/2006/relationships/image" Target="../media/image139.png"/><Relationship Id="rId4" Type="http://schemas.openxmlformats.org/officeDocument/2006/relationships/image" Target="../media/image140.png"/><Relationship Id="rId1" Type="http://schemas.openxmlformats.org/officeDocument/2006/relationships/slideLayout" Target="../slideLayouts/slideLayout1010.xml"/><Relationship Id="rId2" Type="http://schemas.openxmlformats.org/officeDocument/2006/relationships/image" Target="../media/image138.png"/></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image" Target="../media/image141.jpeg"/></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image" Target="../media/image142.jpe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15.xml"/><Relationship Id="rId2" Type="http://schemas.openxmlformats.org/officeDocument/2006/relationships/image" Target="../media/image25.jpg"/></Relationships>
</file>

<file path=ppt/slides/_rels/slide240.xml.rels><?xml version="1.0" encoding="UTF-8" standalone="yes"?>
<Relationships xmlns="http://schemas.openxmlformats.org/package/2006/relationships"><Relationship Id="rId3" Type="http://schemas.openxmlformats.org/officeDocument/2006/relationships/image" Target="../media/image144.jpeg"/><Relationship Id="rId4" Type="http://schemas.openxmlformats.org/officeDocument/2006/relationships/hyperlink" Target="https://commons.wikimedia.org/w/index.php?curid=31493356" TargetMode="External"/><Relationship Id="rId1" Type="http://schemas.openxmlformats.org/officeDocument/2006/relationships/slideLayout" Target="../slideLayouts/slideLayout1010.xml"/><Relationship Id="rId2" Type="http://schemas.openxmlformats.org/officeDocument/2006/relationships/image" Target="../media/image143.jpeg"/></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notesSlide" Target="../notesSlides/notesSlide37.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1608.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1608.xml"/><Relationship Id="rId2" Type="http://schemas.openxmlformats.org/officeDocument/2006/relationships/image" Target="../media/image145.emf"/><Relationship Id="rId3" Type="http://schemas.openxmlformats.org/officeDocument/2006/relationships/hyperlink" Target="https://arxiv.org/pdf/1706.08642" TargetMode="External"/></Relationships>
</file>

<file path=ppt/slides/_rels/slide244.xml.rels><?xml version="1.0" encoding="UTF-8" standalone="yes"?>
<Relationships xmlns="http://schemas.openxmlformats.org/package/2006/relationships"><Relationship Id="rId3" Type="http://schemas.openxmlformats.org/officeDocument/2006/relationships/hyperlink" Target="mailto:omutlu@gmail.com" TargetMode="External"/><Relationship Id="rId4" Type="http://schemas.openxmlformats.org/officeDocument/2006/relationships/hyperlink" Target="https://people.inf.ethz.ch/omutlu" TargetMode="External"/><Relationship Id="rId5" Type="http://schemas.openxmlformats.org/officeDocument/2006/relationships/image" Target="../media/image1.png"/><Relationship Id="rId6" Type="http://schemas.openxmlformats.org/officeDocument/2006/relationships/image" Target="../media/image9.wmf"/><Relationship Id="rId7" Type="http://schemas.openxmlformats.org/officeDocument/2006/relationships/image" Target="../media/image10.png"/><Relationship Id="rId1" Type="http://schemas.openxmlformats.org/officeDocument/2006/relationships/slideLayout" Target="../slideLayouts/slideLayout1.xml"/><Relationship Id="rId2" Type="http://schemas.openxmlformats.org/officeDocument/2006/relationships/notesSlide" Target="../notesSlides/notesSlide38.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6.xml.rels><?xml version="1.0" encoding="UTF-8" standalone="yes"?>
<Relationships xmlns="http://schemas.openxmlformats.org/package/2006/relationships"><Relationship Id="rId3" Type="http://schemas.openxmlformats.org/officeDocument/2006/relationships/hyperlink" Target="http://superfri.org/superfri" TargetMode="External"/><Relationship Id="rId4" Type="http://schemas.openxmlformats.org/officeDocument/2006/relationships/image" Target="../media/image146.png"/><Relationship Id="rId1" Type="http://schemas.openxmlformats.org/officeDocument/2006/relationships/slideLayout" Target="../slideLayouts/slideLayout1010.xml"/><Relationship Id="rId2" Type="http://schemas.openxmlformats.org/officeDocument/2006/relationships/hyperlink" Target="https://people.inf.ethz.ch/omutlu/pub/memory-systems-research_superfri14.pdf" TargetMode="External"/></Relationships>
</file>

<file path=ppt/slides/_rels/slide247.xml.rels><?xml version="1.0" encoding="UTF-8" standalone="yes"?>
<Relationships xmlns="http://schemas.openxmlformats.org/package/2006/relationships"><Relationship Id="rId3" Type="http://schemas.openxmlformats.org/officeDocument/2006/relationships/hyperlink" Target="https://people.inf.ethz.ch/omutlu/pub/rowhammer-and-other-memory-issues_date17.pdf" TargetMode="External"/><Relationship Id="rId4" Type="http://schemas.openxmlformats.org/officeDocument/2006/relationships/hyperlink" Target="http://www.date-conference.com/" TargetMode="External"/><Relationship Id="rId5" Type="http://schemas.openxmlformats.org/officeDocument/2006/relationships/hyperlink" Target="https://people.inf.ethz.ch/omutlu/pub/onur-Rowhammer-Memory-Security_date17-invited-talk.pptx" TargetMode="External"/><Relationship Id="rId6" Type="http://schemas.openxmlformats.org/officeDocument/2006/relationships/hyperlink" Target="https://people.inf.ethz.ch/omutlu/pub/onur-Rowhammer-Memory-Security_date17-invited-talk.pdf" TargetMode="External"/><Relationship Id="rId1" Type="http://schemas.openxmlformats.org/officeDocument/2006/relationships/slideLayout" Target="../slideLayouts/slideLayout1010.xml"/><Relationship Id="rId2" Type="http://schemas.openxmlformats.org/officeDocument/2006/relationships/image" Target="../media/image52.png"/></Relationships>
</file>

<file path=ppt/slides/_rels/slide248.xml.rels><?xml version="1.0" encoding="UTF-8" standalone="yes"?>
<Relationships xmlns="http://schemas.openxmlformats.org/package/2006/relationships"><Relationship Id="rId3" Type="http://schemas.openxmlformats.org/officeDocument/2006/relationships/hyperlink" Target="http://www.memcon.com/" TargetMode="External"/><Relationship Id="rId4" Type="http://schemas.openxmlformats.org/officeDocument/2006/relationships/hyperlink" Target="https://people.inf.ethz.ch/omutlu/pub/mutlu_memory-scaling_memcon13_talk.pptx" TargetMode="External"/><Relationship Id="rId5" Type="http://schemas.openxmlformats.org/officeDocument/2006/relationships/hyperlink" Target="https://people.inf.ethz.ch/omutlu/pub/mutlu_memory-scaling_memcon13_talk.pdf" TargetMode="External"/><Relationship Id="rId6" Type="http://schemas.openxmlformats.org/officeDocument/2006/relationships/hyperlink" Target="http://www.memcon.com/video1.aspx?vfile=2708052590001&amp;federated_f9=61773537001&amp;videoPlayer=999&amp;playerID=61773537001&amp;w=520&amp;h=442&amp;oheight=550" TargetMode="External"/><Relationship Id="rId7" Type="http://schemas.openxmlformats.org/officeDocument/2006/relationships/hyperlink" Target="http://www.storagesearch.com/ram-new-thinking.html" TargetMode="External"/><Relationship Id="rId8" Type="http://schemas.openxmlformats.org/officeDocument/2006/relationships/image" Target="../media/image147.png"/><Relationship Id="rId1" Type="http://schemas.openxmlformats.org/officeDocument/2006/relationships/slideLayout" Target="../slideLayouts/slideLayout1010.xml"/><Relationship Id="rId2" Type="http://schemas.openxmlformats.org/officeDocument/2006/relationships/hyperlink" Target="https://people.inf.ethz.ch/omutlu/pub/memory-scaling_memcon13.pdf" TargetMode="External"/></Relationships>
</file>

<file path=ppt/slides/_rels/slide249.xml.rels><?xml version="1.0" encoding="UTF-8" standalone="yes"?>
<Relationships xmlns="http://schemas.openxmlformats.org/package/2006/relationships"><Relationship Id="rId3" Type="http://schemas.openxmlformats.org/officeDocument/2006/relationships/hyperlink" Target="https://arxiv.org/pdf/1706.08642.pdf" TargetMode="External"/><Relationship Id="rId4" Type="http://schemas.openxmlformats.org/officeDocument/2006/relationships/image" Target="../media/image148.png"/><Relationship Id="rId1" Type="http://schemas.openxmlformats.org/officeDocument/2006/relationships/slideLayout" Target="../slideLayouts/slideLayout1010.xml"/><Relationship Id="rId2" Type="http://schemas.openxmlformats.org/officeDocument/2006/relationships/hyperlink" Target="http://proceedingsoftheieee.ieee.org/" TargetMode="Externa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564.xml"/><Relationship Id="rId2" Type="http://schemas.openxmlformats.org/officeDocument/2006/relationships/image" Target="../media/image26.png"/></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1009.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1652.xml"/><Relationship Id="rId2" Type="http://schemas.openxmlformats.org/officeDocument/2006/relationships/notesSlide" Target="../notesSlides/notesSlide39.xml"/><Relationship Id="rId3" Type="http://schemas.openxmlformats.org/officeDocument/2006/relationships/chart" Target="../charts/chart24.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1652.xml"/><Relationship Id="rId2" Type="http://schemas.openxmlformats.org/officeDocument/2006/relationships/image" Target="../media/image149.png"/><Relationship Id="rId3" Type="http://schemas.openxmlformats.org/officeDocument/2006/relationships/hyperlink" Target="https://people.inf.ethz.ch/omutlu/pub/understanding-latency-variation-in-DRAM-chips_sigmetrics16.pdf" TargetMode="External"/></Relationships>
</file>

<file path=ppt/slides/_rels/slide253.xml.rels><?xml version="1.0" encoding="UTF-8" standalone="yes"?>
<Relationships xmlns="http://schemas.openxmlformats.org/package/2006/relationships"><Relationship Id="rId3" Type="http://schemas.openxmlformats.org/officeDocument/2006/relationships/image" Target="../media/image18.jpeg"/><Relationship Id="rId4" Type="http://schemas.openxmlformats.org/officeDocument/2006/relationships/image" Target="../media/image19.png"/><Relationship Id="rId5" Type="http://schemas.openxmlformats.org/officeDocument/2006/relationships/image" Target="../media/image20.png"/><Relationship Id="rId6" Type="http://schemas.openxmlformats.org/officeDocument/2006/relationships/image" Target="../media/image21.png"/><Relationship Id="rId1" Type="http://schemas.openxmlformats.org/officeDocument/2006/relationships/slideLayout" Target="../slideLayouts/slideLayout1652.xml"/><Relationship Id="rId2" Type="http://schemas.openxmlformats.org/officeDocument/2006/relationships/notesSlide" Target="../notesSlides/notesSlide40.xml"/></Relationships>
</file>

<file path=ppt/slides/_rels/slide254.xml.rels><?xml version="1.0" encoding="UTF-8" standalone="yes"?>
<Relationships xmlns="http://schemas.openxmlformats.org/package/2006/relationships"><Relationship Id="rId3" Type="http://schemas.openxmlformats.org/officeDocument/2006/relationships/image" Target="../media/image18.jpeg"/><Relationship Id="rId4" Type="http://schemas.openxmlformats.org/officeDocument/2006/relationships/image" Target="../media/image19.png"/><Relationship Id="rId5" Type="http://schemas.openxmlformats.org/officeDocument/2006/relationships/image" Target="../media/image20.png"/><Relationship Id="rId6" Type="http://schemas.openxmlformats.org/officeDocument/2006/relationships/image" Target="../media/image21.png"/><Relationship Id="rId1" Type="http://schemas.openxmlformats.org/officeDocument/2006/relationships/slideLayout" Target="../slideLayouts/slideLayout1652.xml"/><Relationship Id="rId2" Type="http://schemas.openxmlformats.org/officeDocument/2006/relationships/notesSlide" Target="../notesSlides/notesSlide41.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50.png"/></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1.jpeg"/></Relationships>
</file>

<file path=ppt/slides/_rels/slide258.xml.rels><?xml version="1.0" encoding="UTF-8" standalone="yes"?>
<Relationships xmlns="http://schemas.openxmlformats.org/package/2006/relationships"><Relationship Id="rId3" Type="http://schemas.openxmlformats.org/officeDocument/2006/relationships/image" Target="../media/image32.png"/><Relationship Id="rId4" Type="http://schemas.openxmlformats.org/officeDocument/2006/relationships/image" Target="../media/image33.png"/><Relationship Id="rId1" Type="http://schemas.openxmlformats.org/officeDocument/2006/relationships/slideLayout" Target="../slideLayouts/slideLayout2.xml"/><Relationship Id="rId2" Type="http://schemas.openxmlformats.org/officeDocument/2006/relationships/hyperlink" Target="https://people.inf.ethz.ch/omutlu/pub/softMC_hpca17.pdf" TargetMode="Externa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hyperlink" Target="https://github.com/CMU-SAFARI/SoftMC" TargetMode="External"/><Relationship Id="rId3" Type="http://schemas.openxmlformats.org/officeDocument/2006/relationships/image" Target="../media/image34.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564.xml"/><Relationship Id="rId2" Type="http://schemas.openxmlformats.org/officeDocument/2006/relationships/image" Target="../media/image27.png"/></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1796.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1802.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1808.xml"/><Relationship Id="rId2" Type="http://schemas.openxmlformats.org/officeDocument/2006/relationships/image" Target="../media/image151.png"/><Relationship Id="rId3" Type="http://schemas.openxmlformats.org/officeDocument/2006/relationships/image" Target="../media/image152.png"/></Relationships>
</file>

<file path=ppt/slides/_rels/slide264.xml.rels><?xml version="1.0" encoding="UTF-8" standalone="yes"?>
<Relationships xmlns="http://schemas.openxmlformats.org/package/2006/relationships"><Relationship Id="rId3" Type="http://schemas.openxmlformats.org/officeDocument/2006/relationships/chart" Target="../charts/chart26.xml"/><Relationship Id="rId4" Type="http://schemas.openxmlformats.org/officeDocument/2006/relationships/chart" Target="../charts/chart27.xml"/><Relationship Id="rId1" Type="http://schemas.openxmlformats.org/officeDocument/2006/relationships/slideLayout" Target="../slideLayouts/slideLayout1808.xml"/><Relationship Id="rId2" Type="http://schemas.openxmlformats.org/officeDocument/2006/relationships/chart" Target="../charts/chart25.xml"/></Relationships>
</file>

<file path=ppt/slides/_rels/slide265.xml.rels><?xml version="1.0" encoding="UTF-8" standalone="yes"?>
<Relationships xmlns="http://schemas.openxmlformats.org/package/2006/relationships"><Relationship Id="rId3" Type="http://schemas.openxmlformats.org/officeDocument/2006/relationships/chart" Target="../charts/chart28.xml"/><Relationship Id="rId4" Type="http://schemas.openxmlformats.org/officeDocument/2006/relationships/chart" Target="../charts/chart29.xml"/><Relationship Id="rId5" Type="http://schemas.openxmlformats.org/officeDocument/2006/relationships/chart" Target="../charts/chart30.xml"/><Relationship Id="rId6" Type="http://schemas.openxmlformats.org/officeDocument/2006/relationships/chart" Target="../charts/chart31.xml"/><Relationship Id="rId1" Type="http://schemas.openxmlformats.org/officeDocument/2006/relationships/slideLayout" Target="../slideLayouts/slideLayout1808.xml"/><Relationship Id="rId2" Type="http://schemas.openxmlformats.org/officeDocument/2006/relationships/notesSlide" Target="../notesSlides/notesSlide42.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1741.xml"/></Relationships>
</file>

<file path=ppt/slides/_rels/slide267.xml.rels><?xml version="1.0" encoding="UTF-8" standalone="yes"?>
<Relationships xmlns="http://schemas.openxmlformats.org/package/2006/relationships"><Relationship Id="rId3" Type="http://schemas.openxmlformats.org/officeDocument/2006/relationships/hyperlink" Target="http://darksilicon.org/hpca/" TargetMode="External"/><Relationship Id="rId4" Type="http://schemas.openxmlformats.org/officeDocument/2006/relationships/hyperlink" Target="http://users.ece.cmu.edu/~omutlu/pub/adaptive-latency-dram_donghyuk_hpca15-talk.pptx" TargetMode="External"/><Relationship Id="rId5" Type="http://schemas.openxmlformats.org/officeDocument/2006/relationships/hyperlink" Target="http://users.ece.cmu.edu/~omutlu/pub/adaptive-latency-dram_donghyuk_hpca15-talk.pdf" TargetMode="External"/><Relationship Id="rId6" Type="http://schemas.openxmlformats.org/officeDocument/2006/relationships/hyperlink" Target="http://www.ece.cmu.edu/~safari/tools/aldram-hpca2015-fulldata.html" TargetMode="External"/><Relationship Id="rId7" Type="http://schemas.openxmlformats.org/officeDocument/2006/relationships/image" Target="../media/image153.png"/><Relationship Id="rId1" Type="http://schemas.openxmlformats.org/officeDocument/2006/relationships/slideLayout" Target="../slideLayouts/slideLayout2.xml"/><Relationship Id="rId2" Type="http://schemas.openxmlformats.org/officeDocument/2006/relationships/hyperlink" Target="http://users.ece.cmu.edu/~omutlu/pub/adaptive-latency-dram_hpca15.pdf" TargetMode="Externa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32.xml"/><Relationship Id="rId3" Type="http://schemas.openxmlformats.org/officeDocument/2006/relationships/hyperlink" Target="https://people.inf.ethz.ch/omutlu/pub/understanding-latency-variation-in-DRAM-chips_sigmetrics16.pdf" TargetMode="External"/></Relationships>
</file>

<file path=ppt/slides/_rels/slide269.xml.rels><?xml version="1.0" encoding="UTF-8" standalone="yes"?>
<Relationships xmlns="http://schemas.openxmlformats.org/package/2006/relationships"><Relationship Id="rId3" Type="http://schemas.openxmlformats.org/officeDocument/2006/relationships/hyperlink" Target="http://www.sigmetrics.org/sigmetrics2016/" TargetMode="External"/><Relationship Id="rId4" Type="http://schemas.openxmlformats.org/officeDocument/2006/relationships/hyperlink" Target="https://users.ece.cmu.edu/~omutlu/pub/understanding-latency-variation-in-DRAM-chips_kevinchang_sigmetrics16-talk.pptx" TargetMode="External"/><Relationship Id="rId5" Type="http://schemas.openxmlformats.org/officeDocument/2006/relationships/hyperlink" Target="https://users.ece.cmu.edu/~omutlu/pub/understanding-latency-variation-in-DRAM-chips_kevinchang_sigmetrics16-talk.pdf" TargetMode="External"/><Relationship Id="rId6" Type="http://schemas.openxmlformats.org/officeDocument/2006/relationships/hyperlink" Target="https://github.com/CMU-SAFARI/DRAM-Latency-Variation-Study" TargetMode="External"/><Relationship Id="rId7" Type="http://schemas.openxmlformats.org/officeDocument/2006/relationships/image" Target="../media/image154.png"/><Relationship Id="rId8" Type="http://schemas.openxmlformats.org/officeDocument/2006/relationships/image" Target="../media/image155.png"/><Relationship Id="rId1" Type="http://schemas.openxmlformats.org/officeDocument/2006/relationships/slideLayout" Target="../slideLayouts/slideLayout2.xml"/><Relationship Id="rId2" Type="http://schemas.openxmlformats.org/officeDocument/2006/relationships/hyperlink" Target="https://users.ece.cmu.edu/~omutlu/pub/understanding-latency-variation-in-DRAM-chips_sigmetrics16.pdf" TargetMode="External"/></Relationships>
</file>

<file path=ppt/slides/_rels/slide27.xml.rels><?xml version="1.0" encoding="UTF-8" standalone="yes"?>
<Relationships xmlns="http://schemas.openxmlformats.org/package/2006/relationships"><Relationship Id="rId3" Type="http://schemas.openxmlformats.org/officeDocument/2006/relationships/hyperlink" Target="http://2015.dsn.org/" TargetMode="External"/><Relationship Id="rId4" Type="http://schemas.openxmlformats.org/officeDocument/2006/relationships/hyperlink" Target="http://users.ece.cmu.edu/~omutlu/pub/memory-errors-at-facebook_dsn15-talk.pptx" TargetMode="External"/><Relationship Id="rId5" Type="http://schemas.openxmlformats.org/officeDocument/2006/relationships/hyperlink" Target="http://users.ece.cmu.edu/~omutlu/pub/memory-errors-at-facebook_dsn15-talk.pdf" TargetMode="External"/><Relationship Id="rId6" Type="http://schemas.openxmlformats.org/officeDocument/2006/relationships/hyperlink" Target="https://www.ece.cmu.edu/~safari/tools/memerr/index.html" TargetMode="External"/><Relationship Id="rId7" Type="http://schemas.openxmlformats.org/officeDocument/2006/relationships/image" Target="../media/image28.png"/><Relationship Id="rId1" Type="http://schemas.openxmlformats.org/officeDocument/2006/relationships/slideLayout" Target="../slideLayouts/slideLayout1564.xml"/><Relationship Id="rId2" Type="http://schemas.openxmlformats.org/officeDocument/2006/relationships/hyperlink" Target="http://users.ece.cmu.edu/~omutlu/pub/memory-errors-at-facebook_dsn15.pdf" TargetMode="Externa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1814.xml"/><Relationship Id="rId2" Type="http://schemas.openxmlformats.org/officeDocument/2006/relationships/notesSlide" Target="../notesSlides/notesSlide43.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1814.xml"/><Relationship Id="rId2" Type="http://schemas.openxmlformats.org/officeDocument/2006/relationships/notesSlide" Target="../notesSlides/notesSlide44.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1814.xml"/><Relationship Id="rId2" Type="http://schemas.openxmlformats.org/officeDocument/2006/relationships/notesSlide" Target="../notesSlides/notesSlide45.xml"/></Relationships>
</file>

<file path=ppt/slides/_rels/slide273.xml.rels><?xml version="1.0" encoding="UTF-8" standalone="yes"?>
<Relationships xmlns="http://schemas.openxmlformats.org/package/2006/relationships"><Relationship Id="rId3" Type="http://schemas.openxmlformats.org/officeDocument/2006/relationships/chart" Target="../charts/chart33.xml"/><Relationship Id="rId4" Type="http://schemas.openxmlformats.org/officeDocument/2006/relationships/chart" Target="../charts/chart34.xml"/><Relationship Id="rId1" Type="http://schemas.openxmlformats.org/officeDocument/2006/relationships/slideLayout" Target="../slideLayouts/slideLayout1814.xml"/><Relationship Id="rId2" Type="http://schemas.openxmlformats.org/officeDocument/2006/relationships/notesSlide" Target="../notesSlides/notesSlide46.xml"/></Relationships>
</file>

<file path=ppt/slides/_rels/slide274.xml.rels><?xml version="1.0" encoding="UTF-8" standalone="yes"?>
<Relationships xmlns="http://schemas.openxmlformats.org/package/2006/relationships"><Relationship Id="rId3" Type="http://schemas.openxmlformats.org/officeDocument/2006/relationships/hyperlink" Target="http://www.sigmetrics.org/sigmetrics2017/" TargetMode="External"/><Relationship Id="rId4" Type="http://schemas.openxmlformats.org/officeDocument/2006/relationships/image" Target="../media/image156.png"/><Relationship Id="rId1" Type="http://schemas.openxmlformats.org/officeDocument/2006/relationships/slideLayout" Target="../slideLayouts/slideLayout1752.xml"/><Relationship Id="rId2" Type="http://schemas.openxmlformats.org/officeDocument/2006/relationships/hyperlink" Target="https://people.inf.ethz.ch/omutlu/pub/DIVA-low-latency-DRAM_sigmetrics17-paper.pdf" TargetMode="Externa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1751.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1821.xml"/><Relationship Id="rId2" Type="http://schemas.openxmlformats.org/officeDocument/2006/relationships/notesSlide" Target="../notesSlides/notesSlide47.xml"/></Relationships>
</file>

<file path=ppt/slides/_rels/slide277.xml.rels><?xml version="1.0" encoding="UTF-8" standalone="yes"?>
<Relationships xmlns="http://schemas.openxmlformats.org/package/2006/relationships"><Relationship Id="rId3" Type="http://schemas.openxmlformats.org/officeDocument/2006/relationships/hyperlink" Target="http://www.sigmetrics.org/sigmetrics2017/" TargetMode="External"/><Relationship Id="rId4" Type="http://schemas.openxmlformats.org/officeDocument/2006/relationships/image" Target="../media/image157.png"/><Relationship Id="rId1" Type="http://schemas.openxmlformats.org/officeDocument/2006/relationships/slideLayout" Target="../slideLayouts/slideLayout2.xml"/><Relationship Id="rId2" Type="http://schemas.openxmlformats.org/officeDocument/2006/relationships/hyperlink" Target="https://people.inf.ethz.ch/omutlu/pub/Voltron-reduced-voltage-DRAM-sigmetrics17-paper.pdf" TargetMode="Externa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30.png"/><Relationship Id="rId4" Type="http://schemas.openxmlformats.org/officeDocument/2006/relationships/hyperlink" Target="http://users.ece.cmu.edu/~omutlu/pub/dram-retention-time-characterization_isca13.pdf" TargetMode="External"/><Relationship Id="rId5" Type="http://schemas.openxmlformats.org/officeDocument/2006/relationships/hyperlink" Target="http://users.ece.cmu.edu/~omutlu/pub/error-mitigation-for-intermittent-dram-failures_sigmetrics14.pdf" TargetMode="External"/><Relationship Id="rId6" Type="http://schemas.openxmlformats.org/officeDocument/2006/relationships/hyperlink" Target="http://users.ece.cmu.edu/~omutlu/pub/dram-row-hammer_isca14.pdf" TargetMode="External"/><Relationship Id="rId7" Type="http://schemas.openxmlformats.org/officeDocument/2006/relationships/hyperlink" Target="http://users.ece.cmu.edu/~omutlu/pub/adaptive-latency-dram_hpca15.pdf" TargetMode="External"/><Relationship Id="rId8" Type="http://schemas.openxmlformats.org/officeDocument/2006/relationships/hyperlink" Target="http://users.ece.cmu.edu/~omutlu/pub/avatar-dram-refresh_dsn15.pdf" TargetMode="External"/><Relationship Id="rId1" Type="http://schemas.openxmlformats.org/officeDocument/2006/relationships/slideLayout" Target="../slideLayouts/slideLayout1564.xml"/><Relationship Id="rId2" Type="http://schemas.openxmlformats.org/officeDocument/2006/relationships/image" Target="../media/image29.png"/></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2248.xml"/><Relationship Id="rId2" Type="http://schemas.openxmlformats.org/officeDocument/2006/relationships/notesSlide" Target="../notesSlides/notesSlide48.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2248.xml"/><Relationship Id="rId2" Type="http://schemas.openxmlformats.org/officeDocument/2006/relationships/notesSlide" Target="../notesSlides/notesSlide49.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2248.xml"/><Relationship Id="rId2" Type="http://schemas.openxmlformats.org/officeDocument/2006/relationships/notesSlide" Target="../notesSlides/notesSlide50.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2248.xml"/><Relationship Id="rId2" Type="http://schemas.openxmlformats.org/officeDocument/2006/relationships/notesSlide" Target="../notesSlides/notesSlide51.xml"/><Relationship Id="rId3" Type="http://schemas.openxmlformats.org/officeDocument/2006/relationships/chart" Target="../charts/chart35.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2248.xml"/><Relationship Id="rId2" Type="http://schemas.openxmlformats.org/officeDocument/2006/relationships/notesSlide" Target="../notesSlides/notesSlide52.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2248.xml"/><Relationship Id="rId2" Type="http://schemas.openxmlformats.org/officeDocument/2006/relationships/notesSlide" Target="../notesSlides/notesSlide53.xml"/></Relationships>
</file>

<file path=ppt/slides/_rels/slide287.xml.rels><?xml version="1.0" encoding="UTF-8" standalone="yes"?>
<Relationships xmlns="http://schemas.openxmlformats.org/package/2006/relationships"><Relationship Id="rId3" Type="http://schemas.openxmlformats.org/officeDocument/2006/relationships/chart" Target="../charts/chart36.xml"/><Relationship Id="rId4" Type="http://schemas.openxmlformats.org/officeDocument/2006/relationships/chart" Target="../charts/chart37.xml"/><Relationship Id="rId1" Type="http://schemas.openxmlformats.org/officeDocument/2006/relationships/slideLayout" Target="../slideLayouts/slideLayout2248.xml"/><Relationship Id="rId2" Type="http://schemas.openxmlformats.org/officeDocument/2006/relationships/notesSlide" Target="../notesSlides/notesSlide54.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2248.xml"/><Relationship Id="rId2" Type="http://schemas.openxmlformats.org/officeDocument/2006/relationships/notesSlide" Target="../notesSlides/notesSlide55.xml"/><Relationship Id="rId3" Type="http://schemas.openxmlformats.org/officeDocument/2006/relationships/chart" Target="../charts/chart38.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2248.xml"/><Relationship Id="rId2" Type="http://schemas.openxmlformats.org/officeDocument/2006/relationships/notesSlide" Target="../notesSlides/notesSlide5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564.xml"/><Relationship Id="rId2" Type="http://schemas.openxmlformats.org/officeDocument/2006/relationships/image" Target="../media/image31.jpeg"/></Relationships>
</file>

<file path=ppt/slides/_rels/slide290.xml.rels><?xml version="1.0" encoding="UTF-8" standalone="yes"?>
<Relationships xmlns="http://schemas.openxmlformats.org/package/2006/relationships"><Relationship Id="rId3" Type="http://schemas.openxmlformats.org/officeDocument/2006/relationships/chart" Target="../charts/chart39.xml"/><Relationship Id="rId4" Type="http://schemas.openxmlformats.org/officeDocument/2006/relationships/chart" Target="../charts/chart40.xml"/><Relationship Id="rId1" Type="http://schemas.openxmlformats.org/officeDocument/2006/relationships/slideLayout" Target="../slideLayouts/slideLayout2248.xml"/><Relationship Id="rId2" Type="http://schemas.openxmlformats.org/officeDocument/2006/relationships/notesSlide" Target="../notesSlides/notesSlide57.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94.jpeg"/></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6.xml.rels><?xml version="1.0" encoding="UTF-8" standalone="yes"?>
<Relationships xmlns="http://schemas.openxmlformats.org/package/2006/relationships"><Relationship Id="rId3" Type="http://schemas.openxmlformats.org/officeDocument/2006/relationships/hyperlink" Target="http://isca2016.eecs.umich.edu/" TargetMode="External"/><Relationship Id="rId4" Type="http://schemas.openxmlformats.org/officeDocument/2006/relationships/hyperlink" Target="https://users.ece.cmu.edu/~omutlu/pub/TOM-programmer-transparent-GPU-near-date-processing_kevinhsieh_isca16-talk.pptx" TargetMode="External"/><Relationship Id="rId5" Type="http://schemas.openxmlformats.org/officeDocument/2006/relationships/hyperlink" Target="https://users.ece.cmu.edu/~omutlu/pub/TOM-programmer-transparent-GPU-near-date-processing_kevinhsieh_isca16-talk.pdf" TargetMode="External"/><Relationship Id="rId6" Type="http://schemas.openxmlformats.org/officeDocument/2006/relationships/hyperlink" Target="https://users.ece.cmu.edu/~omutlu/pub/TOM-programmer-transparent-GPU-near-date-processing_kevinhsieh_isca16-lightning-talk.pptx" TargetMode="External"/><Relationship Id="rId7" Type="http://schemas.openxmlformats.org/officeDocument/2006/relationships/hyperlink" Target="https://users.ece.cmu.edu/~omutlu/pub/TOM-programmer-transparent-GPU-near-date-processing_kevinhsieh_isca16-lightning-talk.pdf" TargetMode="External"/><Relationship Id="rId8" Type="http://schemas.openxmlformats.org/officeDocument/2006/relationships/image" Target="../media/image95.png"/><Relationship Id="rId1" Type="http://schemas.openxmlformats.org/officeDocument/2006/relationships/slideLayout" Target="../slideLayouts/slideLayout2.xml"/><Relationship Id="rId2" Type="http://schemas.openxmlformats.org/officeDocument/2006/relationships/hyperlink" Target="https://users.ece.cmu.edu/~omutlu/pub/TOM-programmer-transparent-GPU-near-date-processing_isca16.pdf" TargetMode="External"/></Relationships>
</file>

<file path=ppt/slides/_rels/slide297.xml.rels><?xml version="1.0" encoding="UTF-8" standalone="yes"?>
<Relationships xmlns="http://schemas.openxmlformats.org/package/2006/relationships"><Relationship Id="rId3" Type="http://schemas.openxmlformats.org/officeDocument/2006/relationships/hyperlink" Target="http://pactconf.org/" TargetMode="External"/><Relationship Id="rId4" Type="http://schemas.openxmlformats.org/officeDocument/2006/relationships/image" Target="../media/image96.png"/><Relationship Id="rId1" Type="http://schemas.openxmlformats.org/officeDocument/2006/relationships/slideLayout" Target="../slideLayouts/slideLayout2.xml"/><Relationship Id="rId2" Type="http://schemas.openxmlformats.org/officeDocument/2006/relationships/hyperlink" Target="https://users.ece.cmu.edu/~omutlu/pub/scheduling-for-GPU-processing-in-memory_pact16.pdf" TargetMode="External"/></Relationships>
</file>

<file path=ppt/slides/_rels/slide298.xml.rels><?xml version="1.0" encoding="UTF-8" standalone="yes"?>
<Relationships xmlns="http://schemas.openxmlformats.org/package/2006/relationships"><Relationship Id="rId3" Type="http://schemas.openxmlformats.org/officeDocument/2006/relationships/hyperlink" Target="http://www.computer.org/web/cal" TargetMode="External"/><Relationship Id="rId4" Type="http://schemas.openxmlformats.org/officeDocument/2006/relationships/image" Target="../media/image158.png"/><Relationship Id="rId1" Type="http://schemas.openxmlformats.org/officeDocument/2006/relationships/slideLayout" Target="../slideLayouts/slideLayout2.xml"/><Relationship Id="rId2" Type="http://schemas.openxmlformats.org/officeDocument/2006/relationships/hyperlink" Target="https://users.ece.cmu.edu/~omutlu/pub/LazyPIM-coherence-for-processing-in-memory_ieee-cal16.pdf" TargetMode="External"/></Relationships>
</file>

<file path=ppt/slides/_rels/slide299.xml.rels><?xml version="1.0" encoding="UTF-8" standalone="yes"?>
<Relationships xmlns="http://schemas.openxmlformats.org/package/2006/relationships"><Relationship Id="rId3" Type="http://schemas.openxmlformats.org/officeDocument/2006/relationships/hyperlink" Target="http://www.iccd-conf.com/" TargetMode="External"/><Relationship Id="rId4" Type="http://schemas.openxmlformats.org/officeDocument/2006/relationships/image" Target="../media/image97.png"/><Relationship Id="rId1" Type="http://schemas.openxmlformats.org/officeDocument/2006/relationships/slideLayout" Target="../slideLayouts/slideLayout2.xml"/><Relationship Id="rId2" Type="http://schemas.openxmlformats.org/officeDocument/2006/relationships/hyperlink" Target="https://users.ece.cmu.edu/~omutlu/pub/in-memory-pointer-chasing-accelerator_iccd16.pdf" TargetMode="External"/></Relationships>
</file>

<file path=ppt/slides/_rels/slide3.xml.rels><?xml version="1.0" encoding="UTF-8" standalone="yes"?>
<Relationships xmlns="http://schemas.openxmlformats.org/package/2006/relationships"><Relationship Id="rId3" Type="http://schemas.openxmlformats.org/officeDocument/2006/relationships/image" Target="../media/image13.png"/><Relationship Id="rId4" Type="http://schemas.openxmlformats.org/officeDocument/2006/relationships/image" Target="../media/image14.png"/><Relationship Id="rId1" Type="http://schemas.openxmlformats.org/officeDocument/2006/relationships/slideLayout" Target="../slideLayouts/slideLayout160.xml"/><Relationship Id="rId2" Type="http://schemas.openxmlformats.org/officeDocument/2006/relationships/image" Target="../media/image11.jpeg"/></Relationships>
</file>

<file path=ppt/slides/_rels/slide30.xml.rels><?xml version="1.0" encoding="UTF-8" standalone="yes"?>
<Relationships xmlns="http://schemas.openxmlformats.org/package/2006/relationships"><Relationship Id="rId3" Type="http://schemas.openxmlformats.org/officeDocument/2006/relationships/image" Target="../media/image32.png"/><Relationship Id="rId4" Type="http://schemas.openxmlformats.org/officeDocument/2006/relationships/image" Target="../media/image33.png"/><Relationship Id="rId1" Type="http://schemas.openxmlformats.org/officeDocument/2006/relationships/slideLayout" Target="../slideLayouts/slideLayout1564.xml"/><Relationship Id="rId2" Type="http://schemas.openxmlformats.org/officeDocument/2006/relationships/hyperlink" Target="https://people.inf.ethz.ch/omutlu/pub/softMC_hpca17.pdf" TargetMode="External"/></Relationships>
</file>

<file path=ppt/slides/_rels/slide300.xml.rels><?xml version="1.0" encoding="UTF-8" standalone="yes"?>
<Relationships xmlns="http://schemas.openxmlformats.org/package/2006/relationships"><Relationship Id="rId3" Type="http://schemas.openxmlformats.org/officeDocument/2006/relationships/hyperlink" Target="https://spaa.acm.org/" TargetMode="External"/><Relationship Id="rId4" Type="http://schemas.openxmlformats.org/officeDocument/2006/relationships/hyperlink" Target="https://people.inf.ethz.ch/omutlu/pub/concurrent-data-structures-for-PIM_spaa17-talk.pptx" TargetMode="External"/><Relationship Id="rId5" Type="http://schemas.openxmlformats.org/officeDocument/2006/relationships/hyperlink" Target="https://people.inf.ethz.ch/omutlu/pub/concurrent-data-structures-for-PIM_spaa17-talk.pdf" TargetMode="External"/><Relationship Id="rId6" Type="http://schemas.openxmlformats.org/officeDocument/2006/relationships/image" Target="../media/image159.tiff"/><Relationship Id="rId1" Type="http://schemas.openxmlformats.org/officeDocument/2006/relationships/slideLayout" Target="../slideLayouts/slideLayout2.xml"/><Relationship Id="rId2" Type="http://schemas.openxmlformats.org/officeDocument/2006/relationships/hyperlink" Target="https://people.inf.ethz.ch/omutlu/pub/concurrent-data-structures-for-PIM_spaa17.pdf" TargetMode="Externa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hyperlink" Target="https://github.com/CMU-SAFARI/ramulator" TargetMode="External"/><Relationship Id="rId3" Type="http://schemas.openxmlformats.org/officeDocument/2006/relationships/image" Target="../media/image160.png"/></Relationships>
</file>

<file path=ppt/slides/_rels/slide302.xml.rels><?xml version="1.0" encoding="UTF-8" standalone="yes"?>
<Relationships xmlns="http://schemas.openxmlformats.org/package/2006/relationships"><Relationship Id="rId3" Type="http://schemas.openxmlformats.org/officeDocument/2006/relationships/image" Target="../media/image32.png"/><Relationship Id="rId4" Type="http://schemas.openxmlformats.org/officeDocument/2006/relationships/image" Target="../media/image33.png"/><Relationship Id="rId1" Type="http://schemas.openxmlformats.org/officeDocument/2006/relationships/slideLayout" Target="../slideLayouts/slideLayout2.xml"/><Relationship Id="rId2" Type="http://schemas.openxmlformats.org/officeDocument/2006/relationships/hyperlink" Target="https://people.inf.ethz.ch/omutlu/pub/softMC_hpca17.pdf" TargetMode="Externa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1009.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2111.xml"/><Relationship Id="rId2" Type="http://schemas.openxmlformats.org/officeDocument/2006/relationships/notesSlide" Target="../notesSlides/notesSlide58.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2122.xml"/><Relationship Id="rId2" Type="http://schemas.openxmlformats.org/officeDocument/2006/relationships/notesSlide" Target="../notesSlides/notesSlide59.xml"/><Relationship Id="rId3" Type="http://schemas.openxmlformats.org/officeDocument/2006/relationships/hyperlink" Target="http://users.ece.cmu.edu/~omutlu/pub/dram-row-hammer_isca14.pdf" TargetMode="External"/></Relationships>
</file>

<file path=ppt/slides/_rels/slide307.xml.rels><?xml version="1.0" encoding="UTF-8" standalone="yes"?>
<Relationships xmlns="http://schemas.openxmlformats.org/package/2006/relationships"><Relationship Id="rId3" Type="http://schemas.openxmlformats.org/officeDocument/2006/relationships/image" Target="../media/image161.jpg"/><Relationship Id="rId4" Type="http://schemas.openxmlformats.org/officeDocument/2006/relationships/image" Target="../media/image162.jpg"/><Relationship Id="rId1" Type="http://schemas.openxmlformats.org/officeDocument/2006/relationships/slideLayout" Target="../slideLayouts/slideLayout2133.xml"/><Relationship Id="rId2" Type="http://schemas.openxmlformats.org/officeDocument/2006/relationships/notesSlide" Target="../notesSlides/notesSlide60.xml"/></Relationships>
</file>

<file path=ppt/slides/_rels/slide308.xml.rels><?xml version="1.0" encoding="UTF-8" standalone="yes"?>
<Relationships xmlns="http://schemas.openxmlformats.org/package/2006/relationships"><Relationship Id="rId3" Type="http://schemas.openxmlformats.org/officeDocument/2006/relationships/image" Target="../media/image163.jpg"/><Relationship Id="rId4" Type="http://schemas.openxmlformats.org/officeDocument/2006/relationships/image" Target="../media/image164.jpg"/><Relationship Id="rId1" Type="http://schemas.openxmlformats.org/officeDocument/2006/relationships/slideLayout" Target="../slideLayouts/slideLayout2144.xml"/><Relationship Id="rId2" Type="http://schemas.openxmlformats.org/officeDocument/2006/relationships/notesSlide" Target="../notesSlides/notesSlide61.xml"/></Relationships>
</file>

<file path=ppt/slides/_rels/slide309.xml.rels><?xml version="1.0" encoding="UTF-8" standalone="yes"?>
<Relationships xmlns="http://schemas.openxmlformats.org/package/2006/relationships"><Relationship Id="rId3" Type="http://schemas.openxmlformats.org/officeDocument/2006/relationships/image" Target="../media/image165.jpg"/><Relationship Id="rId4" Type="http://schemas.openxmlformats.org/officeDocument/2006/relationships/image" Target="../media/image166.jpg"/><Relationship Id="rId1" Type="http://schemas.openxmlformats.org/officeDocument/2006/relationships/slideLayout" Target="../slideLayouts/slideLayout2144.xml"/><Relationship Id="rId2" Type="http://schemas.openxmlformats.org/officeDocument/2006/relationships/notesSlide" Target="../notesSlides/notesSlide6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564.xml"/><Relationship Id="rId2" Type="http://schemas.openxmlformats.org/officeDocument/2006/relationships/hyperlink" Target="https://github.com/CMU-SAFARI/SoftMC" TargetMode="External"/><Relationship Id="rId3" Type="http://schemas.openxmlformats.org/officeDocument/2006/relationships/image" Target="../media/image34.png"/></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2144.xml"/><Relationship Id="rId2" Type="http://schemas.openxmlformats.org/officeDocument/2006/relationships/notesSlide" Target="../notesSlides/notesSlide63.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2133.xml"/><Relationship Id="rId2" Type="http://schemas.openxmlformats.org/officeDocument/2006/relationships/notesSlide" Target="../notesSlides/notesSlide64.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2133.xml"/><Relationship Id="rId2" Type="http://schemas.openxmlformats.org/officeDocument/2006/relationships/notesSlide" Target="../notesSlides/notesSlide65.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notesSlide" Target="../notesSlides/notesSlide66.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2155.xml"/><Relationship Id="rId2" Type="http://schemas.openxmlformats.org/officeDocument/2006/relationships/notesSlide" Target="../notesSlides/notesSlide67.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hyperlink" Target="https://support.apple.com/en-gb/HT204934" TargetMode="External"/><Relationship Id="rId3" Type="http://schemas.openxmlformats.org/officeDocument/2006/relationships/image" Target="../media/image50.png"/></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2166.xml"/><Relationship Id="rId2" Type="http://schemas.openxmlformats.org/officeDocument/2006/relationships/notesSlide" Target="../notesSlides/notesSlide68.xm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2166.xml"/><Relationship Id="rId2" Type="http://schemas.openxmlformats.org/officeDocument/2006/relationships/notesSlide" Target="../notesSlides/notesSlide69.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2166.xml"/></Relationships>
</file>

<file path=ppt/slides/_rels/slide319.xml.rels><?xml version="1.0" encoding="UTF-8" standalone="yes"?>
<Relationships xmlns="http://schemas.openxmlformats.org/package/2006/relationships"><Relationship Id="rId3" Type="http://schemas.openxmlformats.org/officeDocument/2006/relationships/hyperlink" Target="https://people.inf.ethz.ch/omutlu/pub/dram-row-hammer_isca14.pdf" TargetMode="External"/><Relationship Id="rId4" Type="http://schemas.openxmlformats.org/officeDocument/2006/relationships/hyperlink" Target="http://cag.engr.uconn.edu/isca2014/" TargetMode="External"/><Relationship Id="rId5" Type="http://schemas.openxmlformats.org/officeDocument/2006/relationships/hyperlink" Target="https://people.inf.ethz.ch/omutlu/pub/dram-row-hammer_kim_talk_isca14.pptx" TargetMode="External"/><Relationship Id="rId6" Type="http://schemas.openxmlformats.org/officeDocument/2006/relationships/hyperlink" Target="https://people.inf.ethz.ch/omutlu/pub/dram-row-hammer_kim_talk_isca14.pdf" TargetMode="External"/><Relationship Id="rId7" Type="http://schemas.openxmlformats.org/officeDocument/2006/relationships/hyperlink" Target="https://people.inf.ethz.ch/omutlu/pub/dram-row-hammer_kim_lightning-talk_isca14.pptx" TargetMode="External"/><Relationship Id="rId8" Type="http://schemas.openxmlformats.org/officeDocument/2006/relationships/hyperlink" Target="https://people.inf.ethz.ch/omutlu/pub/dram-row-hammer_kim_lightning-talk_isca14.pdf" TargetMode="External"/><Relationship Id="rId9" Type="http://schemas.openxmlformats.org/officeDocument/2006/relationships/hyperlink" Target="https://github.com/CMU-SAFARI/rowhammer" TargetMode="External"/><Relationship Id="rId1" Type="http://schemas.openxmlformats.org/officeDocument/2006/relationships/slideLayout" Target="../slideLayouts/slideLayout1056.xml"/><Relationship Id="rId2" Type="http://schemas.openxmlformats.org/officeDocument/2006/relationships/image" Target="../media/image51.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641.xml"/></Relationships>
</file>

<file path=ppt/slides/_rels/slide320.xml.rels><?xml version="1.0" encoding="UTF-8" standalone="yes"?>
<Relationships xmlns="http://schemas.openxmlformats.org/package/2006/relationships"><Relationship Id="rId3" Type="http://schemas.openxmlformats.org/officeDocument/2006/relationships/hyperlink" Target="https://people.inf.ethz.ch/omutlu/pub/rowhammer-and-other-memory-issues_date17.pdf" TargetMode="External"/><Relationship Id="rId4" Type="http://schemas.openxmlformats.org/officeDocument/2006/relationships/hyperlink" Target="http://www.date-conference.com/" TargetMode="External"/><Relationship Id="rId5" Type="http://schemas.openxmlformats.org/officeDocument/2006/relationships/hyperlink" Target="https://people.inf.ethz.ch/omutlu/pub/onur-Rowhammer-Memory-Security_date17-invited-talk.pptx" TargetMode="External"/><Relationship Id="rId6" Type="http://schemas.openxmlformats.org/officeDocument/2006/relationships/hyperlink" Target="https://people.inf.ethz.ch/omutlu/pub/onur-Rowhammer-Memory-Security_date17-invited-talk.pdf" TargetMode="External"/><Relationship Id="rId1" Type="http://schemas.openxmlformats.org/officeDocument/2006/relationships/slideLayout" Target="../slideLayouts/slideLayout1056.xml"/><Relationship Id="rId2" Type="http://schemas.openxmlformats.org/officeDocument/2006/relationships/image" Target="../media/image52.png"/></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1010.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3.xml.rels><?xml version="1.0" encoding="UTF-8" standalone="yes"?>
<Relationships xmlns="http://schemas.openxmlformats.org/package/2006/relationships"><Relationship Id="rId3" Type="http://schemas.openxmlformats.org/officeDocument/2006/relationships/hyperlink" Target="http://2015.dsn.org/" TargetMode="External"/><Relationship Id="rId4" Type="http://schemas.openxmlformats.org/officeDocument/2006/relationships/hyperlink" Target="http://users.ece.cmu.edu/~omutlu/pub/memory-errors-at-facebook_dsn15-talk.pptx" TargetMode="External"/><Relationship Id="rId5" Type="http://schemas.openxmlformats.org/officeDocument/2006/relationships/hyperlink" Target="http://users.ece.cmu.edu/~omutlu/pub/memory-errors-at-facebook_dsn15-talk.pdf" TargetMode="External"/><Relationship Id="rId6" Type="http://schemas.openxmlformats.org/officeDocument/2006/relationships/hyperlink" Target="https://www.ece.cmu.edu/~safari/tools/memerr/index.html" TargetMode="External"/><Relationship Id="rId7" Type="http://schemas.openxmlformats.org/officeDocument/2006/relationships/image" Target="../media/image28.png"/><Relationship Id="rId1" Type="http://schemas.openxmlformats.org/officeDocument/2006/relationships/slideLayout" Target="../slideLayouts/slideLayout2.xml"/><Relationship Id="rId2" Type="http://schemas.openxmlformats.org/officeDocument/2006/relationships/hyperlink" Target="http://users.ece.cmu.edu/~omutlu/pub/memory-errors-at-facebook_dsn15.pdf" TargetMode="Externa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27.png"/></Relationships>
</file>

<file path=ppt/slides/_rels/slide325.xml.rels><?xml version="1.0" encoding="UTF-8" standalone="yes"?>
<Relationships xmlns="http://schemas.openxmlformats.org/package/2006/relationships"><Relationship Id="rId3" Type="http://schemas.openxmlformats.org/officeDocument/2006/relationships/hyperlink" Target="http://www.sigmetrics.org/sigmetrics2015/" TargetMode="External"/><Relationship Id="rId4" Type="http://schemas.openxmlformats.org/officeDocument/2006/relationships/hyperlink" Target="http://users.ece.cmu.edu/~omutlu/pub/flash-memory-failures-in-the-field-at-facebook_sigmetrics15-talk.pptx" TargetMode="External"/><Relationship Id="rId5" Type="http://schemas.openxmlformats.org/officeDocument/2006/relationships/hyperlink" Target="http://users.ece.cmu.edu/~omutlu/pub/flash-memory-failures-in-the-field-at-facebook_sigmetrics15-talk.pdf" TargetMode="External"/><Relationship Id="rId6" Type="http://schemas.openxmlformats.org/officeDocument/2006/relationships/hyperlink" Target="http://www.zdnet.com/article/facebooks-ssd-experience/" TargetMode="External"/><Relationship Id="rId7" Type="http://schemas.openxmlformats.org/officeDocument/2006/relationships/image" Target="../media/image167.png"/><Relationship Id="rId1" Type="http://schemas.openxmlformats.org/officeDocument/2006/relationships/slideLayout" Target="../slideLayouts/slideLayout2.xml"/><Relationship Id="rId2" Type="http://schemas.openxmlformats.org/officeDocument/2006/relationships/hyperlink" Target="http://users.ece.cmu.edu/~omutlu/pub/flash-memory-failures-in-the-field-at-facebook_sigmetrics15.pdf" TargetMode="Externa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8.xml.rels><?xml version="1.0" encoding="UTF-8" standalone="yes"?>
<Relationships xmlns="http://schemas.openxmlformats.org/package/2006/relationships"><Relationship Id="rId3" Type="http://schemas.openxmlformats.org/officeDocument/2006/relationships/hyperlink" Target="http://isca2013.eew.technion.ac.il/" TargetMode="External"/><Relationship Id="rId4" Type="http://schemas.openxmlformats.org/officeDocument/2006/relationships/hyperlink" Target="http://users.ece.cmu.edu/~omutlu/pub/mutlu_isca13_talk.ppt" TargetMode="External"/><Relationship Id="rId5" Type="http://schemas.openxmlformats.org/officeDocument/2006/relationships/hyperlink" Target="http://users.ece.cmu.edu/~omutlu/pub/mutlu_isca13_talk.pdf" TargetMode="External"/><Relationship Id="rId6" Type="http://schemas.openxmlformats.org/officeDocument/2006/relationships/image" Target="../media/image168.png"/><Relationship Id="rId1" Type="http://schemas.openxmlformats.org/officeDocument/2006/relationships/slideLayout" Target="../slideLayouts/slideLayout2.xml"/><Relationship Id="rId2" Type="http://schemas.openxmlformats.org/officeDocument/2006/relationships/hyperlink" Target="http://users.ece.cmu.edu/~omutlu/pub/dram-retention-time-characterization_isca13.pdf" TargetMode="Externa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105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641.xml"/><Relationship Id="rId2" Type="http://schemas.openxmlformats.org/officeDocument/2006/relationships/image" Target="../media/image35.png"/></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1056.xml"/><Relationship Id="rId2" Type="http://schemas.openxmlformats.org/officeDocument/2006/relationships/image" Target="../media/image169.png"/></Relationships>
</file>

<file path=ppt/slides/_rels/slide331.xml.rels><?xml version="1.0" encoding="UTF-8" standalone="yes"?>
<Relationships xmlns="http://schemas.openxmlformats.org/package/2006/relationships"><Relationship Id="rId1" Type="http://schemas.openxmlformats.org/officeDocument/2006/relationships/slideLayout" Target="../slideLayouts/slideLayout1056.xml"/><Relationship Id="rId2" Type="http://schemas.openxmlformats.org/officeDocument/2006/relationships/notesSlide" Target="../notesSlides/notesSlide70.xml"/><Relationship Id="rId3" Type="http://schemas.openxmlformats.org/officeDocument/2006/relationships/image" Target="../media/image169.png"/></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1056.xml"/><Relationship Id="rId2" Type="http://schemas.openxmlformats.org/officeDocument/2006/relationships/notesSlide" Target="../notesSlides/notesSlide71.xml"/></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1056.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1056.xml"/><Relationship Id="rId2" Type="http://schemas.openxmlformats.org/officeDocument/2006/relationships/image" Target="../media/image170.emf"/></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1056.xml"/><Relationship Id="rId2" Type="http://schemas.openxmlformats.org/officeDocument/2006/relationships/notesSlide" Target="../notesSlides/notesSlide72.xml"/><Relationship Id="rId3" Type="http://schemas.openxmlformats.org/officeDocument/2006/relationships/image" Target="../media/image171.emf"/></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1056.xml"/><Relationship Id="rId2" Type="http://schemas.openxmlformats.org/officeDocument/2006/relationships/image" Target="../media/image172.emf"/></Relationships>
</file>

<file path=ppt/slides/_rels/slide337.xml.rels><?xml version="1.0" encoding="UTF-8" standalone="yes"?>
<Relationships xmlns="http://schemas.openxmlformats.org/package/2006/relationships"><Relationship Id="rId3" Type="http://schemas.openxmlformats.org/officeDocument/2006/relationships/hyperlink" Target="http://isca2013.eew.technion.ac.il/" TargetMode="External"/><Relationship Id="rId4" Type="http://schemas.openxmlformats.org/officeDocument/2006/relationships/hyperlink" Target="http://users.ece.cmu.edu/~omutlu/pub/mutlu_isca13_talk.ppt" TargetMode="External"/><Relationship Id="rId5" Type="http://schemas.openxmlformats.org/officeDocument/2006/relationships/hyperlink" Target="http://users.ece.cmu.edu/~omutlu/pub/mutlu_isca13_talk.pdf" TargetMode="External"/><Relationship Id="rId6" Type="http://schemas.openxmlformats.org/officeDocument/2006/relationships/image" Target="../media/image168.png"/><Relationship Id="rId1" Type="http://schemas.openxmlformats.org/officeDocument/2006/relationships/slideLayout" Target="../slideLayouts/slideLayout1056.xml"/><Relationship Id="rId2" Type="http://schemas.openxmlformats.org/officeDocument/2006/relationships/hyperlink" Target="http://users.ece.cmu.edu/~omutlu/pub/dram-retention-time-characterization_isca13.pdf" TargetMode="Externa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1056.xml"/><Relationship Id="rId2" Type="http://schemas.openxmlformats.org/officeDocument/2006/relationships/image" Target="../media/image53.png"/></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1056.xml"/><Relationship Id="rId2" Type="http://schemas.openxmlformats.org/officeDocument/2006/relationships/image" Target="../media/image53.png"/><Relationship Id="rId3" Type="http://schemas.openxmlformats.org/officeDocument/2006/relationships/image" Target="../media/image54.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011.xml"/><Relationship Id="rId2" Type="http://schemas.openxmlformats.org/officeDocument/2006/relationships/notesSlide" Target="../notesSlides/notesSlide5.xml"/><Relationship Id="rId3" Type="http://schemas.openxmlformats.org/officeDocument/2006/relationships/hyperlink" Target="http://users.ece.cmu.edu/~omutlu/pub/dram-row-hammer_isca14.pdf" TargetMode="External"/></Relationships>
</file>

<file path=ppt/slides/_rels/slide340.xml.rels><?xml version="1.0" encoding="UTF-8" standalone="yes"?>
<Relationships xmlns="http://schemas.openxmlformats.org/package/2006/relationships"><Relationship Id="rId3" Type="http://schemas.openxmlformats.org/officeDocument/2006/relationships/hyperlink" Target="http://www.sigmetrics.org/sigmetrics2014/" TargetMode="External"/><Relationship Id="rId4" Type="http://schemas.openxmlformats.org/officeDocument/2006/relationships/hyperlink" Target="http://users.ece.cmu.edu/~omutlu/pub/error-mitigation-for-intermittent-dram-failures_khan_sigmetrics14-talk.pptx" TargetMode="External"/><Relationship Id="rId5" Type="http://schemas.openxmlformats.org/officeDocument/2006/relationships/hyperlink" Target="http://users.ece.cmu.edu/~omutlu/pub/error-mitigation-for-intermittent-dram-failures_khan_sigmetrics14-talk.pdf" TargetMode="External"/><Relationship Id="rId6" Type="http://schemas.openxmlformats.org/officeDocument/2006/relationships/hyperlink" Target="http://users.ece.cmu.edu/~omutlu/pub/error-mitigation-for-intermittent-dram-failures_khan_sigmetrics14-poster.pptx" TargetMode="External"/><Relationship Id="rId7" Type="http://schemas.openxmlformats.org/officeDocument/2006/relationships/hyperlink" Target="http://users.ece.cmu.edu/~omutlu/pub/error-mitigation-for-intermittent-dram-failures_khan_sigmetrics14-poster.pdf" TargetMode="External"/><Relationship Id="rId8" Type="http://schemas.openxmlformats.org/officeDocument/2006/relationships/hyperlink" Target="http://www.ece.cmu.edu/~safari/tools/dram-sigmetrics2014-fulldata.html" TargetMode="External"/><Relationship Id="rId9" Type="http://schemas.openxmlformats.org/officeDocument/2006/relationships/image" Target="../media/image173.png"/><Relationship Id="rId1" Type="http://schemas.openxmlformats.org/officeDocument/2006/relationships/slideLayout" Target="../slideLayouts/slideLayout1056.xml"/><Relationship Id="rId2" Type="http://schemas.openxmlformats.org/officeDocument/2006/relationships/hyperlink" Target="http://users.ece.cmu.edu/~omutlu/pub/error-mitigation-for-intermittent-dram-failures_sigmetrics14.pdf" TargetMode="External"/></Relationships>
</file>

<file path=ppt/slides/_rels/slide341.xml.rels><?xml version="1.0" encoding="UTF-8" standalone="yes"?>
<Relationships xmlns="http://schemas.openxmlformats.org/package/2006/relationships"><Relationship Id="rId3" Type="http://schemas.openxmlformats.org/officeDocument/2006/relationships/hyperlink" Target="http://users.ece.cmu.edu/~omutlu/pub/error-mitigation-for-intermittent-dram-failures_sigmetrics14.pdf" TargetMode="External"/><Relationship Id="rId4" Type="http://schemas.openxmlformats.org/officeDocument/2006/relationships/hyperlink" Target="http://www.sigmetrics.org/sigmetrics2014/" TargetMode="External"/><Relationship Id="rId5" Type="http://schemas.openxmlformats.org/officeDocument/2006/relationships/hyperlink" Target="http://users.ece.cmu.edu/~omutlu/pub/error-mitigation-for-intermittent-dram-failures_khan_sigmetrics14-talk.pptx" TargetMode="External"/><Relationship Id="rId6" Type="http://schemas.openxmlformats.org/officeDocument/2006/relationships/hyperlink" Target="http://users.ece.cmu.edu/~omutlu/pub/error-mitigation-for-intermittent-dram-failures_khan_sigmetrics14-talk.pdf" TargetMode="External"/><Relationship Id="rId7" Type="http://schemas.openxmlformats.org/officeDocument/2006/relationships/hyperlink" Target="http://users.ece.cmu.edu/~omutlu/pub/error-mitigation-for-intermittent-dram-failures_khan_sigmetrics14-poster.pptx" TargetMode="External"/><Relationship Id="rId8" Type="http://schemas.openxmlformats.org/officeDocument/2006/relationships/hyperlink" Target="http://users.ece.cmu.edu/~omutlu/pub/error-mitigation-for-intermittent-dram-failures_khan_sigmetrics14-poster.pdf" TargetMode="External"/><Relationship Id="rId9" Type="http://schemas.openxmlformats.org/officeDocument/2006/relationships/hyperlink" Target="http://www.ece.cmu.edu/~safari/tools/dram-sigmetrics2014-fulldata.html" TargetMode="External"/><Relationship Id="rId1" Type="http://schemas.openxmlformats.org/officeDocument/2006/relationships/slideLayout" Target="../slideLayouts/slideLayout1056.xml"/><Relationship Id="rId2" Type="http://schemas.openxmlformats.org/officeDocument/2006/relationships/image" Target="../media/image174.png"/></Relationships>
</file>

<file path=ppt/slides/_rels/slide342.xml.rels><?xml version="1.0" encoding="UTF-8" standalone="yes"?>
<Relationships xmlns="http://schemas.openxmlformats.org/package/2006/relationships"><Relationship Id="rId3" Type="http://schemas.openxmlformats.org/officeDocument/2006/relationships/hyperlink" Target="http://www.computer.org/web/cal" TargetMode="External"/><Relationship Id="rId4" Type="http://schemas.openxmlformats.org/officeDocument/2006/relationships/image" Target="../media/image175.png"/><Relationship Id="rId1" Type="http://schemas.openxmlformats.org/officeDocument/2006/relationships/slideLayout" Target="../slideLayouts/slideLayout1056.xml"/><Relationship Id="rId2" Type="http://schemas.openxmlformats.org/officeDocument/2006/relationships/hyperlink" Target="https://people.inf.ethz.ch/omutlu/pub/MEMCON-content-based-DRAM-failure-detection_ieee-cal16.pdf" TargetMode="External"/></Relationships>
</file>

<file path=ppt/slides/_rels/slide343.xml.rels><?xml version="1.0" encoding="UTF-8" standalone="yes"?>
<Relationships xmlns="http://schemas.openxmlformats.org/package/2006/relationships"><Relationship Id="rId3" Type="http://schemas.openxmlformats.org/officeDocument/2006/relationships/hyperlink" Target="http://2015.dsn.org/" TargetMode="External"/><Relationship Id="rId4" Type="http://schemas.openxmlformats.org/officeDocument/2006/relationships/hyperlink" Target="http://users.ece.cmu.edu/~omutlu/pub/avatar-dram-refresh_dsn15-talk.pptx" TargetMode="External"/><Relationship Id="rId5" Type="http://schemas.openxmlformats.org/officeDocument/2006/relationships/hyperlink" Target="http://users.ece.cmu.edu/~omutlu/pub/avatar-dram-refresh_dsn15-talk.pdf" TargetMode="External"/><Relationship Id="rId6" Type="http://schemas.openxmlformats.org/officeDocument/2006/relationships/image" Target="../media/image176.png"/><Relationship Id="rId1" Type="http://schemas.openxmlformats.org/officeDocument/2006/relationships/slideLayout" Target="../slideLayouts/slideLayout1056.xml"/><Relationship Id="rId2" Type="http://schemas.openxmlformats.org/officeDocument/2006/relationships/hyperlink" Target="http://users.ece.cmu.edu/~omutlu/pub/avatar-dram-refresh_dsn15.pdf" TargetMode="External"/></Relationships>
</file>

<file path=ppt/slides/_rels/slide344.xml.rels><?xml version="1.0" encoding="UTF-8" standalone="yes"?>
<Relationships xmlns="http://schemas.openxmlformats.org/package/2006/relationships"><Relationship Id="rId3" Type="http://schemas.openxmlformats.org/officeDocument/2006/relationships/hyperlink" Target="https://people.inf.ethz.ch/omutlu/pub/reaper-dram-retention-profiling-lpddr4_isca17.pdf" TargetMode="External"/><Relationship Id="rId4" Type="http://schemas.openxmlformats.org/officeDocument/2006/relationships/hyperlink" Target="http://isca17.ece.utoronto.ca/doku.php" TargetMode="External"/><Relationship Id="rId1" Type="http://schemas.openxmlformats.org/officeDocument/2006/relationships/slideLayout" Target="../slideLayouts/slideLayout1056.xml"/><Relationship Id="rId2" Type="http://schemas.openxmlformats.org/officeDocument/2006/relationships/image" Target="../media/image177.png"/></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1056.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hyperlink" Target="http://proceedingsoftheieee.ieee.org/" TargetMode="Externa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hyperlink" Target="http://proceedingsoftheieee.ieee.org/" TargetMode="External"/><Relationship Id="rId3" Type="http://schemas.openxmlformats.org/officeDocument/2006/relationships/image" Target="../media/image148.png"/></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1651.xml"/></Relationships>
</file>

<file path=ppt/slides/_rels/slide349.xml.rels><?xml version="1.0" encoding="UTF-8" standalone="yes"?>
<Relationships xmlns="http://schemas.openxmlformats.org/package/2006/relationships"><Relationship Id="rId3" Type="http://schemas.openxmlformats.org/officeDocument/2006/relationships/hyperlink" Target="https://arxiv.org/pdf/1706.08642" TargetMode="External"/><Relationship Id="rId4" Type="http://schemas.openxmlformats.org/officeDocument/2006/relationships/image" Target="../media/image58.png"/><Relationship Id="rId1" Type="http://schemas.openxmlformats.org/officeDocument/2006/relationships/slideLayout" Target="../slideLayouts/slideLayout1010.xml"/><Relationship Id="rId2" Type="http://schemas.openxmlformats.org/officeDocument/2006/relationships/image" Target="../media/image57.jpeg"/></Relationships>
</file>

<file path=ppt/slides/_rels/slide35.xml.rels><?xml version="1.0" encoding="UTF-8" standalone="yes"?>
<Relationships xmlns="http://schemas.openxmlformats.org/package/2006/relationships"><Relationship Id="rId3" Type="http://schemas.openxmlformats.org/officeDocument/2006/relationships/image" Target="../media/image36.png"/><Relationship Id="rId4" Type="http://schemas.microsoft.com/office/2007/relationships/hdphoto" Target="../media/hdphoto1.wdp"/><Relationship Id="rId5" Type="http://schemas.openxmlformats.org/officeDocument/2006/relationships/hyperlink" Target="http://users.ece.cmu.edu/~omutlu/pub/dram-row-hammer_isca14.pdf" TargetMode="External"/><Relationship Id="rId1" Type="http://schemas.openxmlformats.org/officeDocument/2006/relationships/slideLayout" Target="../slideLayouts/slideLayout2022.xml"/><Relationship Id="rId2" Type="http://schemas.openxmlformats.org/officeDocument/2006/relationships/notesSlide" Target="../notesSlides/notesSlide6.xm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78.png"/><Relationship Id="rId3" Type="http://schemas.openxmlformats.org/officeDocument/2006/relationships/image" Target="../media/image179.png"/></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3.xml"/><Relationship Id="rId3" Type="http://schemas.openxmlformats.org/officeDocument/2006/relationships/image" Target="../media/image181.png"/></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82.jpeg"/></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83.png"/><Relationship Id="rId3" Type="http://schemas.openxmlformats.org/officeDocument/2006/relationships/image" Target="../media/image184.png"/></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82.jpeg"/></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5.png"/></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4.xml"/><Relationship Id="rId3" Type="http://schemas.openxmlformats.org/officeDocument/2006/relationships/image" Target="../media/image185.png"/></Relationships>
</file>

<file path=ppt/slides/_rels/slide359.xml.rels><?xml version="1.0" encoding="UTF-8" standalone="yes"?>
<Relationships xmlns="http://schemas.openxmlformats.org/package/2006/relationships"><Relationship Id="rId3" Type="http://schemas.openxmlformats.org/officeDocument/2006/relationships/hyperlink" Target="http://www.date-conference.com/" TargetMode="External"/><Relationship Id="rId4" Type="http://schemas.openxmlformats.org/officeDocument/2006/relationships/hyperlink" Target="http://users.ece.cmu.edu/~omutlu/pub/cai_date12_talk.ppt" TargetMode="External"/><Relationship Id="rId5" Type="http://schemas.openxmlformats.org/officeDocument/2006/relationships/image" Target="../media/image186.png"/><Relationship Id="rId1" Type="http://schemas.openxmlformats.org/officeDocument/2006/relationships/slideLayout" Target="../slideLayouts/slideLayout2.xml"/><Relationship Id="rId2" Type="http://schemas.openxmlformats.org/officeDocument/2006/relationships/hyperlink" Target="http://users.ece.cmu.edu/~omutlu/pub/flash-error-patterns_date12.pdf" TargetMode="External"/></Relationships>
</file>

<file path=ppt/slides/_rels/slide36.xml.rels><?xml version="1.0" encoding="UTF-8" standalone="yes"?>
<Relationships xmlns="http://schemas.openxmlformats.org/package/2006/relationships"><Relationship Id="rId3" Type="http://schemas.openxmlformats.org/officeDocument/2006/relationships/image" Target="../media/image37.jpg"/><Relationship Id="rId4" Type="http://schemas.openxmlformats.org/officeDocument/2006/relationships/image" Target="../media/image38.jpg"/><Relationship Id="rId1" Type="http://schemas.openxmlformats.org/officeDocument/2006/relationships/slideLayout" Target="../slideLayouts/slideLayout2022.xml"/><Relationship Id="rId2" Type="http://schemas.openxmlformats.org/officeDocument/2006/relationships/notesSlide" Target="../notesSlides/notesSlide7.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87.png"/></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1685.xml"/></Relationships>
</file>

<file path=ppt/slides/_rels/slide362.xml.rels><?xml version="1.0" encoding="UTF-8" standalone="yes"?>
<Relationships xmlns="http://schemas.openxmlformats.org/package/2006/relationships"><Relationship Id="rId3" Type="http://schemas.openxmlformats.org/officeDocument/2006/relationships/notesSlide" Target="../notesSlides/notesSlide75.xml"/><Relationship Id="rId4" Type="http://schemas.openxmlformats.org/officeDocument/2006/relationships/image" Target="../media/image188.jpeg"/><Relationship Id="rId1" Type="http://schemas.openxmlformats.org/officeDocument/2006/relationships/tags" Target="../tags/tag4.xml"/><Relationship Id="rId2" Type="http://schemas.openxmlformats.org/officeDocument/2006/relationships/slideLayout" Target="../slideLayouts/slideLayout2181.xml"/></Relationships>
</file>

<file path=ppt/slides/_rels/slide363.xml.rels><?xml version="1.0" encoding="UTF-8" standalone="yes"?>
<Relationships xmlns="http://schemas.openxmlformats.org/package/2006/relationships"><Relationship Id="rId1" Type="http://schemas.openxmlformats.org/officeDocument/2006/relationships/tags" Target="../tags/tag5.xml"/><Relationship Id="rId2" Type="http://schemas.openxmlformats.org/officeDocument/2006/relationships/slideLayout" Target="../slideLayouts/slideLayout2181.xml"/><Relationship Id="rId3" Type="http://schemas.openxmlformats.org/officeDocument/2006/relationships/notesSlide" Target="../notesSlides/notesSlide76.xml"/></Relationships>
</file>

<file path=ppt/slides/_rels/slide364.xml.rels><?xml version="1.0" encoding="UTF-8" standalone="yes"?>
<Relationships xmlns="http://schemas.openxmlformats.org/package/2006/relationships"><Relationship Id="rId1" Type="http://schemas.openxmlformats.org/officeDocument/2006/relationships/tags" Target="../tags/tag6.xml"/><Relationship Id="rId2" Type="http://schemas.openxmlformats.org/officeDocument/2006/relationships/slideLayout" Target="../slideLayouts/slideLayout2181.xml"/><Relationship Id="rId3" Type="http://schemas.openxmlformats.org/officeDocument/2006/relationships/notesSlide" Target="../notesSlides/notesSlide77.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2181.xml"/><Relationship Id="rId2" Type="http://schemas.openxmlformats.org/officeDocument/2006/relationships/notesSlide" Target="../notesSlides/notesSlide78.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2181.xml"/><Relationship Id="rId2" Type="http://schemas.openxmlformats.org/officeDocument/2006/relationships/notesSlide" Target="../notesSlides/notesSlide79.xml"/></Relationships>
</file>

<file path=ppt/slides/_rels/slide367.xml.rels><?xml version="1.0" encoding="UTF-8" standalone="yes"?>
<Relationships xmlns="http://schemas.openxmlformats.org/package/2006/relationships"><Relationship Id="rId1" Type="http://schemas.openxmlformats.org/officeDocument/2006/relationships/tags" Target="../tags/tag7.xml"/><Relationship Id="rId2" Type="http://schemas.openxmlformats.org/officeDocument/2006/relationships/slideLayout" Target="../slideLayouts/slideLayout2181.xml"/><Relationship Id="rId3" Type="http://schemas.openxmlformats.org/officeDocument/2006/relationships/notesSlide" Target="../notesSlides/notesSlide80.xml"/></Relationships>
</file>

<file path=ppt/slides/_rels/slide368.xml.rels><?xml version="1.0" encoding="UTF-8" standalone="yes"?>
<Relationships xmlns="http://schemas.openxmlformats.org/package/2006/relationships"><Relationship Id="rId1" Type="http://schemas.openxmlformats.org/officeDocument/2006/relationships/tags" Target="../tags/tag8.xml"/><Relationship Id="rId2" Type="http://schemas.openxmlformats.org/officeDocument/2006/relationships/slideLayout" Target="../slideLayouts/slideLayout2181.xml"/><Relationship Id="rId3" Type="http://schemas.openxmlformats.org/officeDocument/2006/relationships/notesSlide" Target="../notesSlides/notesSlide81.xml"/></Relationships>
</file>

<file path=ppt/slides/_rels/slide369.xml.rels><?xml version="1.0" encoding="UTF-8" standalone="yes"?>
<Relationships xmlns="http://schemas.openxmlformats.org/package/2006/relationships"><Relationship Id="rId1" Type="http://schemas.openxmlformats.org/officeDocument/2006/relationships/tags" Target="../tags/tag9.xml"/><Relationship Id="rId2" Type="http://schemas.openxmlformats.org/officeDocument/2006/relationships/slideLayout" Target="../slideLayouts/slideLayout2181.xml"/><Relationship Id="rId3" Type="http://schemas.openxmlformats.org/officeDocument/2006/relationships/notesSlide" Target="../notesSlides/notesSlide82.xml"/></Relationships>
</file>

<file path=ppt/slides/_rels/slide37.xml.rels><?xml version="1.0" encoding="UTF-8" standalone="yes"?>
<Relationships xmlns="http://schemas.openxmlformats.org/package/2006/relationships"><Relationship Id="rId3" Type="http://schemas.openxmlformats.org/officeDocument/2006/relationships/image" Target="../media/image37.jpg"/><Relationship Id="rId4" Type="http://schemas.openxmlformats.org/officeDocument/2006/relationships/image" Target="../media/image38.jpg"/><Relationship Id="rId1" Type="http://schemas.openxmlformats.org/officeDocument/2006/relationships/slideLayout" Target="../slideLayouts/slideLayout2022.xml"/><Relationship Id="rId2" Type="http://schemas.openxmlformats.org/officeDocument/2006/relationships/notesSlide" Target="../notesSlides/notesSlide8.xml"/></Relationships>
</file>

<file path=ppt/slides/_rels/slide370.xml.rels><?xml version="1.0" encoding="UTF-8" standalone="yes"?>
<Relationships xmlns="http://schemas.openxmlformats.org/package/2006/relationships"><Relationship Id="rId3" Type="http://schemas.openxmlformats.org/officeDocument/2006/relationships/notesSlide" Target="../notesSlides/notesSlide83.xml"/><Relationship Id="rId4" Type="http://schemas.openxmlformats.org/officeDocument/2006/relationships/image" Target="../media/image179.png"/><Relationship Id="rId1" Type="http://schemas.openxmlformats.org/officeDocument/2006/relationships/tags" Target="../tags/tag10.xml"/><Relationship Id="rId2" Type="http://schemas.openxmlformats.org/officeDocument/2006/relationships/slideLayout" Target="../slideLayouts/slideLayout2177.xml"/></Relationships>
</file>

<file path=ppt/slides/_rels/slide371.xml.rels><?xml version="1.0" encoding="UTF-8" standalone="yes"?>
<Relationships xmlns="http://schemas.openxmlformats.org/package/2006/relationships"><Relationship Id="rId3" Type="http://schemas.openxmlformats.org/officeDocument/2006/relationships/hyperlink" Target="http://2015.dsn.org/" TargetMode="External"/><Relationship Id="rId4" Type="http://schemas.openxmlformats.org/officeDocument/2006/relationships/image" Target="../media/image189.png"/><Relationship Id="rId1" Type="http://schemas.openxmlformats.org/officeDocument/2006/relationships/slideLayout" Target="../slideLayouts/slideLayout2066.xml"/><Relationship Id="rId2" Type="http://schemas.openxmlformats.org/officeDocument/2006/relationships/hyperlink" Target="http://users.ece.cmu.edu/~omutlu/pub/flash-read-disturb-errors_dsn15.pdf" TargetMode="External"/></Relationships>
</file>

<file path=ppt/slides/_rels/slide372.xml.rels><?xml version="1.0" encoding="UTF-8" standalone="yes"?>
<Relationships xmlns="http://schemas.openxmlformats.org/package/2006/relationships"><Relationship Id="rId3" Type="http://schemas.openxmlformats.org/officeDocument/2006/relationships/hyperlink" Target="http://www.sigmetrics.org/sigmetrics2015/" TargetMode="External"/><Relationship Id="rId4" Type="http://schemas.openxmlformats.org/officeDocument/2006/relationships/hyperlink" Target="http://users.ece.cmu.edu/~omutlu/pub/flash-memory-failures-in-the-field-at-facebook_sigmetrics15-talk.pptx" TargetMode="External"/><Relationship Id="rId5" Type="http://schemas.openxmlformats.org/officeDocument/2006/relationships/hyperlink" Target="http://users.ece.cmu.edu/~omutlu/pub/flash-memory-failures-in-the-field-at-facebook_sigmetrics15-talk.pdf" TargetMode="External"/><Relationship Id="rId6" Type="http://schemas.openxmlformats.org/officeDocument/2006/relationships/hyperlink" Target="http://www.zdnet.com/article/facebooks-ssd-experience/" TargetMode="External"/><Relationship Id="rId7" Type="http://schemas.openxmlformats.org/officeDocument/2006/relationships/hyperlink" Target="http://www.theregister.co.uk/2015/06/22/facebook_reveals_ssd_failure_rate_trough/" TargetMode="External"/><Relationship Id="rId8" Type="http://schemas.openxmlformats.org/officeDocument/2006/relationships/hyperlink" Target="http://www.techspot.com/news/61090-researchers-publish-first-large-scale-field-ssd-reliability.html" TargetMode="External"/><Relationship Id="rId9" Type="http://schemas.openxmlformats.org/officeDocument/2006/relationships/hyperlink" Target="http://techreport.com/news/28519/facebook-ssd-reliability-study-shows-early-burnouts" TargetMode="External"/><Relationship Id="rId10" Type="http://schemas.openxmlformats.org/officeDocument/2006/relationships/image" Target="../media/image167.png"/><Relationship Id="rId1" Type="http://schemas.openxmlformats.org/officeDocument/2006/relationships/slideLayout" Target="../slideLayouts/slideLayout2066.xml"/><Relationship Id="rId2" Type="http://schemas.openxmlformats.org/officeDocument/2006/relationships/hyperlink" Target="http://users.ece.cmu.edu/~omutlu/pub/flash-memory-failures-in-the-field-at-facebook_sigmetrics15.pdf" TargetMode="External"/></Relationships>
</file>

<file path=ppt/slides/_rels/slide373.xml.rels><?xml version="1.0" encoding="UTF-8" standalone="yes"?>
<Relationships xmlns="http://schemas.openxmlformats.org/package/2006/relationships"><Relationship Id="rId3" Type="http://schemas.openxmlformats.org/officeDocument/2006/relationships/hyperlink" Target="http://www.flashmemorysummit.com/" TargetMode="External"/><Relationship Id="rId4" Type="http://schemas.openxmlformats.org/officeDocument/2006/relationships/hyperlink" Target="http://users.ece.cmu.edu/~omutlu/pub/flash-memory-errors_mutlu_fms14-talk.ppt" TargetMode="External"/><Relationship Id="rId1" Type="http://schemas.openxmlformats.org/officeDocument/2006/relationships/slideLayout" Target="../slideLayouts/slideLayout2066.xml"/><Relationship Id="rId2" Type="http://schemas.openxmlformats.org/officeDocument/2006/relationships/hyperlink" Target="http://users.ece.cmu.edu/~omutlu/pub/flash-memory-errors_mutlu_fms14-talk.pdf" TargetMode="External"/></Relationships>
</file>

<file path=ppt/slides/_rels/slide374.xml.rels><?xml version="1.0" encoding="UTF-8" standalone="yes"?>
<Relationships xmlns="http://schemas.openxmlformats.org/package/2006/relationships"><Relationship Id="rId3" Type="http://schemas.openxmlformats.org/officeDocument/2006/relationships/image" Target="../media/image191.png"/><Relationship Id="rId4" Type="http://schemas.openxmlformats.org/officeDocument/2006/relationships/hyperlink" Target="https://people.inf.ethz.ch/omutlu/pub/flash-memory-programming-vulnerabilities_hpca17.pdf" TargetMode="External"/><Relationship Id="rId5" Type="http://schemas.openxmlformats.org/officeDocument/2006/relationships/hyperlink" Target="https://hpca2017.org/" TargetMode="External"/><Relationship Id="rId6" Type="http://schemas.openxmlformats.org/officeDocument/2006/relationships/hyperlink" Target="https://people.inf.ethz.ch/omutlu/pub/flash-memory-programming-vulnerabilities_hpca17-talk.pptx" TargetMode="External"/><Relationship Id="rId7" Type="http://schemas.openxmlformats.org/officeDocument/2006/relationships/hyperlink" Target="https://people.inf.ethz.ch/omutlu/pub/flash-memory-programming-vulnerabilities_hpca17-talk.pdf" TargetMode="External"/><Relationship Id="rId8" Type="http://schemas.openxmlformats.org/officeDocument/2006/relationships/hyperlink" Target="https://people.inf.ethz.ch/omutlu/pub/flash-memory-programming-vulnerabilities_hpca17-lightning-talk.pptx" TargetMode="External"/><Relationship Id="rId9" Type="http://schemas.openxmlformats.org/officeDocument/2006/relationships/hyperlink" Target="https://people.inf.ethz.ch/omutlu/pub/flash-memory-programming-vulnerabilities_hpca17-lightning-talk.pdf" TargetMode="External"/><Relationship Id="rId1" Type="http://schemas.openxmlformats.org/officeDocument/2006/relationships/slideLayout" Target="../slideLayouts/slideLayout2066.xml"/><Relationship Id="rId2" Type="http://schemas.openxmlformats.org/officeDocument/2006/relationships/image" Target="../media/image190.png"/></Relationships>
</file>

<file path=ppt/slides/_rels/slide375.xml.rels><?xml version="1.0" encoding="UTF-8" standalone="yes"?>
<Relationships xmlns="http://schemas.openxmlformats.org/package/2006/relationships"><Relationship Id="rId1" Type="http://schemas.openxmlformats.org/officeDocument/2006/relationships/slideLayout" Target="../slideLayouts/slideLayout2065.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2066.xml"/><Relationship Id="rId2" Type="http://schemas.openxmlformats.org/officeDocument/2006/relationships/image" Target="../media/image182.jpeg"/></Relationships>
</file>

<file path=ppt/slides/_rels/slide377.xml.rels><?xml version="1.0" encoding="UTF-8" standalone="yes"?>
<Relationships xmlns="http://schemas.openxmlformats.org/package/2006/relationships"><Relationship Id="rId3" Type="http://schemas.openxmlformats.org/officeDocument/2006/relationships/hyperlink" Target="http://www.date-conference.com/" TargetMode="External"/><Relationship Id="rId4" Type="http://schemas.openxmlformats.org/officeDocument/2006/relationships/hyperlink" Target="http://users.ece.cmu.edu/~omutlu/pub/cai_date13_talk.ppt" TargetMode="External"/><Relationship Id="rId5" Type="http://schemas.openxmlformats.org/officeDocument/2006/relationships/image" Target="../media/image192.png"/><Relationship Id="rId1" Type="http://schemas.openxmlformats.org/officeDocument/2006/relationships/slideLayout" Target="../slideLayouts/slideLayout2066.xml"/><Relationship Id="rId2" Type="http://schemas.openxmlformats.org/officeDocument/2006/relationships/hyperlink" Target="http://users.ece.cmu.edu/~omutlu/pub/flash-memory-voltage-characterization_date13.pdf" TargetMode="External"/></Relationships>
</file>

<file path=ppt/slides/_rels/slide378.xml.rels><?xml version="1.0" encoding="UTF-8" standalone="yes"?>
<Relationships xmlns="http://schemas.openxmlformats.org/package/2006/relationships"><Relationship Id="rId3" Type="http://schemas.openxmlformats.org/officeDocument/2006/relationships/hyperlink" Target="http://www.iccd-conf.com/" TargetMode="External"/><Relationship Id="rId4" Type="http://schemas.openxmlformats.org/officeDocument/2006/relationships/hyperlink" Target="http://users.ece.cmu.edu/~omutlu/pub/cai_iccd13_talk.pptx" TargetMode="External"/><Relationship Id="rId5" Type="http://schemas.openxmlformats.org/officeDocument/2006/relationships/hyperlink" Target="http://users.ece.cmu.edu/~omutlu/pub/cai_iccd13_talk.pdf" TargetMode="External"/><Relationship Id="rId6" Type="http://schemas.openxmlformats.org/officeDocument/2006/relationships/hyperlink" Target="http://users.ece.cmu.edu/~omutlu/pub/cai_iccd13_lightning-talk.pdf" TargetMode="External"/><Relationship Id="rId7" Type="http://schemas.openxmlformats.org/officeDocument/2006/relationships/image" Target="../media/image193.png"/><Relationship Id="rId1" Type="http://schemas.openxmlformats.org/officeDocument/2006/relationships/slideLayout" Target="../slideLayouts/slideLayout2066.xml"/><Relationship Id="rId2" Type="http://schemas.openxmlformats.org/officeDocument/2006/relationships/hyperlink" Target="http://users.ece.cmu.edu/~omutlu/pub/flash-programming-interference_iccd13.pdf" TargetMode="External"/></Relationships>
</file>

<file path=ppt/slides/_rels/slide379.xml.rels><?xml version="1.0" encoding="UTF-8" standalone="yes"?>
<Relationships xmlns="http://schemas.openxmlformats.org/package/2006/relationships"><Relationship Id="rId3" Type="http://schemas.openxmlformats.org/officeDocument/2006/relationships/hyperlink" Target="http://www.sigmetrics.org/sigmetrics2014/" TargetMode="External"/><Relationship Id="rId4" Type="http://schemas.openxmlformats.org/officeDocument/2006/relationships/hyperlink" Target="http://users.ece.cmu.edu/~omutlu/pub/neighbor-assisted-error-correction-in-flash_cai_sigmetrics14-talk.ppt" TargetMode="External"/><Relationship Id="rId5" Type="http://schemas.openxmlformats.org/officeDocument/2006/relationships/hyperlink" Target="http://users.ece.cmu.edu/~omutlu/pub/neighbor-assisted-error-correction-in-flash_cai_sigmetrics14-talk.pdf" TargetMode="External"/><Relationship Id="rId6" Type="http://schemas.openxmlformats.org/officeDocument/2006/relationships/image" Target="../media/image194.png"/><Relationship Id="rId1" Type="http://schemas.openxmlformats.org/officeDocument/2006/relationships/slideLayout" Target="../slideLayouts/slideLayout2066.xml"/><Relationship Id="rId2" Type="http://schemas.openxmlformats.org/officeDocument/2006/relationships/hyperlink" Target="http://users.ece.cmu.edu/~omutlu/pub/neighbor-assisted-error-correction-in-flash_sigmetrics14.pdf" TargetMode="External"/></Relationships>
</file>

<file path=ppt/slides/_rels/slide38.xml.rels><?xml version="1.0" encoding="UTF-8" standalone="yes"?>
<Relationships xmlns="http://schemas.openxmlformats.org/package/2006/relationships"><Relationship Id="rId3" Type="http://schemas.openxmlformats.org/officeDocument/2006/relationships/image" Target="../media/image37.jpg"/><Relationship Id="rId4" Type="http://schemas.openxmlformats.org/officeDocument/2006/relationships/image" Target="../media/image38.jpg"/><Relationship Id="rId1" Type="http://schemas.openxmlformats.org/officeDocument/2006/relationships/slideLayout" Target="../slideLayouts/slideLayout2022.xml"/><Relationship Id="rId2" Type="http://schemas.openxmlformats.org/officeDocument/2006/relationships/notesSlide" Target="../notesSlides/notesSlide9.xml"/></Relationships>
</file>

<file path=ppt/slides/_rels/slide380.xml.rels><?xml version="1.0" encoding="UTF-8" standalone="yes"?>
<Relationships xmlns="http://schemas.openxmlformats.org/package/2006/relationships"><Relationship Id="rId3" Type="http://schemas.openxmlformats.org/officeDocument/2006/relationships/hyperlink" Target="http://darksilicon.org/hpca/" TargetMode="External"/><Relationship Id="rId4" Type="http://schemas.openxmlformats.org/officeDocument/2006/relationships/hyperlink" Target="http://users.ece.cmu.edu/~omutlu/pub/flash-memory-data-retention_yixin_hpca15-talk.pptx" TargetMode="External"/><Relationship Id="rId5" Type="http://schemas.openxmlformats.org/officeDocument/2006/relationships/hyperlink" Target="http://users.ece.cmu.edu/~omutlu/pub/flash-memory-data-retention_yixin_hpca15-talk.pdf" TargetMode="External"/><Relationship Id="rId6" Type="http://schemas.openxmlformats.org/officeDocument/2006/relationships/image" Target="../media/image195.png"/><Relationship Id="rId1" Type="http://schemas.openxmlformats.org/officeDocument/2006/relationships/slideLayout" Target="../slideLayouts/slideLayout2066.xml"/><Relationship Id="rId2" Type="http://schemas.openxmlformats.org/officeDocument/2006/relationships/hyperlink" Target="http://users.ece.cmu.edu/~omutlu/pub/flash-memory-data-retention_hpca15.pdf" TargetMode="External"/></Relationships>
</file>

<file path=ppt/slides/_rels/slide381.xml.rels><?xml version="1.0" encoding="UTF-8" standalone="yes"?>
<Relationships xmlns="http://schemas.openxmlformats.org/package/2006/relationships"><Relationship Id="rId3" Type="http://schemas.openxmlformats.org/officeDocument/2006/relationships/hyperlink" Target="http://www.sigmetrics.org/sigmetrics2015/" TargetMode="External"/><Relationship Id="rId4" Type="http://schemas.openxmlformats.org/officeDocument/2006/relationships/hyperlink" Target="http://users.ece.cmu.edu/~omutlu/pub/flash-memory-failures-in-the-field-at-facebook_sigmetrics15-talk.pptx" TargetMode="External"/><Relationship Id="rId5" Type="http://schemas.openxmlformats.org/officeDocument/2006/relationships/hyperlink" Target="http://users.ece.cmu.edu/~omutlu/pub/flash-memory-failures-in-the-field-at-facebook_sigmetrics15-talk.pdf" TargetMode="External"/><Relationship Id="rId6" Type="http://schemas.openxmlformats.org/officeDocument/2006/relationships/hyperlink" Target="http://www.zdnet.com/article/facebooks-ssd-experience/" TargetMode="External"/><Relationship Id="rId7" Type="http://schemas.openxmlformats.org/officeDocument/2006/relationships/hyperlink" Target="http://www.theregister.co.uk/2015/06/22/facebook_reveals_ssd_failure_rate_trough/" TargetMode="External"/><Relationship Id="rId8" Type="http://schemas.openxmlformats.org/officeDocument/2006/relationships/hyperlink" Target="http://www.techspot.com/news/61090-researchers-publish-first-large-scale-field-ssd-reliability.html" TargetMode="External"/><Relationship Id="rId9" Type="http://schemas.openxmlformats.org/officeDocument/2006/relationships/hyperlink" Target="http://techreport.com/news/28519/facebook-ssd-reliability-study-shows-early-burnouts" TargetMode="External"/><Relationship Id="rId10" Type="http://schemas.openxmlformats.org/officeDocument/2006/relationships/image" Target="../media/image167.png"/><Relationship Id="rId1" Type="http://schemas.openxmlformats.org/officeDocument/2006/relationships/slideLayout" Target="../slideLayouts/slideLayout2066.xml"/><Relationship Id="rId2" Type="http://schemas.openxmlformats.org/officeDocument/2006/relationships/hyperlink" Target="http://users.ece.cmu.edu/~omutlu/pub/flash-memory-failures-in-the-field-at-facebook_sigmetrics15.pdf" TargetMode="External"/></Relationships>
</file>

<file path=ppt/slides/_rels/slide382.xml.rels><?xml version="1.0" encoding="UTF-8" standalone="yes"?>
<Relationships xmlns="http://schemas.openxmlformats.org/package/2006/relationships"><Relationship Id="rId3" Type="http://schemas.openxmlformats.org/officeDocument/2006/relationships/image" Target="../media/image191.png"/><Relationship Id="rId4" Type="http://schemas.openxmlformats.org/officeDocument/2006/relationships/hyperlink" Target="https://people.inf.ethz.ch/omutlu/pub/flash-memory-programming-vulnerabilities_hpca17.pdf" TargetMode="External"/><Relationship Id="rId5" Type="http://schemas.openxmlformats.org/officeDocument/2006/relationships/hyperlink" Target="https://hpca2017.org/" TargetMode="External"/><Relationship Id="rId6" Type="http://schemas.openxmlformats.org/officeDocument/2006/relationships/hyperlink" Target="https://people.inf.ethz.ch/omutlu/pub/flash-memory-programming-vulnerabilities_hpca17-talk.pptx" TargetMode="External"/><Relationship Id="rId7" Type="http://schemas.openxmlformats.org/officeDocument/2006/relationships/hyperlink" Target="https://people.inf.ethz.ch/omutlu/pub/flash-memory-programming-vulnerabilities_hpca17-talk.pdf" TargetMode="External"/><Relationship Id="rId8" Type="http://schemas.openxmlformats.org/officeDocument/2006/relationships/hyperlink" Target="https://people.inf.ethz.ch/omutlu/pub/flash-memory-programming-vulnerabilities_hpca17-lightning-talk.pptx" TargetMode="External"/><Relationship Id="rId9" Type="http://schemas.openxmlformats.org/officeDocument/2006/relationships/hyperlink" Target="https://people.inf.ethz.ch/omutlu/pub/flash-memory-programming-vulnerabilities_hpca17-lightning-talk.pdf" TargetMode="External"/><Relationship Id="rId1" Type="http://schemas.openxmlformats.org/officeDocument/2006/relationships/slideLayout" Target="../slideLayouts/slideLayout2066.xml"/><Relationship Id="rId2" Type="http://schemas.openxmlformats.org/officeDocument/2006/relationships/image" Target="../media/image190.png"/></Relationships>
</file>

<file path=ppt/slides/_rels/slide383.xml.rels><?xml version="1.0" encoding="UTF-8" standalone="yes"?>
<Relationships xmlns="http://schemas.openxmlformats.org/package/2006/relationships"><Relationship Id="rId3" Type="http://schemas.openxmlformats.org/officeDocument/2006/relationships/hyperlink" Target="http://www.comsoc.org/jsac" TargetMode="External"/><Relationship Id="rId4" Type="http://schemas.openxmlformats.org/officeDocument/2006/relationships/image" Target="../media/image196.png"/><Relationship Id="rId1" Type="http://schemas.openxmlformats.org/officeDocument/2006/relationships/slideLayout" Target="../slideLayouts/slideLayout2066.xml"/><Relationship Id="rId2" Type="http://schemas.openxmlformats.org/officeDocument/2006/relationships/hyperlink" Target="https://people.inf.ethz.ch/omutlu/pub/online-nand-flash-memory-channel-model_jsac16.pdf" TargetMode="Externa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2065.xml"/></Relationships>
</file>

<file path=ppt/slides/_rels/slide385.xml.rels><?xml version="1.0" encoding="UTF-8" standalone="yes"?>
<Relationships xmlns="http://schemas.openxmlformats.org/package/2006/relationships"><Relationship Id="rId1" Type="http://schemas.openxmlformats.org/officeDocument/2006/relationships/slideLayout" Target="../slideLayouts/slideLayout1708.xml"/></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2188.xml"/><Relationship Id="rId2" Type="http://schemas.openxmlformats.org/officeDocument/2006/relationships/notesSlide" Target="../notesSlides/notesSlide84.xml"/></Relationships>
</file>

<file path=ppt/slides/_rels/slide387.xml.rels><?xml version="1.0" encoding="UTF-8" standalone="yes"?>
<Relationships xmlns="http://schemas.openxmlformats.org/package/2006/relationships"><Relationship Id="rId3" Type="http://schemas.openxmlformats.org/officeDocument/2006/relationships/image" Target="../media/image197.gif"/><Relationship Id="rId4" Type="http://schemas.openxmlformats.org/officeDocument/2006/relationships/image" Target="../media/image198.PNG"/><Relationship Id="rId1" Type="http://schemas.openxmlformats.org/officeDocument/2006/relationships/slideLayout" Target="../slideLayouts/slideLayout2188.xml"/><Relationship Id="rId2" Type="http://schemas.openxmlformats.org/officeDocument/2006/relationships/notesSlide" Target="../notesSlides/notesSlide85.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2188.xml"/><Relationship Id="rId2" Type="http://schemas.openxmlformats.org/officeDocument/2006/relationships/notesSlide" Target="../notesSlides/notesSlide86.xml"/><Relationship Id="rId3" Type="http://schemas.openxmlformats.org/officeDocument/2006/relationships/image" Target="../media/image198.PNG"/></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2188.xml"/><Relationship Id="rId2" Type="http://schemas.openxmlformats.org/officeDocument/2006/relationships/notesSlide" Target="../notesSlides/notesSlide87.xml"/></Relationships>
</file>

<file path=ppt/slides/_rels/slide39.xml.rels><?xml version="1.0" encoding="UTF-8" standalone="yes"?>
<Relationships xmlns="http://schemas.openxmlformats.org/package/2006/relationships"><Relationship Id="rId3" Type="http://schemas.openxmlformats.org/officeDocument/2006/relationships/image" Target="../media/image39.png"/><Relationship Id="rId4" Type="http://schemas.microsoft.com/office/2007/relationships/hdphoto" Target="../media/hdphoto1.wdp"/><Relationship Id="rId5" Type="http://schemas.openxmlformats.org/officeDocument/2006/relationships/image" Target="../media/image40.jpeg"/><Relationship Id="rId6" Type="http://schemas.openxmlformats.org/officeDocument/2006/relationships/hyperlink" Target="https://github.com/CMU-SAFARI/rowhammer" TargetMode="External"/><Relationship Id="rId1" Type="http://schemas.openxmlformats.org/officeDocument/2006/relationships/slideLayout" Target="../slideLayouts/slideLayout2033.xml"/><Relationship Id="rId2" Type="http://schemas.openxmlformats.org/officeDocument/2006/relationships/notesSlide" Target="../notesSlides/notesSlide10.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2188.xml"/><Relationship Id="rId2" Type="http://schemas.openxmlformats.org/officeDocument/2006/relationships/notesSlide" Target="../notesSlides/notesSlide88.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2188.xml"/><Relationship Id="rId2" Type="http://schemas.openxmlformats.org/officeDocument/2006/relationships/notesSlide" Target="../notesSlides/notesSlide89.xml"/><Relationship Id="rId3" Type="http://schemas.openxmlformats.org/officeDocument/2006/relationships/image" Target="../media/image198.PNG"/></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2188.xml"/><Relationship Id="rId2" Type="http://schemas.openxmlformats.org/officeDocument/2006/relationships/notesSlide" Target="../notesSlides/notesSlide90.xml"/><Relationship Id="rId3" Type="http://schemas.openxmlformats.org/officeDocument/2006/relationships/image" Target="../media/image198.PNG"/></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2188.xml"/><Relationship Id="rId2" Type="http://schemas.openxmlformats.org/officeDocument/2006/relationships/notesSlide" Target="../notesSlides/notesSlide91.xml"/></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2188.xml"/><Relationship Id="rId2" Type="http://schemas.openxmlformats.org/officeDocument/2006/relationships/notesSlide" Target="../notesSlides/notesSlide92.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2188.xml"/><Relationship Id="rId2" Type="http://schemas.openxmlformats.org/officeDocument/2006/relationships/notesSlide" Target="../notesSlides/notesSlide93.xml"/><Relationship Id="rId3" Type="http://schemas.openxmlformats.org/officeDocument/2006/relationships/chart" Target="../charts/chart41.xml"/></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2188.xml"/><Relationship Id="rId2" Type="http://schemas.openxmlformats.org/officeDocument/2006/relationships/chart" Target="../charts/chart42.xml"/></Relationships>
</file>

<file path=ppt/slides/_rels/slide397.xml.rels><?xml version="1.0" encoding="UTF-8" standalone="yes"?>
<Relationships xmlns="http://schemas.openxmlformats.org/package/2006/relationships"><Relationship Id="rId3" Type="http://schemas.openxmlformats.org/officeDocument/2006/relationships/hyperlink" Target="http://hpca20.ece.ufl.edu/" TargetMode="External"/><Relationship Id="rId4" Type="http://schemas.openxmlformats.org/officeDocument/2006/relationships/hyperlink" Target="http://users.ece.cmu.edu/~omutlu/pub/dram-access-refresh-parallelization_hpca14-summary.pdf" TargetMode="External"/><Relationship Id="rId5" Type="http://schemas.openxmlformats.org/officeDocument/2006/relationships/hyperlink" Target="http://users.ece.cmu.edu/~omutlu/pub/dram-access-refresh-parallelization_chang_hpca14-talk.pptx" TargetMode="External"/><Relationship Id="rId6" Type="http://schemas.openxmlformats.org/officeDocument/2006/relationships/hyperlink" Target="http://users.ece.cmu.edu/~omutlu/pub/dram-access-refresh-parallelization_chang_hpca14-talk.pdf" TargetMode="External"/><Relationship Id="rId7" Type="http://schemas.openxmlformats.org/officeDocument/2006/relationships/image" Target="../media/image199.png"/><Relationship Id="rId1" Type="http://schemas.openxmlformats.org/officeDocument/2006/relationships/slideLayout" Target="../slideLayouts/slideLayout1708.xml"/><Relationship Id="rId2" Type="http://schemas.openxmlformats.org/officeDocument/2006/relationships/hyperlink" Target="http://users.ece.cmu.edu/~omutlu/pub/dram-access-refresh-parallelization_hpca14.pdf" TargetMode="External"/></Relationships>
</file>

<file path=ppt/slides/_rels/slide398.xml.rels><?xml version="1.0" encoding="UTF-8" standalone="yes"?>
<Relationships xmlns="http://schemas.openxmlformats.org/package/2006/relationships"><Relationship Id="rId1" Type="http://schemas.openxmlformats.org/officeDocument/2006/relationships/slideLayout" Target="../slideLayouts/slideLayout1708.xml"/></Relationships>
</file>

<file path=ppt/slides/_rels/slide399.xml.rels><?xml version="1.0" encoding="UTF-8" standalone="yes"?>
<Relationships xmlns="http://schemas.openxmlformats.org/package/2006/relationships"><Relationship Id="rId1" Type="http://schemas.openxmlformats.org/officeDocument/2006/relationships/slideLayout" Target="../slideLayouts/slideLayout2199.xml"/><Relationship Id="rId2" Type="http://schemas.openxmlformats.org/officeDocument/2006/relationships/image" Target="../media/image200.png"/></Relationships>
</file>

<file path=ppt/slides/_rels/slide4.xml.rels><?xml version="1.0" encoding="UTF-8" standalone="yes"?>
<Relationships xmlns="http://schemas.openxmlformats.org/package/2006/relationships"><Relationship Id="rId3" Type="http://schemas.openxmlformats.org/officeDocument/2006/relationships/image" Target="../media/image13.png"/><Relationship Id="rId4" Type="http://schemas.openxmlformats.org/officeDocument/2006/relationships/image" Target="../media/image15.png"/><Relationship Id="rId1" Type="http://schemas.openxmlformats.org/officeDocument/2006/relationships/slideLayout" Target="../slideLayouts/slideLayout160.xml"/><Relationship Id="rId2" Type="http://schemas.openxmlformats.org/officeDocument/2006/relationships/image" Target="../media/image11.jpeg"/></Relationships>
</file>

<file path=ppt/slides/_rels/slide40.xml.rels><?xml version="1.0" encoding="UTF-8" standalone="yes"?>
<Relationships xmlns="http://schemas.openxmlformats.org/package/2006/relationships"><Relationship Id="rId3" Type="http://schemas.openxmlformats.org/officeDocument/2006/relationships/image" Target="../media/image39.png"/><Relationship Id="rId4" Type="http://schemas.microsoft.com/office/2007/relationships/hdphoto" Target="../media/hdphoto1.wdp"/><Relationship Id="rId5" Type="http://schemas.openxmlformats.org/officeDocument/2006/relationships/image" Target="../media/image40.jpeg"/><Relationship Id="rId6" Type="http://schemas.openxmlformats.org/officeDocument/2006/relationships/hyperlink" Target="https://github.com/CMU-SAFARI/rowhammer" TargetMode="External"/><Relationship Id="rId1" Type="http://schemas.openxmlformats.org/officeDocument/2006/relationships/slideLayout" Target="../slideLayouts/slideLayout2033.xml"/><Relationship Id="rId2" Type="http://schemas.openxmlformats.org/officeDocument/2006/relationships/notesSlide" Target="../notesSlides/notesSlide11.xml"/></Relationships>
</file>

<file path=ppt/slides/_rels/slide400.xml.rels><?xml version="1.0" encoding="UTF-8" standalone="yes"?>
<Relationships xmlns="http://schemas.openxmlformats.org/package/2006/relationships"><Relationship Id="rId1" Type="http://schemas.openxmlformats.org/officeDocument/2006/relationships/slideLayout" Target="../slideLayouts/slideLayout1719.xml"/><Relationship Id="rId2" Type="http://schemas.openxmlformats.org/officeDocument/2006/relationships/image" Target="../media/image201.png"/><Relationship Id="rId3" Type="http://schemas.openxmlformats.org/officeDocument/2006/relationships/image" Target="../media/image200.png"/></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1730.xml"/><Relationship Id="rId2" Type="http://schemas.openxmlformats.org/officeDocument/2006/relationships/image" Target="../media/image202.png"/></Relationships>
</file>

<file path=ppt/slides/_rels/slide402.xml.rels><?xml version="1.0" encoding="UTF-8" standalone="yes"?>
<Relationships xmlns="http://schemas.openxmlformats.org/package/2006/relationships"><Relationship Id="rId1" Type="http://schemas.openxmlformats.org/officeDocument/2006/relationships/slideLayout" Target="../slideLayouts/slideLayout1730.xml"/><Relationship Id="rId2" Type="http://schemas.openxmlformats.org/officeDocument/2006/relationships/image" Target="../media/image203.emf"/></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1730.xml"/><Relationship Id="rId2" Type="http://schemas.openxmlformats.org/officeDocument/2006/relationships/notesSlide" Target="../notesSlides/notesSlide94.xml"/><Relationship Id="rId3" Type="http://schemas.openxmlformats.org/officeDocument/2006/relationships/image" Target="../media/image204.png"/></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1730.xml"/><Relationship Id="rId2" Type="http://schemas.openxmlformats.org/officeDocument/2006/relationships/image" Target="../media/image205.png"/><Relationship Id="rId3" Type="http://schemas.openxmlformats.org/officeDocument/2006/relationships/image" Target="../media/image206.png"/></Relationships>
</file>

<file path=ppt/slides/_rels/slide405.xml.rels><?xml version="1.0" encoding="UTF-8" standalone="yes"?>
<Relationships xmlns="http://schemas.openxmlformats.org/package/2006/relationships"><Relationship Id="rId1" Type="http://schemas.openxmlformats.org/officeDocument/2006/relationships/slideLayout" Target="../slideLayouts/slideLayout1708.xml"/><Relationship Id="rId2" Type="http://schemas.openxmlformats.org/officeDocument/2006/relationships/image" Target="../media/image207.png"/></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1708.xml"/><Relationship Id="rId2" Type="http://schemas.openxmlformats.org/officeDocument/2006/relationships/image" Target="../media/image208.png"/></Relationships>
</file>

<file path=ppt/slides/_rels/slide407.xml.rels><?xml version="1.0" encoding="UTF-8" standalone="yes"?>
<Relationships xmlns="http://schemas.openxmlformats.org/package/2006/relationships"><Relationship Id="rId1" Type="http://schemas.openxmlformats.org/officeDocument/2006/relationships/slideLayout" Target="../slideLayouts/slideLayout1708.xml"/><Relationship Id="rId2" Type="http://schemas.openxmlformats.org/officeDocument/2006/relationships/image" Target="../media/image209.png"/><Relationship Id="rId3" Type="http://schemas.openxmlformats.org/officeDocument/2006/relationships/image" Target="../media/image208.png"/></Relationships>
</file>

<file path=ppt/slides/_rels/slide408.xml.rels><?xml version="1.0" encoding="UTF-8" standalone="yes"?>
<Relationships xmlns="http://schemas.openxmlformats.org/package/2006/relationships"><Relationship Id="rId3" Type="http://schemas.openxmlformats.org/officeDocument/2006/relationships/hyperlink" Target="http://isca2012.ittc.ku.edu/" TargetMode="External"/><Relationship Id="rId4" Type="http://schemas.openxmlformats.org/officeDocument/2006/relationships/hyperlink" Target="http://users.ece.cmu.edu/~omutlu/pub/liu_isca12_talk.pdf" TargetMode="External"/><Relationship Id="rId5" Type="http://schemas.openxmlformats.org/officeDocument/2006/relationships/image" Target="../media/image210.png"/><Relationship Id="rId1" Type="http://schemas.openxmlformats.org/officeDocument/2006/relationships/slideLayout" Target="../slideLayouts/slideLayout1708.xml"/><Relationship Id="rId2" Type="http://schemas.openxmlformats.org/officeDocument/2006/relationships/hyperlink" Target="http://users.ece.cmu.edu/~omutlu/pub/raidr-dram-refresh_isca12.pdf" TargetMode="External"/></Relationships>
</file>

<file path=ppt/slides/_rels/slide409.xml.rels><?xml version="1.0" encoding="UTF-8" standalone="yes"?>
<Relationships xmlns="http://schemas.openxmlformats.org/package/2006/relationships"><Relationship Id="rId1" Type="http://schemas.openxmlformats.org/officeDocument/2006/relationships/slideLayout" Target="../slideLayouts/slideLayout1708.xml"/></Relationships>
</file>

<file path=ppt/slides/_rels/slide41.xml.rels><?xml version="1.0" encoding="UTF-8" standalone="yes"?>
<Relationships xmlns="http://schemas.openxmlformats.org/package/2006/relationships"><Relationship Id="rId3" Type="http://schemas.openxmlformats.org/officeDocument/2006/relationships/image" Target="../media/image39.png"/><Relationship Id="rId4" Type="http://schemas.microsoft.com/office/2007/relationships/hdphoto" Target="../media/hdphoto1.wdp"/><Relationship Id="rId5" Type="http://schemas.openxmlformats.org/officeDocument/2006/relationships/image" Target="../media/image40.jpeg"/><Relationship Id="rId6" Type="http://schemas.openxmlformats.org/officeDocument/2006/relationships/hyperlink" Target="https://github.com/CMU-SAFARI/rowhammer" TargetMode="External"/><Relationship Id="rId1" Type="http://schemas.openxmlformats.org/officeDocument/2006/relationships/slideLayout" Target="../slideLayouts/slideLayout2033.xml"/><Relationship Id="rId2" Type="http://schemas.openxmlformats.org/officeDocument/2006/relationships/notesSlide" Target="../notesSlides/notesSlide12.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1056.xm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1056.xml"/></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1056.xml"/><Relationship Id="rId2" Type="http://schemas.openxmlformats.org/officeDocument/2006/relationships/notesSlide" Target="../notesSlides/notesSlide95.xml"/><Relationship Id="rId3" Type="http://schemas.openxmlformats.org/officeDocument/2006/relationships/image" Target="../media/image171.emf"/></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1056.xml"/></Relationships>
</file>

<file path=ppt/slides/_rels/slide414.xml.rels><?xml version="1.0" encoding="UTF-8" standalone="yes"?>
<Relationships xmlns="http://schemas.openxmlformats.org/package/2006/relationships"><Relationship Id="rId3" Type="http://schemas.openxmlformats.org/officeDocument/2006/relationships/hyperlink" Target="http://isca2013.eew.technion.ac.il/" TargetMode="External"/><Relationship Id="rId4" Type="http://schemas.openxmlformats.org/officeDocument/2006/relationships/hyperlink" Target="http://users.ece.cmu.edu/~omutlu/pub/mutlu_isca13_talk.ppt" TargetMode="External"/><Relationship Id="rId5" Type="http://schemas.openxmlformats.org/officeDocument/2006/relationships/hyperlink" Target="http://users.ece.cmu.edu/~omutlu/pub/mutlu_isca13_talk.pdf" TargetMode="External"/><Relationship Id="rId6" Type="http://schemas.openxmlformats.org/officeDocument/2006/relationships/image" Target="../media/image168.png"/><Relationship Id="rId1" Type="http://schemas.openxmlformats.org/officeDocument/2006/relationships/slideLayout" Target="../slideLayouts/slideLayout1056.xml"/><Relationship Id="rId2" Type="http://schemas.openxmlformats.org/officeDocument/2006/relationships/hyperlink" Target="http://users.ece.cmu.edu/~omutlu/pub/dram-retention-time-characterization_isca13.pdf" TargetMode="Externa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2211.xml"/><Relationship Id="rId2" Type="http://schemas.openxmlformats.org/officeDocument/2006/relationships/notesSlide" Target="../notesSlides/notesSlide96.xml"/></Relationships>
</file>

<file path=ppt/slides/_rels/slide417.xml.rels><?xml version="1.0" encoding="UTF-8" standalone="yes"?>
<Relationships xmlns="http://schemas.openxmlformats.org/package/2006/relationships"><Relationship Id="rId3" Type="http://schemas.openxmlformats.org/officeDocument/2006/relationships/image" Target="../media/image211.png"/><Relationship Id="rId4" Type="http://schemas.openxmlformats.org/officeDocument/2006/relationships/image" Target="../media/image212.png"/><Relationship Id="rId1" Type="http://schemas.openxmlformats.org/officeDocument/2006/relationships/slideLayout" Target="../slideLayouts/slideLayout2211.xml"/><Relationship Id="rId2" Type="http://schemas.openxmlformats.org/officeDocument/2006/relationships/notesSlide" Target="../notesSlides/notesSlide97.xml"/></Relationships>
</file>

<file path=ppt/slides/_rels/slide418.xml.rels><?xml version="1.0" encoding="UTF-8" standalone="yes"?>
<Relationships xmlns="http://schemas.openxmlformats.org/package/2006/relationships"><Relationship Id="rId3" Type="http://schemas.openxmlformats.org/officeDocument/2006/relationships/hyperlink" Target="http://www.sigmetrics.org/sigmetrics2014/" TargetMode="External"/><Relationship Id="rId4" Type="http://schemas.openxmlformats.org/officeDocument/2006/relationships/hyperlink" Target="http://users.ece.cmu.edu/~omutlu/pub/error-mitigation-for-intermittent-dram-failures_khan_sigmetrics14-talk.pptx" TargetMode="External"/><Relationship Id="rId5" Type="http://schemas.openxmlformats.org/officeDocument/2006/relationships/hyperlink" Target="http://users.ece.cmu.edu/~omutlu/pub/error-mitigation-for-intermittent-dram-failures_khan_sigmetrics14-talk.pdf" TargetMode="External"/><Relationship Id="rId6" Type="http://schemas.openxmlformats.org/officeDocument/2006/relationships/hyperlink" Target="http://users.ece.cmu.edu/~omutlu/pub/error-mitigation-for-intermittent-dram-failures_khan_sigmetrics14-poster.pptx" TargetMode="External"/><Relationship Id="rId7" Type="http://schemas.openxmlformats.org/officeDocument/2006/relationships/hyperlink" Target="http://users.ece.cmu.edu/~omutlu/pub/error-mitigation-for-intermittent-dram-failures_khan_sigmetrics14-poster.pdf" TargetMode="External"/><Relationship Id="rId8" Type="http://schemas.openxmlformats.org/officeDocument/2006/relationships/hyperlink" Target="http://www.ece.cmu.edu/~safari/tools/dram-sigmetrics2014-fulldata.html" TargetMode="External"/><Relationship Id="rId9" Type="http://schemas.openxmlformats.org/officeDocument/2006/relationships/image" Target="../media/image173.png"/><Relationship Id="rId1" Type="http://schemas.openxmlformats.org/officeDocument/2006/relationships/slideLayout" Target="../slideLayouts/slideLayout1056.xml"/><Relationship Id="rId2" Type="http://schemas.openxmlformats.org/officeDocument/2006/relationships/hyperlink" Target="http://users.ece.cmu.edu/~omutlu/pub/error-mitigation-for-intermittent-dram-failures_sigmetrics14.pdf" TargetMode="External"/></Relationships>
</file>

<file path=ppt/slides/_rels/slide419.xml.rels><?xml version="1.0" encoding="UTF-8" standalone="yes"?>
<Relationships xmlns="http://schemas.openxmlformats.org/package/2006/relationships"><Relationship Id="rId1" Type="http://schemas.openxmlformats.org/officeDocument/2006/relationships/slideLayout" Target="../slideLayouts/slideLayout2221.xml"/><Relationship Id="rId2" Type="http://schemas.openxmlformats.org/officeDocument/2006/relationships/notesSlide" Target="../notesSlides/notesSlide98.xml"/></Relationships>
</file>

<file path=ppt/slides/_rels/slide42.xml.rels><?xml version="1.0" encoding="UTF-8" standalone="yes"?>
<Relationships xmlns="http://schemas.openxmlformats.org/package/2006/relationships"><Relationship Id="rId3" Type="http://schemas.openxmlformats.org/officeDocument/2006/relationships/image" Target="../media/image39.png"/><Relationship Id="rId4" Type="http://schemas.microsoft.com/office/2007/relationships/hdphoto" Target="../media/hdphoto1.wdp"/><Relationship Id="rId5" Type="http://schemas.openxmlformats.org/officeDocument/2006/relationships/image" Target="../media/image40.jpeg"/><Relationship Id="rId6" Type="http://schemas.openxmlformats.org/officeDocument/2006/relationships/hyperlink" Target="https://github.com/CMU-SAFARI/rowhammer" TargetMode="External"/><Relationship Id="rId1" Type="http://schemas.openxmlformats.org/officeDocument/2006/relationships/slideLayout" Target="../slideLayouts/slideLayout2033.xml"/><Relationship Id="rId2" Type="http://schemas.openxmlformats.org/officeDocument/2006/relationships/notesSlide" Target="../notesSlides/notesSlide13.xml"/></Relationships>
</file>

<file path=ppt/slides/_rels/slide420.xml.rels><?xml version="1.0" encoding="UTF-8" standalone="yes"?>
<Relationships xmlns="http://schemas.openxmlformats.org/package/2006/relationships"><Relationship Id="rId3" Type="http://schemas.openxmlformats.org/officeDocument/2006/relationships/hyperlink" Target="http://2015.dsn.org/" TargetMode="External"/><Relationship Id="rId4" Type="http://schemas.openxmlformats.org/officeDocument/2006/relationships/hyperlink" Target="http://users.ece.cmu.edu/~omutlu/pub/avatar-dram-refresh_dsn15-talk.pptx" TargetMode="External"/><Relationship Id="rId5" Type="http://schemas.openxmlformats.org/officeDocument/2006/relationships/hyperlink" Target="http://users.ece.cmu.edu/~omutlu/pub/avatar-dram-refresh_dsn15-talk.pdf" TargetMode="External"/><Relationship Id="rId6" Type="http://schemas.openxmlformats.org/officeDocument/2006/relationships/image" Target="../media/image176.png"/><Relationship Id="rId1" Type="http://schemas.openxmlformats.org/officeDocument/2006/relationships/slideLayout" Target="../slideLayouts/slideLayout1056.xml"/><Relationship Id="rId2" Type="http://schemas.openxmlformats.org/officeDocument/2006/relationships/hyperlink" Target="http://users.ece.cmu.edu/~omutlu/pub/avatar-dram-refresh_dsn15.pdf" TargetMode="External"/></Relationships>
</file>

<file path=ppt/slides/_rels/slide421.xml.rels><?xml version="1.0" encoding="UTF-8" standalone="yes"?>
<Relationships xmlns="http://schemas.openxmlformats.org/package/2006/relationships"><Relationship Id="rId1" Type="http://schemas.openxmlformats.org/officeDocument/2006/relationships/slideLayout" Target="../slideLayouts/slideLayout2235.xml"/><Relationship Id="rId2" Type="http://schemas.openxmlformats.org/officeDocument/2006/relationships/notesSlide" Target="../notesSlides/notesSlide99.xml"/></Relationships>
</file>

<file path=ppt/slides/_rels/slide422.xml.rels><?xml version="1.0" encoding="UTF-8" standalone="yes"?>
<Relationships xmlns="http://schemas.openxmlformats.org/package/2006/relationships"><Relationship Id="rId1" Type="http://schemas.openxmlformats.org/officeDocument/2006/relationships/slideLayout" Target="../slideLayouts/slideLayout2235.xml"/><Relationship Id="rId2" Type="http://schemas.openxmlformats.org/officeDocument/2006/relationships/notesSlide" Target="../notesSlides/notesSlide100.xml"/><Relationship Id="rId3" Type="http://schemas.openxmlformats.org/officeDocument/2006/relationships/image" Target="../media/image213.png"/></Relationships>
</file>

<file path=ppt/slides/_rels/slide423.xml.rels><?xml version="1.0" encoding="UTF-8" standalone="yes"?>
<Relationships xmlns="http://schemas.openxmlformats.org/package/2006/relationships"><Relationship Id="rId1" Type="http://schemas.openxmlformats.org/officeDocument/2006/relationships/slideLayout" Target="../slideLayouts/slideLayout2235.xml"/><Relationship Id="rId2" Type="http://schemas.openxmlformats.org/officeDocument/2006/relationships/notesSlide" Target="../notesSlides/notesSlide101.xml"/><Relationship Id="rId3" Type="http://schemas.openxmlformats.org/officeDocument/2006/relationships/chart" Target="../charts/chart43.xml"/></Relationships>
</file>

<file path=ppt/slides/_rels/slide424.xml.rels><?xml version="1.0" encoding="UTF-8" standalone="yes"?>
<Relationships xmlns="http://schemas.openxmlformats.org/package/2006/relationships"><Relationship Id="rId1" Type="http://schemas.openxmlformats.org/officeDocument/2006/relationships/slideLayout" Target="../slideLayouts/slideLayout2235.xml"/><Relationship Id="rId2" Type="http://schemas.openxmlformats.org/officeDocument/2006/relationships/chart" Target="../charts/chart44.xml"/></Relationships>
</file>

<file path=ppt/slides/_rels/slide425.xml.rels><?xml version="1.0" encoding="UTF-8" standalone="yes"?>
<Relationships xmlns="http://schemas.openxmlformats.org/package/2006/relationships"><Relationship Id="rId3" Type="http://schemas.openxmlformats.org/officeDocument/2006/relationships/hyperlink" Target="http://2015.dsn.org/" TargetMode="External"/><Relationship Id="rId4" Type="http://schemas.openxmlformats.org/officeDocument/2006/relationships/hyperlink" Target="http://users.ece.cmu.edu/~omutlu/pub/avatar-dram-refresh_dsn15-talk.pptx" TargetMode="External"/><Relationship Id="rId5" Type="http://schemas.openxmlformats.org/officeDocument/2006/relationships/hyperlink" Target="http://users.ece.cmu.edu/~omutlu/pub/avatar-dram-refresh_dsn15-talk.pdf" TargetMode="External"/><Relationship Id="rId6" Type="http://schemas.openxmlformats.org/officeDocument/2006/relationships/image" Target="../media/image176.png"/><Relationship Id="rId1" Type="http://schemas.openxmlformats.org/officeDocument/2006/relationships/slideLayout" Target="../slideLayouts/slideLayout1708.xml"/><Relationship Id="rId2" Type="http://schemas.openxmlformats.org/officeDocument/2006/relationships/hyperlink" Target="http://users.ece.cmu.edu/~omutlu/pub/avatar-dram-refresh_dsn15.pdf" TargetMode="External"/></Relationships>
</file>

<file path=ppt/slides/_rels/slide426.xml.rels><?xml version="1.0" encoding="UTF-8" standalone="yes"?>
<Relationships xmlns="http://schemas.openxmlformats.org/package/2006/relationships"><Relationship Id="rId1" Type="http://schemas.openxmlformats.org/officeDocument/2006/relationships/slideLayout" Target="../slideLayouts/slideLayout1708.xml"/></Relationships>
</file>

<file path=ppt/slides/_rels/slide427.xml.rels><?xml version="1.0" encoding="UTF-8" standalone="yes"?>
<Relationships xmlns="http://schemas.openxmlformats.org/package/2006/relationships"><Relationship Id="rId1" Type="http://schemas.openxmlformats.org/officeDocument/2006/relationships/slideLayout" Target="../slideLayouts/slideLayout2065.xml"/></Relationships>
</file>

<file path=ppt/slides/_rels/slide428.xml.rels><?xml version="1.0" encoding="UTF-8" standalone="yes"?>
<Relationships xmlns="http://schemas.openxmlformats.org/package/2006/relationships"><Relationship Id="rId1" Type="http://schemas.openxmlformats.org/officeDocument/2006/relationships/slideLayout" Target="../slideLayouts/slideLayout1652.xml"/></Relationships>
</file>

<file path=ppt/slides/_rels/slide429.xml.rels><?xml version="1.0" encoding="UTF-8" standalone="yes"?>
<Relationships xmlns="http://schemas.openxmlformats.org/package/2006/relationships"><Relationship Id="rId1" Type="http://schemas.openxmlformats.org/officeDocument/2006/relationships/slideLayout" Target="../slideLayouts/slideLayout1652.xml"/></Relationships>
</file>

<file path=ppt/slides/_rels/slide43.xml.rels><?xml version="1.0" encoding="UTF-8" standalone="yes"?>
<Relationships xmlns="http://schemas.openxmlformats.org/package/2006/relationships"><Relationship Id="rId3" Type="http://schemas.openxmlformats.org/officeDocument/2006/relationships/image" Target="../media/image39.png"/><Relationship Id="rId4" Type="http://schemas.microsoft.com/office/2007/relationships/hdphoto" Target="../media/hdphoto1.wdp"/><Relationship Id="rId5" Type="http://schemas.openxmlformats.org/officeDocument/2006/relationships/image" Target="../media/image40.jpeg"/><Relationship Id="rId6" Type="http://schemas.openxmlformats.org/officeDocument/2006/relationships/hyperlink" Target="https://github.com/CMU-SAFARI/rowhammer" TargetMode="External"/><Relationship Id="rId1" Type="http://schemas.openxmlformats.org/officeDocument/2006/relationships/slideLayout" Target="../slideLayouts/slideLayout2033.xml"/><Relationship Id="rId2" Type="http://schemas.openxmlformats.org/officeDocument/2006/relationships/notesSlide" Target="../notesSlides/notesSlide14.xml"/></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1.xml.rels><?xml version="1.0" encoding="UTF-8" standalone="yes"?>
<Relationships xmlns="http://schemas.openxmlformats.org/package/2006/relationships"><Relationship Id="rId3" Type="http://schemas.openxmlformats.org/officeDocument/2006/relationships/hyperlink" Target="https://github.com/CMU-SAFARI/ramulator" TargetMode="External"/><Relationship Id="rId4" Type="http://schemas.openxmlformats.org/officeDocument/2006/relationships/hyperlink" Target="https://github.com/CMU-SAFARI/memsim" TargetMode="External"/><Relationship Id="rId5" Type="http://schemas.openxmlformats.org/officeDocument/2006/relationships/hyperlink" Target="https://github.com/CMU-SAFARI/NOCulator" TargetMode="External"/><Relationship Id="rId6" Type="http://schemas.openxmlformats.org/officeDocument/2006/relationships/hyperlink" Target="http://www.ece.cmu.edu/~safari/tools/memerr/index.html" TargetMode="External"/><Relationship Id="rId7" Type="http://schemas.openxmlformats.org/officeDocument/2006/relationships/hyperlink" Target="https://github.com/CMU-SAFARI/" TargetMode="External"/><Relationship Id="rId8" Type="http://schemas.openxmlformats.org/officeDocument/2006/relationships/hyperlink" Target="http://www.ece.cmu.edu/~safari/tools.html" TargetMode="External"/><Relationship Id="rId1" Type="http://schemas.openxmlformats.org/officeDocument/2006/relationships/slideLayout" Target="../slideLayouts/slideLayout2066.xml"/><Relationship Id="rId2" Type="http://schemas.openxmlformats.org/officeDocument/2006/relationships/hyperlink" Target="https://github.com/CMU-SAFARI/rowhammer" TargetMode="External"/></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160.xml"/><Relationship Id="rId2" Type="http://schemas.openxmlformats.org/officeDocument/2006/relationships/image" Target="../media/image214.png"/></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160.xml"/><Relationship Id="rId2" Type="http://schemas.openxmlformats.org/officeDocument/2006/relationships/image" Target="../media/image215.png"/></Relationships>
</file>

<file path=ppt/slides/_rels/slide435.xml.rels><?xml version="1.0" encoding="UTF-8" standalone="yes"?>
<Relationships xmlns="http://schemas.openxmlformats.org/package/2006/relationships"><Relationship Id="rId1" Type="http://schemas.openxmlformats.org/officeDocument/2006/relationships/slideLayout" Target="../slideLayouts/slideLayout160.xml"/><Relationship Id="rId2" Type="http://schemas.openxmlformats.org/officeDocument/2006/relationships/image" Target="../media/image216.png"/><Relationship Id="rId3" Type="http://schemas.openxmlformats.org/officeDocument/2006/relationships/image" Target="../media/image217.png"/></Relationships>
</file>

<file path=ppt/slides/_rels/slide436.xml.rels><?xml version="1.0" encoding="UTF-8" standalone="yes"?>
<Relationships xmlns="http://schemas.openxmlformats.org/package/2006/relationships"><Relationship Id="rId3" Type="http://schemas.openxmlformats.org/officeDocument/2006/relationships/hyperlink" Target="http://www.computer.org/web/cal" TargetMode="External"/><Relationship Id="rId4" Type="http://schemas.openxmlformats.org/officeDocument/2006/relationships/hyperlink" Target="https://github.com/CMU-SAFARI/ramulator" TargetMode="External"/><Relationship Id="rId1" Type="http://schemas.openxmlformats.org/officeDocument/2006/relationships/slideLayout" Target="../slideLayouts/slideLayout160.xml"/><Relationship Id="rId2" Type="http://schemas.openxmlformats.org/officeDocument/2006/relationships/hyperlink" Target="http://users.ece.cmu.edu/~omutlu/pub/ramulator_dram_simulator-ieee-cal15.pdf" TargetMode="External"/></Relationships>
</file>

<file path=ppt/slides/_rels/slide4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18.jpg"/><Relationship Id="rId3" Type="http://schemas.openxmlformats.org/officeDocument/2006/relationships/image" Target="../media/image219.png"/></Relationships>
</file>

<file path=ppt/slides/_rels/slide4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044.xml"/><Relationship Id="rId2" Type="http://schemas.openxmlformats.org/officeDocument/2006/relationships/notesSlide" Target="../notesSlides/notesSlide15.xml"/></Relationships>
</file>

<file path=ppt/slides/_rels/slide440.xml.rels><?xml version="1.0" encoding="UTF-8" standalone="yes"?>
<Relationships xmlns="http://schemas.openxmlformats.org/package/2006/relationships"><Relationship Id="rId3" Type="http://schemas.openxmlformats.org/officeDocument/2006/relationships/hyperlink" Target="http://www.cis.fiu.edu/conferences/icac2011/" TargetMode="External"/><Relationship Id="rId4" Type="http://schemas.openxmlformats.org/officeDocument/2006/relationships/hyperlink" Target="http://users.ece.cmu.edu/~omutlu/pub/fallin_icac11_talk.pptx" TargetMode="External"/><Relationship Id="rId5" Type="http://schemas.openxmlformats.org/officeDocument/2006/relationships/hyperlink" Target="http://users.ece.cmu.edu/~omutlu/pub/fallin_icac11_talk.pdf" TargetMode="External"/><Relationship Id="rId6" Type="http://schemas.openxmlformats.org/officeDocument/2006/relationships/image" Target="../media/image220.png"/><Relationship Id="rId1" Type="http://schemas.openxmlformats.org/officeDocument/2006/relationships/slideLayout" Target="../slideLayouts/slideLayout2.xml"/><Relationship Id="rId2" Type="http://schemas.openxmlformats.org/officeDocument/2006/relationships/hyperlink" Target="http://users.ece.cmu.edu/~omutlu/pub/memory-dvfs_icac11.pdf" TargetMode="Externa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2.xml.rels><?xml version="1.0" encoding="UTF-8" standalone="yes"?>
<Relationships xmlns="http://schemas.openxmlformats.org/package/2006/relationships"><Relationship Id="rId3" Type="http://schemas.openxmlformats.org/officeDocument/2006/relationships/hyperlink" Target="http://www.pactconf.org/" TargetMode="External"/><Relationship Id="rId4" Type="http://schemas.openxmlformats.org/officeDocument/2006/relationships/hyperlink" Target="http://users.ece.cmu.edu/~omutlu/pub/pekhimenko_pact12_talk.pptx" TargetMode="External"/><Relationship Id="rId5" Type="http://schemas.openxmlformats.org/officeDocument/2006/relationships/hyperlink" Target="http://www.ece.cmu.edu/~safari/tools/compression.c" TargetMode="External"/><Relationship Id="rId6" Type="http://schemas.openxmlformats.org/officeDocument/2006/relationships/image" Target="../media/image221.png"/><Relationship Id="rId1" Type="http://schemas.openxmlformats.org/officeDocument/2006/relationships/slideLayout" Target="../slideLayouts/slideLayout2.xml"/><Relationship Id="rId2" Type="http://schemas.openxmlformats.org/officeDocument/2006/relationships/hyperlink" Target="http://users.ece.cmu.edu/~omutlu/pub/bdi-compression_pact12.pdf" TargetMode="External"/></Relationships>
</file>

<file path=ppt/slides/_rels/slide443.xml.rels><?xml version="1.0" encoding="UTF-8" standalone="yes"?>
<Relationships xmlns="http://schemas.openxmlformats.org/package/2006/relationships"><Relationship Id="rId3" Type="http://schemas.openxmlformats.org/officeDocument/2006/relationships/hyperlink" Target="http://www.microarch.org/micro46/" TargetMode="External"/><Relationship Id="rId4" Type="http://schemas.openxmlformats.org/officeDocument/2006/relationships/hyperlink" Target="http://users.ece.cmu.edu/~omutlu/pub/linearly-compressed-pages_pekhimenko_micro13-talk.pptx" TargetMode="External"/><Relationship Id="rId5" Type="http://schemas.openxmlformats.org/officeDocument/2006/relationships/hyperlink" Target="http://users.ece.cmu.edu/~omutlu/pub/linearly-compressed-pages_pekhimenko_micro13-talk.pdf" TargetMode="External"/><Relationship Id="rId6" Type="http://schemas.openxmlformats.org/officeDocument/2006/relationships/hyperlink" Target="http://users.ece.cmu.edu/~omutlu/pub/linearly-compressed-pages_pekhimenko_micro13_lightning-talk.pptx" TargetMode="External"/><Relationship Id="rId7" Type="http://schemas.openxmlformats.org/officeDocument/2006/relationships/hyperlink" Target="http://users.ece.cmu.edu/~omutlu/pub/linearly-compressed-pages_pekhimenko_micro13_lightning-talk.pdf" TargetMode="External"/><Relationship Id="rId8" Type="http://schemas.openxmlformats.org/officeDocument/2006/relationships/hyperlink" Target="http://users.ece.cmu.edu/~omutlu/pub/linearly-compressed-pages_pekhimenko_micro13-poster.pptx" TargetMode="External"/><Relationship Id="rId9" Type="http://schemas.openxmlformats.org/officeDocument/2006/relationships/hyperlink" Target="http://users.ece.cmu.edu/~omutlu/pub/linearly-compressed-pages_pekhimenko_micro13-poster.pdf" TargetMode="External"/><Relationship Id="rId10" Type="http://schemas.openxmlformats.org/officeDocument/2006/relationships/image" Target="../media/image222.png"/><Relationship Id="rId1" Type="http://schemas.openxmlformats.org/officeDocument/2006/relationships/slideLayout" Target="../slideLayouts/slideLayout2.xml"/><Relationship Id="rId2" Type="http://schemas.openxmlformats.org/officeDocument/2006/relationships/hyperlink" Target="http://users.ece.cmu.edu/~omutlu/pub/linearly-compressed-pages_micro13.pdf" TargetMode="External"/></Relationships>
</file>

<file path=ppt/slides/_rels/slide444.xml.rels><?xml version="1.0" encoding="UTF-8" standalone="yes"?>
<Relationships xmlns="http://schemas.openxmlformats.org/package/2006/relationships"><Relationship Id="rId3" Type="http://schemas.openxmlformats.org/officeDocument/2006/relationships/hyperlink" Target="http://darksilicon.org/hpca/" TargetMode="External"/><Relationship Id="rId4" Type="http://schemas.openxmlformats.org/officeDocument/2006/relationships/hyperlink" Target="http://users.ece.cmu.edu/~omutlu/pub/compression-aware-cache-management_gennady-hpca15-talk.pptx" TargetMode="External"/><Relationship Id="rId5" Type="http://schemas.openxmlformats.org/officeDocument/2006/relationships/hyperlink" Target="http://users.ece.cmu.edu/~omutlu/pub/compression-aware-cache-management_gennady-hpca15-talk.pdf" TargetMode="External"/><Relationship Id="rId6" Type="http://schemas.openxmlformats.org/officeDocument/2006/relationships/image" Target="../media/image223.png"/><Relationship Id="rId1" Type="http://schemas.openxmlformats.org/officeDocument/2006/relationships/slideLayout" Target="../slideLayouts/slideLayout2.xml"/><Relationship Id="rId2" Type="http://schemas.openxmlformats.org/officeDocument/2006/relationships/hyperlink" Target="http://users.ece.cmu.edu/~omutlu/pub/compression-aware-cache-management_hpca15.pdf" TargetMode="External"/></Relationships>
</file>

<file path=ppt/slides/_rels/slide445.xml.rels><?xml version="1.0" encoding="UTF-8" standalone="yes"?>
<Relationships xmlns="http://schemas.openxmlformats.org/package/2006/relationships"><Relationship Id="rId3" Type="http://schemas.openxmlformats.org/officeDocument/2006/relationships/hyperlink" Target="http://hpca22.site.ac.upc.edu/" TargetMode="External"/><Relationship Id="rId4" Type="http://schemas.openxmlformats.org/officeDocument/2006/relationships/hyperlink" Target="https://users.ece.cmu.edu/~omutlu/pub/toggle-aware-compression-for-GPUs_pekhimenko-hpca16-talk.pptx" TargetMode="External"/><Relationship Id="rId5" Type="http://schemas.openxmlformats.org/officeDocument/2006/relationships/hyperlink" Target="https://users.ece.cmu.edu/~omutlu/pub/toggle-aware-compression-for-GPUs_pekhimenko-hpca16-talk.pdf" TargetMode="External"/><Relationship Id="rId6" Type="http://schemas.openxmlformats.org/officeDocument/2006/relationships/image" Target="../media/image224.png"/><Relationship Id="rId1" Type="http://schemas.openxmlformats.org/officeDocument/2006/relationships/slideLayout" Target="../slideLayouts/slideLayout2.xml"/><Relationship Id="rId2" Type="http://schemas.openxmlformats.org/officeDocument/2006/relationships/hyperlink" Target="https://users.ece.cmu.edu/~omutlu/pub/toggle-aware-compression-for-GPUs_hpca16.pdf" TargetMode="External"/></Relationships>
</file>

<file path=ppt/slides/_rels/slide446.xml.rels><?xml version="1.0" encoding="UTF-8" standalone="yes"?>
<Relationships xmlns="http://schemas.openxmlformats.org/package/2006/relationships"><Relationship Id="rId3" Type="http://schemas.openxmlformats.org/officeDocument/2006/relationships/hyperlink" Target="http://www.ece.cmu.edu/calcm/isca2015/" TargetMode="External"/><Relationship Id="rId4" Type="http://schemas.openxmlformats.org/officeDocument/2006/relationships/hyperlink" Target="http://users.ece.cmu.edu/~omutlu/pub/caba-gpu-assist-warps_isca15-talk.pptx" TargetMode="External"/><Relationship Id="rId5" Type="http://schemas.openxmlformats.org/officeDocument/2006/relationships/hyperlink" Target="http://users.ece.cmu.edu/~omutlu/pub/caba-gpu-assist-warps_isca15-talk.pdf" TargetMode="External"/><Relationship Id="rId6" Type="http://schemas.openxmlformats.org/officeDocument/2006/relationships/hyperlink" Target="http://users.ece.cmu.edu/~omutlu/pub/caba-gpu-assist-warps_isca15-lightning-talk.pptx" TargetMode="External"/><Relationship Id="rId7" Type="http://schemas.openxmlformats.org/officeDocument/2006/relationships/hyperlink" Target="http://users.ece.cmu.edu/~omutlu/pub/caba-gpu-assist-warps_isca15-lightning-talk.pdf" TargetMode="External"/><Relationship Id="rId8" Type="http://schemas.openxmlformats.org/officeDocument/2006/relationships/image" Target="../media/image225.png"/><Relationship Id="rId1" Type="http://schemas.openxmlformats.org/officeDocument/2006/relationships/slideLayout" Target="../slideLayouts/slideLayout2.xml"/><Relationship Id="rId2" Type="http://schemas.openxmlformats.org/officeDocument/2006/relationships/hyperlink" Target="http://users.ece.cmu.edu/~omutlu/pub/caba-gpu-assist-warps_isca15.pdf" TargetMode="External"/></Relationships>
</file>

<file path=ppt/slides/_rels/slide4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8.xml.rels><?xml version="1.0" encoding="UTF-8" standalone="yes"?>
<Relationships xmlns="http://schemas.openxmlformats.org/package/2006/relationships"><Relationship Id="rId3" Type="http://schemas.openxmlformats.org/officeDocument/2006/relationships/hyperlink" Target="mailto:omutlu@gmail.com" TargetMode="External"/><Relationship Id="rId4" Type="http://schemas.openxmlformats.org/officeDocument/2006/relationships/hyperlink" Target="https://people.inf.ethz.ch/omutlu/projects.htm" TargetMode="External"/><Relationship Id="rId5" Type="http://schemas.openxmlformats.org/officeDocument/2006/relationships/image" Target="../media/image226.jpg"/><Relationship Id="rId1" Type="http://schemas.openxmlformats.org/officeDocument/2006/relationships/slideLayout" Target="../slideLayouts/slideLayout2.xml"/><Relationship Id="rId2" Type="http://schemas.openxmlformats.org/officeDocument/2006/relationships/hyperlink" Target="https://people.inf.ethz.ch/omutlu/" TargetMode="External"/></Relationships>
</file>

<file path=ppt/slides/_rels/slide45.xml.rels><?xml version="1.0" encoding="UTF-8" standalone="yes"?>
<Relationships xmlns="http://schemas.openxmlformats.org/package/2006/relationships"><Relationship Id="rId3" Type="http://schemas.openxmlformats.org/officeDocument/2006/relationships/image" Target="../media/image42.png"/><Relationship Id="rId4" Type="http://schemas.openxmlformats.org/officeDocument/2006/relationships/image" Target="../media/image43.png"/><Relationship Id="rId5" Type="http://schemas.openxmlformats.org/officeDocument/2006/relationships/hyperlink" Target="http://googleprojectzero.blogspot.com/2015/03/exploiting-dram-rowhammer-bug-to-gain.html" TargetMode="External"/><Relationship Id="rId6" Type="http://schemas.openxmlformats.org/officeDocument/2006/relationships/hyperlink" Target="http://users.ece.cmu.edu/~omutlu/pub/dram-row-hammer_isca14.pdf" TargetMode="External"/><Relationship Id="rId1" Type="http://schemas.openxmlformats.org/officeDocument/2006/relationships/slideLayout" Target="../slideLayouts/slideLayout1010.xml"/><Relationship Id="rId2" Type="http://schemas.openxmlformats.org/officeDocument/2006/relationships/image" Target="../media/image41.pn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hyperlink" Target="http://users.ece.cmu.edu/~omutlu/pub/dram-row-hammer_isca14.pdf" TargetMode="External"/><Relationship Id="rId3" Type="http://schemas.openxmlformats.org/officeDocument/2006/relationships/hyperlink" Target="http://googleprojectzero.blogspot.com/2015/03/exploiting-dram-rowhammer-bug-to-gain.html" TargetMode="External"/></Relationships>
</file>

<file path=ppt/slides/_rels/slide47.xml.rels><?xml version="1.0" encoding="UTF-8" standalone="yes"?>
<Relationships xmlns="http://schemas.openxmlformats.org/package/2006/relationships"><Relationship Id="rId3" Type="http://schemas.openxmlformats.org/officeDocument/2006/relationships/image" Target="../media/image44.png"/><Relationship Id="rId4" Type="http://schemas.openxmlformats.org/officeDocument/2006/relationships/image" Target="../media/image45.png"/><Relationship Id="rId5" Type="http://schemas.openxmlformats.org/officeDocument/2006/relationships/image" Target="../media/image46.png"/><Relationship Id="rId1" Type="http://schemas.openxmlformats.org/officeDocument/2006/relationships/slideLayout" Target="../slideLayouts/slideLayout1010.xml"/><Relationship Id="rId2" Type="http://schemas.openxmlformats.org/officeDocument/2006/relationships/notesSlide" Target="../notesSlides/notesSlide1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hyperlink" Target="https://lab.dsst.io/32c3-slides/7197.html" TargetMode="External"/><Relationship Id="rId3" Type="http://schemas.openxmlformats.org/officeDocument/2006/relationships/image" Target="../media/image47.jpe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image" Target="../media/image48.jpe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60.xml"/><Relationship Id="rId2" Type="http://schemas.openxmlformats.org/officeDocument/2006/relationships/image" Target="../media/image16.png"/><Relationship Id="rId3" Type="http://schemas.openxmlformats.org/officeDocument/2006/relationships/image" Target="../media/image11.jpe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image" Target="../media/image49.jpe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hyperlink" Target="https://support.apple.com/en-gb/HT204934" TargetMode="External"/><Relationship Id="rId3" Type="http://schemas.openxmlformats.org/officeDocument/2006/relationships/image" Target="../media/image50.pn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055.xml"/><Relationship Id="rId2" Type="http://schemas.openxmlformats.org/officeDocument/2006/relationships/notesSlide" Target="../notesSlides/notesSlide1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055.xml"/><Relationship Id="rId2" Type="http://schemas.openxmlformats.org/officeDocument/2006/relationships/notesSlide" Target="../notesSlides/notesSlide18.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055.xml"/></Relationships>
</file>

<file path=ppt/slides/_rels/slide55.xml.rels><?xml version="1.0" encoding="UTF-8" standalone="yes"?>
<Relationships xmlns="http://schemas.openxmlformats.org/package/2006/relationships"><Relationship Id="rId3" Type="http://schemas.openxmlformats.org/officeDocument/2006/relationships/hyperlink" Target="https://people.inf.ethz.ch/omutlu/pub/dram-row-hammer_isca14.pdf" TargetMode="External"/><Relationship Id="rId4" Type="http://schemas.openxmlformats.org/officeDocument/2006/relationships/hyperlink" Target="http://cag.engr.uconn.edu/isca2014/" TargetMode="External"/><Relationship Id="rId5" Type="http://schemas.openxmlformats.org/officeDocument/2006/relationships/hyperlink" Target="https://people.inf.ethz.ch/omutlu/pub/dram-row-hammer_kim_talk_isca14.pptx" TargetMode="External"/><Relationship Id="rId6" Type="http://schemas.openxmlformats.org/officeDocument/2006/relationships/hyperlink" Target="https://people.inf.ethz.ch/omutlu/pub/dram-row-hammer_kim_talk_isca14.pdf" TargetMode="External"/><Relationship Id="rId7" Type="http://schemas.openxmlformats.org/officeDocument/2006/relationships/hyperlink" Target="https://people.inf.ethz.ch/omutlu/pub/dram-row-hammer_kim_lightning-talk_isca14.pptx" TargetMode="External"/><Relationship Id="rId8" Type="http://schemas.openxmlformats.org/officeDocument/2006/relationships/hyperlink" Target="https://people.inf.ethz.ch/omutlu/pub/dram-row-hammer_kim_lightning-talk_isca14.pdf" TargetMode="External"/><Relationship Id="rId9" Type="http://schemas.openxmlformats.org/officeDocument/2006/relationships/hyperlink" Target="https://github.com/CMU-SAFARI/rowhammer" TargetMode="External"/><Relationship Id="rId1" Type="http://schemas.openxmlformats.org/officeDocument/2006/relationships/slideLayout" Target="../slideLayouts/slideLayout1056.xml"/><Relationship Id="rId2" Type="http://schemas.openxmlformats.org/officeDocument/2006/relationships/image" Target="../media/image51.png"/></Relationships>
</file>

<file path=ppt/slides/_rels/slide56.xml.rels><?xml version="1.0" encoding="UTF-8" standalone="yes"?>
<Relationships xmlns="http://schemas.openxmlformats.org/package/2006/relationships"><Relationship Id="rId3" Type="http://schemas.openxmlformats.org/officeDocument/2006/relationships/hyperlink" Target="https://people.inf.ethz.ch/omutlu/pub/rowhammer-and-other-memory-issues_date17.pdf" TargetMode="External"/><Relationship Id="rId4" Type="http://schemas.openxmlformats.org/officeDocument/2006/relationships/hyperlink" Target="http://www.date-conference.com/" TargetMode="External"/><Relationship Id="rId5" Type="http://schemas.openxmlformats.org/officeDocument/2006/relationships/hyperlink" Target="https://people.inf.ethz.ch/omutlu/pub/onur-Rowhammer-Memory-Security_date17-invited-talk.pptx" TargetMode="External"/><Relationship Id="rId6" Type="http://schemas.openxmlformats.org/officeDocument/2006/relationships/hyperlink" Target="https://people.inf.ethz.ch/omutlu/pub/onur-Rowhammer-Memory-Security_date17-invited-talk.pdf" TargetMode="External"/><Relationship Id="rId1" Type="http://schemas.openxmlformats.org/officeDocument/2006/relationships/slideLayout" Target="../slideLayouts/slideLayout1056.xml"/><Relationship Id="rId2" Type="http://schemas.openxmlformats.org/officeDocument/2006/relationships/image" Target="../media/image52.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056.xml"/><Relationship Id="rId2" Type="http://schemas.openxmlformats.org/officeDocument/2006/relationships/image" Target="../media/image53.pn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056.xml"/><Relationship Id="rId2" Type="http://schemas.openxmlformats.org/officeDocument/2006/relationships/image" Target="../media/image53.png"/><Relationship Id="rId3" Type="http://schemas.openxmlformats.org/officeDocument/2006/relationships/image" Target="../media/image54.pn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010.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01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1.jpe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image" Target="../media/image55.png"/></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hyperlink" Target="http://proceedingsoftheieee.ieee.org/" TargetMode="Externa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image" Target="../media/image56.emf"/><Relationship Id="rId3" Type="http://schemas.openxmlformats.org/officeDocument/2006/relationships/hyperlink" Target="https://people.inf.ethz.ch/omutlu/pub/flash-memory-programming-vulnerabilities_hpca17.pdf" TargetMode="External"/></Relationships>
</file>

<file path=ppt/slides/_rels/slide65.xml.rels><?xml version="1.0" encoding="UTF-8" standalone="yes"?>
<Relationships xmlns="http://schemas.openxmlformats.org/package/2006/relationships"><Relationship Id="rId3" Type="http://schemas.openxmlformats.org/officeDocument/2006/relationships/hyperlink" Target="https://arxiv.org/pdf/1706.08642" TargetMode="External"/><Relationship Id="rId4" Type="http://schemas.openxmlformats.org/officeDocument/2006/relationships/image" Target="../media/image58.png"/><Relationship Id="rId1" Type="http://schemas.openxmlformats.org/officeDocument/2006/relationships/slideLayout" Target="../slideLayouts/slideLayout1010.xml"/><Relationship Id="rId2" Type="http://schemas.openxmlformats.org/officeDocument/2006/relationships/image" Target="../media/image57.jpe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010.xml"/></Relationships>
</file>

<file path=ppt/slides/_rels/slide67.xml.rels><?xml version="1.0" encoding="UTF-8" standalone="yes"?>
<Relationships xmlns="http://schemas.openxmlformats.org/package/2006/relationships"><Relationship Id="rId3" Type="http://schemas.openxmlformats.org/officeDocument/2006/relationships/chart" Target="../charts/chart2.xml"/><Relationship Id="rId4" Type="http://schemas.openxmlformats.org/officeDocument/2006/relationships/image" Target="../media/image59.jpeg"/><Relationship Id="rId1" Type="http://schemas.openxmlformats.org/officeDocument/2006/relationships/slideLayout" Target="../slideLayouts/slideLayout1701.xml"/><Relationship Id="rId2" Type="http://schemas.openxmlformats.org/officeDocument/2006/relationships/notesSlide" Target="../notesSlides/notesSlide19.xml"/></Relationships>
</file>

<file path=ppt/slides/_rels/slide68.xml.rels><?xml version="1.0" encoding="UTF-8" standalone="yes"?>
<Relationships xmlns="http://schemas.openxmlformats.org/package/2006/relationships"><Relationship Id="rId3" Type="http://schemas.openxmlformats.org/officeDocument/2006/relationships/hyperlink" Target="http://2014.dsn.org/" TargetMode="External"/><Relationship Id="rId4" Type="http://schemas.openxmlformats.org/officeDocument/2006/relationships/hyperlink" Target="http://users.ece.cmu.edu/~omutlu/pub/heterogeneous-reliability-memory_dsn14-summary.pdf" TargetMode="External"/><Relationship Id="rId5" Type="http://schemas.openxmlformats.org/officeDocument/2006/relationships/hyperlink" Target="http://users.ece.cmu.edu/~omutlu/pub/heterogeneous-reliability-memory-for-data-centers_luo_dsn14-talk.pptx" TargetMode="External"/><Relationship Id="rId6" Type="http://schemas.openxmlformats.org/officeDocument/2006/relationships/hyperlink" Target="http://users.ece.cmu.edu/~omutlu/pub/heterogeneous-reliability-memory-for-data-centers_luo_dsn14-talk.pdf" TargetMode="External"/><Relationship Id="rId7" Type="http://schemas.openxmlformats.org/officeDocument/2006/relationships/hyperlink" Target="http://www.zdnet.com/how-good-does-memory-need-to-be-7000031853/" TargetMode="External"/><Relationship Id="rId8" Type="http://schemas.openxmlformats.org/officeDocument/2006/relationships/image" Target="../media/image60.png"/><Relationship Id="rId1" Type="http://schemas.openxmlformats.org/officeDocument/2006/relationships/slideLayout" Target="../slideLayouts/slideLayout2.xml"/><Relationship Id="rId2" Type="http://schemas.openxmlformats.org/officeDocument/2006/relationships/hyperlink" Target="http://users.ece.cmu.edu/~omutlu/pub/heterogeneous-reliability-memory-for-data-centers_dsn14.pdf" TargetMode="Externa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05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15.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056.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05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415.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415.xml"/><Relationship Id="rId2" Type="http://schemas.openxmlformats.org/officeDocument/2006/relationships/image" Target="../media/image61.jpe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415.xml"/><Relationship Id="rId2" Type="http://schemas.openxmlformats.org/officeDocument/2006/relationships/image" Target="../media/image61.jpeg"/><Relationship Id="rId3" Type="http://schemas.openxmlformats.org/officeDocument/2006/relationships/image" Target="../media/image62.jpe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2.jp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010.xml"/></Relationships>
</file>

<file path=ppt/slides/_rels/slide78.xml.rels><?xml version="1.0" encoding="UTF-8" standalone="yes"?>
<Relationships xmlns="http://schemas.openxmlformats.org/package/2006/relationships"><Relationship Id="rId3" Type="http://schemas.openxmlformats.org/officeDocument/2006/relationships/image" Target="../media/image18.jpeg"/><Relationship Id="rId4" Type="http://schemas.openxmlformats.org/officeDocument/2006/relationships/image" Target="../media/image19.png"/><Relationship Id="rId5" Type="http://schemas.openxmlformats.org/officeDocument/2006/relationships/image" Target="../media/image20.png"/><Relationship Id="rId6" Type="http://schemas.openxmlformats.org/officeDocument/2006/relationships/image" Target="../media/image21.png"/><Relationship Id="rId1" Type="http://schemas.openxmlformats.org/officeDocument/2006/relationships/slideLayout" Target="../slideLayouts/slideLayout2.xml"/><Relationship Id="rId2" Type="http://schemas.openxmlformats.org/officeDocument/2006/relationships/notesSlide" Target="../notesSlides/notesSlide20.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832.xml"/><Relationship Id="rId2" Type="http://schemas.openxmlformats.org/officeDocument/2006/relationships/image" Target="../media/image63.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15.xml"/></Relationships>
</file>

<file path=ppt/slides/_rels/slide80.xml.rels><?xml version="1.0" encoding="UTF-8" standalone="yes"?>
<Relationships xmlns="http://schemas.openxmlformats.org/package/2006/relationships"><Relationship Id="rId3" Type="http://schemas.openxmlformats.org/officeDocument/2006/relationships/hyperlink" Target="http://www.cs.arizona.edu/hpca9/" TargetMode="External"/><Relationship Id="rId4" Type="http://schemas.openxmlformats.org/officeDocument/2006/relationships/hyperlink" Target="https://people.inf.ethz.ch/omutlu/pub/mutlu_hpca03_talk.pdf" TargetMode="External"/><Relationship Id="rId5" Type="http://schemas.openxmlformats.org/officeDocument/2006/relationships/image" Target="../media/image64.tiff"/><Relationship Id="rId1" Type="http://schemas.openxmlformats.org/officeDocument/2006/relationships/slideLayout" Target="../slideLayouts/slideLayout1844.xml"/><Relationship Id="rId2" Type="http://schemas.openxmlformats.org/officeDocument/2006/relationships/hyperlink" Target="https://people.inf.ethz.ch/omutlu/pub/mutlu_hpca03.pdf" TargetMode="Externa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65.png"/></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65.png"/></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66.tiff"/></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image" Target="../media/image67.png"/><Relationship Id="rId3" Type="http://schemas.openxmlformats.org/officeDocument/2006/relationships/image" Target="../media/image68.tiff"/></Relationships>
</file>

<file path=ppt/slides/_rels/slide88.xml.rels><?xml version="1.0" encoding="UTF-8" standalone="yes"?>
<Relationships xmlns="http://schemas.openxmlformats.org/package/2006/relationships"><Relationship Id="rId3" Type="http://schemas.openxmlformats.org/officeDocument/2006/relationships/image" Target="../media/image12.jpeg"/><Relationship Id="rId4" Type="http://schemas.openxmlformats.org/officeDocument/2006/relationships/image" Target="../media/image13.png"/><Relationship Id="rId5" Type="http://schemas.openxmlformats.org/officeDocument/2006/relationships/image" Target="../media/image11.jpeg"/><Relationship Id="rId6" Type="http://schemas.openxmlformats.org/officeDocument/2006/relationships/image" Target="../media/image68.tiff"/><Relationship Id="rId1" Type="http://schemas.openxmlformats.org/officeDocument/2006/relationships/slideLayout" Target="../slideLayouts/slideLayout1010.xml"/><Relationship Id="rId2" Type="http://schemas.openxmlformats.org/officeDocument/2006/relationships/image" Target="../media/image67.pn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image" Target="../media/image67.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81.xml"/><Relationship Id="rId2" Type="http://schemas.openxmlformats.org/officeDocument/2006/relationships/image" Target="../media/image17.png"/></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image" Target="../media/image63.png"/></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010.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image" Target="../media/image16.png"/><Relationship Id="rId3" Type="http://schemas.openxmlformats.org/officeDocument/2006/relationships/image" Target="../media/image11.jpeg"/></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652.xml"/><Relationship Id="rId2" Type="http://schemas.openxmlformats.org/officeDocument/2006/relationships/image" Target="../media/image65.png"/></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010.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010.xml"/></Relationships>
</file>

<file path=ppt/slides/_rels/slide96.xml.rels><?xml version="1.0" encoding="UTF-8" standalone="yes"?>
<Relationships xmlns="http://schemas.openxmlformats.org/package/2006/relationships"><Relationship Id="rId3" Type="http://schemas.openxmlformats.org/officeDocument/2006/relationships/image" Target="../media/image70.png"/><Relationship Id="rId4" Type="http://schemas.openxmlformats.org/officeDocument/2006/relationships/image" Target="../media/image71.png"/><Relationship Id="rId1" Type="http://schemas.openxmlformats.org/officeDocument/2006/relationships/slideLayout" Target="../slideLayouts/slideLayout1856.xml"/><Relationship Id="rId2" Type="http://schemas.openxmlformats.org/officeDocument/2006/relationships/image" Target="../media/image69.png"/></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855.xml"/></Relationships>
</file>

<file path=ppt/slides/_rels/slide98.xml.rels><?xml version="1.0" encoding="UTF-8" standalone="yes"?>
<Relationships xmlns="http://schemas.openxmlformats.org/package/2006/relationships"><Relationship Id="rId3" Type="http://schemas.openxmlformats.org/officeDocument/2006/relationships/hyperlink" Target="http://users.ece.cmu.edu/~omutlu/pub/in-DRAM-bulk-AND-OR-ieee_cal15.pdf" TargetMode="External"/><Relationship Id="rId4" Type="http://schemas.openxmlformats.org/officeDocument/2006/relationships/hyperlink" Target="https://users.ece.cmu.edu/~omutlu/pub/GSDRAM-gather-scatter-dram_micro15.pdf" TargetMode="External"/><Relationship Id="rId5" Type="http://schemas.openxmlformats.org/officeDocument/2006/relationships/hyperlink" Target="https://people.inf.ethz.ch/omutlu/pub/ambit-bulk-bitwise-dram_micro17.pdf" TargetMode="External"/><Relationship Id="rId1" Type="http://schemas.openxmlformats.org/officeDocument/2006/relationships/slideLayout" Target="../slideLayouts/slideLayout1856.xml"/><Relationship Id="rId2" Type="http://schemas.openxmlformats.org/officeDocument/2006/relationships/hyperlink" Target="http://users.ece.cmu.edu/~omutlu/pub/rowclone_micro13.pdf" TargetMode="Externa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652.xml"/><Relationship Id="rId2" Type="http://schemas.openxmlformats.org/officeDocument/2006/relationships/image" Target="../media/image7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67544" y="3645024"/>
            <a:ext cx="8208912" cy="614362"/>
          </a:xfrm>
        </p:spPr>
        <p:txBody>
          <a:bodyPr>
            <a:noAutofit/>
          </a:bodyPr>
          <a:lstStyle/>
          <a:p>
            <a:r>
              <a:rPr lang="en-US" sz="2200" dirty="0" smtClean="0"/>
              <a:t>Onur Mutlu</a:t>
            </a:r>
          </a:p>
          <a:p>
            <a:r>
              <a:rPr lang="en-US" sz="2200" dirty="0" smtClean="0">
                <a:hlinkClick r:id="rId3"/>
              </a:rPr>
              <a:t>omutlu@gmail.com</a:t>
            </a:r>
            <a:r>
              <a:rPr lang="en-US" sz="2200" dirty="0" smtClean="0"/>
              <a:t> </a:t>
            </a:r>
            <a:endParaRPr lang="en-US" sz="2200" dirty="0"/>
          </a:p>
          <a:p>
            <a:r>
              <a:rPr lang="en-US" sz="2200" dirty="0">
                <a:hlinkClick r:id="rId4"/>
              </a:rPr>
              <a:t>https://people.inf.ethz.ch/</a:t>
            </a:r>
            <a:r>
              <a:rPr lang="en-US" sz="2200" dirty="0" smtClean="0">
                <a:hlinkClick r:id="rId4"/>
              </a:rPr>
              <a:t>omutlu</a:t>
            </a:r>
            <a:endParaRPr lang="en-US" sz="2200" dirty="0" smtClean="0"/>
          </a:p>
          <a:p>
            <a:r>
              <a:rPr lang="en-US" sz="2200" dirty="0" smtClean="0"/>
              <a:t>November 9, 2017</a:t>
            </a:r>
          </a:p>
          <a:p>
            <a:r>
              <a:rPr lang="en-US" sz="2000" dirty="0" smtClean="0"/>
              <a:t>IDEA TPC Doctoral School Keynote Talk (Delft)</a:t>
            </a:r>
            <a:endParaRPr lang="en-US" sz="2000" dirty="0"/>
          </a:p>
          <a:p>
            <a:endParaRPr lang="en-US" sz="2200" dirty="0" smtClean="0"/>
          </a:p>
          <a:p>
            <a:pPr algn="l"/>
            <a:endParaRPr lang="en-US" sz="2200" dirty="0"/>
          </a:p>
        </p:txBody>
      </p:sp>
      <p:pic>
        <p:nvPicPr>
          <p:cNvPr id="7" name="Picture 6" descr="safari.png"/>
          <p:cNvPicPr>
            <a:picLocks noChangeAspect="1"/>
          </p:cNvPicPr>
          <p:nvPr/>
        </p:nvPicPr>
        <p:blipFill>
          <a:blip r:embed="rId5" cstate="print"/>
          <a:stretch>
            <a:fillRect/>
          </a:stretch>
        </p:blipFill>
        <p:spPr>
          <a:xfrm>
            <a:off x="179512" y="6453336"/>
            <a:ext cx="1080120" cy="312522"/>
          </a:xfrm>
          <a:prstGeom prst="rect">
            <a:avLst/>
          </a:prstGeom>
        </p:spPr>
      </p:pic>
      <p:pic>
        <p:nvPicPr>
          <p:cNvPr id="11" name="Picture 18" descr="logo"/>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404" y="5229200"/>
            <a:ext cx="1387508" cy="1152128"/>
          </a:xfrm>
          <a:prstGeom prst="rect">
            <a:avLst/>
          </a:prstGeom>
          <a:noFill/>
          <a:extLst>
            <a:ext uri="{909E8E84-426E-40dd-AFC4-6F175D3DCCD1}">
              <a14:hiddenFill xmlns="" xmlns:a14="http://schemas.microsoft.com/office/drawing/2010/main">
                <a:solidFill>
                  <a:srgbClr val="FFFFFF"/>
                </a:solidFill>
              </a14:hiddenFill>
            </a:ext>
          </a:extLst>
        </p:spPr>
      </p:pic>
      <p:pic>
        <p:nvPicPr>
          <p:cNvPr id="10" name="Picture 2" descr="ETH Zurich short logo, black"/>
          <p:cNvPicPr>
            <a:picLocks noChangeAspect="1" noChangeArrowheads="1"/>
          </p:cNvPicPr>
          <p:nvPr/>
        </p:nvPicPr>
        <p:blipFill rotWithShape="1">
          <a:blip r:embed="rId7">
            <a:extLst>
              <a:ext uri="{28A0092B-C50C-407E-A947-70E740481C1C}">
                <a14:useLocalDpi xmlns:a14="http://schemas.microsoft.com/office/drawing/2010/main" val="0"/>
              </a:ext>
            </a:extLst>
          </a:blip>
          <a:srcRect l="6982" t="19970" r="7940" b="18111"/>
          <a:stretch/>
        </p:blipFill>
        <p:spPr bwMode="auto">
          <a:xfrm>
            <a:off x="3261625" y="5805264"/>
            <a:ext cx="2750535" cy="783754"/>
          </a:xfrm>
          <a:prstGeom prst="rect">
            <a:avLst/>
          </a:prstGeom>
          <a:noFill/>
          <a:extLst>
            <a:ext uri="{909E8E84-426E-40dd-AFC4-6F175D3DCCD1}">
              <a14:hiddenFill xmlns="" xmlns:a14="http://schemas.microsoft.com/office/drawing/2010/main">
                <a:solidFill>
                  <a:srgbClr val="FFFFFF"/>
                </a:solidFill>
              </a14:hiddenFill>
            </a:ext>
          </a:extLst>
        </p:spPr>
      </p:pic>
      <p:sp>
        <p:nvSpPr>
          <p:cNvPr id="8" name="Title 1"/>
          <p:cNvSpPr>
            <a:spLocks noGrp="1"/>
          </p:cNvSpPr>
          <p:nvPr>
            <p:ph type="ctrTitle"/>
          </p:nvPr>
        </p:nvSpPr>
        <p:spPr>
          <a:xfrm>
            <a:off x="179512" y="1227584"/>
            <a:ext cx="8820472" cy="2201416"/>
          </a:xfrm>
        </p:spPr>
        <p:txBody>
          <a:bodyPr>
            <a:normAutofit/>
          </a:bodyPr>
          <a:lstStyle/>
          <a:p>
            <a:pPr algn="ctr"/>
            <a:r>
              <a:rPr lang="en-US" sz="4400" dirty="0" smtClean="0"/>
              <a:t>Key Challenges and Opportunities</a:t>
            </a:r>
            <a:br>
              <a:rPr lang="en-US" sz="4400" dirty="0" smtClean="0"/>
            </a:br>
            <a:r>
              <a:rPr lang="en-US" sz="4400" dirty="0" smtClean="0"/>
              <a:t>in Memory Systems</a:t>
            </a:r>
            <a:br>
              <a:rPr lang="en-US" sz="4400" dirty="0" smtClean="0"/>
            </a:br>
            <a:r>
              <a:rPr lang="en-US" sz="3600" dirty="0" smtClean="0">
                <a:solidFill>
                  <a:srgbClr val="FF0000"/>
                </a:solidFill>
              </a:rPr>
              <a:t>Changing Our Fixed Mindsets</a:t>
            </a:r>
            <a:endParaRPr lang="en-US" sz="3600" dirty="0">
              <a:solidFill>
                <a:srgbClr val="FF0000"/>
              </a:solidFill>
            </a:endParaRPr>
          </a:p>
        </p:txBody>
      </p:sp>
    </p:spTree>
    <p:extLst>
      <p:ext uri="{BB962C8B-B14F-4D97-AF65-F5344CB8AC3E}">
        <p14:creationId xmlns:p14="http://schemas.microsoft.com/office/powerpoint/2010/main" val="1346173787"/>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Chart 14"/>
          <p:cNvGraphicFramePr>
            <a:graphicFrameLocks/>
          </p:cNvGraphicFramePr>
          <p:nvPr>
            <p:extLst/>
          </p:nvPr>
        </p:nvGraphicFramePr>
        <p:xfrm>
          <a:off x="74706" y="1204631"/>
          <a:ext cx="8994588" cy="4647529"/>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rmAutofit/>
          </a:bodyPr>
          <a:lstStyle/>
          <a:p>
            <a:r>
              <a:rPr lang="en-US" dirty="0" smtClean="0"/>
              <a:t>Example: Memory Bandwidth &amp; Latency</a:t>
            </a:r>
            <a:endParaRPr lang="en-US" dirty="0"/>
          </a:p>
        </p:txBody>
      </p:sp>
      <p:sp>
        <p:nvSpPr>
          <p:cNvPr id="9" name="TextBox 8"/>
          <p:cNvSpPr txBox="1"/>
          <p:nvPr/>
        </p:nvSpPr>
        <p:spPr>
          <a:xfrm>
            <a:off x="7744727" y="1230673"/>
            <a:ext cx="1005403" cy="584775"/>
          </a:xfrm>
          <a:prstGeom prst="rect">
            <a:avLst/>
          </a:prstGeom>
          <a:noFill/>
        </p:spPr>
        <p:txBody>
          <a:bodyPr wrap="none" rtlCol="0">
            <a:spAutoFit/>
          </a:bodyPr>
          <a:lstStyle/>
          <a:p>
            <a:r>
              <a:rPr lang="en-US" sz="3200" dirty="0" smtClean="0">
                <a:solidFill>
                  <a:srgbClr val="4D3B62"/>
                </a:solidFill>
              </a:rPr>
              <a:t>128x</a:t>
            </a:r>
          </a:p>
        </p:txBody>
      </p:sp>
      <p:sp>
        <p:nvSpPr>
          <p:cNvPr id="10" name="TextBox 9"/>
          <p:cNvSpPr txBox="1"/>
          <p:nvPr/>
        </p:nvSpPr>
        <p:spPr>
          <a:xfrm>
            <a:off x="7949911" y="2556978"/>
            <a:ext cx="800219" cy="584775"/>
          </a:xfrm>
          <a:prstGeom prst="rect">
            <a:avLst/>
          </a:prstGeom>
          <a:noFill/>
        </p:spPr>
        <p:txBody>
          <a:bodyPr wrap="none" rtlCol="0">
            <a:spAutoFit/>
          </a:bodyPr>
          <a:lstStyle/>
          <a:p>
            <a:r>
              <a:rPr lang="en-US" sz="3200" dirty="0" smtClean="0">
                <a:solidFill>
                  <a:srgbClr val="35742A"/>
                </a:solidFill>
              </a:rPr>
              <a:t>20x</a:t>
            </a:r>
          </a:p>
        </p:txBody>
      </p:sp>
      <p:sp>
        <p:nvSpPr>
          <p:cNvPr id="11" name="TextBox 10"/>
          <p:cNvSpPr txBox="1"/>
          <p:nvPr/>
        </p:nvSpPr>
        <p:spPr>
          <a:xfrm>
            <a:off x="7860143" y="4202002"/>
            <a:ext cx="889987" cy="584775"/>
          </a:xfrm>
          <a:prstGeom prst="rect">
            <a:avLst/>
          </a:prstGeom>
          <a:noFill/>
        </p:spPr>
        <p:txBody>
          <a:bodyPr wrap="none" rtlCol="0">
            <a:spAutoFit/>
          </a:bodyPr>
          <a:lstStyle/>
          <a:p>
            <a:r>
              <a:rPr lang="en-US" sz="3200" smtClean="0">
                <a:solidFill>
                  <a:srgbClr val="FF4136"/>
                </a:solidFill>
              </a:rPr>
              <a:t>1.3x</a:t>
            </a:r>
            <a:endParaRPr lang="en-US" sz="3200" dirty="0" smtClean="0">
              <a:solidFill>
                <a:srgbClr val="FF4136"/>
              </a:solidFill>
            </a:endParaRPr>
          </a:p>
        </p:txBody>
      </p:sp>
      <p:sp>
        <p:nvSpPr>
          <p:cNvPr id="12" name="TextBox 11"/>
          <p:cNvSpPr txBox="1"/>
          <p:nvPr/>
        </p:nvSpPr>
        <p:spPr>
          <a:xfrm>
            <a:off x="0" y="5723778"/>
            <a:ext cx="9144000" cy="615553"/>
          </a:xfrm>
          <a:prstGeom prst="rect">
            <a:avLst/>
          </a:prstGeom>
          <a:solidFill>
            <a:srgbClr val="FF4136"/>
          </a:solidFill>
        </p:spPr>
        <p:txBody>
          <a:bodyPr wrap="square" rtlCol="0">
            <a:spAutoFit/>
          </a:bodyPr>
          <a:lstStyle/>
          <a:p>
            <a:pPr algn="ctr"/>
            <a:r>
              <a:rPr lang="en-US" sz="3400" dirty="0" smtClean="0">
                <a:solidFill>
                  <a:srgbClr val="FFFFFF"/>
                </a:solidFill>
              </a:rPr>
              <a:t>Memory latency remains almost constant</a:t>
            </a:r>
            <a:endParaRPr lang="en-US" sz="3400" dirty="0">
              <a:solidFill>
                <a:srgbClr val="FFFFFF"/>
              </a:solidFill>
            </a:endParaRPr>
          </a:p>
        </p:txBody>
      </p:sp>
    </p:spTree>
    <p:extLst>
      <p:ext uri="{BB962C8B-B14F-4D97-AF65-F5344CB8AC3E}">
        <p14:creationId xmlns:p14="http://schemas.microsoft.com/office/powerpoint/2010/main" val="19405673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graphicEl>
                                              <a:chart seriesIdx="-3" categoryIdx="-3" bldStep="gridLegend"/>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graphicEl>
                                              <a:chart seriesIdx="0" categoryIdx="-4" bldStep="series"/>
                                            </p:graphicEl>
                                          </p:spTgt>
                                        </p:tgtEl>
                                        <p:attrNameLst>
                                          <p:attrName>style.visibility</p:attrName>
                                        </p:attrNameLst>
                                      </p:cBhvr>
                                      <p:to>
                                        <p:strVal val="visible"/>
                                      </p:to>
                                    </p:set>
                                  </p:childTnLst>
                                </p:cTn>
                              </p:par>
                            </p:childTnLst>
                          </p:cTn>
                        </p:par>
                        <p:par>
                          <p:cTn id="11" fill="hold">
                            <p:stCondLst>
                              <p:cond delay="0"/>
                            </p:stCondLst>
                            <p:childTnLst>
                              <p:par>
                                <p:cTn id="12" presetID="5" presetClass="entr" presetSubtype="10" fill="hold" grpId="0"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checkerboard(across)">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15">
                                            <p:graphicEl>
                                              <a:chart seriesIdx="1" categoryIdx="-4" bldStep="series"/>
                                            </p:graphicEl>
                                          </p:spTgt>
                                        </p:tgtEl>
                                        <p:attrNameLst>
                                          <p:attrName>style.visibility</p:attrName>
                                        </p:attrNameLst>
                                      </p:cBhvr>
                                      <p:to>
                                        <p:strVal val="visible"/>
                                      </p:to>
                                    </p:set>
                                    <p:animEffect transition="in" filter="wipe(left)">
                                      <p:cBhvr>
                                        <p:cTn id="19" dur="500"/>
                                        <p:tgtEl>
                                          <p:spTgt spid="15">
                                            <p:graphicEl>
                                              <a:chart seriesIdx="1" categoryIdx="-4" bldStep="series"/>
                                            </p:graphicEl>
                                          </p:spTgt>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15">
                                            <p:graphicEl>
                                              <a:chart seriesIdx="2" categoryIdx="-4" bldStep="series"/>
                                            </p:graphicEl>
                                          </p:spTgt>
                                        </p:tgtEl>
                                        <p:attrNameLst>
                                          <p:attrName>style.visibility</p:attrName>
                                        </p:attrNameLst>
                                      </p:cBhvr>
                                      <p:to>
                                        <p:strVal val="visible"/>
                                      </p:to>
                                    </p:set>
                                    <p:animEffect transition="in" filter="wipe(left)">
                                      <p:cBhvr>
                                        <p:cTn id="28" dur="2000"/>
                                        <p:tgtEl>
                                          <p:spTgt spid="15">
                                            <p:graphicEl>
                                              <a:chart seriesIdx="2" categoryIdx="-4" bldStep="series"/>
                                            </p:graphicEl>
                                          </p:spTgt>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5" grpId="0">
        <p:bldSub>
          <a:bldChart bld="series"/>
        </p:bldSub>
      </p:bldGraphic>
      <p:bldP spid="9" grpId="0"/>
      <p:bldP spid="10" grpId="0"/>
      <p:bldP spid="11" grpId="0"/>
      <p:bldP spid="12"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53752"/>
            <a:ext cx="8229600" cy="1143000"/>
          </a:xfrm>
        </p:spPr>
        <p:txBody>
          <a:bodyPr>
            <a:normAutofit/>
          </a:bodyPr>
          <a:lstStyle/>
          <a:p>
            <a:r>
              <a:rPr lang="en-US" dirty="0" smtClean="0">
                <a:solidFill>
                  <a:srgbClr val="1A5712"/>
                </a:solidFill>
                <a:latin typeface="Garamond"/>
                <a:cs typeface="Garamond"/>
              </a:rPr>
              <a:t>Today’s Systems: Bulk Data Copy</a:t>
            </a:r>
            <a:endParaRPr lang="en-US" dirty="0">
              <a:solidFill>
                <a:srgbClr val="1A5712"/>
              </a:solidFill>
              <a:latin typeface="Garamond"/>
              <a:cs typeface="Garamond"/>
            </a:endParaRP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Memory</a:t>
            </a: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b="1" dirty="0" smtClean="0">
              <a:solidFill>
                <a:prstClr val="black"/>
              </a:solidFill>
              <a:latin typeface="Arial" charset="0"/>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6" name="Rectangle 15"/>
          <p:cNvSpPr/>
          <p:nvPr/>
        </p:nvSpPr>
        <p:spPr bwMode="auto">
          <a:xfrm>
            <a:off x="7042246" y="2968408"/>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8" name="Rectangle 17"/>
          <p:cNvSpPr/>
          <p:nvPr/>
        </p:nvSpPr>
        <p:spPr bwMode="auto">
          <a:xfrm>
            <a:off x="704224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9" name="Rectangle 18"/>
          <p:cNvSpPr/>
          <p:nvPr/>
        </p:nvSpPr>
        <p:spPr bwMode="auto">
          <a:xfrm>
            <a:off x="7044517" y="3659884"/>
            <a:ext cx="150125" cy="245659"/>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endParaRPr lang="en-US">
              <a:solidFill>
                <a:prstClr val="black"/>
              </a:solidFill>
              <a:latin typeface="Arial" charset="0"/>
            </a:endParaRPr>
          </a:p>
        </p:txBody>
      </p:sp>
      <p:sp>
        <p:nvSpPr>
          <p:cNvPr id="20" name="Rectangle 19"/>
          <p:cNvSpPr/>
          <p:nvPr/>
        </p:nvSpPr>
        <p:spPr bwMode="auto">
          <a:xfrm>
            <a:off x="719463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1" name="Rectangle 20"/>
          <p:cNvSpPr/>
          <p:nvPr/>
        </p:nvSpPr>
        <p:spPr bwMode="auto">
          <a:xfrm>
            <a:off x="1956169" y="3198146"/>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2" name="Rectangle 21"/>
          <p:cNvSpPr/>
          <p:nvPr/>
        </p:nvSpPr>
        <p:spPr bwMode="auto">
          <a:xfrm>
            <a:off x="1956170" y="3580283"/>
            <a:ext cx="150125" cy="245659"/>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endParaRPr lang="en-US">
              <a:solidFill>
                <a:prstClr val="black"/>
              </a:solidFill>
              <a:latin typeface="Arial" charset="0"/>
            </a:endParaRPr>
          </a:p>
        </p:txBody>
      </p:sp>
      <p:sp>
        <p:nvSpPr>
          <p:cNvPr id="23" name="Rectangle 22"/>
          <p:cNvSpPr/>
          <p:nvPr/>
        </p:nvSpPr>
        <p:spPr bwMode="auto">
          <a:xfrm>
            <a:off x="7347034"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4" name="Rectangle 23"/>
          <p:cNvSpPr/>
          <p:nvPr/>
        </p:nvSpPr>
        <p:spPr bwMode="auto">
          <a:xfrm>
            <a:off x="824001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5" name="Rectangle 24"/>
          <p:cNvSpPr/>
          <p:nvPr/>
        </p:nvSpPr>
        <p:spPr bwMode="auto">
          <a:xfrm>
            <a:off x="778831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6" name="Rectangle 25"/>
          <p:cNvSpPr/>
          <p:nvPr/>
        </p:nvSpPr>
        <p:spPr bwMode="auto">
          <a:xfrm>
            <a:off x="7640462"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7" name="Rectangle 26"/>
          <p:cNvSpPr/>
          <p:nvPr/>
        </p:nvSpPr>
        <p:spPr bwMode="auto">
          <a:xfrm>
            <a:off x="749261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8" name="Rectangle 27"/>
          <p:cNvSpPr/>
          <p:nvPr/>
        </p:nvSpPr>
        <p:spPr bwMode="auto">
          <a:xfrm>
            <a:off x="808856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9" name="Rectangle 28"/>
          <p:cNvSpPr/>
          <p:nvPr/>
        </p:nvSpPr>
        <p:spPr bwMode="auto">
          <a:xfrm>
            <a:off x="7940712"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30" name="TextBox 29"/>
          <p:cNvSpPr txBox="1"/>
          <p:nvPr/>
        </p:nvSpPr>
        <p:spPr>
          <a:xfrm>
            <a:off x="3731734" y="1507524"/>
            <a:ext cx="2239716" cy="461665"/>
          </a:xfrm>
          <a:prstGeom prst="rect">
            <a:avLst/>
          </a:prstGeom>
          <a:noFill/>
        </p:spPr>
        <p:txBody>
          <a:bodyPr wrap="none" rtlCol="0">
            <a:spAutoFit/>
          </a:bodyPr>
          <a:lstStyle/>
          <a:p>
            <a:r>
              <a:rPr lang="en-US" sz="2400" dirty="0" smtClean="0">
                <a:solidFill>
                  <a:srgbClr val="C00000"/>
                </a:solidFill>
              </a:rPr>
              <a:t>1) High latency</a:t>
            </a:r>
            <a:endParaRPr lang="en-US" sz="2400" dirty="0">
              <a:solidFill>
                <a:srgbClr val="C00000"/>
              </a:solidFill>
            </a:endParaRPr>
          </a:p>
        </p:txBody>
      </p:sp>
      <p:cxnSp>
        <p:nvCxnSpPr>
          <p:cNvPr id="31" name="Curved Connector 30"/>
          <p:cNvCxnSpPr>
            <a:stCxn id="30" idx="3"/>
            <a:endCxn id="18" idx="1"/>
          </p:cNvCxnSpPr>
          <p:nvPr/>
        </p:nvCxnSpPr>
        <p:spPr bwMode="auto">
          <a:xfrm>
            <a:off x="5971450" y="1738357"/>
            <a:ext cx="1070795" cy="1352881"/>
          </a:xfrm>
          <a:prstGeom prst="curvedConnector3">
            <a:avLst>
              <a:gd name="adj1" fmla="val 50000"/>
            </a:avLst>
          </a:prstGeom>
          <a:solidFill>
            <a:schemeClr val="accent1"/>
          </a:solidFill>
          <a:ln w="28575" cap="flat" cmpd="sng" algn="ctr">
            <a:solidFill>
              <a:srgbClr val="C00000"/>
            </a:solidFill>
            <a:prstDash val="solid"/>
            <a:round/>
            <a:headEnd type="none" w="med" len="med"/>
            <a:tailEnd type="stealth" w="lg" len="lg"/>
          </a:ln>
          <a:effectLst/>
        </p:spPr>
      </p:cxnSp>
      <p:sp>
        <p:nvSpPr>
          <p:cNvPr id="32" name="TextBox 31"/>
          <p:cNvSpPr txBox="1"/>
          <p:nvPr/>
        </p:nvSpPr>
        <p:spPr>
          <a:xfrm>
            <a:off x="2673162" y="5008669"/>
            <a:ext cx="4039888" cy="461665"/>
          </a:xfrm>
          <a:prstGeom prst="rect">
            <a:avLst/>
          </a:prstGeom>
          <a:noFill/>
        </p:spPr>
        <p:txBody>
          <a:bodyPr wrap="none" rtlCol="0">
            <a:spAutoFit/>
          </a:bodyPr>
          <a:lstStyle/>
          <a:p>
            <a:r>
              <a:rPr lang="en-US" sz="2400" dirty="0">
                <a:solidFill>
                  <a:srgbClr val="C00000"/>
                </a:solidFill>
              </a:rPr>
              <a:t>2</a:t>
            </a:r>
            <a:r>
              <a:rPr lang="en-US" sz="2400" dirty="0" smtClean="0">
                <a:solidFill>
                  <a:srgbClr val="C00000"/>
                </a:solidFill>
              </a:rPr>
              <a:t>) High bandwidth utilization</a:t>
            </a:r>
            <a:endParaRPr lang="en-US" sz="2400" dirty="0">
              <a:solidFill>
                <a:srgbClr val="C00000"/>
              </a:solidFill>
            </a:endParaRPr>
          </a:p>
        </p:txBody>
      </p:sp>
      <p:cxnSp>
        <p:nvCxnSpPr>
          <p:cNvPr id="33" name="Curved Connector 48"/>
          <p:cNvCxnSpPr>
            <a:stCxn id="32" idx="3"/>
            <a:endCxn id="15" idx="5"/>
          </p:cNvCxnSpPr>
          <p:nvPr/>
        </p:nvCxnSpPr>
        <p:spPr bwMode="auto">
          <a:xfrm flipH="1" flipV="1">
            <a:off x="6086902" y="3620065"/>
            <a:ext cx="626148" cy="1619437"/>
          </a:xfrm>
          <a:prstGeom prst="curvedConnector4">
            <a:avLst>
              <a:gd name="adj1" fmla="val -36509"/>
              <a:gd name="adj2" fmla="val 53651"/>
            </a:avLst>
          </a:prstGeom>
          <a:solidFill>
            <a:schemeClr val="accent1"/>
          </a:solidFill>
          <a:ln w="28575" cap="flat" cmpd="sng" algn="ctr">
            <a:solidFill>
              <a:srgbClr val="C00000"/>
            </a:solidFill>
            <a:prstDash val="solid"/>
            <a:round/>
            <a:headEnd type="none" w="med" len="med"/>
            <a:tailEnd type="stealth" w="lg" len="lg"/>
          </a:ln>
          <a:effectLst/>
        </p:spPr>
      </p:cxnSp>
      <p:sp>
        <p:nvSpPr>
          <p:cNvPr id="34" name="TextBox 33"/>
          <p:cNvSpPr txBox="1"/>
          <p:nvPr/>
        </p:nvSpPr>
        <p:spPr>
          <a:xfrm>
            <a:off x="378924" y="1861816"/>
            <a:ext cx="2452114" cy="461665"/>
          </a:xfrm>
          <a:prstGeom prst="rect">
            <a:avLst/>
          </a:prstGeom>
          <a:noFill/>
        </p:spPr>
        <p:txBody>
          <a:bodyPr wrap="none" rtlCol="0">
            <a:spAutoFit/>
          </a:bodyPr>
          <a:lstStyle/>
          <a:p>
            <a:r>
              <a:rPr lang="en-US" sz="2400" dirty="0" smtClean="0">
                <a:solidFill>
                  <a:srgbClr val="C00000"/>
                </a:solidFill>
              </a:rPr>
              <a:t>3) Cache pollution</a:t>
            </a:r>
            <a:endParaRPr lang="en-US" sz="2400" dirty="0">
              <a:solidFill>
                <a:srgbClr val="C00000"/>
              </a:solidFill>
            </a:endParaRPr>
          </a:p>
        </p:txBody>
      </p:sp>
      <p:cxnSp>
        <p:nvCxnSpPr>
          <p:cNvPr id="35" name="Curved Connector 48"/>
          <p:cNvCxnSpPr>
            <a:stCxn id="34" idx="3"/>
            <a:endCxn id="21" idx="0"/>
          </p:cNvCxnSpPr>
          <p:nvPr/>
        </p:nvCxnSpPr>
        <p:spPr bwMode="auto">
          <a:xfrm flipH="1">
            <a:off x="2031232" y="2092649"/>
            <a:ext cx="799806" cy="1105497"/>
          </a:xfrm>
          <a:prstGeom prst="curvedConnector4">
            <a:avLst>
              <a:gd name="adj1" fmla="val -28582"/>
              <a:gd name="adj2" fmla="val 60440"/>
            </a:avLst>
          </a:prstGeom>
          <a:solidFill>
            <a:schemeClr val="accent1"/>
          </a:solidFill>
          <a:ln w="28575" cap="flat" cmpd="sng" algn="ctr">
            <a:solidFill>
              <a:srgbClr val="C00000"/>
            </a:solidFill>
            <a:prstDash val="solid"/>
            <a:round/>
            <a:headEnd type="none" w="med" len="med"/>
            <a:tailEnd type="stealth" w="lg" len="lg"/>
          </a:ln>
          <a:effectLst/>
        </p:spPr>
      </p:cxnSp>
      <p:sp>
        <p:nvSpPr>
          <p:cNvPr id="36" name="TextBox 35"/>
          <p:cNvSpPr txBox="1"/>
          <p:nvPr/>
        </p:nvSpPr>
        <p:spPr>
          <a:xfrm>
            <a:off x="2673162" y="5498830"/>
            <a:ext cx="4139275" cy="461665"/>
          </a:xfrm>
          <a:prstGeom prst="rect">
            <a:avLst/>
          </a:prstGeom>
          <a:noFill/>
        </p:spPr>
        <p:txBody>
          <a:bodyPr wrap="none" rtlCol="0">
            <a:spAutoFit/>
          </a:bodyPr>
          <a:lstStyle/>
          <a:p>
            <a:r>
              <a:rPr lang="en-US" sz="2400" dirty="0">
                <a:solidFill>
                  <a:srgbClr val="C00000"/>
                </a:solidFill>
              </a:rPr>
              <a:t>4</a:t>
            </a:r>
            <a:r>
              <a:rPr lang="en-US" sz="2400" dirty="0" smtClean="0">
                <a:solidFill>
                  <a:srgbClr val="C00000"/>
                </a:solidFill>
              </a:rPr>
              <a:t>) Unwanted data movement</a:t>
            </a:r>
            <a:endParaRPr lang="en-US" sz="2400" dirty="0">
              <a:solidFill>
                <a:srgbClr val="C00000"/>
              </a:solidFill>
            </a:endParaRPr>
          </a:p>
        </p:txBody>
      </p:sp>
      <p:sp>
        <p:nvSpPr>
          <p:cNvPr id="37" name="Slide Number Placeholder 36"/>
          <p:cNvSpPr>
            <a:spLocks noGrp="1"/>
          </p:cNvSpPr>
          <p:nvPr>
            <p:ph type="sldNum" sz="quarter" idx="12"/>
          </p:nvPr>
        </p:nvSpPr>
        <p:spPr/>
        <p:txBody>
          <a:bodyPr/>
          <a:lstStyle/>
          <a:p>
            <a:fld id="{CD63C8E0-6DD9-4302-9AA9-5177C785CB79}" type="slidenum">
              <a:rPr lang="en-US" smtClean="0">
                <a:solidFill>
                  <a:prstClr val="black">
                    <a:tint val="75000"/>
                  </a:prstClr>
                </a:solidFill>
              </a:rPr>
              <a:pPr/>
              <a:t>100</a:t>
            </a:fld>
            <a:endParaRPr lang="en-US">
              <a:solidFill>
                <a:prstClr val="black">
                  <a:tint val="75000"/>
                </a:prstClr>
              </a:solidFill>
            </a:endParaRPr>
          </a:p>
        </p:txBody>
      </p:sp>
      <p:sp>
        <p:nvSpPr>
          <p:cNvPr id="39" name="TextBox 38"/>
          <p:cNvSpPr txBox="1"/>
          <p:nvPr/>
        </p:nvSpPr>
        <p:spPr>
          <a:xfrm>
            <a:off x="179512" y="6093296"/>
            <a:ext cx="7584528" cy="584776"/>
          </a:xfrm>
          <a:prstGeom prst="rect">
            <a:avLst/>
          </a:prstGeom>
          <a:noFill/>
        </p:spPr>
        <p:txBody>
          <a:bodyPr wrap="none" rtlCol="0">
            <a:spAutoFit/>
          </a:bodyPr>
          <a:lstStyle/>
          <a:p>
            <a:r>
              <a:rPr lang="en-US" sz="3200" dirty="0" smtClean="0">
                <a:solidFill>
                  <a:srgbClr val="FF0000"/>
                </a:solidFill>
              </a:rPr>
              <a:t>1046ns, 3.6uJ    (for 4KB page copy via DMA)</a:t>
            </a:r>
            <a:endParaRPr lang="en-US" sz="3200" dirty="0">
              <a:solidFill>
                <a:srgbClr val="FF0000"/>
              </a:solidFill>
            </a:endParaRPr>
          </a:p>
        </p:txBody>
      </p:sp>
    </p:spTree>
    <p:extLst>
      <p:ext uri="{BB962C8B-B14F-4D97-AF65-F5344CB8AC3E}">
        <p14:creationId xmlns:p14="http://schemas.microsoft.com/office/powerpoint/2010/main" val="836710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par>
                    <p:cTn id="16" fill="hold">
                      <p:stCondLst>
                        <p:cond delay="indefinite"/>
                      </p:stCondLst>
                      <p:childTnLst>
                        <p:par>
                          <p:cTn id="17" fill="hold">
                            <p:stCondLst>
                              <p:cond delay="0"/>
                            </p:stCondLst>
                            <p:childTnLst>
                              <p:par>
                                <p:cTn id="18" presetID="35" presetClass="path" presetSubtype="0" accel="50000" decel="50000" fill="hold" grpId="1" nodeType="clickEffect">
                                  <p:stCondLst>
                                    <p:cond delay="0"/>
                                  </p:stCondLst>
                                  <p:childTnLst>
                                    <p:animMotion origin="layout" path="M 1.38889E-6 -2.59019E-6 L -0.55156 0.03169 " pathEditMode="relative" rAng="0" ptsTypes="AA">
                                      <p:cBhvr>
                                        <p:cTn id="19" dur="500" fill="hold"/>
                                        <p:tgtEl>
                                          <p:spTgt spid="18"/>
                                        </p:tgtEl>
                                        <p:attrNameLst>
                                          <p:attrName>ppt_x</p:attrName>
                                          <p:attrName>ppt_y</p:attrName>
                                        </p:attrNameLst>
                                      </p:cBhvr>
                                      <p:rCtr x="-27600" y="1600"/>
                                    </p:animMotion>
                                  </p:childTnLst>
                                </p:cTn>
                              </p:par>
                            </p:childTnLst>
                          </p:cTn>
                        </p:par>
                        <p:par>
                          <p:cTn id="20" fill="hold">
                            <p:stCondLst>
                              <p:cond delay="500"/>
                            </p:stCondLst>
                            <p:childTnLst>
                              <p:par>
                                <p:cTn id="21" presetID="1" presetClass="exit" presetSubtype="0" fill="hold" grpId="2" nodeType="afterEffect">
                                  <p:stCondLst>
                                    <p:cond delay="0"/>
                                  </p:stCondLst>
                                  <p:childTnLst>
                                    <p:set>
                                      <p:cBhvr>
                                        <p:cTn id="22" dur="1" fill="hold">
                                          <p:stCondLst>
                                            <p:cond delay="0"/>
                                          </p:stCondLst>
                                        </p:cTn>
                                        <p:tgtEl>
                                          <p:spTgt spid="18"/>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childTnLst>
                          </p:cTn>
                        </p:par>
                      </p:childTnLst>
                    </p:cTn>
                  </p:par>
                  <p:par>
                    <p:cTn id="30" fill="hold">
                      <p:stCondLst>
                        <p:cond delay="indefinite"/>
                      </p:stCondLst>
                      <p:childTnLst>
                        <p:par>
                          <p:cTn id="31" fill="hold">
                            <p:stCondLst>
                              <p:cond delay="0"/>
                            </p:stCondLst>
                            <p:childTnLst>
                              <p:par>
                                <p:cTn id="32" presetID="35" presetClass="path" presetSubtype="0" accel="50000" decel="50000" fill="hold" grpId="1" nodeType="clickEffect">
                                  <p:stCondLst>
                                    <p:cond delay="0"/>
                                  </p:stCondLst>
                                  <p:childTnLst>
                                    <p:animMotion origin="layout" path="M -2.22222E-6 1.18409E-6 L -0.54114 -0.0118 " pathEditMode="relative" rAng="0" ptsTypes="AA">
                                      <p:cBhvr>
                                        <p:cTn id="33" dur="500" fill="hold"/>
                                        <p:tgtEl>
                                          <p:spTgt spid="19"/>
                                        </p:tgtEl>
                                        <p:attrNameLst>
                                          <p:attrName>ppt_x</p:attrName>
                                          <p:attrName>ppt_y</p:attrName>
                                        </p:attrNameLst>
                                      </p:cBhvr>
                                      <p:rCtr x="-27100" y="-600"/>
                                    </p:animMotion>
                                  </p:childTnLst>
                                </p:cTn>
                              </p:par>
                            </p:childTnLst>
                          </p:cTn>
                        </p:par>
                        <p:par>
                          <p:cTn id="34" fill="hold">
                            <p:stCondLst>
                              <p:cond delay="500"/>
                            </p:stCondLst>
                            <p:childTnLst>
                              <p:par>
                                <p:cTn id="35" presetID="1" presetClass="exit" presetSubtype="0" fill="hold" grpId="2" nodeType="afterEffect">
                                  <p:stCondLst>
                                    <p:cond delay="0"/>
                                  </p:stCondLst>
                                  <p:childTnLst>
                                    <p:set>
                                      <p:cBhvr>
                                        <p:cTn id="36" dur="1" fill="hold">
                                          <p:stCondLst>
                                            <p:cond delay="0"/>
                                          </p:stCondLst>
                                        </p:cTn>
                                        <p:tgtEl>
                                          <p:spTgt spid="19"/>
                                        </p:tgtEl>
                                        <p:attrNameLst>
                                          <p:attrName>style.visibility</p:attrName>
                                        </p:attrNameLst>
                                      </p:cBhvr>
                                      <p:to>
                                        <p:strVal val="hidden"/>
                                      </p:to>
                                    </p:set>
                                  </p:childTnLst>
                                </p:cTn>
                              </p:par>
                              <p:par>
                                <p:cTn id="37" presetID="1" presetClass="entr" presetSubtype="0" fill="hold" grpId="0" nodeType="withEffect">
                                  <p:stCondLst>
                                    <p:cond delay="0"/>
                                  </p:stCondLst>
                                  <p:childTnLst>
                                    <p:set>
                                      <p:cBhvr>
                                        <p:cTn id="38" dur="1" fill="hold">
                                          <p:stCondLst>
                                            <p:cond delay="0"/>
                                          </p:stCondLst>
                                        </p:cTn>
                                        <p:tgtEl>
                                          <p:spTgt spid="2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mph" presetSubtype="2" fill="hold" nodeType="clickEffect">
                                  <p:stCondLst>
                                    <p:cond delay="0"/>
                                  </p:stCondLst>
                                  <p:childTnLst>
                                    <p:animClr clrSpc="rgb" dir="cw">
                                      <p:cBhvr>
                                        <p:cTn id="42" dur="500" fill="hold"/>
                                        <p:tgtEl>
                                          <p:spTgt spid="22"/>
                                        </p:tgtEl>
                                        <p:attrNameLst>
                                          <p:attrName>fillcolor</p:attrName>
                                        </p:attrNameLst>
                                      </p:cBhvr>
                                      <p:to>
                                        <a:schemeClr val="bg1"/>
                                      </p:to>
                                    </p:animClr>
                                    <p:set>
                                      <p:cBhvr>
                                        <p:cTn id="43" dur="500" fill="hold"/>
                                        <p:tgtEl>
                                          <p:spTgt spid="22"/>
                                        </p:tgtEl>
                                        <p:attrNameLst>
                                          <p:attrName>fill.type</p:attrName>
                                        </p:attrNameLst>
                                      </p:cBhvr>
                                      <p:to>
                                        <p:strVal val="solid"/>
                                      </p:to>
                                    </p:set>
                                    <p:set>
                                      <p:cBhvr>
                                        <p:cTn id="44" dur="500" fill="hold"/>
                                        <p:tgtEl>
                                          <p:spTgt spid="22"/>
                                        </p:tgtEl>
                                        <p:attrNameLst>
                                          <p:attrName>fill.on</p:attrName>
                                        </p:attrNameLst>
                                      </p:cBhvr>
                                      <p:to>
                                        <p:strVal val="true"/>
                                      </p:to>
                                    </p:se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fade">
                                      <p:cBhvr>
                                        <p:cTn id="55" dur="500"/>
                                        <p:tgtEl>
                                          <p:spTgt spid="2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5"/>
                                        </p:tgtEl>
                                        <p:attrNameLst>
                                          <p:attrName>style.visibility</p:attrName>
                                        </p:attrNameLst>
                                      </p:cBhvr>
                                      <p:to>
                                        <p:strVal val="visible"/>
                                      </p:to>
                                    </p:set>
                                    <p:animEffect transition="in" filter="fade">
                                      <p:cBhvr>
                                        <p:cTn id="58" dur="500"/>
                                        <p:tgtEl>
                                          <p:spTgt spid="2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26"/>
                                        </p:tgtEl>
                                        <p:attrNameLst>
                                          <p:attrName>style.visibility</p:attrName>
                                        </p:attrNameLst>
                                      </p:cBhvr>
                                      <p:to>
                                        <p:strVal val="visible"/>
                                      </p:to>
                                    </p:set>
                                    <p:animEffect transition="in" filter="fade">
                                      <p:cBhvr>
                                        <p:cTn id="61" dur="500"/>
                                        <p:tgtEl>
                                          <p:spTgt spid="2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7"/>
                                        </p:tgtEl>
                                        <p:attrNameLst>
                                          <p:attrName>style.visibility</p:attrName>
                                        </p:attrNameLst>
                                      </p:cBhvr>
                                      <p:to>
                                        <p:strVal val="visible"/>
                                      </p:to>
                                    </p:set>
                                    <p:animEffect transition="in" filter="fade">
                                      <p:cBhvr>
                                        <p:cTn id="64" dur="500"/>
                                        <p:tgtEl>
                                          <p:spTgt spid="27"/>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32"/>
                                        </p:tgtEl>
                                        <p:attrNameLst>
                                          <p:attrName>style.visibility</p:attrName>
                                        </p:attrNameLst>
                                      </p:cBhvr>
                                      <p:to>
                                        <p:strVal val="visible"/>
                                      </p:to>
                                    </p:set>
                                    <p:animEffect transition="in" filter="fade">
                                      <p:cBhvr>
                                        <p:cTn id="81" dur="500"/>
                                        <p:tgtEl>
                                          <p:spTgt spid="32"/>
                                        </p:tgtEl>
                                      </p:cBhvr>
                                    </p:animEffect>
                                  </p:childTnLst>
                                </p:cTn>
                              </p:par>
                              <p:par>
                                <p:cTn id="82" presetID="10" presetClass="entr" presetSubtype="0" fill="hold" nodeType="withEffect">
                                  <p:stCondLst>
                                    <p:cond delay="0"/>
                                  </p:stCondLst>
                                  <p:childTnLst>
                                    <p:set>
                                      <p:cBhvr>
                                        <p:cTn id="83" dur="1" fill="hold">
                                          <p:stCondLst>
                                            <p:cond delay="0"/>
                                          </p:stCondLst>
                                        </p:cTn>
                                        <p:tgtEl>
                                          <p:spTgt spid="33"/>
                                        </p:tgtEl>
                                        <p:attrNameLst>
                                          <p:attrName>style.visibility</p:attrName>
                                        </p:attrNameLst>
                                      </p:cBhvr>
                                      <p:to>
                                        <p:strVal val="visible"/>
                                      </p:to>
                                    </p:set>
                                    <p:animEffect transition="in" filter="fade">
                                      <p:cBhvr>
                                        <p:cTn id="84" dur="500"/>
                                        <p:tgtEl>
                                          <p:spTgt spid="33"/>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grpId="0" nodeType="clickEffect">
                                  <p:stCondLst>
                                    <p:cond delay="0"/>
                                  </p:stCondLst>
                                  <p:childTnLst>
                                    <p:set>
                                      <p:cBhvr>
                                        <p:cTn id="88" dur="1" fill="hold">
                                          <p:stCondLst>
                                            <p:cond delay="0"/>
                                          </p:stCondLst>
                                        </p:cTn>
                                        <p:tgtEl>
                                          <p:spTgt spid="34"/>
                                        </p:tgtEl>
                                        <p:attrNameLst>
                                          <p:attrName>style.visibility</p:attrName>
                                        </p:attrNameLst>
                                      </p:cBhvr>
                                      <p:to>
                                        <p:strVal val="visible"/>
                                      </p:to>
                                    </p:set>
                                    <p:animEffect transition="in" filter="fade">
                                      <p:cBhvr>
                                        <p:cTn id="89" dur="500"/>
                                        <p:tgtEl>
                                          <p:spTgt spid="34"/>
                                        </p:tgtEl>
                                      </p:cBhvr>
                                    </p:animEffect>
                                  </p:childTnLst>
                                </p:cTn>
                              </p:par>
                              <p:par>
                                <p:cTn id="90" presetID="10" presetClass="entr" presetSubtype="0" fill="hold" nodeType="with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fade">
                                      <p:cBhvr>
                                        <p:cTn id="92" dur="500"/>
                                        <p:tgtEl>
                                          <p:spTgt spid="35"/>
                                        </p:tgtEl>
                                      </p:cBhvr>
                                    </p:animEffect>
                                  </p:childTnLst>
                                </p:cTn>
                              </p:par>
                            </p:childTnLst>
                          </p:cTn>
                        </p:par>
                      </p:childTnLst>
                    </p:cTn>
                  </p:par>
                  <p:par>
                    <p:cTn id="93" fill="hold">
                      <p:stCondLst>
                        <p:cond delay="indefinite"/>
                      </p:stCondLst>
                      <p:childTnLst>
                        <p:par>
                          <p:cTn id="94" fill="hold">
                            <p:stCondLst>
                              <p:cond delay="0"/>
                            </p:stCondLst>
                            <p:childTnLst>
                              <p:par>
                                <p:cTn id="95" presetID="10" presetClass="entr" presetSubtype="0" fill="hold" grpId="0" nodeType="clickEffect">
                                  <p:stCondLst>
                                    <p:cond delay="0"/>
                                  </p:stCondLst>
                                  <p:childTnLst>
                                    <p:set>
                                      <p:cBhvr>
                                        <p:cTn id="96" dur="1" fill="hold">
                                          <p:stCondLst>
                                            <p:cond delay="0"/>
                                          </p:stCondLst>
                                        </p:cTn>
                                        <p:tgtEl>
                                          <p:spTgt spid="36"/>
                                        </p:tgtEl>
                                        <p:attrNameLst>
                                          <p:attrName>style.visibility</p:attrName>
                                        </p:attrNameLst>
                                      </p:cBhvr>
                                      <p:to>
                                        <p:strVal val="visible"/>
                                      </p:to>
                                    </p:set>
                                    <p:animEffect transition="in" filter="fade">
                                      <p:cBhvr>
                                        <p:cTn id="97" dur="500"/>
                                        <p:tgtEl>
                                          <p:spTgt spid="36"/>
                                        </p:tgtEl>
                                      </p:cBhvr>
                                    </p:animEffect>
                                  </p:childTnLst>
                                </p:cTn>
                              </p:par>
                            </p:childTnLst>
                          </p:cTn>
                        </p:par>
                      </p:childTnLst>
                    </p:cTn>
                  </p:par>
                  <p:par>
                    <p:cTn id="98" fill="hold">
                      <p:stCondLst>
                        <p:cond delay="indefinite"/>
                      </p:stCondLst>
                      <p:childTnLst>
                        <p:par>
                          <p:cTn id="99" fill="hold">
                            <p:stCondLst>
                              <p:cond delay="0"/>
                            </p:stCondLst>
                            <p:childTnLst>
                              <p:par>
                                <p:cTn id="100" presetID="1" presetClass="entr" presetSubtype="0" fill="hold" grpId="0" nodeType="clickEffect">
                                  <p:stCondLst>
                                    <p:cond delay="0"/>
                                  </p:stCondLst>
                                  <p:childTnLst>
                                    <p:set>
                                      <p:cBhvr>
                                        <p:cTn id="101" dur="1" fill="hold">
                                          <p:stCondLst>
                                            <p:cond delay="0"/>
                                          </p:stCondLst>
                                        </p:cTn>
                                        <p:tgtEl>
                                          <p:spTgt spid="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8" grpId="1" animBg="1"/>
      <p:bldP spid="18" grpId="2" animBg="1"/>
      <p:bldP spid="19" grpId="0" animBg="1"/>
      <p:bldP spid="19" grpId="1" animBg="1"/>
      <p:bldP spid="19" grpId="2"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p:bldP spid="32" grpId="0"/>
      <p:bldP spid="34" grpId="0"/>
      <p:bldP spid="36" grpId="0"/>
      <p:bldP spid="39"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116632"/>
            <a:ext cx="8534400" cy="1143000"/>
          </a:xfrm>
        </p:spPr>
        <p:txBody>
          <a:bodyPr>
            <a:normAutofit/>
          </a:bodyPr>
          <a:lstStyle/>
          <a:p>
            <a:r>
              <a:rPr lang="en-US" dirty="0" smtClean="0">
                <a:solidFill>
                  <a:srgbClr val="1A5712"/>
                </a:solidFill>
                <a:latin typeface="Garamond"/>
                <a:cs typeface="Garamond"/>
              </a:rPr>
              <a:t>Future Systems: In-Memory Copy</a:t>
            </a:r>
            <a:endParaRPr lang="en-US" dirty="0">
              <a:solidFill>
                <a:srgbClr val="1A5712"/>
              </a:solidFill>
              <a:latin typeface="Garamond"/>
              <a:cs typeface="Garamond"/>
            </a:endParaRP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Memory</a:t>
            </a: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b="1" dirty="0" smtClean="0">
              <a:solidFill>
                <a:prstClr val="black"/>
              </a:solidFill>
              <a:latin typeface="Arial" charset="0"/>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6" name="Rectangle 15"/>
          <p:cNvSpPr/>
          <p:nvPr/>
        </p:nvSpPr>
        <p:spPr bwMode="auto">
          <a:xfrm>
            <a:off x="7042246" y="296017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8" name="Rectangle 17"/>
          <p:cNvSpPr/>
          <p:nvPr/>
        </p:nvSpPr>
        <p:spPr bwMode="auto">
          <a:xfrm>
            <a:off x="7042246" y="295474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cxnSp>
        <p:nvCxnSpPr>
          <p:cNvPr id="19" name="Straight Arrow Connector 18"/>
          <p:cNvCxnSpPr>
            <a:stCxn id="18" idx="2"/>
            <a:endCxn id="17" idx="0"/>
          </p:cNvCxnSpPr>
          <p:nvPr/>
        </p:nvCxnSpPr>
        <p:spPr bwMode="auto">
          <a:xfrm rot="16200000" flipH="1">
            <a:off x="7488635" y="3429574"/>
            <a:ext cx="459485" cy="1135"/>
          </a:xfrm>
          <a:prstGeom prst="straightConnector1">
            <a:avLst/>
          </a:prstGeom>
          <a:solidFill>
            <a:schemeClr val="accent1"/>
          </a:solidFill>
          <a:ln w="28575" cap="flat" cmpd="sng" algn="ctr">
            <a:solidFill>
              <a:schemeClr val="tx1"/>
            </a:solidFill>
            <a:prstDash val="solid"/>
            <a:round/>
            <a:headEnd type="none" w="med" len="med"/>
            <a:tailEnd type="stealth" w="lg" len="lg"/>
          </a:ln>
          <a:effectLst/>
        </p:spPr>
      </p:cxnSp>
      <p:sp>
        <p:nvSpPr>
          <p:cNvPr id="20" name="TextBox 19"/>
          <p:cNvSpPr txBox="1"/>
          <p:nvPr/>
        </p:nvSpPr>
        <p:spPr>
          <a:xfrm>
            <a:off x="4015945" y="1507524"/>
            <a:ext cx="2170787" cy="461665"/>
          </a:xfrm>
          <a:prstGeom prst="rect">
            <a:avLst/>
          </a:prstGeom>
          <a:noFill/>
        </p:spPr>
        <p:txBody>
          <a:bodyPr wrap="none" rtlCol="0">
            <a:spAutoFit/>
          </a:bodyPr>
          <a:lstStyle/>
          <a:p>
            <a:r>
              <a:rPr lang="en-US" sz="2400" dirty="0" smtClean="0">
                <a:solidFill>
                  <a:srgbClr val="003399"/>
                </a:solidFill>
              </a:rPr>
              <a:t>1) Low latency</a:t>
            </a:r>
            <a:endParaRPr lang="en-US" sz="2400" dirty="0">
              <a:solidFill>
                <a:srgbClr val="003399"/>
              </a:solidFill>
            </a:endParaRPr>
          </a:p>
        </p:txBody>
      </p:sp>
      <p:cxnSp>
        <p:nvCxnSpPr>
          <p:cNvPr id="21" name="Curved Connector 20"/>
          <p:cNvCxnSpPr>
            <a:stCxn id="20" idx="3"/>
            <a:endCxn id="18" idx="1"/>
          </p:cNvCxnSpPr>
          <p:nvPr/>
        </p:nvCxnSpPr>
        <p:spPr bwMode="auto">
          <a:xfrm>
            <a:off x="6186732" y="1738357"/>
            <a:ext cx="855514" cy="1339213"/>
          </a:xfrm>
          <a:prstGeom prst="curvedConnector3">
            <a:avLst>
              <a:gd name="adj1" fmla="val 50000"/>
            </a:avLst>
          </a:prstGeom>
          <a:solidFill>
            <a:schemeClr val="accent1"/>
          </a:solidFill>
          <a:ln w="28575" cap="flat" cmpd="sng" algn="ctr">
            <a:solidFill>
              <a:srgbClr val="003399"/>
            </a:solidFill>
            <a:prstDash val="solid"/>
            <a:round/>
            <a:headEnd type="none" w="med" len="med"/>
            <a:tailEnd type="stealth" w="lg" len="lg"/>
          </a:ln>
          <a:effectLst/>
        </p:spPr>
      </p:cxnSp>
      <p:sp>
        <p:nvSpPr>
          <p:cNvPr id="22" name="TextBox 21"/>
          <p:cNvSpPr txBox="1"/>
          <p:nvPr/>
        </p:nvSpPr>
        <p:spPr>
          <a:xfrm>
            <a:off x="2819400" y="5282524"/>
            <a:ext cx="3870961" cy="461665"/>
          </a:xfrm>
          <a:prstGeom prst="rect">
            <a:avLst/>
          </a:prstGeom>
          <a:noFill/>
        </p:spPr>
        <p:txBody>
          <a:bodyPr wrap="square" rtlCol="0">
            <a:spAutoFit/>
          </a:bodyPr>
          <a:lstStyle/>
          <a:p>
            <a:r>
              <a:rPr lang="en-US" sz="2400" dirty="0">
                <a:solidFill>
                  <a:srgbClr val="003399"/>
                </a:solidFill>
              </a:rPr>
              <a:t>2</a:t>
            </a:r>
            <a:r>
              <a:rPr lang="en-US" sz="2400" dirty="0" smtClean="0">
                <a:solidFill>
                  <a:srgbClr val="003399"/>
                </a:solidFill>
              </a:rPr>
              <a:t>) Low bandwidth utilization</a:t>
            </a:r>
            <a:endParaRPr lang="en-US" sz="2400" dirty="0">
              <a:solidFill>
                <a:srgbClr val="003399"/>
              </a:solidFill>
            </a:endParaRPr>
          </a:p>
        </p:txBody>
      </p:sp>
      <p:cxnSp>
        <p:nvCxnSpPr>
          <p:cNvPr id="23" name="Curved Connector 51"/>
          <p:cNvCxnSpPr>
            <a:stCxn id="22" idx="3"/>
            <a:endCxn id="15" idx="5"/>
          </p:cNvCxnSpPr>
          <p:nvPr/>
        </p:nvCxnSpPr>
        <p:spPr bwMode="auto">
          <a:xfrm flipH="1" flipV="1">
            <a:off x="6086902" y="3620065"/>
            <a:ext cx="603459" cy="1893292"/>
          </a:xfrm>
          <a:prstGeom prst="curvedConnector4">
            <a:avLst>
              <a:gd name="adj1" fmla="val -37882"/>
              <a:gd name="adj2" fmla="val 53123"/>
            </a:avLst>
          </a:prstGeom>
          <a:solidFill>
            <a:schemeClr val="accent1"/>
          </a:solidFill>
          <a:ln w="28575" cap="flat" cmpd="sng" algn="ctr">
            <a:solidFill>
              <a:srgbClr val="003399"/>
            </a:solidFill>
            <a:prstDash val="solid"/>
            <a:round/>
            <a:headEnd type="none" w="med" len="med"/>
            <a:tailEnd type="stealth" w="lg" len="lg"/>
          </a:ln>
          <a:effectLst/>
        </p:spPr>
      </p:cxnSp>
      <p:sp>
        <p:nvSpPr>
          <p:cNvPr id="24" name="TextBox 23"/>
          <p:cNvSpPr txBox="1"/>
          <p:nvPr/>
        </p:nvSpPr>
        <p:spPr>
          <a:xfrm>
            <a:off x="428359" y="1505479"/>
            <a:ext cx="3105673" cy="461665"/>
          </a:xfrm>
          <a:prstGeom prst="rect">
            <a:avLst/>
          </a:prstGeom>
          <a:noFill/>
        </p:spPr>
        <p:txBody>
          <a:bodyPr wrap="square" rtlCol="0">
            <a:spAutoFit/>
          </a:bodyPr>
          <a:lstStyle/>
          <a:p>
            <a:r>
              <a:rPr lang="en-US" sz="2400" dirty="0" smtClean="0">
                <a:solidFill>
                  <a:srgbClr val="003399"/>
                </a:solidFill>
              </a:rPr>
              <a:t>3) No cache pollution</a:t>
            </a:r>
            <a:endParaRPr lang="en-US" sz="2400" dirty="0">
              <a:solidFill>
                <a:srgbClr val="003399"/>
              </a:solidFill>
            </a:endParaRPr>
          </a:p>
        </p:txBody>
      </p:sp>
      <p:cxnSp>
        <p:nvCxnSpPr>
          <p:cNvPr id="25" name="Curved Connector 51"/>
          <p:cNvCxnSpPr>
            <a:stCxn id="24" idx="3"/>
            <a:endCxn id="13" idx="0"/>
          </p:cNvCxnSpPr>
          <p:nvPr/>
        </p:nvCxnSpPr>
        <p:spPr bwMode="auto">
          <a:xfrm flipH="1">
            <a:off x="2190466" y="1736312"/>
            <a:ext cx="1343566" cy="1450437"/>
          </a:xfrm>
          <a:prstGeom prst="curvedConnector4">
            <a:avLst>
              <a:gd name="adj1" fmla="val -17014"/>
              <a:gd name="adj2" fmla="val 57957"/>
            </a:avLst>
          </a:prstGeom>
          <a:solidFill>
            <a:schemeClr val="accent1"/>
          </a:solidFill>
          <a:ln w="28575" cap="flat" cmpd="sng" algn="ctr">
            <a:solidFill>
              <a:srgbClr val="003399"/>
            </a:solidFill>
            <a:prstDash val="solid"/>
            <a:round/>
            <a:headEnd type="none" w="med" len="med"/>
            <a:tailEnd type="stealth" w="lg" len="lg"/>
          </a:ln>
          <a:effectLst/>
        </p:spPr>
      </p:cxnSp>
      <p:sp>
        <p:nvSpPr>
          <p:cNvPr id="26" name="TextBox 25"/>
          <p:cNvSpPr txBox="1"/>
          <p:nvPr/>
        </p:nvSpPr>
        <p:spPr>
          <a:xfrm>
            <a:off x="2819400" y="5682064"/>
            <a:ext cx="4798552" cy="461665"/>
          </a:xfrm>
          <a:prstGeom prst="rect">
            <a:avLst/>
          </a:prstGeom>
          <a:noFill/>
        </p:spPr>
        <p:txBody>
          <a:bodyPr wrap="square" rtlCol="0">
            <a:spAutoFit/>
          </a:bodyPr>
          <a:lstStyle/>
          <a:p>
            <a:r>
              <a:rPr lang="en-US" sz="2400" dirty="0" smtClean="0">
                <a:solidFill>
                  <a:srgbClr val="003399"/>
                </a:solidFill>
              </a:rPr>
              <a:t>4) No unwanted data movement</a:t>
            </a:r>
            <a:endParaRPr lang="en-US" sz="2400" dirty="0">
              <a:solidFill>
                <a:srgbClr val="003399"/>
              </a:solidFill>
            </a:endParaRPr>
          </a:p>
        </p:txBody>
      </p:sp>
      <p:sp>
        <p:nvSpPr>
          <p:cNvPr id="28" name="Slide Number Placeholder 27"/>
          <p:cNvSpPr>
            <a:spLocks noGrp="1"/>
          </p:cNvSpPr>
          <p:nvPr>
            <p:ph type="sldNum" sz="quarter" idx="12"/>
          </p:nvPr>
        </p:nvSpPr>
        <p:spPr/>
        <p:txBody>
          <a:bodyPr/>
          <a:lstStyle/>
          <a:p>
            <a:fld id="{CD63C8E0-6DD9-4302-9AA9-5177C785CB79}" type="slidenum">
              <a:rPr lang="en-US" smtClean="0">
                <a:solidFill>
                  <a:prstClr val="black">
                    <a:tint val="75000"/>
                  </a:prstClr>
                </a:solidFill>
              </a:rPr>
              <a:pPr/>
              <a:t>101</a:t>
            </a:fld>
            <a:endParaRPr lang="en-US">
              <a:solidFill>
                <a:prstClr val="black">
                  <a:tint val="75000"/>
                </a:prstClr>
              </a:solidFill>
            </a:endParaRPr>
          </a:p>
        </p:txBody>
      </p:sp>
      <p:sp>
        <p:nvSpPr>
          <p:cNvPr id="29" name="TextBox 28"/>
          <p:cNvSpPr txBox="1"/>
          <p:nvPr/>
        </p:nvSpPr>
        <p:spPr>
          <a:xfrm>
            <a:off x="179512" y="6093296"/>
            <a:ext cx="2453917" cy="584776"/>
          </a:xfrm>
          <a:prstGeom prst="rect">
            <a:avLst/>
          </a:prstGeom>
          <a:noFill/>
        </p:spPr>
        <p:txBody>
          <a:bodyPr wrap="none" rtlCol="0">
            <a:spAutoFit/>
          </a:bodyPr>
          <a:lstStyle/>
          <a:p>
            <a:r>
              <a:rPr lang="en-US" sz="3200" dirty="0" smtClean="0">
                <a:solidFill>
                  <a:srgbClr val="FF0000"/>
                </a:solidFill>
              </a:rPr>
              <a:t>1046ns, 3.6uJ</a:t>
            </a:r>
            <a:endParaRPr lang="en-US" sz="3200" dirty="0">
              <a:solidFill>
                <a:srgbClr val="FF0000"/>
              </a:solidFill>
            </a:endParaRPr>
          </a:p>
        </p:txBody>
      </p:sp>
      <p:sp>
        <p:nvSpPr>
          <p:cNvPr id="31" name="TextBox 30"/>
          <p:cNvSpPr txBox="1"/>
          <p:nvPr/>
        </p:nvSpPr>
        <p:spPr>
          <a:xfrm>
            <a:off x="2830129" y="6093296"/>
            <a:ext cx="2926202" cy="584776"/>
          </a:xfrm>
          <a:prstGeom prst="rect">
            <a:avLst/>
          </a:prstGeom>
          <a:noFill/>
        </p:spPr>
        <p:txBody>
          <a:bodyPr wrap="none" rtlCol="0">
            <a:spAutoFit/>
          </a:bodyPr>
          <a:lstStyle/>
          <a:p>
            <a:r>
              <a:rPr lang="en-US" sz="3200" dirty="0" smtClean="0">
                <a:solidFill>
                  <a:srgbClr val="008000"/>
                </a:solidFill>
                <a:sym typeface="Wingdings"/>
              </a:rPr>
              <a:t>   </a:t>
            </a:r>
            <a:r>
              <a:rPr lang="en-US" sz="3200" dirty="0" smtClean="0">
                <a:solidFill>
                  <a:srgbClr val="008000"/>
                </a:solidFill>
              </a:rPr>
              <a:t>90ns, 0.04uJ</a:t>
            </a:r>
            <a:endParaRPr lang="en-US" sz="3200" dirty="0">
              <a:solidFill>
                <a:srgbClr val="008000"/>
              </a:solidFill>
            </a:endParaRPr>
          </a:p>
        </p:txBody>
      </p:sp>
    </p:spTree>
    <p:extLst>
      <p:ext uri="{BB962C8B-B14F-4D97-AF65-F5344CB8AC3E}">
        <p14:creationId xmlns:p14="http://schemas.microsoft.com/office/powerpoint/2010/main" val="8714949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grpId="0" nodeType="clickEffect">
                                  <p:stCondLst>
                                    <p:cond delay="0"/>
                                  </p:stCondLst>
                                  <p:childTnLst>
                                    <p:animMotion origin="layout" path="M -3.61111E-6 2.96296E-6 L -3.61111E-6 0.10277 " pathEditMode="relative" rAng="0" ptsTypes="AA">
                                      <p:cBhvr>
                                        <p:cTn id="6" dur="500" fill="hold"/>
                                        <p:tgtEl>
                                          <p:spTgt spid="18"/>
                                        </p:tgtEl>
                                        <p:attrNameLst>
                                          <p:attrName>ppt_x</p:attrName>
                                          <p:attrName>ppt_y</p:attrName>
                                        </p:attrNameLst>
                                      </p:cBhvr>
                                      <p:rCtr x="0" y="51"/>
                                    </p:animMotion>
                                  </p:childTnLst>
                                </p:cTn>
                              </p:par>
                            </p:childTnLst>
                          </p:cTn>
                        </p:par>
                        <p:par>
                          <p:cTn id="7" fill="hold">
                            <p:stCondLst>
                              <p:cond delay="500"/>
                            </p:stCondLst>
                            <p:childTnLst>
                              <p:par>
                                <p:cTn id="8" presetID="1" presetClass="exit" presetSubtype="0" fill="hold" grpId="1" nodeType="afterEffect">
                                  <p:stCondLst>
                                    <p:cond delay="0"/>
                                  </p:stCondLst>
                                  <p:childTnLst>
                                    <p:set>
                                      <p:cBhvr>
                                        <p:cTn id="9" dur="1" fill="hold">
                                          <p:stCondLst>
                                            <p:cond delay="0"/>
                                          </p:stCondLst>
                                        </p:cTn>
                                        <p:tgtEl>
                                          <p:spTgt spid="18"/>
                                        </p:tgtEl>
                                        <p:attrNameLst>
                                          <p:attrName>style.visibility</p:attrName>
                                        </p:attrNameLst>
                                      </p:cBhvr>
                                      <p:to>
                                        <p:strVal val="hidden"/>
                                      </p:to>
                                    </p:set>
                                  </p:childTnLst>
                                </p:cTn>
                              </p:par>
                              <p:par>
                                <p:cTn id="10" presetID="1" presetClass="emph" presetSubtype="2" fill="hold" nodeType="withEffect">
                                  <p:stCondLst>
                                    <p:cond delay="0"/>
                                  </p:stCondLst>
                                  <p:childTnLst>
                                    <p:animClr clrSpc="rgb" dir="cw">
                                      <p:cBhvr>
                                        <p:cTn id="11" dur="500" fill="hold"/>
                                        <p:tgtEl>
                                          <p:spTgt spid="17"/>
                                        </p:tgtEl>
                                        <p:attrNameLst>
                                          <p:attrName>fillcolor</p:attrName>
                                        </p:attrNameLst>
                                      </p:cBhvr>
                                      <p:to>
                                        <a:schemeClr val="bg1"/>
                                      </p:to>
                                    </p:animClr>
                                    <p:set>
                                      <p:cBhvr>
                                        <p:cTn id="12" dur="500" fill="hold"/>
                                        <p:tgtEl>
                                          <p:spTgt spid="17"/>
                                        </p:tgtEl>
                                        <p:attrNameLst>
                                          <p:attrName>fill.type</p:attrName>
                                        </p:attrNameLst>
                                      </p:cBhvr>
                                      <p:to>
                                        <p:strVal val="solid"/>
                                      </p:to>
                                    </p:set>
                                    <p:set>
                                      <p:cBhvr>
                                        <p:cTn id="13" dur="500" fill="hold"/>
                                        <p:tgtEl>
                                          <p:spTgt spid="17"/>
                                        </p:tgtEl>
                                        <p:attrNameLst>
                                          <p:attrName>fill.on</p:attrName>
                                        </p:attrNameLst>
                                      </p:cBhvr>
                                      <p:to>
                                        <p:strVal val="true"/>
                                      </p:to>
                                    </p:set>
                                  </p:childTnLst>
                                </p:cTn>
                              </p:par>
                              <p:par>
                                <p:cTn id="14" presetID="10" presetClass="entr" presetSubtype="0" fill="hold"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fade">
                                      <p:cBhvr>
                                        <p:cTn id="21" dur="500"/>
                                        <p:tgtEl>
                                          <p:spTgt spid="20"/>
                                        </p:tgtEl>
                                      </p:cBhvr>
                                    </p:animEffect>
                                  </p:childTnLst>
                                </p:cTn>
                              </p:par>
                              <p:par>
                                <p:cTn id="22" presetID="10" presetClass="entr" presetSubtype="0" fill="hold"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fade">
                                      <p:cBhvr>
                                        <p:cTn id="29" dur="500"/>
                                        <p:tgtEl>
                                          <p:spTgt spid="22"/>
                                        </p:tgtEl>
                                      </p:cBhvr>
                                    </p:animEffect>
                                  </p:childTnLst>
                                </p:cTn>
                              </p:par>
                              <p:par>
                                <p:cTn id="30" presetID="10" presetClass="entr" presetSubtype="0" fill="hold"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fade">
                                      <p:cBhvr>
                                        <p:cTn id="37" dur="500"/>
                                        <p:tgtEl>
                                          <p:spTgt spid="24"/>
                                        </p:tgtEl>
                                      </p:cBhvr>
                                    </p:animEffect>
                                  </p:childTnLst>
                                </p:cTn>
                              </p:par>
                              <p:par>
                                <p:cTn id="38" presetID="10" presetClass="entr" presetSubtype="0" fill="hold"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500"/>
                                        <p:tgtEl>
                                          <p:spTgt spid="25"/>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29"/>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grpId="0" nodeType="clickEffect">
                                  <p:stCondLst>
                                    <p:cond delay="0"/>
                                  </p:stCondLst>
                                  <p:childTnLst>
                                    <p:set>
                                      <p:cBhvr>
                                        <p:cTn id="53"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20" grpId="0"/>
      <p:bldP spid="22" grpId="0"/>
      <p:bldP spid="24" grpId="0"/>
      <p:bldP spid="26" grpId="0"/>
      <p:bldP spid="29" grpId="0"/>
      <p:bldP spid="31"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1"/>
          <p:cNvSpPr>
            <a:spLocks/>
          </p:cNvSpPr>
          <p:nvPr/>
        </p:nvSpPr>
        <p:spPr bwMode="auto">
          <a:xfrm>
            <a:off x="1714500" y="2660244"/>
            <a:ext cx="4552950" cy="177800"/>
          </a:xfrm>
          <a:prstGeom prst="rect">
            <a:avLst/>
          </a:prstGeom>
          <a:solidFill>
            <a:srgbClr val="9A9A9A"/>
          </a:solid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endParaRPr>
          </a:p>
        </p:txBody>
      </p:sp>
      <p:sp>
        <p:nvSpPr>
          <p:cNvPr id="19458" name="Rectangle 2"/>
          <p:cNvSpPr>
            <a:spLocks/>
          </p:cNvSpPr>
          <p:nvPr/>
        </p:nvSpPr>
        <p:spPr bwMode="auto">
          <a:xfrm>
            <a:off x="1695450" y="5270094"/>
            <a:ext cx="4552950" cy="177800"/>
          </a:xfrm>
          <a:prstGeom prst="rect">
            <a:avLst/>
          </a:prstGeom>
          <a:solidFill>
            <a:srgbClr val="9A9A9A"/>
          </a:solid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endParaRPr>
          </a:p>
        </p:txBody>
      </p:sp>
      <p:sp>
        <p:nvSpPr>
          <p:cNvPr id="19459" name="Rectangle 3"/>
          <p:cNvSpPr>
            <a:spLocks/>
          </p:cNvSpPr>
          <p:nvPr/>
        </p:nvSpPr>
        <p:spPr bwMode="auto">
          <a:xfrm>
            <a:off x="1714500" y="2076044"/>
            <a:ext cx="4552950" cy="177800"/>
          </a:xfrm>
          <a:prstGeom prst="rect">
            <a:avLst/>
          </a:prstGeom>
          <a:solidFill>
            <a:srgbClr val="9A9A9A"/>
          </a:solid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endParaRPr>
          </a:p>
        </p:txBody>
      </p:sp>
      <p:sp>
        <p:nvSpPr>
          <p:cNvPr id="19460" name="Rectangle 4"/>
          <p:cNvSpPr>
            <a:spLocks noGrp="1" noChangeArrowheads="1"/>
          </p:cNvSpPr>
          <p:nvPr>
            <p:ph type="title"/>
          </p:nvPr>
        </p:nvSpPr>
        <p:spPr>
          <a:xfrm>
            <a:off x="419100" y="196850"/>
            <a:ext cx="8545388" cy="558800"/>
          </a:xfrm>
          <a:ln/>
        </p:spPr>
        <p:txBody>
          <a:bodyPr/>
          <a:lstStyle/>
          <a:p>
            <a:r>
              <a:rPr lang="en-US" sz="4000" dirty="0" err="1">
                <a:solidFill>
                  <a:srgbClr val="1A5712"/>
                </a:solidFill>
                <a:latin typeface="Garamond"/>
                <a:cs typeface="Garamond"/>
              </a:rPr>
              <a:t>RowClone</a:t>
            </a:r>
            <a:r>
              <a:rPr lang="en-US" sz="4000" dirty="0">
                <a:solidFill>
                  <a:srgbClr val="1A5712"/>
                </a:solidFill>
                <a:latin typeface="Garamond"/>
                <a:cs typeface="Garamond"/>
              </a:rPr>
              <a:t>: </a:t>
            </a:r>
            <a:r>
              <a:rPr lang="en-US" sz="4000" dirty="0" smtClean="0">
                <a:solidFill>
                  <a:srgbClr val="1A5712"/>
                </a:solidFill>
                <a:latin typeface="Garamond"/>
                <a:cs typeface="Garamond"/>
              </a:rPr>
              <a:t>In</a:t>
            </a:r>
            <a:r>
              <a:rPr lang="en-US" sz="4000" dirty="0">
                <a:solidFill>
                  <a:srgbClr val="1A5712"/>
                </a:solidFill>
                <a:latin typeface="Garamond"/>
                <a:cs typeface="Garamond"/>
              </a:rPr>
              <a:t>-DRAM </a:t>
            </a:r>
            <a:r>
              <a:rPr lang="en-US" sz="4000" dirty="0" smtClean="0">
                <a:solidFill>
                  <a:srgbClr val="1A5712"/>
                </a:solidFill>
                <a:latin typeface="Garamond"/>
                <a:cs typeface="Garamond"/>
              </a:rPr>
              <a:t>Row Copy</a:t>
            </a:r>
            <a:endParaRPr lang="en-US" sz="4000" dirty="0">
              <a:solidFill>
                <a:srgbClr val="1A5712"/>
              </a:solidFill>
              <a:latin typeface="Garamond"/>
              <a:cs typeface="Garamond"/>
            </a:endParaRPr>
          </a:p>
        </p:txBody>
      </p:sp>
      <p:grpSp>
        <p:nvGrpSpPr>
          <p:cNvPr id="19485" name="Group 29"/>
          <p:cNvGrpSpPr>
            <a:grpSpLocks/>
          </p:cNvGrpSpPr>
          <p:nvPr/>
        </p:nvGrpSpPr>
        <p:grpSpPr bwMode="auto">
          <a:xfrm>
            <a:off x="1695450" y="1656151"/>
            <a:ext cx="4574382" cy="3359944"/>
            <a:chOff x="0" y="0"/>
            <a:chExt cx="5763" cy="4232"/>
          </a:xfrm>
        </p:grpSpPr>
        <p:sp>
          <p:nvSpPr>
            <p:cNvPr id="19461" name="Line 5"/>
            <p:cNvSpPr>
              <a:spLocks noChangeShapeType="1"/>
            </p:cNvSpPr>
            <p:nvPr/>
          </p:nvSpPr>
          <p:spPr bwMode="auto">
            <a:xfrm rot="10800000" flipH="1">
              <a:off x="0" y="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62" name="Line 6"/>
            <p:cNvSpPr>
              <a:spLocks noChangeShapeType="1"/>
            </p:cNvSpPr>
            <p:nvPr/>
          </p:nvSpPr>
          <p:spPr bwMode="auto">
            <a:xfrm rot="10800000" flipH="1">
              <a:off x="0" y="18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63" name="Line 7"/>
            <p:cNvSpPr>
              <a:spLocks noChangeShapeType="1"/>
            </p:cNvSpPr>
            <p:nvPr/>
          </p:nvSpPr>
          <p:spPr bwMode="auto">
            <a:xfrm rot="10800000" flipH="1">
              <a:off x="0" y="36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64" name="Line 8"/>
            <p:cNvSpPr>
              <a:spLocks noChangeShapeType="1"/>
            </p:cNvSpPr>
            <p:nvPr/>
          </p:nvSpPr>
          <p:spPr bwMode="auto">
            <a:xfrm rot="10800000" flipH="1">
              <a:off x="0" y="55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65" name="Line 9"/>
            <p:cNvSpPr>
              <a:spLocks noChangeShapeType="1"/>
            </p:cNvSpPr>
            <p:nvPr/>
          </p:nvSpPr>
          <p:spPr bwMode="auto">
            <a:xfrm rot="10800000" flipH="1">
              <a:off x="0" y="73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66" name="Line 10"/>
            <p:cNvSpPr>
              <a:spLocks noChangeShapeType="1"/>
            </p:cNvSpPr>
            <p:nvPr/>
          </p:nvSpPr>
          <p:spPr bwMode="auto">
            <a:xfrm rot="10800000" flipH="1">
              <a:off x="0" y="92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67" name="Line 11"/>
            <p:cNvSpPr>
              <a:spLocks noChangeShapeType="1"/>
            </p:cNvSpPr>
            <p:nvPr/>
          </p:nvSpPr>
          <p:spPr bwMode="auto">
            <a:xfrm rot="10800000" flipH="1">
              <a:off x="0" y="110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68" name="Line 12"/>
            <p:cNvSpPr>
              <a:spLocks noChangeShapeType="1"/>
            </p:cNvSpPr>
            <p:nvPr/>
          </p:nvSpPr>
          <p:spPr bwMode="auto">
            <a:xfrm rot="10800000" flipH="1">
              <a:off x="0" y="128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69" name="Line 13"/>
            <p:cNvSpPr>
              <a:spLocks noChangeShapeType="1"/>
            </p:cNvSpPr>
            <p:nvPr/>
          </p:nvSpPr>
          <p:spPr bwMode="auto">
            <a:xfrm rot="10800000" flipH="1">
              <a:off x="0" y="147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70" name="Line 14"/>
            <p:cNvSpPr>
              <a:spLocks noChangeShapeType="1"/>
            </p:cNvSpPr>
            <p:nvPr/>
          </p:nvSpPr>
          <p:spPr bwMode="auto">
            <a:xfrm rot="10800000" flipH="1">
              <a:off x="0" y="165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71" name="Line 15"/>
            <p:cNvSpPr>
              <a:spLocks noChangeShapeType="1"/>
            </p:cNvSpPr>
            <p:nvPr/>
          </p:nvSpPr>
          <p:spPr bwMode="auto">
            <a:xfrm rot="10800000" flipH="1">
              <a:off x="0" y="184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72" name="Line 16"/>
            <p:cNvSpPr>
              <a:spLocks noChangeShapeType="1"/>
            </p:cNvSpPr>
            <p:nvPr/>
          </p:nvSpPr>
          <p:spPr bwMode="auto">
            <a:xfrm rot="10800000" flipH="1">
              <a:off x="0" y="202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73" name="Line 17"/>
            <p:cNvSpPr>
              <a:spLocks noChangeShapeType="1"/>
            </p:cNvSpPr>
            <p:nvPr/>
          </p:nvSpPr>
          <p:spPr bwMode="auto">
            <a:xfrm rot="10800000" flipH="1">
              <a:off x="0" y="220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74" name="Line 18"/>
            <p:cNvSpPr>
              <a:spLocks noChangeShapeType="1"/>
            </p:cNvSpPr>
            <p:nvPr/>
          </p:nvSpPr>
          <p:spPr bwMode="auto">
            <a:xfrm rot="10800000" flipH="1">
              <a:off x="0" y="239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75" name="Line 19"/>
            <p:cNvSpPr>
              <a:spLocks noChangeShapeType="1"/>
            </p:cNvSpPr>
            <p:nvPr/>
          </p:nvSpPr>
          <p:spPr bwMode="auto">
            <a:xfrm rot="10800000" flipH="1">
              <a:off x="0" y="257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76" name="Line 20"/>
            <p:cNvSpPr>
              <a:spLocks noChangeShapeType="1"/>
            </p:cNvSpPr>
            <p:nvPr/>
          </p:nvSpPr>
          <p:spPr bwMode="auto">
            <a:xfrm rot="10800000" flipH="1">
              <a:off x="0" y="276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77" name="Line 21"/>
            <p:cNvSpPr>
              <a:spLocks noChangeShapeType="1"/>
            </p:cNvSpPr>
            <p:nvPr/>
          </p:nvSpPr>
          <p:spPr bwMode="auto">
            <a:xfrm rot="10800000" flipH="1">
              <a:off x="0" y="294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78" name="Line 22"/>
            <p:cNvSpPr>
              <a:spLocks noChangeShapeType="1"/>
            </p:cNvSpPr>
            <p:nvPr/>
          </p:nvSpPr>
          <p:spPr bwMode="auto">
            <a:xfrm rot="10800000" flipH="1">
              <a:off x="0" y="312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79" name="Line 23"/>
            <p:cNvSpPr>
              <a:spLocks noChangeShapeType="1"/>
            </p:cNvSpPr>
            <p:nvPr/>
          </p:nvSpPr>
          <p:spPr bwMode="auto">
            <a:xfrm rot="10800000" flipH="1">
              <a:off x="0" y="331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80" name="Line 24"/>
            <p:cNvSpPr>
              <a:spLocks noChangeShapeType="1"/>
            </p:cNvSpPr>
            <p:nvPr/>
          </p:nvSpPr>
          <p:spPr bwMode="auto">
            <a:xfrm rot="10800000" flipH="1">
              <a:off x="0" y="349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81" name="Line 25"/>
            <p:cNvSpPr>
              <a:spLocks noChangeShapeType="1"/>
            </p:cNvSpPr>
            <p:nvPr/>
          </p:nvSpPr>
          <p:spPr bwMode="auto">
            <a:xfrm rot="10800000" flipH="1">
              <a:off x="0" y="368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82" name="Line 26"/>
            <p:cNvSpPr>
              <a:spLocks noChangeShapeType="1"/>
            </p:cNvSpPr>
            <p:nvPr/>
          </p:nvSpPr>
          <p:spPr bwMode="auto">
            <a:xfrm rot="10800000" flipH="1">
              <a:off x="0" y="386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83" name="Line 27"/>
            <p:cNvSpPr>
              <a:spLocks noChangeShapeType="1"/>
            </p:cNvSpPr>
            <p:nvPr/>
          </p:nvSpPr>
          <p:spPr bwMode="auto">
            <a:xfrm rot="10800000" flipH="1">
              <a:off x="0" y="404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84" name="Line 28"/>
            <p:cNvSpPr>
              <a:spLocks noChangeShapeType="1"/>
            </p:cNvSpPr>
            <p:nvPr/>
          </p:nvSpPr>
          <p:spPr bwMode="auto">
            <a:xfrm rot="10800000" flipH="1">
              <a:off x="0" y="423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grpSp>
      <p:grpSp>
        <p:nvGrpSpPr>
          <p:cNvPr id="19518" name="Group 62"/>
          <p:cNvGrpSpPr>
            <a:grpSpLocks/>
          </p:cNvGrpSpPr>
          <p:nvPr/>
        </p:nvGrpSpPr>
        <p:grpSpPr bwMode="auto">
          <a:xfrm>
            <a:off x="1706563" y="1652182"/>
            <a:ext cx="4559300" cy="3371850"/>
            <a:chOff x="0" y="0"/>
            <a:chExt cx="5744" cy="4248"/>
          </a:xfrm>
        </p:grpSpPr>
        <p:sp>
          <p:nvSpPr>
            <p:cNvPr id="19486" name="Line 30"/>
            <p:cNvSpPr>
              <a:spLocks noChangeShapeType="1"/>
            </p:cNvSpPr>
            <p:nvPr/>
          </p:nvSpPr>
          <p:spPr bwMode="auto">
            <a:xfrm rot="10800000">
              <a:off x="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87" name="Line 31"/>
            <p:cNvSpPr>
              <a:spLocks noChangeShapeType="1"/>
            </p:cNvSpPr>
            <p:nvPr/>
          </p:nvSpPr>
          <p:spPr bwMode="auto">
            <a:xfrm rot="10800000">
              <a:off x="18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88" name="Line 32"/>
            <p:cNvSpPr>
              <a:spLocks noChangeShapeType="1"/>
            </p:cNvSpPr>
            <p:nvPr/>
          </p:nvSpPr>
          <p:spPr bwMode="auto">
            <a:xfrm rot="10800000">
              <a:off x="37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89" name="Line 33"/>
            <p:cNvSpPr>
              <a:spLocks noChangeShapeType="1"/>
            </p:cNvSpPr>
            <p:nvPr/>
          </p:nvSpPr>
          <p:spPr bwMode="auto">
            <a:xfrm rot="10800000">
              <a:off x="55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90" name="Line 34"/>
            <p:cNvSpPr>
              <a:spLocks noChangeShapeType="1"/>
            </p:cNvSpPr>
            <p:nvPr/>
          </p:nvSpPr>
          <p:spPr bwMode="auto">
            <a:xfrm rot="10800000">
              <a:off x="740"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91" name="Line 35"/>
            <p:cNvSpPr>
              <a:spLocks noChangeShapeType="1"/>
            </p:cNvSpPr>
            <p:nvPr/>
          </p:nvSpPr>
          <p:spPr bwMode="auto">
            <a:xfrm rot="10800000">
              <a:off x="92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92" name="Line 36"/>
            <p:cNvSpPr>
              <a:spLocks noChangeShapeType="1"/>
            </p:cNvSpPr>
            <p:nvPr/>
          </p:nvSpPr>
          <p:spPr bwMode="auto">
            <a:xfrm rot="10800000">
              <a:off x="111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93" name="Line 37"/>
            <p:cNvSpPr>
              <a:spLocks noChangeShapeType="1"/>
            </p:cNvSpPr>
            <p:nvPr/>
          </p:nvSpPr>
          <p:spPr bwMode="auto">
            <a:xfrm rot="10800000">
              <a:off x="129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94" name="Line 38"/>
            <p:cNvSpPr>
              <a:spLocks noChangeShapeType="1"/>
            </p:cNvSpPr>
            <p:nvPr/>
          </p:nvSpPr>
          <p:spPr bwMode="auto">
            <a:xfrm rot="10800000">
              <a:off x="148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95" name="Line 39"/>
            <p:cNvSpPr>
              <a:spLocks noChangeShapeType="1"/>
            </p:cNvSpPr>
            <p:nvPr/>
          </p:nvSpPr>
          <p:spPr bwMode="auto">
            <a:xfrm rot="10800000">
              <a:off x="166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96" name="Line 40"/>
            <p:cNvSpPr>
              <a:spLocks noChangeShapeType="1"/>
            </p:cNvSpPr>
            <p:nvPr/>
          </p:nvSpPr>
          <p:spPr bwMode="auto">
            <a:xfrm rot="10800000">
              <a:off x="185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97" name="Line 41"/>
            <p:cNvSpPr>
              <a:spLocks noChangeShapeType="1"/>
            </p:cNvSpPr>
            <p:nvPr/>
          </p:nvSpPr>
          <p:spPr bwMode="auto">
            <a:xfrm rot="10800000">
              <a:off x="203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98" name="Line 42"/>
            <p:cNvSpPr>
              <a:spLocks noChangeShapeType="1"/>
            </p:cNvSpPr>
            <p:nvPr/>
          </p:nvSpPr>
          <p:spPr bwMode="auto">
            <a:xfrm rot="10800000">
              <a:off x="222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499" name="Line 43"/>
            <p:cNvSpPr>
              <a:spLocks noChangeShapeType="1"/>
            </p:cNvSpPr>
            <p:nvPr/>
          </p:nvSpPr>
          <p:spPr bwMode="auto">
            <a:xfrm rot="10800000">
              <a:off x="240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00" name="Line 44"/>
            <p:cNvSpPr>
              <a:spLocks noChangeShapeType="1"/>
            </p:cNvSpPr>
            <p:nvPr/>
          </p:nvSpPr>
          <p:spPr bwMode="auto">
            <a:xfrm rot="10800000">
              <a:off x="259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01" name="Line 45"/>
            <p:cNvSpPr>
              <a:spLocks noChangeShapeType="1"/>
            </p:cNvSpPr>
            <p:nvPr/>
          </p:nvSpPr>
          <p:spPr bwMode="auto">
            <a:xfrm rot="10800000">
              <a:off x="277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02" name="Line 46"/>
            <p:cNvSpPr>
              <a:spLocks noChangeShapeType="1"/>
            </p:cNvSpPr>
            <p:nvPr/>
          </p:nvSpPr>
          <p:spPr bwMode="auto">
            <a:xfrm rot="10800000">
              <a:off x="296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03" name="Line 47"/>
            <p:cNvSpPr>
              <a:spLocks noChangeShapeType="1"/>
            </p:cNvSpPr>
            <p:nvPr/>
          </p:nvSpPr>
          <p:spPr bwMode="auto">
            <a:xfrm rot="10800000">
              <a:off x="314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04" name="Line 48"/>
            <p:cNvSpPr>
              <a:spLocks noChangeShapeType="1"/>
            </p:cNvSpPr>
            <p:nvPr/>
          </p:nvSpPr>
          <p:spPr bwMode="auto">
            <a:xfrm rot="10800000">
              <a:off x="3333"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05" name="Line 49"/>
            <p:cNvSpPr>
              <a:spLocks noChangeShapeType="1"/>
            </p:cNvSpPr>
            <p:nvPr/>
          </p:nvSpPr>
          <p:spPr bwMode="auto">
            <a:xfrm rot="10800000">
              <a:off x="351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06" name="Line 50"/>
            <p:cNvSpPr>
              <a:spLocks noChangeShapeType="1"/>
            </p:cNvSpPr>
            <p:nvPr/>
          </p:nvSpPr>
          <p:spPr bwMode="auto">
            <a:xfrm rot="10800000">
              <a:off x="370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07" name="Line 51"/>
            <p:cNvSpPr>
              <a:spLocks noChangeShapeType="1"/>
            </p:cNvSpPr>
            <p:nvPr/>
          </p:nvSpPr>
          <p:spPr bwMode="auto">
            <a:xfrm rot="10800000">
              <a:off x="388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08" name="Line 52"/>
            <p:cNvSpPr>
              <a:spLocks noChangeShapeType="1"/>
            </p:cNvSpPr>
            <p:nvPr/>
          </p:nvSpPr>
          <p:spPr bwMode="auto">
            <a:xfrm rot="10800000">
              <a:off x="407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09" name="Line 53"/>
            <p:cNvSpPr>
              <a:spLocks noChangeShapeType="1"/>
            </p:cNvSpPr>
            <p:nvPr/>
          </p:nvSpPr>
          <p:spPr bwMode="auto">
            <a:xfrm rot="10800000">
              <a:off x="426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10" name="Line 54"/>
            <p:cNvSpPr>
              <a:spLocks noChangeShapeType="1"/>
            </p:cNvSpPr>
            <p:nvPr/>
          </p:nvSpPr>
          <p:spPr bwMode="auto">
            <a:xfrm rot="10800000">
              <a:off x="444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11" name="Line 55"/>
            <p:cNvSpPr>
              <a:spLocks noChangeShapeType="1"/>
            </p:cNvSpPr>
            <p:nvPr/>
          </p:nvSpPr>
          <p:spPr bwMode="auto">
            <a:xfrm rot="10800000">
              <a:off x="4632"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12" name="Line 56"/>
            <p:cNvSpPr>
              <a:spLocks noChangeShapeType="1"/>
            </p:cNvSpPr>
            <p:nvPr/>
          </p:nvSpPr>
          <p:spPr bwMode="auto">
            <a:xfrm rot="10800000">
              <a:off x="481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13" name="Line 57"/>
            <p:cNvSpPr>
              <a:spLocks noChangeShapeType="1"/>
            </p:cNvSpPr>
            <p:nvPr/>
          </p:nvSpPr>
          <p:spPr bwMode="auto">
            <a:xfrm rot="10800000">
              <a:off x="500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14" name="Line 58"/>
            <p:cNvSpPr>
              <a:spLocks noChangeShapeType="1"/>
            </p:cNvSpPr>
            <p:nvPr/>
          </p:nvSpPr>
          <p:spPr bwMode="auto">
            <a:xfrm rot="10800000">
              <a:off x="518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15" name="Line 59"/>
            <p:cNvSpPr>
              <a:spLocks noChangeShapeType="1"/>
            </p:cNvSpPr>
            <p:nvPr/>
          </p:nvSpPr>
          <p:spPr bwMode="auto">
            <a:xfrm rot="10800000">
              <a:off x="537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16" name="Line 60"/>
            <p:cNvSpPr>
              <a:spLocks noChangeShapeType="1"/>
            </p:cNvSpPr>
            <p:nvPr/>
          </p:nvSpPr>
          <p:spPr bwMode="auto">
            <a:xfrm rot="10800000">
              <a:off x="555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17" name="Line 61"/>
            <p:cNvSpPr>
              <a:spLocks noChangeShapeType="1"/>
            </p:cNvSpPr>
            <p:nvPr/>
          </p:nvSpPr>
          <p:spPr bwMode="auto">
            <a:xfrm rot="10800000">
              <a:off x="5743" y="4"/>
              <a:ext cx="1"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grpSp>
      <p:sp>
        <p:nvSpPr>
          <p:cNvPr id="19519" name="Rectangle 63"/>
          <p:cNvSpPr>
            <a:spLocks/>
          </p:cNvSpPr>
          <p:nvPr/>
        </p:nvSpPr>
        <p:spPr bwMode="auto">
          <a:xfrm>
            <a:off x="6503988" y="5220494"/>
            <a:ext cx="225365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ea typeface="ＭＳ Ｐゴシック" charset="0"/>
                <a:cs typeface="Myriad Pro Bold Cond" charset="0"/>
                <a:sym typeface="Myriad Pro Bold Cond" charset="0"/>
              </a:rPr>
              <a:t>Row Buffer </a:t>
            </a:r>
            <a:r>
              <a:rPr lang="en-US" dirty="0" smtClean="0">
                <a:solidFill>
                  <a:srgbClr val="000000"/>
                </a:solidFill>
                <a:ea typeface="ＭＳ Ｐゴシック" charset="0"/>
                <a:cs typeface="Myriad Pro Bold Cond" charset="0"/>
                <a:sym typeface="Myriad Pro Bold Cond" charset="0"/>
              </a:rPr>
              <a:t>(4 Kbytes)</a:t>
            </a:r>
            <a:endParaRPr lang="en-US" dirty="0">
              <a:solidFill>
                <a:srgbClr val="000000"/>
              </a:solidFill>
              <a:ea typeface="ＭＳ Ｐゴシック" charset="0"/>
              <a:cs typeface="Myriad Pro Bold Cond" charset="0"/>
              <a:sym typeface="Myriad Pro Bold Cond" charset="0"/>
            </a:endParaRPr>
          </a:p>
        </p:txBody>
      </p:sp>
      <p:sp>
        <p:nvSpPr>
          <p:cNvPr id="19520" name="Line 64"/>
          <p:cNvSpPr>
            <a:spLocks noChangeShapeType="1"/>
          </p:cNvSpPr>
          <p:nvPr/>
        </p:nvSpPr>
        <p:spPr bwMode="auto">
          <a:xfrm rot="10800000" flipH="1">
            <a:off x="431800" y="6323401"/>
            <a:ext cx="8390732" cy="794"/>
          </a:xfrm>
          <a:prstGeom prst="line">
            <a:avLst/>
          </a:prstGeom>
          <a:noFill/>
          <a:ln w="2032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21" name="Line 65"/>
          <p:cNvSpPr>
            <a:spLocks noChangeShapeType="1"/>
          </p:cNvSpPr>
          <p:nvPr/>
        </p:nvSpPr>
        <p:spPr bwMode="auto">
          <a:xfrm>
            <a:off x="4064000" y="5530444"/>
            <a:ext cx="0" cy="798513"/>
          </a:xfrm>
          <a:prstGeom prst="line">
            <a:avLst/>
          </a:prstGeom>
          <a:noFill/>
          <a:ln w="1016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22" name="Rectangle 66"/>
          <p:cNvSpPr>
            <a:spLocks/>
          </p:cNvSpPr>
          <p:nvPr/>
        </p:nvSpPr>
        <p:spPr bwMode="auto">
          <a:xfrm>
            <a:off x="7342982" y="6401594"/>
            <a:ext cx="62837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ea typeface="ＭＳ Ｐゴシック" charset="0"/>
                <a:cs typeface="Myriad Pro Bold Cond" charset="0"/>
                <a:sym typeface="Myriad Pro Bold Cond" charset="0"/>
              </a:rPr>
              <a:t>Data Bus</a:t>
            </a:r>
            <a:endParaRPr lang="en-US" dirty="0">
              <a:solidFill>
                <a:srgbClr val="000000"/>
              </a:solidFill>
              <a:ea typeface="ＭＳ Ｐゴシック" charset="0"/>
              <a:cs typeface="Myriad Pro Bold Cond" charset="0"/>
              <a:sym typeface="Myriad Pro Bold Cond" charset="0"/>
            </a:endParaRPr>
          </a:p>
        </p:txBody>
      </p:sp>
      <p:sp>
        <p:nvSpPr>
          <p:cNvPr id="19523" name="Rectangle 67"/>
          <p:cNvSpPr>
            <a:spLocks/>
          </p:cNvSpPr>
          <p:nvPr/>
        </p:nvSpPr>
        <p:spPr bwMode="auto">
          <a:xfrm>
            <a:off x="4149725" y="5791994"/>
            <a:ext cx="397545"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ea typeface="ＭＳ Ｐゴシック" charset="0"/>
                <a:cs typeface="Myriad Pro Bold Cond" charset="0"/>
                <a:sym typeface="Myriad Pro Bold Cond" charset="0"/>
              </a:rPr>
              <a:t>8 bits</a:t>
            </a:r>
            <a:endParaRPr lang="en-US" dirty="0">
              <a:solidFill>
                <a:srgbClr val="000000"/>
              </a:solidFill>
              <a:ea typeface="ＭＳ Ｐゴシック" charset="0"/>
              <a:cs typeface="Myriad Pro Bold Cond" charset="0"/>
              <a:sym typeface="Myriad Pro Bold Cond" charset="0"/>
            </a:endParaRPr>
          </a:p>
        </p:txBody>
      </p:sp>
      <p:sp>
        <p:nvSpPr>
          <p:cNvPr id="19524" name="Rectangle 68"/>
          <p:cNvSpPr>
            <a:spLocks/>
          </p:cNvSpPr>
          <p:nvPr/>
        </p:nvSpPr>
        <p:spPr bwMode="auto">
          <a:xfrm>
            <a:off x="6484938" y="3118644"/>
            <a:ext cx="164186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ea typeface="ＭＳ Ｐゴシック" charset="0"/>
                <a:cs typeface="Myriad Pro Bold Cond" charset="0"/>
                <a:sym typeface="Myriad Pro Bold Cond" charset="0"/>
              </a:rPr>
              <a:t>DRAM </a:t>
            </a:r>
            <a:r>
              <a:rPr lang="en-US" dirty="0" err="1" smtClean="0">
                <a:solidFill>
                  <a:srgbClr val="000000"/>
                </a:solidFill>
                <a:ea typeface="ＭＳ Ｐゴシック" charset="0"/>
                <a:cs typeface="Myriad Pro Bold Cond" charset="0"/>
                <a:sym typeface="Myriad Pro Bold Cond" charset="0"/>
              </a:rPr>
              <a:t>subarray</a:t>
            </a:r>
            <a:endParaRPr lang="en-US" dirty="0">
              <a:solidFill>
                <a:srgbClr val="000000"/>
              </a:solidFill>
              <a:ea typeface="ＭＳ Ｐゴシック" charset="0"/>
              <a:cs typeface="Myriad Pro Bold Cond" charset="0"/>
              <a:sym typeface="Myriad Pro Bold Cond" charset="0"/>
            </a:endParaRPr>
          </a:p>
        </p:txBody>
      </p:sp>
      <p:sp>
        <p:nvSpPr>
          <p:cNvPr id="19525" name="Line 69"/>
          <p:cNvSpPr>
            <a:spLocks noChangeShapeType="1"/>
          </p:cNvSpPr>
          <p:nvPr/>
        </p:nvSpPr>
        <p:spPr bwMode="auto">
          <a:xfrm rot="10800000" flipH="1">
            <a:off x="1701800" y="1408501"/>
            <a:ext cx="4568825" cy="794"/>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26" name="Rectangle 70"/>
          <p:cNvSpPr>
            <a:spLocks/>
          </p:cNvSpPr>
          <p:nvPr/>
        </p:nvSpPr>
        <p:spPr bwMode="auto">
          <a:xfrm>
            <a:off x="3689350" y="1124744"/>
            <a:ext cx="898195"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ea typeface="ＭＳ Ｐゴシック" charset="0"/>
                <a:cs typeface="Myriad Pro Bold Cond" charset="0"/>
                <a:sym typeface="Myriad Pro Bold Cond" charset="0"/>
              </a:rPr>
              <a:t>4</a:t>
            </a:r>
            <a:r>
              <a:rPr lang="en-US" dirty="0" smtClean="0">
                <a:solidFill>
                  <a:srgbClr val="000000"/>
                </a:solidFill>
                <a:ea typeface="ＭＳ Ｐゴシック" charset="0"/>
                <a:cs typeface="Myriad Pro Bold Cond" charset="0"/>
                <a:sym typeface="Myriad Pro Bold Cond" charset="0"/>
              </a:rPr>
              <a:t> Kbytes</a:t>
            </a:r>
            <a:endParaRPr lang="en-US" dirty="0">
              <a:solidFill>
                <a:srgbClr val="000000"/>
              </a:solidFill>
              <a:ea typeface="ＭＳ Ｐゴシック" charset="0"/>
              <a:cs typeface="Myriad Pro Bold Cond" charset="0"/>
              <a:sym typeface="Myriad Pro Bold Cond" charset="0"/>
            </a:endParaRPr>
          </a:p>
        </p:txBody>
      </p:sp>
      <p:grpSp>
        <p:nvGrpSpPr>
          <p:cNvPr id="19558" name="Group 102"/>
          <p:cNvGrpSpPr>
            <a:grpSpLocks/>
          </p:cNvGrpSpPr>
          <p:nvPr/>
        </p:nvGrpSpPr>
        <p:grpSpPr bwMode="auto">
          <a:xfrm>
            <a:off x="1784350" y="5016888"/>
            <a:ext cx="4400550" cy="266700"/>
            <a:chOff x="0" y="0"/>
            <a:chExt cx="5544" cy="336"/>
          </a:xfrm>
        </p:grpSpPr>
        <p:sp>
          <p:nvSpPr>
            <p:cNvPr id="19527" name="Line 71"/>
            <p:cNvSpPr>
              <a:spLocks noChangeShapeType="1"/>
            </p:cNvSpPr>
            <p:nvPr/>
          </p:nvSpPr>
          <p:spPr bwMode="auto">
            <a:xfrm>
              <a:off x="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28" name="Line 72"/>
            <p:cNvSpPr>
              <a:spLocks noChangeShapeType="1"/>
            </p:cNvSpPr>
            <p:nvPr/>
          </p:nvSpPr>
          <p:spPr bwMode="auto">
            <a:xfrm>
              <a:off x="18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29" name="Line 73"/>
            <p:cNvSpPr>
              <a:spLocks noChangeShapeType="1"/>
            </p:cNvSpPr>
            <p:nvPr/>
          </p:nvSpPr>
          <p:spPr bwMode="auto">
            <a:xfrm>
              <a:off x="36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30" name="Line 74"/>
            <p:cNvSpPr>
              <a:spLocks noChangeShapeType="1"/>
            </p:cNvSpPr>
            <p:nvPr/>
          </p:nvSpPr>
          <p:spPr bwMode="auto">
            <a:xfrm>
              <a:off x="55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31" name="Line 75"/>
            <p:cNvSpPr>
              <a:spLocks noChangeShapeType="1"/>
            </p:cNvSpPr>
            <p:nvPr/>
          </p:nvSpPr>
          <p:spPr bwMode="auto">
            <a:xfrm>
              <a:off x="73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32" name="Line 76"/>
            <p:cNvSpPr>
              <a:spLocks noChangeShapeType="1"/>
            </p:cNvSpPr>
            <p:nvPr/>
          </p:nvSpPr>
          <p:spPr bwMode="auto">
            <a:xfrm>
              <a:off x="92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33" name="Line 77"/>
            <p:cNvSpPr>
              <a:spLocks noChangeShapeType="1"/>
            </p:cNvSpPr>
            <p:nvPr/>
          </p:nvSpPr>
          <p:spPr bwMode="auto">
            <a:xfrm>
              <a:off x="1108"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34" name="Line 78"/>
            <p:cNvSpPr>
              <a:spLocks noChangeShapeType="1"/>
            </p:cNvSpPr>
            <p:nvPr/>
          </p:nvSpPr>
          <p:spPr bwMode="auto">
            <a:xfrm>
              <a:off x="129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35" name="Line 79"/>
            <p:cNvSpPr>
              <a:spLocks noChangeShapeType="1"/>
            </p:cNvSpPr>
            <p:nvPr/>
          </p:nvSpPr>
          <p:spPr bwMode="auto">
            <a:xfrm>
              <a:off x="1478"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36" name="Line 80"/>
            <p:cNvSpPr>
              <a:spLocks noChangeShapeType="1"/>
            </p:cNvSpPr>
            <p:nvPr/>
          </p:nvSpPr>
          <p:spPr bwMode="auto">
            <a:xfrm>
              <a:off x="166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37" name="Line 81"/>
            <p:cNvSpPr>
              <a:spLocks noChangeShapeType="1"/>
            </p:cNvSpPr>
            <p:nvPr/>
          </p:nvSpPr>
          <p:spPr bwMode="auto">
            <a:xfrm>
              <a:off x="184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38" name="Line 82"/>
            <p:cNvSpPr>
              <a:spLocks noChangeShapeType="1"/>
            </p:cNvSpPr>
            <p:nvPr/>
          </p:nvSpPr>
          <p:spPr bwMode="auto">
            <a:xfrm>
              <a:off x="2032"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39" name="Line 83"/>
            <p:cNvSpPr>
              <a:spLocks noChangeShapeType="1"/>
            </p:cNvSpPr>
            <p:nvPr/>
          </p:nvSpPr>
          <p:spPr bwMode="auto">
            <a:xfrm>
              <a:off x="221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40" name="Line 84"/>
            <p:cNvSpPr>
              <a:spLocks noChangeShapeType="1"/>
            </p:cNvSpPr>
            <p:nvPr/>
          </p:nvSpPr>
          <p:spPr bwMode="auto">
            <a:xfrm>
              <a:off x="2402"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41" name="Line 85"/>
            <p:cNvSpPr>
              <a:spLocks noChangeShapeType="1"/>
            </p:cNvSpPr>
            <p:nvPr/>
          </p:nvSpPr>
          <p:spPr bwMode="auto">
            <a:xfrm>
              <a:off x="258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42" name="Line 86"/>
            <p:cNvSpPr>
              <a:spLocks noChangeShapeType="1"/>
            </p:cNvSpPr>
            <p:nvPr/>
          </p:nvSpPr>
          <p:spPr bwMode="auto">
            <a:xfrm>
              <a:off x="277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43" name="Line 87"/>
            <p:cNvSpPr>
              <a:spLocks noChangeShapeType="1"/>
            </p:cNvSpPr>
            <p:nvPr/>
          </p:nvSpPr>
          <p:spPr bwMode="auto">
            <a:xfrm>
              <a:off x="2956"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44" name="Line 88"/>
            <p:cNvSpPr>
              <a:spLocks noChangeShapeType="1"/>
            </p:cNvSpPr>
            <p:nvPr/>
          </p:nvSpPr>
          <p:spPr bwMode="auto">
            <a:xfrm>
              <a:off x="314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45" name="Line 89"/>
            <p:cNvSpPr>
              <a:spLocks noChangeShapeType="1"/>
            </p:cNvSpPr>
            <p:nvPr/>
          </p:nvSpPr>
          <p:spPr bwMode="auto">
            <a:xfrm>
              <a:off x="3326"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46" name="Line 90"/>
            <p:cNvSpPr>
              <a:spLocks noChangeShapeType="1"/>
            </p:cNvSpPr>
            <p:nvPr/>
          </p:nvSpPr>
          <p:spPr bwMode="auto">
            <a:xfrm>
              <a:off x="351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47" name="Line 91"/>
            <p:cNvSpPr>
              <a:spLocks noChangeShapeType="1"/>
            </p:cNvSpPr>
            <p:nvPr/>
          </p:nvSpPr>
          <p:spPr bwMode="auto">
            <a:xfrm>
              <a:off x="369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48" name="Line 92"/>
            <p:cNvSpPr>
              <a:spLocks noChangeShapeType="1"/>
            </p:cNvSpPr>
            <p:nvPr/>
          </p:nvSpPr>
          <p:spPr bwMode="auto">
            <a:xfrm>
              <a:off x="388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49" name="Line 93"/>
            <p:cNvSpPr>
              <a:spLocks noChangeShapeType="1"/>
            </p:cNvSpPr>
            <p:nvPr/>
          </p:nvSpPr>
          <p:spPr bwMode="auto">
            <a:xfrm>
              <a:off x="406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50" name="Line 94"/>
            <p:cNvSpPr>
              <a:spLocks noChangeShapeType="1"/>
            </p:cNvSpPr>
            <p:nvPr/>
          </p:nvSpPr>
          <p:spPr bwMode="auto">
            <a:xfrm>
              <a:off x="425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51" name="Line 95"/>
            <p:cNvSpPr>
              <a:spLocks noChangeShapeType="1"/>
            </p:cNvSpPr>
            <p:nvPr/>
          </p:nvSpPr>
          <p:spPr bwMode="auto">
            <a:xfrm>
              <a:off x="443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52" name="Line 96"/>
            <p:cNvSpPr>
              <a:spLocks noChangeShapeType="1"/>
            </p:cNvSpPr>
            <p:nvPr/>
          </p:nvSpPr>
          <p:spPr bwMode="auto">
            <a:xfrm>
              <a:off x="461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53" name="Line 97"/>
            <p:cNvSpPr>
              <a:spLocks noChangeShapeType="1"/>
            </p:cNvSpPr>
            <p:nvPr/>
          </p:nvSpPr>
          <p:spPr bwMode="auto">
            <a:xfrm>
              <a:off x="480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54" name="Line 98"/>
            <p:cNvSpPr>
              <a:spLocks noChangeShapeType="1"/>
            </p:cNvSpPr>
            <p:nvPr/>
          </p:nvSpPr>
          <p:spPr bwMode="auto">
            <a:xfrm>
              <a:off x="498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55" name="Line 99"/>
            <p:cNvSpPr>
              <a:spLocks noChangeShapeType="1"/>
            </p:cNvSpPr>
            <p:nvPr/>
          </p:nvSpPr>
          <p:spPr bwMode="auto">
            <a:xfrm>
              <a:off x="517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56" name="Line 100"/>
            <p:cNvSpPr>
              <a:spLocks noChangeShapeType="1"/>
            </p:cNvSpPr>
            <p:nvPr/>
          </p:nvSpPr>
          <p:spPr bwMode="auto">
            <a:xfrm>
              <a:off x="535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57" name="Line 101"/>
            <p:cNvSpPr>
              <a:spLocks noChangeShapeType="1"/>
            </p:cNvSpPr>
            <p:nvPr/>
          </p:nvSpPr>
          <p:spPr bwMode="auto">
            <a:xfrm>
              <a:off x="554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grpSp>
      <p:sp>
        <p:nvSpPr>
          <p:cNvPr id="19559" name="Line 103"/>
          <p:cNvSpPr>
            <a:spLocks noChangeShapeType="1"/>
          </p:cNvSpPr>
          <p:nvPr/>
        </p:nvSpPr>
        <p:spPr bwMode="auto">
          <a:xfrm rot="10800000" flipH="1">
            <a:off x="1695450" y="5453451"/>
            <a:ext cx="4564063" cy="794"/>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60" name="Line 104"/>
          <p:cNvSpPr>
            <a:spLocks noChangeShapeType="1"/>
          </p:cNvSpPr>
          <p:nvPr/>
        </p:nvSpPr>
        <p:spPr bwMode="auto">
          <a:xfrm rot="10800000" flipH="1">
            <a:off x="1701800" y="5270094"/>
            <a:ext cx="45640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grpSp>
        <p:nvGrpSpPr>
          <p:cNvPr id="19593" name="Group 137"/>
          <p:cNvGrpSpPr>
            <a:grpSpLocks/>
          </p:cNvGrpSpPr>
          <p:nvPr/>
        </p:nvGrpSpPr>
        <p:grpSpPr bwMode="auto">
          <a:xfrm>
            <a:off x="1701800" y="5263744"/>
            <a:ext cx="4559300" cy="190500"/>
            <a:chOff x="0" y="0"/>
            <a:chExt cx="5744" cy="240"/>
          </a:xfrm>
        </p:grpSpPr>
        <p:sp>
          <p:nvSpPr>
            <p:cNvPr id="19561" name="Line 105"/>
            <p:cNvSpPr>
              <a:spLocks noChangeShapeType="1"/>
            </p:cNvSpPr>
            <p:nvPr/>
          </p:nvSpPr>
          <p:spPr bwMode="auto">
            <a:xfrm rot="10800000">
              <a:off x="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62" name="Line 106"/>
            <p:cNvSpPr>
              <a:spLocks noChangeShapeType="1"/>
            </p:cNvSpPr>
            <p:nvPr/>
          </p:nvSpPr>
          <p:spPr bwMode="auto">
            <a:xfrm rot="10800000">
              <a:off x="18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63" name="Line 107"/>
            <p:cNvSpPr>
              <a:spLocks noChangeShapeType="1"/>
            </p:cNvSpPr>
            <p:nvPr/>
          </p:nvSpPr>
          <p:spPr bwMode="auto">
            <a:xfrm rot="10800000">
              <a:off x="37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64" name="Line 108"/>
            <p:cNvSpPr>
              <a:spLocks noChangeShapeType="1"/>
            </p:cNvSpPr>
            <p:nvPr/>
          </p:nvSpPr>
          <p:spPr bwMode="auto">
            <a:xfrm rot="10800000">
              <a:off x="55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65" name="Line 109"/>
            <p:cNvSpPr>
              <a:spLocks noChangeShapeType="1"/>
            </p:cNvSpPr>
            <p:nvPr/>
          </p:nvSpPr>
          <p:spPr bwMode="auto">
            <a:xfrm rot="10800000">
              <a:off x="740"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66" name="Line 110"/>
            <p:cNvSpPr>
              <a:spLocks noChangeShapeType="1"/>
            </p:cNvSpPr>
            <p:nvPr/>
          </p:nvSpPr>
          <p:spPr bwMode="auto">
            <a:xfrm rot="10800000">
              <a:off x="92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67" name="Line 111"/>
            <p:cNvSpPr>
              <a:spLocks noChangeShapeType="1"/>
            </p:cNvSpPr>
            <p:nvPr/>
          </p:nvSpPr>
          <p:spPr bwMode="auto">
            <a:xfrm rot="10800000">
              <a:off x="111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68" name="Line 112"/>
            <p:cNvSpPr>
              <a:spLocks noChangeShapeType="1"/>
            </p:cNvSpPr>
            <p:nvPr/>
          </p:nvSpPr>
          <p:spPr bwMode="auto">
            <a:xfrm rot="10800000">
              <a:off x="129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69" name="Line 113"/>
            <p:cNvSpPr>
              <a:spLocks noChangeShapeType="1"/>
            </p:cNvSpPr>
            <p:nvPr/>
          </p:nvSpPr>
          <p:spPr bwMode="auto">
            <a:xfrm rot="10800000">
              <a:off x="148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70" name="Line 114"/>
            <p:cNvSpPr>
              <a:spLocks noChangeShapeType="1"/>
            </p:cNvSpPr>
            <p:nvPr/>
          </p:nvSpPr>
          <p:spPr bwMode="auto">
            <a:xfrm rot="10800000">
              <a:off x="166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71" name="Line 115"/>
            <p:cNvSpPr>
              <a:spLocks noChangeShapeType="1"/>
            </p:cNvSpPr>
            <p:nvPr/>
          </p:nvSpPr>
          <p:spPr bwMode="auto">
            <a:xfrm rot="10800000">
              <a:off x="185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72" name="Line 116"/>
            <p:cNvSpPr>
              <a:spLocks noChangeShapeType="1"/>
            </p:cNvSpPr>
            <p:nvPr/>
          </p:nvSpPr>
          <p:spPr bwMode="auto">
            <a:xfrm rot="10800000">
              <a:off x="203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73" name="Line 117"/>
            <p:cNvSpPr>
              <a:spLocks noChangeShapeType="1"/>
            </p:cNvSpPr>
            <p:nvPr/>
          </p:nvSpPr>
          <p:spPr bwMode="auto">
            <a:xfrm rot="10800000">
              <a:off x="222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74" name="Line 118"/>
            <p:cNvSpPr>
              <a:spLocks noChangeShapeType="1"/>
            </p:cNvSpPr>
            <p:nvPr/>
          </p:nvSpPr>
          <p:spPr bwMode="auto">
            <a:xfrm rot="10800000">
              <a:off x="240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75" name="Line 119"/>
            <p:cNvSpPr>
              <a:spLocks noChangeShapeType="1"/>
            </p:cNvSpPr>
            <p:nvPr/>
          </p:nvSpPr>
          <p:spPr bwMode="auto">
            <a:xfrm rot="10800000">
              <a:off x="259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76" name="Line 120"/>
            <p:cNvSpPr>
              <a:spLocks noChangeShapeType="1"/>
            </p:cNvSpPr>
            <p:nvPr/>
          </p:nvSpPr>
          <p:spPr bwMode="auto">
            <a:xfrm rot="10800000">
              <a:off x="277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77" name="Line 121"/>
            <p:cNvSpPr>
              <a:spLocks noChangeShapeType="1"/>
            </p:cNvSpPr>
            <p:nvPr/>
          </p:nvSpPr>
          <p:spPr bwMode="auto">
            <a:xfrm rot="10800000">
              <a:off x="296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78" name="Line 122"/>
            <p:cNvSpPr>
              <a:spLocks noChangeShapeType="1"/>
            </p:cNvSpPr>
            <p:nvPr/>
          </p:nvSpPr>
          <p:spPr bwMode="auto">
            <a:xfrm rot="10800000">
              <a:off x="314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79" name="Line 123"/>
            <p:cNvSpPr>
              <a:spLocks noChangeShapeType="1"/>
            </p:cNvSpPr>
            <p:nvPr/>
          </p:nvSpPr>
          <p:spPr bwMode="auto">
            <a:xfrm rot="10800000">
              <a:off x="3333"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80" name="Line 124"/>
            <p:cNvSpPr>
              <a:spLocks noChangeShapeType="1"/>
            </p:cNvSpPr>
            <p:nvPr/>
          </p:nvSpPr>
          <p:spPr bwMode="auto">
            <a:xfrm rot="10800000">
              <a:off x="351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81" name="Line 125"/>
            <p:cNvSpPr>
              <a:spLocks noChangeShapeType="1"/>
            </p:cNvSpPr>
            <p:nvPr/>
          </p:nvSpPr>
          <p:spPr bwMode="auto">
            <a:xfrm rot="10800000">
              <a:off x="370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82" name="Line 126"/>
            <p:cNvSpPr>
              <a:spLocks noChangeShapeType="1"/>
            </p:cNvSpPr>
            <p:nvPr/>
          </p:nvSpPr>
          <p:spPr bwMode="auto">
            <a:xfrm rot="10800000">
              <a:off x="388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83" name="Line 127"/>
            <p:cNvSpPr>
              <a:spLocks noChangeShapeType="1"/>
            </p:cNvSpPr>
            <p:nvPr/>
          </p:nvSpPr>
          <p:spPr bwMode="auto">
            <a:xfrm rot="10800000">
              <a:off x="407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84" name="Line 128"/>
            <p:cNvSpPr>
              <a:spLocks noChangeShapeType="1"/>
            </p:cNvSpPr>
            <p:nvPr/>
          </p:nvSpPr>
          <p:spPr bwMode="auto">
            <a:xfrm rot="10800000">
              <a:off x="426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85" name="Line 129"/>
            <p:cNvSpPr>
              <a:spLocks noChangeShapeType="1"/>
            </p:cNvSpPr>
            <p:nvPr/>
          </p:nvSpPr>
          <p:spPr bwMode="auto">
            <a:xfrm rot="10800000">
              <a:off x="444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86" name="Line 130"/>
            <p:cNvSpPr>
              <a:spLocks noChangeShapeType="1"/>
            </p:cNvSpPr>
            <p:nvPr/>
          </p:nvSpPr>
          <p:spPr bwMode="auto">
            <a:xfrm rot="10800000">
              <a:off x="4632"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87" name="Line 131"/>
            <p:cNvSpPr>
              <a:spLocks noChangeShapeType="1"/>
            </p:cNvSpPr>
            <p:nvPr/>
          </p:nvSpPr>
          <p:spPr bwMode="auto">
            <a:xfrm rot="10800000">
              <a:off x="481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88" name="Line 132"/>
            <p:cNvSpPr>
              <a:spLocks noChangeShapeType="1"/>
            </p:cNvSpPr>
            <p:nvPr/>
          </p:nvSpPr>
          <p:spPr bwMode="auto">
            <a:xfrm rot="10800000">
              <a:off x="500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89" name="Line 133"/>
            <p:cNvSpPr>
              <a:spLocks noChangeShapeType="1"/>
            </p:cNvSpPr>
            <p:nvPr/>
          </p:nvSpPr>
          <p:spPr bwMode="auto">
            <a:xfrm rot="10800000">
              <a:off x="518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90" name="Line 134"/>
            <p:cNvSpPr>
              <a:spLocks noChangeShapeType="1"/>
            </p:cNvSpPr>
            <p:nvPr/>
          </p:nvSpPr>
          <p:spPr bwMode="auto">
            <a:xfrm rot="10800000">
              <a:off x="537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91" name="Line 135"/>
            <p:cNvSpPr>
              <a:spLocks noChangeShapeType="1"/>
            </p:cNvSpPr>
            <p:nvPr/>
          </p:nvSpPr>
          <p:spPr bwMode="auto">
            <a:xfrm rot="10800000">
              <a:off x="555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92" name="Line 136"/>
            <p:cNvSpPr>
              <a:spLocks noChangeShapeType="1"/>
            </p:cNvSpPr>
            <p:nvPr/>
          </p:nvSpPr>
          <p:spPr bwMode="auto">
            <a:xfrm rot="10800000">
              <a:off x="5743" y="0"/>
              <a:ext cx="1"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grpSp>
      <p:sp>
        <p:nvSpPr>
          <p:cNvPr id="19594" name="Rectangle 138"/>
          <p:cNvSpPr>
            <a:spLocks/>
          </p:cNvSpPr>
          <p:nvPr/>
        </p:nvSpPr>
        <p:spPr bwMode="auto">
          <a:xfrm>
            <a:off x="6369050" y="2041833"/>
            <a:ext cx="1372171"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smtClean="0">
                <a:solidFill>
                  <a:srgbClr val="D90B00"/>
                </a:solidFill>
                <a:ea typeface="ＭＳ Ｐゴシック" charset="0"/>
                <a:cs typeface="Myriad Pro Bold Cond" charset="0"/>
                <a:sym typeface="Myriad Pro Bold Cond" charset="0"/>
              </a:rPr>
              <a:t>Step 1</a:t>
            </a:r>
            <a:r>
              <a:rPr lang="en-US" sz="1600" dirty="0">
                <a:solidFill>
                  <a:srgbClr val="D90B00"/>
                </a:solidFill>
                <a:ea typeface="ＭＳ Ｐゴシック" charset="0"/>
                <a:cs typeface="Myriad Pro Bold Cond" charset="0"/>
                <a:sym typeface="Myriad Pro Bold Cond" charset="0"/>
              </a:rPr>
              <a:t>:</a:t>
            </a:r>
            <a:r>
              <a:rPr lang="en-US" sz="1600" dirty="0" smtClean="0">
                <a:solidFill>
                  <a:srgbClr val="D90B00"/>
                </a:solidFill>
                <a:ea typeface="ＭＳ Ｐゴシック" charset="0"/>
                <a:cs typeface="Myriad Pro Bold Cond" charset="0"/>
                <a:sym typeface="Myriad Pro Bold Cond" charset="0"/>
              </a:rPr>
              <a:t> </a:t>
            </a:r>
            <a:r>
              <a:rPr lang="en-US" sz="1600" dirty="0">
                <a:solidFill>
                  <a:srgbClr val="D90B00"/>
                </a:solidFill>
                <a:ea typeface="ＭＳ Ｐゴシック" charset="0"/>
                <a:cs typeface="Myriad Pro Bold Cond" charset="0"/>
                <a:sym typeface="Myriad Pro Bold Cond" charset="0"/>
              </a:rPr>
              <a:t>Activate row A</a:t>
            </a:r>
          </a:p>
        </p:txBody>
      </p:sp>
      <p:sp>
        <p:nvSpPr>
          <p:cNvPr id="19595" name="Freeform 139"/>
          <p:cNvSpPr>
            <a:spLocks/>
          </p:cNvSpPr>
          <p:nvPr/>
        </p:nvSpPr>
        <p:spPr bwMode="auto">
          <a:xfrm>
            <a:off x="922338" y="2187963"/>
            <a:ext cx="742950" cy="32321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none" w="med" len="med"/>
            <a:tailEnd type="triangl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96" name="Rectangle 140"/>
          <p:cNvSpPr>
            <a:spLocks/>
          </p:cNvSpPr>
          <p:nvPr/>
        </p:nvSpPr>
        <p:spPr bwMode="auto">
          <a:xfrm>
            <a:off x="179512" y="3124251"/>
            <a:ext cx="800100"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nchor="ctr">
            <a:spAutoFit/>
          </a:bodyPr>
          <a:lstStyle/>
          <a:p>
            <a:pPr defTabSz="457200"/>
            <a:r>
              <a:rPr lang="en-US" sz="1400" dirty="0" smtClean="0">
                <a:solidFill>
                  <a:srgbClr val="D90B00"/>
                </a:solidFill>
                <a:latin typeface="Tahoma"/>
                <a:ea typeface="ＭＳ Ｐゴシック" charset="0"/>
                <a:cs typeface="Tahoma"/>
                <a:sym typeface="Myriad Pro Bold Cond" charset="0"/>
              </a:rPr>
              <a:t>Transfer</a:t>
            </a:r>
            <a:r>
              <a:rPr lang="en-US" sz="1400" dirty="0">
                <a:solidFill>
                  <a:srgbClr val="D90B00"/>
                </a:solidFill>
                <a:latin typeface="Tahoma"/>
                <a:ea typeface="ＭＳ Ｐゴシック" charset="0"/>
                <a:cs typeface="Tahoma"/>
                <a:sym typeface="Myriad Pro Bold Cond" charset="0"/>
              </a:rPr>
              <a:t> </a:t>
            </a:r>
            <a:r>
              <a:rPr lang="en-US" sz="1400" dirty="0" smtClean="0">
                <a:solidFill>
                  <a:srgbClr val="D90B00"/>
                </a:solidFill>
                <a:latin typeface="Tahoma"/>
                <a:ea typeface="ＭＳ Ｐゴシック" charset="0"/>
                <a:cs typeface="Tahoma"/>
                <a:sym typeface="Myriad Pro Bold Cond" charset="0"/>
              </a:rPr>
              <a:t>row</a:t>
            </a:r>
            <a:endParaRPr lang="en-US" sz="1400" dirty="0">
              <a:solidFill>
                <a:srgbClr val="D90B00"/>
              </a:solidFill>
              <a:latin typeface="Tahoma"/>
              <a:ea typeface="ＭＳ Ｐゴシック" charset="0"/>
              <a:cs typeface="Tahoma"/>
              <a:sym typeface="Myriad Pro Bold Cond" charset="0"/>
            </a:endParaRPr>
          </a:p>
        </p:txBody>
      </p:sp>
      <p:sp>
        <p:nvSpPr>
          <p:cNvPr id="19597" name="Rectangle 141"/>
          <p:cNvSpPr>
            <a:spLocks/>
          </p:cNvSpPr>
          <p:nvPr/>
        </p:nvSpPr>
        <p:spPr bwMode="auto">
          <a:xfrm>
            <a:off x="6369050" y="2638733"/>
            <a:ext cx="1372171"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smtClean="0">
                <a:solidFill>
                  <a:srgbClr val="D90B00"/>
                </a:solidFill>
                <a:ea typeface="ＭＳ Ｐゴシック" charset="0"/>
                <a:cs typeface="Myriad Pro Bold Cond" charset="0"/>
                <a:sym typeface="Myriad Pro Bold Cond" charset="0"/>
              </a:rPr>
              <a:t>Step 2: Activate </a:t>
            </a:r>
            <a:r>
              <a:rPr lang="en-US" sz="1600" dirty="0">
                <a:solidFill>
                  <a:srgbClr val="D90B00"/>
                </a:solidFill>
                <a:ea typeface="ＭＳ Ｐゴシック" charset="0"/>
                <a:cs typeface="Myriad Pro Bold Cond" charset="0"/>
                <a:sym typeface="Myriad Pro Bold Cond" charset="0"/>
              </a:rPr>
              <a:t>row B</a:t>
            </a:r>
          </a:p>
        </p:txBody>
      </p:sp>
      <p:sp>
        <p:nvSpPr>
          <p:cNvPr id="19598" name="Freeform 142"/>
          <p:cNvSpPr>
            <a:spLocks/>
          </p:cNvSpPr>
          <p:nvPr/>
        </p:nvSpPr>
        <p:spPr bwMode="auto">
          <a:xfrm>
            <a:off x="1079500" y="2793594"/>
            <a:ext cx="571500" cy="25082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triangl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endParaRPr>
          </a:p>
        </p:txBody>
      </p:sp>
      <p:sp>
        <p:nvSpPr>
          <p:cNvPr id="19599" name="Rectangle 143"/>
          <p:cNvSpPr>
            <a:spLocks/>
          </p:cNvSpPr>
          <p:nvPr/>
        </p:nvSpPr>
        <p:spPr bwMode="auto">
          <a:xfrm>
            <a:off x="1142926" y="4181267"/>
            <a:ext cx="547626" cy="615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endParaRPr lang="en-US" sz="1600" dirty="0">
              <a:solidFill>
                <a:srgbClr val="D90B00"/>
              </a:solidFill>
              <a:ea typeface="ＭＳ Ｐゴシック" charset="0"/>
              <a:cs typeface="Myriad Pro Bold Cond" charset="0"/>
              <a:sym typeface="Myriad Pro Bold Cond" charset="0"/>
            </a:endParaRPr>
          </a:p>
          <a:p>
            <a:pPr defTabSz="457200"/>
            <a:r>
              <a:rPr lang="en-US" sz="1200" dirty="0">
                <a:solidFill>
                  <a:srgbClr val="D90B00"/>
                </a:solidFill>
                <a:latin typeface="Tahoma"/>
                <a:ea typeface="ＭＳ Ｐゴシック" charset="0"/>
                <a:cs typeface="Tahoma"/>
                <a:sym typeface="Myriad Pro Bold Cond" charset="0"/>
              </a:rPr>
              <a:t>Transfer</a:t>
            </a:r>
          </a:p>
          <a:p>
            <a:pPr defTabSz="457200"/>
            <a:r>
              <a:rPr lang="en-US" sz="1200" dirty="0">
                <a:solidFill>
                  <a:srgbClr val="D90B00"/>
                </a:solidFill>
                <a:latin typeface="Tahoma"/>
                <a:ea typeface="ＭＳ Ｐゴシック" charset="0"/>
                <a:cs typeface="Tahoma"/>
                <a:sym typeface="Myriad Pro Bold Cond" charset="0"/>
              </a:rPr>
              <a:t>row</a:t>
            </a:r>
          </a:p>
        </p:txBody>
      </p:sp>
      <p:sp>
        <p:nvSpPr>
          <p:cNvPr id="19601" name="Rectangle 145"/>
          <p:cNvSpPr>
            <a:spLocks/>
          </p:cNvSpPr>
          <p:nvPr/>
        </p:nvSpPr>
        <p:spPr bwMode="auto">
          <a:xfrm>
            <a:off x="450850" y="739775"/>
            <a:ext cx="7346950" cy="55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defTabSz="457200"/>
            <a:endParaRPr lang="en-US" dirty="0">
              <a:solidFill>
                <a:srgbClr val="000000"/>
              </a:solidFill>
              <a:ea typeface="ＭＳ Ｐゴシック" charset="0"/>
              <a:cs typeface="Myriad Pro Bold Cond" charset="0"/>
              <a:sym typeface="Myriad Pro Bold Cond" charset="0"/>
            </a:endParaRPr>
          </a:p>
        </p:txBody>
      </p:sp>
      <p:sp>
        <p:nvSpPr>
          <p:cNvPr id="2" name="TextBox 1"/>
          <p:cNvSpPr txBox="1"/>
          <p:nvPr/>
        </p:nvSpPr>
        <p:spPr>
          <a:xfrm>
            <a:off x="6751703" y="1124744"/>
            <a:ext cx="2284793" cy="400110"/>
          </a:xfrm>
          <a:prstGeom prst="rect">
            <a:avLst/>
          </a:prstGeom>
          <a:noFill/>
        </p:spPr>
        <p:txBody>
          <a:bodyPr wrap="none" rtlCol="0">
            <a:spAutoFit/>
          </a:bodyPr>
          <a:lstStyle/>
          <a:p>
            <a:r>
              <a:rPr lang="en-US" sz="2000" b="1" dirty="0" smtClean="0">
                <a:solidFill>
                  <a:srgbClr val="008000"/>
                </a:solidFill>
              </a:rPr>
              <a:t>Negligible HW cost</a:t>
            </a:r>
            <a:endParaRPr lang="en-US" sz="2000" b="1" dirty="0">
              <a:solidFill>
                <a:srgbClr val="008000"/>
              </a:solidFill>
            </a:endParaRPr>
          </a:p>
        </p:txBody>
      </p:sp>
      <p:sp>
        <p:nvSpPr>
          <p:cNvPr id="147" name="TextBox 146"/>
          <p:cNvSpPr txBox="1"/>
          <p:nvPr/>
        </p:nvSpPr>
        <p:spPr>
          <a:xfrm>
            <a:off x="5034118" y="836712"/>
            <a:ext cx="4002378" cy="400110"/>
          </a:xfrm>
          <a:prstGeom prst="rect">
            <a:avLst/>
          </a:prstGeom>
          <a:noFill/>
        </p:spPr>
        <p:txBody>
          <a:bodyPr wrap="none" rtlCol="0">
            <a:spAutoFit/>
          </a:bodyPr>
          <a:lstStyle/>
          <a:p>
            <a:r>
              <a:rPr lang="en-US" sz="2000" b="1" dirty="0" smtClean="0">
                <a:solidFill>
                  <a:srgbClr val="008000"/>
                </a:solidFill>
              </a:rPr>
              <a:t>   </a:t>
            </a:r>
            <a:r>
              <a:rPr lang="en-US" sz="2000" b="1" dirty="0" smtClean="0">
                <a:solidFill>
                  <a:srgbClr val="008000"/>
                </a:solidFill>
                <a:latin typeface="Times New Roman" charset="0"/>
                <a:ea typeface="Times New Roman" charset="0"/>
                <a:cs typeface="Times New Roman" charset="0"/>
              </a:rPr>
              <a:t>Idea: Two consecutive </a:t>
            </a:r>
            <a:r>
              <a:rPr lang="en-US" sz="2000" b="1" dirty="0" err="1" smtClean="0">
                <a:solidFill>
                  <a:srgbClr val="008000"/>
                </a:solidFill>
                <a:latin typeface="Times New Roman" charset="0"/>
                <a:ea typeface="Times New Roman" charset="0"/>
                <a:cs typeface="Times New Roman" charset="0"/>
              </a:rPr>
              <a:t>ACTivates</a:t>
            </a:r>
            <a:endParaRPr lang="en-US" sz="2000" b="1" dirty="0">
              <a:solidFill>
                <a:srgbClr val="008000"/>
              </a:solidFill>
              <a:latin typeface="Times New Roman" charset="0"/>
              <a:ea typeface="Times New Roman" charset="0"/>
              <a:cs typeface="Times New Roman" charset="0"/>
            </a:endParaRPr>
          </a:p>
        </p:txBody>
      </p:sp>
    </p:spTree>
    <p:extLst>
      <p:ext uri="{BB962C8B-B14F-4D97-AF65-F5344CB8AC3E}">
        <p14:creationId xmlns:p14="http://schemas.microsoft.com/office/powerpoint/2010/main" val="168362143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945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1959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1959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499"/>
                                          </p:stCondLst>
                                        </p:cTn>
                                        <p:tgtEl>
                                          <p:spTgt spid="1959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1945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1959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19457"/>
                                        </p:tgtEl>
                                        <p:attrNameLst>
                                          <p:attrName>style.visibility</p:attrName>
                                        </p:attrNameLst>
                                      </p:cBhvr>
                                      <p:to>
                                        <p:strVal val="visible"/>
                                      </p:to>
                                    </p:set>
                                  </p:childTnLst>
                                </p:cTn>
                              </p:par>
                              <p:par>
                                <p:cTn id="25" presetID="1" presetClass="exit" presetSubtype="0" fill="hold" grpId="1" nodeType="withEffect">
                                  <p:stCondLst>
                                    <p:cond delay="0"/>
                                  </p:stCondLst>
                                  <p:childTnLst>
                                    <p:set>
                                      <p:cBhvr>
                                        <p:cTn id="26" dur="1" fill="hold">
                                          <p:stCondLst>
                                            <p:cond delay="0"/>
                                          </p:stCondLst>
                                        </p:cTn>
                                        <p:tgtEl>
                                          <p:spTgt spid="19459"/>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19594"/>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19596"/>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19595"/>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499"/>
                                          </p:stCondLst>
                                        </p:cTn>
                                        <p:tgtEl>
                                          <p:spTgt spid="1959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499"/>
                                          </p:stCondLst>
                                        </p:cTn>
                                        <p:tgtEl>
                                          <p:spTgt spid="1959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47">
                                            <p:txEl>
                                              <p:pRg st="0" end="0"/>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animBg="1"/>
      <p:bldP spid="19458" grpId="0" animBg="1"/>
      <p:bldP spid="19459" grpId="0" animBg="1"/>
      <p:bldP spid="19459" grpId="1" animBg="1"/>
      <p:bldP spid="19594" grpId="0" autoUpdateAnimBg="0"/>
      <p:bldP spid="19594" grpId="1"/>
      <p:bldP spid="19595" grpId="0" animBg="1"/>
      <p:bldP spid="19595" grpId="1" animBg="1"/>
      <p:bldP spid="19596" grpId="0" autoUpdateAnimBg="0"/>
      <p:bldP spid="19596" grpId="1"/>
      <p:bldP spid="19597" grpId="0" autoUpdateAnimBg="0"/>
      <p:bldP spid="19598" grpId="0" animBg="1"/>
      <p:bldP spid="19599" grpId="0" autoUpdateAnimBg="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53752"/>
            <a:ext cx="8229600" cy="1143000"/>
          </a:xfrm>
        </p:spPr>
        <p:txBody>
          <a:bodyPr>
            <a:normAutofit fontScale="90000"/>
          </a:bodyPr>
          <a:lstStyle/>
          <a:p>
            <a:r>
              <a:rPr lang="en-US" dirty="0" err="1" smtClean="0">
                <a:solidFill>
                  <a:srgbClr val="1A5712"/>
                </a:solidFill>
                <a:latin typeface="Garamond"/>
                <a:cs typeface="Garamond"/>
              </a:rPr>
              <a:t>RowClone</a:t>
            </a:r>
            <a:r>
              <a:rPr lang="en-US" dirty="0" smtClean="0">
                <a:solidFill>
                  <a:srgbClr val="1A5712"/>
                </a:solidFill>
                <a:latin typeface="Garamond"/>
                <a:cs typeface="Garamond"/>
              </a:rPr>
              <a:t>: Latency and Energy Savings</a:t>
            </a:r>
            <a:endParaRPr lang="en-US" dirty="0">
              <a:solidFill>
                <a:srgbClr val="1A5712"/>
              </a:solidFill>
              <a:latin typeface="Garamond"/>
              <a:cs typeface="Garamond"/>
            </a:endParaRPr>
          </a:p>
        </p:txBody>
      </p:sp>
      <p:graphicFrame>
        <p:nvGraphicFramePr>
          <p:cNvPr id="4" name="Chart 3"/>
          <p:cNvGraphicFramePr/>
          <p:nvPr/>
        </p:nvGraphicFramePr>
        <p:xfrm>
          <a:off x="457200" y="1447800"/>
          <a:ext cx="8077200" cy="4800600"/>
        </p:xfrm>
        <a:graphic>
          <a:graphicData uri="http://schemas.openxmlformats.org/drawingml/2006/chart">
            <c:chart xmlns:c="http://schemas.openxmlformats.org/drawingml/2006/chart" xmlns:r="http://schemas.openxmlformats.org/officeDocument/2006/relationships" r:id="rId2"/>
          </a:graphicData>
        </a:graphic>
      </p:graphicFrame>
      <p:cxnSp>
        <p:nvCxnSpPr>
          <p:cNvPr id="5" name="Straight Arrow Connector 4"/>
          <p:cNvCxnSpPr/>
          <p:nvPr/>
        </p:nvCxnSpPr>
        <p:spPr bwMode="auto">
          <a:xfrm rot="16200000" flipH="1">
            <a:off x="1409703" y="3695699"/>
            <a:ext cx="2819397" cy="1"/>
          </a:xfrm>
          <a:prstGeom prst="straightConnector1">
            <a:avLst/>
          </a:prstGeom>
          <a:solidFill>
            <a:schemeClr val="accent1"/>
          </a:solidFill>
          <a:ln w="28575" cap="flat" cmpd="sng" algn="ctr">
            <a:solidFill>
              <a:schemeClr val="tx1"/>
            </a:solidFill>
            <a:prstDash val="solid"/>
            <a:round/>
            <a:headEnd type="stealth" w="lg" len="lg"/>
            <a:tailEnd type="stealth" w="lg" len="lg"/>
          </a:ln>
          <a:effectLst/>
        </p:spPr>
      </p:cxnSp>
      <p:sp>
        <p:nvSpPr>
          <p:cNvPr id="6" name="TextBox 5"/>
          <p:cNvSpPr txBox="1"/>
          <p:nvPr/>
        </p:nvSpPr>
        <p:spPr>
          <a:xfrm>
            <a:off x="2819400" y="2438400"/>
            <a:ext cx="992579" cy="523220"/>
          </a:xfrm>
          <a:prstGeom prst="rect">
            <a:avLst/>
          </a:prstGeom>
          <a:noFill/>
          <a:ln>
            <a:noFill/>
          </a:ln>
        </p:spPr>
        <p:txBody>
          <a:bodyPr wrap="none" rtlCol="0">
            <a:spAutoFit/>
          </a:bodyPr>
          <a:lstStyle/>
          <a:p>
            <a:r>
              <a:rPr lang="en-US" sz="2800" b="1" dirty="0" smtClean="0">
                <a:solidFill>
                  <a:srgbClr val="FF0000"/>
                </a:solidFill>
              </a:rPr>
              <a:t>11.6x</a:t>
            </a:r>
            <a:endParaRPr lang="en-US" sz="2800" b="1" dirty="0">
              <a:solidFill>
                <a:srgbClr val="FF0000"/>
              </a:solidFill>
            </a:endParaRPr>
          </a:p>
        </p:txBody>
      </p:sp>
      <p:cxnSp>
        <p:nvCxnSpPr>
          <p:cNvPr id="7" name="Straight Arrow Connector 6"/>
          <p:cNvCxnSpPr/>
          <p:nvPr/>
        </p:nvCxnSpPr>
        <p:spPr bwMode="auto">
          <a:xfrm rot="16200000" flipH="1">
            <a:off x="4615523" y="3842676"/>
            <a:ext cx="3124200" cy="10847"/>
          </a:xfrm>
          <a:prstGeom prst="straightConnector1">
            <a:avLst/>
          </a:prstGeom>
          <a:solidFill>
            <a:schemeClr val="accent1"/>
          </a:solidFill>
          <a:ln w="28575" cap="flat" cmpd="sng" algn="ctr">
            <a:solidFill>
              <a:schemeClr val="tx1"/>
            </a:solidFill>
            <a:prstDash val="solid"/>
            <a:round/>
            <a:headEnd type="stealth" w="lg" len="lg"/>
            <a:tailEnd type="stealth" w="lg" len="lg"/>
          </a:ln>
          <a:effectLst/>
        </p:spPr>
      </p:cxnSp>
      <p:sp>
        <p:nvSpPr>
          <p:cNvPr id="8" name="TextBox 7"/>
          <p:cNvSpPr txBox="1"/>
          <p:nvPr/>
        </p:nvSpPr>
        <p:spPr>
          <a:xfrm>
            <a:off x="6183045" y="2438400"/>
            <a:ext cx="713632" cy="523220"/>
          </a:xfrm>
          <a:prstGeom prst="rect">
            <a:avLst/>
          </a:prstGeom>
          <a:noFill/>
          <a:ln>
            <a:noFill/>
          </a:ln>
        </p:spPr>
        <p:txBody>
          <a:bodyPr wrap="none" rtlCol="0">
            <a:spAutoFit/>
          </a:bodyPr>
          <a:lstStyle/>
          <a:p>
            <a:r>
              <a:rPr lang="en-US" sz="2800" b="1" dirty="0" smtClean="0">
                <a:solidFill>
                  <a:srgbClr val="FF0000"/>
                </a:solidFill>
              </a:rPr>
              <a:t>74x</a:t>
            </a:r>
            <a:endParaRPr lang="en-US" sz="2800" b="1" dirty="0">
              <a:solidFill>
                <a:srgbClr val="FF0000"/>
              </a:solidFill>
            </a:endParaRPr>
          </a:p>
        </p:txBody>
      </p:sp>
      <p:sp>
        <p:nvSpPr>
          <p:cNvPr id="10" name="Slide Number Placeholder 9"/>
          <p:cNvSpPr>
            <a:spLocks noGrp="1"/>
          </p:cNvSpPr>
          <p:nvPr>
            <p:ph type="sldNum" sz="quarter" idx="12"/>
          </p:nvPr>
        </p:nvSpPr>
        <p:spPr/>
        <p:txBody>
          <a:bodyPr/>
          <a:lstStyle/>
          <a:p>
            <a:fld id="{CD63C8E0-6DD9-4302-9AA9-5177C785CB79}" type="slidenum">
              <a:rPr lang="en-US" smtClean="0">
                <a:solidFill>
                  <a:prstClr val="black">
                    <a:tint val="75000"/>
                  </a:prstClr>
                </a:solidFill>
              </a:rPr>
              <a:pPr/>
              <a:t>103</a:t>
            </a:fld>
            <a:endParaRPr lang="en-US">
              <a:solidFill>
                <a:prstClr val="black">
                  <a:tint val="75000"/>
                </a:prstClr>
              </a:solidFill>
            </a:endParaRPr>
          </a:p>
        </p:txBody>
      </p:sp>
      <p:sp>
        <p:nvSpPr>
          <p:cNvPr id="11" name="Rectangle 10"/>
          <p:cNvSpPr/>
          <p:nvPr/>
        </p:nvSpPr>
        <p:spPr>
          <a:xfrm>
            <a:off x="251520" y="6165304"/>
            <a:ext cx="7848872" cy="677108"/>
          </a:xfrm>
          <a:prstGeom prst="rect">
            <a:avLst/>
          </a:prstGeom>
        </p:spPr>
        <p:txBody>
          <a:bodyPr wrap="square">
            <a:spAutoFit/>
          </a:bodyPr>
          <a:lstStyle/>
          <a:p>
            <a:r>
              <a:rPr lang="en-US" sz="1900" dirty="0" smtClean="0">
                <a:solidFill>
                  <a:srgbClr val="000000"/>
                </a:solidFill>
                <a:latin typeface="Tahoma" charset="0"/>
              </a:rPr>
              <a:t>Seshadri et </a:t>
            </a:r>
            <a:r>
              <a:rPr lang="en-US" sz="1900" dirty="0">
                <a:solidFill>
                  <a:srgbClr val="000000"/>
                </a:solidFill>
                <a:latin typeface="Tahoma" charset="0"/>
              </a:rPr>
              <a:t>al., </a:t>
            </a:r>
            <a:r>
              <a:rPr lang="en-US" sz="1900" dirty="0" smtClean="0">
                <a:solidFill>
                  <a:srgbClr val="000000"/>
                </a:solidFill>
                <a:latin typeface="Tahoma" charset="0"/>
              </a:rPr>
              <a:t>“</a:t>
            </a:r>
            <a:r>
              <a:rPr lang="en-US" altLang="ja-JP" sz="1900" dirty="0" err="1" smtClean="0">
                <a:solidFill>
                  <a:srgbClr val="0000FF"/>
                </a:solidFill>
                <a:latin typeface="Tahoma" charset="0"/>
              </a:rPr>
              <a:t>RowClone</a:t>
            </a:r>
            <a:r>
              <a:rPr lang="en-US" altLang="ja-JP" sz="1900" dirty="0">
                <a:solidFill>
                  <a:srgbClr val="0000FF"/>
                </a:solidFill>
                <a:latin typeface="Tahoma" charset="0"/>
              </a:rPr>
              <a:t>: Fast and Efficient In-DRAM Copy and Initialization of Bulk Data</a:t>
            </a:r>
            <a:r>
              <a:rPr lang="en-US" altLang="ja-JP" sz="1900" dirty="0" smtClean="0">
                <a:solidFill>
                  <a:srgbClr val="000000"/>
                </a:solidFill>
                <a:latin typeface="Tahoma" charset="0"/>
              </a:rPr>
              <a:t>,</a:t>
            </a:r>
            <a:r>
              <a:rPr lang="en-US" sz="1900" dirty="0">
                <a:solidFill>
                  <a:srgbClr val="000000"/>
                </a:solidFill>
                <a:latin typeface="Tahoma" charset="0"/>
              </a:rPr>
              <a:t>”</a:t>
            </a:r>
            <a:r>
              <a:rPr lang="en-US" altLang="ja-JP" sz="1900" dirty="0">
                <a:solidFill>
                  <a:srgbClr val="000000"/>
                </a:solidFill>
                <a:latin typeface="Tahoma" charset="0"/>
              </a:rPr>
              <a:t> </a:t>
            </a:r>
            <a:r>
              <a:rPr lang="en-US" altLang="ja-JP" sz="1900" dirty="0" smtClean="0">
                <a:solidFill>
                  <a:srgbClr val="000000"/>
                </a:solidFill>
                <a:latin typeface="Tahoma" charset="0"/>
              </a:rPr>
              <a:t>MICRO 2013.</a:t>
            </a:r>
            <a:endParaRPr lang="en-US" sz="1900" dirty="0">
              <a:solidFill>
                <a:srgbClr val="000000"/>
              </a:solidFill>
              <a:latin typeface="Tahoma"/>
            </a:endParaRPr>
          </a:p>
        </p:txBody>
      </p:sp>
    </p:spTree>
    <p:extLst>
      <p:ext uri="{BB962C8B-B14F-4D97-AF65-F5344CB8AC3E}">
        <p14:creationId xmlns:p14="http://schemas.microsoft.com/office/powerpoint/2010/main" val="1353609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par>
                                <p:cTn id="16" presetID="10" presetClass="entr" presetSubtype="0"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RowClone</a:t>
            </a:r>
            <a:endParaRPr lang="en-US" dirty="0"/>
          </a:p>
        </p:txBody>
      </p:sp>
      <p:sp>
        <p:nvSpPr>
          <p:cNvPr id="3" name="Content Placeholder 2"/>
          <p:cNvSpPr>
            <a:spLocks noGrp="1"/>
          </p:cNvSpPr>
          <p:nvPr>
            <p:ph idx="1"/>
          </p:nvPr>
        </p:nvSpPr>
        <p:spPr>
          <a:xfrm>
            <a:off x="228600" y="1012279"/>
            <a:ext cx="8610600" cy="5153025"/>
          </a:xfrm>
        </p:spPr>
        <p:txBody>
          <a:bodyPr/>
          <a:lstStyle/>
          <a:p>
            <a:r>
              <a:rPr lang="en-US" sz="1800" dirty="0"/>
              <a:t>Vivek Seshadri, Yoongu Kim, Chris Fallin, Donghyuk Lee, </a:t>
            </a:r>
            <a:r>
              <a:rPr lang="en-US" sz="1800" dirty="0" err="1"/>
              <a:t>Rachata</a:t>
            </a:r>
            <a:r>
              <a:rPr lang="en-US" sz="1800" dirty="0"/>
              <a:t> </a:t>
            </a:r>
            <a:r>
              <a:rPr lang="en-US" sz="1800" dirty="0" err="1"/>
              <a:t>Ausavarungnirun</a:t>
            </a:r>
            <a:r>
              <a:rPr lang="en-US" sz="1800" dirty="0"/>
              <a:t>, Gennady </a:t>
            </a:r>
            <a:r>
              <a:rPr lang="en-US" sz="1800" dirty="0" err="1"/>
              <a:t>Pekhimenko</a:t>
            </a:r>
            <a:r>
              <a:rPr lang="en-US" sz="1800" dirty="0"/>
              <a:t>, </a:t>
            </a:r>
            <a:r>
              <a:rPr lang="en-US" sz="1800" dirty="0" err="1"/>
              <a:t>Yixin</a:t>
            </a:r>
            <a:r>
              <a:rPr lang="en-US" sz="1800" dirty="0"/>
              <a:t> </a:t>
            </a:r>
            <a:r>
              <a:rPr lang="en-US" sz="1800" dirty="0" err="1"/>
              <a:t>Luo</a:t>
            </a:r>
            <a:r>
              <a:rPr lang="en-US" sz="1800" dirty="0"/>
              <a:t>, Onur Mutlu, Michael A. </a:t>
            </a:r>
            <a:r>
              <a:rPr lang="en-US" sz="1800" dirty="0" err="1"/>
              <a:t>Kozuch</a:t>
            </a:r>
            <a:r>
              <a:rPr lang="en-US" sz="1800" dirty="0"/>
              <a:t>, Phillip B. Gibbons, and Todd C. </a:t>
            </a:r>
            <a:r>
              <a:rPr lang="en-US" sz="1800" dirty="0" err="1"/>
              <a:t>Mowry</a:t>
            </a:r>
            <a:r>
              <a:rPr lang="en-US" sz="1800" dirty="0"/>
              <a:t>,</a:t>
            </a:r>
            <a:br>
              <a:rPr lang="en-US" sz="1800" dirty="0"/>
            </a:br>
            <a:r>
              <a:rPr lang="en-US" sz="1800" b="1" dirty="0">
                <a:hlinkClick r:id="rId2"/>
              </a:rPr>
              <a:t>"RowClone: Fast and Energy-Efficient In-DRAM Bulk Data Copy and Initialization"</a:t>
            </a:r>
            <a:r>
              <a:rPr lang="en-US" sz="1800" dirty="0"/>
              <a:t/>
            </a:r>
            <a:br>
              <a:rPr lang="en-US" sz="1800" dirty="0"/>
            </a:br>
            <a:r>
              <a:rPr lang="en-US" sz="1800" i="1" dirty="0"/>
              <a:t>Proceedings of the </a:t>
            </a:r>
            <a:r>
              <a:rPr lang="en-US" sz="1800" i="1" dirty="0">
                <a:hlinkClick r:id="rId3"/>
              </a:rPr>
              <a:t>46th International Symposium on Microarchitecture</a:t>
            </a:r>
            <a:r>
              <a:rPr lang="en-US" sz="1800" i="1" dirty="0"/>
              <a:t> (</a:t>
            </a:r>
            <a:r>
              <a:rPr lang="en-US" sz="1800" b="1" i="1" dirty="0"/>
              <a:t>MICRO</a:t>
            </a:r>
            <a:r>
              <a:rPr lang="en-US" sz="1800" i="1" dirty="0"/>
              <a:t>)</a:t>
            </a:r>
            <a:r>
              <a:rPr lang="en-US" sz="1800" dirty="0"/>
              <a:t>, Davis, CA, December 2013. [</a:t>
            </a:r>
            <a:r>
              <a:rPr lang="en-US" sz="1800" dirty="0">
                <a:hlinkClick r:id="rId4"/>
              </a:rPr>
              <a:t>Slides (pptx)</a:t>
            </a:r>
            <a:r>
              <a:rPr lang="en-US" sz="1800" dirty="0"/>
              <a:t> </a:t>
            </a:r>
            <a:r>
              <a:rPr lang="en-US" sz="1800" dirty="0">
                <a:hlinkClick r:id="rId5"/>
              </a:rPr>
              <a:t>(pdf)</a:t>
            </a:r>
            <a:r>
              <a:rPr lang="en-US" sz="1800" dirty="0"/>
              <a:t>] [</a:t>
            </a:r>
            <a:r>
              <a:rPr lang="en-US" sz="1800" dirty="0">
                <a:hlinkClick r:id="rId6"/>
              </a:rPr>
              <a:t>Lightning Session Slides (pptx)</a:t>
            </a:r>
            <a:r>
              <a:rPr lang="en-US" sz="1800" dirty="0"/>
              <a:t> </a:t>
            </a:r>
            <a:r>
              <a:rPr lang="en-US" sz="1800" dirty="0">
                <a:hlinkClick r:id="rId7"/>
              </a:rPr>
              <a:t>(pdf)</a:t>
            </a:r>
            <a:r>
              <a:rPr lang="en-US" sz="1800" dirty="0"/>
              <a:t>] [</a:t>
            </a:r>
            <a:r>
              <a:rPr lang="en-US" sz="1800" dirty="0">
                <a:hlinkClick r:id="rId8"/>
              </a:rPr>
              <a:t>Poster (pptx)</a:t>
            </a:r>
            <a:r>
              <a:rPr lang="en-US" sz="1800" dirty="0"/>
              <a:t> </a:t>
            </a:r>
            <a:r>
              <a:rPr lang="en-US" sz="1800" dirty="0">
                <a:hlinkClick r:id="rId9"/>
              </a:rPr>
              <a:t>(pdf)</a:t>
            </a:r>
            <a:r>
              <a:rPr lang="en-US" sz="1800" dirty="0"/>
              <a:t>] </a:t>
            </a:r>
          </a:p>
          <a:p>
            <a:endParaRPr lang="en-US" sz="2000"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pPr>
                <a:defRPr/>
              </a:pPr>
              <a:t>104</a:t>
            </a:fld>
            <a:endParaRPr lang="en-US"/>
          </a:p>
        </p:txBody>
      </p:sp>
      <p:pic>
        <p:nvPicPr>
          <p:cNvPr id="6" name="Picture 5"/>
          <p:cNvPicPr>
            <a:picLocks noChangeAspect="1"/>
          </p:cNvPicPr>
          <p:nvPr/>
        </p:nvPicPr>
        <p:blipFill>
          <a:blip r:embed="rId10"/>
          <a:stretch>
            <a:fillRect/>
          </a:stretch>
        </p:blipFill>
        <p:spPr>
          <a:xfrm>
            <a:off x="0" y="3562817"/>
            <a:ext cx="9144000" cy="3322567"/>
          </a:xfrm>
          <a:prstGeom prst="rect">
            <a:avLst/>
          </a:prstGeom>
        </p:spPr>
      </p:pic>
    </p:spTree>
    <p:extLst>
      <p:ext uri="{BB962C8B-B14F-4D97-AF65-F5344CB8AC3E}">
        <p14:creationId xmlns:p14="http://schemas.microsoft.com/office/powerpoint/2010/main" val="18202913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1"/>
          <p:cNvSpPr>
            <a:spLocks/>
          </p:cNvSpPr>
          <p:nvPr/>
        </p:nvSpPr>
        <p:spPr bwMode="auto">
          <a:xfrm>
            <a:off x="412750" y="1295400"/>
            <a:ext cx="5740400" cy="39497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0" name="Line 2"/>
          <p:cNvSpPr>
            <a:spLocks noChangeShapeType="1"/>
          </p:cNvSpPr>
          <p:nvPr/>
        </p:nvSpPr>
        <p:spPr bwMode="auto">
          <a:xfrm>
            <a:off x="3289300" y="4584704"/>
            <a:ext cx="0" cy="881857"/>
          </a:xfrm>
          <a:prstGeom prst="line">
            <a:avLst/>
          </a:prstGeom>
          <a:noFill/>
          <a:ln w="889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1" name="Rectangle 3"/>
          <p:cNvSpPr>
            <a:spLocks noGrp="1" noChangeArrowheads="1"/>
          </p:cNvSpPr>
          <p:nvPr>
            <p:ph type="title"/>
          </p:nvPr>
        </p:nvSpPr>
        <p:spPr>
          <a:xfrm>
            <a:off x="419100" y="196850"/>
            <a:ext cx="8724900" cy="558800"/>
          </a:xfrm>
          <a:ln/>
        </p:spPr>
        <p:txBody>
          <a:bodyPr/>
          <a:lstStyle/>
          <a:p>
            <a:r>
              <a:rPr lang="en-US" sz="4400" dirty="0" smtClean="0">
                <a:solidFill>
                  <a:srgbClr val="1A5712"/>
                </a:solidFill>
                <a:latin typeface="Garamond"/>
                <a:cs typeface="Garamond"/>
              </a:rPr>
              <a:t>Memory as an Accelerator</a:t>
            </a:r>
            <a:endParaRPr lang="en-US" sz="4400" dirty="0">
              <a:solidFill>
                <a:srgbClr val="1A5712"/>
              </a:solidFill>
              <a:latin typeface="Garamond"/>
              <a:cs typeface="Garamond"/>
            </a:endParaRPr>
          </a:p>
        </p:txBody>
      </p:sp>
      <p:sp>
        <p:nvSpPr>
          <p:cNvPr id="22532" name="Rectangle 4"/>
          <p:cNvSpPr>
            <a:spLocks/>
          </p:cNvSpPr>
          <p:nvPr/>
        </p:nvSpPr>
        <p:spPr bwMode="auto">
          <a:xfrm>
            <a:off x="692150" y="16002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3" name="Rectangle 5"/>
          <p:cNvSpPr>
            <a:spLocks/>
          </p:cNvSpPr>
          <p:nvPr/>
        </p:nvSpPr>
        <p:spPr bwMode="auto">
          <a:xfrm>
            <a:off x="1062323" y="1824573"/>
            <a:ext cx="269304" cy="4021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core</a:t>
            </a:r>
          </a:p>
        </p:txBody>
      </p:sp>
      <p:sp>
        <p:nvSpPr>
          <p:cNvPr id="22534" name="Rectangle 6"/>
          <p:cNvSpPr>
            <a:spLocks/>
          </p:cNvSpPr>
          <p:nvPr/>
        </p:nvSpPr>
        <p:spPr bwMode="auto">
          <a:xfrm>
            <a:off x="1924050" y="16002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5" name="Rectangle 7"/>
          <p:cNvSpPr>
            <a:spLocks/>
          </p:cNvSpPr>
          <p:nvPr/>
        </p:nvSpPr>
        <p:spPr bwMode="auto">
          <a:xfrm>
            <a:off x="2296604" y="1824573"/>
            <a:ext cx="269304" cy="4021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core</a:t>
            </a:r>
          </a:p>
        </p:txBody>
      </p:sp>
      <p:sp>
        <p:nvSpPr>
          <p:cNvPr id="22536" name="Rectangle 8"/>
          <p:cNvSpPr>
            <a:spLocks/>
          </p:cNvSpPr>
          <p:nvPr/>
        </p:nvSpPr>
        <p:spPr bwMode="auto">
          <a:xfrm>
            <a:off x="692150" y="26670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7" name="Rectangle 9"/>
          <p:cNvSpPr>
            <a:spLocks/>
          </p:cNvSpPr>
          <p:nvPr/>
        </p:nvSpPr>
        <p:spPr bwMode="auto">
          <a:xfrm>
            <a:off x="1064704" y="2891373"/>
            <a:ext cx="269304" cy="4021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core</a:t>
            </a:r>
          </a:p>
        </p:txBody>
      </p:sp>
      <p:sp>
        <p:nvSpPr>
          <p:cNvPr id="22538" name="Rectangle 10"/>
          <p:cNvSpPr>
            <a:spLocks/>
          </p:cNvSpPr>
          <p:nvPr/>
        </p:nvSpPr>
        <p:spPr bwMode="auto">
          <a:xfrm>
            <a:off x="1924050" y="26670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9" name="Rectangle 11"/>
          <p:cNvSpPr>
            <a:spLocks/>
          </p:cNvSpPr>
          <p:nvPr/>
        </p:nvSpPr>
        <p:spPr bwMode="auto">
          <a:xfrm>
            <a:off x="2296604" y="2891373"/>
            <a:ext cx="269304" cy="4021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core</a:t>
            </a:r>
          </a:p>
        </p:txBody>
      </p:sp>
      <p:sp>
        <p:nvSpPr>
          <p:cNvPr id="22540" name="Rectangle 12"/>
          <p:cNvSpPr>
            <a:spLocks/>
          </p:cNvSpPr>
          <p:nvPr/>
        </p:nvSpPr>
        <p:spPr bwMode="auto">
          <a:xfrm>
            <a:off x="3155950" y="161290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1" name="Rectangle 13"/>
          <p:cNvSpPr>
            <a:spLocks/>
          </p:cNvSpPr>
          <p:nvPr/>
        </p:nvSpPr>
        <p:spPr bwMode="auto">
          <a:xfrm>
            <a:off x="3172966" y="1734751"/>
            <a:ext cx="54859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000" dirty="0">
                <a:solidFill>
                  <a:srgbClr val="000000"/>
                </a:solidFill>
                <a:ea typeface="ＭＳ Ｐゴシック" charset="0"/>
                <a:cs typeface="Myriad Pro Bold Cond" charset="0"/>
                <a:sym typeface="Myriad Pro Bold Cond" charset="0"/>
              </a:rPr>
              <a:t>mini-CPU</a:t>
            </a:r>
          </a:p>
          <a:p>
            <a:pPr algn="ctr" defTabSz="457200" fontAlgn="base">
              <a:lnSpc>
                <a:spcPct val="80000"/>
              </a:lnSpc>
              <a:spcBef>
                <a:spcPct val="0"/>
              </a:spcBef>
              <a:spcAft>
                <a:spcPct val="0"/>
              </a:spcAft>
            </a:pPr>
            <a:r>
              <a:rPr lang="en-US" sz="1200" dirty="0">
                <a:solidFill>
                  <a:srgbClr val="000000"/>
                </a:solidFill>
                <a:ea typeface="ＭＳ Ｐゴシック" charset="0"/>
                <a:cs typeface="Myriad Pro Bold Cond" charset="0"/>
                <a:sym typeface="Myriad Pro Bold Cond" charset="0"/>
              </a:rPr>
              <a:t>core</a:t>
            </a:r>
          </a:p>
        </p:txBody>
      </p:sp>
      <p:sp>
        <p:nvSpPr>
          <p:cNvPr id="22542" name="Rectangle 14"/>
          <p:cNvSpPr>
            <a:spLocks/>
          </p:cNvSpPr>
          <p:nvPr/>
        </p:nvSpPr>
        <p:spPr bwMode="auto">
          <a:xfrm>
            <a:off x="3155950" y="226695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3" name="Rectangle 15"/>
          <p:cNvSpPr>
            <a:spLocks/>
          </p:cNvSpPr>
          <p:nvPr/>
        </p:nvSpPr>
        <p:spPr bwMode="auto">
          <a:xfrm>
            <a:off x="3313402" y="2379668"/>
            <a:ext cx="269304" cy="3016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200">
                <a:solidFill>
                  <a:srgbClr val="000000"/>
                </a:solidFill>
                <a:ea typeface="ＭＳ Ｐゴシック" charset="0"/>
                <a:cs typeface="Myriad Pro Bold Cond" charset="0"/>
                <a:sym typeface="Myriad Pro Bold Cond" charset="0"/>
              </a:rPr>
              <a:t>video</a:t>
            </a:r>
          </a:p>
          <a:p>
            <a:pPr algn="ctr" defTabSz="457200" fontAlgn="base">
              <a:lnSpc>
                <a:spcPct val="80000"/>
              </a:lnSpc>
              <a:spcBef>
                <a:spcPct val="0"/>
              </a:spcBef>
              <a:spcAft>
                <a:spcPct val="0"/>
              </a:spcAft>
            </a:pPr>
            <a:r>
              <a:rPr lang="en-US" sz="1200">
                <a:solidFill>
                  <a:srgbClr val="000000"/>
                </a:solidFill>
                <a:ea typeface="ＭＳ Ｐゴシック" charset="0"/>
                <a:cs typeface="Myriad Pro Bold Cond" charset="0"/>
                <a:sym typeface="Myriad Pro Bold Cond" charset="0"/>
              </a:rPr>
              <a:t>core</a:t>
            </a:r>
          </a:p>
        </p:txBody>
      </p:sp>
      <p:sp>
        <p:nvSpPr>
          <p:cNvPr id="22544" name="Rectangle 16"/>
          <p:cNvSpPr>
            <a:spLocks/>
          </p:cNvSpPr>
          <p:nvPr/>
        </p:nvSpPr>
        <p:spPr bwMode="auto">
          <a:xfrm>
            <a:off x="4025900" y="166370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5" name="Rectangle 17"/>
          <p:cNvSpPr>
            <a:spLocks/>
          </p:cNvSpPr>
          <p:nvPr/>
        </p:nvSpPr>
        <p:spPr bwMode="auto">
          <a:xfrm>
            <a:off x="4053619" y="1762943"/>
            <a:ext cx="768483" cy="487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core</a:t>
            </a:r>
          </a:p>
        </p:txBody>
      </p:sp>
      <p:sp>
        <p:nvSpPr>
          <p:cNvPr id="22546" name="Rectangle 18"/>
          <p:cNvSpPr>
            <a:spLocks/>
          </p:cNvSpPr>
          <p:nvPr/>
        </p:nvSpPr>
        <p:spPr bwMode="auto">
          <a:xfrm>
            <a:off x="4984750" y="167005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7" name="Rectangle 19"/>
          <p:cNvSpPr>
            <a:spLocks/>
          </p:cNvSpPr>
          <p:nvPr/>
        </p:nvSpPr>
        <p:spPr bwMode="auto">
          <a:xfrm>
            <a:off x="5010087" y="1772468"/>
            <a:ext cx="768483" cy="487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core</a:t>
            </a:r>
          </a:p>
        </p:txBody>
      </p:sp>
      <p:sp>
        <p:nvSpPr>
          <p:cNvPr id="22548" name="Rectangle 20"/>
          <p:cNvSpPr>
            <a:spLocks/>
          </p:cNvSpPr>
          <p:nvPr/>
        </p:nvSpPr>
        <p:spPr bwMode="auto">
          <a:xfrm>
            <a:off x="4025900" y="264160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9" name="Rectangle 21"/>
          <p:cNvSpPr>
            <a:spLocks/>
          </p:cNvSpPr>
          <p:nvPr/>
        </p:nvSpPr>
        <p:spPr bwMode="auto">
          <a:xfrm>
            <a:off x="4051237" y="2744018"/>
            <a:ext cx="768483" cy="487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core</a:t>
            </a:r>
          </a:p>
        </p:txBody>
      </p:sp>
      <p:sp>
        <p:nvSpPr>
          <p:cNvPr id="22550" name="Rectangle 22"/>
          <p:cNvSpPr>
            <a:spLocks/>
          </p:cNvSpPr>
          <p:nvPr/>
        </p:nvSpPr>
        <p:spPr bwMode="auto">
          <a:xfrm>
            <a:off x="4984750" y="264795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1" name="Rectangle 23"/>
          <p:cNvSpPr>
            <a:spLocks/>
          </p:cNvSpPr>
          <p:nvPr/>
        </p:nvSpPr>
        <p:spPr bwMode="auto">
          <a:xfrm>
            <a:off x="5010087" y="2750368"/>
            <a:ext cx="768483" cy="487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core</a:t>
            </a:r>
          </a:p>
        </p:txBody>
      </p:sp>
      <p:sp>
        <p:nvSpPr>
          <p:cNvPr id="22552" name="Rectangle 24"/>
          <p:cNvSpPr>
            <a:spLocks/>
          </p:cNvSpPr>
          <p:nvPr/>
        </p:nvSpPr>
        <p:spPr bwMode="auto">
          <a:xfrm>
            <a:off x="3930650" y="1593850"/>
            <a:ext cx="1981200" cy="1879600"/>
          </a:xfrm>
          <a:prstGeom prst="rect">
            <a:avLst/>
          </a:prstGeom>
          <a:noFill/>
          <a:ln w="25400" cap="flat">
            <a:solidFill>
              <a:schemeClr val="tx1"/>
            </a:solidFill>
            <a:prstDash val="sysDot"/>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3" name="Rectangle 25"/>
          <p:cNvSpPr>
            <a:spLocks/>
          </p:cNvSpPr>
          <p:nvPr/>
        </p:nvSpPr>
        <p:spPr bwMode="auto">
          <a:xfrm>
            <a:off x="692150" y="3733800"/>
            <a:ext cx="5207000" cy="850900"/>
          </a:xfrm>
          <a:prstGeom prst="rect">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4" name="Rectangle 26"/>
          <p:cNvSpPr>
            <a:spLocks/>
          </p:cNvSpPr>
          <p:nvPr/>
        </p:nvSpPr>
        <p:spPr bwMode="auto">
          <a:xfrm>
            <a:off x="3188665" y="4107461"/>
            <a:ext cx="211597" cy="2051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LLC</a:t>
            </a:r>
          </a:p>
        </p:txBody>
      </p:sp>
      <p:sp>
        <p:nvSpPr>
          <p:cNvPr id="22555" name="Rectangle 27"/>
          <p:cNvSpPr>
            <a:spLocks/>
          </p:cNvSpPr>
          <p:nvPr/>
        </p:nvSpPr>
        <p:spPr bwMode="auto">
          <a:xfrm>
            <a:off x="2444750" y="4686300"/>
            <a:ext cx="1695450" cy="444500"/>
          </a:xfrm>
          <a:prstGeom prst="rect">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6" name="Rectangle 28"/>
          <p:cNvSpPr>
            <a:spLocks/>
          </p:cNvSpPr>
          <p:nvPr/>
        </p:nvSpPr>
        <p:spPr bwMode="auto">
          <a:xfrm>
            <a:off x="2702571" y="4825008"/>
            <a:ext cx="1179810" cy="2051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Memory Controller</a:t>
            </a:r>
          </a:p>
        </p:txBody>
      </p:sp>
      <p:sp>
        <p:nvSpPr>
          <p:cNvPr id="22557" name="Rectangle 29"/>
          <p:cNvSpPr>
            <a:spLocks/>
          </p:cNvSpPr>
          <p:nvPr/>
        </p:nvSpPr>
        <p:spPr bwMode="auto">
          <a:xfrm>
            <a:off x="6965950" y="4565650"/>
            <a:ext cx="1695450" cy="5842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8" name="Rectangle 30"/>
          <p:cNvSpPr>
            <a:spLocks/>
          </p:cNvSpPr>
          <p:nvPr/>
        </p:nvSpPr>
        <p:spPr bwMode="auto">
          <a:xfrm>
            <a:off x="7005762" y="4602304"/>
            <a:ext cx="1615827" cy="5616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500" dirty="0">
                <a:solidFill>
                  <a:srgbClr val="000000"/>
                </a:solidFill>
                <a:ea typeface="ＭＳ Ｐゴシック" charset="0"/>
                <a:cs typeface="Myriad Pro Bold Cond" charset="0"/>
                <a:sym typeface="Myriad Pro Bold Cond" charset="0"/>
              </a:rPr>
              <a:t>Specialized</a:t>
            </a:r>
          </a:p>
          <a:p>
            <a:pPr algn="ctr" defTabSz="457200" fontAlgn="base">
              <a:lnSpc>
                <a:spcPct val="80000"/>
              </a:lnSpc>
              <a:spcBef>
                <a:spcPct val="0"/>
              </a:spcBef>
              <a:spcAft>
                <a:spcPct val="0"/>
              </a:spcAft>
            </a:pPr>
            <a:r>
              <a:rPr lang="en-US" sz="1500" dirty="0">
                <a:solidFill>
                  <a:srgbClr val="000000"/>
                </a:solidFill>
                <a:ea typeface="ＭＳ Ｐゴシック" charset="0"/>
                <a:cs typeface="Myriad Pro Bold Cond" charset="0"/>
                <a:sym typeface="Myriad Pro Bold Cond" charset="0"/>
              </a:rPr>
              <a:t>compute-capability</a:t>
            </a:r>
          </a:p>
          <a:p>
            <a:pPr algn="ctr" defTabSz="457200" fontAlgn="base">
              <a:lnSpc>
                <a:spcPct val="80000"/>
              </a:lnSpc>
              <a:spcBef>
                <a:spcPct val="0"/>
              </a:spcBef>
              <a:spcAft>
                <a:spcPct val="0"/>
              </a:spcAft>
            </a:pPr>
            <a:r>
              <a:rPr lang="en-US" sz="1500" dirty="0">
                <a:solidFill>
                  <a:srgbClr val="000000"/>
                </a:solidFill>
                <a:ea typeface="ＭＳ Ｐゴシック" charset="0"/>
                <a:cs typeface="Myriad Pro Bold Cond" charset="0"/>
                <a:sym typeface="Myriad Pro Bold Cond" charset="0"/>
              </a:rPr>
              <a:t>in memory</a:t>
            </a:r>
          </a:p>
        </p:txBody>
      </p:sp>
      <p:sp>
        <p:nvSpPr>
          <p:cNvPr id="22559" name="Rectangle 31"/>
          <p:cNvSpPr>
            <a:spLocks/>
          </p:cNvSpPr>
          <p:nvPr/>
        </p:nvSpPr>
        <p:spPr bwMode="auto">
          <a:xfrm>
            <a:off x="6654800" y="1276350"/>
            <a:ext cx="2324100" cy="39497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0" name="Rectangle 32"/>
          <p:cNvSpPr>
            <a:spLocks/>
          </p:cNvSpPr>
          <p:nvPr/>
        </p:nvSpPr>
        <p:spPr bwMode="auto">
          <a:xfrm>
            <a:off x="7542787" y="2989858"/>
            <a:ext cx="538609" cy="2051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Memory</a:t>
            </a:r>
          </a:p>
        </p:txBody>
      </p:sp>
      <p:sp>
        <p:nvSpPr>
          <p:cNvPr id="22561" name="Rectangle 33"/>
          <p:cNvSpPr>
            <a:spLocks/>
          </p:cNvSpPr>
          <p:nvPr/>
        </p:nvSpPr>
        <p:spPr bwMode="auto">
          <a:xfrm>
            <a:off x="6718300" y="1339850"/>
            <a:ext cx="2184400" cy="3136900"/>
          </a:xfrm>
          <a:prstGeom prst="rect">
            <a:avLst/>
          </a:prstGeom>
          <a:noFill/>
          <a:ln w="25400" cap="flat">
            <a:solidFill>
              <a:schemeClr val="tx1"/>
            </a:solidFill>
            <a:prstDash val="sysDot"/>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2" name="Rectangle 34"/>
          <p:cNvSpPr>
            <a:spLocks/>
          </p:cNvSpPr>
          <p:nvPr/>
        </p:nvSpPr>
        <p:spPr bwMode="auto">
          <a:xfrm>
            <a:off x="3149600" y="292100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3" name="Rectangle 35"/>
          <p:cNvSpPr>
            <a:spLocks/>
          </p:cNvSpPr>
          <p:nvPr/>
        </p:nvSpPr>
        <p:spPr bwMode="auto">
          <a:xfrm>
            <a:off x="3245710" y="3033718"/>
            <a:ext cx="397545" cy="3016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200">
                <a:solidFill>
                  <a:srgbClr val="000000"/>
                </a:solidFill>
                <a:ea typeface="ＭＳ Ｐゴシック" charset="0"/>
                <a:cs typeface="Myriad Pro Bold Cond" charset="0"/>
                <a:sym typeface="Myriad Pro Bold Cond" charset="0"/>
              </a:rPr>
              <a:t>imaging</a:t>
            </a:r>
          </a:p>
          <a:p>
            <a:pPr algn="ctr" defTabSz="457200" fontAlgn="base">
              <a:lnSpc>
                <a:spcPct val="80000"/>
              </a:lnSpc>
              <a:spcBef>
                <a:spcPct val="0"/>
              </a:spcBef>
              <a:spcAft>
                <a:spcPct val="0"/>
              </a:spcAft>
            </a:pPr>
            <a:r>
              <a:rPr lang="en-US" sz="1200">
                <a:solidFill>
                  <a:srgbClr val="000000"/>
                </a:solidFill>
                <a:ea typeface="ＭＳ Ｐゴシック" charset="0"/>
                <a:cs typeface="Myriad Pro Bold Cond" charset="0"/>
                <a:sym typeface="Myriad Pro Bold Cond" charset="0"/>
              </a:rPr>
              <a:t>core</a:t>
            </a:r>
          </a:p>
        </p:txBody>
      </p:sp>
      <p:sp>
        <p:nvSpPr>
          <p:cNvPr id="22564" name="Rectangle 36"/>
          <p:cNvSpPr>
            <a:spLocks/>
          </p:cNvSpPr>
          <p:nvPr/>
        </p:nvSpPr>
        <p:spPr bwMode="auto">
          <a:xfrm>
            <a:off x="4311318" y="5523508"/>
            <a:ext cx="807913" cy="2051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Memory Bus</a:t>
            </a:r>
          </a:p>
        </p:txBody>
      </p:sp>
      <p:sp>
        <p:nvSpPr>
          <p:cNvPr id="22565" name="Line 37"/>
          <p:cNvSpPr>
            <a:spLocks noChangeShapeType="1"/>
          </p:cNvSpPr>
          <p:nvPr/>
        </p:nvSpPr>
        <p:spPr bwMode="auto">
          <a:xfrm rot="10800000" flipH="1">
            <a:off x="416722" y="5460207"/>
            <a:ext cx="8562181" cy="0"/>
          </a:xfrm>
          <a:prstGeom prst="line">
            <a:avLst/>
          </a:prstGeom>
          <a:noFill/>
          <a:ln w="1016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6" name="Line 38"/>
          <p:cNvSpPr>
            <a:spLocks noChangeShapeType="1"/>
          </p:cNvSpPr>
          <p:nvPr/>
        </p:nvSpPr>
        <p:spPr bwMode="auto">
          <a:xfrm>
            <a:off x="7816850" y="5226848"/>
            <a:ext cx="0" cy="239713"/>
          </a:xfrm>
          <a:prstGeom prst="line">
            <a:avLst/>
          </a:prstGeom>
          <a:noFill/>
          <a:ln w="889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44" name="Rounded Rectangle 43"/>
          <p:cNvSpPr>
            <a:spLocks noChangeArrowheads="1"/>
          </p:cNvSpPr>
          <p:nvPr/>
        </p:nvSpPr>
        <p:spPr bwMode="auto">
          <a:xfrm rot="5400000">
            <a:off x="6712425" y="3890443"/>
            <a:ext cx="2133601" cy="2286000"/>
          </a:xfrm>
          <a:prstGeom prst="roundRect">
            <a:avLst>
              <a:gd name="adj" fmla="val 16667"/>
            </a:avLst>
          </a:prstGeom>
          <a:noFill/>
          <a:ln w="1143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lIns="91440" tIns="45720" rIns="91440" bIns="45720"/>
          <a:lstStyle/>
          <a:p>
            <a:pPr defTabSz="457200"/>
            <a:endParaRPr lang="en-US">
              <a:solidFill>
                <a:srgbClr val="000000"/>
              </a:solidFill>
            </a:endParaRPr>
          </a:p>
        </p:txBody>
      </p:sp>
      <p:sp>
        <p:nvSpPr>
          <p:cNvPr id="42" name="TextBox 41"/>
          <p:cNvSpPr txBox="1"/>
          <p:nvPr/>
        </p:nvSpPr>
        <p:spPr>
          <a:xfrm>
            <a:off x="561526" y="6279703"/>
            <a:ext cx="7466858" cy="461665"/>
          </a:xfrm>
          <a:prstGeom prst="rect">
            <a:avLst/>
          </a:prstGeom>
          <a:noFill/>
        </p:spPr>
        <p:txBody>
          <a:bodyPr wrap="none" rtlCol="0">
            <a:spAutoFit/>
          </a:bodyPr>
          <a:lstStyle/>
          <a:p>
            <a:pPr>
              <a:defRPr/>
            </a:pPr>
            <a:r>
              <a:rPr lang="en-US" sz="2400" b="1" kern="0" dirty="0" smtClean="0">
                <a:solidFill>
                  <a:srgbClr val="FF0000"/>
                </a:solidFill>
                <a:latin typeface="Tahoma"/>
                <a:cs typeface="Tahoma"/>
              </a:rPr>
              <a:t>Memory similar to a “conventional” accelerator</a:t>
            </a:r>
            <a:endParaRPr lang="en-US" sz="2400" b="1" kern="0" dirty="0">
              <a:solidFill>
                <a:srgbClr val="FF0000"/>
              </a:solidFill>
              <a:latin typeface="Tahoma"/>
              <a:cs typeface="Tahoma"/>
            </a:endParaRPr>
          </a:p>
        </p:txBody>
      </p:sp>
    </p:spTree>
    <p:extLst>
      <p:ext uri="{BB962C8B-B14F-4D97-AF65-F5344CB8AC3E}">
        <p14:creationId xmlns:p14="http://schemas.microsoft.com/office/powerpoint/2010/main" val="732235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smtClean="0"/>
              <a:t>In-Memory Bulk Bitwise Operations</a:t>
            </a:r>
            <a:endParaRPr lang="en-US" dirty="0"/>
          </a:p>
        </p:txBody>
      </p:sp>
      <p:sp>
        <p:nvSpPr>
          <p:cNvPr id="3" name="Content Placeholder 2"/>
          <p:cNvSpPr>
            <a:spLocks noGrp="1"/>
          </p:cNvSpPr>
          <p:nvPr>
            <p:ph idx="1"/>
          </p:nvPr>
        </p:nvSpPr>
        <p:spPr>
          <a:xfrm>
            <a:off x="228600" y="997527"/>
            <a:ext cx="8807896" cy="5193723"/>
          </a:xfrm>
        </p:spPr>
        <p:txBody>
          <a:bodyPr/>
          <a:lstStyle/>
          <a:p>
            <a:r>
              <a:rPr lang="en-US" dirty="0" smtClean="0"/>
              <a:t>We can support </a:t>
            </a:r>
            <a:r>
              <a:rPr lang="en-US" dirty="0" smtClean="0">
                <a:solidFill>
                  <a:srgbClr val="0000FF"/>
                </a:solidFill>
              </a:rPr>
              <a:t>in-DRAM COPY, ZERO, AND, OR, NOT, MAJ</a:t>
            </a:r>
            <a:endParaRPr lang="en-US" dirty="0">
              <a:solidFill>
                <a:srgbClr val="0000FF"/>
              </a:solidFill>
            </a:endParaRPr>
          </a:p>
          <a:p>
            <a:r>
              <a:rPr lang="en-US" dirty="0"/>
              <a:t>A</a:t>
            </a:r>
            <a:r>
              <a:rPr lang="en-US" dirty="0" smtClean="0"/>
              <a:t>t low cost</a:t>
            </a:r>
          </a:p>
          <a:p>
            <a:r>
              <a:rPr lang="en-US" dirty="0" smtClean="0">
                <a:solidFill>
                  <a:srgbClr val="0000FF"/>
                </a:solidFill>
              </a:rPr>
              <a:t>Using analog computation capability of DRAM</a:t>
            </a:r>
          </a:p>
          <a:p>
            <a:pPr lvl="1"/>
            <a:r>
              <a:rPr lang="en-US" dirty="0" smtClean="0">
                <a:solidFill>
                  <a:srgbClr val="0000FF"/>
                </a:solidFill>
              </a:rPr>
              <a:t>Idea: activating multiple rows performs computation</a:t>
            </a:r>
          </a:p>
          <a:p>
            <a:r>
              <a:rPr lang="en-US" dirty="0" smtClean="0">
                <a:solidFill>
                  <a:srgbClr val="FF0000"/>
                </a:solidFill>
              </a:rPr>
              <a:t>30-60X performance and energy improvement</a:t>
            </a:r>
            <a:endParaRPr lang="en-US" dirty="0">
              <a:solidFill>
                <a:srgbClr val="FF0000"/>
              </a:solidFill>
            </a:endParaRPr>
          </a:p>
          <a:p>
            <a:pPr lvl="1"/>
            <a:r>
              <a:rPr lang="en-US" sz="2000" dirty="0" smtClean="0"/>
              <a:t>Seshadri+, “</a:t>
            </a:r>
            <a:r>
              <a:rPr lang="en-US" sz="2000" dirty="0">
                <a:solidFill>
                  <a:schemeClr val="tx2">
                    <a:lumMod val="75000"/>
                  </a:schemeClr>
                </a:solidFill>
              </a:rPr>
              <a:t>Ambit: In-Memory Accelerator for Bulk Bitwise Operations Using Commodity DRAM </a:t>
            </a:r>
            <a:r>
              <a:rPr lang="en-US" sz="2000" dirty="0" smtClean="0">
                <a:solidFill>
                  <a:schemeClr val="tx2">
                    <a:lumMod val="75000"/>
                  </a:schemeClr>
                </a:solidFill>
              </a:rPr>
              <a:t>Technology</a:t>
            </a:r>
            <a:r>
              <a:rPr lang="en-US" sz="2000" dirty="0" smtClean="0"/>
              <a:t>,” MICRO 2017.</a:t>
            </a:r>
            <a:endParaRPr lang="en-US" sz="2000" dirty="0"/>
          </a:p>
          <a:p>
            <a:endParaRPr lang="en-US" dirty="0" smtClean="0"/>
          </a:p>
          <a:p>
            <a:endParaRPr lang="en-US" dirty="0" smtClean="0"/>
          </a:p>
          <a:p>
            <a:r>
              <a:rPr lang="en-US" dirty="0" smtClean="0">
                <a:solidFill>
                  <a:srgbClr val="0000FF"/>
                </a:solidFill>
              </a:rPr>
              <a:t>New memory technologies </a:t>
            </a:r>
            <a:r>
              <a:rPr lang="en-US" dirty="0" smtClean="0"/>
              <a:t>enable even more opportunities</a:t>
            </a:r>
          </a:p>
          <a:p>
            <a:pPr lvl="1"/>
            <a:r>
              <a:rPr lang="en-US" dirty="0" smtClean="0"/>
              <a:t>Memristors, resistive RAM, phase change </a:t>
            </a:r>
            <a:r>
              <a:rPr lang="en-US" dirty="0" err="1" smtClean="0"/>
              <a:t>mem</a:t>
            </a:r>
            <a:r>
              <a:rPr lang="en-US" dirty="0" smtClean="0"/>
              <a:t>, STT-MRAM, </a:t>
            </a:r>
            <a:r>
              <a:rPr lang="is-IS" dirty="0" smtClean="0"/>
              <a:t>…</a:t>
            </a:r>
            <a:endParaRPr lang="en-US" dirty="0" smtClean="0"/>
          </a:p>
          <a:p>
            <a:pPr lvl="1"/>
            <a:r>
              <a:rPr lang="en-US" dirty="0" smtClean="0"/>
              <a:t>Can operate on data </a:t>
            </a:r>
            <a:r>
              <a:rPr lang="en-US" dirty="0" smtClean="0">
                <a:solidFill>
                  <a:srgbClr val="FF0000"/>
                </a:solidFill>
              </a:rPr>
              <a:t>with minimal movement</a:t>
            </a:r>
            <a:endParaRPr lang="en-US" dirty="0">
              <a:solidFill>
                <a:srgbClr val="FF0000"/>
              </a:solidFill>
            </a:endParaRP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106</a:t>
            </a:fld>
            <a:endParaRPr lang="en-US"/>
          </a:p>
        </p:txBody>
      </p:sp>
    </p:spTree>
    <p:extLst>
      <p:ext uri="{BB962C8B-B14F-4D97-AF65-F5344CB8AC3E}">
        <p14:creationId xmlns:p14="http://schemas.microsoft.com/office/powerpoint/2010/main" val="15718483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800" dirty="0" smtClean="0"/>
              <a:t>In-DRAM AND/OR: Triple Row Activation</a:t>
            </a:r>
            <a:endParaRPr lang="en-US" sz="3800" dirty="0"/>
          </a:p>
        </p:txBody>
      </p:sp>
      <p:sp>
        <p:nvSpPr>
          <p:cNvPr id="3" name="Content Placeholder 2"/>
          <p:cNvSpPr>
            <a:spLocks noGrp="1"/>
          </p:cNvSpPr>
          <p:nvPr>
            <p:ph idx="1"/>
          </p:nvPr>
        </p:nvSpPr>
        <p:spPr>
          <a:xfrm>
            <a:off x="228600" y="1056928"/>
            <a:ext cx="8610600" cy="4876800"/>
          </a:xfrm>
        </p:spPr>
        <p:txBody>
          <a:bodyPr/>
          <a:lstStyle/>
          <a:p>
            <a:endParaRPr lang="en-US"/>
          </a:p>
        </p:txBody>
      </p:sp>
      <p:sp>
        <p:nvSpPr>
          <p:cNvPr id="4" name="Slide Number Placeholder 3"/>
          <p:cNvSpPr>
            <a:spLocks noGrp="1"/>
          </p:cNvSpPr>
          <p:nvPr>
            <p:ph type="sldNum" sz="quarter" idx="11"/>
          </p:nvPr>
        </p:nvSpPr>
        <p:spPr>
          <a:xfrm>
            <a:off x="6804248" y="6356176"/>
            <a:ext cx="2133600" cy="457200"/>
          </a:xfrm>
        </p:spPr>
        <p:txBody>
          <a:bodyPr/>
          <a:lstStyle/>
          <a:p>
            <a:fld id="{323594FA-E141-4234-AE05-360401972BE7}" type="slidenum">
              <a:rPr lang="en-US" altLang="en-US" smtClean="0">
                <a:solidFill>
                  <a:srgbClr val="000000"/>
                </a:solidFill>
              </a:rPr>
              <a:pPr/>
              <a:t>107</a:t>
            </a:fld>
            <a:endParaRPr lang="en-US" altLang="en-US" dirty="0">
              <a:solidFill>
                <a:srgbClr val="000000"/>
              </a:solidFill>
            </a:endParaRPr>
          </a:p>
        </p:txBody>
      </p:sp>
      <p:sp>
        <p:nvSpPr>
          <p:cNvPr id="71" name="Rectangle 70"/>
          <p:cNvSpPr/>
          <p:nvPr/>
        </p:nvSpPr>
        <p:spPr>
          <a:xfrm>
            <a:off x="1384300" y="3190528"/>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72" name="Rectangle 71"/>
          <p:cNvSpPr/>
          <p:nvPr/>
        </p:nvSpPr>
        <p:spPr>
          <a:xfrm>
            <a:off x="1371600" y="3476178"/>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73" name="Rectangle 72"/>
          <p:cNvSpPr/>
          <p:nvPr/>
        </p:nvSpPr>
        <p:spPr>
          <a:xfrm>
            <a:off x="1387613" y="2134614"/>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74" name="Rectangle 73"/>
          <p:cNvSpPr/>
          <p:nvPr/>
        </p:nvSpPr>
        <p:spPr>
          <a:xfrm>
            <a:off x="1390386" y="2420264"/>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grpSp>
        <p:nvGrpSpPr>
          <p:cNvPr id="75" name="Group 74"/>
          <p:cNvGrpSpPr/>
          <p:nvPr/>
        </p:nvGrpSpPr>
        <p:grpSpPr>
          <a:xfrm>
            <a:off x="1752600" y="1133128"/>
            <a:ext cx="3064024" cy="4958665"/>
            <a:chOff x="1828800" y="-857925"/>
            <a:chExt cx="4182533" cy="6768806"/>
          </a:xfrm>
        </p:grpSpPr>
        <p:grpSp>
          <p:nvGrpSpPr>
            <p:cNvPr id="76" name="Group 75"/>
            <p:cNvGrpSpPr/>
            <p:nvPr/>
          </p:nvGrpSpPr>
          <p:grpSpPr>
            <a:xfrm>
              <a:off x="3039533" y="3479094"/>
              <a:ext cx="2971800" cy="1119011"/>
              <a:chOff x="2667000" y="3041650"/>
              <a:chExt cx="2057400" cy="774700"/>
            </a:xfrm>
          </p:grpSpPr>
          <p:grpSp>
            <p:nvGrpSpPr>
              <p:cNvPr id="82" name="Group 81"/>
              <p:cNvGrpSpPr/>
              <p:nvPr/>
            </p:nvGrpSpPr>
            <p:grpSpPr>
              <a:xfrm>
                <a:off x="2667000" y="3048000"/>
                <a:ext cx="609600" cy="762000"/>
                <a:chOff x="2819400" y="3048000"/>
                <a:chExt cx="609600" cy="762000"/>
              </a:xfrm>
            </p:grpSpPr>
            <p:sp>
              <p:nvSpPr>
                <p:cNvPr id="88" name="Isosceles Triangle 87"/>
                <p:cNvSpPr/>
                <p:nvPr/>
              </p:nvSpPr>
              <p:spPr>
                <a:xfrm>
                  <a:off x="2819400" y="3124200"/>
                  <a:ext cx="609600" cy="685800"/>
                </a:xfrm>
                <a:prstGeom prst="triangl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89" name="Oval 88"/>
                <p:cNvSpPr/>
                <p:nvPr/>
              </p:nvSpPr>
              <p:spPr>
                <a:xfrm>
                  <a:off x="3048000" y="3048000"/>
                  <a:ext cx="152400" cy="152400"/>
                </a:xfrm>
                <a:prstGeom prst="ellips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algn="ctr">
                    <a:defRPr/>
                  </a:pPr>
                  <a:endParaRPr lang="en-US" sz="3200" b="1" kern="0" dirty="0" smtClean="0">
                    <a:solidFill>
                      <a:prstClr val="white"/>
                    </a:solidFill>
                    <a:latin typeface="Calibri"/>
                  </a:endParaRPr>
                </a:p>
              </p:txBody>
            </p:sp>
          </p:grpSp>
          <p:grpSp>
            <p:nvGrpSpPr>
              <p:cNvPr id="83" name="Group 82"/>
              <p:cNvGrpSpPr/>
              <p:nvPr/>
            </p:nvGrpSpPr>
            <p:grpSpPr>
              <a:xfrm rot="10800000">
                <a:off x="4114800" y="3048000"/>
                <a:ext cx="609600" cy="762000"/>
                <a:chOff x="2819400" y="3048000"/>
                <a:chExt cx="609600" cy="762000"/>
              </a:xfrm>
            </p:grpSpPr>
            <p:sp>
              <p:nvSpPr>
                <p:cNvPr id="86" name="Isosceles Triangle 85"/>
                <p:cNvSpPr/>
                <p:nvPr/>
              </p:nvSpPr>
              <p:spPr>
                <a:xfrm>
                  <a:off x="2819400" y="3124200"/>
                  <a:ext cx="609600" cy="685800"/>
                </a:xfrm>
                <a:prstGeom prst="triangl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87" name="Oval 86"/>
                <p:cNvSpPr/>
                <p:nvPr/>
              </p:nvSpPr>
              <p:spPr>
                <a:xfrm>
                  <a:off x="3048000" y="3048000"/>
                  <a:ext cx="152400" cy="152400"/>
                </a:xfrm>
                <a:prstGeom prst="ellips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algn="ctr">
                    <a:defRPr/>
                  </a:pPr>
                  <a:endParaRPr lang="en-US" sz="3200" b="1" kern="0" dirty="0" smtClean="0">
                    <a:solidFill>
                      <a:prstClr val="white"/>
                    </a:solidFill>
                    <a:latin typeface="Calibri"/>
                  </a:endParaRPr>
                </a:p>
              </p:txBody>
            </p:sp>
          </p:grpSp>
          <p:cxnSp>
            <p:nvCxnSpPr>
              <p:cNvPr id="84" name="Elbow Connector 83"/>
              <p:cNvCxnSpPr>
                <a:stCxn id="86" idx="3"/>
                <a:endCxn id="89" idx="0"/>
              </p:cNvCxnSpPr>
              <p:nvPr/>
            </p:nvCxnSpPr>
            <p:spPr>
              <a:xfrm rot="16200000" flipV="1">
                <a:off x="3695700" y="2324100"/>
                <a:ext cx="12700" cy="1447800"/>
              </a:xfrm>
              <a:prstGeom prst="bentConnector3">
                <a:avLst>
                  <a:gd name="adj1" fmla="val 4135134"/>
                </a:avLst>
              </a:prstGeom>
              <a:noFill/>
              <a:ln w="19050" cap="flat" cmpd="sng" algn="ctr">
                <a:solidFill>
                  <a:sysClr val="windowText" lastClr="000000">
                    <a:lumMod val="65000"/>
                    <a:lumOff val="35000"/>
                  </a:sysClr>
                </a:solidFill>
                <a:prstDash val="solid"/>
                <a:headEnd type="none" w="med" len="med"/>
                <a:tailEnd type="none" w="med" len="med"/>
              </a:ln>
              <a:effectLst/>
            </p:spPr>
          </p:cxnSp>
          <p:cxnSp>
            <p:nvCxnSpPr>
              <p:cNvPr id="85" name="Elbow Connector 84"/>
              <p:cNvCxnSpPr>
                <a:stCxn id="87" idx="0"/>
                <a:endCxn id="88" idx="3"/>
              </p:cNvCxnSpPr>
              <p:nvPr/>
            </p:nvCxnSpPr>
            <p:spPr>
              <a:xfrm rot="5400000">
                <a:off x="3695700" y="3086100"/>
                <a:ext cx="12700" cy="1447800"/>
              </a:xfrm>
              <a:prstGeom prst="bentConnector3">
                <a:avLst>
                  <a:gd name="adj1" fmla="val 4427024"/>
                </a:avLst>
              </a:prstGeom>
              <a:noFill/>
              <a:ln w="19050" cap="flat" cmpd="sng" algn="ctr">
                <a:solidFill>
                  <a:sysClr val="windowText" lastClr="000000">
                    <a:lumMod val="65000"/>
                    <a:lumOff val="35000"/>
                  </a:sysClr>
                </a:solidFill>
                <a:prstDash val="solid"/>
                <a:headEnd type="none" w="med" len="med"/>
                <a:tailEnd type="none" w="med" len="med"/>
              </a:ln>
              <a:effectLst/>
            </p:spPr>
          </p:cxnSp>
        </p:grpSp>
        <p:cxnSp>
          <p:nvCxnSpPr>
            <p:cNvPr id="77" name="Straight Connector 76"/>
            <p:cNvCxnSpPr>
              <a:endCxn id="88" idx="1"/>
            </p:cNvCxnSpPr>
            <p:nvPr/>
          </p:nvCxnSpPr>
          <p:spPr>
            <a:xfrm>
              <a:off x="1828800" y="4093633"/>
              <a:ext cx="1430867" cy="0"/>
            </a:xfrm>
            <a:prstGeom prst="line">
              <a:avLst/>
            </a:prstGeom>
            <a:noFill/>
            <a:ln w="38100" cap="flat" cmpd="sng" algn="ctr">
              <a:solidFill>
                <a:srgbClr val="C4442A"/>
              </a:solidFill>
              <a:prstDash val="solid"/>
              <a:headEnd type="none" w="med" len="med"/>
              <a:tailEnd type="none" w="med" len="med"/>
            </a:ln>
            <a:effectLst/>
          </p:spPr>
        </p:cxnSp>
        <p:cxnSp>
          <p:nvCxnSpPr>
            <p:cNvPr id="78" name="Straight Connector 77"/>
            <p:cNvCxnSpPr/>
            <p:nvPr/>
          </p:nvCxnSpPr>
          <p:spPr>
            <a:xfrm>
              <a:off x="2544233" y="4093633"/>
              <a:ext cx="0" cy="935567"/>
            </a:xfrm>
            <a:prstGeom prst="line">
              <a:avLst/>
            </a:prstGeom>
            <a:noFill/>
            <a:ln w="38100" cap="flat" cmpd="sng" algn="ctr">
              <a:solidFill>
                <a:srgbClr val="C4442A"/>
              </a:solidFill>
              <a:prstDash val="solid"/>
              <a:headEnd type="none" w="med" len="med"/>
              <a:tailEnd type="none" w="med" len="med"/>
            </a:ln>
            <a:effectLst/>
          </p:spPr>
        </p:cxnSp>
        <p:cxnSp>
          <p:nvCxnSpPr>
            <p:cNvPr id="79" name="Elbow Connector 78"/>
            <p:cNvCxnSpPr>
              <a:endCxn id="86" idx="5"/>
            </p:cNvCxnSpPr>
            <p:nvPr/>
          </p:nvCxnSpPr>
          <p:spPr>
            <a:xfrm flipV="1">
              <a:off x="2544233" y="3983567"/>
              <a:ext cx="2806700" cy="1045633"/>
            </a:xfrm>
            <a:prstGeom prst="bentConnector3">
              <a:avLst>
                <a:gd name="adj1" fmla="val 67170"/>
              </a:avLst>
            </a:prstGeom>
            <a:noFill/>
            <a:ln w="38100" cap="flat" cmpd="sng" algn="ctr">
              <a:solidFill>
                <a:srgbClr val="C4442A"/>
              </a:solidFill>
              <a:prstDash val="solid"/>
              <a:headEnd type="none" w="med" len="med"/>
              <a:tailEnd type="none" w="med" len="med"/>
            </a:ln>
            <a:effectLst/>
          </p:spPr>
        </p:cxnSp>
        <p:cxnSp>
          <p:nvCxnSpPr>
            <p:cNvPr id="80" name="Straight Connector 79"/>
            <p:cNvCxnSpPr/>
            <p:nvPr/>
          </p:nvCxnSpPr>
          <p:spPr>
            <a:xfrm flipV="1">
              <a:off x="4525433" y="-857925"/>
              <a:ext cx="0" cy="3588327"/>
            </a:xfrm>
            <a:prstGeom prst="line">
              <a:avLst/>
            </a:prstGeom>
            <a:noFill/>
            <a:ln w="38100" cap="flat" cmpd="sng" algn="ctr">
              <a:solidFill>
                <a:sysClr val="windowText" lastClr="000000">
                  <a:lumMod val="65000"/>
                  <a:lumOff val="35000"/>
                </a:sysClr>
              </a:solidFill>
              <a:prstDash val="solid"/>
              <a:headEnd type="none" w="med" len="med"/>
              <a:tailEnd type="none" w="med" len="med"/>
            </a:ln>
            <a:effectLst/>
          </p:spPr>
        </p:cxnSp>
        <p:cxnSp>
          <p:nvCxnSpPr>
            <p:cNvPr id="81" name="Straight Connector 80"/>
            <p:cNvCxnSpPr/>
            <p:nvPr/>
          </p:nvCxnSpPr>
          <p:spPr>
            <a:xfrm flipV="1">
              <a:off x="4525433" y="5398531"/>
              <a:ext cx="0" cy="512350"/>
            </a:xfrm>
            <a:prstGeom prst="line">
              <a:avLst/>
            </a:prstGeom>
            <a:noFill/>
            <a:ln w="38100" cap="flat" cmpd="sng" algn="ctr">
              <a:solidFill>
                <a:sysClr val="windowText" lastClr="000000">
                  <a:lumMod val="65000"/>
                  <a:lumOff val="35000"/>
                </a:sysClr>
              </a:solidFill>
              <a:prstDash val="solid"/>
              <a:headEnd type="none" w="med" len="med"/>
              <a:tailEnd type="none" w="med" len="med"/>
            </a:ln>
            <a:effectLst/>
          </p:spPr>
        </p:cxnSp>
      </p:grpSp>
      <p:sp>
        <p:nvSpPr>
          <p:cNvPr id="90" name="TextBox 89"/>
          <p:cNvSpPr txBox="1"/>
          <p:nvPr/>
        </p:nvSpPr>
        <p:spPr>
          <a:xfrm>
            <a:off x="3733800" y="5715308"/>
            <a:ext cx="1035861" cy="523220"/>
          </a:xfrm>
          <a:prstGeom prst="rect">
            <a:avLst/>
          </a:prstGeom>
          <a:noFill/>
        </p:spPr>
        <p:txBody>
          <a:bodyPr wrap="none" rtlCol="0">
            <a:spAutoFit/>
          </a:bodyPr>
          <a:lstStyle/>
          <a:p>
            <a:pPr algn="ctr"/>
            <a:r>
              <a:rPr lang="en-US" sz="2800" b="1" i="1" dirty="0" smtClean="0">
                <a:solidFill>
                  <a:prstClr val="black"/>
                </a:solidFill>
                <a:latin typeface="Calibri"/>
              </a:rPr>
              <a:t>½V</a:t>
            </a:r>
            <a:r>
              <a:rPr lang="en-US" sz="2800" b="1" i="1" baseline="-25000" dirty="0" smtClean="0">
                <a:solidFill>
                  <a:prstClr val="black"/>
                </a:solidFill>
                <a:latin typeface="Calibri"/>
              </a:rPr>
              <a:t>DD</a:t>
            </a:r>
          </a:p>
        </p:txBody>
      </p:sp>
      <p:sp>
        <p:nvSpPr>
          <p:cNvPr id="91" name="TextBox 90"/>
          <p:cNvSpPr txBox="1"/>
          <p:nvPr/>
        </p:nvSpPr>
        <p:spPr>
          <a:xfrm>
            <a:off x="3733800" y="980728"/>
            <a:ext cx="1035861" cy="523220"/>
          </a:xfrm>
          <a:prstGeom prst="rect">
            <a:avLst/>
          </a:prstGeom>
          <a:noFill/>
        </p:spPr>
        <p:txBody>
          <a:bodyPr wrap="none" rtlCol="0">
            <a:spAutoFit/>
          </a:bodyPr>
          <a:lstStyle/>
          <a:p>
            <a:pPr algn="ctr"/>
            <a:r>
              <a:rPr lang="en-US" sz="2800" b="1" i="1" dirty="0" smtClean="0">
                <a:solidFill>
                  <a:prstClr val="black"/>
                </a:solidFill>
                <a:latin typeface="Calibri"/>
              </a:rPr>
              <a:t>½V</a:t>
            </a:r>
            <a:r>
              <a:rPr lang="en-US" sz="2800" b="1" i="1" baseline="-25000" dirty="0" smtClean="0">
                <a:solidFill>
                  <a:prstClr val="black"/>
                </a:solidFill>
                <a:latin typeface="Calibri"/>
              </a:rPr>
              <a:t>DD</a:t>
            </a:r>
          </a:p>
        </p:txBody>
      </p:sp>
      <p:sp>
        <p:nvSpPr>
          <p:cNvPr id="92" name="TextBox 91"/>
          <p:cNvSpPr txBox="1"/>
          <p:nvPr/>
        </p:nvSpPr>
        <p:spPr>
          <a:xfrm>
            <a:off x="1106239" y="4485928"/>
            <a:ext cx="646361" cy="523220"/>
          </a:xfrm>
          <a:prstGeom prst="rect">
            <a:avLst/>
          </a:prstGeom>
          <a:noFill/>
        </p:spPr>
        <p:txBody>
          <a:bodyPr wrap="square" rtlCol="0">
            <a:spAutoFit/>
          </a:bodyPr>
          <a:lstStyle/>
          <a:p>
            <a:r>
              <a:rPr lang="en-US" sz="2800" b="1" i="1" dirty="0" smtClean="0">
                <a:solidFill>
                  <a:prstClr val="black"/>
                </a:solidFill>
                <a:latin typeface="Calibri"/>
              </a:rPr>
              <a:t>dis</a:t>
            </a:r>
          </a:p>
        </p:txBody>
      </p:sp>
      <p:grpSp>
        <p:nvGrpSpPr>
          <p:cNvPr id="93" name="Group 92"/>
          <p:cNvGrpSpPr/>
          <p:nvPr/>
        </p:nvGrpSpPr>
        <p:grpSpPr>
          <a:xfrm>
            <a:off x="762000" y="2134614"/>
            <a:ext cx="1546191" cy="834596"/>
            <a:chOff x="1425609" y="2590800"/>
            <a:chExt cx="1546191" cy="834596"/>
          </a:xfrm>
        </p:grpSpPr>
        <p:cxnSp>
          <p:nvCxnSpPr>
            <p:cNvPr id="94" name="Straight Connector 93"/>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95" name="Straight Connector 94"/>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96" name="Straight Connector 95"/>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97" name="Rectangle 96"/>
            <p:cNvSpPr/>
            <p:nvPr/>
          </p:nvSpPr>
          <p:spPr>
            <a:xfrm>
              <a:off x="1425609" y="3311096"/>
              <a:ext cx="125730" cy="114300"/>
            </a:xfrm>
            <a:prstGeom prst="rect">
              <a:avLst/>
            </a:prstGeom>
            <a:no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cxnSp>
          <p:nvCxnSpPr>
            <p:cNvPr id="98" name="Elbow Connector 97"/>
            <p:cNvCxnSpPr>
              <a:endCxn id="97"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99" name="Straight Connector 98"/>
          <p:cNvCxnSpPr/>
          <p:nvPr/>
        </p:nvCxnSpPr>
        <p:spPr>
          <a:xfrm>
            <a:off x="2881451" y="2477514"/>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0" name="Straight Arrow Connector 99"/>
          <p:cNvCxnSpPr>
            <a:stCxn id="101" idx="6"/>
            <a:endCxn id="102" idx="2"/>
          </p:cNvCxnSpPr>
          <p:nvPr/>
        </p:nvCxnSpPr>
        <p:spPr>
          <a:xfrm>
            <a:off x="2324300" y="2477514"/>
            <a:ext cx="533000" cy="0"/>
          </a:xfrm>
          <a:prstGeom prst="straightConnector1">
            <a:avLst/>
          </a:prstGeom>
          <a:noFill/>
          <a:ln w="38100" cap="flat" cmpd="sng" algn="ctr">
            <a:solidFill>
              <a:srgbClr val="C4442A"/>
            </a:solidFill>
            <a:prstDash val="solid"/>
            <a:tailEnd type="stealth" w="lg" len="lg"/>
          </a:ln>
          <a:effectLst/>
        </p:spPr>
      </p:cxnSp>
      <p:sp>
        <p:nvSpPr>
          <p:cNvPr id="101" name="Oval 100"/>
          <p:cNvSpPr/>
          <p:nvPr/>
        </p:nvSpPr>
        <p:spPr>
          <a:xfrm>
            <a:off x="2209800" y="2420264"/>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102" name="Oval 101"/>
          <p:cNvSpPr/>
          <p:nvPr/>
        </p:nvSpPr>
        <p:spPr>
          <a:xfrm>
            <a:off x="2857300" y="2420264"/>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cxnSp>
        <p:nvCxnSpPr>
          <p:cNvPr id="103" name="Straight Arrow Connector 102"/>
          <p:cNvCxnSpPr/>
          <p:nvPr/>
        </p:nvCxnSpPr>
        <p:spPr>
          <a:xfrm flipV="1">
            <a:off x="2324188" y="2164370"/>
            <a:ext cx="433199" cy="283388"/>
          </a:xfrm>
          <a:prstGeom prst="straightConnector1">
            <a:avLst/>
          </a:prstGeom>
          <a:noFill/>
          <a:ln w="38100" cap="flat" cmpd="sng" algn="ctr">
            <a:solidFill>
              <a:srgbClr val="C4442A"/>
            </a:solidFill>
            <a:prstDash val="solid"/>
            <a:tailEnd type="stealth" w="lg" len="lg"/>
          </a:ln>
          <a:effectLst/>
        </p:spPr>
      </p:cxnSp>
      <p:sp>
        <p:nvSpPr>
          <p:cNvPr id="104" name="Rectangle 103"/>
          <p:cNvSpPr/>
          <p:nvPr/>
        </p:nvSpPr>
        <p:spPr>
          <a:xfrm>
            <a:off x="1387613" y="1133128"/>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105" name="Rectangle 104"/>
          <p:cNvSpPr/>
          <p:nvPr/>
        </p:nvSpPr>
        <p:spPr>
          <a:xfrm>
            <a:off x="1390386" y="1418778"/>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grpSp>
        <p:nvGrpSpPr>
          <p:cNvPr id="106" name="Group 105"/>
          <p:cNvGrpSpPr/>
          <p:nvPr/>
        </p:nvGrpSpPr>
        <p:grpSpPr>
          <a:xfrm>
            <a:off x="762000" y="1133128"/>
            <a:ext cx="1546191" cy="834596"/>
            <a:chOff x="1425609" y="2590800"/>
            <a:chExt cx="1546191" cy="834596"/>
          </a:xfrm>
        </p:grpSpPr>
        <p:cxnSp>
          <p:nvCxnSpPr>
            <p:cNvPr id="107" name="Straight Connector 106"/>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8" name="Straight Connector 107"/>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9" name="Straight Connector 108"/>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110" name="Rectangle 109"/>
            <p:cNvSpPr/>
            <p:nvPr/>
          </p:nvSpPr>
          <p:spPr>
            <a:xfrm>
              <a:off x="1425609" y="3311096"/>
              <a:ext cx="125730" cy="114300"/>
            </a:xfrm>
            <a:prstGeom prst="rect">
              <a:avLst/>
            </a:prstGeom>
            <a:no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cxnSp>
          <p:nvCxnSpPr>
            <p:cNvPr id="111" name="Elbow Connector 110"/>
            <p:cNvCxnSpPr>
              <a:endCxn id="110"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112" name="Straight Connector 111"/>
          <p:cNvCxnSpPr/>
          <p:nvPr/>
        </p:nvCxnSpPr>
        <p:spPr>
          <a:xfrm>
            <a:off x="2881451" y="1476028"/>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13" name="Straight Arrow Connector 112"/>
          <p:cNvCxnSpPr>
            <a:stCxn id="114" idx="6"/>
            <a:endCxn id="115" idx="2"/>
          </p:cNvCxnSpPr>
          <p:nvPr/>
        </p:nvCxnSpPr>
        <p:spPr>
          <a:xfrm>
            <a:off x="2324300" y="1476028"/>
            <a:ext cx="533000" cy="0"/>
          </a:xfrm>
          <a:prstGeom prst="straightConnector1">
            <a:avLst/>
          </a:prstGeom>
          <a:noFill/>
          <a:ln w="38100" cap="flat" cmpd="sng" algn="ctr">
            <a:solidFill>
              <a:srgbClr val="C4442A"/>
            </a:solidFill>
            <a:prstDash val="solid"/>
            <a:tailEnd type="stealth" w="lg" len="lg"/>
          </a:ln>
          <a:effectLst/>
        </p:spPr>
      </p:cxnSp>
      <p:sp>
        <p:nvSpPr>
          <p:cNvPr id="114" name="Oval 113"/>
          <p:cNvSpPr/>
          <p:nvPr/>
        </p:nvSpPr>
        <p:spPr>
          <a:xfrm>
            <a:off x="2209800" y="1418778"/>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115" name="Oval 114"/>
          <p:cNvSpPr/>
          <p:nvPr/>
        </p:nvSpPr>
        <p:spPr>
          <a:xfrm>
            <a:off x="2857300" y="1418778"/>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cxnSp>
        <p:nvCxnSpPr>
          <p:cNvPr id="116" name="Straight Arrow Connector 115"/>
          <p:cNvCxnSpPr/>
          <p:nvPr/>
        </p:nvCxnSpPr>
        <p:spPr>
          <a:xfrm flipV="1">
            <a:off x="2324188" y="1162884"/>
            <a:ext cx="433199" cy="283388"/>
          </a:xfrm>
          <a:prstGeom prst="straightConnector1">
            <a:avLst/>
          </a:prstGeom>
          <a:noFill/>
          <a:ln w="38100" cap="flat" cmpd="sng" algn="ctr">
            <a:solidFill>
              <a:srgbClr val="C4442A"/>
            </a:solidFill>
            <a:prstDash val="solid"/>
            <a:tailEnd type="stealth" w="lg" len="lg"/>
          </a:ln>
          <a:effectLst/>
        </p:spPr>
      </p:cxnSp>
      <p:sp>
        <p:nvSpPr>
          <p:cNvPr id="117" name="TextBox 116"/>
          <p:cNvSpPr txBox="1"/>
          <p:nvPr/>
        </p:nvSpPr>
        <p:spPr>
          <a:xfrm>
            <a:off x="228600" y="1295708"/>
            <a:ext cx="410690" cy="523220"/>
          </a:xfrm>
          <a:prstGeom prst="rect">
            <a:avLst/>
          </a:prstGeom>
          <a:noFill/>
        </p:spPr>
        <p:txBody>
          <a:bodyPr wrap="none" rtlCol="0">
            <a:spAutoFit/>
          </a:bodyPr>
          <a:lstStyle/>
          <a:p>
            <a:r>
              <a:rPr lang="en-US" sz="2800" b="1" i="1" dirty="0">
                <a:solidFill>
                  <a:prstClr val="black"/>
                </a:solidFill>
                <a:latin typeface="Calibri"/>
              </a:rPr>
              <a:t>A</a:t>
            </a:r>
            <a:endParaRPr lang="en-US" sz="2800" b="1" i="1" dirty="0" smtClean="0">
              <a:solidFill>
                <a:prstClr val="black"/>
              </a:solidFill>
              <a:latin typeface="Calibri"/>
            </a:endParaRPr>
          </a:p>
        </p:txBody>
      </p:sp>
      <p:sp>
        <p:nvSpPr>
          <p:cNvPr id="118" name="TextBox 117"/>
          <p:cNvSpPr txBox="1"/>
          <p:nvPr/>
        </p:nvSpPr>
        <p:spPr>
          <a:xfrm>
            <a:off x="228600" y="2438708"/>
            <a:ext cx="410690" cy="523220"/>
          </a:xfrm>
          <a:prstGeom prst="rect">
            <a:avLst/>
          </a:prstGeom>
          <a:noFill/>
        </p:spPr>
        <p:txBody>
          <a:bodyPr wrap="none" rtlCol="0">
            <a:spAutoFit/>
          </a:bodyPr>
          <a:lstStyle/>
          <a:p>
            <a:r>
              <a:rPr lang="en-US" sz="2800" b="1" i="1" dirty="0" smtClean="0">
                <a:solidFill>
                  <a:prstClr val="black"/>
                </a:solidFill>
                <a:latin typeface="Calibri"/>
              </a:rPr>
              <a:t>B</a:t>
            </a:r>
          </a:p>
        </p:txBody>
      </p:sp>
      <p:grpSp>
        <p:nvGrpSpPr>
          <p:cNvPr id="119" name="Group 118"/>
          <p:cNvGrpSpPr/>
          <p:nvPr/>
        </p:nvGrpSpPr>
        <p:grpSpPr>
          <a:xfrm>
            <a:off x="762000" y="3190528"/>
            <a:ext cx="1546191" cy="834596"/>
            <a:chOff x="1425609" y="2590800"/>
            <a:chExt cx="1546191" cy="834596"/>
          </a:xfrm>
        </p:grpSpPr>
        <p:cxnSp>
          <p:nvCxnSpPr>
            <p:cNvPr id="120" name="Straight Connector 119"/>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1" name="Straight Connector 120"/>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2" name="Straight Connector 121"/>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123" name="Rectangle 122"/>
            <p:cNvSpPr/>
            <p:nvPr/>
          </p:nvSpPr>
          <p:spPr>
            <a:xfrm>
              <a:off x="1425609" y="3311096"/>
              <a:ext cx="125730" cy="114300"/>
            </a:xfrm>
            <a:prstGeom prst="rect">
              <a:avLst/>
            </a:prstGeom>
            <a:no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cxnSp>
          <p:nvCxnSpPr>
            <p:cNvPr id="124" name="Elbow Connector 123"/>
            <p:cNvCxnSpPr>
              <a:endCxn id="123"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125" name="Straight Connector 124"/>
          <p:cNvCxnSpPr/>
          <p:nvPr/>
        </p:nvCxnSpPr>
        <p:spPr>
          <a:xfrm>
            <a:off x="2881451" y="3533428"/>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6" name="Straight Arrow Connector 125"/>
          <p:cNvCxnSpPr>
            <a:stCxn id="127" idx="6"/>
            <a:endCxn id="128" idx="2"/>
          </p:cNvCxnSpPr>
          <p:nvPr/>
        </p:nvCxnSpPr>
        <p:spPr>
          <a:xfrm>
            <a:off x="2324300" y="3533428"/>
            <a:ext cx="533000" cy="0"/>
          </a:xfrm>
          <a:prstGeom prst="straightConnector1">
            <a:avLst/>
          </a:prstGeom>
          <a:noFill/>
          <a:ln w="38100" cap="flat" cmpd="sng" algn="ctr">
            <a:solidFill>
              <a:srgbClr val="C4442A"/>
            </a:solidFill>
            <a:prstDash val="solid"/>
            <a:tailEnd type="stealth" w="lg" len="lg"/>
          </a:ln>
          <a:effectLst/>
        </p:spPr>
      </p:cxnSp>
      <p:sp>
        <p:nvSpPr>
          <p:cNvPr id="127" name="Oval 126"/>
          <p:cNvSpPr/>
          <p:nvPr/>
        </p:nvSpPr>
        <p:spPr>
          <a:xfrm>
            <a:off x="2209800" y="3476178"/>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128" name="Oval 127"/>
          <p:cNvSpPr/>
          <p:nvPr/>
        </p:nvSpPr>
        <p:spPr>
          <a:xfrm>
            <a:off x="2857300" y="3476178"/>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cxnSp>
        <p:nvCxnSpPr>
          <p:cNvPr id="129" name="Straight Arrow Connector 128"/>
          <p:cNvCxnSpPr/>
          <p:nvPr/>
        </p:nvCxnSpPr>
        <p:spPr>
          <a:xfrm flipV="1">
            <a:off x="2324188" y="3220284"/>
            <a:ext cx="433199" cy="283388"/>
          </a:xfrm>
          <a:prstGeom prst="straightConnector1">
            <a:avLst/>
          </a:prstGeom>
          <a:noFill/>
          <a:ln w="38100" cap="flat" cmpd="sng" algn="ctr">
            <a:solidFill>
              <a:srgbClr val="C4442A"/>
            </a:solidFill>
            <a:prstDash val="solid"/>
            <a:tailEnd type="stealth" w="lg" len="lg"/>
          </a:ln>
          <a:effectLst/>
        </p:spPr>
      </p:cxnSp>
      <p:sp>
        <p:nvSpPr>
          <p:cNvPr id="130" name="TextBox 129"/>
          <p:cNvSpPr txBox="1"/>
          <p:nvPr/>
        </p:nvSpPr>
        <p:spPr>
          <a:xfrm>
            <a:off x="228600" y="3418422"/>
            <a:ext cx="322524" cy="523220"/>
          </a:xfrm>
          <a:prstGeom prst="rect">
            <a:avLst/>
          </a:prstGeom>
          <a:noFill/>
        </p:spPr>
        <p:txBody>
          <a:bodyPr wrap="none" rtlCol="0">
            <a:spAutoFit/>
          </a:bodyPr>
          <a:lstStyle/>
          <a:p>
            <a:r>
              <a:rPr lang="en-US" sz="2800" b="1" i="1" dirty="0">
                <a:solidFill>
                  <a:prstClr val="black"/>
                </a:solidFill>
                <a:latin typeface="Calibri"/>
              </a:rPr>
              <a:t>C</a:t>
            </a:r>
            <a:endParaRPr lang="en-US" sz="2800" b="1" i="1" dirty="0" smtClean="0">
              <a:solidFill>
                <a:prstClr val="black"/>
              </a:solidFill>
              <a:latin typeface="Calibri"/>
            </a:endParaRPr>
          </a:p>
        </p:txBody>
      </p:sp>
      <p:sp>
        <p:nvSpPr>
          <p:cNvPr id="131" name="Rounded Rectangle 130"/>
          <p:cNvSpPr/>
          <p:nvPr/>
        </p:nvSpPr>
        <p:spPr>
          <a:xfrm>
            <a:off x="5562600" y="1742728"/>
            <a:ext cx="3124200" cy="1604860"/>
          </a:xfrm>
          <a:prstGeom prst="roundRect">
            <a:avLst/>
          </a:prstGeom>
          <a:solidFill>
            <a:srgbClr val="C4442A"/>
          </a:solidFill>
          <a:ln w="25400" cap="flat" cmpd="sng" algn="ctr">
            <a:noFill/>
            <a:prstDash val="solid"/>
          </a:ln>
          <a:effectLst/>
        </p:spPr>
        <p:txBody>
          <a:bodyPr rtlCol="0" anchor="ctr"/>
          <a:lstStyle/>
          <a:p>
            <a:pPr algn="ctr">
              <a:defRPr/>
            </a:pPr>
            <a:r>
              <a:rPr lang="en-US" sz="4000" b="1" kern="0" dirty="0" smtClean="0">
                <a:solidFill>
                  <a:prstClr val="white"/>
                </a:solidFill>
                <a:latin typeface="Calibri"/>
              </a:rPr>
              <a:t>Final State</a:t>
            </a:r>
          </a:p>
          <a:p>
            <a:pPr algn="ctr">
              <a:defRPr/>
            </a:pPr>
            <a:r>
              <a:rPr lang="en-US" sz="4000" b="1" i="1" kern="0" dirty="0" smtClean="0">
                <a:solidFill>
                  <a:prstClr val="white"/>
                </a:solidFill>
                <a:latin typeface="Calibri"/>
              </a:rPr>
              <a:t>AB + BC + AC</a:t>
            </a:r>
          </a:p>
        </p:txBody>
      </p:sp>
      <p:sp>
        <p:nvSpPr>
          <p:cNvPr id="132" name="TextBox 131"/>
          <p:cNvSpPr txBox="1"/>
          <p:nvPr/>
        </p:nvSpPr>
        <p:spPr>
          <a:xfrm>
            <a:off x="3792103" y="980728"/>
            <a:ext cx="1313297" cy="523220"/>
          </a:xfrm>
          <a:prstGeom prst="rect">
            <a:avLst/>
          </a:prstGeom>
          <a:noFill/>
        </p:spPr>
        <p:txBody>
          <a:bodyPr wrap="none" rtlCol="0">
            <a:spAutoFit/>
          </a:bodyPr>
          <a:lstStyle/>
          <a:p>
            <a:pPr algn="ctr"/>
            <a:r>
              <a:rPr lang="en-US" sz="2800" b="1" i="1" dirty="0" smtClean="0">
                <a:solidFill>
                  <a:prstClr val="black"/>
                </a:solidFill>
                <a:latin typeface="Calibri"/>
              </a:rPr>
              <a:t>½V</a:t>
            </a:r>
            <a:r>
              <a:rPr lang="en-US" sz="2800" b="1" i="1" baseline="-25000" dirty="0" smtClean="0">
                <a:solidFill>
                  <a:prstClr val="black"/>
                </a:solidFill>
                <a:latin typeface="Calibri"/>
              </a:rPr>
              <a:t>DD</a:t>
            </a:r>
            <a:r>
              <a:rPr lang="en-US" sz="2800" b="1" i="1" dirty="0" smtClean="0">
                <a:solidFill>
                  <a:prstClr val="black"/>
                </a:solidFill>
                <a:latin typeface="Calibri"/>
              </a:rPr>
              <a:t>+</a:t>
            </a:r>
            <a:r>
              <a:rPr lang="el-GR" sz="2800" b="1" i="1" dirty="0" smtClean="0">
                <a:solidFill>
                  <a:prstClr val="black"/>
                </a:solidFill>
                <a:latin typeface="Calibri"/>
              </a:rPr>
              <a:t>δ</a:t>
            </a:r>
            <a:endParaRPr lang="en-US" sz="2800" b="1" i="1" dirty="0" smtClean="0">
              <a:solidFill>
                <a:prstClr val="black"/>
              </a:solidFill>
              <a:latin typeface="Calibri"/>
            </a:endParaRPr>
          </a:p>
        </p:txBody>
      </p:sp>
      <p:sp>
        <p:nvSpPr>
          <p:cNvPr id="133" name="Rounded Rectangle 132"/>
          <p:cNvSpPr/>
          <p:nvPr/>
        </p:nvSpPr>
        <p:spPr>
          <a:xfrm>
            <a:off x="5562600" y="3643068"/>
            <a:ext cx="3124200" cy="1604860"/>
          </a:xfrm>
          <a:prstGeom prst="roundRect">
            <a:avLst/>
          </a:prstGeom>
          <a:solidFill>
            <a:srgbClr val="C4442A"/>
          </a:solidFill>
          <a:ln w="25400" cap="flat" cmpd="sng" algn="ctr">
            <a:noFill/>
            <a:prstDash val="solid"/>
          </a:ln>
          <a:effectLst/>
        </p:spPr>
        <p:txBody>
          <a:bodyPr lIns="457200" rtlCol="0" anchor="ctr"/>
          <a:lstStyle/>
          <a:p>
            <a:pPr>
              <a:defRPr/>
            </a:pPr>
            <a:r>
              <a:rPr lang="en-US" sz="4400" b="1" i="1" kern="0" dirty="0" smtClean="0">
                <a:solidFill>
                  <a:prstClr val="white"/>
                </a:solidFill>
                <a:latin typeface="Calibri"/>
              </a:rPr>
              <a:t>C(A + B) + ~C(AB)</a:t>
            </a:r>
          </a:p>
        </p:txBody>
      </p:sp>
      <p:sp>
        <p:nvSpPr>
          <p:cNvPr id="134" name="TextBox 133"/>
          <p:cNvSpPr txBox="1"/>
          <p:nvPr/>
        </p:nvSpPr>
        <p:spPr>
          <a:xfrm>
            <a:off x="1143000" y="4485928"/>
            <a:ext cx="609600" cy="523220"/>
          </a:xfrm>
          <a:prstGeom prst="rect">
            <a:avLst/>
          </a:prstGeom>
          <a:noFill/>
        </p:spPr>
        <p:txBody>
          <a:bodyPr wrap="square" rtlCol="0">
            <a:spAutoFit/>
          </a:bodyPr>
          <a:lstStyle/>
          <a:p>
            <a:r>
              <a:rPr lang="en-US" sz="2800" b="1" i="1" dirty="0" smtClean="0">
                <a:solidFill>
                  <a:prstClr val="black"/>
                </a:solidFill>
                <a:latin typeface="Calibri"/>
              </a:rPr>
              <a:t>en</a:t>
            </a:r>
          </a:p>
        </p:txBody>
      </p:sp>
      <p:sp>
        <p:nvSpPr>
          <p:cNvPr id="135" name="TextBox 134"/>
          <p:cNvSpPr txBox="1"/>
          <p:nvPr/>
        </p:nvSpPr>
        <p:spPr>
          <a:xfrm>
            <a:off x="4114800" y="5705128"/>
            <a:ext cx="381000" cy="534401"/>
          </a:xfrm>
          <a:prstGeom prst="rect">
            <a:avLst/>
          </a:prstGeom>
          <a:noFill/>
        </p:spPr>
        <p:txBody>
          <a:bodyPr wrap="square" rtlCol="0">
            <a:spAutoFit/>
          </a:bodyPr>
          <a:lstStyle/>
          <a:p>
            <a:r>
              <a:rPr lang="en-US" sz="2800" b="1" i="1" dirty="0" smtClean="0">
                <a:solidFill>
                  <a:prstClr val="black"/>
                </a:solidFill>
                <a:latin typeface="Calibri"/>
              </a:rPr>
              <a:t>0</a:t>
            </a:r>
          </a:p>
        </p:txBody>
      </p:sp>
      <p:sp>
        <p:nvSpPr>
          <p:cNvPr id="136" name="TextBox 135"/>
          <p:cNvSpPr txBox="1"/>
          <p:nvPr/>
        </p:nvSpPr>
        <p:spPr>
          <a:xfrm>
            <a:off x="4004331" y="990908"/>
            <a:ext cx="720069" cy="523220"/>
          </a:xfrm>
          <a:prstGeom prst="rect">
            <a:avLst/>
          </a:prstGeom>
          <a:noFill/>
        </p:spPr>
        <p:txBody>
          <a:bodyPr wrap="none" rtlCol="0">
            <a:spAutoFit/>
          </a:bodyPr>
          <a:lstStyle/>
          <a:p>
            <a:pPr algn="ctr"/>
            <a:r>
              <a:rPr lang="en-US" sz="2800" b="1" i="1" dirty="0" smtClean="0">
                <a:solidFill>
                  <a:prstClr val="black"/>
                </a:solidFill>
                <a:latin typeface="Calibri"/>
              </a:rPr>
              <a:t>V</a:t>
            </a:r>
            <a:r>
              <a:rPr lang="en-US" sz="2800" b="1" i="1" baseline="-25000" dirty="0" smtClean="0">
                <a:solidFill>
                  <a:prstClr val="black"/>
                </a:solidFill>
                <a:latin typeface="Calibri"/>
              </a:rPr>
              <a:t>DD</a:t>
            </a:r>
          </a:p>
        </p:txBody>
      </p:sp>
      <p:sp>
        <p:nvSpPr>
          <p:cNvPr id="137" name="TextBox 136"/>
          <p:cNvSpPr txBox="1"/>
          <p:nvPr/>
        </p:nvSpPr>
        <p:spPr>
          <a:xfrm>
            <a:off x="1781681" y="6453336"/>
            <a:ext cx="5677969" cy="307777"/>
          </a:xfrm>
          <a:prstGeom prst="rect">
            <a:avLst/>
          </a:prstGeom>
          <a:noFill/>
        </p:spPr>
        <p:txBody>
          <a:bodyPr wrap="none" rtlCol="0">
            <a:spAutoFit/>
          </a:bodyPr>
          <a:lstStyle/>
          <a:p>
            <a:r>
              <a:rPr lang="en-US" sz="1400" dirty="0" smtClean="0">
                <a:solidFill>
                  <a:srgbClr val="000000"/>
                </a:solidFill>
              </a:rPr>
              <a:t>Seshadri+, “</a:t>
            </a:r>
            <a:r>
              <a:rPr lang="en-US" sz="1400" dirty="0" smtClean="0">
                <a:solidFill>
                  <a:srgbClr val="0000FF"/>
                </a:solidFill>
              </a:rPr>
              <a:t>Fast Bulk Bitwise AND and OR in DRAM</a:t>
            </a:r>
            <a:r>
              <a:rPr lang="en-US" sz="1400" dirty="0" smtClean="0">
                <a:solidFill>
                  <a:srgbClr val="000000"/>
                </a:solidFill>
              </a:rPr>
              <a:t>”, IEEE CAL 2015.</a:t>
            </a:r>
            <a:endParaRPr lang="en-US" sz="1400" dirty="0">
              <a:solidFill>
                <a:srgbClr val="000000"/>
              </a:solidFill>
            </a:endParaRPr>
          </a:p>
        </p:txBody>
      </p:sp>
    </p:spTree>
    <p:extLst>
      <p:ext uri="{BB962C8B-B14F-4D97-AF65-F5344CB8AC3E}">
        <p14:creationId xmlns:p14="http://schemas.microsoft.com/office/powerpoint/2010/main" val="16597085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116"/>
                                        </p:tgtEl>
                                      </p:cBhvr>
                                    </p:animEffect>
                                    <p:set>
                                      <p:cBhvr>
                                        <p:cTn id="7" dur="1" fill="hold">
                                          <p:stCondLst>
                                            <p:cond delay="499"/>
                                          </p:stCondLst>
                                        </p:cTn>
                                        <p:tgtEl>
                                          <p:spTgt spid="116"/>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103"/>
                                        </p:tgtEl>
                                      </p:cBhvr>
                                    </p:animEffect>
                                    <p:set>
                                      <p:cBhvr>
                                        <p:cTn id="10" dur="1" fill="hold">
                                          <p:stCondLst>
                                            <p:cond delay="499"/>
                                          </p:stCondLst>
                                        </p:cTn>
                                        <p:tgtEl>
                                          <p:spTgt spid="103"/>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500"/>
                                        <p:tgtEl>
                                          <p:spTgt spid="129"/>
                                        </p:tgtEl>
                                      </p:cBhvr>
                                    </p:animEffect>
                                    <p:set>
                                      <p:cBhvr>
                                        <p:cTn id="13" dur="1" fill="hold">
                                          <p:stCondLst>
                                            <p:cond delay="499"/>
                                          </p:stCondLst>
                                        </p:cTn>
                                        <p:tgtEl>
                                          <p:spTgt spid="129"/>
                                        </p:tgtEl>
                                        <p:attrNameLst>
                                          <p:attrName>style.visibility</p:attrName>
                                        </p:attrNameLst>
                                      </p:cBhvr>
                                      <p:to>
                                        <p:strVal val="hidden"/>
                                      </p:to>
                                    </p:set>
                                  </p:childTnLst>
                                </p:cTn>
                              </p:par>
                              <p:par>
                                <p:cTn id="14" presetID="10" presetClass="entr" presetSubtype="0" fill="hold" nodeType="withEffect">
                                  <p:stCondLst>
                                    <p:cond delay="0"/>
                                  </p:stCondLst>
                                  <p:childTnLst>
                                    <p:set>
                                      <p:cBhvr>
                                        <p:cTn id="15" dur="1" fill="hold">
                                          <p:stCondLst>
                                            <p:cond delay="0"/>
                                          </p:stCondLst>
                                        </p:cTn>
                                        <p:tgtEl>
                                          <p:spTgt spid="113"/>
                                        </p:tgtEl>
                                        <p:attrNameLst>
                                          <p:attrName>style.visibility</p:attrName>
                                        </p:attrNameLst>
                                      </p:cBhvr>
                                      <p:to>
                                        <p:strVal val="visible"/>
                                      </p:to>
                                    </p:set>
                                    <p:animEffect transition="in" filter="fade">
                                      <p:cBhvr>
                                        <p:cTn id="16" dur="500"/>
                                        <p:tgtEl>
                                          <p:spTgt spid="113"/>
                                        </p:tgtEl>
                                      </p:cBhvr>
                                    </p:animEffect>
                                  </p:childTnLst>
                                </p:cTn>
                              </p:par>
                              <p:par>
                                <p:cTn id="17" presetID="10" presetClass="entr" presetSubtype="0" fill="hold" nodeType="withEffect">
                                  <p:stCondLst>
                                    <p:cond delay="0"/>
                                  </p:stCondLst>
                                  <p:childTnLst>
                                    <p:set>
                                      <p:cBhvr>
                                        <p:cTn id="18" dur="1" fill="hold">
                                          <p:stCondLst>
                                            <p:cond delay="0"/>
                                          </p:stCondLst>
                                        </p:cTn>
                                        <p:tgtEl>
                                          <p:spTgt spid="100"/>
                                        </p:tgtEl>
                                        <p:attrNameLst>
                                          <p:attrName>style.visibility</p:attrName>
                                        </p:attrNameLst>
                                      </p:cBhvr>
                                      <p:to>
                                        <p:strVal val="visible"/>
                                      </p:to>
                                    </p:set>
                                    <p:animEffect transition="in" filter="fade">
                                      <p:cBhvr>
                                        <p:cTn id="19" dur="500"/>
                                        <p:tgtEl>
                                          <p:spTgt spid="100"/>
                                        </p:tgtEl>
                                      </p:cBhvr>
                                    </p:animEffect>
                                  </p:childTnLst>
                                </p:cTn>
                              </p:par>
                              <p:par>
                                <p:cTn id="20" presetID="10" presetClass="entr" presetSubtype="0" fill="hold" nodeType="withEffect">
                                  <p:stCondLst>
                                    <p:cond delay="0"/>
                                  </p:stCondLst>
                                  <p:childTnLst>
                                    <p:set>
                                      <p:cBhvr>
                                        <p:cTn id="21" dur="1" fill="hold">
                                          <p:stCondLst>
                                            <p:cond delay="0"/>
                                          </p:stCondLst>
                                        </p:cTn>
                                        <p:tgtEl>
                                          <p:spTgt spid="126"/>
                                        </p:tgtEl>
                                        <p:attrNameLst>
                                          <p:attrName>style.visibility</p:attrName>
                                        </p:attrNameLst>
                                      </p:cBhvr>
                                      <p:to>
                                        <p:strVal val="visible"/>
                                      </p:to>
                                    </p:set>
                                    <p:animEffect transition="in" filter="fade">
                                      <p:cBhvr>
                                        <p:cTn id="22" dur="500"/>
                                        <p:tgtEl>
                                          <p:spTgt spid="12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xit" presetSubtype="1" fill="hold" grpId="0" nodeType="clickEffect">
                                  <p:stCondLst>
                                    <p:cond delay="0"/>
                                  </p:stCondLst>
                                  <p:childTnLst>
                                    <p:animEffect transition="out" filter="wipe(up)">
                                      <p:cBhvr>
                                        <p:cTn id="26" dur="500"/>
                                        <p:tgtEl>
                                          <p:spTgt spid="73"/>
                                        </p:tgtEl>
                                      </p:cBhvr>
                                    </p:animEffect>
                                    <p:set>
                                      <p:cBhvr>
                                        <p:cTn id="27" dur="1" fill="hold">
                                          <p:stCondLst>
                                            <p:cond delay="499"/>
                                          </p:stCondLst>
                                        </p:cTn>
                                        <p:tgtEl>
                                          <p:spTgt spid="73"/>
                                        </p:tgtEl>
                                        <p:attrNameLst>
                                          <p:attrName>style.visibility</p:attrName>
                                        </p:attrNameLst>
                                      </p:cBhvr>
                                      <p:to>
                                        <p:strVal val="hidden"/>
                                      </p:to>
                                    </p:set>
                                  </p:childTnLst>
                                </p:cTn>
                              </p:par>
                              <p:par>
                                <p:cTn id="28" presetID="22" presetClass="exit" presetSubtype="1" fill="hold" grpId="0" nodeType="withEffect">
                                  <p:stCondLst>
                                    <p:cond delay="0"/>
                                  </p:stCondLst>
                                  <p:childTnLst>
                                    <p:animEffect transition="out" filter="wipe(up)">
                                      <p:cBhvr>
                                        <p:cTn id="29" dur="500"/>
                                        <p:tgtEl>
                                          <p:spTgt spid="104"/>
                                        </p:tgtEl>
                                      </p:cBhvr>
                                    </p:animEffect>
                                    <p:set>
                                      <p:cBhvr>
                                        <p:cTn id="30" dur="1" fill="hold">
                                          <p:stCondLst>
                                            <p:cond delay="499"/>
                                          </p:stCondLst>
                                        </p:cTn>
                                        <p:tgtEl>
                                          <p:spTgt spid="104"/>
                                        </p:tgtEl>
                                        <p:attrNameLst>
                                          <p:attrName>style.visibility</p:attrName>
                                        </p:attrNameLst>
                                      </p:cBhvr>
                                      <p:to>
                                        <p:strVal val="hidden"/>
                                      </p:to>
                                    </p:set>
                                  </p:childTnLst>
                                </p:cTn>
                              </p:par>
                              <p:par>
                                <p:cTn id="31" presetID="22" presetClass="entr" presetSubtype="4" fill="hold" grpId="0" nodeType="withEffect">
                                  <p:stCondLst>
                                    <p:cond delay="0"/>
                                  </p:stCondLst>
                                  <p:childTnLst>
                                    <p:set>
                                      <p:cBhvr>
                                        <p:cTn id="32" dur="1" fill="hold">
                                          <p:stCondLst>
                                            <p:cond delay="0"/>
                                          </p:stCondLst>
                                        </p:cTn>
                                        <p:tgtEl>
                                          <p:spTgt spid="72"/>
                                        </p:tgtEl>
                                        <p:attrNameLst>
                                          <p:attrName>style.visibility</p:attrName>
                                        </p:attrNameLst>
                                      </p:cBhvr>
                                      <p:to>
                                        <p:strVal val="visible"/>
                                      </p:to>
                                    </p:set>
                                    <p:animEffect transition="in" filter="wipe(down)">
                                      <p:cBhvr>
                                        <p:cTn id="33" dur="500"/>
                                        <p:tgtEl>
                                          <p:spTgt spid="72"/>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32"/>
                                        </p:tgtEl>
                                        <p:attrNameLst>
                                          <p:attrName>style.visibility</p:attrName>
                                        </p:attrNameLst>
                                      </p:cBhvr>
                                      <p:to>
                                        <p:strVal val="visible"/>
                                      </p:to>
                                    </p:set>
                                    <p:animEffect transition="in" filter="fade">
                                      <p:cBhvr>
                                        <p:cTn id="38" dur="500"/>
                                        <p:tgtEl>
                                          <p:spTgt spid="132"/>
                                        </p:tgtEl>
                                      </p:cBhvr>
                                    </p:animEffect>
                                  </p:childTnLst>
                                </p:cTn>
                              </p:par>
                              <p:par>
                                <p:cTn id="39" presetID="10" presetClass="exit" presetSubtype="0" fill="hold" grpId="0" nodeType="withEffect">
                                  <p:stCondLst>
                                    <p:cond delay="0"/>
                                  </p:stCondLst>
                                  <p:childTnLst>
                                    <p:animEffect transition="out" filter="fade">
                                      <p:cBhvr>
                                        <p:cTn id="40" dur="500"/>
                                        <p:tgtEl>
                                          <p:spTgt spid="91"/>
                                        </p:tgtEl>
                                      </p:cBhvr>
                                    </p:animEffect>
                                    <p:set>
                                      <p:cBhvr>
                                        <p:cTn id="41" dur="1" fill="hold">
                                          <p:stCondLst>
                                            <p:cond delay="499"/>
                                          </p:stCondLst>
                                        </p:cTn>
                                        <p:tgtEl>
                                          <p:spTgt spid="91"/>
                                        </p:tgtEl>
                                        <p:attrNameLst>
                                          <p:attrName>style.visibility</p:attrName>
                                        </p:attrNameLst>
                                      </p:cBhvr>
                                      <p:to>
                                        <p:strVal val="hidden"/>
                                      </p:to>
                                    </p:se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134"/>
                                        </p:tgtEl>
                                        <p:attrNameLst>
                                          <p:attrName>style.visibility</p:attrName>
                                        </p:attrNameLst>
                                      </p:cBhvr>
                                      <p:to>
                                        <p:strVal val="visible"/>
                                      </p:to>
                                    </p:set>
                                    <p:animEffect transition="in" filter="fade">
                                      <p:cBhvr>
                                        <p:cTn id="46" dur="500"/>
                                        <p:tgtEl>
                                          <p:spTgt spid="134"/>
                                        </p:tgtEl>
                                      </p:cBhvr>
                                    </p:animEffect>
                                  </p:childTnLst>
                                </p:cTn>
                              </p:par>
                              <p:par>
                                <p:cTn id="47" presetID="10" presetClass="exit" presetSubtype="0" fill="hold" grpId="0" nodeType="withEffect">
                                  <p:stCondLst>
                                    <p:cond delay="0"/>
                                  </p:stCondLst>
                                  <p:childTnLst>
                                    <p:animEffect transition="out" filter="fade">
                                      <p:cBhvr>
                                        <p:cTn id="48" dur="500"/>
                                        <p:tgtEl>
                                          <p:spTgt spid="92"/>
                                        </p:tgtEl>
                                      </p:cBhvr>
                                    </p:animEffect>
                                    <p:set>
                                      <p:cBhvr>
                                        <p:cTn id="49" dur="1" fill="hold">
                                          <p:stCondLst>
                                            <p:cond delay="499"/>
                                          </p:stCondLst>
                                        </p:cTn>
                                        <p:tgtEl>
                                          <p:spTgt spid="92"/>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10" presetClass="exit" presetSubtype="0" fill="hold" grpId="1" nodeType="clickEffect">
                                  <p:stCondLst>
                                    <p:cond delay="0"/>
                                  </p:stCondLst>
                                  <p:childTnLst>
                                    <p:animEffect transition="out" filter="fade">
                                      <p:cBhvr>
                                        <p:cTn id="53" dur="500"/>
                                        <p:tgtEl>
                                          <p:spTgt spid="132"/>
                                        </p:tgtEl>
                                      </p:cBhvr>
                                    </p:animEffect>
                                    <p:set>
                                      <p:cBhvr>
                                        <p:cTn id="54" dur="1" fill="hold">
                                          <p:stCondLst>
                                            <p:cond delay="499"/>
                                          </p:stCondLst>
                                        </p:cTn>
                                        <p:tgtEl>
                                          <p:spTgt spid="132"/>
                                        </p:tgtEl>
                                        <p:attrNameLst>
                                          <p:attrName>style.visibility</p:attrName>
                                        </p:attrNameLst>
                                      </p:cBhvr>
                                      <p:to>
                                        <p:strVal val="hidden"/>
                                      </p:to>
                                    </p:set>
                                  </p:childTnLst>
                                </p:cTn>
                              </p:par>
                              <p:par>
                                <p:cTn id="55" presetID="10" presetClass="exit" presetSubtype="0" fill="hold" grpId="0" nodeType="withEffect">
                                  <p:stCondLst>
                                    <p:cond delay="0"/>
                                  </p:stCondLst>
                                  <p:childTnLst>
                                    <p:animEffect transition="out" filter="fade">
                                      <p:cBhvr>
                                        <p:cTn id="56" dur="500"/>
                                        <p:tgtEl>
                                          <p:spTgt spid="90"/>
                                        </p:tgtEl>
                                      </p:cBhvr>
                                    </p:animEffect>
                                    <p:set>
                                      <p:cBhvr>
                                        <p:cTn id="57" dur="1" fill="hold">
                                          <p:stCondLst>
                                            <p:cond delay="499"/>
                                          </p:stCondLst>
                                        </p:cTn>
                                        <p:tgtEl>
                                          <p:spTgt spid="90"/>
                                        </p:tgtEl>
                                        <p:attrNameLst>
                                          <p:attrName>style.visibility</p:attrName>
                                        </p:attrNameLst>
                                      </p:cBhvr>
                                      <p:to>
                                        <p:strVal val="hidden"/>
                                      </p:to>
                                    </p:set>
                                  </p:childTnLst>
                                </p:cTn>
                              </p:par>
                              <p:par>
                                <p:cTn id="58" presetID="10" presetClass="entr" presetSubtype="0" fill="hold" grpId="0" nodeType="withEffect">
                                  <p:stCondLst>
                                    <p:cond delay="0"/>
                                  </p:stCondLst>
                                  <p:childTnLst>
                                    <p:set>
                                      <p:cBhvr>
                                        <p:cTn id="59" dur="1" fill="hold">
                                          <p:stCondLst>
                                            <p:cond delay="0"/>
                                          </p:stCondLst>
                                        </p:cTn>
                                        <p:tgtEl>
                                          <p:spTgt spid="136"/>
                                        </p:tgtEl>
                                        <p:attrNameLst>
                                          <p:attrName>style.visibility</p:attrName>
                                        </p:attrNameLst>
                                      </p:cBhvr>
                                      <p:to>
                                        <p:strVal val="visible"/>
                                      </p:to>
                                    </p:set>
                                    <p:animEffect transition="in" filter="fade">
                                      <p:cBhvr>
                                        <p:cTn id="60" dur="500"/>
                                        <p:tgtEl>
                                          <p:spTgt spid="13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35"/>
                                        </p:tgtEl>
                                        <p:attrNameLst>
                                          <p:attrName>style.visibility</p:attrName>
                                        </p:attrNameLst>
                                      </p:cBhvr>
                                      <p:to>
                                        <p:strVal val="visible"/>
                                      </p:to>
                                    </p:set>
                                    <p:animEffect transition="in" filter="fade">
                                      <p:cBhvr>
                                        <p:cTn id="63" dur="500"/>
                                        <p:tgtEl>
                                          <p:spTgt spid="135"/>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4" fill="hold" grpId="1" nodeType="clickEffect">
                                  <p:stCondLst>
                                    <p:cond delay="0"/>
                                  </p:stCondLst>
                                  <p:childTnLst>
                                    <p:set>
                                      <p:cBhvr>
                                        <p:cTn id="67" dur="1" fill="hold">
                                          <p:stCondLst>
                                            <p:cond delay="0"/>
                                          </p:stCondLst>
                                        </p:cTn>
                                        <p:tgtEl>
                                          <p:spTgt spid="73"/>
                                        </p:tgtEl>
                                        <p:attrNameLst>
                                          <p:attrName>style.visibility</p:attrName>
                                        </p:attrNameLst>
                                      </p:cBhvr>
                                      <p:to>
                                        <p:strVal val="visible"/>
                                      </p:to>
                                    </p:set>
                                    <p:animEffect transition="in" filter="wipe(down)">
                                      <p:cBhvr>
                                        <p:cTn id="68" dur="500"/>
                                        <p:tgtEl>
                                          <p:spTgt spid="73"/>
                                        </p:tgtEl>
                                      </p:cBhvr>
                                    </p:animEffect>
                                  </p:childTnLst>
                                </p:cTn>
                              </p:par>
                              <p:par>
                                <p:cTn id="69" presetID="22" presetClass="entr" presetSubtype="4" fill="hold" grpId="1" nodeType="withEffect">
                                  <p:stCondLst>
                                    <p:cond delay="0"/>
                                  </p:stCondLst>
                                  <p:childTnLst>
                                    <p:set>
                                      <p:cBhvr>
                                        <p:cTn id="70" dur="1" fill="hold">
                                          <p:stCondLst>
                                            <p:cond delay="0"/>
                                          </p:stCondLst>
                                        </p:cTn>
                                        <p:tgtEl>
                                          <p:spTgt spid="104"/>
                                        </p:tgtEl>
                                        <p:attrNameLst>
                                          <p:attrName>style.visibility</p:attrName>
                                        </p:attrNameLst>
                                      </p:cBhvr>
                                      <p:to>
                                        <p:strVal val="visible"/>
                                      </p:to>
                                    </p:set>
                                    <p:animEffect transition="in" filter="wipe(down)">
                                      <p:cBhvr>
                                        <p:cTn id="71" dur="500"/>
                                        <p:tgtEl>
                                          <p:spTgt spid="104"/>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71"/>
                                        </p:tgtEl>
                                        <p:attrNameLst>
                                          <p:attrName>style.visibility</p:attrName>
                                        </p:attrNameLst>
                                      </p:cBhvr>
                                      <p:to>
                                        <p:strVal val="visible"/>
                                      </p:to>
                                    </p:set>
                                    <p:animEffect transition="in" filter="wipe(down)">
                                      <p:cBhvr>
                                        <p:cTn id="74" dur="500"/>
                                        <p:tgtEl>
                                          <p:spTgt spid="71"/>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grpId="0" nodeType="clickEffect">
                                  <p:stCondLst>
                                    <p:cond delay="0"/>
                                  </p:stCondLst>
                                  <p:childTnLst>
                                    <p:set>
                                      <p:cBhvr>
                                        <p:cTn id="78" dur="1" fill="hold">
                                          <p:stCondLst>
                                            <p:cond delay="0"/>
                                          </p:stCondLst>
                                        </p:cTn>
                                        <p:tgtEl>
                                          <p:spTgt spid="131"/>
                                        </p:tgtEl>
                                        <p:attrNameLst>
                                          <p:attrName>style.visibility</p:attrName>
                                        </p:attrNameLst>
                                      </p:cBhvr>
                                      <p:to>
                                        <p:strVal val="visible"/>
                                      </p:to>
                                    </p:set>
                                    <p:animEffect transition="in" filter="fade">
                                      <p:cBhvr>
                                        <p:cTn id="79" dur="500"/>
                                        <p:tgtEl>
                                          <p:spTgt spid="131"/>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grpId="0" nodeType="clickEffect">
                                  <p:stCondLst>
                                    <p:cond delay="0"/>
                                  </p:stCondLst>
                                  <p:childTnLst>
                                    <p:set>
                                      <p:cBhvr>
                                        <p:cTn id="83" dur="1" fill="hold">
                                          <p:stCondLst>
                                            <p:cond delay="0"/>
                                          </p:stCondLst>
                                        </p:cTn>
                                        <p:tgtEl>
                                          <p:spTgt spid="133"/>
                                        </p:tgtEl>
                                        <p:attrNameLst>
                                          <p:attrName>style.visibility</p:attrName>
                                        </p:attrNameLst>
                                      </p:cBhvr>
                                      <p:to>
                                        <p:strVal val="visible"/>
                                      </p:to>
                                    </p:set>
                                    <p:animEffect transition="in" filter="fade">
                                      <p:cBhvr>
                                        <p:cTn id="84"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72" grpId="0" animBg="1"/>
      <p:bldP spid="73" grpId="0" animBg="1"/>
      <p:bldP spid="73" grpId="1" animBg="1"/>
      <p:bldP spid="90" grpId="0"/>
      <p:bldP spid="91" grpId="0"/>
      <p:bldP spid="92" grpId="0"/>
      <p:bldP spid="104" grpId="0" animBg="1"/>
      <p:bldP spid="104" grpId="1" animBg="1"/>
      <p:bldP spid="131" grpId="0" animBg="1"/>
      <p:bldP spid="132" grpId="0"/>
      <p:bldP spid="132" grpId="1"/>
      <p:bldP spid="133" grpId="0" animBg="1"/>
      <p:bldP spid="134" grpId="0"/>
      <p:bldP spid="135" grpId="0"/>
      <p:bldP spid="136"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smtClean="0"/>
              <a:t>In-DRAM Bulk Bitwise AND/OR Operation</a:t>
            </a:r>
            <a:endParaRPr lang="en-US" sz="3600" dirty="0"/>
          </a:p>
        </p:txBody>
      </p:sp>
      <p:sp>
        <p:nvSpPr>
          <p:cNvPr id="3" name="Content Placeholder 2"/>
          <p:cNvSpPr>
            <a:spLocks noGrp="1"/>
          </p:cNvSpPr>
          <p:nvPr>
            <p:ph idx="1"/>
          </p:nvPr>
        </p:nvSpPr>
        <p:spPr>
          <a:xfrm>
            <a:off x="228600" y="1124744"/>
            <a:ext cx="8610600" cy="5123656"/>
          </a:xfrm>
        </p:spPr>
        <p:txBody>
          <a:bodyPr/>
          <a:lstStyle/>
          <a:p>
            <a:r>
              <a:rPr lang="en-US" dirty="0">
                <a:solidFill>
                  <a:srgbClr val="FF0000"/>
                </a:solidFill>
              </a:rPr>
              <a:t>BULKAND A, B </a:t>
            </a:r>
            <a:r>
              <a:rPr lang="en-US" dirty="0">
                <a:solidFill>
                  <a:srgbClr val="FF0000"/>
                </a:solidFill>
                <a:sym typeface="Wingdings"/>
              </a:rPr>
              <a:t></a:t>
            </a:r>
            <a:r>
              <a:rPr lang="en-US" dirty="0">
                <a:solidFill>
                  <a:srgbClr val="FF0000"/>
                </a:solidFill>
              </a:rPr>
              <a:t> </a:t>
            </a:r>
            <a:r>
              <a:rPr lang="en-US" dirty="0" smtClean="0">
                <a:solidFill>
                  <a:srgbClr val="FF0000"/>
                </a:solidFill>
              </a:rPr>
              <a:t>C </a:t>
            </a:r>
          </a:p>
          <a:p>
            <a:r>
              <a:rPr lang="en-US" dirty="0" smtClean="0"/>
              <a:t>Semantics: Perform </a:t>
            </a:r>
            <a:r>
              <a:rPr lang="en-US" dirty="0"/>
              <a:t>a bitwise AND of two rows A and B and store the result in </a:t>
            </a:r>
            <a:r>
              <a:rPr lang="en-US" dirty="0" smtClean="0"/>
              <a:t>row C</a:t>
            </a:r>
            <a:endParaRPr lang="en-US" dirty="0"/>
          </a:p>
          <a:p>
            <a:endParaRPr lang="en-US" dirty="0"/>
          </a:p>
          <a:p>
            <a:r>
              <a:rPr lang="en-US" dirty="0"/>
              <a:t>R0 – reserved zero row, R1 – reserved one row</a:t>
            </a:r>
          </a:p>
          <a:p>
            <a:r>
              <a:rPr lang="en-US" dirty="0"/>
              <a:t>D1, D2, D3 – Designated rows for triple activation</a:t>
            </a:r>
          </a:p>
          <a:p>
            <a:endParaRPr lang="en-US" dirty="0"/>
          </a:p>
          <a:p>
            <a:pPr marL="0" indent="0">
              <a:buNone/>
            </a:pPr>
            <a:r>
              <a:rPr lang="en-US" dirty="0" smtClean="0"/>
              <a:t>1. RowClone  </a:t>
            </a:r>
            <a:r>
              <a:rPr lang="en-US" dirty="0"/>
              <a:t>A  into  </a:t>
            </a:r>
            <a:r>
              <a:rPr lang="en-US" dirty="0" smtClean="0"/>
              <a:t>D1		</a:t>
            </a:r>
          </a:p>
          <a:p>
            <a:pPr marL="0" indent="0">
              <a:buNone/>
            </a:pPr>
            <a:r>
              <a:rPr lang="en-US" dirty="0" smtClean="0"/>
              <a:t>2. RowClone  </a:t>
            </a:r>
            <a:r>
              <a:rPr lang="en-US" dirty="0"/>
              <a:t>B  into  </a:t>
            </a:r>
            <a:r>
              <a:rPr lang="en-US" dirty="0" smtClean="0"/>
              <a:t>D2		</a:t>
            </a:r>
          </a:p>
          <a:p>
            <a:pPr marL="0" indent="0">
              <a:buNone/>
            </a:pPr>
            <a:r>
              <a:rPr lang="en-US" dirty="0" smtClean="0"/>
              <a:t>3. RowClone  </a:t>
            </a:r>
            <a:r>
              <a:rPr lang="en-US" dirty="0"/>
              <a:t>R0  into  </a:t>
            </a:r>
            <a:r>
              <a:rPr lang="en-US" dirty="0" smtClean="0"/>
              <a:t>D3		</a:t>
            </a:r>
          </a:p>
          <a:p>
            <a:pPr marL="0" indent="0">
              <a:buNone/>
            </a:pPr>
            <a:r>
              <a:rPr lang="en-US" dirty="0" smtClean="0"/>
              <a:t>4. ACTIVATE  </a:t>
            </a:r>
            <a:r>
              <a:rPr lang="en-US" dirty="0"/>
              <a:t>D1,D2,</a:t>
            </a:r>
            <a:r>
              <a:rPr lang="en-US" dirty="0" smtClean="0"/>
              <a:t>D3		</a:t>
            </a:r>
            <a:endParaRPr lang="en-US" dirty="0"/>
          </a:p>
          <a:p>
            <a:pPr marL="0" indent="0">
              <a:buNone/>
            </a:pPr>
            <a:r>
              <a:rPr lang="en-US" dirty="0" smtClean="0"/>
              <a:t>5. RowClone  </a:t>
            </a:r>
            <a:r>
              <a:rPr lang="en-US" dirty="0"/>
              <a:t>Result  into  C</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108</a:t>
            </a:fld>
            <a:endParaRPr lang="en-US" altLang="en-US">
              <a:solidFill>
                <a:srgbClr val="000000"/>
              </a:solidFill>
            </a:endParaRPr>
          </a:p>
        </p:txBody>
      </p:sp>
    </p:spTree>
    <p:extLst>
      <p:ext uri="{BB962C8B-B14F-4D97-AF65-F5344CB8AC3E}">
        <p14:creationId xmlns:p14="http://schemas.microsoft.com/office/powerpoint/2010/main" val="10568451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In-DRAM AND/</a:t>
            </a:r>
            <a:r>
              <a:rPr lang="en-US" dirty="0" smtClean="0"/>
              <a:t>OR Results</a:t>
            </a:r>
            <a:endParaRPr lang="en-US" dirty="0"/>
          </a:p>
        </p:txBody>
      </p:sp>
      <p:sp>
        <p:nvSpPr>
          <p:cNvPr id="3" name="Content Placeholder 2"/>
          <p:cNvSpPr>
            <a:spLocks noGrp="1"/>
          </p:cNvSpPr>
          <p:nvPr>
            <p:ph idx="1"/>
          </p:nvPr>
        </p:nvSpPr>
        <p:spPr>
          <a:xfrm>
            <a:off x="228600" y="849041"/>
            <a:ext cx="8610600" cy="5123656"/>
          </a:xfrm>
        </p:spPr>
        <p:txBody>
          <a:bodyPr/>
          <a:lstStyle/>
          <a:p>
            <a:r>
              <a:rPr lang="en-US" dirty="0" smtClean="0">
                <a:solidFill>
                  <a:srgbClr val="0000FF"/>
                </a:solidFill>
              </a:rPr>
              <a:t>20X improvement in AND/OR throughput</a:t>
            </a:r>
            <a:r>
              <a:rPr lang="en-US" dirty="0" smtClean="0"/>
              <a:t> vs. Intel AVX</a:t>
            </a:r>
          </a:p>
          <a:p>
            <a:r>
              <a:rPr lang="en-US" dirty="0" smtClean="0">
                <a:solidFill>
                  <a:srgbClr val="0000FF"/>
                </a:solidFill>
              </a:rPr>
              <a:t>50.5X reduction in memory energy consumption</a:t>
            </a:r>
          </a:p>
          <a:p>
            <a:r>
              <a:rPr lang="en-US" dirty="0" smtClean="0">
                <a:solidFill>
                  <a:srgbClr val="0000FF"/>
                </a:solidFill>
              </a:rPr>
              <a:t>At least 30% performance improvement in range queries</a:t>
            </a:r>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109</a:t>
            </a:fld>
            <a:endParaRPr lang="en-US" altLang="en-US">
              <a:solidFill>
                <a:srgbClr val="000000"/>
              </a:solidFill>
            </a:endParaRPr>
          </a:p>
        </p:txBody>
      </p:sp>
      <p:sp>
        <p:nvSpPr>
          <p:cNvPr id="6" name="TextBox 5"/>
          <p:cNvSpPr txBox="1"/>
          <p:nvPr/>
        </p:nvSpPr>
        <p:spPr>
          <a:xfrm>
            <a:off x="1781681" y="6453336"/>
            <a:ext cx="5677969" cy="307777"/>
          </a:xfrm>
          <a:prstGeom prst="rect">
            <a:avLst/>
          </a:prstGeom>
          <a:noFill/>
        </p:spPr>
        <p:txBody>
          <a:bodyPr wrap="none" rtlCol="0">
            <a:spAutoFit/>
          </a:bodyPr>
          <a:lstStyle/>
          <a:p>
            <a:r>
              <a:rPr lang="en-US" sz="1400" dirty="0" smtClean="0">
                <a:solidFill>
                  <a:srgbClr val="000000"/>
                </a:solidFill>
              </a:rPr>
              <a:t>Seshadri+, “</a:t>
            </a:r>
            <a:r>
              <a:rPr lang="en-US" sz="1400" dirty="0" smtClean="0">
                <a:solidFill>
                  <a:srgbClr val="0000FF"/>
                </a:solidFill>
              </a:rPr>
              <a:t>Fast Bulk Bitwise AND and OR in DRAM</a:t>
            </a:r>
            <a:r>
              <a:rPr lang="en-US" sz="1400" dirty="0" smtClean="0">
                <a:solidFill>
                  <a:srgbClr val="000000"/>
                </a:solidFill>
              </a:rPr>
              <a:t>”, IEEE CAL 2015.</a:t>
            </a:r>
            <a:endParaRPr lang="en-US" sz="1400" dirty="0">
              <a:solidFill>
                <a:srgbClr val="000000"/>
              </a:solidFill>
            </a:endParaRPr>
          </a:p>
        </p:txBody>
      </p:sp>
      <p:grpSp>
        <p:nvGrpSpPr>
          <p:cNvPr id="18" name="Group 17"/>
          <p:cNvGrpSpPr/>
          <p:nvPr/>
        </p:nvGrpSpPr>
        <p:grpSpPr>
          <a:xfrm>
            <a:off x="-183298" y="2132856"/>
            <a:ext cx="7707626" cy="4248472"/>
            <a:chOff x="-183298" y="2060848"/>
            <a:chExt cx="7707626" cy="4248472"/>
          </a:xfrm>
        </p:grpSpPr>
        <p:pic>
          <p:nvPicPr>
            <p:cNvPr id="12" name="Picture 11"/>
            <p:cNvPicPr>
              <a:picLocks noChangeAspect="1"/>
            </p:cNvPicPr>
            <p:nvPr/>
          </p:nvPicPr>
          <p:blipFill>
            <a:blip r:embed="rId2"/>
            <a:stretch>
              <a:fillRect/>
            </a:stretch>
          </p:blipFill>
          <p:spPr>
            <a:xfrm>
              <a:off x="1763688" y="2060848"/>
              <a:ext cx="5760640" cy="3978861"/>
            </a:xfrm>
            <a:prstGeom prst="rect">
              <a:avLst/>
            </a:prstGeom>
          </p:spPr>
        </p:pic>
        <p:sp>
          <p:nvSpPr>
            <p:cNvPr id="13" name="TextBox 12"/>
            <p:cNvSpPr txBox="1"/>
            <p:nvPr/>
          </p:nvSpPr>
          <p:spPr>
            <a:xfrm>
              <a:off x="3143520" y="5970766"/>
              <a:ext cx="2724624" cy="338554"/>
            </a:xfrm>
            <a:prstGeom prst="rect">
              <a:avLst/>
            </a:prstGeom>
            <a:noFill/>
          </p:spPr>
          <p:txBody>
            <a:bodyPr wrap="none" rtlCol="0">
              <a:spAutoFit/>
            </a:bodyPr>
            <a:lstStyle/>
            <a:p>
              <a:r>
                <a:rPr lang="en-US" sz="1600" dirty="0" smtClean="0">
                  <a:solidFill>
                    <a:srgbClr val="000000"/>
                  </a:solidFill>
                </a:rPr>
                <a:t>Size of Vectors to be </a:t>
              </a:r>
              <a:r>
                <a:rPr lang="en-US" sz="1600" dirty="0" err="1" smtClean="0">
                  <a:solidFill>
                    <a:srgbClr val="000000"/>
                  </a:solidFill>
                </a:rPr>
                <a:t>ANDed</a:t>
              </a:r>
              <a:endParaRPr lang="en-US" sz="1600" dirty="0">
                <a:solidFill>
                  <a:srgbClr val="000000"/>
                </a:solidFill>
              </a:endParaRPr>
            </a:p>
          </p:txBody>
        </p:sp>
        <p:sp>
          <p:nvSpPr>
            <p:cNvPr id="14" name="TextBox 13"/>
            <p:cNvSpPr txBox="1"/>
            <p:nvPr/>
          </p:nvSpPr>
          <p:spPr>
            <a:xfrm>
              <a:off x="-183298" y="3717032"/>
              <a:ext cx="3603170" cy="338554"/>
            </a:xfrm>
            <a:prstGeom prst="rect">
              <a:avLst/>
            </a:prstGeom>
            <a:noFill/>
            <a:scene3d>
              <a:camera prst="orthographicFront">
                <a:rot lat="0" lon="0" rev="5400000"/>
              </a:camera>
              <a:lightRig rig="threePt" dir="t"/>
            </a:scene3d>
          </p:spPr>
          <p:txBody>
            <a:bodyPr wrap="none" rtlCol="0">
              <a:spAutoFit/>
            </a:bodyPr>
            <a:lstStyle/>
            <a:p>
              <a:r>
                <a:rPr lang="en-US" sz="1600" dirty="0" smtClean="0">
                  <a:solidFill>
                    <a:srgbClr val="000000"/>
                  </a:solidFill>
                </a:rPr>
                <a:t>Throughput of AND operations (GB/s) </a:t>
              </a:r>
              <a:endParaRPr lang="en-US" sz="1600" dirty="0">
                <a:solidFill>
                  <a:srgbClr val="000000"/>
                </a:solidFill>
              </a:endParaRPr>
            </a:p>
          </p:txBody>
        </p:sp>
        <p:sp>
          <p:nvSpPr>
            <p:cNvPr id="15" name="TextBox 14"/>
            <p:cNvSpPr txBox="1"/>
            <p:nvPr/>
          </p:nvSpPr>
          <p:spPr>
            <a:xfrm>
              <a:off x="4646360" y="2276872"/>
              <a:ext cx="2386691" cy="338554"/>
            </a:xfrm>
            <a:prstGeom prst="rect">
              <a:avLst/>
            </a:prstGeom>
            <a:noFill/>
          </p:spPr>
          <p:txBody>
            <a:bodyPr wrap="none" rtlCol="0">
              <a:spAutoFit/>
            </a:bodyPr>
            <a:lstStyle/>
            <a:p>
              <a:r>
                <a:rPr lang="en-US" sz="1600" dirty="0" smtClean="0">
                  <a:solidFill>
                    <a:srgbClr val="FF0000"/>
                  </a:solidFill>
                </a:rPr>
                <a:t>In-DRAM AND (2 banks)</a:t>
              </a:r>
              <a:endParaRPr lang="en-US" sz="1600" dirty="0">
                <a:solidFill>
                  <a:srgbClr val="FF0000"/>
                </a:solidFill>
              </a:endParaRPr>
            </a:p>
          </p:txBody>
        </p:sp>
        <p:sp>
          <p:nvSpPr>
            <p:cNvPr id="16" name="TextBox 15"/>
            <p:cNvSpPr txBox="1"/>
            <p:nvPr/>
          </p:nvSpPr>
          <p:spPr>
            <a:xfrm>
              <a:off x="4644008" y="3645024"/>
              <a:ext cx="2295120" cy="338554"/>
            </a:xfrm>
            <a:prstGeom prst="rect">
              <a:avLst/>
            </a:prstGeom>
            <a:noFill/>
          </p:spPr>
          <p:txBody>
            <a:bodyPr wrap="none" rtlCol="0">
              <a:spAutoFit/>
            </a:bodyPr>
            <a:lstStyle/>
            <a:p>
              <a:r>
                <a:rPr lang="en-US" sz="1600" dirty="0" smtClean="0">
                  <a:solidFill>
                    <a:srgbClr val="FF6600"/>
                  </a:solidFill>
                </a:rPr>
                <a:t>In-DRAM AND (1 bank)</a:t>
              </a:r>
              <a:endParaRPr lang="en-US" sz="1600" dirty="0">
                <a:solidFill>
                  <a:srgbClr val="FF6600"/>
                </a:solidFill>
              </a:endParaRPr>
            </a:p>
          </p:txBody>
        </p:sp>
        <p:sp>
          <p:nvSpPr>
            <p:cNvPr id="17" name="TextBox 16"/>
            <p:cNvSpPr txBox="1"/>
            <p:nvPr/>
          </p:nvSpPr>
          <p:spPr>
            <a:xfrm>
              <a:off x="6012160" y="4797152"/>
              <a:ext cx="1021333" cy="338554"/>
            </a:xfrm>
            <a:prstGeom prst="rect">
              <a:avLst/>
            </a:prstGeom>
            <a:noFill/>
          </p:spPr>
          <p:txBody>
            <a:bodyPr wrap="none" rtlCol="0">
              <a:spAutoFit/>
            </a:bodyPr>
            <a:lstStyle/>
            <a:p>
              <a:r>
                <a:rPr lang="en-US" sz="1600" dirty="0" smtClean="0">
                  <a:solidFill>
                    <a:srgbClr val="2A55D6"/>
                  </a:solidFill>
                </a:rPr>
                <a:t>Intel AVX</a:t>
              </a:r>
              <a:endParaRPr lang="en-US" sz="1600" dirty="0">
                <a:solidFill>
                  <a:srgbClr val="2A55D6"/>
                </a:solidFill>
              </a:endParaRPr>
            </a:p>
          </p:txBody>
        </p:sp>
      </p:grpSp>
    </p:spTree>
    <p:extLst>
      <p:ext uri="{BB962C8B-B14F-4D97-AF65-F5344CB8AC3E}">
        <p14:creationId xmlns:p14="http://schemas.microsoft.com/office/powerpoint/2010/main" val="19854232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noAutofit/>
          </a:bodyPr>
          <a:lstStyle/>
          <a:p>
            <a:r>
              <a:rPr lang="en-US" dirty="0" smtClean="0"/>
              <a:t>DRAM Latency Is Critical for Performance</a:t>
            </a:r>
            <a:endParaRPr lang="en-US" dirty="0"/>
          </a:p>
        </p:txBody>
      </p:sp>
      <p:sp>
        <p:nvSpPr>
          <p:cNvPr id="15" name="TextBox 14"/>
          <p:cNvSpPr txBox="1"/>
          <p:nvPr/>
        </p:nvSpPr>
        <p:spPr>
          <a:xfrm>
            <a:off x="448964" y="5361579"/>
            <a:ext cx="4652211" cy="1015663"/>
          </a:xfrm>
          <a:prstGeom prst="rect">
            <a:avLst/>
          </a:prstGeom>
          <a:noFill/>
        </p:spPr>
        <p:txBody>
          <a:bodyPr wrap="square" rtlCol="0">
            <a:spAutoFit/>
          </a:bodyPr>
          <a:lstStyle/>
          <a:p>
            <a:r>
              <a:rPr lang="en-US" sz="2400" b="1" dirty="0" smtClean="0">
                <a:solidFill>
                  <a:prstClr val="black"/>
                </a:solidFill>
                <a:latin typeface="Gill Sans MT"/>
              </a:rPr>
              <a:t>In-Memory Data Analytics </a:t>
            </a:r>
          </a:p>
          <a:p>
            <a:r>
              <a:rPr lang="en-US" dirty="0" smtClean="0">
                <a:solidFill>
                  <a:prstClr val="black">
                    <a:lumMod val="50000"/>
                    <a:lumOff val="50000"/>
                  </a:prstClr>
                </a:solidFill>
                <a:latin typeface="Gill Sans MT"/>
              </a:rPr>
              <a:t>[Clapp</a:t>
            </a:r>
            <a:r>
              <a:rPr lang="en-US" dirty="0">
                <a:solidFill>
                  <a:prstClr val="black">
                    <a:lumMod val="50000"/>
                    <a:lumOff val="50000"/>
                  </a:prstClr>
                </a:solidFill>
                <a:latin typeface="Gill Sans MT"/>
              </a:rPr>
              <a:t>+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a:t>
            </a:r>
            <a:r>
              <a:rPr lang="en-US" dirty="0" smtClean="0">
                <a:solidFill>
                  <a:prstClr val="black">
                    <a:lumMod val="50000"/>
                    <a:lumOff val="50000"/>
                  </a:prstClr>
                </a:solidFill>
                <a:latin typeface="Gill Sans MT"/>
              </a:rPr>
              <a:t>IISWC’15;  </a:t>
            </a:r>
          </a:p>
          <a:p>
            <a:pPr marL="63500" indent="-63500"/>
            <a:r>
              <a:rPr lang="en-US" dirty="0" smtClean="0">
                <a:solidFill>
                  <a:prstClr val="black">
                    <a:lumMod val="50000"/>
                    <a:lumOff val="50000"/>
                  </a:prstClr>
                </a:solidFill>
                <a:latin typeface="Gill Sans MT"/>
              </a:rPr>
              <a:t>	Awan+, BDCloud’15]</a:t>
            </a:r>
            <a:endParaRPr lang="en-US" dirty="0">
              <a:solidFill>
                <a:prstClr val="black">
                  <a:lumMod val="50000"/>
                  <a:lumOff val="50000"/>
                </a:prstClr>
              </a:solidFill>
              <a:latin typeface="Gill Sans MT"/>
            </a:endParaRPr>
          </a:p>
        </p:txBody>
      </p:sp>
      <p:sp>
        <p:nvSpPr>
          <p:cNvPr id="16" name="TextBox 15"/>
          <p:cNvSpPr txBox="1"/>
          <p:nvPr/>
        </p:nvSpPr>
        <p:spPr>
          <a:xfrm>
            <a:off x="4836963" y="5361579"/>
            <a:ext cx="3618587" cy="738664"/>
          </a:xfrm>
          <a:prstGeom prst="rect">
            <a:avLst/>
          </a:prstGeom>
          <a:noFill/>
        </p:spPr>
        <p:txBody>
          <a:bodyPr wrap="square" rtlCol="0">
            <a:spAutoFit/>
          </a:bodyPr>
          <a:lstStyle/>
          <a:p>
            <a:r>
              <a:rPr lang="en-US" sz="2400" b="1" dirty="0" smtClean="0">
                <a:solidFill>
                  <a:prstClr val="black"/>
                </a:solidFill>
                <a:latin typeface="Gill Sans MT"/>
              </a:rPr>
              <a:t>Datacenter Workloads </a:t>
            </a:r>
            <a:br>
              <a:rPr lang="en-US" sz="2400" b="1" dirty="0" smtClean="0">
                <a:solidFill>
                  <a:prstClr val="black"/>
                </a:solidFill>
                <a:latin typeface="Gill Sans MT"/>
              </a:rPr>
            </a:br>
            <a:r>
              <a:rPr lang="en-US" dirty="0" smtClean="0">
                <a:solidFill>
                  <a:prstClr val="black">
                    <a:lumMod val="50000"/>
                    <a:lumOff val="50000"/>
                  </a:prstClr>
                </a:solidFill>
                <a:latin typeface="Gill Sans MT"/>
              </a:rPr>
              <a:t>[</a:t>
            </a:r>
            <a:r>
              <a:rPr lang="en-US" dirty="0" err="1" smtClean="0">
                <a:solidFill>
                  <a:prstClr val="black">
                    <a:lumMod val="50000"/>
                    <a:lumOff val="50000"/>
                  </a:prstClr>
                </a:solidFill>
                <a:latin typeface="Gill Sans MT"/>
              </a:rPr>
              <a:t>Kanev</a:t>
            </a:r>
            <a:r>
              <a:rPr lang="en-US" dirty="0" smtClean="0">
                <a:solidFill>
                  <a:prstClr val="black">
                    <a:lumMod val="50000"/>
                    <a:lumOff val="50000"/>
                  </a:prstClr>
                </a:solidFill>
                <a:latin typeface="Gill Sans MT"/>
              </a:rPr>
              <a:t>+ </a:t>
            </a:r>
            <a:r>
              <a:rPr lang="en-US" dirty="0">
                <a:solidFill>
                  <a:prstClr val="black">
                    <a:lumMod val="50000"/>
                    <a:lumOff val="50000"/>
                  </a:prstClr>
                </a:solidFill>
                <a:latin typeface="Gill Sans MT"/>
              </a:rPr>
              <a:t>(</a:t>
            </a:r>
            <a:r>
              <a:rPr lang="en-US" b="1" dirty="0">
                <a:solidFill>
                  <a:prstClr val="black">
                    <a:lumMod val="50000"/>
                    <a:lumOff val="50000"/>
                  </a:prstClr>
                </a:solidFill>
                <a:latin typeface="Gill Sans MT"/>
              </a:rPr>
              <a:t>Google</a:t>
            </a:r>
            <a:r>
              <a:rPr lang="en-US" dirty="0" smtClean="0">
                <a:solidFill>
                  <a:prstClr val="black">
                    <a:lumMod val="50000"/>
                    <a:lumOff val="50000"/>
                  </a:prstClr>
                </a:solidFill>
                <a:latin typeface="Gill Sans MT"/>
              </a:rPr>
              <a:t>), ISCA’15]</a:t>
            </a:r>
            <a:endParaRPr lang="en-US" dirty="0">
              <a:solidFill>
                <a:prstClr val="black">
                  <a:lumMod val="50000"/>
                  <a:lumOff val="50000"/>
                </a:prstClr>
              </a:solidFill>
              <a:latin typeface="Gill Sans MT"/>
            </a:endParaRPr>
          </a:p>
        </p:txBody>
      </p:sp>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1236" y="1054202"/>
            <a:ext cx="1362886" cy="1362886"/>
          </a:xfrm>
          <a:prstGeom prst="rect">
            <a:avLst/>
          </a:prstGeom>
        </p:spPr>
      </p:pic>
      <p:sp>
        <p:nvSpPr>
          <p:cNvPr id="18" name="TextBox 17"/>
          <p:cNvSpPr txBox="1"/>
          <p:nvPr/>
        </p:nvSpPr>
        <p:spPr>
          <a:xfrm>
            <a:off x="448964" y="2656133"/>
            <a:ext cx="3460499" cy="1015663"/>
          </a:xfrm>
          <a:prstGeom prst="rect">
            <a:avLst/>
          </a:prstGeom>
          <a:noFill/>
        </p:spPr>
        <p:txBody>
          <a:bodyPr wrap="none" rtlCol="0">
            <a:spAutoFit/>
          </a:bodyPr>
          <a:lstStyle/>
          <a:p>
            <a:r>
              <a:rPr lang="en-US" sz="2400" b="1" dirty="0" smtClean="0">
                <a:solidFill>
                  <a:prstClr val="black"/>
                </a:solidFill>
                <a:latin typeface="Gill Sans MT"/>
              </a:rPr>
              <a:t>In-memory Databases </a:t>
            </a:r>
          </a:p>
          <a:p>
            <a:pPr marL="63500" indent="-63500"/>
            <a:r>
              <a:rPr lang="en-US" dirty="0" smtClean="0">
                <a:solidFill>
                  <a:prstClr val="black">
                    <a:lumMod val="50000"/>
                    <a:lumOff val="50000"/>
                  </a:prstClr>
                </a:solidFill>
                <a:latin typeface="Gill Sans MT"/>
              </a:rPr>
              <a:t>[</a:t>
            </a:r>
            <a:r>
              <a:rPr lang="en-US" dirty="0">
                <a:solidFill>
                  <a:prstClr val="black">
                    <a:lumMod val="50000"/>
                    <a:lumOff val="50000"/>
                  </a:prstClr>
                </a:solidFill>
                <a:latin typeface="Gill Sans MT"/>
              </a:rPr>
              <a:t>Mao+, </a:t>
            </a:r>
            <a:r>
              <a:rPr lang="en-US" dirty="0" smtClean="0">
                <a:solidFill>
                  <a:prstClr val="black">
                    <a:lumMod val="50000"/>
                    <a:lumOff val="50000"/>
                  </a:prstClr>
                </a:solidFill>
                <a:latin typeface="Gill Sans MT"/>
              </a:rPr>
              <a:t>EuroSys’12; </a:t>
            </a:r>
            <a:br>
              <a:rPr lang="en-US" dirty="0" smtClean="0">
                <a:solidFill>
                  <a:prstClr val="black">
                    <a:lumMod val="50000"/>
                    <a:lumOff val="50000"/>
                  </a:prstClr>
                </a:solidFill>
                <a:latin typeface="Gill Sans MT"/>
              </a:rPr>
            </a:br>
            <a:r>
              <a:rPr lang="en-US" dirty="0" smtClean="0">
                <a:solidFill>
                  <a:prstClr val="black">
                    <a:lumMod val="50000"/>
                    <a:lumOff val="50000"/>
                  </a:prstClr>
                </a:solidFill>
                <a:latin typeface="Gill Sans MT"/>
              </a:rPr>
              <a:t>Clapp+ </a:t>
            </a:r>
            <a:r>
              <a:rPr lang="en-US" dirty="0">
                <a:solidFill>
                  <a:prstClr val="black">
                    <a:lumMod val="50000"/>
                    <a:lumOff val="50000"/>
                  </a:prstClr>
                </a:solidFill>
                <a:latin typeface="Gill Sans MT"/>
              </a:rPr>
              <a:t>(</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a:t>
            </a:r>
            <a:r>
              <a:rPr lang="en-US" dirty="0" smtClean="0">
                <a:solidFill>
                  <a:prstClr val="black">
                    <a:lumMod val="50000"/>
                    <a:lumOff val="50000"/>
                  </a:prstClr>
                </a:solidFill>
                <a:latin typeface="Gill Sans MT"/>
              </a:rPr>
              <a:t>IISWC’15]</a:t>
            </a:r>
            <a:endParaRPr lang="en-US" dirty="0">
              <a:solidFill>
                <a:prstClr val="black">
                  <a:lumMod val="50000"/>
                  <a:lumOff val="50000"/>
                </a:prstClr>
              </a:solidFill>
              <a:latin typeface="Gill Sans MT"/>
            </a:endParaRPr>
          </a:p>
        </p:txBody>
      </p:sp>
      <p:pic>
        <p:nvPicPr>
          <p:cNvPr id="19" name="Picture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67081" y="836712"/>
            <a:ext cx="1872533" cy="1872533"/>
          </a:xfrm>
          <a:prstGeom prst="rect">
            <a:avLst/>
          </a:prstGeom>
        </p:spPr>
      </p:pic>
      <p:sp>
        <p:nvSpPr>
          <p:cNvPr id="22" name="TextBox 21"/>
          <p:cNvSpPr txBox="1"/>
          <p:nvPr/>
        </p:nvSpPr>
        <p:spPr>
          <a:xfrm>
            <a:off x="4836963" y="2656133"/>
            <a:ext cx="3607975" cy="738664"/>
          </a:xfrm>
          <a:prstGeom prst="rect">
            <a:avLst/>
          </a:prstGeom>
          <a:noFill/>
        </p:spPr>
        <p:txBody>
          <a:bodyPr wrap="none" rtlCol="0">
            <a:spAutoFit/>
          </a:bodyPr>
          <a:lstStyle/>
          <a:p>
            <a:r>
              <a:rPr lang="en-US" sz="2400" b="1" dirty="0" smtClean="0">
                <a:solidFill>
                  <a:prstClr val="black"/>
                </a:solidFill>
                <a:latin typeface="Gill Sans MT"/>
              </a:rPr>
              <a:t>Graph/Tree Processing </a:t>
            </a:r>
          </a:p>
          <a:p>
            <a:r>
              <a:rPr lang="en-US" dirty="0" smtClean="0">
                <a:solidFill>
                  <a:prstClr val="black">
                    <a:lumMod val="50000"/>
                    <a:lumOff val="50000"/>
                  </a:prstClr>
                </a:solidFill>
                <a:latin typeface="Gill Sans MT"/>
              </a:rPr>
              <a:t>[Xu+, IISWC’12; </a:t>
            </a:r>
            <a:r>
              <a:rPr lang="en-US" dirty="0" err="1" smtClean="0">
                <a:solidFill>
                  <a:prstClr val="black">
                    <a:lumMod val="50000"/>
                    <a:lumOff val="50000"/>
                  </a:prstClr>
                </a:solidFill>
                <a:latin typeface="Gill Sans MT"/>
              </a:rPr>
              <a:t>Umuroglu</a:t>
            </a:r>
            <a:r>
              <a:rPr lang="en-US" dirty="0" smtClean="0">
                <a:solidFill>
                  <a:prstClr val="black">
                    <a:lumMod val="50000"/>
                    <a:lumOff val="50000"/>
                  </a:prstClr>
                </a:solidFill>
                <a:latin typeface="Gill Sans MT"/>
              </a:rPr>
              <a:t>+, FPL’15]</a:t>
            </a:r>
            <a:endParaRPr lang="en-US" dirty="0">
              <a:solidFill>
                <a:prstClr val="black">
                  <a:lumMod val="50000"/>
                  <a:lumOff val="50000"/>
                </a:prstClr>
              </a:solidFill>
              <a:latin typeface="Gill Sans MT"/>
            </a:endParaRP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89220" y="3998286"/>
            <a:ext cx="2155604" cy="1146598"/>
          </a:xfrm>
          <a:prstGeom prst="rect">
            <a:avLst/>
          </a:prstGeom>
        </p:spPr>
      </p:pic>
      <p:pic>
        <p:nvPicPr>
          <p:cNvPr id="24" name="Picture 2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67081" y="3772838"/>
            <a:ext cx="2133599" cy="1546598"/>
          </a:xfrm>
          <a:prstGeom prst="rect">
            <a:avLst/>
          </a:prstGeom>
        </p:spPr>
      </p:pic>
    </p:spTree>
    <p:extLst>
      <p:ext uri="{BB962C8B-B14F-4D97-AF65-F5344CB8AC3E}">
        <p14:creationId xmlns:p14="http://schemas.microsoft.com/office/powerpoint/2010/main" val="1725233750"/>
      </p:ext>
    </p:extLst>
  </p:cSld>
  <p:clrMapOvr>
    <a:masterClrMapping/>
  </p:clrMapOvr>
  <p:transition/>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In-DRAM Bulk AND/OR</a:t>
            </a:r>
            <a:endParaRPr lang="en-US" dirty="0"/>
          </a:p>
        </p:txBody>
      </p:sp>
      <p:sp>
        <p:nvSpPr>
          <p:cNvPr id="3" name="Content Placeholder 2"/>
          <p:cNvSpPr>
            <a:spLocks noGrp="1"/>
          </p:cNvSpPr>
          <p:nvPr>
            <p:ph idx="1"/>
          </p:nvPr>
        </p:nvSpPr>
        <p:spPr/>
        <p:txBody>
          <a:bodyPr/>
          <a:lstStyle/>
          <a:p>
            <a:r>
              <a:rPr lang="en-US" dirty="0"/>
              <a:t>Vivek Seshadri, Kevin Hsieh, </a:t>
            </a:r>
            <a:r>
              <a:rPr lang="en-US" dirty="0" err="1"/>
              <a:t>Amirali</a:t>
            </a:r>
            <a:r>
              <a:rPr lang="en-US" dirty="0"/>
              <a:t> </a:t>
            </a:r>
            <a:r>
              <a:rPr lang="en-US" dirty="0" err="1"/>
              <a:t>Boroumand</a:t>
            </a:r>
            <a:r>
              <a:rPr lang="en-US" dirty="0"/>
              <a:t>, Donghyuk Lee, Michael A. </a:t>
            </a:r>
            <a:r>
              <a:rPr lang="en-US" dirty="0" err="1"/>
              <a:t>Kozuch</a:t>
            </a:r>
            <a:r>
              <a:rPr lang="en-US" dirty="0"/>
              <a:t>, Onur Mutlu, Phillip B. Gibbons, and Todd C. </a:t>
            </a:r>
            <a:r>
              <a:rPr lang="en-US" dirty="0" err="1"/>
              <a:t>Mowry</a:t>
            </a:r>
            <a:r>
              <a:rPr lang="en-US" dirty="0"/>
              <a:t>,</a:t>
            </a:r>
            <a:br>
              <a:rPr lang="en-US" dirty="0"/>
            </a:br>
            <a:r>
              <a:rPr lang="en-US" b="1" dirty="0">
                <a:hlinkClick r:id="rId2"/>
              </a:rPr>
              <a:t>"Fast Bulk Bitwise AND and OR in DRAM"</a:t>
            </a:r>
            <a:r>
              <a:rPr lang="en-US" dirty="0"/>
              <a:t/>
            </a:r>
            <a:br>
              <a:rPr lang="en-US" dirty="0"/>
            </a:br>
            <a:r>
              <a:rPr lang="en-US" i="1" dirty="0">
                <a:hlinkClick r:id="rId3"/>
              </a:rPr>
              <a:t>IEEE Computer Architecture Letters</a:t>
            </a:r>
            <a:r>
              <a:rPr lang="en-US" i="1" dirty="0"/>
              <a:t> (</a:t>
            </a:r>
            <a:r>
              <a:rPr lang="en-US" b="1" i="1" dirty="0"/>
              <a:t>CAL</a:t>
            </a:r>
            <a:r>
              <a:rPr lang="en-US" i="1" dirty="0"/>
              <a:t>)</a:t>
            </a:r>
            <a:r>
              <a:rPr lang="en-US" dirty="0"/>
              <a:t>, April 2015. </a:t>
            </a:r>
            <a:endParaRPr lang="en-US" dirty="0" smtClean="0"/>
          </a:p>
          <a:p>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110</a:t>
            </a:fld>
            <a:endParaRPr lang="en-US" altLang="en-US">
              <a:solidFill>
                <a:srgbClr val="000000"/>
              </a:solidFill>
            </a:endParaRPr>
          </a:p>
        </p:txBody>
      </p:sp>
      <p:pic>
        <p:nvPicPr>
          <p:cNvPr id="5" name="Picture 4"/>
          <p:cNvPicPr>
            <a:picLocks noChangeAspect="1"/>
          </p:cNvPicPr>
          <p:nvPr/>
        </p:nvPicPr>
        <p:blipFill>
          <a:blip r:embed="rId4"/>
          <a:stretch>
            <a:fillRect/>
          </a:stretch>
        </p:blipFill>
        <p:spPr>
          <a:xfrm>
            <a:off x="0" y="4276418"/>
            <a:ext cx="9144000" cy="1744870"/>
          </a:xfrm>
          <a:prstGeom prst="rect">
            <a:avLst/>
          </a:prstGeom>
        </p:spPr>
      </p:pic>
    </p:spTree>
    <p:extLst>
      <p:ext uri="{BB962C8B-B14F-4D97-AF65-F5344CB8AC3E}">
        <p14:creationId xmlns:p14="http://schemas.microsoft.com/office/powerpoint/2010/main" val="5584690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In-DRAM NOT: Dual Contact Cell</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111</a:t>
            </a:fld>
            <a:endParaRPr lang="en-US" altLang="en-US">
              <a:solidFill>
                <a:srgbClr val="000000"/>
              </a:solidFill>
            </a:endParaRPr>
          </a:p>
        </p:txBody>
      </p:sp>
      <p:pic>
        <p:nvPicPr>
          <p:cNvPr id="6" name="Picture 5"/>
          <p:cNvPicPr>
            <a:picLocks noChangeAspect="1"/>
          </p:cNvPicPr>
          <p:nvPr/>
        </p:nvPicPr>
        <p:blipFill>
          <a:blip r:embed="rId2"/>
          <a:stretch>
            <a:fillRect/>
          </a:stretch>
        </p:blipFill>
        <p:spPr>
          <a:xfrm>
            <a:off x="323528" y="1035173"/>
            <a:ext cx="4104456" cy="4705108"/>
          </a:xfrm>
          <a:prstGeom prst="rect">
            <a:avLst/>
          </a:prstGeom>
        </p:spPr>
      </p:pic>
      <p:sp>
        <p:nvSpPr>
          <p:cNvPr id="5" name="TextBox 4"/>
          <p:cNvSpPr txBox="1"/>
          <p:nvPr/>
        </p:nvSpPr>
        <p:spPr>
          <a:xfrm>
            <a:off x="-10701" y="5949280"/>
            <a:ext cx="9284914" cy="296235"/>
          </a:xfrm>
          <a:prstGeom prst="rect">
            <a:avLst/>
          </a:prstGeom>
          <a:noFill/>
        </p:spPr>
        <p:txBody>
          <a:bodyPr wrap="none" rtlCol="0">
            <a:spAutoFit/>
          </a:bodyPr>
          <a:lstStyle/>
          <a:p>
            <a:r>
              <a:rPr lang="en-US" sz="1325" dirty="0" smtClean="0">
                <a:solidFill>
                  <a:srgbClr val="000000"/>
                </a:solidFill>
              </a:rPr>
              <a:t>Seshadri+, “</a:t>
            </a:r>
            <a:r>
              <a:rPr lang="en-US" sz="1325" dirty="0">
                <a:solidFill>
                  <a:srgbClr val="0000FF"/>
                </a:solidFill>
              </a:rPr>
              <a:t>Ambit: In-Memory Accelerator for Bulk Bitwise Operations using Commodity DRAM Technology</a:t>
            </a:r>
            <a:r>
              <a:rPr lang="en-US" sz="1325" dirty="0" smtClean="0">
                <a:solidFill>
                  <a:srgbClr val="000000"/>
                </a:solidFill>
              </a:rPr>
              <a:t>,” MICRO 2017.</a:t>
            </a:r>
            <a:endParaRPr lang="en-US" sz="1325" dirty="0">
              <a:solidFill>
                <a:srgbClr val="000000"/>
              </a:solidFill>
            </a:endParaRPr>
          </a:p>
        </p:txBody>
      </p:sp>
      <p:sp>
        <p:nvSpPr>
          <p:cNvPr id="3" name="TextBox 2"/>
          <p:cNvSpPr txBox="1"/>
          <p:nvPr/>
        </p:nvSpPr>
        <p:spPr>
          <a:xfrm>
            <a:off x="4617145" y="1862822"/>
            <a:ext cx="4556504" cy="2862322"/>
          </a:xfrm>
          <a:prstGeom prst="rect">
            <a:avLst/>
          </a:prstGeom>
          <a:noFill/>
        </p:spPr>
        <p:txBody>
          <a:bodyPr wrap="none" rtlCol="0">
            <a:spAutoFit/>
          </a:bodyPr>
          <a:lstStyle/>
          <a:p>
            <a:pPr algn="ctr"/>
            <a:r>
              <a:rPr lang="en-US" sz="3600" dirty="0" smtClean="0">
                <a:solidFill>
                  <a:srgbClr val="000000"/>
                </a:solidFill>
              </a:rPr>
              <a:t>Idea: </a:t>
            </a:r>
          </a:p>
          <a:p>
            <a:pPr algn="ctr"/>
            <a:r>
              <a:rPr lang="en-US" sz="3600" dirty="0" smtClean="0">
                <a:solidFill>
                  <a:srgbClr val="0000FF"/>
                </a:solidFill>
              </a:rPr>
              <a:t>Feed the </a:t>
            </a:r>
          </a:p>
          <a:p>
            <a:pPr algn="ctr"/>
            <a:r>
              <a:rPr lang="en-US" sz="3600" dirty="0" smtClean="0">
                <a:solidFill>
                  <a:srgbClr val="0000FF"/>
                </a:solidFill>
              </a:rPr>
              <a:t>negated value </a:t>
            </a:r>
          </a:p>
          <a:p>
            <a:pPr algn="ctr"/>
            <a:r>
              <a:rPr lang="en-US" sz="3600" dirty="0" smtClean="0">
                <a:solidFill>
                  <a:srgbClr val="0000FF"/>
                </a:solidFill>
              </a:rPr>
              <a:t>in the sense amplifier</a:t>
            </a:r>
          </a:p>
          <a:p>
            <a:pPr algn="ctr"/>
            <a:r>
              <a:rPr lang="en-US" sz="3600" dirty="0" smtClean="0">
                <a:solidFill>
                  <a:srgbClr val="0000FF"/>
                </a:solidFill>
              </a:rPr>
              <a:t>into a special row</a:t>
            </a:r>
          </a:p>
        </p:txBody>
      </p:sp>
    </p:spTree>
    <p:extLst>
      <p:ext uri="{BB962C8B-B14F-4D97-AF65-F5344CB8AC3E}">
        <p14:creationId xmlns:p14="http://schemas.microsoft.com/office/powerpoint/2010/main" val="16851472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In-DRAM NOT Operation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112</a:t>
            </a:fld>
            <a:endParaRPr lang="en-US" altLang="en-US">
              <a:solidFill>
                <a:srgbClr val="000000"/>
              </a:solidFill>
            </a:endParaRPr>
          </a:p>
        </p:txBody>
      </p:sp>
      <p:pic>
        <p:nvPicPr>
          <p:cNvPr id="6" name="Picture 5"/>
          <p:cNvPicPr>
            <a:picLocks noChangeAspect="1"/>
          </p:cNvPicPr>
          <p:nvPr/>
        </p:nvPicPr>
        <p:blipFill>
          <a:blip r:embed="rId2"/>
          <a:stretch>
            <a:fillRect/>
          </a:stretch>
        </p:blipFill>
        <p:spPr>
          <a:xfrm>
            <a:off x="0" y="1830477"/>
            <a:ext cx="9144000" cy="3197046"/>
          </a:xfrm>
          <a:prstGeom prst="rect">
            <a:avLst/>
          </a:prstGeom>
        </p:spPr>
      </p:pic>
      <p:sp>
        <p:nvSpPr>
          <p:cNvPr id="7" name="TextBox 6"/>
          <p:cNvSpPr txBox="1"/>
          <p:nvPr/>
        </p:nvSpPr>
        <p:spPr>
          <a:xfrm>
            <a:off x="-10701" y="5949280"/>
            <a:ext cx="9284914" cy="296235"/>
          </a:xfrm>
          <a:prstGeom prst="rect">
            <a:avLst/>
          </a:prstGeom>
          <a:noFill/>
        </p:spPr>
        <p:txBody>
          <a:bodyPr wrap="none" rtlCol="0">
            <a:spAutoFit/>
          </a:bodyPr>
          <a:lstStyle/>
          <a:p>
            <a:r>
              <a:rPr lang="en-US" sz="1325" dirty="0" smtClean="0">
                <a:solidFill>
                  <a:srgbClr val="000000"/>
                </a:solidFill>
              </a:rPr>
              <a:t>Seshadri+, “</a:t>
            </a:r>
            <a:r>
              <a:rPr lang="en-US" sz="1325" dirty="0">
                <a:solidFill>
                  <a:srgbClr val="0000FF"/>
                </a:solidFill>
              </a:rPr>
              <a:t>Ambit: In-Memory Accelerator for Bulk Bitwise Operations using Commodity DRAM Technology</a:t>
            </a:r>
            <a:r>
              <a:rPr lang="en-US" sz="1325" dirty="0" smtClean="0">
                <a:solidFill>
                  <a:srgbClr val="000000"/>
                </a:solidFill>
              </a:rPr>
              <a:t>,” MICRO 2017.</a:t>
            </a:r>
            <a:endParaRPr lang="en-US" sz="1325" dirty="0">
              <a:solidFill>
                <a:srgbClr val="000000"/>
              </a:solidFill>
            </a:endParaRPr>
          </a:p>
        </p:txBody>
      </p:sp>
    </p:spTree>
    <p:extLst>
      <p:ext uri="{BB962C8B-B14F-4D97-AF65-F5344CB8AC3E}">
        <p14:creationId xmlns:p14="http://schemas.microsoft.com/office/powerpoint/2010/main" val="12562336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dirty="0" smtClean="0"/>
              <a:t>Performance: In-DRAM </a:t>
            </a:r>
            <a:r>
              <a:rPr lang="en-US" smtClean="0"/>
              <a:t>Bitwise Operations</a:t>
            </a:r>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113</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0" y="1273196"/>
            <a:ext cx="9144000" cy="4311608"/>
          </a:xfrm>
          <a:prstGeom prst="rect">
            <a:avLst/>
          </a:prstGeom>
        </p:spPr>
      </p:pic>
    </p:spTree>
    <p:extLst>
      <p:ext uri="{BB962C8B-B14F-4D97-AF65-F5344CB8AC3E}">
        <p14:creationId xmlns:p14="http://schemas.microsoft.com/office/powerpoint/2010/main" val="16067512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Energy of In-DRAM Bitwise Operations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114</a:t>
            </a:fld>
            <a:endParaRPr lang="en-US" altLang="en-US">
              <a:solidFill>
                <a:srgbClr val="000000"/>
              </a:solidFill>
            </a:endParaRPr>
          </a:p>
        </p:txBody>
      </p:sp>
      <p:sp>
        <p:nvSpPr>
          <p:cNvPr id="7" name="TextBox 6"/>
          <p:cNvSpPr txBox="1"/>
          <p:nvPr/>
        </p:nvSpPr>
        <p:spPr>
          <a:xfrm>
            <a:off x="-10701" y="5949280"/>
            <a:ext cx="9284914" cy="296235"/>
          </a:xfrm>
          <a:prstGeom prst="rect">
            <a:avLst/>
          </a:prstGeom>
          <a:noFill/>
        </p:spPr>
        <p:txBody>
          <a:bodyPr wrap="none" rtlCol="0">
            <a:spAutoFit/>
          </a:bodyPr>
          <a:lstStyle/>
          <a:p>
            <a:r>
              <a:rPr lang="en-US" sz="1325" dirty="0" smtClean="0">
                <a:solidFill>
                  <a:srgbClr val="000000"/>
                </a:solidFill>
              </a:rPr>
              <a:t>Seshadri+, “</a:t>
            </a:r>
            <a:r>
              <a:rPr lang="en-US" sz="1325" dirty="0">
                <a:solidFill>
                  <a:srgbClr val="0000FF"/>
                </a:solidFill>
              </a:rPr>
              <a:t>Ambit: In-Memory Accelerator for Bulk Bitwise Operations using Commodity DRAM Technology</a:t>
            </a:r>
            <a:r>
              <a:rPr lang="en-US" sz="1325" dirty="0" smtClean="0">
                <a:solidFill>
                  <a:srgbClr val="000000"/>
                </a:solidFill>
              </a:rPr>
              <a:t>,” MICRO 2017.</a:t>
            </a:r>
            <a:endParaRPr lang="en-US" sz="1325" dirty="0">
              <a:solidFill>
                <a:srgbClr val="000000"/>
              </a:solidFill>
            </a:endParaRPr>
          </a:p>
        </p:txBody>
      </p:sp>
      <p:pic>
        <p:nvPicPr>
          <p:cNvPr id="3" name="Picture 2"/>
          <p:cNvPicPr>
            <a:picLocks noChangeAspect="1"/>
          </p:cNvPicPr>
          <p:nvPr/>
        </p:nvPicPr>
        <p:blipFill>
          <a:blip r:embed="rId2"/>
          <a:stretch>
            <a:fillRect/>
          </a:stretch>
        </p:blipFill>
        <p:spPr>
          <a:xfrm>
            <a:off x="0" y="1966435"/>
            <a:ext cx="9144000" cy="2925129"/>
          </a:xfrm>
          <a:prstGeom prst="rect">
            <a:avLst/>
          </a:prstGeom>
        </p:spPr>
      </p:pic>
    </p:spTree>
    <p:extLst>
      <p:ext uri="{BB962C8B-B14F-4D97-AF65-F5344CB8AC3E}">
        <p14:creationId xmlns:p14="http://schemas.microsoft.com/office/powerpoint/2010/main" val="621876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Example Data Structure: Bitmap Index</a:t>
            </a:r>
            <a:endParaRPr lang="en-US" dirty="0"/>
          </a:p>
        </p:txBody>
      </p:sp>
      <p:sp>
        <p:nvSpPr>
          <p:cNvPr id="3" name="Content Placeholder 2"/>
          <p:cNvSpPr>
            <a:spLocks noGrp="1"/>
          </p:cNvSpPr>
          <p:nvPr>
            <p:ph idx="1"/>
          </p:nvPr>
        </p:nvSpPr>
        <p:spPr>
          <a:xfrm>
            <a:off x="304800" y="1143000"/>
            <a:ext cx="8610600" cy="1295400"/>
          </a:xfrm>
        </p:spPr>
        <p:txBody>
          <a:bodyPr/>
          <a:lstStyle/>
          <a:p>
            <a:r>
              <a:rPr lang="en-US" dirty="0" smtClean="0"/>
              <a:t>Alternative to B-tree and its variants</a:t>
            </a:r>
          </a:p>
          <a:p>
            <a:r>
              <a:rPr lang="en-US" dirty="0" smtClean="0"/>
              <a:t>Efficient for performing </a:t>
            </a:r>
            <a:r>
              <a:rPr lang="en-US" i="1" dirty="0">
                <a:solidFill>
                  <a:srgbClr val="FF0000"/>
                </a:solidFill>
              </a:rPr>
              <a:t>r</a:t>
            </a:r>
            <a:r>
              <a:rPr lang="en-US" i="1" dirty="0" smtClean="0">
                <a:solidFill>
                  <a:srgbClr val="FF0000"/>
                </a:solidFill>
              </a:rPr>
              <a:t>ange queries</a:t>
            </a:r>
            <a:r>
              <a:rPr lang="en-US" i="1" dirty="0" smtClean="0"/>
              <a:t> </a:t>
            </a:r>
            <a:r>
              <a:rPr lang="en-US" dirty="0" smtClean="0"/>
              <a:t>and </a:t>
            </a:r>
            <a:r>
              <a:rPr lang="en-US" i="1" dirty="0" smtClean="0">
                <a:solidFill>
                  <a:srgbClr val="FF0000"/>
                </a:solidFill>
              </a:rPr>
              <a:t>joins</a:t>
            </a:r>
          </a:p>
          <a:p>
            <a:r>
              <a:rPr lang="en-US" b="1" dirty="0" smtClean="0">
                <a:solidFill>
                  <a:srgbClr val="0432FF"/>
                </a:solidFill>
              </a:rPr>
              <a:t>Many bitwise operations to perform a query</a:t>
            </a:r>
          </a:p>
          <a:p>
            <a:pPr marL="0" indent="0">
              <a:buNone/>
            </a:pPr>
            <a:endParaRPr lang="en-US" dirty="0" smtClean="0"/>
          </a:p>
        </p:txBody>
      </p:sp>
      <p:sp>
        <p:nvSpPr>
          <p:cNvPr id="5" name="Rounded Rectangle 4"/>
          <p:cNvSpPr/>
          <p:nvPr/>
        </p:nvSpPr>
        <p:spPr>
          <a:xfrm>
            <a:off x="1143000" y="3352800"/>
            <a:ext cx="685800" cy="2819400"/>
          </a:xfrm>
          <a:prstGeom prst="round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eaLnBrk="0" fontAlgn="base" hangingPunct="0">
              <a:spcBef>
                <a:spcPct val="0"/>
              </a:spcBef>
              <a:spcAft>
                <a:spcPct val="0"/>
              </a:spcAft>
            </a:pPr>
            <a:r>
              <a:rPr lang="en-US" sz="2800" b="1" dirty="0" smtClean="0">
                <a:solidFill>
                  <a:prstClr val="white"/>
                </a:solidFill>
                <a:latin typeface="Calibri"/>
              </a:rPr>
              <a:t>Bitmap 1</a:t>
            </a:r>
          </a:p>
        </p:txBody>
      </p:sp>
      <p:sp>
        <p:nvSpPr>
          <p:cNvPr id="6" name="Rounded Rectangle 5"/>
          <p:cNvSpPr/>
          <p:nvPr/>
        </p:nvSpPr>
        <p:spPr>
          <a:xfrm>
            <a:off x="2959204" y="3352800"/>
            <a:ext cx="685800" cy="2819400"/>
          </a:xfrm>
          <a:prstGeom prst="round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eaLnBrk="0" fontAlgn="base" hangingPunct="0">
              <a:spcBef>
                <a:spcPct val="0"/>
              </a:spcBef>
              <a:spcAft>
                <a:spcPct val="0"/>
              </a:spcAft>
            </a:pPr>
            <a:r>
              <a:rPr lang="en-US" sz="2800" b="1" dirty="0" smtClean="0">
                <a:solidFill>
                  <a:prstClr val="white"/>
                </a:solidFill>
                <a:latin typeface="Calibri"/>
              </a:rPr>
              <a:t>Bitmap 2</a:t>
            </a:r>
          </a:p>
        </p:txBody>
      </p:sp>
      <p:sp>
        <p:nvSpPr>
          <p:cNvPr id="7" name="Rounded Rectangle 6"/>
          <p:cNvSpPr/>
          <p:nvPr/>
        </p:nvSpPr>
        <p:spPr>
          <a:xfrm>
            <a:off x="7086601" y="3352800"/>
            <a:ext cx="685800" cy="2819400"/>
          </a:xfrm>
          <a:prstGeom prst="round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eaLnBrk="0" fontAlgn="base" hangingPunct="0">
              <a:spcBef>
                <a:spcPct val="0"/>
              </a:spcBef>
              <a:spcAft>
                <a:spcPct val="0"/>
              </a:spcAft>
            </a:pPr>
            <a:r>
              <a:rPr lang="en-US" sz="2800" b="1" dirty="0" smtClean="0">
                <a:solidFill>
                  <a:prstClr val="white"/>
                </a:solidFill>
                <a:latin typeface="Calibri"/>
              </a:rPr>
              <a:t>Bitmap 4</a:t>
            </a:r>
          </a:p>
        </p:txBody>
      </p:sp>
      <p:sp>
        <p:nvSpPr>
          <p:cNvPr id="8" name="Rounded Rectangle 7"/>
          <p:cNvSpPr/>
          <p:nvPr/>
        </p:nvSpPr>
        <p:spPr>
          <a:xfrm>
            <a:off x="5181681" y="3352800"/>
            <a:ext cx="685800" cy="2819400"/>
          </a:xfrm>
          <a:prstGeom prst="round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eaLnBrk="0" fontAlgn="base" hangingPunct="0">
              <a:spcBef>
                <a:spcPct val="0"/>
              </a:spcBef>
              <a:spcAft>
                <a:spcPct val="0"/>
              </a:spcAft>
            </a:pPr>
            <a:r>
              <a:rPr lang="en-US" sz="2800" b="1" dirty="0" smtClean="0">
                <a:solidFill>
                  <a:prstClr val="white"/>
                </a:solidFill>
                <a:latin typeface="Calibri"/>
              </a:rPr>
              <a:t>Bitmap 3</a:t>
            </a:r>
          </a:p>
        </p:txBody>
      </p:sp>
      <p:sp>
        <p:nvSpPr>
          <p:cNvPr id="9" name="TextBox 8"/>
          <p:cNvSpPr txBox="1"/>
          <p:nvPr/>
        </p:nvSpPr>
        <p:spPr>
          <a:xfrm>
            <a:off x="838200" y="2819400"/>
            <a:ext cx="1282723" cy="523220"/>
          </a:xfrm>
          <a:prstGeom prst="rect">
            <a:avLst/>
          </a:prstGeom>
          <a:noFill/>
        </p:spPr>
        <p:txBody>
          <a:bodyPr wrap="none" rtlCol="0">
            <a:spAutoFit/>
          </a:bodyPr>
          <a:lstStyle/>
          <a:p>
            <a:pPr eaLnBrk="0" fontAlgn="base" hangingPunct="0">
              <a:spcBef>
                <a:spcPct val="0"/>
              </a:spcBef>
              <a:spcAft>
                <a:spcPct val="0"/>
              </a:spcAft>
            </a:pPr>
            <a:r>
              <a:rPr lang="en-US" sz="2800" b="1" dirty="0" smtClean="0">
                <a:solidFill>
                  <a:prstClr val="black"/>
                </a:solidFill>
                <a:latin typeface="Calibri"/>
                <a:ea typeface="ＭＳ Ｐゴシック" charset="-128"/>
              </a:rPr>
              <a:t>age &lt; 18</a:t>
            </a:r>
          </a:p>
        </p:txBody>
      </p:sp>
      <p:sp>
        <p:nvSpPr>
          <p:cNvPr id="10" name="TextBox 9"/>
          <p:cNvSpPr txBox="1"/>
          <p:nvPr/>
        </p:nvSpPr>
        <p:spPr>
          <a:xfrm>
            <a:off x="2349687" y="2819400"/>
            <a:ext cx="1917513" cy="523220"/>
          </a:xfrm>
          <a:prstGeom prst="rect">
            <a:avLst/>
          </a:prstGeom>
          <a:noFill/>
        </p:spPr>
        <p:txBody>
          <a:bodyPr wrap="none" rtlCol="0">
            <a:spAutoFit/>
          </a:bodyPr>
          <a:lstStyle/>
          <a:p>
            <a:pPr algn="ctr" eaLnBrk="0" fontAlgn="base" hangingPunct="0">
              <a:spcBef>
                <a:spcPct val="0"/>
              </a:spcBef>
              <a:spcAft>
                <a:spcPct val="0"/>
              </a:spcAft>
            </a:pPr>
            <a:r>
              <a:rPr lang="en-US" sz="2800" b="1" dirty="0" smtClean="0">
                <a:solidFill>
                  <a:prstClr val="black"/>
                </a:solidFill>
                <a:latin typeface="Calibri"/>
                <a:ea typeface="ＭＳ Ｐゴシック" charset="-128"/>
              </a:rPr>
              <a:t>18 &lt; age &lt; 25</a:t>
            </a:r>
          </a:p>
        </p:txBody>
      </p:sp>
      <p:sp>
        <p:nvSpPr>
          <p:cNvPr id="11" name="TextBox 10"/>
          <p:cNvSpPr txBox="1"/>
          <p:nvPr/>
        </p:nvSpPr>
        <p:spPr>
          <a:xfrm>
            <a:off x="4559487" y="2819400"/>
            <a:ext cx="1917513" cy="523220"/>
          </a:xfrm>
          <a:prstGeom prst="rect">
            <a:avLst/>
          </a:prstGeom>
          <a:noFill/>
        </p:spPr>
        <p:txBody>
          <a:bodyPr wrap="none" rtlCol="0">
            <a:spAutoFit/>
          </a:bodyPr>
          <a:lstStyle/>
          <a:p>
            <a:pPr algn="ctr" eaLnBrk="0" fontAlgn="base" hangingPunct="0">
              <a:spcBef>
                <a:spcPct val="0"/>
              </a:spcBef>
              <a:spcAft>
                <a:spcPct val="0"/>
              </a:spcAft>
            </a:pPr>
            <a:r>
              <a:rPr lang="en-US" sz="2800" b="1" dirty="0" smtClean="0">
                <a:solidFill>
                  <a:prstClr val="black"/>
                </a:solidFill>
                <a:latin typeface="Calibri"/>
                <a:ea typeface="ＭＳ Ｐゴシック" charset="-128"/>
              </a:rPr>
              <a:t>25 &lt; age &lt; 60</a:t>
            </a:r>
          </a:p>
        </p:txBody>
      </p:sp>
      <p:sp>
        <p:nvSpPr>
          <p:cNvPr id="12" name="TextBox 11"/>
          <p:cNvSpPr txBox="1"/>
          <p:nvPr/>
        </p:nvSpPr>
        <p:spPr>
          <a:xfrm>
            <a:off x="6794477" y="2819400"/>
            <a:ext cx="1282723" cy="523220"/>
          </a:xfrm>
          <a:prstGeom prst="rect">
            <a:avLst/>
          </a:prstGeom>
          <a:noFill/>
        </p:spPr>
        <p:txBody>
          <a:bodyPr wrap="none" rtlCol="0">
            <a:spAutoFit/>
          </a:bodyPr>
          <a:lstStyle/>
          <a:p>
            <a:pPr algn="ctr" eaLnBrk="0" fontAlgn="base" hangingPunct="0">
              <a:spcBef>
                <a:spcPct val="0"/>
              </a:spcBef>
              <a:spcAft>
                <a:spcPct val="0"/>
              </a:spcAft>
            </a:pPr>
            <a:r>
              <a:rPr lang="en-US" sz="2800" b="1" dirty="0" smtClean="0">
                <a:solidFill>
                  <a:prstClr val="black"/>
                </a:solidFill>
                <a:latin typeface="Calibri"/>
                <a:ea typeface="ＭＳ Ｐゴシック" charset="-128"/>
              </a:rPr>
              <a:t>age &gt; 60</a:t>
            </a:r>
          </a:p>
        </p:txBody>
      </p:sp>
    </p:spTree>
    <p:extLst>
      <p:ext uri="{BB962C8B-B14F-4D97-AF65-F5344CB8AC3E}">
        <p14:creationId xmlns:p14="http://schemas.microsoft.com/office/powerpoint/2010/main" val="2396174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Performance: Bitmap Index on Ambit</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116</a:t>
            </a:fld>
            <a:endParaRPr lang="en-US" altLang="en-US">
              <a:solidFill>
                <a:srgbClr val="000000"/>
              </a:solidFill>
            </a:endParaRPr>
          </a:p>
        </p:txBody>
      </p:sp>
      <p:sp>
        <p:nvSpPr>
          <p:cNvPr id="7" name="TextBox 6"/>
          <p:cNvSpPr txBox="1"/>
          <p:nvPr/>
        </p:nvSpPr>
        <p:spPr>
          <a:xfrm>
            <a:off x="-10701" y="5949280"/>
            <a:ext cx="9284914" cy="296235"/>
          </a:xfrm>
          <a:prstGeom prst="rect">
            <a:avLst/>
          </a:prstGeom>
          <a:noFill/>
        </p:spPr>
        <p:txBody>
          <a:bodyPr wrap="none" rtlCol="0">
            <a:spAutoFit/>
          </a:bodyPr>
          <a:lstStyle/>
          <a:p>
            <a:r>
              <a:rPr lang="en-US" sz="1325" dirty="0" smtClean="0">
                <a:solidFill>
                  <a:srgbClr val="000000"/>
                </a:solidFill>
              </a:rPr>
              <a:t>Seshadri+, “</a:t>
            </a:r>
            <a:r>
              <a:rPr lang="en-US" sz="1325" dirty="0">
                <a:solidFill>
                  <a:srgbClr val="0000FF"/>
                </a:solidFill>
              </a:rPr>
              <a:t>Ambit: In-Memory Accelerator for Bulk Bitwise Operations using Commodity DRAM Technology</a:t>
            </a:r>
            <a:r>
              <a:rPr lang="en-US" sz="1325" dirty="0" smtClean="0">
                <a:solidFill>
                  <a:srgbClr val="000000"/>
                </a:solidFill>
              </a:rPr>
              <a:t>,” MICRO 2017.</a:t>
            </a:r>
            <a:endParaRPr lang="en-US" sz="1325" dirty="0">
              <a:solidFill>
                <a:srgbClr val="000000"/>
              </a:solidFill>
            </a:endParaRPr>
          </a:p>
        </p:txBody>
      </p:sp>
      <p:pic>
        <p:nvPicPr>
          <p:cNvPr id="3" name="Picture 2"/>
          <p:cNvPicPr>
            <a:picLocks noChangeAspect="1"/>
          </p:cNvPicPr>
          <p:nvPr/>
        </p:nvPicPr>
        <p:blipFill>
          <a:blip r:embed="rId2"/>
          <a:stretch>
            <a:fillRect/>
          </a:stretch>
        </p:blipFill>
        <p:spPr>
          <a:xfrm>
            <a:off x="0" y="1163414"/>
            <a:ext cx="9144000" cy="4425826"/>
          </a:xfrm>
          <a:prstGeom prst="rect">
            <a:avLst/>
          </a:prstGeom>
        </p:spPr>
      </p:pic>
    </p:spTree>
    <p:extLst>
      <p:ext uri="{BB962C8B-B14F-4D97-AF65-F5344CB8AC3E}">
        <p14:creationId xmlns:p14="http://schemas.microsoft.com/office/powerpoint/2010/main" val="15108483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Performance: BitWeaving on Ambit</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117</a:t>
            </a:fld>
            <a:endParaRPr lang="en-US" altLang="en-US">
              <a:solidFill>
                <a:srgbClr val="000000"/>
              </a:solidFill>
            </a:endParaRPr>
          </a:p>
        </p:txBody>
      </p:sp>
      <p:sp>
        <p:nvSpPr>
          <p:cNvPr id="7" name="TextBox 6"/>
          <p:cNvSpPr txBox="1"/>
          <p:nvPr/>
        </p:nvSpPr>
        <p:spPr>
          <a:xfrm>
            <a:off x="-10701" y="6021288"/>
            <a:ext cx="9284914" cy="296235"/>
          </a:xfrm>
          <a:prstGeom prst="rect">
            <a:avLst/>
          </a:prstGeom>
          <a:noFill/>
        </p:spPr>
        <p:txBody>
          <a:bodyPr wrap="none" rtlCol="0">
            <a:spAutoFit/>
          </a:bodyPr>
          <a:lstStyle/>
          <a:p>
            <a:r>
              <a:rPr lang="en-US" sz="1325" dirty="0" smtClean="0">
                <a:solidFill>
                  <a:srgbClr val="000000"/>
                </a:solidFill>
              </a:rPr>
              <a:t>Seshadri+, “</a:t>
            </a:r>
            <a:r>
              <a:rPr lang="en-US" sz="1325" dirty="0">
                <a:solidFill>
                  <a:srgbClr val="0000FF"/>
                </a:solidFill>
              </a:rPr>
              <a:t>Ambit: In-Memory Accelerator for Bulk Bitwise Operations using Commodity DRAM Technology</a:t>
            </a:r>
            <a:r>
              <a:rPr lang="en-US" sz="1325" dirty="0" smtClean="0">
                <a:solidFill>
                  <a:srgbClr val="000000"/>
                </a:solidFill>
              </a:rPr>
              <a:t>,” MICRO 2017.</a:t>
            </a:r>
            <a:endParaRPr lang="en-US" sz="1325" dirty="0">
              <a:solidFill>
                <a:srgbClr val="000000"/>
              </a:solidFill>
            </a:endParaRPr>
          </a:p>
        </p:txBody>
      </p:sp>
      <p:pic>
        <p:nvPicPr>
          <p:cNvPr id="5" name="Picture 4"/>
          <p:cNvPicPr>
            <a:picLocks noChangeAspect="1"/>
          </p:cNvPicPr>
          <p:nvPr/>
        </p:nvPicPr>
        <p:blipFill>
          <a:blip r:embed="rId2"/>
          <a:stretch>
            <a:fillRect/>
          </a:stretch>
        </p:blipFill>
        <p:spPr>
          <a:xfrm>
            <a:off x="107504" y="1345316"/>
            <a:ext cx="8748346" cy="4675972"/>
          </a:xfrm>
          <a:prstGeom prst="rect">
            <a:avLst/>
          </a:prstGeom>
        </p:spPr>
      </p:pic>
      <p:pic>
        <p:nvPicPr>
          <p:cNvPr id="6" name="Picture 5"/>
          <p:cNvPicPr>
            <a:picLocks noChangeAspect="1"/>
          </p:cNvPicPr>
          <p:nvPr/>
        </p:nvPicPr>
        <p:blipFill>
          <a:blip r:embed="rId3"/>
          <a:stretch>
            <a:fillRect/>
          </a:stretch>
        </p:blipFill>
        <p:spPr>
          <a:xfrm>
            <a:off x="1333500" y="951561"/>
            <a:ext cx="6286500" cy="330200"/>
          </a:xfrm>
          <a:prstGeom prst="rect">
            <a:avLst/>
          </a:prstGeom>
        </p:spPr>
      </p:pic>
    </p:spTree>
    <p:extLst>
      <p:ext uri="{BB962C8B-B14F-4D97-AF65-F5344CB8AC3E}">
        <p14:creationId xmlns:p14="http://schemas.microsoft.com/office/powerpoint/2010/main" val="9813410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More on Ambit</a:t>
            </a:r>
            <a:endParaRPr lang="en-US" dirty="0"/>
          </a:p>
        </p:txBody>
      </p:sp>
      <p:sp>
        <p:nvSpPr>
          <p:cNvPr id="3" name="Content Placeholder 2"/>
          <p:cNvSpPr>
            <a:spLocks noGrp="1"/>
          </p:cNvSpPr>
          <p:nvPr>
            <p:ph idx="1"/>
          </p:nvPr>
        </p:nvSpPr>
        <p:spPr>
          <a:xfrm>
            <a:off x="228600" y="1144488"/>
            <a:ext cx="8610600" cy="4876800"/>
          </a:xfrm>
        </p:spPr>
        <p:txBody>
          <a:bodyPr/>
          <a:lstStyle/>
          <a:p>
            <a:r>
              <a:rPr lang="en-US" dirty="0" err="1" smtClean="0"/>
              <a:t>Vivek</a:t>
            </a:r>
            <a:r>
              <a:rPr lang="en-US" dirty="0" smtClean="0"/>
              <a:t> Seshadri et al., “</a:t>
            </a:r>
            <a:r>
              <a:rPr lang="en-US" b="1" dirty="0">
                <a:hlinkClick r:id="rId2"/>
              </a:rPr>
              <a:t>Ambit: In-Memory Accelerator for Bulk Bitwise Operations Using Commodity DRAM </a:t>
            </a:r>
            <a:r>
              <a:rPr lang="en-US" b="1" dirty="0" smtClean="0">
                <a:hlinkClick r:id="rId2"/>
              </a:rPr>
              <a:t>Technology</a:t>
            </a:r>
            <a:r>
              <a:rPr lang="en-US" dirty="0" smtClean="0"/>
              <a:t>,” MICRO 2017.</a:t>
            </a:r>
          </a:p>
          <a:p>
            <a:pPr lvl="1"/>
            <a:endParaRPr lang="en-US" dirty="0"/>
          </a:p>
          <a:p>
            <a:pPr lvl="1"/>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118</a:t>
            </a:fld>
            <a:endParaRPr lang="en-US" altLang="en-US">
              <a:solidFill>
                <a:srgbClr val="000000"/>
              </a:solidFill>
            </a:endParaRPr>
          </a:p>
        </p:txBody>
      </p:sp>
      <p:pic>
        <p:nvPicPr>
          <p:cNvPr id="7" name="Picture 6"/>
          <p:cNvPicPr>
            <a:picLocks noChangeAspect="1"/>
          </p:cNvPicPr>
          <p:nvPr/>
        </p:nvPicPr>
        <p:blipFill>
          <a:blip r:embed="rId3"/>
          <a:stretch>
            <a:fillRect/>
          </a:stretch>
        </p:blipFill>
        <p:spPr>
          <a:xfrm>
            <a:off x="0" y="3641055"/>
            <a:ext cx="9144000" cy="2092201"/>
          </a:xfrm>
          <a:prstGeom prst="rect">
            <a:avLst/>
          </a:prstGeom>
        </p:spPr>
      </p:pic>
    </p:spTree>
    <p:extLst>
      <p:ext uri="{BB962C8B-B14F-4D97-AF65-F5344CB8AC3E}">
        <p14:creationId xmlns:p14="http://schemas.microsoft.com/office/powerpoint/2010/main" val="17272188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and Opportunity for Future</a:t>
            </a:r>
            <a:endParaRPr lang="en-US" dirty="0"/>
          </a:p>
        </p:txBody>
      </p:sp>
      <p:sp>
        <p:nvSpPr>
          <p:cNvPr id="3" name="Content Placeholder 2"/>
          <p:cNvSpPr>
            <a:spLocks noGrp="1"/>
          </p:cNvSpPr>
          <p:nvPr>
            <p:ph idx="1"/>
          </p:nvPr>
        </p:nvSpPr>
        <p:spPr>
          <a:xfrm>
            <a:off x="0" y="1772816"/>
            <a:ext cx="9144000" cy="2088232"/>
          </a:xfrm>
        </p:spPr>
        <p:txBody>
          <a:bodyPr/>
          <a:lstStyle/>
          <a:p>
            <a:pPr marL="0" indent="0" algn="ctr">
              <a:buNone/>
            </a:pPr>
            <a:r>
              <a:rPr lang="en-US" sz="6400" dirty="0" smtClean="0">
                <a:solidFill>
                  <a:srgbClr val="FF0000"/>
                </a:solidFill>
              </a:rPr>
              <a:t>Computing Architectures</a:t>
            </a:r>
          </a:p>
          <a:p>
            <a:pPr marL="0" indent="0" algn="ctr">
              <a:buNone/>
            </a:pPr>
            <a:r>
              <a:rPr lang="en-US" sz="6400" dirty="0">
                <a:solidFill>
                  <a:srgbClr val="FF0000"/>
                </a:solidFill>
              </a:rPr>
              <a:t>w</a:t>
            </a:r>
            <a:r>
              <a:rPr lang="en-US" sz="6400" dirty="0" smtClean="0">
                <a:solidFill>
                  <a:srgbClr val="FF0000"/>
                </a:solidFill>
              </a:rPr>
              <a:t>ith </a:t>
            </a:r>
          </a:p>
          <a:p>
            <a:pPr marL="0" indent="0" algn="ctr">
              <a:buNone/>
            </a:pPr>
            <a:r>
              <a:rPr lang="en-US" sz="6400" dirty="0" smtClean="0">
                <a:solidFill>
                  <a:srgbClr val="0432FF"/>
                </a:solidFill>
              </a:rPr>
              <a:t>Minimal Data Movement</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119</a:t>
            </a:fld>
            <a:endParaRPr lang="en-US"/>
          </a:p>
        </p:txBody>
      </p:sp>
    </p:spTree>
    <p:extLst>
      <p:ext uri="{BB962C8B-B14F-4D97-AF65-F5344CB8AC3E}">
        <p14:creationId xmlns:p14="http://schemas.microsoft.com/office/powerpoint/2010/main" val="7011727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noAutofit/>
          </a:bodyPr>
          <a:lstStyle/>
          <a:p>
            <a:r>
              <a:rPr lang="en-US" dirty="0" smtClean="0"/>
              <a:t>DRAM Latency Is Critical for Performance</a:t>
            </a:r>
            <a:endParaRPr lang="en-US" dirty="0"/>
          </a:p>
        </p:txBody>
      </p:sp>
      <p:sp>
        <p:nvSpPr>
          <p:cNvPr id="15" name="TextBox 14"/>
          <p:cNvSpPr txBox="1"/>
          <p:nvPr/>
        </p:nvSpPr>
        <p:spPr>
          <a:xfrm>
            <a:off x="448964" y="5361579"/>
            <a:ext cx="4652211" cy="1015663"/>
          </a:xfrm>
          <a:prstGeom prst="rect">
            <a:avLst/>
          </a:prstGeom>
          <a:noFill/>
        </p:spPr>
        <p:txBody>
          <a:bodyPr wrap="square" rtlCol="0">
            <a:spAutoFit/>
          </a:bodyPr>
          <a:lstStyle/>
          <a:p>
            <a:r>
              <a:rPr lang="en-US" sz="2400" b="1" dirty="0" smtClean="0">
                <a:solidFill>
                  <a:prstClr val="black"/>
                </a:solidFill>
                <a:latin typeface="Gill Sans MT"/>
              </a:rPr>
              <a:t>In-Memory Data Analytics </a:t>
            </a:r>
          </a:p>
          <a:p>
            <a:r>
              <a:rPr lang="en-US" dirty="0" smtClean="0">
                <a:solidFill>
                  <a:prstClr val="black">
                    <a:lumMod val="50000"/>
                    <a:lumOff val="50000"/>
                  </a:prstClr>
                </a:solidFill>
                <a:latin typeface="Gill Sans MT"/>
              </a:rPr>
              <a:t>[Clapp</a:t>
            </a:r>
            <a:r>
              <a:rPr lang="en-US" dirty="0">
                <a:solidFill>
                  <a:prstClr val="black">
                    <a:lumMod val="50000"/>
                    <a:lumOff val="50000"/>
                  </a:prstClr>
                </a:solidFill>
                <a:latin typeface="Gill Sans MT"/>
              </a:rPr>
              <a:t>+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a:t>
            </a:r>
            <a:r>
              <a:rPr lang="en-US" dirty="0" smtClean="0">
                <a:solidFill>
                  <a:prstClr val="black">
                    <a:lumMod val="50000"/>
                    <a:lumOff val="50000"/>
                  </a:prstClr>
                </a:solidFill>
                <a:latin typeface="Gill Sans MT"/>
              </a:rPr>
              <a:t>IISWC’15;  </a:t>
            </a:r>
          </a:p>
          <a:p>
            <a:pPr marL="63500" indent="-63500"/>
            <a:r>
              <a:rPr lang="en-US" dirty="0" smtClean="0">
                <a:solidFill>
                  <a:prstClr val="black">
                    <a:lumMod val="50000"/>
                    <a:lumOff val="50000"/>
                  </a:prstClr>
                </a:solidFill>
                <a:latin typeface="Gill Sans MT"/>
              </a:rPr>
              <a:t>	Awan+, BDCloud’15]</a:t>
            </a:r>
            <a:endParaRPr lang="en-US" dirty="0">
              <a:solidFill>
                <a:prstClr val="black">
                  <a:lumMod val="50000"/>
                  <a:lumOff val="50000"/>
                </a:prstClr>
              </a:solidFill>
              <a:latin typeface="Gill Sans MT"/>
            </a:endParaRPr>
          </a:p>
        </p:txBody>
      </p:sp>
      <p:sp>
        <p:nvSpPr>
          <p:cNvPr id="16" name="TextBox 15"/>
          <p:cNvSpPr txBox="1"/>
          <p:nvPr/>
        </p:nvSpPr>
        <p:spPr>
          <a:xfrm>
            <a:off x="4836963" y="5361579"/>
            <a:ext cx="3618587" cy="738664"/>
          </a:xfrm>
          <a:prstGeom prst="rect">
            <a:avLst/>
          </a:prstGeom>
          <a:noFill/>
        </p:spPr>
        <p:txBody>
          <a:bodyPr wrap="square" rtlCol="0">
            <a:spAutoFit/>
          </a:bodyPr>
          <a:lstStyle/>
          <a:p>
            <a:r>
              <a:rPr lang="en-US" sz="2400" b="1" dirty="0" smtClean="0">
                <a:solidFill>
                  <a:prstClr val="black"/>
                </a:solidFill>
                <a:latin typeface="Gill Sans MT"/>
              </a:rPr>
              <a:t>Datacenter Workloads </a:t>
            </a:r>
            <a:br>
              <a:rPr lang="en-US" sz="2400" b="1" dirty="0" smtClean="0">
                <a:solidFill>
                  <a:prstClr val="black"/>
                </a:solidFill>
                <a:latin typeface="Gill Sans MT"/>
              </a:rPr>
            </a:br>
            <a:r>
              <a:rPr lang="en-US" dirty="0" smtClean="0">
                <a:solidFill>
                  <a:prstClr val="black">
                    <a:lumMod val="50000"/>
                    <a:lumOff val="50000"/>
                  </a:prstClr>
                </a:solidFill>
                <a:latin typeface="Gill Sans MT"/>
              </a:rPr>
              <a:t>[</a:t>
            </a:r>
            <a:r>
              <a:rPr lang="en-US" dirty="0" err="1" smtClean="0">
                <a:solidFill>
                  <a:prstClr val="black">
                    <a:lumMod val="50000"/>
                    <a:lumOff val="50000"/>
                  </a:prstClr>
                </a:solidFill>
                <a:latin typeface="Gill Sans MT"/>
              </a:rPr>
              <a:t>Kanev</a:t>
            </a:r>
            <a:r>
              <a:rPr lang="en-US" dirty="0" smtClean="0">
                <a:solidFill>
                  <a:prstClr val="black">
                    <a:lumMod val="50000"/>
                    <a:lumOff val="50000"/>
                  </a:prstClr>
                </a:solidFill>
                <a:latin typeface="Gill Sans MT"/>
              </a:rPr>
              <a:t>+ </a:t>
            </a:r>
            <a:r>
              <a:rPr lang="en-US" dirty="0">
                <a:solidFill>
                  <a:prstClr val="black">
                    <a:lumMod val="50000"/>
                    <a:lumOff val="50000"/>
                  </a:prstClr>
                </a:solidFill>
                <a:latin typeface="Gill Sans MT"/>
              </a:rPr>
              <a:t>(</a:t>
            </a:r>
            <a:r>
              <a:rPr lang="en-US" b="1" dirty="0">
                <a:solidFill>
                  <a:prstClr val="black">
                    <a:lumMod val="50000"/>
                    <a:lumOff val="50000"/>
                  </a:prstClr>
                </a:solidFill>
                <a:latin typeface="Gill Sans MT"/>
              </a:rPr>
              <a:t>Google</a:t>
            </a:r>
            <a:r>
              <a:rPr lang="en-US" dirty="0" smtClean="0">
                <a:solidFill>
                  <a:prstClr val="black">
                    <a:lumMod val="50000"/>
                    <a:lumOff val="50000"/>
                  </a:prstClr>
                </a:solidFill>
                <a:latin typeface="Gill Sans MT"/>
              </a:rPr>
              <a:t>), ISCA’15]</a:t>
            </a:r>
            <a:endParaRPr lang="en-US" dirty="0">
              <a:solidFill>
                <a:prstClr val="black">
                  <a:lumMod val="50000"/>
                  <a:lumOff val="50000"/>
                </a:prstClr>
              </a:solidFill>
              <a:latin typeface="Gill Sans MT"/>
            </a:endParaRPr>
          </a:p>
        </p:txBody>
      </p:sp>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1236" y="1054202"/>
            <a:ext cx="1362886" cy="1362886"/>
          </a:xfrm>
          <a:prstGeom prst="rect">
            <a:avLst/>
          </a:prstGeom>
        </p:spPr>
      </p:pic>
      <p:sp>
        <p:nvSpPr>
          <p:cNvPr id="18" name="TextBox 17"/>
          <p:cNvSpPr txBox="1"/>
          <p:nvPr/>
        </p:nvSpPr>
        <p:spPr>
          <a:xfrm>
            <a:off x="448964" y="2656133"/>
            <a:ext cx="3460499" cy="1015663"/>
          </a:xfrm>
          <a:prstGeom prst="rect">
            <a:avLst/>
          </a:prstGeom>
          <a:noFill/>
        </p:spPr>
        <p:txBody>
          <a:bodyPr wrap="none" rtlCol="0">
            <a:spAutoFit/>
          </a:bodyPr>
          <a:lstStyle/>
          <a:p>
            <a:r>
              <a:rPr lang="en-US" sz="2400" b="1" dirty="0" smtClean="0">
                <a:solidFill>
                  <a:prstClr val="black"/>
                </a:solidFill>
                <a:latin typeface="Gill Sans MT"/>
              </a:rPr>
              <a:t>In-memory Databases </a:t>
            </a:r>
          </a:p>
          <a:p>
            <a:pPr marL="63500" indent="-63500"/>
            <a:r>
              <a:rPr lang="en-US" dirty="0" smtClean="0">
                <a:solidFill>
                  <a:prstClr val="black">
                    <a:lumMod val="50000"/>
                    <a:lumOff val="50000"/>
                  </a:prstClr>
                </a:solidFill>
                <a:latin typeface="Gill Sans MT"/>
              </a:rPr>
              <a:t>[</a:t>
            </a:r>
            <a:r>
              <a:rPr lang="en-US" dirty="0">
                <a:solidFill>
                  <a:prstClr val="black">
                    <a:lumMod val="50000"/>
                    <a:lumOff val="50000"/>
                  </a:prstClr>
                </a:solidFill>
                <a:latin typeface="Gill Sans MT"/>
              </a:rPr>
              <a:t>Mao+, </a:t>
            </a:r>
            <a:r>
              <a:rPr lang="en-US" dirty="0" smtClean="0">
                <a:solidFill>
                  <a:prstClr val="black">
                    <a:lumMod val="50000"/>
                    <a:lumOff val="50000"/>
                  </a:prstClr>
                </a:solidFill>
                <a:latin typeface="Gill Sans MT"/>
              </a:rPr>
              <a:t>EuroSys’12; </a:t>
            </a:r>
            <a:br>
              <a:rPr lang="en-US" dirty="0" smtClean="0">
                <a:solidFill>
                  <a:prstClr val="black">
                    <a:lumMod val="50000"/>
                    <a:lumOff val="50000"/>
                  </a:prstClr>
                </a:solidFill>
                <a:latin typeface="Gill Sans MT"/>
              </a:rPr>
            </a:br>
            <a:r>
              <a:rPr lang="en-US" dirty="0" smtClean="0">
                <a:solidFill>
                  <a:prstClr val="black">
                    <a:lumMod val="50000"/>
                    <a:lumOff val="50000"/>
                  </a:prstClr>
                </a:solidFill>
                <a:latin typeface="Gill Sans MT"/>
              </a:rPr>
              <a:t>Clapp+ </a:t>
            </a:r>
            <a:r>
              <a:rPr lang="en-US" dirty="0">
                <a:solidFill>
                  <a:prstClr val="black">
                    <a:lumMod val="50000"/>
                    <a:lumOff val="50000"/>
                  </a:prstClr>
                </a:solidFill>
                <a:latin typeface="Gill Sans MT"/>
              </a:rPr>
              <a:t>(</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a:t>
            </a:r>
            <a:r>
              <a:rPr lang="en-US" dirty="0" smtClean="0">
                <a:solidFill>
                  <a:prstClr val="black">
                    <a:lumMod val="50000"/>
                    <a:lumOff val="50000"/>
                  </a:prstClr>
                </a:solidFill>
                <a:latin typeface="Gill Sans MT"/>
              </a:rPr>
              <a:t>IISWC’15]</a:t>
            </a:r>
            <a:endParaRPr lang="en-US" dirty="0">
              <a:solidFill>
                <a:prstClr val="black">
                  <a:lumMod val="50000"/>
                  <a:lumOff val="50000"/>
                </a:prstClr>
              </a:solidFill>
              <a:latin typeface="Gill Sans MT"/>
            </a:endParaRPr>
          </a:p>
        </p:txBody>
      </p:sp>
      <p:pic>
        <p:nvPicPr>
          <p:cNvPr id="19" name="Picture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67081" y="836712"/>
            <a:ext cx="1872533" cy="1872533"/>
          </a:xfrm>
          <a:prstGeom prst="rect">
            <a:avLst/>
          </a:prstGeom>
        </p:spPr>
      </p:pic>
      <p:sp>
        <p:nvSpPr>
          <p:cNvPr id="22" name="TextBox 21"/>
          <p:cNvSpPr txBox="1"/>
          <p:nvPr/>
        </p:nvSpPr>
        <p:spPr>
          <a:xfrm>
            <a:off x="4836963" y="2656133"/>
            <a:ext cx="3607975" cy="738664"/>
          </a:xfrm>
          <a:prstGeom prst="rect">
            <a:avLst/>
          </a:prstGeom>
          <a:noFill/>
        </p:spPr>
        <p:txBody>
          <a:bodyPr wrap="none" rtlCol="0">
            <a:spAutoFit/>
          </a:bodyPr>
          <a:lstStyle/>
          <a:p>
            <a:r>
              <a:rPr lang="en-US" sz="2400" b="1" dirty="0" smtClean="0">
                <a:solidFill>
                  <a:prstClr val="black"/>
                </a:solidFill>
                <a:latin typeface="Gill Sans MT"/>
              </a:rPr>
              <a:t>Graph/Tree Processing </a:t>
            </a:r>
          </a:p>
          <a:p>
            <a:r>
              <a:rPr lang="en-US" dirty="0" smtClean="0">
                <a:solidFill>
                  <a:prstClr val="black">
                    <a:lumMod val="50000"/>
                    <a:lumOff val="50000"/>
                  </a:prstClr>
                </a:solidFill>
                <a:latin typeface="Gill Sans MT"/>
              </a:rPr>
              <a:t>[Xu+, IISWC’12; </a:t>
            </a:r>
            <a:r>
              <a:rPr lang="en-US" dirty="0" err="1" smtClean="0">
                <a:solidFill>
                  <a:prstClr val="black">
                    <a:lumMod val="50000"/>
                    <a:lumOff val="50000"/>
                  </a:prstClr>
                </a:solidFill>
                <a:latin typeface="Gill Sans MT"/>
              </a:rPr>
              <a:t>Umuroglu</a:t>
            </a:r>
            <a:r>
              <a:rPr lang="en-US" dirty="0" smtClean="0">
                <a:solidFill>
                  <a:prstClr val="black">
                    <a:lumMod val="50000"/>
                    <a:lumOff val="50000"/>
                  </a:prstClr>
                </a:solidFill>
                <a:latin typeface="Gill Sans MT"/>
              </a:rPr>
              <a:t>+, FPL’15]</a:t>
            </a:r>
            <a:endParaRPr lang="en-US" dirty="0">
              <a:solidFill>
                <a:prstClr val="black">
                  <a:lumMod val="50000"/>
                  <a:lumOff val="50000"/>
                </a:prstClr>
              </a:solidFill>
              <a:latin typeface="Gill Sans MT"/>
            </a:endParaRP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89220" y="3998286"/>
            <a:ext cx="2155604" cy="1146598"/>
          </a:xfrm>
          <a:prstGeom prst="rect">
            <a:avLst/>
          </a:prstGeom>
        </p:spPr>
      </p:pic>
      <p:pic>
        <p:nvPicPr>
          <p:cNvPr id="24" name="Picture 2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67081" y="3772838"/>
            <a:ext cx="2133599" cy="1546598"/>
          </a:xfrm>
          <a:prstGeom prst="rect">
            <a:avLst/>
          </a:prstGeom>
        </p:spPr>
      </p:pic>
      <p:sp>
        <p:nvSpPr>
          <p:cNvPr id="26" name="Rectangle 25"/>
          <p:cNvSpPr/>
          <p:nvPr/>
        </p:nvSpPr>
        <p:spPr>
          <a:xfrm>
            <a:off x="0" y="3100668"/>
            <a:ext cx="9144000" cy="1169233"/>
          </a:xfrm>
          <a:prstGeom prst="rect">
            <a:avLst/>
          </a:prstGeom>
          <a:solidFill>
            <a:srgbClr val="FF41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solidFill>
                  <a:prstClr val="white"/>
                </a:solidFill>
                <a:latin typeface="Futura Medium" charset="0"/>
                <a:ea typeface="Futura Medium" charset="0"/>
                <a:cs typeface="Futura Medium" charset="0"/>
              </a:rPr>
              <a:t>Long memory </a:t>
            </a:r>
            <a:r>
              <a:rPr lang="en-US" sz="3200" smtClean="0">
                <a:solidFill>
                  <a:prstClr val="white"/>
                </a:solidFill>
                <a:latin typeface="Futura Medium" charset="0"/>
                <a:ea typeface="Futura Medium" charset="0"/>
                <a:cs typeface="Futura Medium" charset="0"/>
              </a:rPr>
              <a:t>latency </a:t>
            </a:r>
            <a:r>
              <a:rPr lang="en-US" sz="3200">
                <a:solidFill>
                  <a:prstClr val="white"/>
                </a:solidFill>
                <a:latin typeface="Cambria Math" panose="02040503050406030204" pitchFamily="18" charset="0"/>
                <a:ea typeface="Cambria Math" panose="02040503050406030204" pitchFamily="18" charset="0"/>
              </a:rPr>
              <a:t>→</a:t>
            </a:r>
            <a:r>
              <a:rPr lang="en-US" sz="3200">
                <a:solidFill>
                  <a:prstClr val="white"/>
                </a:solidFill>
                <a:latin typeface="Gill Sans MT"/>
              </a:rPr>
              <a:t> </a:t>
            </a:r>
            <a:r>
              <a:rPr lang="en-US" sz="3200" smtClean="0">
                <a:solidFill>
                  <a:prstClr val="white"/>
                </a:solidFill>
                <a:latin typeface="Futura Medium" charset="0"/>
                <a:ea typeface="Futura Medium" charset="0"/>
                <a:cs typeface="Futura Medium" charset="0"/>
              </a:rPr>
              <a:t>performance </a:t>
            </a:r>
            <a:r>
              <a:rPr lang="en-US" sz="3200" dirty="0" smtClean="0">
                <a:solidFill>
                  <a:prstClr val="white"/>
                </a:solidFill>
                <a:latin typeface="Futura Medium" charset="0"/>
                <a:ea typeface="Futura Medium" charset="0"/>
                <a:cs typeface="Futura Medium" charset="0"/>
              </a:rPr>
              <a:t>bottleneck</a:t>
            </a:r>
            <a:endParaRPr lang="en-US" sz="3200" dirty="0">
              <a:solidFill>
                <a:prstClr val="white"/>
              </a:solidFill>
              <a:latin typeface="Futura Medium" charset="0"/>
              <a:ea typeface="Futura Medium" charset="0"/>
              <a:cs typeface="Futura Medium" charset="0"/>
            </a:endParaRPr>
          </a:p>
        </p:txBody>
      </p:sp>
    </p:spTree>
    <p:extLst>
      <p:ext uri="{BB962C8B-B14F-4D97-AF65-F5344CB8AC3E}">
        <p14:creationId xmlns:p14="http://schemas.microsoft.com/office/powerpoint/2010/main" val="1084350893"/>
      </p:ext>
    </p:extLst>
  </p:cSld>
  <p:clrMapOvr>
    <a:masterClrMapping/>
  </p:clrMapOvr>
  <p:transition/>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Intelligent Memory Device</a:t>
            </a:r>
            <a:endParaRPr lang="en-US" dirty="0"/>
          </a:p>
        </p:txBody>
      </p:sp>
      <p:sp>
        <p:nvSpPr>
          <p:cNvPr id="3" name="Content Placeholder 2"/>
          <p:cNvSpPr>
            <a:spLocks noGrp="1"/>
          </p:cNvSpPr>
          <p:nvPr>
            <p:ph idx="1"/>
          </p:nvPr>
        </p:nvSpPr>
        <p:spPr>
          <a:xfrm>
            <a:off x="228600" y="827565"/>
            <a:ext cx="8610600" cy="5193723"/>
          </a:xfrm>
        </p:spPr>
        <p:txBody>
          <a:bodyPr/>
          <a:lstStyle/>
          <a:p>
            <a:pPr marL="0" indent="0" algn="ctr">
              <a:buNone/>
            </a:pPr>
            <a:endParaRPr lang="en-US" sz="6400" dirty="0" smtClean="0"/>
          </a:p>
          <a:p>
            <a:pPr marL="0" indent="0" algn="ctr">
              <a:buNone/>
            </a:pPr>
            <a:r>
              <a:rPr lang="en-US" sz="6400" dirty="0" smtClean="0"/>
              <a:t>Does </a:t>
            </a:r>
            <a:r>
              <a:rPr lang="en-US" sz="6400" dirty="0" smtClean="0">
                <a:solidFill>
                  <a:srgbClr val="FF0000"/>
                </a:solidFill>
              </a:rPr>
              <a:t>memory</a:t>
            </a:r>
          </a:p>
          <a:p>
            <a:pPr marL="0" indent="0" algn="ctr">
              <a:buNone/>
            </a:pPr>
            <a:r>
              <a:rPr lang="en-US" sz="6400" dirty="0"/>
              <a:t>h</a:t>
            </a:r>
            <a:r>
              <a:rPr lang="en-US" sz="6400" dirty="0" smtClean="0"/>
              <a:t>ave to be</a:t>
            </a:r>
          </a:p>
          <a:p>
            <a:pPr marL="0" indent="0" algn="ctr">
              <a:buNone/>
            </a:pPr>
            <a:r>
              <a:rPr lang="en-US" sz="6400" dirty="0" smtClean="0">
                <a:solidFill>
                  <a:srgbClr val="FF0000"/>
                </a:solidFill>
              </a:rPr>
              <a:t>dumb?</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120</a:t>
            </a:fld>
            <a:endParaRPr lang="en-US">
              <a:solidFill>
                <a:srgbClr val="000000"/>
              </a:solidFill>
            </a:endParaRPr>
          </a:p>
        </p:txBody>
      </p:sp>
    </p:spTree>
    <p:extLst>
      <p:ext uri="{BB962C8B-B14F-4D97-AF65-F5344CB8AC3E}">
        <p14:creationId xmlns:p14="http://schemas.microsoft.com/office/powerpoint/2010/main" val="15270967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268760"/>
            <a:ext cx="7924800" cy="1752600"/>
          </a:xfrm>
        </p:spPr>
        <p:txBody>
          <a:bodyPr/>
          <a:lstStyle/>
          <a:p>
            <a:r>
              <a:rPr lang="en-US" sz="6000" dirty="0" smtClean="0"/>
              <a:t>Processing in Memory:</a:t>
            </a:r>
            <a:br>
              <a:rPr lang="en-US" sz="6000" dirty="0" smtClean="0"/>
            </a:br>
            <a:r>
              <a:rPr lang="en-US" sz="6000"/>
              <a:t>	</a:t>
            </a:r>
            <a:r>
              <a:rPr lang="en-US" sz="6000" smtClean="0"/>
              <a:t>	Two </a:t>
            </a:r>
            <a:r>
              <a:rPr lang="en-US" sz="6000" dirty="0" smtClean="0"/>
              <a:t>Approaches</a:t>
            </a:r>
            <a:endParaRPr lang="en-US" sz="6000" b="1" dirty="0"/>
          </a:p>
        </p:txBody>
      </p:sp>
      <p:sp>
        <p:nvSpPr>
          <p:cNvPr id="3" name="Subtitle 2"/>
          <p:cNvSpPr>
            <a:spLocks noGrp="1"/>
          </p:cNvSpPr>
          <p:nvPr>
            <p:ph type="subTitle" idx="1"/>
          </p:nvPr>
        </p:nvSpPr>
        <p:spPr>
          <a:xfrm>
            <a:off x="685800" y="4484712"/>
            <a:ext cx="7848600" cy="1752600"/>
          </a:xfrm>
        </p:spPr>
        <p:txBody>
          <a:bodyPr/>
          <a:lstStyle/>
          <a:p>
            <a:pPr algn="l"/>
            <a:r>
              <a:rPr lang="en-US" sz="3600" dirty="0" smtClean="0"/>
              <a:t>1. Minimally changing memory chips</a:t>
            </a:r>
          </a:p>
          <a:p>
            <a:pPr algn="l"/>
            <a:r>
              <a:rPr lang="en-US" sz="3600" dirty="0" smtClean="0">
                <a:solidFill>
                  <a:srgbClr val="0000FF"/>
                </a:solidFill>
              </a:rPr>
              <a:t>2. Exploiting </a:t>
            </a:r>
            <a:r>
              <a:rPr lang="en-US" sz="3600" dirty="0" smtClean="0">
                <a:solidFill>
                  <a:srgbClr val="0000FF"/>
                </a:solidFill>
              </a:rPr>
              <a:t>3D-stacked </a:t>
            </a:r>
            <a:r>
              <a:rPr lang="en-US" sz="3600" dirty="0" smtClean="0">
                <a:solidFill>
                  <a:srgbClr val="0000FF"/>
                </a:solidFill>
              </a:rPr>
              <a:t>memory</a:t>
            </a:r>
            <a:endParaRPr lang="en-US" sz="3600" dirty="0">
              <a:solidFill>
                <a:srgbClr val="0000FF"/>
              </a:solidFill>
            </a:endParaRPr>
          </a:p>
        </p:txBody>
      </p:sp>
      <p:sp>
        <p:nvSpPr>
          <p:cNvPr id="4" name="Slide Number Placeholder 3"/>
          <p:cNvSpPr>
            <a:spLocks noGrp="1"/>
          </p:cNvSpPr>
          <p:nvPr>
            <p:ph type="sldNum" sz="quarter" idx="12"/>
          </p:nvPr>
        </p:nvSpPr>
        <p:spPr/>
        <p:txBody>
          <a:bodyPr/>
          <a:lstStyle/>
          <a:p>
            <a:fld id="{EF0CAD05-5F98-C240-A41D-E171A6304933}" type="slidenum">
              <a:rPr lang="en-US" smtClean="0"/>
              <a:pPr/>
              <a:t>121</a:t>
            </a:fld>
            <a:endParaRPr lang="en-US"/>
          </a:p>
        </p:txBody>
      </p:sp>
    </p:spTree>
    <p:extLst>
      <p:ext uri="{BB962C8B-B14F-4D97-AF65-F5344CB8AC3E}">
        <p14:creationId xmlns:p14="http://schemas.microsoft.com/office/powerpoint/2010/main" val="1388358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Opportunity: 3D-Stacked </a:t>
            </a:r>
            <a:r>
              <a:rPr lang="en-US" dirty="0" err="1" smtClean="0"/>
              <a:t>Logic+Memory</a:t>
            </a:r>
            <a:endParaRPr lang="en-US" dirty="0"/>
          </a:p>
        </p:txBody>
      </p:sp>
      <p:sp>
        <p:nvSpPr>
          <p:cNvPr id="3" name="Content Placeholder 2"/>
          <p:cNvSpPr>
            <a:spLocks noGrp="1"/>
          </p:cNvSpPr>
          <p:nvPr>
            <p:ph idx="1"/>
          </p:nvPr>
        </p:nvSpPr>
        <p:spPr>
          <a:xfrm>
            <a:off x="228600" y="1124744"/>
            <a:ext cx="8610600" cy="5123656"/>
          </a:xfrm>
        </p:spPr>
        <p:txBody>
          <a:bodyPr/>
          <a:lstStyle/>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122</a:t>
            </a:fld>
            <a:endParaRPr lang="en-US" altLang="en-US">
              <a:solidFill>
                <a:srgbClr val="000000"/>
              </a:solidFill>
            </a:endParaRPr>
          </a:p>
        </p:txBody>
      </p:sp>
      <p:pic>
        <p:nvPicPr>
          <p:cNvPr id="6" name="Picture 5"/>
          <p:cNvPicPr>
            <a:picLocks noChangeAspect="1"/>
          </p:cNvPicPr>
          <p:nvPr/>
        </p:nvPicPr>
        <p:blipFill>
          <a:blip r:embed="rId2"/>
          <a:stretch>
            <a:fillRect/>
          </a:stretch>
        </p:blipFill>
        <p:spPr>
          <a:xfrm>
            <a:off x="107504" y="1286520"/>
            <a:ext cx="7772400" cy="1422400"/>
          </a:xfrm>
          <a:prstGeom prst="rect">
            <a:avLst/>
          </a:prstGeom>
        </p:spPr>
      </p:pic>
      <p:pic>
        <p:nvPicPr>
          <p:cNvPr id="5" name="Picture 2" descr="http://www.extremetech.com/wp-content/uploads/2013/09/hybrid_memory_cube.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31640" y="3068960"/>
            <a:ext cx="5040560" cy="3619122"/>
          </a:xfrm>
          <a:prstGeom prst="rect">
            <a:avLst/>
          </a:prstGeom>
          <a:noFill/>
          <a:extLst>
            <a:ext uri="{909E8E84-426E-40dd-AFC4-6F175D3DCCD1}">
              <a14:hiddenFill xmlns="" xmlns:a14="http://schemas.microsoft.com/office/drawing/2010/main">
                <a:solidFill>
                  <a:srgbClr val="FFFFFF"/>
                </a:solidFill>
              </a14:hiddenFill>
            </a:ext>
          </a:extLst>
        </p:spPr>
      </p:pic>
      <p:sp>
        <p:nvSpPr>
          <p:cNvPr id="8" name="TextBox 7"/>
          <p:cNvSpPr txBox="1"/>
          <p:nvPr/>
        </p:nvSpPr>
        <p:spPr>
          <a:xfrm>
            <a:off x="6040851" y="4509120"/>
            <a:ext cx="795898" cy="369332"/>
          </a:xfrm>
          <a:prstGeom prst="rect">
            <a:avLst/>
          </a:prstGeom>
          <a:noFill/>
        </p:spPr>
        <p:txBody>
          <a:bodyPr wrap="none" rtlCol="0">
            <a:spAutoFit/>
          </a:bodyPr>
          <a:lstStyle/>
          <a:p>
            <a:r>
              <a:rPr lang="en-US" b="1" dirty="0" smtClean="0">
                <a:solidFill>
                  <a:srgbClr val="4D5494"/>
                </a:solidFill>
              </a:rPr>
              <a:t>Logic</a:t>
            </a:r>
            <a:endParaRPr lang="en-US" b="1" dirty="0">
              <a:solidFill>
                <a:srgbClr val="4D5494"/>
              </a:solidFill>
            </a:endParaRPr>
          </a:p>
        </p:txBody>
      </p:sp>
      <p:sp>
        <p:nvSpPr>
          <p:cNvPr id="9" name="TextBox 8"/>
          <p:cNvSpPr txBox="1"/>
          <p:nvPr/>
        </p:nvSpPr>
        <p:spPr>
          <a:xfrm>
            <a:off x="5968843" y="4005064"/>
            <a:ext cx="1123437" cy="369332"/>
          </a:xfrm>
          <a:prstGeom prst="rect">
            <a:avLst/>
          </a:prstGeom>
          <a:noFill/>
        </p:spPr>
        <p:txBody>
          <a:bodyPr wrap="none" rtlCol="0">
            <a:spAutoFit/>
          </a:bodyPr>
          <a:lstStyle/>
          <a:p>
            <a:r>
              <a:rPr lang="en-US" b="1" dirty="0" smtClean="0">
                <a:solidFill>
                  <a:srgbClr val="E5B62F"/>
                </a:solidFill>
              </a:rPr>
              <a:t>Memory</a:t>
            </a:r>
            <a:endParaRPr lang="en-US" b="1" dirty="0">
              <a:solidFill>
                <a:srgbClr val="E5B62F"/>
              </a:solidFill>
            </a:endParaRPr>
          </a:p>
        </p:txBody>
      </p:sp>
    </p:spTree>
    <p:extLst>
      <p:ext uri="{BB962C8B-B14F-4D97-AF65-F5344CB8AC3E}">
        <p14:creationId xmlns:p14="http://schemas.microsoft.com/office/powerpoint/2010/main" val="13372892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nodePh="1">
                                  <p:stCondLst>
                                    <p:cond delay="0"/>
                                  </p:stCondLst>
                                  <p:endCondLst>
                                    <p:cond evt="begin" delay="0">
                                      <p:tn val="5"/>
                                    </p:cond>
                                  </p:end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DRAM Landscape (circa 2015)</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123</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144016" y="1052736"/>
            <a:ext cx="8460432" cy="4703828"/>
          </a:xfrm>
          <a:prstGeom prst="rect">
            <a:avLst/>
          </a:prstGeom>
        </p:spPr>
      </p:pic>
      <p:sp>
        <p:nvSpPr>
          <p:cNvPr id="6" name="Rectangle 5"/>
          <p:cNvSpPr/>
          <p:nvPr/>
        </p:nvSpPr>
        <p:spPr>
          <a:xfrm>
            <a:off x="-72008" y="6011996"/>
            <a:ext cx="9468544" cy="369332"/>
          </a:xfrm>
          <a:prstGeom prst="rect">
            <a:avLst/>
          </a:prstGeom>
        </p:spPr>
        <p:txBody>
          <a:bodyPr wrap="square">
            <a:spAutoFit/>
          </a:bodyPr>
          <a:lstStyle/>
          <a:p>
            <a:pPr lvl="1"/>
            <a:r>
              <a:rPr lang="en-US" dirty="0">
                <a:solidFill>
                  <a:srgbClr val="000000"/>
                </a:solidFill>
              </a:rPr>
              <a:t>Kim+, “</a:t>
            </a:r>
            <a:r>
              <a:rPr lang="en-US" dirty="0">
                <a:solidFill>
                  <a:srgbClr val="0000FF"/>
                </a:solidFill>
              </a:rPr>
              <a:t>Ramulator: A Flexible and Extensible DRAM Simulator</a:t>
            </a:r>
            <a:r>
              <a:rPr lang="en-US" dirty="0">
                <a:solidFill>
                  <a:srgbClr val="000000"/>
                </a:solidFill>
              </a:rPr>
              <a:t>”, IEEE CAL 2015.</a:t>
            </a:r>
          </a:p>
        </p:txBody>
      </p:sp>
      <p:sp>
        <p:nvSpPr>
          <p:cNvPr id="7" name="Rectangle 6"/>
          <p:cNvSpPr/>
          <p:nvPr/>
        </p:nvSpPr>
        <p:spPr>
          <a:xfrm>
            <a:off x="323528" y="3284984"/>
            <a:ext cx="7992888" cy="648072"/>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2566088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Two Key Questions in 3D-Stacked PIM</a:t>
            </a:r>
            <a:endParaRPr lang="en-US" dirty="0"/>
          </a:p>
        </p:txBody>
      </p:sp>
      <p:sp>
        <p:nvSpPr>
          <p:cNvPr id="3" name="Content Placeholder 2"/>
          <p:cNvSpPr>
            <a:spLocks noGrp="1"/>
          </p:cNvSpPr>
          <p:nvPr>
            <p:ph idx="1"/>
          </p:nvPr>
        </p:nvSpPr>
        <p:spPr>
          <a:xfrm>
            <a:off x="228600" y="1196752"/>
            <a:ext cx="8610600" cy="5051648"/>
          </a:xfrm>
        </p:spPr>
        <p:txBody>
          <a:bodyPr/>
          <a:lstStyle/>
          <a:p>
            <a:r>
              <a:rPr lang="en-US" dirty="0" smtClean="0"/>
              <a:t>How can we accelerate important applications if we use         </a:t>
            </a:r>
            <a:r>
              <a:rPr lang="en-US" dirty="0" smtClean="0">
                <a:solidFill>
                  <a:srgbClr val="0000FF"/>
                </a:solidFill>
              </a:rPr>
              <a:t>3D-stacked memory as a coarse-grained accelerator</a:t>
            </a:r>
            <a:r>
              <a:rPr lang="en-US" dirty="0" smtClean="0"/>
              <a:t>?</a:t>
            </a:r>
          </a:p>
          <a:p>
            <a:pPr lvl="1"/>
            <a:r>
              <a:rPr lang="en-US" dirty="0"/>
              <a:t>w</a:t>
            </a:r>
            <a:r>
              <a:rPr lang="en-US" dirty="0" smtClean="0"/>
              <a:t>hat is the architecture and programming model?</a:t>
            </a:r>
          </a:p>
          <a:p>
            <a:pPr lvl="1"/>
            <a:r>
              <a:rPr lang="en-US" dirty="0" smtClean="0"/>
              <a:t>what are the mechanisms for acceleration?</a:t>
            </a:r>
          </a:p>
          <a:p>
            <a:pPr lvl="1"/>
            <a:endParaRPr lang="en-US" dirty="0"/>
          </a:p>
          <a:p>
            <a:pPr lvl="1"/>
            <a:endParaRPr lang="en-US" dirty="0" smtClean="0"/>
          </a:p>
          <a:p>
            <a:r>
              <a:rPr lang="en-US" dirty="0"/>
              <a:t>What is the </a:t>
            </a:r>
            <a:r>
              <a:rPr lang="en-US" dirty="0">
                <a:solidFill>
                  <a:srgbClr val="0000FF"/>
                </a:solidFill>
              </a:rPr>
              <a:t>minimal processing-in-memory support </a:t>
            </a:r>
            <a:r>
              <a:rPr lang="en-US" dirty="0"/>
              <a:t>we can </a:t>
            </a:r>
            <a:r>
              <a:rPr lang="en-US" dirty="0" smtClean="0"/>
              <a:t>provide?</a:t>
            </a:r>
            <a:endParaRPr lang="en-US" dirty="0"/>
          </a:p>
          <a:p>
            <a:pPr lvl="1"/>
            <a:r>
              <a:rPr lang="en-US" dirty="0"/>
              <a:t>without changing the system significantly</a:t>
            </a:r>
          </a:p>
          <a:p>
            <a:pPr lvl="1"/>
            <a:r>
              <a:rPr lang="en-US" dirty="0"/>
              <a:t>while achieving </a:t>
            </a:r>
            <a:r>
              <a:rPr lang="en-US" dirty="0" smtClean="0"/>
              <a:t>significant benefits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124</a:t>
            </a:fld>
            <a:endParaRPr lang="en-US" altLang="en-US">
              <a:solidFill>
                <a:srgbClr val="000000"/>
              </a:solidFill>
            </a:endParaRPr>
          </a:p>
        </p:txBody>
      </p:sp>
      <p:sp>
        <p:nvSpPr>
          <p:cNvPr id="5" name="Rectangle 4"/>
          <p:cNvSpPr/>
          <p:nvPr/>
        </p:nvSpPr>
        <p:spPr>
          <a:xfrm>
            <a:off x="539552" y="1196752"/>
            <a:ext cx="8280920" cy="792088"/>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FFFFF"/>
              </a:solidFill>
            </a:endParaRPr>
          </a:p>
        </p:txBody>
      </p:sp>
    </p:spTree>
    <p:extLst>
      <p:ext uri="{BB962C8B-B14F-4D97-AF65-F5344CB8AC3E}">
        <p14:creationId xmlns:p14="http://schemas.microsoft.com/office/powerpoint/2010/main" val="15360057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4200" dirty="0" smtClean="0"/>
              <a:t>Graph Processing</a:t>
            </a:r>
            <a:endParaRPr lang="en-US" sz="4200"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125</a:t>
            </a:fld>
            <a:endParaRPr lang="en-US"/>
          </a:p>
        </p:txBody>
      </p:sp>
      <p:sp>
        <p:nvSpPr>
          <p:cNvPr id="5" name="내용 개체 틀 2"/>
          <p:cNvSpPr txBox="1">
            <a:spLocks/>
          </p:cNvSpPr>
          <p:nvPr/>
        </p:nvSpPr>
        <p:spPr bwMode="auto">
          <a:xfrm>
            <a:off x="228600" y="1124744"/>
            <a:ext cx="8610600" cy="4876800"/>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a:buClr>
                <a:srgbClr val="CC9900"/>
              </a:buClr>
            </a:pPr>
            <a:r>
              <a:rPr lang="en-US" altLang="ko-KR" dirty="0" smtClean="0">
                <a:solidFill>
                  <a:srgbClr val="000000"/>
                </a:solidFill>
              </a:rPr>
              <a:t>Large graphs are everywhere (circa 2015)</a:t>
            </a:r>
          </a:p>
          <a:p>
            <a:pPr>
              <a:buClr>
                <a:srgbClr val="CC9900"/>
              </a:buClr>
            </a:pPr>
            <a:endParaRPr lang="en-US" altLang="ko-KR" sz="1800" dirty="0" smtClean="0">
              <a:solidFill>
                <a:srgbClr val="000000"/>
              </a:solidFill>
            </a:endParaRPr>
          </a:p>
          <a:p>
            <a:pPr>
              <a:buClr>
                <a:srgbClr val="CC9900"/>
              </a:buClr>
            </a:pPr>
            <a:endParaRPr lang="en-US" altLang="ko-KR" sz="1800" dirty="0" smtClean="0">
              <a:solidFill>
                <a:srgbClr val="000000"/>
              </a:solidFill>
            </a:endParaRPr>
          </a:p>
          <a:p>
            <a:pPr>
              <a:buClr>
                <a:srgbClr val="CC9900"/>
              </a:buClr>
            </a:pPr>
            <a:endParaRPr lang="en-US" altLang="ko-KR" sz="1800" dirty="0" smtClean="0">
              <a:solidFill>
                <a:srgbClr val="000000"/>
              </a:solidFill>
            </a:endParaRPr>
          </a:p>
          <a:p>
            <a:pPr>
              <a:buClr>
                <a:srgbClr val="CC9900"/>
              </a:buClr>
            </a:pPr>
            <a:endParaRPr lang="en-US" altLang="ko-KR" dirty="0" smtClean="0">
              <a:solidFill>
                <a:srgbClr val="000000"/>
              </a:solidFill>
            </a:endParaRPr>
          </a:p>
          <a:p>
            <a:pPr>
              <a:buClr>
                <a:srgbClr val="CC9900"/>
              </a:buClr>
            </a:pPr>
            <a:endParaRPr lang="en-US" altLang="ko-KR" dirty="0" smtClean="0">
              <a:solidFill>
                <a:srgbClr val="000000"/>
              </a:solidFill>
            </a:endParaRPr>
          </a:p>
          <a:p>
            <a:pPr marL="0" indent="0">
              <a:buClr>
                <a:srgbClr val="CC9900"/>
              </a:buClr>
              <a:buFont typeface="Wingdings" charset="0"/>
              <a:buNone/>
            </a:pPr>
            <a:endParaRPr lang="en-US" altLang="ko-KR" sz="2000" dirty="0" smtClean="0">
              <a:solidFill>
                <a:srgbClr val="000000"/>
              </a:solidFill>
            </a:endParaRPr>
          </a:p>
          <a:p>
            <a:pPr>
              <a:buClr>
                <a:srgbClr val="CC9900"/>
              </a:buClr>
            </a:pPr>
            <a:r>
              <a:rPr lang="en-US" altLang="ko-KR" dirty="0" smtClean="0">
                <a:solidFill>
                  <a:srgbClr val="000000"/>
                </a:solidFill>
              </a:rPr>
              <a:t>Scalable large-scale graph processing is challenging</a:t>
            </a:r>
            <a:endParaRPr lang="ko-KR" altLang="en-US" dirty="0">
              <a:solidFill>
                <a:srgbClr val="000000"/>
              </a:solidFill>
            </a:endParaRPr>
          </a:p>
        </p:txBody>
      </p:sp>
      <p:grpSp>
        <p:nvGrpSpPr>
          <p:cNvPr id="6" name="그룹 7"/>
          <p:cNvGrpSpPr/>
          <p:nvPr/>
        </p:nvGrpSpPr>
        <p:grpSpPr>
          <a:xfrm>
            <a:off x="832673" y="1777556"/>
            <a:ext cx="7716092" cy="1519994"/>
            <a:chOff x="832673" y="2141219"/>
            <a:chExt cx="7716092" cy="1519994"/>
          </a:xfrm>
        </p:grpSpPr>
        <p:sp>
          <p:nvSpPr>
            <p:cNvPr id="7" name="TextBox 3"/>
            <p:cNvSpPr txBox="1"/>
            <p:nvPr/>
          </p:nvSpPr>
          <p:spPr>
            <a:xfrm>
              <a:off x="832673" y="3014882"/>
              <a:ext cx="1764778" cy="646331"/>
            </a:xfrm>
            <a:prstGeom prst="rect">
              <a:avLst/>
            </a:prstGeom>
            <a:noFill/>
          </p:spPr>
          <p:txBody>
            <a:bodyPr wrap="none" rtlCol="0">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dirty="0" smtClean="0">
                  <a:solidFill>
                    <a:srgbClr val="000000"/>
                  </a:solidFill>
                </a:rPr>
                <a:t>36 </a:t>
              </a:r>
              <a:r>
                <a:rPr lang="en-US" dirty="0">
                  <a:solidFill>
                    <a:srgbClr val="000000"/>
                  </a:solidFill>
                </a:rPr>
                <a:t>Million </a:t>
              </a:r>
            </a:p>
            <a:p>
              <a:pPr algn="ctr"/>
              <a:r>
                <a:rPr lang="en-US" dirty="0">
                  <a:solidFill>
                    <a:srgbClr val="000000"/>
                  </a:solidFill>
                </a:rPr>
                <a:t>Wikipedia </a:t>
              </a:r>
              <a:r>
                <a:rPr lang="en-US" dirty="0" smtClean="0">
                  <a:solidFill>
                    <a:srgbClr val="000000"/>
                  </a:solidFill>
                </a:rPr>
                <a:t>Pages</a:t>
              </a:r>
              <a:endParaRPr lang="en-US" dirty="0">
                <a:solidFill>
                  <a:srgbClr val="000000"/>
                </a:solidFill>
              </a:endParaRPr>
            </a:p>
          </p:txBody>
        </p:sp>
        <p:sp>
          <p:nvSpPr>
            <p:cNvPr id="8" name="TextBox 5"/>
            <p:cNvSpPr txBox="1"/>
            <p:nvPr/>
          </p:nvSpPr>
          <p:spPr>
            <a:xfrm>
              <a:off x="2842663" y="3014882"/>
              <a:ext cx="1702134" cy="646331"/>
            </a:xfrm>
            <a:prstGeom prst="rect">
              <a:avLst/>
            </a:prstGeom>
            <a:noFill/>
          </p:spPr>
          <p:txBody>
            <a:bodyPr wrap="none" rtlCol="0">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dirty="0" smtClean="0">
                  <a:solidFill>
                    <a:srgbClr val="000000"/>
                  </a:solidFill>
                </a:rPr>
                <a:t>1.4 </a:t>
              </a:r>
              <a:r>
                <a:rPr lang="en-US" dirty="0">
                  <a:solidFill>
                    <a:srgbClr val="000000"/>
                  </a:solidFill>
                </a:rPr>
                <a:t>B</a:t>
              </a:r>
              <a:r>
                <a:rPr lang="en-US" dirty="0" smtClean="0">
                  <a:solidFill>
                    <a:srgbClr val="000000"/>
                  </a:solidFill>
                </a:rPr>
                <a:t>illion</a:t>
              </a:r>
              <a:endParaRPr lang="en-US" dirty="0">
                <a:solidFill>
                  <a:srgbClr val="000000"/>
                </a:solidFill>
              </a:endParaRPr>
            </a:p>
            <a:p>
              <a:pPr algn="ctr"/>
              <a:r>
                <a:rPr lang="en-US" dirty="0" smtClean="0">
                  <a:solidFill>
                    <a:srgbClr val="000000"/>
                  </a:solidFill>
                </a:rPr>
                <a:t>Facebook </a:t>
              </a:r>
              <a:r>
                <a:rPr lang="en-US" dirty="0">
                  <a:solidFill>
                    <a:srgbClr val="000000"/>
                  </a:solidFill>
                </a:rPr>
                <a:t>Users</a:t>
              </a:r>
            </a:p>
          </p:txBody>
        </p:sp>
        <p:sp>
          <p:nvSpPr>
            <p:cNvPr id="9" name="TextBox 5"/>
            <p:cNvSpPr txBox="1"/>
            <p:nvPr/>
          </p:nvSpPr>
          <p:spPr>
            <a:xfrm>
              <a:off x="5023819" y="3014882"/>
              <a:ext cx="1420389" cy="646331"/>
            </a:xfrm>
            <a:prstGeom prst="rect">
              <a:avLst/>
            </a:prstGeom>
            <a:noFill/>
          </p:spPr>
          <p:txBody>
            <a:bodyPr wrap="none" rtlCol="0">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dirty="0" smtClean="0">
                  <a:solidFill>
                    <a:srgbClr val="000000"/>
                  </a:solidFill>
                </a:rPr>
                <a:t>300 Million</a:t>
              </a:r>
              <a:endParaRPr lang="en-US" dirty="0">
                <a:solidFill>
                  <a:srgbClr val="000000"/>
                </a:solidFill>
              </a:endParaRPr>
            </a:p>
            <a:p>
              <a:pPr algn="ctr"/>
              <a:r>
                <a:rPr lang="en-US" dirty="0" smtClean="0">
                  <a:solidFill>
                    <a:srgbClr val="000000"/>
                  </a:solidFill>
                </a:rPr>
                <a:t>Twitter Users</a:t>
              </a:r>
              <a:endParaRPr lang="en-US" dirty="0">
                <a:solidFill>
                  <a:srgbClr val="000000"/>
                </a:solidFill>
              </a:endParaRPr>
            </a:p>
          </p:txBody>
        </p:sp>
        <p:pic>
          <p:nvPicPr>
            <p:cNvPr id="10" name="Picture 2" descr="http://www.bioteams.com/images/wikipedia_as_a.jpg"/>
            <p:cNvPicPr>
              <a:picLocks noChangeAspect="1" noChangeArrowheads="1"/>
            </p:cNvPicPr>
            <p:nvPr/>
          </p:nvPicPr>
          <p:blipFill>
            <a:blip r:embed="rId2" cstate="print"/>
            <a:srcRect/>
            <a:stretch>
              <a:fillRect/>
            </a:stretch>
          </p:blipFill>
          <p:spPr bwMode="auto">
            <a:xfrm>
              <a:off x="1221470" y="2141219"/>
              <a:ext cx="881698" cy="881700"/>
            </a:xfrm>
            <a:prstGeom prst="rect">
              <a:avLst/>
            </a:prstGeom>
            <a:noFill/>
          </p:spPr>
        </p:pic>
        <p:pic>
          <p:nvPicPr>
            <p:cNvPr id="11" name="Picture 8" descr="http://jchutchins.net/site/wp-content/uploads/2009/06/facebook-logo.jpg"/>
            <p:cNvPicPr>
              <a:picLocks noChangeAspect="1" noChangeArrowheads="1"/>
            </p:cNvPicPr>
            <p:nvPr/>
          </p:nvPicPr>
          <p:blipFill>
            <a:blip r:embed="rId3" cstate="print"/>
            <a:srcRect/>
            <a:stretch>
              <a:fillRect/>
            </a:stretch>
          </p:blipFill>
          <p:spPr bwMode="auto">
            <a:xfrm>
              <a:off x="2873087" y="2262268"/>
              <a:ext cx="1699935" cy="639600"/>
            </a:xfrm>
            <a:prstGeom prst="rect">
              <a:avLst/>
            </a:prstGeom>
            <a:noFill/>
          </p:spPr>
        </p:pic>
        <p:pic>
          <p:nvPicPr>
            <p:cNvPr id="12" name="Picture 10" descr="http://asset3.itsnicethat.com/system/files/062012/4fd07cea5c3e3c0d810000db/img_col_main/Twitternew.jpg?1354576424"/>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7104" t="20452" r="24614" b="18303"/>
            <a:stretch/>
          </p:blipFill>
          <p:spPr bwMode="auto">
            <a:xfrm>
              <a:off x="5311851" y="2226563"/>
              <a:ext cx="844326" cy="711010"/>
            </a:xfrm>
            <a:prstGeom prst="rect">
              <a:avLst/>
            </a:prstGeom>
            <a:noFill/>
            <a:extLst>
              <a:ext uri="{909E8E84-426E-40dd-AFC4-6F175D3DCCD1}">
                <a14:hiddenFill xmlns="" xmlns:a14="http://schemas.microsoft.com/office/drawing/2010/main">
                  <a:solidFill>
                    <a:srgbClr val="FFFFFF"/>
                  </a:solidFill>
                </a14:hiddenFill>
              </a:ext>
            </a:extLst>
          </p:spPr>
        </p:pic>
        <p:pic>
          <p:nvPicPr>
            <p:cNvPr id="13" name="Picture 12" descr="https://pbs.twimg.com/profile_images/1550954462/instagramIcon_400x400.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252174" y="2193963"/>
              <a:ext cx="776210" cy="776210"/>
            </a:xfrm>
            <a:prstGeom prst="rect">
              <a:avLst/>
            </a:prstGeom>
            <a:noFill/>
            <a:extLst>
              <a:ext uri="{909E8E84-426E-40dd-AFC4-6F175D3DCCD1}">
                <a14:hiddenFill xmlns="" xmlns:a14="http://schemas.microsoft.com/office/drawing/2010/main">
                  <a:solidFill>
                    <a:srgbClr val="FFFFFF"/>
                  </a:solidFill>
                </a14:hiddenFill>
              </a:ext>
            </a:extLst>
          </p:spPr>
        </p:pic>
        <p:sp>
          <p:nvSpPr>
            <p:cNvPr id="14" name="TextBox 5"/>
            <p:cNvSpPr txBox="1"/>
            <p:nvPr/>
          </p:nvSpPr>
          <p:spPr>
            <a:xfrm>
              <a:off x="6731793" y="3014882"/>
              <a:ext cx="1816972" cy="646331"/>
            </a:xfrm>
            <a:prstGeom prst="rect">
              <a:avLst/>
            </a:prstGeom>
            <a:noFill/>
          </p:spPr>
          <p:txBody>
            <a:bodyPr wrap="none" rtlCol="0">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dirty="0" smtClean="0">
                  <a:solidFill>
                    <a:srgbClr val="000000"/>
                  </a:solidFill>
                </a:rPr>
                <a:t>30 Billion</a:t>
              </a:r>
              <a:endParaRPr lang="en-US" dirty="0">
                <a:solidFill>
                  <a:srgbClr val="000000"/>
                </a:solidFill>
              </a:endParaRPr>
            </a:p>
            <a:p>
              <a:pPr algn="ctr"/>
              <a:r>
                <a:rPr lang="en-US" dirty="0" smtClean="0">
                  <a:solidFill>
                    <a:srgbClr val="000000"/>
                  </a:solidFill>
                </a:rPr>
                <a:t>Instagram Photos</a:t>
              </a:r>
              <a:endParaRPr lang="en-US" dirty="0">
                <a:solidFill>
                  <a:srgbClr val="000000"/>
                </a:solidFill>
              </a:endParaRPr>
            </a:p>
          </p:txBody>
        </p:sp>
      </p:grpSp>
      <p:graphicFrame>
        <p:nvGraphicFramePr>
          <p:cNvPr id="15" name="내용 개체 틀 5"/>
          <p:cNvGraphicFramePr>
            <a:graphicFrameLocks/>
          </p:cNvGraphicFramePr>
          <p:nvPr>
            <p:extLst/>
          </p:nvPr>
        </p:nvGraphicFramePr>
        <p:xfrm>
          <a:off x="832672" y="4149080"/>
          <a:ext cx="7854127" cy="2237361"/>
        </p:xfrm>
        <a:graphic>
          <a:graphicData uri="http://schemas.openxmlformats.org/drawingml/2006/chart">
            <c:chart xmlns:c="http://schemas.openxmlformats.org/drawingml/2006/chart" xmlns:r="http://schemas.openxmlformats.org/officeDocument/2006/relationships" r:id="rId6"/>
          </a:graphicData>
        </a:graphic>
      </p:graphicFrame>
      <p:cxnSp>
        <p:nvCxnSpPr>
          <p:cNvPr id="16" name="직선 화살표 연결선 6"/>
          <p:cNvCxnSpPr/>
          <p:nvPr/>
        </p:nvCxnSpPr>
        <p:spPr>
          <a:xfrm flipH="1">
            <a:off x="5148066" y="5219239"/>
            <a:ext cx="3341510" cy="0"/>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779804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7" end="7"/>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5" grpId="0">
        <p:bldAsOne/>
      </p:bldGraphic>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Bottlenecks in Graph Processing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126</a:t>
            </a:fld>
            <a:endParaRPr lang="en-US" altLang="en-US">
              <a:solidFill>
                <a:srgbClr val="000000"/>
              </a:solidFill>
            </a:endParaRPr>
          </a:p>
        </p:txBody>
      </p:sp>
      <p:sp>
        <p:nvSpPr>
          <p:cNvPr id="43" name="직사각형 7"/>
          <p:cNvSpPr/>
          <p:nvPr/>
        </p:nvSpPr>
        <p:spPr>
          <a:xfrm>
            <a:off x="1032425" y="2060589"/>
            <a:ext cx="4129087" cy="39240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 name="내용 개체 틀 4"/>
          <p:cNvSpPr txBox="1">
            <a:spLocks/>
          </p:cNvSpPr>
          <p:nvPr/>
        </p:nvSpPr>
        <p:spPr>
          <a:xfrm>
            <a:off x="522348" y="1189524"/>
            <a:ext cx="7578044" cy="2123658"/>
          </a:xfrm>
          <a:prstGeom prst="rect">
            <a:avLst/>
          </a:prstGeom>
        </p:spPr>
        <p:txBody>
          <a:bodyPr vert="horz" lIns="91440" tIns="45720" rIns="91440" bIns="45720" rtlCol="0">
            <a:spAutoFit/>
          </a:bodyPr>
          <a:lst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10000"/>
              </a:lnSpc>
              <a:spcBef>
                <a:spcPts val="0"/>
              </a:spcBef>
              <a:buFont typeface="Arial" pitchFamily="34" charset="0"/>
              <a:buNone/>
              <a:defRPr/>
            </a:pPr>
            <a:r>
              <a:rPr lang="en-US" altLang="ko-KR" sz="2400" b="1" dirty="0" smtClean="0">
                <a:solidFill>
                  <a:sysClr val="windowText" lastClr="000000"/>
                </a:solidFill>
                <a:latin typeface="Calibri"/>
                <a:ea typeface="나눔고딕"/>
              </a:rPr>
              <a:t>for</a:t>
            </a:r>
            <a:r>
              <a:rPr lang="en-US" altLang="ko-KR" sz="2400" dirty="0" smtClean="0">
                <a:solidFill>
                  <a:sysClr val="windowText" lastClr="000000"/>
                </a:solidFill>
                <a:latin typeface="Calibri"/>
                <a:ea typeface="나눔고딕"/>
              </a:rPr>
              <a:t> (v: </a:t>
            </a:r>
            <a:r>
              <a:rPr lang="en-US" altLang="ko-KR" sz="2400" dirty="0" err="1" smtClean="0">
                <a:solidFill>
                  <a:sysClr val="windowText" lastClr="000000"/>
                </a:solidFill>
                <a:latin typeface="Calibri"/>
                <a:ea typeface="나눔고딕"/>
              </a:rPr>
              <a:t>graph.vertices</a:t>
            </a:r>
            <a:r>
              <a:rPr lang="en-US" altLang="ko-KR" sz="2400" dirty="0" smtClean="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b="1" dirty="0" smtClean="0">
                <a:solidFill>
                  <a:sysClr val="windowText" lastClr="000000"/>
                </a:solidFill>
                <a:latin typeface="Calibri"/>
                <a:ea typeface="나눔고딕"/>
              </a:rPr>
              <a:t>    for</a:t>
            </a:r>
            <a:r>
              <a:rPr lang="en-US" altLang="ko-KR" sz="2400" dirty="0" smtClean="0">
                <a:solidFill>
                  <a:sysClr val="windowText" lastClr="000000"/>
                </a:solidFill>
                <a:latin typeface="Calibri"/>
                <a:ea typeface="나눔고딕"/>
              </a:rPr>
              <a:t> (w: </a:t>
            </a:r>
            <a:r>
              <a:rPr lang="en-US" altLang="ko-KR" sz="2400" dirty="0" err="1" smtClean="0">
                <a:solidFill>
                  <a:sysClr val="windowText" lastClr="000000"/>
                </a:solidFill>
                <a:latin typeface="Calibri"/>
                <a:ea typeface="나눔고딕"/>
              </a:rPr>
              <a:t>v.successors</a:t>
            </a:r>
            <a:r>
              <a:rPr lang="en-US" altLang="ko-KR" sz="2400" dirty="0" smtClean="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dirty="0" smtClean="0">
                <a:solidFill>
                  <a:sysClr val="windowText" lastClr="000000"/>
                </a:solidFill>
                <a:latin typeface="Calibri"/>
                <a:ea typeface="나눔고딕"/>
              </a:rPr>
              <a:t>        </a:t>
            </a:r>
            <a:r>
              <a:rPr lang="en-US" altLang="ko-KR" sz="2400" dirty="0" err="1" smtClean="0">
                <a:solidFill>
                  <a:sysClr val="windowText" lastClr="000000"/>
                </a:solidFill>
                <a:latin typeface="Calibri"/>
                <a:ea typeface="나눔고딕"/>
              </a:rPr>
              <a:t>w.next_rank</a:t>
            </a:r>
            <a:r>
              <a:rPr lang="en-US" altLang="ko-KR" sz="2400" dirty="0" smtClean="0">
                <a:solidFill>
                  <a:sysClr val="windowText" lastClr="000000"/>
                </a:solidFill>
                <a:latin typeface="Calibri"/>
                <a:ea typeface="나눔고딕"/>
              </a:rPr>
              <a:t> += weight * </a:t>
            </a:r>
            <a:r>
              <a:rPr lang="en-US" altLang="ko-KR" sz="2400" dirty="0" err="1" smtClean="0">
                <a:solidFill>
                  <a:sysClr val="windowText" lastClr="000000"/>
                </a:solidFill>
                <a:latin typeface="Calibri"/>
                <a:ea typeface="나눔고딕"/>
              </a:rPr>
              <a:t>v.rank</a:t>
            </a:r>
            <a:r>
              <a:rPr lang="en-US" altLang="ko-KR" sz="2400" dirty="0" smtClean="0">
                <a:solidFill>
                  <a:sysClr val="windowText" lastClr="000000"/>
                </a:solidFill>
                <a:latin typeface="Calibri"/>
                <a:ea typeface="나눔고딕"/>
              </a:rPr>
              <a:t>;</a:t>
            </a:r>
          </a:p>
          <a:p>
            <a:pPr marL="0" indent="0">
              <a:lnSpc>
                <a:spcPct val="110000"/>
              </a:lnSpc>
              <a:spcBef>
                <a:spcPts val="0"/>
              </a:spcBef>
              <a:buFont typeface="Arial" pitchFamily="34" charset="0"/>
              <a:buNone/>
              <a:defRPr/>
            </a:pPr>
            <a:r>
              <a:rPr lang="en-US" altLang="ko-KR" sz="2400" dirty="0" smtClean="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dirty="0" smtClean="0">
                <a:solidFill>
                  <a:sysClr val="windowText" lastClr="000000"/>
                </a:solidFill>
                <a:latin typeface="Calibri"/>
                <a:ea typeface="나눔고딕"/>
              </a:rPr>
              <a:t>}</a:t>
            </a:r>
          </a:p>
        </p:txBody>
      </p:sp>
      <p:grpSp>
        <p:nvGrpSpPr>
          <p:cNvPr id="45" name="그룹 78"/>
          <p:cNvGrpSpPr/>
          <p:nvPr/>
        </p:nvGrpSpPr>
        <p:grpSpPr>
          <a:xfrm>
            <a:off x="2127580" y="4487241"/>
            <a:ext cx="4196064" cy="1063334"/>
            <a:chOff x="1333905" y="4732035"/>
            <a:chExt cx="4196064" cy="1063334"/>
          </a:xfrm>
        </p:grpSpPr>
        <p:cxnSp>
          <p:nvCxnSpPr>
            <p:cNvPr id="46" name="구부러진 연결선 31"/>
            <p:cNvCxnSpPr>
              <a:stCxn id="63" idx="2"/>
              <a:endCxn id="53" idx="3"/>
            </p:cNvCxnSpPr>
            <p:nvPr/>
          </p:nvCxnSpPr>
          <p:spPr>
            <a:xfrm rot="5400000">
              <a:off x="2329181" y="3736759"/>
              <a:ext cx="948627" cy="2939179"/>
            </a:xfrm>
            <a:prstGeom prst="curvedConnector2">
              <a:avLst/>
            </a:prstGeom>
            <a:noFill/>
            <a:ln w="9525" cap="flat" cmpd="sng" algn="ctr">
              <a:solidFill>
                <a:sysClr val="windowText" lastClr="000000">
                  <a:shade val="95000"/>
                  <a:satMod val="105000"/>
                </a:sysClr>
              </a:solidFill>
              <a:prstDash val="solid"/>
              <a:tailEnd type="triangle"/>
            </a:ln>
            <a:effectLst/>
          </p:spPr>
        </p:cxnSp>
        <p:sp>
          <p:nvSpPr>
            <p:cNvPr id="47" name="TextBox 46"/>
            <p:cNvSpPr txBox="1"/>
            <p:nvPr/>
          </p:nvSpPr>
          <p:spPr>
            <a:xfrm>
              <a:off x="3463890" y="5333704"/>
              <a:ext cx="2066079" cy="461665"/>
            </a:xfrm>
            <a:prstGeom prst="rect">
              <a:avLst/>
            </a:prstGeom>
            <a:noFill/>
          </p:spPr>
          <p:txBody>
            <a:bodyPr wrap="none" rtlCol="0">
              <a:spAutoFit/>
            </a:bodyPr>
            <a:lstStyle/>
            <a:p>
              <a:pPr algn="ctr">
                <a:defRPr/>
              </a:pPr>
              <a:r>
                <a:rPr lang="en-US" altLang="ko-KR" sz="2400" kern="0" dirty="0" smtClean="0">
                  <a:solidFill>
                    <a:sysClr val="windowText" lastClr="000000"/>
                  </a:solidFill>
                </a:rPr>
                <a:t>weight * </a:t>
              </a:r>
              <a:r>
                <a:rPr lang="en-US" altLang="ko-KR" sz="2400" kern="0" dirty="0" err="1" smtClean="0">
                  <a:solidFill>
                    <a:sysClr val="windowText" lastClr="000000"/>
                  </a:solidFill>
                </a:rPr>
                <a:t>v.rank</a:t>
              </a:r>
              <a:endParaRPr lang="ko-KR" altLang="en-US" sz="2400" kern="0" dirty="0">
                <a:solidFill>
                  <a:sysClr val="windowText" lastClr="000000"/>
                </a:solidFill>
              </a:endParaRPr>
            </a:p>
          </p:txBody>
        </p:sp>
      </p:grpSp>
      <p:grpSp>
        <p:nvGrpSpPr>
          <p:cNvPr id="48" name="그룹 75"/>
          <p:cNvGrpSpPr/>
          <p:nvPr/>
        </p:nvGrpSpPr>
        <p:grpSpPr>
          <a:xfrm>
            <a:off x="1695531" y="3544246"/>
            <a:ext cx="432048" cy="2546995"/>
            <a:chOff x="901856" y="3789040"/>
            <a:chExt cx="432048" cy="2546995"/>
          </a:xfrm>
        </p:grpSpPr>
        <p:sp>
          <p:nvSpPr>
            <p:cNvPr id="49" name="직사각형 38"/>
            <p:cNvSpPr/>
            <p:nvPr/>
          </p:nvSpPr>
          <p:spPr>
            <a:xfrm>
              <a:off x="901856" y="4972285"/>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 name="직사각형 39"/>
            <p:cNvSpPr/>
            <p:nvPr/>
          </p:nvSpPr>
          <p:spPr>
            <a:xfrm>
              <a:off x="901856" y="3974477"/>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1" name="직사각형 40"/>
            <p:cNvSpPr/>
            <p:nvPr/>
          </p:nvSpPr>
          <p:spPr>
            <a:xfrm>
              <a:off x="901856" y="5994767"/>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2" name="직사각형 22"/>
            <p:cNvSpPr/>
            <p:nvPr/>
          </p:nvSpPr>
          <p:spPr>
            <a:xfrm>
              <a:off x="901856" y="4331925"/>
              <a:ext cx="432048" cy="40011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rtlCol="0" anchor="ctr"/>
            <a:lstStyle/>
            <a:p>
              <a:pPr algn="ctr">
                <a:defRPr/>
              </a:pPr>
              <a:r>
                <a:rPr lang="en-US" altLang="ko-KR" sz="2400" kern="0" dirty="0" smtClean="0">
                  <a:solidFill>
                    <a:sysClr val="windowText" lastClr="000000"/>
                  </a:solidFill>
                  <a:latin typeface="Calibri"/>
                  <a:ea typeface="나눔고딕"/>
                </a:rPr>
                <a:t>v</a:t>
              </a:r>
              <a:endParaRPr lang="ko-KR" altLang="en-US" sz="2400" kern="0" dirty="0">
                <a:solidFill>
                  <a:sysClr val="windowText" lastClr="000000"/>
                </a:solidFill>
                <a:latin typeface="Calibri"/>
                <a:ea typeface="나눔고딕"/>
              </a:endParaRPr>
            </a:p>
          </p:txBody>
        </p:sp>
        <p:sp>
          <p:nvSpPr>
            <p:cNvPr id="53" name="직사각형 25"/>
            <p:cNvSpPr/>
            <p:nvPr/>
          </p:nvSpPr>
          <p:spPr>
            <a:xfrm>
              <a:off x="901856" y="5480607"/>
              <a:ext cx="432048" cy="400110"/>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2400" kern="0" dirty="0" smtClean="0">
                  <a:solidFill>
                    <a:sysClr val="windowText" lastClr="000000"/>
                  </a:solidFill>
                  <a:latin typeface="Calibri"/>
                  <a:ea typeface="나눔고딕"/>
                </a:rPr>
                <a:t>w</a:t>
              </a:r>
              <a:endParaRPr lang="ko-KR" altLang="en-US" sz="2400" kern="0" dirty="0">
                <a:solidFill>
                  <a:sysClr val="windowText" lastClr="000000"/>
                </a:solidFill>
                <a:latin typeface="Calibri"/>
                <a:ea typeface="나눔고딕"/>
              </a:endParaRPr>
            </a:p>
          </p:txBody>
        </p:sp>
        <p:sp>
          <p:nvSpPr>
            <p:cNvPr id="54" name="직사각형 21"/>
            <p:cNvSpPr/>
            <p:nvPr/>
          </p:nvSpPr>
          <p:spPr>
            <a:xfrm>
              <a:off x="901856" y="3789040"/>
              <a:ext cx="432048" cy="2546995"/>
            </a:xfrm>
            <a:prstGeom prst="rect">
              <a:avLst/>
            </a:prstGeom>
            <a:noFill/>
            <a:ln w="9525" cap="flat" cmpd="sng" algn="ctr">
              <a:solidFill>
                <a:sysClr val="windowText" lastClr="000000">
                  <a:shade val="95000"/>
                  <a:satMod val="105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cxnSp>
        <p:nvCxnSpPr>
          <p:cNvPr id="55" name="구부러진 연결선 41"/>
          <p:cNvCxnSpPr>
            <a:stCxn id="60" idx="3"/>
            <a:endCxn id="49" idx="3"/>
          </p:cNvCxnSpPr>
          <p:nvPr/>
        </p:nvCxnSpPr>
        <p:spPr>
          <a:xfrm rot="5400000">
            <a:off x="2967892" y="3646928"/>
            <a:ext cx="326256" cy="2006882"/>
          </a:xfrm>
          <a:prstGeom prst="curvedConnector2">
            <a:avLst/>
          </a:prstGeom>
          <a:noFill/>
          <a:ln w="9525" cap="flat" cmpd="sng" algn="ctr">
            <a:solidFill>
              <a:sysClr val="windowText" lastClr="000000">
                <a:shade val="95000"/>
                <a:satMod val="105000"/>
              </a:sysClr>
            </a:solidFill>
            <a:prstDash val="lgDash"/>
            <a:tailEnd type="triangle"/>
          </a:ln>
          <a:effectLst/>
        </p:spPr>
      </p:cxnSp>
      <p:cxnSp>
        <p:nvCxnSpPr>
          <p:cNvPr id="56" name="구부러진 연결선 51"/>
          <p:cNvCxnSpPr>
            <a:stCxn id="61" idx="3"/>
            <a:endCxn id="51" idx="3"/>
          </p:cNvCxnSpPr>
          <p:nvPr/>
        </p:nvCxnSpPr>
        <p:spPr>
          <a:xfrm rot="5400000">
            <a:off x="2609767" y="4005054"/>
            <a:ext cx="1348738" cy="2313113"/>
          </a:xfrm>
          <a:prstGeom prst="curvedConnector2">
            <a:avLst/>
          </a:prstGeom>
          <a:noFill/>
          <a:ln w="9525" cap="flat" cmpd="sng" algn="ctr">
            <a:solidFill>
              <a:sysClr val="windowText" lastClr="000000">
                <a:shade val="95000"/>
                <a:satMod val="105000"/>
              </a:sysClr>
            </a:solidFill>
            <a:prstDash val="lgDash"/>
            <a:tailEnd type="triangle"/>
          </a:ln>
          <a:effectLst/>
        </p:spPr>
      </p:cxnSp>
      <p:grpSp>
        <p:nvGrpSpPr>
          <p:cNvPr id="57" name="그룹 87"/>
          <p:cNvGrpSpPr/>
          <p:nvPr/>
        </p:nvGrpSpPr>
        <p:grpSpPr>
          <a:xfrm>
            <a:off x="2127579" y="4087131"/>
            <a:ext cx="3987336" cy="400110"/>
            <a:chOff x="2627783" y="4259917"/>
            <a:chExt cx="3987336" cy="400110"/>
          </a:xfrm>
        </p:grpSpPr>
        <p:cxnSp>
          <p:nvCxnSpPr>
            <p:cNvPr id="58" name="직선 화살표 연결선 29"/>
            <p:cNvCxnSpPr>
              <a:endCxn id="64" idx="1"/>
            </p:cNvCxnSpPr>
            <p:nvPr/>
          </p:nvCxnSpPr>
          <p:spPr>
            <a:xfrm>
              <a:off x="2627783" y="4459972"/>
              <a:ext cx="1683080" cy="0"/>
            </a:xfrm>
            <a:prstGeom prst="straightConnector1">
              <a:avLst/>
            </a:prstGeom>
            <a:noFill/>
            <a:ln w="9525" cap="flat" cmpd="sng" algn="ctr">
              <a:solidFill>
                <a:sysClr val="windowText" lastClr="000000">
                  <a:shade val="95000"/>
                  <a:satMod val="105000"/>
                </a:sysClr>
              </a:solidFill>
              <a:prstDash val="solid"/>
              <a:tailEnd type="triangle"/>
            </a:ln>
            <a:effectLst/>
          </p:spPr>
        </p:cxnSp>
        <p:grpSp>
          <p:nvGrpSpPr>
            <p:cNvPr id="59" name="그룹 76"/>
            <p:cNvGrpSpPr/>
            <p:nvPr/>
          </p:nvGrpSpPr>
          <p:grpSpPr>
            <a:xfrm>
              <a:off x="4310863" y="4259917"/>
              <a:ext cx="2304256" cy="400110"/>
              <a:chOff x="1693944" y="4331925"/>
              <a:chExt cx="2304256" cy="400110"/>
            </a:xfrm>
          </p:grpSpPr>
          <p:sp>
            <p:nvSpPr>
              <p:cNvPr id="60" name="직사각형 43"/>
              <p:cNvSpPr/>
              <p:nvPr/>
            </p:nvSpPr>
            <p:spPr>
              <a:xfrm rot="5400000">
                <a:off x="1817692"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1" name="직사각형 50"/>
              <p:cNvSpPr/>
              <p:nvPr/>
            </p:nvSpPr>
            <p:spPr>
              <a:xfrm rot="5400000">
                <a:off x="2123923"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2" name="직사각형 56"/>
              <p:cNvSpPr/>
              <p:nvPr/>
            </p:nvSpPr>
            <p:spPr>
              <a:xfrm rot="5400000">
                <a:off x="3454087"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3" name="직사각형 27"/>
              <p:cNvSpPr/>
              <p:nvPr/>
            </p:nvSpPr>
            <p:spPr>
              <a:xfrm>
                <a:off x="2590003" y="4331925"/>
                <a:ext cx="720080" cy="40011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rtlCol="0" anchor="ctr"/>
              <a:lstStyle/>
              <a:p>
                <a:pPr algn="ctr">
                  <a:defRPr/>
                </a:pPr>
                <a:r>
                  <a:rPr lang="en-US" altLang="ko-KR" sz="2400" kern="0" dirty="0" smtClean="0">
                    <a:solidFill>
                      <a:sysClr val="windowText" lastClr="000000"/>
                    </a:solidFill>
                    <a:latin typeface="Calibri"/>
                    <a:ea typeface="나눔고딕"/>
                  </a:rPr>
                  <a:t>&amp;w</a:t>
                </a:r>
                <a:endParaRPr lang="ko-KR" altLang="en-US" sz="2400" kern="0" dirty="0">
                  <a:solidFill>
                    <a:sysClr val="windowText" lastClr="000000"/>
                  </a:solidFill>
                  <a:latin typeface="Calibri"/>
                  <a:ea typeface="나눔고딕"/>
                </a:endParaRPr>
              </a:p>
            </p:txBody>
          </p:sp>
          <p:sp>
            <p:nvSpPr>
              <p:cNvPr id="64" name="직사각형 26"/>
              <p:cNvSpPr/>
              <p:nvPr/>
            </p:nvSpPr>
            <p:spPr>
              <a:xfrm>
                <a:off x="1693944" y="4331925"/>
                <a:ext cx="2304256" cy="400110"/>
              </a:xfrm>
              <a:prstGeom prst="rect">
                <a:avLst/>
              </a:prstGeom>
              <a:noFill/>
              <a:ln w="9525" cap="flat" cmpd="sng" algn="ctr">
                <a:solidFill>
                  <a:sysClr val="windowText" lastClr="000000">
                    <a:shade val="95000"/>
                    <a:satMod val="105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65" name="구부러진 연결선 57"/>
          <p:cNvCxnSpPr>
            <a:stCxn id="62" idx="1"/>
            <a:endCxn id="50" idx="3"/>
          </p:cNvCxnSpPr>
          <p:nvPr/>
        </p:nvCxnSpPr>
        <p:spPr>
          <a:xfrm rot="16200000" flipV="1">
            <a:off x="3813497" y="2129772"/>
            <a:ext cx="271443" cy="3643277"/>
          </a:xfrm>
          <a:prstGeom prst="curvedConnector2">
            <a:avLst/>
          </a:prstGeom>
          <a:noFill/>
          <a:ln w="9525" cap="flat" cmpd="sng" algn="ctr">
            <a:solidFill>
              <a:sysClr val="windowText" lastClr="000000">
                <a:shade val="95000"/>
                <a:satMod val="105000"/>
              </a:sysClr>
            </a:solidFill>
            <a:prstDash val="lgDash"/>
            <a:tailEnd type="triangle"/>
          </a:ln>
          <a:effectLst/>
        </p:spPr>
      </p:cxnSp>
      <p:grpSp>
        <p:nvGrpSpPr>
          <p:cNvPr id="66" name="그룹 93"/>
          <p:cNvGrpSpPr/>
          <p:nvPr/>
        </p:nvGrpSpPr>
        <p:grpSpPr>
          <a:xfrm>
            <a:off x="2775652" y="3101467"/>
            <a:ext cx="6382071" cy="2820517"/>
            <a:chOff x="3275856" y="3175530"/>
            <a:chExt cx="6382071" cy="2820517"/>
          </a:xfrm>
        </p:grpSpPr>
        <p:sp>
          <p:nvSpPr>
            <p:cNvPr id="67" name="타원 88"/>
            <p:cNvSpPr/>
            <p:nvPr/>
          </p:nvSpPr>
          <p:spPr>
            <a:xfrm>
              <a:off x="3275856" y="3618309"/>
              <a:ext cx="508484" cy="2377738"/>
            </a:xfrm>
            <a:prstGeom prst="ellipse">
              <a:avLst/>
            </a:prstGeom>
            <a:noFill/>
            <a:ln w="38100" cap="flat" cmpd="sng" algn="ctr">
              <a:solidFill>
                <a:srgbClr val="FF0000"/>
              </a:solidFill>
              <a:prstDash val="dash"/>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8" name="TextBox 67"/>
            <p:cNvSpPr txBox="1"/>
            <p:nvPr/>
          </p:nvSpPr>
          <p:spPr>
            <a:xfrm>
              <a:off x="3615287" y="3175530"/>
              <a:ext cx="6042640" cy="461665"/>
            </a:xfrm>
            <a:prstGeom prst="rect">
              <a:avLst/>
            </a:prstGeom>
            <a:noFill/>
          </p:spPr>
          <p:txBody>
            <a:bodyPr wrap="none" rtlCol="0">
              <a:spAutoFit/>
            </a:bodyPr>
            <a:lstStyle/>
            <a:p>
              <a:pPr>
                <a:defRPr/>
              </a:pPr>
              <a:r>
                <a:rPr lang="en-US" altLang="ko-KR" sz="2400" b="1" kern="0" dirty="0" smtClean="0">
                  <a:solidFill>
                    <a:srgbClr val="0000FF"/>
                  </a:solidFill>
                </a:rPr>
                <a:t>1. Frequent random memory accesses</a:t>
              </a:r>
              <a:endParaRPr lang="ko-KR" altLang="en-US" sz="2400" b="1" kern="0" dirty="0">
                <a:solidFill>
                  <a:srgbClr val="0000FF"/>
                </a:solidFill>
              </a:endParaRPr>
            </a:p>
          </p:txBody>
        </p:sp>
      </p:grpSp>
      <p:grpSp>
        <p:nvGrpSpPr>
          <p:cNvPr id="69" name="그룹 94"/>
          <p:cNvGrpSpPr/>
          <p:nvPr/>
        </p:nvGrpSpPr>
        <p:grpSpPr>
          <a:xfrm>
            <a:off x="4067944" y="5046549"/>
            <a:ext cx="5091508" cy="1220380"/>
            <a:chOff x="4568148" y="5107165"/>
            <a:chExt cx="5091508" cy="1220380"/>
          </a:xfrm>
        </p:grpSpPr>
        <p:sp>
          <p:nvSpPr>
            <p:cNvPr id="70" name="타원 91"/>
            <p:cNvSpPr/>
            <p:nvPr/>
          </p:nvSpPr>
          <p:spPr>
            <a:xfrm>
              <a:off x="4601391" y="5107165"/>
              <a:ext cx="2378834" cy="573280"/>
            </a:xfrm>
            <a:prstGeom prst="ellipse">
              <a:avLst/>
            </a:prstGeom>
            <a:noFill/>
            <a:ln w="38100" cap="flat" cmpd="sng" algn="ctr">
              <a:solidFill>
                <a:srgbClr val="FF0000"/>
              </a:solidFill>
              <a:prstDash val="dash"/>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71" name="TextBox 70"/>
            <p:cNvSpPr txBox="1"/>
            <p:nvPr/>
          </p:nvSpPr>
          <p:spPr>
            <a:xfrm>
              <a:off x="4568148" y="5865880"/>
              <a:ext cx="5091508" cy="461665"/>
            </a:xfrm>
            <a:prstGeom prst="rect">
              <a:avLst/>
            </a:prstGeom>
            <a:noFill/>
          </p:spPr>
          <p:txBody>
            <a:bodyPr wrap="none" rtlCol="0">
              <a:spAutoFit/>
            </a:bodyPr>
            <a:lstStyle/>
            <a:p>
              <a:pPr>
                <a:defRPr/>
              </a:pPr>
              <a:r>
                <a:rPr lang="en-US" altLang="ko-KR" sz="2400" b="1" kern="0" dirty="0" smtClean="0">
                  <a:solidFill>
                    <a:srgbClr val="0000FF"/>
                  </a:solidFill>
                </a:rPr>
                <a:t>2. Little amount of computation</a:t>
              </a:r>
              <a:endParaRPr lang="ko-KR" altLang="en-US" sz="2400" b="1" kern="0" dirty="0">
                <a:solidFill>
                  <a:srgbClr val="0000FF"/>
                </a:solidFill>
              </a:endParaRPr>
            </a:p>
          </p:txBody>
        </p:sp>
      </p:grpSp>
      <p:grpSp>
        <p:nvGrpSpPr>
          <p:cNvPr id="72" name="그룹 12"/>
          <p:cNvGrpSpPr/>
          <p:nvPr/>
        </p:nvGrpSpPr>
        <p:grpSpPr>
          <a:xfrm>
            <a:off x="102248" y="4537387"/>
            <a:ext cx="1593283" cy="1314561"/>
            <a:chOff x="314421" y="4694850"/>
            <a:chExt cx="1593283" cy="1314561"/>
          </a:xfrm>
        </p:grpSpPr>
        <p:grpSp>
          <p:nvGrpSpPr>
            <p:cNvPr id="73" name="그룹 5"/>
            <p:cNvGrpSpPr/>
            <p:nvPr/>
          </p:nvGrpSpPr>
          <p:grpSpPr>
            <a:xfrm>
              <a:off x="314421" y="4694850"/>
              <a:ext cx="1224137" cy="1314561"/>
              <a:chOff x="395536" y="3645024"/>
              <a:chExt cx="1326123" cy="1314561"/>
            </a:xfrm>
          </p:grpSpPr>
          <p:sp>
            <p:nvSpPr>
              <p:cNvPr id="77" name="직사각형 2"/>
              <p:cNvSpPr/>
              <p:nvPr/>
            </p:nvSpPr>
            <p:spPr>
              <a:xfrm>
                <a:off x="395536" y="3645024"/>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dirty="0" err="1" smtClean="0">
                    <a:solidFill>
                      <a:sysClr val="windowText" lastClr="000000"/>
                    </a:solidFill>
                    <a:latin typeface="Calibri"/>
                    <a:ea typeface="나눔고딕"/>
                  </a:rPr>
                  <a:t>w.rank</a:t>
                </a:r>
                <a:endParaRPr lang="en-US" altLang="ko-KR" sz="1600" kern="0" dirty="0" smtClean="0">
                  <a:solidFill>
                    <a:sysClr val="windowText" lastClr="000000"/>
                  </a:solidFill>
                  <a:latin typeface="Calibri"/>
                  <a:ea typeface="나눔고딕"/>
                </a:endParaRPr>
              </a:p>
            </p:txBody>
          </p:sp>
          <p:sp>
            <p:nvSpPr>
              <p:cNvPr id="78" name="직사각형 33"/>
              <p:cNvSpPr/>
              <p:nvPr/>
            </p:nvSpPr>
            <p:spPr>
              <a:xfrm>
                <a:off x="395536" y="3973151"/>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smtClean="0">
                    <a:solidFill>
                      <a:sysClr val="windowText" lastClr="000000"/>
                    </a:solidFill>
                    <a:latin typeface="Calibri"/>
                    <a:ea typeface="나눔고딕"/>
                  </a:rPr>
                  <a:t>w.next_rank</a:t>
                </a:r>
                <a:endParaRPr lang="en-US" altLang="ko-KR" sz="1600" kern="0" dirty="0" smtClean="0">
                  <a:solidFill>
                    <a:sysClr val="windowText" lastClr="000000"/>
                  </a:solidFill>
                  <a:latin typeface="Calibri"/>
                  <a:ea typeface="나눔고딕"/>
                </a:endParaRPr>
              </a:p>
            </p:txBody>
          </p:sp>
          <p:sp>
            <p:nvSpPr>
              <p:cNvPr id="79" name="직사각형 34"/>
              <p:cNvSpPr/>
              <p:nvPr/>
            </p:nvSpPr>
            <p:spPr>
              <a:xfrm>
                <a:off x="395536" y="4299407"/>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dirty="0" err="1" smtClean="0">
                    <a:solidFill>
                      <a:sysClr val="windowText" lastClr="000000"/>
                    </a:solidFill>
                    <a:latin typeface="Calibri"/>
                    <a:ea typeface="나눔고딕"/>
                  </a:rPr>
                  <a:t>w.edges</a:t>
                </a:r>
                <a:endParaRPr lang="en-US" altLang="ko-KR" sz="1600" kern="0" dirty="0" smtClean="0">
                  <a:solidFill>
                    <a:sysClr val="windowText" lastClr="000000"/>
                  </a:solidFill>
                  <a:latin typeface="Calibri"/>
                  <a:ea typeface="나눔고딕"/>
                </a:endParaRPr>
              </a:p>
            </p:txBody>
          </p:sp>
          <p:sp>
            <p:nvSpPr>
              <p:cNvPr id="80" name="직사각형 35"/>
              <p:cNvSpPr/>
              <p:nvPr/>
            </p:nvSpPr>
            <p:spPr>
              <a:xfrm>
                <a:off x="395536" y="4631457"/>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smtClean="0">
                    <a:solidFill>
                      <a:sysClr val="windowText" lastClr="000000"/>
                    </a:solidFill>
                    <a:latin typeface="Calibri"/>
                    <a:ea typeface="나눔고딕"/>
                  </a:rPr>
                  <a:t>…</a:t>
                </a:r>
                <a:endParaRPr lang="en-US" altLang="ko-KR" sz="1600" kern="0" dirty="0" smtClean="0">
                  <a:solidFill>
                    <a:sysClr val="windowText" lastClr="000000"/>
                  </a:solidFill>
                  <a:latin typeface="Calibri"/>
                  <a:ea typeface="나눔고딕"/>
                </a:endParaRPr>
              </a:p>
            </p:txBody>
          </p:sp>
        </p:grpSp>
        <p:grpSp>
          <p:nvGrpSpPr>
            <p:cNvPr id="74" name="그룹 11"/>
            <p:cNvGrpSpPr/>
            <p:nvPr/>
          </p:nvGrpSpPr>
          <p:grpSpPr>
            <a:xfrm>
              <a:off x="1538558" y="4694850"/>
              <a:ext cx="369146" cy="1314561"/>
              <a:chOff x="1538558" y="4694850"/>
              <a:chExt cx="369146" cy="1314561"/>
            </a:xfrm>
          </p:grpSpPr>
          <p:cxnSp>
            <p:nvCxnSpPr>
              <p:cNvPr id="75" name="직선 연결선 8"/>
              <p:cNvCxnSpPr/>
              <p:nvPr/>
            </p:nvCxnSpPr>
            <p:spPr>
              <a:xfrm flipH="1" flipV="1">
                <a:off x="1538558" y="4694850"/>
                <a:ext cx="369146" cy="698426"/>
              </a:xfrm>
              <a:prstGeom prst="line">
                <a:avLst/>
              </a:prstGeom>
              <a:noFill/>
              <a:ln w="9525" cap="flat" cmpd="sng" algn="ctr">
                <a:solidFill>
                  <a:srgbClr val="60BD68">
                    <a:shade val="95000"/>
                    <a:satMod val="105000"/>
                  </a:srgbClr>
                </a:solidFill>
                <a:prstDash val="dash"/>
              </a:ln>
              <a:effectLst/>
            </p:spPr>
          </p:cxnSp>
          <p:cxnSp>
            <p:nvCxnSpPr>
              <p:cNvPr id="76" name="직선 연결선 10"/>
              <p:cNvCxnSpPr/>
              <p:nvPr/>
            </p:nvCxnSpPr>
            <p:spPr>
              <a:xfrm flipV="1">
                <a:off x="1538558" y="5793386"/>
                <a:ext cx="369146" cy="216025"/>
              </a:xfrm>
              <a:prstGeom prst="line">
                <a:avLst/>
              </a:prstGeom>
              <a:noFill/>
              <a:ln w="9525" cap="flat" cmpd="sng" algn="ctr">
                <a:solidFill>
                  <a:srgbClr val="60BD68">
                    <a:shade val="95000"/>
                    <a:satMod val="105000"/>
                  </a:srgbClr>
                </a:solidFill>
                <a:prstDash val="dash"/>
              </a:ln>
              <a:effectLst/>
            </p:spPr>
          </p:cxnSp>
        </p:grpSp>
      </p:grpSp>
    </p:spTree>
    <p:extLst>
      <p:ext uri="{BB962C8B-B14F-4D97-AF65-F5344CB8AC3E}">
        <p14:creationId xmlns:p14="http://schemas.microsoft.com/office/powerpoint/2010/main" val="2693266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200"/>
                                        <p:tgtEl>
                                          <p:spTgt spid="4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8"/>
                                        </p:tgtEl>
                                        <p:attrNameLst>
                                          <p:attrName>style.visibility</p:attrName>
                                        </p:attrNameLst>
                                      </p:cBhvr>
                                      <p:to>
                                        <p:strVal val="visible"/>
                                      </p:to>
                                    </p:set>
                                    <p:animEffect transition="in" filter="fade">
                                      <p:cBhvr>
                                        <p:cTn id="12" dur="200"/>
                                        <p:tgtEl>
                                          <p:spTgt spid="48"/>
                                        </p:tgtEl>
                                      </p:cBhvr>
                                    </p:animEffect>
                                  </p:childTnLst>
                                </p:cTn>
                              </p:par>
                            </p:childTnLst>
                          </p:cTn>
                        </p:par>
                        <p:par>
                          <p:cTn id="13" fill="hold">
                            <p:stCondLst>
                              <p:cond delay="200"/>
                            </p:stCondLst>
                            <p:childTnLst>
                              <p:par>
                                <p:cTn id="14" presetID="22" presetClass="entr" presetSubtype="2" fill="hold" nodeType="afterEffect">
                                  <p:stCondLst>
                                    <p:cond delay="0"/>
                                  </p:stCondLst>
                                  <p:childTnLst>
                                    <p:set>
                                      <p:cBhvr>
                                        <p:cTn id="15" dur="1" fill="hold">
                                          <p:stCondLst>
                                            <p:cond delay="0"/>
                                          </p:stCondLst>
                                        </p:cTn>
                                        <p:tgtEl>
                                          <p:spTgt spid="72"/>
                                        </p:tgtEl>
                                        <p:attrNameLst>
                                          <p:attrName>style.visibility</p:attrName>
                                        </p:attrNameLst>
                                      </p:cBhvr>
                                      <p:to>
                                        <p:strVal val="visible"/>
                                      </p:to>
                                    </p:set>
                                    <p:animEffect transition="in" filter="wipe(right)">
                                      <p:cBhvr>
                                        <p:cTn id="16" dur="500"/>
                                        <p:tgtEl>
                                          <p:spTgt spid="72"/>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wipe(left)">
                                      <p:cBhvr>
                                        <p:cTn id="21" dur="500"/>
                                        <p:tgtEl>
                                          <p:spTgt spid="57"/>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nodeType="click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wipe(up)">
                                      <p:cBhvr>
                                        <p:cTn id="26" dur="500"/>
                                        <p:tgtEl>
                                          <p:spTgt spid="55"/>
                                        </p:tgtEl>
                                      </p:cBhvr>
                                    </p:animEffect>
                                  </p:childTnLst>
                                </p:cTn>
                              </p:par>
                            </p:childTnLst>
                          </p:cTn>
                        </p:par>
                        <p:par>
                          <p:cTn id="27" fill="hold">
                            <p:stCondLst>
                              <p:cond delay="500"/>
                            </p:stCondLst>
                            <p:childTnLst>
                              <p:par>
                                <p:cTn id="28" presetID="22" presetClass="entr" presetSubtype="1" fill="hold" nodeType="after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wipe(up)">
                                      <p:cBhvr>
                                        <p:cTn id="30" dur="500"/>
                                        <p:tgtEl>
                                          <p:spTgt spid="56"/>
                                        </p:tgtEl>
                                      </p:cBhvr>
                                    </p:animEffect>
                                  </p:childTnLst>
                                </p:cTn>
                              </p:par>
                            </p:childTnLst>
                          </p:cTn>
                        </p:par>
                        <p:par>
                          <p:cTn id="31" fill="hold">
                            <p:stCondLst>
                              <p:cond delay="1000"/>
                            </p:stCondLst>
                            <p:childTnLst>
                              <p:par>
                                <p:cTn id="32" presetID="22" presetClass="entr" presetSubtype="1" fill="hold" nodeType="afterEffect">
                                  <p:stCondLst>
                                    <p:cond delay="0"/>
                                  </p:stCondLst>
                                  <p:childTnLst>
                                    <p:set>
                                      <p:cBhvr>
                                        <p:cTn id="33" dur="1" fill="hold">
                                          <p:stCondLst>
                                            <p:cond delay="0"/>
                                          </p:stCondLst>
                                        </p:cTn>
                                        <p:tgtEl>
                                          <p:spTgt spid="45"/>
                                        </p:tgtEl>
                                        <p:attrNameLst>
                                          <p:attrName>style.visibility</p:attrName>
                                        </p:attrNameLst>
                                      </p:cBhvr>
                                      <p:to>
                                        <p:strVal val="visible"/>
                                      </p:to>
                                    </p:set>
                                    <p:animEffect transition="in" filter="wipe(up)">
                                      <p:cBhvr>
                                        <p:cTn id="34" dur="500"/>
                                        <p:tgtEl>
                                          <p:spTgt spid="45"/>
                                        </p:tgtEl>
                                      </p:cBhvr>
                                    </p:animEffect>
                                  </p:childTnLst>
                                </p:cTn>
                              </p:par>
                            </p:childTnLst>
                          </p:cTn>
                        </p:par>
                        <p:par>
                          <p:cTn id="35" fill="hold">
                            <p:stCondLst>
                              <p:cond delay="1500"/>
                            </p:stCondLst>
                            <p:childTnLst>
                              <p:par>
                                <p:cTn id="36" presetID="22" presetClass="entr" presetSubtype="4" fill="hold" nodeType="afterEffect">
                                  <p:stCondLst>
                                    <p:cond delay="0"/>
                                  </p:stCondLst>
                                  <p:childTnLst>
                                    <p:set>
                                      <p:cBhvr>
                                        <p:cTn id="37" dur="1" fill="hold">
                                          <p:stCondLst>
                                            <p:cond delay="0"/>
                                          </p:stCondLst>
                                        </p:cTn>
                                        <p:tgtEl>
                                          <p:spTgt spid="65"/>
                                        </p:tgtEl>
                                        <p:attrNameLst>
                                          <p:attrName>style.visibility</p:attrName>
                                        </p:attrNameLst>
                                      </p:cBhvr>
                                      <p:to>
                                        <p:strVal val="visible"/>
                                      </p:to>
                                    </p:set>
                                    <p:animEffect transition="in" filter="wipe(down)">
                                      <p:cBhvr>
                                        <p:cTn id="38" dur="500"/>
                                        <p:tgtEl>
                                          <p:spTgt spid="65"/>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66"/>
                                        </p:tgtEl>
                                        <p:attrNameLst>
                                          <p:attrName>style.visibility</p:attrName>
                                        </p:attrNameLst>
                                      </p:cBhvr>
                                      <p:to>
                                        <p:strVal val="visible"/>
                                      </p:to>
                                    </p:set>
                                    <p:animEffect transition="in" filter="fade">
                                      <p:cBhvr>
                                        <p:cTn id="43" dur="200"/>
                                        <p:tgtEl>
                                          <p:spTgt spid="66"/>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2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System for Graph Processing</a:t>
            </a:r>
            <a:endParaRPr lang="en-US" dirty="0"/>
          </a:p>
        </p:txBody>
      </p:sp>
      <p:pic>
        <p:nvPicPr>
          <p:cNvPr id="258" name="Picture 2" descr="http://www.extremetech.com/wp-content/uploads/2013/09/hybrid_memory_cub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1620" y="1340768"/>
            <a:ext cx="3383774" cy="2429550"/>
          </a:xfrm>
          <a:prstGeom prst="rect">
            <a:avLst/>
          </a:prstGeom>
          <a:noFill/>
          <a:extLst>
            <a:ext uri="{909E8E84-426E-40dd-AFC4-6F175D3DCCD1}">
              <a14:hiddenFill xmlns="" xmlns:a14="http://schemas.microsoft.com/office/drawing/2010/main">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smtClean="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smtClean="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smtClean="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smtClean="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smtClean="0">
                  <a:solidFill>
                    <a:sysClr val="windowText" lastClr="000000"/>
                  </a:solidFill>
                </a:rPr>
                <a:t>Memory-Mapped</a:t>
              </a:r>
            </a:p>
            <a:p>
              <a:pPr algn="ctr">
                <a:defRPr/>
              </a:pPr>
              <a:r>
                <a:rPr lang="en-US" altLang="ko-KR" kern="0" dirty="0" smtClean="0">
                  <a:solidFill>
                    <a:sysClr val="windowText" lastClr="000000"/>
                  </a:solidFill>
                </a:rPr>
                <a:t>Accelerator Interface</a:t>
              </a:r>
            </a:p>
            <a:p>
              <a:pPr algn="ctr">
                <a:defRPr/>
              </a:pPr>
              <a:r>
                <a:rPr lang="en-US" altLang="ko-KR" sz="1400" kern="0" dirty="0" smtClean="0">
                  <a:solidFill>
                    <a:sysClr val="windowText" lastClr="000000"/>
                  </a:solidFill>
                </a:rPr>
                <a:t>(</a:t>
              </a:r>
              <a:r>
                <a:rPr lang="en-US" altLang="ko-KR" sz="1400" kern="0" dirty="0" err="1" smtClean="0">
                  <a:solidFill>
                    <a:sysClr val="windowText" lastClr="000000"/>
                  </a:solidFill>
                </a:rPr>
                <a:t>Noncacheable</a:t>
              </a:r>
              <a:r>
                <a:rPr lang="en-US" altLang="ko-KR" sz="1400" kern="0" dirty="0" smtClean="0">
                  <a:solidFill>
                    <a:sysClr val="windowText" lastClr="000000"/>
                  </a:solidFill>
                </a:rPr>
                <a:t>, Physically Addressed)</a:t>
              </a:r>
              <a:endParaRPr lang="ko-KR" altLang="en-US" sz="1400" kern="0" dirty="0">
                <a:solidFill>
                  <a:sysClr val="windowText" lastClr="000000"/>
                </a:solidFill>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
        <p:nvSpPr>
          <p:cNvPr id="3" name="TextBox 2"/>
          <p:cNvSpPr txBox="1"/>
          <p:nvPr/>
        </p:nvSpPr>
        <p:spPr>
          <a:xfrm>
            <a:off x="775334" y="980728"/>
            <a:ext cx="7469074" cy="369332"/>
          </a:xfrm>
          <a:prstGeom prst="rect">
            <a:avLst/>
          </a:prstGeom>
          <a:noFill/>
        </p:spPr>
        <p:txBody>
          <a:bodyPr wrap="none" rtlCol="0">
            <a:spAutoFit/>
          </a:bodyPr>
          <a:lstStyle/>
          <a:p>
            <a:r>
              <a:rPr lang="en-US" dirty="0" smtClean="0">
                <a:solidFill>
                  <a:srgbClr val="0000FF"/>
                </a:solidFill>
              </a:rPr>
              <a:t>Interconnected set of 3D-stacked </a:t>
            </a:r>
            <a:r>
              <a:rPr lang="en-US" dirty="0" err="1" smtClean="0">
                <a:solidFill>
                  <a:srgbClr val="0000FF"/>
                </a:solidFill>
              </a:rPr>
              <a:t>memory+logic</a:t>
            </a:r>
            <a:r>
              <a:rPr lang="en-US" dirty="0" smtClean="0">
                <a:solidFill>
                  <a:srgbClr val="0000FF"/>
                </a:solidFill>
              </a:rPr>
              <a:t> chips with simple cores</a:t>
            </a:r>
            <a:endParaRPr lang="en-US" dirty="0">
              <a:solidFill>
                <a:srgbClr val="0000FF"/>
              </a:solidFill>
            </a:endParaRPr>
          </a:p>
        </p:txBody>
      </p:sp>
      <p:sp>
        <p:nvSpPr>
          <p:cNvPr id="5" name="TextBox 4"/>
          <p:cNvSpPr txBox="1"/>
          <p:nvPr/>
        </p:nvSpPr>
        <p:spPr>
          <a:xfrm>
            <a:off x="5868144" y="2204864"/>
            <a:ext cx="795898" cy="369332"/>
          </a:xfrm>
          <a:prstGeom prst="rect">
            <a:avLst/>
          </a:prstGeom>
          <a:noFill/>
        </p:spPr>
        <p:txBody>
          <a:bodyPr wrap="none" rtlCol="0">
            <a:spAutoFit/>
          </a:bodyPr>
          <a:lstStyle/>
          <a:p>
            <a:r>
              <a:rPr lang="en-US" b="1" dirty="0" smtClean="0">
                <a:solidFill>
                  <a:srgbClr val="4D5494"/>
                </a:solidFill>
              </a:rPr>
              <a:t>Logic</a:t>
            </a:r>
            <a:endParaRPr lang="en-US" b="1" dirty="0">
              <a:solidFill>
                <a:srgbClr val="4D5494"/>
              </a:solidFill>
            </a:endParaRPr>
          </a:p>
        </p:txBody>
      </p:sp>
      <p:sp>
        <p:nvSpPr>
          <p:cNvPr id="511" name="TextBox 510"/>
          <p:cNvSpPr txBox="1"/>
          <p:nvPr/>
        </p:nvSpPr>
        <p:spPr>
          <a:xfrm>
            <a:off x="5796136" y="1700808"/>
            <a:ext cx="1123437" cy="369332"/>
          </a:xfrm>
          <a:prstGeom prst="rect">
            <a:avLst/>
          </a:prstGeom>
          <a:noFill/>
        </p:spPr>
        <p:txBody>
          <a:bodyPr wrap="none" rtlCol="0">
            <a:spAutoFit/>
          </a:bodyPr>
          <a:lstStyle/>
          <a:p>
            <a:r>
              <a:rPr lang="en-US" b="1" dirty="0" smtClean="0">
                <a:solidFill>
                  <a:srgbClr val="E5B62F"/>
                </a:solidFill>
              </a:rPr>
              <a:t>Memory</a:t>
            </a:r>
            <a:endParaRPr lang="en-US" b="1" dirty="0">
              <a:solidFill>
                <a:srgbClr val="E5B62F"/>
              </a:solidFill>
            </a:endParaRPr>
          </a:p>
        </p:txBody>
      </p:sp>
      <p:sp>
        <p:nvSpPr>
          <p:cNvPr id="513" name="TextBox 512"/>
          <p:cNvSpPr txBox="1"/>
          <p:nvPr/>
        </p:nvSpPr>
        <p:spPr>
          <a:xfrm>
            <a:off x="1224136" y="6453336"/>
            <a:ext cx="7740352" cy="307777"/>
          </a:xfrm>
          <a:prstGeom prst="rect">
            <a:avLst/>
          </a:prstGeom>
          <a:noFill/>
        </p:spPr>
        <p:txBody>
          <a:bodyPr wrap="square" rtlCol="0">
            <a:spAutoFit/>
          </a:bodyPr>
          <a:lstStyle/>
          <a:p>
            <a:r>
              <a:rPr lang="en-US" sz="1400" dirty="0" smtClean="0">
                <a:solidFill>
                  <a:srgbClr val="000000"/>
                </a:solidFill>
              </a:rPr>
              <a:t>Ahn+, “</a:t>
            </a:r>
            <a:r>
              <a:rPr lang="en-US" sz="1400" dirty="0" smtClean="0">
                <a:solidFill>
                  <a:srgbClr val="0000FF"/>
                </a:solidFill>
              </a:rPr>
              <a:t>A Scalable Processing-in-Memory Accelerator for Parallel Graph Processing</a:t>
            </a:r>
            <a:r>
              <a:rPr lang="en-US" sz="1400" dirty="0" smtClean="0">
                <a:solidFill>
                  <a:srgbClr val="000000"/>
                </a:solidFill>
              </a:rPr>
              <a:t>” ISCA 2015.</a:t>
            </a:r>
            <a:endParaRPr lang="en-US" sz="1400" dirty="0">
              <a:solidFill>
                <a:srgbClr val="000000"/>
              </a:solidFill>
            </a:endParaRPr>
          </a:p>
        </p:txBody>
      </p:sp>
    </p:spTree>
    <p:extLst>
      <p:ext uri="{BB962C8B-B14F-4D97-AF65-F5344CB8AC3E}">
        <p14:creationId xmlns:p14="http://schemas.microsoft.com/office/powerpoint/2010/main" val="1824525339"/>
      </p:ext>
    </p:extLst>
  </p:cSld>
  <p:clrMapOvr>
    <a:masterClrMapping/>
  </p:clrMapOvr>
  <p:transition/>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1" name="TextBox 510"/>
          <p:cNvSpPr txBox="1"/>
          <p:nvPr/>
        </p:nvSpPr>
        <p:spPr>
          <a:xfrm>
            <a:off x="5868144" y="2204864"/>
            <a:ext cx="795898" cy="369332"/>
          </a:xfrm>
          <a:prstGeom prst="rect">
            <a:avLst/>
          </a:prstGeom>
          <a:noFill/>
        </p:spPr>
        <p:txBody>
          <a:bodyPr wrap="none" rtlCol="0">
            <a:spAutoFit/>
          </a:bodyPr>
          <a:lstStyle/>
          <a:p>
            <a:r>
              <a:rPr lang="en-US" b="1" dirty="0" smtClean="0">
                <a:solidFill>
                  <a:srgbClr val="4D5494"/>
                </a:solidFill>
              </a:rPr>
              <a:t>Logic</a:t>
            </a:r>
            <a:endParaRPr lang="en-US" b="1" dirty="0">
              <a:solidFill>
                <a:srgbClr val="4D5494"/>
              </a:solidFill>
            </a:endParaRPr>
          </a:p>
        </p:txBody>
      </p:sp>
      <p:sp>
        <p:nvSpPr>
          <p:cNvPr id="512" name="TextBox 511"/>
          <p:cNvSpPr txBox="1"/>
          <p:nvPr/>
        </p:nvSpPr>
        <p:spPr>
          <a:xfrm>
            <a:off x="5796136" y="1700808"/>
            <a:ext cx="1123437" cy="369332"/>
          </a:xfrm>
          <a:prstGeom prst="rect">
            <a:avLst/>
          </a:prstGeom>
          <a:noFill/>
        </p:spPr>
        <p:txBody>
          <a:bodyPr wrap="none" rtlCol="0">
            <a:spAutoFit/>
          </a:bodyPr>
          <a:lstStyle/>
          <a:p>
            <a:r>
              <a:rPr lang="en-US" b="1" dirty="0" smtClean="0">
                <a:solidFill>
                  <a:srgbClr val="E5B62F"/>
                </a:solidFill>
              </a:rPr>
              <a:t>Memory</a:t>
            </a:r>
            <a:endParaRPr lang="en-US" b="1" dirty="0">
              <a:solidFill>
                <a:srgbClr val="E5B62F"/>
              </a:solidFill>
            </a:endParaRPr>
          </a:p>
        </p:txBody>
      </p:sp>
      <p:sp>
        <p:nvSpPr>
          <p:cNvPr id="2" name="Title 1"/>
          <p:cNvSpPr>
            <a:spLocks noGrp="1"/>
          </p:cNvSpPr>
          <p:nvPr>
            <p:ph type="title"/>
          </p:nvPr>
        </p:nvSpPr>
        <p:spPr/>
        <p:txBody>
          <a:bodyPr/>
          <a:lstStyle/>
          <a:p>
            <a:r>
              <a:rPr lang="en-US" dirty="0" err="1" smtClean="0"/>
              <a:t>Tesseract</a:t>
            </a:r>
            <a:r>
              <a:rPr lang="en-US" dirty="0" smtClean="0"/>
              <a:t> System for Graph Processing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128</a:t>
            </a:fld>
            <a:endParaRPr lang="en-US" altLang="en-US">
              <a:solidFill>
                <a:srgbClr val="000000"/>
              </a:solidFill>
            </a:endParaRPr>
          </a:p>
        </p:txBody>
      </p:sp>
      <p:pic>
        <p:nvPicPr>
          <p:cNvPr id="258" name="Picture 2" descr="http://www.extremetech.com/wp-content/uploads/2013/09/hybrid_memory_cub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1620" y="1340768"/>
            <a:ext cx="3383774" cy="2429550"/>
          </a:xfrm>
          <a:prstGeom prst="rect">
            <a:avLst/>
          </a:prstGeom>
          <a:noFill/>
          <a:extLst>
            <a:ext uri="{909E8E84-426E-40dd-AFC4-6F175D3DCCD1}">
              <a14:hiddenFill xmlns="" xmlns:a14="http://schemas.microsoft.com/office/drawing/2010/main">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smtClean="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smtClean="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smtClean="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smtClean="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smtClean="0">
                  <a:solidFill>
                    <a:sysClr val="windowText" lastClr="000000"/>
                  </a:solidFill>
                </a:rPr>
                <a:t>Memory-Mapped</a:t>
              </a:r>
            </a:p>
            <a:p>
              <a:pPr algn="ctr">
                <a:defRPr/>
              </a:pPr>
              <a:r>
                <a:rPr lang="en-US" altLang="ko-KR" kern="0" dirty="0" smtClean="0">
                  <a:solidFill>
                    <a:sysClr val="windowText" lastClr="000000"/>
                  </a:solidFill>
                </a:rPr>
                <a:t>Accelerator Interface</a:t>
              </a:r>
            </a:p>
            <a:p>
              <a:pPr algn="ctr">
                <a:defRPr/>
              </a:pPr>
              <a:r>
                <a:rPr lang="en-US" altLang="ko-KR" sz="1400" kern="0" dirty="0" smtClean="0">
                  <a:solidFill>
                    <a:sysClr val="windowText" lastClr="000000"/>
                  </a:solidFill>
                </a:rPr>
                <a:t>(</a:t>
              </a:r>
              <a:r>
                <a:rPr lang="en-US" altLang="ko-KR" sz="1400" kern="0" dirty="0" err="1" smtClean="0">
                  <a:solidFill>
                    <a:sysClr val="windowText" lastClr="000000"/>
                  </a:solidFill>
                </a:rPr>
                <a:t>Noncacheable</a:t>
              </a:r>
              <a:r>
                <a:rPr lang="en-US" altLang="ko-KR" sz="1400" kern="0" dirty="0" smtClean="0">
                  <a:solidFill>
                    <a:sysClr val="windowText" lastClr="000000"/>
                  </a:solidFill>
                </a:rPr>
                <a:t>, Physically Addressed)</a:t>
              </a:r>
              <a:endParaRPr lang="ko-KR" altLang="en-US" sz="1400" kern="0" dirty="0">
                <a:solidFill>
                  <a:sysClr val="windowText" lastClr="000000"/>
                </a:solidFill>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
        <p:nvSpPr>
          <p:cNvPr id="515" name="직사각형 256"/>
          <p:cNvSpPr/>
          <p:nvPr/>
        </p:nvSpPr>
        <p:spPr>
          <a:xfrm>
            <a:off x="0" y="5983200"/>
            <a:ext cx="9144000" cy="8748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6" name="직사각형 257"/>
          <p:cNvSpPr/>
          <p:nvPr/>
        </p:nvSpPr>
        <p:spPr>
          <a:xfrm>
            <a:off x="0" y="5398571"/>
            <a:ext cx="6022172" cy="583147"/>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7" name="직사각형 259"/>
          <p:cNvSpPr/>
          <p:nvPr/>
        </p:nvSpPr>
        <p:spPr>
          <a:xfrm>
            <a:off x="8312935" y="5400000"/>
            <a:ext cx="831065" cy="582896"/>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8" name="직사각형 2"/>
          <p:cNvSpPr/>
          <p:nvPr/>
        </p:nvSpPr>
        <p:spPr>
          <a:xfrm>
            <a:off x="0" y="-1"/>
            <a:ext cx="9144000" cy="5400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9" name="모서리가 둥근 직사각형 10"/>
          <p:cNvSpPr/>
          <p:nvPr/>
        </p:nvSpPr>
        <p:spPr>
          <a:xfrm>
            <a:off x="5461339" y="4067108"/>
            <a:ext cx="3403838" cy="1095472"/>
          </a:xfrm>
          <a:prstGeom prst="round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2400" kern="0" dirty="0" smtClean="0">
                <a:solidFill>
                  <a:sysClr val="windowText" lastClr="000000"/>
                </a:solidFill>
                <a:latin typeface="Calibri"/>
                <a:ea typeface="나눔고딕"/>
              </a:rPr>
              <a:t>Communications via</a:t>
            </a:r>
            <a:br>
              <a:rPr lang="en-US" altLang="ko-KR" sz="2400" kern="0" dirty="0" smtClean="0">
                <a:solidFill>
                  <a:sysClr val="windowText" lastClr="000000"/>
                </a:solidFill>
                <a:latin typeface="Calibri"/>
                <a:ea typeface="나눔고딕"/>
              </a:rPr>
            </a:br>
            <a:r>
              <a:rPr lang="en-US" altLang="ko-KR" sz="2400" kern="0" dirty="0" smtClean="0">
                <a:solidFill>
                  <a:sysClr val="windowText" lastClr="000000"/>
                </a:solidFill>
                <a:latin typeface="Calibri"/>
                <a:ea typeface="나눔고딕"/>
              </a:rPr>
              <a:t>Remote Function Calls</a:t>
            </a:r>
            <a:endParaRPr lang="ko-KR" altLang="en-US" sz="2400" kern="0" dirty="0">
              <a:solidFill>
                <a:sysClr val="windowText" lastClr="000000"/>
              </a:solidFill>
              <a:latin typeface="Calibri"/>
              <a:ea typeface="나눔고딕"/>
            </a:endParaRPr>
          </a:p>
        </p:txBody>
      </p:sp>
    </p:spTree>
    <p:extLst>
      <p:ext uri="{BB962C8B-B14F-4D97-AF65-F5344CB8AC3E}">
        <p14:creationId xmlns:p14="http://schemas.microsoft.com/office/powerpoint/2010/main" val="878377060"/>
      </p:ext>
    </p:extLst>
  </p:cSld>
  <p:clrMapOvr>
    <a:masterClrMapping/>
  </p:clrMapOvr>
  <p:transition/>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Communications In Tesseract (I)</a:t>
            </a: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129</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66700" y="1135681"/>
            <a:ext cx="8267700" cy="5176881"/>
          </a:xfrm>
          <a:prstGeom prst="rect">
            <a:avLst/>
          </a:prstGeom>
        </p:spPr>
      </p:pic>
    </p:spTree>
    <p:extLst>
      <p:ext uri="{BB962C8B-B14F-4D97-AF65-F5344CB8AC3E}">
        <p14:creationId xmlns:p14="http://schemas.microsoft.com/office/powerpoint/2010/main" val="317718562"/>
      </p:ext>
    </p:extLst>
  </p:cSld>
  <p:clrMapOvr>
    <a:masterClrMapping/>
  </p:clrMapOvr>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(III)</a:t>
            </a:r>
          </a:p>
        </p:txBody>
      </p:sp>
      <p:sp>
        <p:nvSpPr>
          <p:cNvPr id="27651" name="Content Placeholder 2"/>
          <p:cNvSpPr>
            <a:spLocks noGrp="1"/>
          </p:cNvSpPr>
          <p:nvPr>
            <p:ph idx="1"/>
          </p:nvPr>
        </p:nvSpPr>
        <p:spPr>
          <a:xfrm>
            <a:off x="228600" y="996950"/>
            <a:ext cx="8915400" cy="5194300"/>
          </a:xfrm>
        </p:spPr>
        <p:txBody>
          <a:bodyPr/>
          <a:lstStyle/>
          <a:p>
            <a:r>
              <a:rPr lang="en-US" dirty="0">
                <a:solidFill>
                  <a:srgbClr val="7F7F7F"/>
                </a:solidFill>
                <a:latin typeface="Tahoma" charset="0"/>
                <a:ea typeface="ＭＳ Ｐゴシック" charset="0"/>
                <a:cs typeface="ＭＳ Ｐゴシック" charset="0"/>
              </a:rPr>
              <a:t>Need for main memory </a:t>
            </a:r>
            <a:r>
              <a:rPr lang="en-US" dirty="0" smtClean="0">
                <a:solidFill>
                  <a:srgbClr val="7F7F7F"/>
                </a:solidFill>
                <a:latin typeface="Tahoma" charset="0"/>
                <a:ea typeface="ＭＳ Ｐゴシック" charset="0"/>
                <a:cs typeface="ＭＳ Ｐゴシック" charset="0"/>
              </a:rPr>
              <a:t>capacity, bandwidth, QoS </a:t>
            </a:r>
            <a:r>
              <a:rPr lang="en-US" dirty="0">
                <a:solidFill>
                  <a:srgbClr val="7F7F7F"/>
                </a:solidFill>
                <a:latin typeface="Tahoma" charset="0"/>
                <a:ea typeface="ＭＳ Ｐゴシック" charset="0"/>
                <a:cs typeface="ＭＳ Ｐゴシック" charset="0"/>
              </a:rPr>
              <a:t>increasing </a:t>
            </a: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pPr>
              <a:buFont typeface="Wingdings" charset="0"/>
              <a:buNone/>
            </a:pPr>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energy/power is a key system design concern</a:t>
            </a:r>
          </a:p>
          <a:p>
            <a:pPr lvl="1"/>
            <a:r>
              <a:rPr lang="en-US" dirty="0" smtClean="0">
                <a:solidFill>
                  <a:srgbClr val="FF0000"/>
                </a:solidFill>
                <a:latin typeface="Tahoma" charset="0"/>
                <a:ea typeface="ＭＳ Ｐゴシック" charset="0"/>
              </a:rPr>
              <a:t>~40-50</a:t>
            </a:r>
            <a:r>
              <a:rPr lang="en-US" dirty="0">
                <a:solidFill>
                  <a:srgbClr val="FF0000"/>
                </a:solidFill>
                <a:latin typeface="Tahoma" charset="0"/>
                <a:ea typeface="ＭＳ Ｐゴシック" charset="0"/>
              </a:rPr>
              <a:t>% energy spent in off-chip memory hierarchy </a:t>
            </a:r>
            <a:r>
              <a:rPr lang="en-US" sz="1800" dirty="0">
                <a:solidFill>
                  <a:srgbClr val="008000"/>
                </a:solidFill>
                <a:latin typeface="Tahoma" charset="0"/>
                <a:ea typeface="ＭＳ Ｐゴシック" charset="0"/>
              </a:rPr>
              <a:t>[Lefurgy, IEEE </a:t>
            </a:r>
            <a:r>
              <a:rPr lang="en-US" sz="1800" dirty="0" smtClean="0">
                <a:solidFill>
                  <a:srgbClr val="008000"/>
                </a:solidFill>
                <a:latin typeface="Tahoma" charset="0"/>
                <a:ea typeface="ＭＳ Ｐゴシック" charset="0"/>
              </a:rPr>
              <a:t>Computer’03] </a:t>
            </a:r>
            <a:r>
              <a:rPr lang="en-US" dirty="0" smtClean="0">
                <a:solidFill>
                  <a:srgbClr val="FF0000"/>
                </a:solidFill>
                <a:latin typeface="Tahoma" charset="0"/>
                <a:ea typeface="ＭＳ Ｐゴシック" charset="0"/>
              </a:rPr>
              <a:t>&gt;40% power in DRAM </a:t>
            </a:r>
            <a:r>
              <a:rPr lang="en-US" sz="1800" dirty="0" smtClean="0">
                <a:solidFill>
                  <a:srgbClr val="008000"/>
                </a:solidFill>
                <a:latin typeface="Tahoma" charset="0"/>
                <a:ea typeface="ＭＳ Ｐゴシック" charset="0"/>
              </a:rPr>
              <a:t>[Ware, HPCA’10][Paul,ISCA’15]</a:t>
            </a:r>
            <a:endParaRPr lang="en-US" sz="1800" dirty="0">
              <a:solidFill>
                <a:srgbClr val="008000"/>
              </a:solidFill>
              <a:latin typeface="Tahoma" charset="0"/>
              <a:ea typeface="ＭＳ Ｐゴシック" charset="0"/>
            </a:endParaRPr>
          </a:p>
          <a:p>
            <a:pPr lvl="1"/>
            <a:r>
              <a:rPr lang="en-US" dirty="0">
                <a:solidFill>
                  <a:srgbClr val="FF0000"/>
                </a:solidFill>
                <a:latin typeface="Tahoma" charset="0"/>
                <a:ea typeface="ＭＳ Ｐゴシック" charset="0"/>
              </a:rPr>
              <a:t>DRAM consumes power </a:t>
            </a:r>
            <a:r>
              <a:rPr lang="en-US" dirty="0" smtClean="0">
                <a:solidFill>
                  <a:srgbClr val="FF0000"/>
                </a:solidFill>
                <a:latin typeface="Tahoma" charset="0"/>
                <a:ea typeface="ＭＳ Ｐゴシック" charset="0"/>
              </a:rPr>
              <a:t>even when not used (periodic refresh)</a:t>
            </a:r>
            <a:endParaRPr lang="en-US" dirty="0">
              <a:solidFill>
                <a:srgbClr val="FF0000"/>
              </a:solidFill>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DRAM technology scaling is ending </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7652"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152ED14-562A-7B41-81C5-4AADBA53F903}" type="slidenum">
              <a:rPr lang="en-US" sz="1600">
                <a:solidFill>
                  <a:srgbClr val="000000"/>
                </a:solidFill>
                <a:latin typeface="Garamond" charset="0"/>
              </a:rPr>
              <a:pPr eaLnBrk="1" hangingPunct="1"/>
              <a:t>13</a:t>
            </a:fld>
            <a:endParaRPr lang="en-US" sz="1600" dirty="0">
              <a:solidFill>
                <a:srgbClr val="000000"/>
              </a:solidFill>
              <a:latin typeface="Garamond" charset="0"/>
            </a:endParaRPr>
          </a:p>
        </p:txBody>
      </p:sp>
    </p:spTree>
    <p:extLst>
      <p:ext uri="{BB962C8B-B14F-4D97-AF65-F5344CB8AC3E}">
        <p14:creationId xmlns:p14="http://schemas.microsoft.com/office/powerpoint/2010/main" val="5846538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Communications In </a:t>
            </a:r>
            <a:r>
              <a:rPr lang="en-US" dirty="0" smtClean="0"/>
              <a:t>Tesseract (II)</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130</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28600" y="1105123"/>
            <a:ext cx="8229600" cy="5219477"/>
          </a:xfrm>
          <a:prstGeom prst="rect">
            <a:avLst/>
          </a:prstGeom>
        </p:spPr>
      </p:pic>
    </p:spTree>
    <p:extLst>
      <p:ext uri="{BB962C8B-B14F-4D97-AF65-F5344CB8AC3E}">
        <p14:creationId xmlns:p14="http://schemas.microsoft.com/office/powerpoint/2010/main" val="1251525092"/>
      </p:ext>
    </p:extLst>
  </p:cSld>
  <p:clrMapOvr>
    <a:masterClrMapping/>
  </p:clrMapOvr>
  <p:transition/>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Communications In </a:t>
            </a:r>
            <a:r>
              <a:rPr lang="en-US" dirty="0" smtClean="0"/>
              <a:t>Tesseract (III)</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131</a:t>
            </a:fld>
            <a:endParaRPr lang="en-US" altLang="en-US">
              <a:solidFill>
                <a:srgbClr val="000000"/>
              </a:solidFill>
            </a:endParaRPr>
          </a:p>
        </p:txBody>
      </p:sp>
      <p:pic>
        <p:nvPicPr>
          <p:cNvPr id="3" name="Picture 2"/>
          <p:cNvPicPr>
            <a:picLocks noChangeAspect="1"/>
          </p:cNvPicPr>
          <p:nvPr/>
        </p:nvPicPr>
        <p:blipFill>
          <a:blip r:embed="rId2"/>
          <a:stretch>
            <a:fillRect/>
          </a:stretch>
        </p:blipFill>
        <p:spPr>
          <a:xfrm>
            <a:off x="304800" y="1069117"/>
            <a:ext cx="8305800" cy="5255483"/>
          </a:xfrm>
          <a:prstGeom prst="rect">
            <a:avLst/>
          </a:prstGeom>
        </p:spPr>
      </p:pic>
    </p:spTree>
    <p:extLst>
      <p:ext uri="{BB962C8B-B14F-4D97-AF65-F5344CB8AC3E}">
        <p14:creationId xmlns:p14="http://schemas.microsoft.com/office/powerpoint/2010/main" val="1927382526"/>
      </p:ext>
    </p:extLst>
  </p:cSld>
  <p:clrMapOvr>
    <a:masterClrMapping/>
  </p:clrMapOvr>
  <p:transition/>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Remote Function Call (Non-Blocking)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132</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4000" y="1066800"/>
            <a:ext cx="8229600" cy="5237018"/>
          </a:xfrm>
          <a:prstGeom prst="rect">
            <a:avLst/>
          </a:prstGeom>
        </p:spPr>
      </p:pic>
    </p:spTree>
    <p:extLst>
      <p:ext uri="{BB962C8B-B14F-4D97-AF65-F5344CB8AC3E}">
        <p14:creationId xmlns:p14="http://schemas.microsoft.com/office/powerpoint/2010/main" val="874783134"/>
      </p:ext>
    </p:extLst>
  </p:cSld>
  <p:clrMapOvr>
    <a:masterClrMapping/>
  </p:clrMapOvr>
  <p:transition/>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1" name="TextBox 510"/>
          <p:cNvSpPr txBox="1"/>
          <p:nvPr/>
        </p:nvSpPr>
        <p:spPr>
          <a:xfrm>
            <a:off x="5868144" y="2204864"/>
            <a:ext cx="795898" cy="369332"/>
          </a:xfrm>
          <a:prstGeom prst="rect">
            <a:avLst/>
          </a:prstGeom>
          <a:noFill/>
        </p:spPr>
        <p:txBody>
          <a:bodyPr wrap="none" rtlCol="0">
            <a:spAutoFit/>
          </a:bodyPr>
          <a:lstStyle/>
          <a:p>
            <a:r>
              <a:rPr lang="en-US" b="1" dirty="0" smtClean="0">
                <a:solidFill>
                  <a:srgbClr val="4D5494"/>
                </a:solidFill>
              </a:rPr>
              <a:t>Logic</a:t>
            </a:r>
            <a:endParaRPr lang="en-US" b="1" dirty="0">
              <a:solidFill>
                <a:srgbClr val="4D5494"/>
              </a:solidFill>
            </a:endParaRPr>
          </a:p>
        </p:txBody>
      </p:sp>
      <p:sp>
        <p:nvSpPr>
          <p:cNvPr id="512" name="TextBox 511"/>
          <p:cNvSpPr txBox="1"/>
          <p:nvPr/>
        </p:nvSpPr>
        <p:spPr>
          <a:xfrm>
            <a:off x="5796136" y="1700808"/>
            <a:ext cx="1123437" cy="369332"/>
          </a:xfrm>
          <a:prstGeom prst="rect">
            <a:avLst/>
          </a:prstGeom>
          <a:noFill/>
        </p:spPr>
        <p:txBody>
          <a:bodyPr wrap="none" rtlCol="0">
            <a:spAutoFit/>
          </a:bodyPr>
          <a:lstStyle/>
          <a:p>
            <a:r>
              <a:rPr lang="en-US" b="1" dirty="0" smtClean="0">
                <a:solidFill>
                  <a:srgbClr val="E5B62F"/>
                </a:solidFill>
              </a:rPr>
              <a:t>Memory</a:t>
            </a:r>
            <a:endParaRPr lang="en-US" b="1" dirty="0">
              <a:solidFill>
                <a:srgbClr val="E5B62F"/>
              </a:solidFill>
            </a:endParaRPr>
          </a:p>
        </p:txBody>
      </p:sp>
      <p:sp>
        <p:nvSpPr>
          <p:cNvPr id="2" name="Title 1"/>
          <p:cNvSpPr>
            <a:spLocks noGrp="1"/>
          </p:cNvSpPr>
          <p:nvPr>
            <p:ph type="title"/>
          </p:nvPr>
        </p:nvSpPr>
        <p:spPr/>
        <p:txBody>
          <a:bodyPr/>
          <a:lstStyle/>
          <a:p>
            <a:r>
              <a:rPr lang="en-US" dirty="0" err="1" smtClean="0"/>
              <a:t>Tesseract</a:t>
            </a:r>
            <a:r>
              <a:rPr lang="en-US" dirty="0" smtClean="0"/>
              <a:t> System for Graph Processing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133</a:t>
            </a:fld>
            <a:endParaRPr lang="en-US" altLang="en-US">
              <a:solidFill>
                <a:srgbClr val="000000"/>
              </a:solidFill>
            </a:endParaRPr>
          </a:p>
        </p:txBody>
      </p:sp>
      <p:pic>
        <p:nvPicPr>
          <p:cNvPr id="258" name="Picture 2" descr="http://www.extremetech.com/wp-content/uploads/2013/09/hybrid_memory_cub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1620" y="1340768"/>
            <a:ext cx="3383774" cy="2429550"/>
          </a:xfrm>
          <a:prstGeom prst="rect">
            <a:avLst/>
          </a:prstGeom>
          <a:noFill/>
          <a:extLst>
            <a:ext uri="{909E8E84-426E-40dd-AFC4-6F175D3DCCD1}">
              <a14:hiddenFill xmlns="" xmlns:a14="http://schemas.microsoft.com/office/drawing/2010/main">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smtClean="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smtClean="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smtClean="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smtClean="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smtClean="0">
                  <a:solidFill>
                    <a:sysClr val="windowText" lastClr="000000"/>
                  </a:solidFill>
                </a:rPr>
                <a:t>Memory-Mapped</a:t>
              </a:r>
            </a:p>
            <a:p>
              <a:pPr algn="ctr">
                <a:defRPr/>
              </a:pPr>
              <a:r>
                <a:rPr lang="en-US" altLang="ko-KR" kern="0" dirty="0" smtClean="0">
                  <a:solidFill>
                    <a:sysClr val="windowText" lastClr="000000"/>
                  </a:solidFill>
                </a:rPr>
                <a:t>Accelerator Interface</a:t>
              </a:r>
            </a:p>
            <a:p>
              <a:pPr algn="ctr">
                <a:defRPr/>
              </a:pPr>
              <a:r>
                <a:rPr lang="en-US" altLang="ko-KR" sz="1400" kern="0" dirty="0" smtClean="0">
                  <a:solidFill>
                    <a:sysClr val="windowText" lastClr="000000"/>
                  </a:solidFill>
                </a:rPr>
                <a:t>(</a:t>
              </a:r>
              <a:r>
                <a:rPr lang="en-US" altLang="ko-KR" sz="1400" kern="0" dirty="0" err="1" smtClean="0">
                  <a:solidFill>
                    <a:sysClr val="windowText" lastClr="000000"/>
                  </a:solidFill>
                </a:rPr>
                <a:t>Noncacheable</a:t>
              </a:r>
              <a:r>
                <a:rPr lang="en-US" altLang="ko-KR" sz="1400" kern="0" dirty="0" smtClean="0">
                  <a:solidFill>
                    <a:sysClr val="windowText" lastClr="000000"/>
                  </a:solidFill>
                </a:rPr>
                <a:t>, Physically Addressed)</a:t>
              </a:r>
              <a:endParaRPr lang="ko-KR" altLang="en-US" sz="1400" kern="0" dirty="0">
                <a:solidFill>
                  <a:sysClr val="windowText" lastClr="000000"/>
                </a:solidFill>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
        <p:nvSpPr>
          <p:cNvPr id="515" name="직사각형 2"/>
          <p:cNvSpPr/>
          <p:nvPr/>
        </p:nvSpPr>
        <p:spPr>
          <a:xfrm>
            <a:off x="0" y="1"/>
            <a:ext cx="9144000" cy="4086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6" name="직사각형 256"/>
          <p:cNvSpPr/>
          <p:nvPr/>
        </p:nvSpPr>
        <p:spPr>
          <a:xfrm>
            <a:off x="0" y="5400000"/>
            <a:ext cx="9144000" cy="1458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7" name="직사각형 257"/>
          <p:cNvSpPr/>
          <p:nvPr/>
        </p:nvSpPr>
        <p:spPr>
          <a:xfrm>
            <a:off x="0" y="4086000"/>
            <a:ext cx="6413494" cy="1314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8" name="직사각형 259"/>
          <p:cNvSpPr/>
          <p:nvPr/>
        </p:nvSpPr>
        <p:spPr>
          <a:xfrm>
            <a:off x="8312935" y="4086000"/>
            <a:ext cx="831065" cy="1314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9" name="모서리가 둥근 직사각형 10"/>
          <p:cNvSpPr/>
          <p:nvPr/>
        </p:nvSpPr>
        <p:spPr>
          <a:xfrm>
            <a:off x="6313610" y="3214446"/>
            <a:ext cx="2087858" cy="563984"/>
          </a:xfrm>
          <a:prstGeom prst="round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2400" kern="0" dirty="0" smtClean="0">
                <a:solidFill>
                  <a:sysClr val="windowText" lastClr="000000"/>
                </a:solidFill>
                <a:latin typeface="Calibri"/>
                <a:ea typeface="나눔고딕"/>
              </a:rPr>
              <a:t>Prefetching</a:t>
            </a:r>
            <a:endParaRPr lang="ko-KR" altLang="en-US" sz="2400" kern="0" dirty="0">
              <a:solidFill>
                <a:sysClr val="windowText" lastClr="000000"/>
              </a:solidFill>
              <a:latin typeface="Calibri"/>
              <a:ea typeface="나눔고딕"/>
            </a:endParaRPr>
          </a:p>
        </p:txBody>
      </p:sp>
    </p:spTree>
    <p:extLst>
      <p:ext uri="{BB962C8B-B14F-4D97-AF65-F5344CB8AC3E}">
        <p14:creationId xmlns:p14="http://schemas.microsoft.com/office/powerpoint/2010/main" val="1080657942"/>
      </p:ext>
    </p:extLst>
  </p:cSld>
  <p:clrMapOvr>
    <a:masterClrMapping/>
  </p:clrMapOvr>
  <p:transition/>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Evaluated Systems</a:t>
            </a:r>
            <a:endParaRPr lang="en-US" dirty="0"/>
          </a:p>
        </p:txBody>
      </p:sp>
      <p:grpSp>
        <p:nvGrpSpPr>
          <p:cNvPr id="245" name="그룹 9"/>
          <p:cNvGrpSpPr/>
          <p:nvPr/>
        </p:nvGrpSpPr>
        <p:grpSpPr>
          <a:xfrm>
            <a:off x="4753793" y="1140133"/>
            <a:ext cx="1662216" cy="4531606"/>
            <a:chOff x="4753793" y="1340768"/>
            <a:chExt cx="1662216" cy="4531606"/>
          </a:xfrm>
        </p:grpSpPr>
        <p:sp>
          <p:nvSpPr>
            <p:cNvPr id="246" name="TextBox 245"/>
            <p:cNvSpPr txBox="1"/>
            <p:nvPr/>
          </p:nvSpPr>
          <p:spPr>
            <a:xfrm>
              <a:off x="4922700" y="1340768"/>
              <a:ext cx="1324402"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HMC-MC</a:t>
              </a:r>
              <a:endParaRPr lang="ko-KR" altLang="en-US" sz="2400" kern="0" dirty="0">
                <a:solidFill>
                  <a:sysClr val="windowText" lastClr="000000"/>
                </a:solidFill>
              </a:endParaRPr>
            </a:p>
          </p:txBody>
        </p:sp>
        <p:grpSp>
          <p:nvGrpSpPr>
            <p:cNvPr id="247" name="그룹 530"/>
            <p:cNvGrpSpPr/>
            <p:nvPr/>
          </p:nvGrpSpPr>
          <p:grpSpPr>
            <a:xfrm>
              <a:off x="4753793" y="2137755"/>
              <a:ext cx="1662216" cy="3734619"/>
              <a:chOff x="4986958" y="2155226"/>
              <a:chExt cx="1662216" cy="3734619"/>
            </a:xfrm>
          </p:grpSpPr>
          <p:grpSp>
            <p:nvGrpSpPr>
              <p:cNvPr id="248" name="그룹 234"/>
              <p:cNvGrpSpPr/>
              <p:nvPr/>
            </p:nvGrpSpPr>
            <p:grpSpPr>
              <a:xfrm rot="5400000">
                <a:off x="4986919" y="3188862"/>
                <a:ext cx="1660086" cy="1660007"/>
                <a:chOff x="2733859" y="2420936"/>
                <a:chExt cx="2016223" cy="2016129"/>
              </a:xfrm>
            </p:grpSpPr>
            <p:sp>
              <p:nvSpPr>
                <p:cNvPr id="283" name="직사각형 271"/>
                <p:cNvSpPr/>
                <p:nvPr/>
              </p:nvSpPr>
              <p:spPr>
                <a:xfrm rot="16200000">
                  <a:off x="2733907" y="2420889"/>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4" name="직사각형 272"/>
                <p:cNvSpPr/>
                <p:nvPr/>
              </p:nvSpPr>
              <p:spPr>
                <a:xfrm rot="16200000">
                  <a:off x="3886034" y="2420889"/>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5" name="직사각형 273"/>
                <p:cNvSpPr/>
                <p:nvPr/>
              </p:nvSpPr>
              <p:spPr>
                <a:xfrm rot="16200000">
                  <a:off x="3886034"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6" name="직사각형 274"/>
                <p:cNvSpPr/>
                <p:nvPr/>
              </p:nvSpPr>
              <p:spPr>
                <a:xfrm rot="16200000">
                  <a:off x="2733907" y="3573017"/>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smtClean="0">
                      <a:solidFill>
                        <a:sysClr val="windowText" lastClr="000000"/>
                      </a:solidFill>
                      <a:latin typeface="Calibri"/>
                      <a:ea typeface="나눔고딕"/>
                    </a:rPr>
                    <a:t>128</a:t>
                  </a:r>
                  <a:br>
                    <a:rPr lang="en-US" altLang="ko-KR" sz="1400" kern="0" dirty="0" smtClean="0">
                      <a:solidFill>
                        <a:sysClr val="windowText" lastClr="000000"/>
                      </a:solidFill>
                      <a:latin typeface="Calibri"/>
                      <a:ea typeface="나눔고딕"/>
                    </a:rPr>
                  </a:br>
                  <a:r>
                    <a:rPr lang="en-US" altLang="ko-KR" sz="1400" kern="0" spc="-100" dirty="0" smtClean="0">
                      <a:solidFill>
                        <a:sysClr val="windowText" lastClr="000000"/>
                      </a:solidFill>
                      <a:latin typeface="Calibri"/>
                      <a:ea typeface="나눔고딕"/>
                    </a:rPr>
                    <a:t>In-Order</a:t>
                  </a:r>
                </a:p>
                <a:p>
                  <a:pPr algn="ctr">
                    <a:defRPr/>
                  </a:pPr>
                  <a:r>
                    <a:rPr lang="en-US" altLang="ko-KR" sz="1400" kern="0" dirty="0" smtClean="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cxnSp>
              <p:nvCxnSpPr>
                <p:cNvPr id="287" name="직선 화살표 연결선 275"/>
                <p:cNvCxnSpPr>
                  <a:stCxn id="283" idx="1"/>
                  <a:endCxn id="286" idx="3"/>
                </p:cNvCxnSpPr>
                <p:nvPr/>
              </p:nvCxnSpPr>
              <p:spPr>
                <a:xfrm rot="16200000" flipH="1">
                  <a:off x="3021844" y="3429001"/>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88" name="직선 화살표 연결선 276"/>
                <p:cNvCxnSpPr>
                  <a:stCxn id="286" idx="2"/>
                  <a:endCxn id="285" idx="0"/>
                </p:cNvCxnSpPr>
                <p:nvPr/>
              </p:nvCxnSpPr>
              <p:spPr>
                <a:xfrm rot="16200000">
                  <a:off x="3741970" y="3861047"/>
                  <a:ext cx="1"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89" name="직선 화살표 연결선 277"/>
                <p:cNvCxnSpPr>
                  <a:stCxn id="284" idx="1"/>
                  <a:endCxn id="285" idx="3"/>
                </p:cNvCxnSpPr>
                <p:nvPr/>
              </p:nvCxnSpPr>
              <p:spPr>
                <a:xfrm rot="16200000" flipH="1">
                  <a:off x="4173972" y="3429000"/>
                  <a:ext cx="288127"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0" name="직선 화살표 연결선 278"/>
                <p:cNvCxnSpPr>
                  <a:stCxn id="283" idx="2"/>
                  <a:endCxn id="284" idx="0"/>
                </p:cNvCxnSpPr>
                <p:nvPr/>
              </p:nvCxnSpPr>
              <p:spPr>
                <a:xfrm rot="16200000">
                  <a:off x="3741971" y="2708920"/>
                  <a:ext cx="0"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1" name="직선 화살표 연결선 279"/>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2" name="직선 화살표 연결선 280"/>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249" name="그룹 494"/>
              <p:cNvGrpSpPr/>
              <p:nvPr/>
            </p:nvGrpSpPr>
            <p:grpSpPr>
              <a:xfrm>
                <a:off x="4986958" y="4853737"/>
                <a:ext cx="1662216" cy="1036108"/>
                <a:chOff x="2829427" y="4853737"/>
                <a:chExt cx="1662216" cy="1036108"/>
              </a:xfrm>
            </p:grpSpPr>
            <p:sp>
              <p:nvSpPr>
                <p:cNvPr id="267" name="직사각형 495"/>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8" name="직사각형 496"/>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9" name="직선 화살표 연결선 497"/>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0" name="직선 화살표 연결선 498"/>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1" name="직사각형 499"/>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72" name="직사각형 500"/>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73" name="직선 화살표 연결선 501"/>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4" name="직선 화살표 연결선 502"/>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5" name="직사각형 503"/>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76" name="직사각형 504"/>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77" name="직선 화살표 연결선 505"/>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8" name="직선 화살표 연결선 506"/>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9" name="직사각형 507"/>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80" name="직사각형 508"/>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81" name="직선 화살표 연결선 509"/>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82" name="직선 화살표 연결선 510"/>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nvGrpSpPr>
              <p:cNvPr id="250" name="그룹 511"/>
              <p:cNvGrpSpPr/>
              <p:nvPr/>
            </p:nvGrpSpPr>
            <p:grpSpPr>
              <a:xfrm flipV="1">
                <a:off x="4986958" y="2155226"/>
                <a:ext cx="1662216" cy="1036108"/>
                <a:chOff x="2829427" y="4853737"/>
                <a:chExt cx="1662216" cy="1036108"/>
              </a:xfrm>
            </p:grpSpPr>
            <p:sp>
              <p:nvSpPr>
                <p:cNvPr id="251" name="직사각형 512"/>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52" name="직사각형 513"/>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53" name="직선 화살표 연결선 514"/>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54" name="직선 화살표 연결선 515"/>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55" name="직사각형 516"/>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56" name="직사각형 517"/>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57" name="직선 화살표 연결선 518"/>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58" name="직선 화살표 연결선 519"/>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59" name="직사각형 520"/>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0" name="직사각형 521"/>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1" name="직선 화살표 연결선 522"/>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62" name="직선 화살표 연결선 523"/>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63" name="직사각형 524"/>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4" name="직사각형 525"/>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5" name="직선 화살표 연결선 526"/>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66" name="직선 화살표 연결선 527"/>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grpSp>
      <p:cxnSp>
        <p:nvCxnSpPr>
          <p:cNvPr id="293" name="직선 연결선 632"/>
          <p:cNvCxnSpPr/>
          <p:nvPr/>
        </p:nvCxnSpPr>
        <p:spPr>
          <a:xfrm>
            <a:off x="2374317" y="1124744"/>
            <a:ext cx="0" cy="4752528"/>
          </a:xfrm>
          <a:prstGeom prst="line">
            <a:avLst/>
          </a:prstGeom>
          <a:noFill/>
          <a:ln w="9525" cap="flat" cmpd="sng" algn="ctr">
            <a:solidFill>
              <a:sysClr val="windowText" lastClr="000000"/>
            </a:solidFill>
            <a:prstDash val="dash"/>
          </a:ln>
          <a:effectLst/>
        </p:spPr>
      </p:cxnSp>
      <p:cxnSp>
        <p:nvCxnSpPr>
          <p:cNvPr id="294" name="직선 연결선 634"/>
          <p:cNvCxnSpPr/>
          <p:nvPr/>
        </p:nvCxnSpPr>
        <p:spPr>
          <a:xfrm>
            <a:off x="4543383" y="1124744"/>
            <a:ext cx="0" cy="4752528"/>
          </a:xfrm>
          <a:prstGeom prst="line">
            <a:avLst/>
          </a:prstGeom>
          <a:noFill/>
          <a:ln w="9525" cap="flat" cmpd="sng" algn="ctr">
            <a:solidFill>
              <a:sysClr val="windowText" lastClr="000000"/>
            </a:solidFill>
            <a:prstDash val="dash"/>
          </a:ln>
          <a:effectLst/>
        </p:spPr>
      </p:cxnSp>
      <p:cxnSp>
        <p:nvCxnSpPr>
          <p:cNvPr id="295" name="직선 연결선 635"/>
          <p:cNvCxnSpPr/>
          <p:nvPr/>
        </p:nvCxnSpPr>
        <p:spPr>
          <a:xfrm>
            <a:off x="6690490" y="1124744"/>
            <a:ext cx="0" cy="4752528"/>
          </a:xfrm>
          <a:prstGeom prst="line">
            <a:avLst/>
          </a:prstGeom>
          <a:noFill/>
          <a:ln w="9525" cap="flat" cmpd="sng" algn="ctr">
            <a:solidFill>
              <a:sysClr val="windowText" lastClr="000000"/>
            </a:solidFill>
            <a:prstDash val="dash"/>
          </a:ln>
          <a:effectLst/>
        </p:spPr>
      </p:cxnSp>
      <p:sp>
        <p:nvSpPr>
          <p:cNvPr id="296" name="TextBox 295"/>
          <p:cNvSpPr txBox="1"/>
          <p:nvPr/>
        </p:nvSpPr>
        <p:spPr>
          <a:xfrm>
            <a:off x="644713" y="5924599"/>
            <a:ext cx="1265025" cy="400110"/>
          </a:xfrm>
          <a:prstGeom prst="rect">
            <a:avLst/>
          </a:prstGeom>
          <a:noFill/>
        </p:spPr>
        <p:txBody>
          <a:bodyPr wrap="none" rtlCol="0" anchor="ctr">
            <a:spAutoFit/>
          </a:bodyPr>
          <a:lstStyle/>
          <a:p>
            <a:pPr algn="ctr">
              <a:defRPr/>
            </a:pPr>
            <a:r>
              <a:rPr lang="en-US" altLang="ko-KR" sz="2000" kern="0" dirty="0" smtClean="0">
                <a:solidFill>
                  <a:sysClr val="windowText" lastClr="000000"/>
                </a:solidFill>
              </a:rPr>
              <a:t>102.4GB/s</a:t>
            </a:r>
            <a:endParaRPr lang="ko-KR" altLang="en-US" sz="2000" kern="0" dirty="0">
              <a:solidFill>
                <a:sysClr val="windowText" lastClr="000000"/>
              </a:solidFill>
            </a:endParaRPr>
          </a:p>
        </p:txBody>
      </p:sp>
      <p:sp>
        <p:nvSpPr>
          <p:cNvPr id="297" name="TextBox 296"/>
          <p:cNvSpPr txBox="1"/>
          <p:nvPr/>
        </p:nvSpPr>
        <p:spPr>
          <a:xfrm>
            <a:off x="2893896" y="5924599"/>
            <a:ext cx="1071062" cy="400110"/>
          </a:xfrm>
          <a:prstGeom prst="rect">
            <a:avLst/>
          </a:prstGeom>
          <a:noFill/>
        </p:spPr>
        <p:txBody>
          <a:bodyPr wrap="none" rtlCol="0" anchor="ctr">
            <a:spAutoFit/>
          </a:bodyPr>
          <a:lstStyle/>
          <a:p>
            <a:pPr algn="ctr">
              <a:defRPr/>
            </a:pPr>
            <a:r>
              <a:rPr lang="en-US" altLang="ko-KR" sz="2000" kern="0" dirty="0" smtClean="0">
                <a:solidFill>
                  <a:sysClr val="windowText" lastClr="000000"/>
                </a:solidFill>
              </a:rPr>
              <a:t>640GB/s</a:t>
            </a:r>
            <a:endParaRPr lang="ko-KR" altLang="en-US" sz="2000" kern="0" dirty="0">
              <a:solidFill>
                <a:sysClr val="windowText" lastClr="000000"/>
              </a:solidFill>
            </a:endParaRPr>
          </a:p>
        </p:txBody>
      </p:sp>
      <p:sp>
        <p:nvSpPr>
          <p:cNvPr id="298" name="TextBox 297"/>
          <p:cNvSpPr txBox="1"/>
          <p:nvPr/>
        </p:nvSpPr>
        <p:spPr>
          <a:xfrm>
            <a:off x="5048265" y="5924599"/>
            <a:ext cx="1071062" cy="400110"/>
          </a:xfrm>
          <a:prstGeom prst="rect">
            <a:avLst/>
          </a:prstGeom>
          <a:noFill/>
        </p:spPr>
        <p:txBody>
          <a:bodyPr wrap="none" rtlCol="0" anchor="ctr">
            <a:spAutoFit/>
          </a:bodyPr>
          <a:lstStyle/>
          <a:p>
            <a:pPr algn="ctr">
              <a:defRPr/>
            </a:pPr>
            <a:r>
              <a:rPr lang="en-US" altLang="ko-KR" sz="2000" kern="0" dirty="0" smtClean="0">
                <a:solidFill>
                  <a:sysClr val="windowText" lastClr="000000"/>
                </a:solidFill>
              </a:rPr>
              <a:t>640GB/s</a:t>
            </a:r>
            <a:endParaRPr lang="ko-KR" altLang="en-US" sz="2000" kern="0" dirty="0">
              <a:solidFill>
                <a:sysClr val="windowText" lastClr="000000"/>
              </a:solidFill>
            </a:endParaRPr>
          </a:p>
        </p:txBody>
      </p:sp>
      <p:sp>
        <p:nvSpPr>
          <p:cNvPr id="299" name="TextBox 298"/>
          <p:cNvSpPr txBox="1"/>
          <p:nvPr/>
        </p:nvSpPr>
        <p:spPr>
          <a:xfrm>
            <a:off x="7321993" y="5924599"/>
            <a:ext cx="960995" cy="400110"/>
          </a:xfrm>
          <a:prstGeom prst="rect">
            <a:avLst/>
          </a:prstGeom>
          <a:noFill/>
        </p:spPr>
        <p:txBody>
          <a:bodyPr wrap="none" rtlCol="0" anchor="ctr">
            <a:spAutoFit/>
          </a:bodyPr>
          <a:lstStyle/>
          <a:p>
            <a:pPr algn="ctr">
              <a:defRPr/>
            </a:pPr>
            <a:r>
              <a:rPr lang="en-US" altLang="ko-KR" sz="2000" b="1" kern="0" dirty="0" smtClean="0">
                <a:solidFill>
                  <a:srgbClr val="FF0000"/>
                </a:solidFill>
              </a:rPr>
              <a:t>8TB/s</a:t>
            </a:r>
            <a:endParaRPr lang="ko-KR" altLang="en-US" sz="2000" b="1" kern="0" dirty="0">
              <a:solidFill>
                <a:srgbClr val="FF0000"/>
              </a:solidFill>
            </a:endParaRPr>
          </a:p>
        </p:txBody>
      </p:sp>
      <p:grpSp>
        <p:nvGrpSpPr>
          <p:cNvPr id="300" name="그룹 8"/>
          <p:cNvGrpSpPr/>
          <p:nvPr/>
        </p:nvGrpSpPr>
        <p:grpSpPr>
          <a:xfrm>
            <a:off x="2599423" y="1140133"/>
            <a:ext cx="1662216" cy="4531606"/>
            <a:chOff x="2599423" y="1340768"/>
            <a:chExt cx="1662216" cy="4531606"/>
          </a:xfrm>
        </p:grpSpPr>
        <p:sp>
          <p:nvSpPr>
            <p:cNvPr id="301" name="TextBox 300"/>
            <p:cNvSpPr txBox="1"/>
            <p:nvPr/>
          </p:nvSpPr>
          <p:spPr>
            <a:xfrm>
              <a:off x="2696997" y="1340768"/>
              <a:ext cx="1467068"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HMC-</a:t>
              </a:r>
              <a:r>
                <a:rPr lang="en-US" altLang="ko-KR" sz="2400" kern="0" dirty="0" err="1" smtClean="0">
                  <a:solidFill>
                    <a:sysClr val="windowText" lastClr="000000"/>
                  </a:solidFill>
                </a:rPr>
                <a:t>OoO</a:t>
              </a:r>
              <a:endParaRPr lang="ko-KR" altLang="en-US" sz="2400" kern="0" dirty="0">
                <a:solidFill>
                  <a:sysClr val="windowText" lastClr="000000"/>
                </a:solidFill>
              </a:endParaRPr>
            </a:p>
          </p:txBody>
        </p:sp>
        <p:grpSp>
          <p:nvGrpSpPr>
            <p:cNvPr id="302" name="그룹 528"/>
            <p:cNvGrpSpPr/>
            <p:nvPr/>
          </p:nvGrpSpPr>
          <p:grpSpPr>
            <a:xfrm>
              <a:off x="2599423" y="2137755"/>
              <a:ext cx="1662216" cy="3734619"/>
              <a:chOff x="2829427" y="2155226"/>
              <a:chExt cx="1662216" cy="3734619"/>
            </a:xfrm>
          </p:grpSpPr>
          <p:grpSp>
            <p:nvGrpSpPr>
              <p:cNvPr id="304" name="그룹 110"/>
              <p:cNvGrpSpPr/>
              <p:nvPr/>
            </p:nvGrpSpPr>
            <p:grpSpPr>
              <a:xfrm rot="16200000">
                <a:off x="2829389" y="3197906"/>
                <a:ext cx="1660086" cy="1660008"/>
                <a:chOff x="2733860" y="2420935"/>
                <a:chExt cx="2016223" cy="2016130"/>
              </a:xfrm>
            </p:grpSpPr>
            <p:sp>
              <p:nvSpPr>
                <p:cNvPr id="339" name="직사각형 179"/>
                <p:cNvSpPr/>
                <p:nvPr/>
              </p:nvSpPr>
              <p:spPr>
                <a:xfrm rot="5400000">
                  <a:off x="2733907" y="2420888"/>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0" name="직사각형 180"/>
                <p:cNvSpPr/>
                <p:nvPr/>
              </p:nvSpPr>
              <p:spPr>
                <a:xfrm rot="5400000">
                  <a:off x="3886035" y="2420888"/>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1" name="직사각형 181"/>
                <p:cNvSpPr/>
                <p:nvPr/>
              </p:nvSpPr>
              <p:spPr>
                <a:xfrm rot="5400000">
                  <a:off x="3886035"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2" name="직사각형 182"/>
                <p:cNvSpPr/>
                <p:nvPr/>
              </p:nvSpPr>
              <p:spPr>
                <a:xfrm rot="5400000">
                  <a:off x="2733907"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cxnSp>
              <p:nvCxnSpPr>
                <p:cNvPr id="343" name="직선 화살표 연결선 183"/>
                <p:cNvCxnSpPr>
                  <a:stCxn id="339" idx="3"/>
                  <a:endCxn id="342" idx="1"/>
                </p:cNvCxnSpPr>
                <p:nvPr/>
              </p:nvCxnSpPr>
              <p:spPr>
                <a:xfrm rot="5400000">
                  <a:off x="3021843" y="3429000"/>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4" name="직선 화살표 연결선 184"/>
                <p:cNvCxnSpPr>
                  <a:stCxn id="342" idx="0"/>
                  <a:endCxn id="341" idx="2"/>
                </p:cNvCxnSpPr>
                <p:nvPr/>
              </p:nvCxnSpPr>
              <p:spPr>
                <a:xfrm rot="5400000" flipV="1">
                  <a:off x="3741971" y="3861049"/>
                  <a:ext cx="0"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5" name="직선 화살표 연결선 185"/>
                <p:cNvCxnSpPr>
                  <a:stCxn id="340" idx="3"/>
                  <a:endCxn id="341" idx="1"/>
                </p:cNvCxnSpPr>
                <p:nvPr/>
              </p:nvCxnSpPr>
              <p:spPr>
                <a:xfrm rot="5400000">
                  <a:off x="4173970" y="3428999"/>
                  <a:ext cx="288129"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6" name="직선 화살표 연결선 186"/>
                <p:cNvCxnSpPr>
                  <a:stCxn id="339" idx="0"/>
                  <a:endCxn id="340" idx="2"/>
                </p:cNvCxnSpPr>
                <p:nvPr/>
              </p:nvCxnSpPr>
              <p:spPr>
                <a:xfrm rot="5400000" flipH="1" flipV="1">
                  <a:off x="3741970" y="2708920"/>
                  <a:ext cx="1"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7" name="직선 화살표 연결선 187"/>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8" name="직선 화살표 연결선 188"/>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305" name="그룹 380"/>
              <p:cNvGrpSpPr/>
              <p:nvPr/>
            </p:nvGrpSpPr>
            <p:grpSpPr>
              <a:xfrm>
                <a:off x="2829427" y="4853737"/>
                <a:ext cx="1662216" cy="1036108"/>
                <a:chOff x="2829427" y="4853737"/>
                <a:chExt cx="1662216" cy="1036108"/>
              </a:xfrm>
            </p:grpSpPr>
            <p:sp>
              <p:nvSpPr>
                <p:cNvPr id="323" name="직사각형 163"/>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4" name="직사각형 190"/>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5" name="직선 화살표 연결선 192"/>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26" name="직선 화살표 연결선 194"/>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27" name="직사각형 200"/>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8" name="직사각형 201"/>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9" name="직선 화살표 연결선 202"/>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0" name="직선 화살표 연결선 203"/>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31" name="직사각형 206"/>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32" name="직사각형 207"/>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33" name="직선 화살표 연결선 208"/>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4" name="직선 화살표 연결선 209"/>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35" name="직사각형 210"/>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36" name="직사각형 211"/>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37" name="직선 화살표 연결선 212"/>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8" name="직선 화살표 연결선 213"/>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nvGrpSpPr>
              <p:cNvPr id="306" name="그룹 397"/>
              <p:cNvGrpSpPr/>
              <p:nvPr/>
            </p:nvGrpSpPr>
            <p:grpSpPr>
              <a:xfrm flipV="1">
                <a:off x="2829427" y="2155226"/>
                <a:ext cx="1662216" cy="1036108"/>
                <a:chOff x="2829427" y="4853737"/>
                <a:chExt cx="1662216" cy="1036108"/>
              </a:xfrm>
            </p:grpSpPr>
            <p:sp>
              <p:nvSpPr>
                <p:cNvPr id="307" name="직사각형 398"/>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08" name="직사각형 399"/>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09" name="직선 화살표 연결선 400"/>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0" name="직선 화살표 연결선 401"/>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1" name="직사각형 402"/>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2" name="직사각형 403"/>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13" name="직선 화살표 연결선 404"/>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4" name="직선 화살표 연결선 405"/>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5" name="직사각형 406"/>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6" name="직사각형 407"/>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17" name="직선 화살표 연결선 408"/>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8" name="직선 화살표 연결선 409"/>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9" name="직사각형 410"/>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0" name="직사각형 411"/>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1" name="직선 화살표 연결선 412"/>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22" name="직선 화살표 연결선 413"/>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grpSp>
      <p:grpSp>
        <p:nvGrpSpPr>
          <p:cNvPr id="349" name="그룹 7"/>
          <p:cNvGrpSpPr/>
          <p:nvPr/>
        </p:nvGrpSpPr>
        <p:grpSpPr>
          <a:xfrm>
            <a:off x="447184" y="1140133"/>
            <a:ext cx="1660085" cy="4536504"/>
            <a:chOff x="447184" y="1340768"/>
            <a:chExt cx="1660085" cy="4536504"/>
          </a:xfrm>
        </p:grpSpPr>
        <p:grpSp>
          <p:nvGrpSpPr>
            <p:cNvPr id="350" name="그룹 311"/>
            <p:cNvGrpSpPr/>
            <p:nvPr/>
          </p:nvGrpSpPr>
          <p:grpSpPr>
            <a:xfrm>
              <a:off x="447184" y="2132856"/>
              <a:ext cx="1660085" cy="3744416"/>
              <a:chOff x="703456" y="2214993"/>
              <a:chExt cx="1660085" cy="3744416"/>
            </a:xfrm>
          </p:grpSpPr>
          <p:grpSp>
            <p:nvGrpSpPr>
              <p:cNvPr id="353" name="그룹 29"/>
              <p:cNvGrpSpPr/>
              <p:nvPr/>
            </p:nvGrpSpPr>
            <p:grpSpPr>
              <a:xfrm rot="16200000">
                <a:off x="703456" y="3257196"/>
                <a:ext cx="1660086" cy="1660009"/>
                <a:chOff x="2733860" y="2420935"/>
                <a:chExt cx="2016223" cy="2016130"/>
              </a:xfrm>
            </p:grpSpPr>
            <p:sp>
              <p:nvSpPr>
                <p:cNvPr id="422" name="직사각형 3"/>
                <p:cNvSpPr/>
                <p:nvPr/>
              </p:nvSpPr>
              <p:spPr>
                <a:xfrm rot="5400000">
                  <a:off x="2733907" y="2420888"/>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3" name="직사각형 11"/>
                <p:cNvSpPr/>
                <p:nvPr/>
              </p:nvSpPr>
              <p:spPr>
                <a:xfrm rot="5400000">
                  <a:off x="3886035" y="2420887"/>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smtClean="0">
                      <a:solidFill>
                        <a:sysClr val="windowText" lastClr="000000"/>
                      </a:solidFill>
                      <a:latin typeface="Calibri"/>
                      <a:ea typeface="나눔고딕"/>
                    </a:rPr>
                    <a:t>8 </a:t>
                  </a:r>
                  <a:r>
                    <a:rPr lang="en-US" altLang="ko-KR" sz="1600" kern="0" dirty="0" err="1" smtClean="0">
                      <a:solidFill>
                        <a:sysClr val="windowText" lastClr="000000"/>
                      </a:solidFill>
                      <a:latin typeface="Calibri"/>
                      <a:ea typeface="나눔고딕"/>
                    </a:rPr>
                    <a:t>OoO</a:t>
                  </a:r>
                  <a:endParaRPr lang="en-US" altLang="ko-KR" sz="1600" kern="0" dirty="0" smtClean="0">
                    <a:solidFill>
                      <a:sysClr val="windowText" lastClr="000000"/>
                    </a:solidFill>
                    <a:latin typeface="Calibri"/>
                    <a:ea typeface="나눔고딕"/>
                  </a:endParaRPr>
                </a:p>
                <a:p>
                  <a:pPr algn="ctr">
                    <a:defRPr/>
                  </a:pPr>
                  <a:r>
                    <a:rPr lang="en-US" altLang="ko-KR" sz="1600" kern="0" dirty="0" smtClean="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4" name="직사각형 12"/>
                <p:cNvSpPr/>
                <p:nvPr/>
              </p:nvSpPr>
              <p:spPr>
                <a:xfrm rot="5400000">
                  <a:off x="3886035"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5" name="직사각형 13"/>
                <p:cNvSpPr/>
                <p:nvPr/>
              </p:nvSpPr>
              <p:spPr>
                <a:xfrm rot="5400000">
                  <a:off x="2733907"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cxnSp>
              <p:nvCxnSpPr>
                <p:cNvPr id="426" name="직선 화살표 연결선 19"/>
                <p:cNvCxnSpPr>
                  <a:stCxn id="422" idx="3"/>
                  <a:endCxn id="425" idx="1"/>
                </p:cNvCxnSpPr>
                <p:nvPr/>
              </p:nvCxnSpPr>
              <p:spPr>
                <a:xfrm rot="5400000">
                  <a:off x="3021843" y="3429000"/>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7" name="직선 화살표 연결선 21"/>
                <p:cNvCxnSpPr>
                  <a:stCxn id="425" idx="0"/>
                  <a:endCxn id="424" idx="2"/>
                </p:cNvCxnSpPr>
                <p:nvPr/>
              </p:nvCxnSpPr>
              <p:spPr>
                <a:xfrm rot="5400000" flipV="1">
                  <a:off x="3741971" y="3861048"/>
                  <a:ext cx="0"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8" name="직선 화살표 연결선 23"/>
                <p:cNvCxnSpPr>
                  <a:stCxn id="423" idx="3"/>
                  <a:endCxn id="424" idx="1"/>
                </p:cNvCxnSpPr>
                <p:nvPr/>
              </p:nvCxnSpPr>
              <p:spPr>
                <a:xfrm rot="5400000">
                  <a:off x="4173970" y="3428999"/>
                  <a:ext cx="288129"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9" name="직선 화살표 연결선 25"/>
                <p:cNvCxnSpPr>
                  <a:stCxn id="422" idx="0"/>
                  <a:endCxn id="423" idx="2"/>
                </p:cNvCxnSpPr>
                <p:nvPr/>
              </p:nvCxnSpPr>
              <p:spPr>
                <a:xfrm rot="5400000" flipH="1" flipV="1">
                  <a:off x="3741970" y="2708920"/>
                  <a:ext cx="1"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30" name="직선 화살표 연결선 27"/>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31" name="직선 화살표 연결선 28"/>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354" name="그룹 56"/>
              <p:cNvGrpSpPr/>
              <p:nvPr/>
            </p:nvGrpSpPr>
            <p:grpSpPr>
              <a:xfrm rot="16200000">
                <a:off x="538087" y="5082574"/>
                <a:ext cx="1042204" cy="711465"/>
                <a:chOff x="2154084" y="2420888"/>
                <a:chExt cx="1265788" cy="864096"/>
              </a:xfrm>
            </p:grpSpPr>
            <p:sp>
              <p:nvSpPr>
                <p:cNvPr id="406" name="직사각형 31"/>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7" name="직사각형 32"/>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08" name="직선 화살표 연결선 34"/>
                <p:cNvCxnSpPr>
                  <a:stCxn id="406"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409" name="직선 화살표 연결선 35"/>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410" name="직사각형 38"/>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39"/>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1"/>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2"/>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3"/>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16" name="직선 연결선 45"/>
                <p:cNvCxnSpPr>
                  <a:stCxn id="414" idx="3"/>
                  <a:endCxn id="412"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417" name="직선 연결선 47"/>
                <p:cNvCxnSpPr>
                  <a:stCxn id="412" idx="3"/>
                  <a:endCxn id="410"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418" name="직선 연결선 49"/>
                <p:cNvCxnSpPr>
                  <a:stCxn id="410" idx="3"/>
                  <a:endCxn id="406"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419" name="직선 연결선 51"/>
                <p:cNvCxnSpPr>
                  <a:stCxn id="415" idx="3"/>
                  <a:endCxn id="413"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420" name="직선 연결선 53"/>
                <p:cNvCxnSpPr>
                  <a:stCxn id="413" idx="3"/>
                  <a:endCxn id="411"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421" name="직선 연결선 55"/>
                <p:cNvCxnSpPr>
                  <a:stCxn id="411" idx="3"/>
                  <a:endCxn id="407"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5" name="그룹 57"/>
              <p:cNvGrpSpPr/>
              <p:nvPr/>
            </p:nvGrpSpPr>
            <p:grpSpPr>
              <a:xfrm rot="16200000">
                <a:off x="1486707" y="5082574"/>
                <a:ext cx="1042204" cy="711465"/>
                <a:chOff x="2154084" y="2420888"/>
                <a:chExt cx="1265788" cy="864096"/>
              </a:xfrm>
            </p:grpSpPr>
            <p:sp>
              <p:nvSpPr>
                <p:cNvPr id="390" name="직사각형 58"/>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59"/>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92" name="직선 화살표 연결선 60"/>
                <p:cNvCxnSpPr>
                  <a:stCxn id="390"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93" name="직선 화살표 연결선 61"/>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94" name="직사각형 62"/>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63"/>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64"/>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65"/>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66"/>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67"/>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00" name="직선 연결선 68"/>
                <p:cNvCxnSpPr>
                  <a:stCxn id="398" idx="3"/>
                  <a:endCxn id="396"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401" name="직선 연결선 69"/>
                <p:cNvCxnSpPr>
                  <a:stCxn id="396" idx="3"/>
                  <a:endCxn id="394"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402" name="직선 연결선 70"/>
                <p:cNvCxnSpPr>
                  <a:stCxn id="394" idx="3"/>
                  <a:endCxn id="390"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403" name="직선 연결선 71"/>
                <p:cNvCxnSpPr>
                  <a:stCxn id="399" idx="3"/>
                  <a:endCxn id="397"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404" name="직선 연결선 72"/>
                <p:cNvCxnSpPr>
                  <a:stCxn id="397" idx="3"/>
                  <a:endCxn id="395"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405" name="직선 연결선 73"/>
                <p:cNvCxnSpPr>
                  <a:stCxn id="395" idx="3"/>
                  <a:endCxn id="391"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6" name="그룹 74"/>
              <p:cNvGrpSpPr/>
              <p:nvPr/>
            </p:nvGrpSpPr>
            <p:grpSpPr>
              <a:xfrm rot="16200000" flipH="1">
                <a:off x="1486707" y="2380362"/>
                <a:ext cx="1042204" cy="711465"/>
                <a:chOff x="2154084" y="2420888"/>
                <a:chExt cx="1265788" cy="864096"/>
              </a:xfrm>
            </p:grpSpPr>
            <p:sp>
              <p:nvSpPr>
                <p:cNvPr id="374" name="직사각형 75"/>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75" name="직사각형 76"/>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76" name="직선 화살표 연결선 77"/>
                <p:cNvCxnSpPr>
                  <a:stCxn id="374"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77" name="직선 화살표 연결선 78"/>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78" name="직사각형 79"/>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79" name="직사각형 80"/>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0" name="직사각형 81"/>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1" name="직사각형 82"/>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2" name="직사각형 83"/>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84"/>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84" name="직선 연결선 85"/>
                <p:cNvCxnSpPr>
                  <a:stCxn id="382" idx="3"/>
                  <a:endCxn id="380"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385" name="직선 연결선 86"/>
                <p:cNvCxnSpPr>
                  <a:stCxn id="380" idx="3"/>
                  <a:endCxn id="378"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386" name="직선 연결선 87"/>
                <p:cNvCxnSpPr>
                  <a:stCxn id="378" idx="3"/>
                  <a:endCxn id="374"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387" name="직선 연결선 88"/>
                <p:cNvCxnSpPr>
                  <a:stCxn id="383" idx="3"/>
                  <a:endCxn id="381"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388" name="직선 연결선 89"/>
                <p:cNvCxnSpPr>
                  <a:stCxn id="381" idx="3"/>
                  <a:endCxn id="379"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389" name="직선 연결선 90"/>
                <p:cNvCxnSpPr>
                  <a:stCxn id="379" idx="3"/>
                  <a:endCxn id="375"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7" name="그룹 91"/>
              <p:cNvGrpSpPr/>
              <p:nvPr/>
            </p:nvGrpSpPr>
            <p:grpSpPr>
              <a:xfrm rot="16200000" flipH="1">
                <a:off x="538087" y="2380362"/>
                <a:ext cx="1042204" cy="711465"/>
                <a:chOff x="2154084" y="2420888"/>
                <a:chExt cx="1265788" cy="864096"/>
              </a:xfrm>
            </p:grpSpPr>
            <p:sp>
              <p:nvSpPr>
                <p:cNvPr id="358" name="직사각형 92"/>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59" name="직사각형 93"/>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60" name="직선 화살표 연결선 94"/>
                <p:cNvCxnSpPr>
                  <a:stCxn id="358"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61" name="직선 화살표 연결선 95"/>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62" name="직사각형 96"/>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3" name="직사각형 97"/>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4" name="직사각형 98"/>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5" name="직사각형 99"/>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6" name="직사각형 100"/>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7" name="직사각형 101"/>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68" name="직선 연결선 102"/>
                <p:cNvCxnSpPr>
                  <a:stCxn id="366" idx="3"/>
                  <a:endCxn id="364"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369" name="직선 연결선 103"/>
                <p:cNvCxnSpPr>
                  <a:stCxn id="364" idx="3"/>
                  <a:endCxn id="362"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370" name="직선 연결선 104"/>
                <p:cNvCxnSpPr>
                  <a:stCxn id="362" idx="3"/>
                  <a:endCxn id="358"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371" name="직선 연결선 105"/>
                <p:cNvCxnSpPr>
                  <a:stCxn id="367" idx="3"/>
                  <a:endCxn id="365"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372" name="직선 연결선 106"/>
                <p:cNvCxnSpPr>
                  <a:stCxn id="365" idx="3"/>
                  <a:endCxn id="363"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373" name="직선 연결선 107"/>
                <p:cNvCxnSpPr>
                  <a:stCxn id="363" idx="3"/>
                  <a:endCxn id="359"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sp>
          <p:nvSpPr>
            <p:cNvPr id="351" name="TextBox 350"/>
            <p:cNvSpPr txBox="1"/>
            <p:nvPr/>
          </p:nvSpPr>
          <p:spPr>
            <a:xfrm>
              <a:off x="502815" y="1340768"/>
              <a:ext cx="1548822"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DDR3-OoO</a:t>
              </a:r>
              <a:endParaRPr lang="ko-KR" altLang="en-US" sz="2400" kern="0" dirty="0">
                <a:solidFill>
                  <a:sysClr val="windowText" lastClr="000000"/>
                </a:solidFill>
              </a:endParaRPr>
            </a:p>
          </p:txBody>
        </p:sp>
      </p:grpSp>
      <p:grpSp>
        <p:nvGrpSpPr>
          <p:cNvPr id="432" name="그룹 10"/>
          <p:cNvGrpSpPr/>
          <p:nvPr/>
        </p:nvGrpSpPr>
        <p:grpSpPr>
          <a:xfrm>
            <a:off x="6908164" y="1140133"/>
            <a:ext cx="1929433" cy="3923809"/>
            <a:chOff x="6908164" y="1340768"/>
            <a:chExt cx="1929433" cy="3923809"/>
          </a:xfrm>
        </p:grpSpPr>
        <p:sp>
          <p:nvSpPr>
            <p:cNvPr id="433" name="TextBox 432"/>
            <p:cNvSpPr txBox="1"/>
            <p:nvPr/>
          </p:nvSpPr>
          <p:spPr>
            <a:xfrm>
              <a:off x="6970848" y="1340768"/>
              <a:ext cx="1663286" cy="461665"/>
            </a:xfrm>
            <a:prstGeom prst="rect">
              <a:avLst/>
            </a:prstGeom>
            <a:noFill/>
          </p:spPr>
          <p:txBody>
            <a:bodyPr wrap="none" rtlCol="0" anchor="ctr">
              <a:spAutoFit/>
            </a:bodyPr>
            <a:lstStyle/>
            <a:p>
              <a:pPr algn="ctr">
                <a:defRPr/>
              </a:pPr>
              <a:r>
                <a:rPr lang="en-US" altLang="ko-KR" sz="2400" b="1" kern="0" dirty="0" smtClean="0">
                  <a:solidFill>
                    <a:srgbClr val="FF0000"/>
                  </a:solidFill>
                </a:rPr>
                <a:t>Tesseract</a:t>
              </a:r>
              <a:endParaRPr lang="ko-KR" altLang="en-US" sz="2400" b="1" kern="0" dirty="0">
                <a:solidFill>
                  <a:srgbClr val="FF0000"/>
                </a:solidFill>
              </a:endParaRPr>
            </a:p>
          </p:txBody>
        </p:sp>
        <p:grpSp>
          <p:nvGrpSpPr>
            <p:cNvPr id="434" name="그룹 629"/>
            <p:cNvGrpSpPr/>
            <p:nvPr/>
          </p:nvGrpSpPr>
          <p:grpSpPr>
            <a:xfrm>
              <a:off x="6908164" y="3500504"/>
              <a:ext cx="1788652" cy="1764073"/>
              <a:chOff x="7081194" y="3140968"/>
              <a:chExt cx="1788652" cy="1764073"/>
            </a:xfrm>
          </p:grpSpPr>
          <p:sp>
            <p:nvSpPr>
              <p:cNvPr id="439" name="직사각형 531"/>
              <p:cNvSpPr/>
              <p:nvPr/>
            </p:nvSpPr>
            <p:spPr>
              <a:xfrm rot="16200000">
                <a:off x="7081798" y="459843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532"/>
              <p:cNvSpPr/>
              <p:nvPr/>
            </p:nvSpPr>
            <p:spPr>
              <a:xfrm rot="16200000">
                <a:off x="7573900" y="459843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539"/>
              <p:cNvSpPr/>
              <p:nvPr/>
            </p:nvSpPr>
            <p:spPr>
              <a:xfrm rot="16200000">
                <a:off x="7081799" y="411175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540"/>
              <p:cNvSpPr/>
              <p:nvPr/>
            </p:nvSpPr>
            <p:spPr>
              <a:xfrm rot="16200000">
                <a:off x="7573901" y="411175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541"/>
              <p:cNvSpPr/>
              <p:nvPr/>
            </p:nvSpPr>
            <p:spPr>
              <a:xfrm rot="16200000">
                <a:off x="8071139" y="459843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4" name="직사각형 542"/>
              <p:cNvSpPr/>
              <p:nvPr/>
            </p:nvSpPr>
            <p:spPr>
              <a:xfrm rot="16200000">
                <a:off x="8563241" y="4598437"/>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543"/>
              <p:cNvSpPr/>
              <p:nvPr/>
            </p:nvSpPr>
            <p:spPr>
              <a:xfrm rot="16200000">
                <a:off x="8071140" y="411175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544"/>
              <p:cNvSpPr/>
              <p:nvPr/>
            </p:nvSpPr>
            <p:spPr>
              <a:xfrm rot="16200000">
                <a:off x="8563242" y="4111757"/>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547"/>
              <p:cNvSpPr/>
              <p:nvPr/>
            </p:nvSpPr>
            <p:spPr>
              <a:xfrm rot="16200000">
                <a:off x="7081799" y="3627044"/>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548"/>
              <p:cNvSpPr/>
              <p:nvPr/>
            </p:nvSpPr>
            <p:spPr>
              <a:xfrm rot="16200000">
                <a:off x="7573901" y="362704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549"/>
              <p:cNvSpPr/>
              <p:nvPr/>
            </p:nvSpPr>
            <p:spPr>
              <a:xfrm rot="16200000">
                <a:off x="7081800" y="3140364"/>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450" name="직사각형 550"/>
              <p:cNvSpPr/>
              <p:nvPr/>
            </p:nvSpPr>
            <p:spPr>
              <a:xfrm rot="16200000">
                <a:off x="7573902" y="314036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551"/>
              <p:cNvSpPr/>
              <p:nvPr/>
            </p:nvSpPr>
            <p:spPr>
              <a:xfrm rot="16200000">
                <a:off x="8071140" y="362704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552"/>
              <p:cNvSpPr/>
              <p:nvPr/>
            </p:nvSpPr>
            <p:spPr>
              <a:xfrm rot="16200000">
                <a:off x="8563242" y="362704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553"/>
              <p:cNvSpPr/>
              <p:nvPr/>
            </p:nvSpPr>
            <p:spPr>
              <a:xfrm rot="16200000">
                <a:off x="8071141" y="314036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554"/>
              <p:cNvSpPr/>
              <p:nvPr/>
            </p:nvSpPr>
            <p:spPr>
              <a:xfrm rot="16200000">
                <a:off x="8563243" y="314036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55" name="직선 화살표 연결선 558"/>
              <p:cNvCxnSpPr>
                <a:stCxn id="449" idx="1"/>
                <a:endCxn id="447" idx="3"/>
              </p:cNvCxnSpPr>
              <p:nvPr/>
            </p:nvCxnSpPr>
            <p:spPr>
              <a:xfrm flipH="1">
                <a:off x="7234800" y="3446968"/>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6" name="직선 화살표 연결선 559"/>
              <p:cNvCxnSpPr>
                <a:stCxn id="447" idx="1"/>
                <a:endCxn id="441" idx="3"/>
              </p:cNvCxnSpPr>
              <p:nvPr/>
            </p:nvCxnSpPr>
            <p:spPr>
              <a:xfrm>
                <a:off x="7234800" y="3933648"/>
                <a:ext cx="0" cy="17871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7" name="직선 화살표 연결선 562"/>
              <p:cNvCxnSpPr>
                <a:stCxn id="441" idx="1"/>
                <a:endCxn id="439" idx="3"/>
              </p:cNvCxnSpPr>
              <p:nvPr/>
            </p:nvCxnSpPr>
            <p:spPr>
              <a:xfrm flipH="1">
                <a:off x="7234799" y="441835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8" name="직선 화살표 연결선 565"/>
              <p:cNvCxnSpPr>
                <a:stCxn id="449" idx="2"/>
                <a:endCxn id="450" idx="0"/>
              </p:cNvCxnSpPr>
              <p:nvPr/>
            </p:nvCxnSpPr>
            <p:spPr>
              <a:xfrm>
                <a:off x="7388404" y="3293968"/>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9" name="직선 화살표 연결선 568"/>
              <p:cNvCxnSpPr>
                <a:stCxn id="450" idx="2"/>
                <a:endCxn id="453" idx="0"/>
              </p:cNvCxnSpPr>
              <p:nvPr/>
            </p:nvCxnSpPr>
            <p:spPr>
              <a:xfrm>
                <a:off x="7880506" y="3293969"/>
                <a:ext cx="190032" cy="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0" name="직선 화살표 연결선 571"/>
              <p:cNvCxnSpPr>
                <a:stCxn id="450" idx="1"/>
                <a:endCxn id="448" idx="3"/>
              </p:cNvCxnSpPr>
              <p:nvPr/>
            </p:nvCxnSpPr>
            <p:spPr>
              <a:xfrm flipH="1">
                <a:off x="7726902" y="344696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1" name="직선 화살표 연결선 574"/>
              <p:cNvCxnSpPr>
                <a:stCxn id="447" idx="2"/>
                <a:endCxn id="448" idx="0"/>
              </p:cNvCxnSpPr>
              <p:nvPr/>
            </p:nvCxnSpPr>
            <p:spPr>
              <a:xfrm>
                <a:off x="7388403" y="3780648"/>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2" name="직선 화살표 연결선 577"/>
              <p:cNvCxnSpPr>
                <a:stCxn id="442" idx="0"/>
                <a:endCxn id="441" idx="2"/>
              </p:cNvCxnSpPr>
              <p:nvPr/>
            </p:nvCxnSpPr>
            <p:spPr>
              <a:xfrm flipH="1" flipV="1">
                <a:off x="7388403" y="426535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3" name="직선 화살표 연결선 580"/>
              <p:cNvCxnSpPr>
                <a:stCxn id="439" idx="2"/>
                <a:endCxn id="440" idx="0"/>
              </p:cNvCxnSpPr>
              <p:nvPr/>
            </p:nvCxnSpPr>
            <p:spPr>
              <a:xfrm>
                <a:off x="7388402" y="475203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4" name="직선 화살표 연결선 583"/>
              <p:cNvCxnSpPr>
                <a:stCxn id="442" idx="1"/>
                <a:endCxn id="440" idx="3"/>
              </p:cNvCxnSpPr>
              <p:nvPr/>
            </p:nvCxnSpPr>
            <p:spPr>
              <a:xfrm flipH="1">
                <a:off x="7726901" y="441836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5" name="직선 화살표 연결선 586"/>
              <p:cNvCxnSpPr>
                <a:stCxn id="443" idx="0"/>
                <a:endCxn id="440" idx="2"/>
              </p:cNvCxnSpPr>
              <p:nvPr/>
            </p:nvCxnSpPr>
            <p:spPr>
              <a:xfrm flipH="1">
                <a:off x="7880504" y="4752040"/>
                <a:ext cx="190032" cy="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6" name="직선 화살표 연결선 589"/>
              <p:cNvCxnSpPr>
                <a:stCxn id="443" idx="2"/>
                <a:endCxn id="444" idx="0"/>
              </p:cNvCxnSpPr>
              <p:nvPr/>
            </p:nvCxnSpPr>
            <p:spPr>
              <a:xfrm>
                <a:off x="8377743" y="4752040"/>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7" name="직선 화살표 연결선 592"/>
              <p:cNvCxnSpPr>
                <a:stCxn id="443" idx="3"/>
                <a:endCxn id="445" idx="1"/>
              </p:cNvCxnSpPr>
              <p:nvPr/>
            </p:nvCxnSpPr>
            <p:spPr>
              <a:xfrm flipV="1">
                <a:off x="8224140" y="441836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8" name="직선 화살표 연결선 595"/>
              <p:cNvCxnSpPr>
                <a:stCxn id="444" idx="3"/>
                <a:endCxn id="446" idx="1"/>
              </p:cNvCxnSpPr>
              <p:nvPr/>
            </p:nvCxnSpPr>
            <p:spPr>
              <a:xfrm flipV="1">
                <a:off x="8716242" y="4418361"/>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9" name="직선 화살표 연결선 598"/>
              <p:cNvCxnSpPr>
                <a:stCxn id="445" idx="2"/>
                <a:endCxn id="446" idx="0"/>
              </p:cNvCxnSpPr>
              <p:nvPr/>
            </p:nvCxnSpPr>
            <p:spPr>
              <a:xfrm>
                <a:off x="8377744" y="4265360"/>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0" name="직선 화살표 연결선 601"/>
              <p:cNvCxnSpPr>
                <a:stCxn id="446" idx="3"/>
                <a:endCxn id="452" idx="1"/>
              </p:cNvCxnSpPr>
              <p:nvPr/>
            </p:nvCxnSpPr>
            <p:spPr>
              <a:xfrm flipV="1">
                <a:off x="8716243" y="3933650"/>
                <a:ext cx="0" cy="17871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1" name="직선 화살표 연결선 604"/>
              <p:cNvCxnSpPr>
                <a:stCxn id="452" idx="3"/>
                <a:endCxn id="454" idx="1"/>
              </p:cNvCxnSpPr>
              <p:nvPr/>
            </p:nvCxnSpPr>
            <p:spPr>
              <a:xfrm flipV="1">
                <a:off x="8716243" y="344697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2" name="직선 화살표 연결선 607"/>
              <p:cNvCxnSpPr>
                <a:stCxn id="452" idx="0"/>
                <a:endCxn id="451" idx="2"/>
              </p:cNvCxnSpPr>
              <p:nvPr/>
            </p:nvCxnSpPr>
            <p:spPr>
              <a:xfrm flipH="1" flipV="1">
                <a:off x="8377744" y="378064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3" name="직선 화살표 연결선 610"/>
              <p:cNvCxnSpPr>
                <a:stCxn id="454" idx="0"/>
                <a:endCxn id="453" idx="2"/>
              </p:cNvCxnSpPr>
              <p:nvPr/>
            </p:nvCxnSpPr>
            <p:spPr>
              <a:xfrm flipH="1" flipV="1">
                <a:off x="8377745" y="329396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4" name="직선 화살표 연결선 613"/>
              <p:cNvCxnSpPr>
                <a:stCxn id="453" idx="1"/>
                <a:endCxn id="451" idx="3"/>
              </p:cNvCxnSpPr>
              <p:nvPr/>
            </p:nvCxnSpPr>
            <p:spPr>
              <a:xfrm flipH="1">
                <a:off x="8224141" y="344696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5" name="직선 화살표 연결선 616"/>
              <p:cNvCxnSpPr/>
              <p:nvPr/>
            </p:nvCxnSpPr>
            <p:spPr>
              <a:xfrm flipH="1">
                <a:off x="7885690" y="3936816"/>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6" name="직선 화살표 연결선 620"/>
              <p:cNvCxnSpPr/>
              <p:nvPr/>
            </p:nvCxnSpPr>
            <p:spPr>
              <a:xfrm>
                <a:off x="7885690" y="3936816"/>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7" name="직선 화살표 연결선 621"/>
              <p:cNvCxnSpPr/>
              <p:nvPr/>
            </p:nvCxnSpPr>
            <p:spPr>
              <a:xfrm flipH="1">
                <a:off x="7387565"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8" name="직선 화살표 연결선 622"/>
              <p:cNvCxnSpPr/>
              <p:nvPr/>
            </p:nvCxnSpPr>
            <p:spPr>
              <a:xfrm>
                <a:off x="7387565"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9" name="직선 화살표 연결선 623"/>
              <p:cNvCxnSpPr/>
              <p:nvPr/>
            </p:nvCxnSpPr>
            <p:spPr>
              <a:xfrm flipH="1">
                <a:off x="8382881"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0" name="직선 화살표 연결선 624"/>
              <p:cNvCxnSpPr/>
              <p:nvPr/>
            </p:nvCxnSpPr>
            <p:spPr>
              <a:xfrm>
                <a:off x="8382881"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1" name="직선 화살표 연결선 625"/>
              <p:cNvCxnSpPr/>
              <p:nvPr/>
            </p:nvCxnSpPr>
            <p:spPr>
              <a:xfrm flipH="1">
                <a:off x="8382881" y="441835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2" name="직선 화살표 연결선 626"/>
              <p:cNvCxnSpPr/>
              <p:nvPr/>
            </p:nvCxnSpPr>
            <p:spPr>
              <a:xfrm>
                <a:off x="8382881" y="441835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3" name="직선 화살표 연결선 627"/>
              <p:cNvCxnSpPr/>
              <p:nvPr/>
            </p:nvCxnSpPr>
            <p:spPr>
              <a:xfrm flipH="1">
                <a:off x="7390970" y="442262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4" name="직선 화살표 연결선 628"/>
              <p:cNvCxnSpPr/>
              <p:nvPr/>
            </p:nvCxnSpPr>
            <p:spPr>
              <a:xfrm>
                <a:off x="7390970" y="442262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grpSp>
        <p:sp>
          <p:nvSpPr>
            <p:cNvPr id="435" name="직사각형 647"/>
            <p:cNvSpPr/>
            <p:nvPr/>
          </p:nvSpPr>
          <p:spPr>
            <a:xfrm>
              <a:off x="7861251" y="2276872"/>
              <a:ext cx="976346" cy="976344"/>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smtClean="0">
                  <a:solidFill>
                    <a:sysClr val="windowText" lastClr="000000"/>
                  </a:solidFill>
                  <a:latin typeface="Calibri"/>
                  <a:ea typeface="나눔고딕"/>
                </a:rPr>
                <a:t>32 Tesseract Cores</a:t>
              </a:r>
              <a:endParaRPr lang="ko-KR" altLang="en-US" sz="1600" kern="0" dirty="0">
                <a:solidFill>
                  <a:sysClr val="windowText" lastClr="000000"/>
                </a:solidFill>
                <a:latin typeface="Calibri"/>
                <a:ea typeface="나눔고딕"/>
              </a:endParaRPr>
            </a:p>
          </p:txBody>
        </p:sp>
        <p:cxnSp>
          <p:nvCxnSpPr>
            <p:cNvPr id="436" name="직선 연결선 649"/>
            <p:cNvCxnSpPr/>
            <p:nvPr/>
          </p:nvCxnSpPr>
          <p:spPr>
            <a:xfrm flipH="1" flipV="1">
              <a:off x="7861251" y="3253216"/>
              <a:ext cx="36254" cy="247287"/>
            </a:xfrm>
            <a:prstGeom prst="line">
              <a:avLst/>
            </a:prstGeom>
            <a:noFill/>
            <a:ln w="9525" cap="flat" cmpd="sng" algn="ctr">
              <a:solidFill>
                <a:srgbClr val="307D99">
                  <a:shade val="95000"/>
                  <a:satMod val="105000"/>
                </a:srgbClr>
              </a:solidFill>
              <a:prstDash val="dash"/>
            </a:ln>
            <a:effectLst/>
          </p:spPr>
        </p:cxnSp>
        <p:cxnSp>
          <p:nvCxnSpPr>
            <p:cNvPr id="437" name="직선 연결선 650"/>
            <p:cNvCxnSpPr/>
            <p:nvPr/>
          </p:nvCxnSpPr>
          <p:spPr>
            <a:xfrm flipV="1">
              <a:off x="8204713" y="3253216"/>
              <a:ext cx="632884" cy="249258"/>
            </a:xfrm>
            <a:prstGeom prst="line">
              <a:avLst/>
            </a:prstGeom>
            <a:noFill/>
            <a:ln w="9525" cap="flat" cmpd="sng" algn="ctr">
              <a:solidFill>
                <a:srgbClr val="307D99">
                  <a:shade val="95000"/>
                  <a:satMod val="105000"/>
                </a:srgbClr>
              </a:solidFill>
              <a:prstDash val="dash"/>
            </a:ln>
            <a:effectLst/>
          </p:spPr>
        </p:cxnSp>
      </p:grpSp>
      <p:sp>
        <p:nvSpPr>
          <p:cNvPr id="244" name="TextBox 243"/>
          <p:cNvSpPr txBox="1"/>
          <p:nvPr/>
        </p:nvSpPr>
        <p:spPr>
          <a:xfrm>
            <a:off x="1224136" y="6453336"/>
            <a:ext cx="7740352" cy="307777"/>
          </a:xfrm>
          <a:prstGeom prst="rect">
            <a:avLst/>
          </a:prstGeom>
          <a:noFill/>
        </p:spPr>
        <p:txBody>
          <a:bodyPr wrap="square" rtlCol="0">
            <a:spAutoFit/>
          </a:bodyPr>
          <a:lstStyle/>
          <a:p>
            <a:r>
              <a:rPr lang="en-US" sz="1400" dirty="0" smtClean="0">
                <a:solidFill>
                  <a:srgbClr val="000000"/>
                </a:solidFill>
              </a:rPr>
              <a:t>Ahn+, “</a:t>
            </a:r>
            <a:r>
              <a:rPr lang="en-US" sz="1400" dirty="0" smtClean="0">
                <a:solidFill>
                  <a:srgbClr val="0000FF"/>
                </a:solidFill>
              </a:rPr>
              <a:t>A Scalable Processing-in-Memory Accelerator for Parallel Graph Processing</a:t>
            </a:r>
            <a:r>
              <a:rPr lang="en-US" sz="1400" dirty="0" smtClean="0">
                <a:solidFill>
                  <a:srgbClr val="000000"/>
                </a:solidFill>
              </a:rPr>
              <a:t>” ISCA 2015.</a:t>
            </a:r>
            <a:endParaRPr lang="en-US" sz="1400" dirty="0">
              <a:solidFill>
                <a:srgbClr val="000000"/>
              </a:solidFill>
            </a:endParaRPr>
          </a:p>
        </p:txBody>
      </p:sp>
    </p:spTree>
    <p:extLst>
      <p:ext uri="{BB962C8B-B14F-4D97-AF65-F5344CB8AC3E}">
        <p14:creationId xmlns:p14="http://schemas.microsoft.com/office/powerpoint/2010/main" val="13488285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32"/>
                                        </p:tgtEl>
                                        <p:attrNameLst>
                                          <p:attrName>style.visibility</p:attrName>
                                        </p:attrNameLst>
                                      </p:cBhvr>
                                      <p:to>
                                        <p:strVal val="visible"/>
                                      </p:to>
                                    </p:set>
                                    <p:animEffect transition="in" filter="fade">
                                      <p:cBhvr>
                                        <p:cTn id="7" dur="200"/>
                                        <p:tgtEl>
                                          <p:spTgt spid="43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99"/>
                                        </p:tgtEl>
                                        <p:attrNameLst>
                                          <p:attrName>style.visibility</p:attrName>
                                        </p:attrNameLst>
                                      </p:cBhvr>
                                      <p:to>
                                        <p:strVal val="visible"/>
                                      </p:to>
                                    </p:set>
                                    <p:animEffect transition="in" filter="fade">
                                      <p:cBhvr>
                                        <p:cTn id="10" dur="200"/>
                                        <p:tgtEl>
                                          <p:spTgt spid="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Graph Processing Performance</a:t>
            </a:r>
            <a:endParaRPr lang="en-US" dirty="0"/>
          </a:p>
        </p:txBody>
      </p:sp>
      <p:graphicFrame>
        <p:nvGraphicFramePr>
          <p:cNvPr id="6" name="내용 개체 틀 5"/>
          <p:cNvGraphicFramePr>
            <a:graphicFrameLocks noGrp="1"/>
          </p:cNvGraphicFramePr>
          <p:nvPr>
            <p:ph idx="1"/>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3412305" y="1052736"/>
            <a:ext cx="5320236" cy="461665"/>
          </a:xfrm>
          <a:prstGeom prst="rect">
            <a:avLst/>
          </a:prstGeom>
          <a:noFill/>
        </p:spPr>
        <p:txBody>
          <a:bodyPr wrap="none" rtlCol="0" anchor="b">
            <a:spAutoFit/>
          </a:bodyPr>
          <a:lstStyle/>
          <a:p>
            <a:pPr algn="ctr">
              <a:defRPr/>
            </a:pPr>
            <a:r>
              <a:rPr lang="en-US" altLang="ko-KR" sz="2400" b="1" kern="0" dirty="0" smtClean="0">
                <a:solidFill>
                  <a:srgbClr val="FF0000"/>
                </a:solidFill>
              </a:rPr>
              <a:t>&gt;13X Performance Improvement</a:t>
            </a:r>
            <a:endParaRPr lang="ko-KR" altLang="en-US" sz="2400" b="1" kern="0" dirty="0">
              <a:solidFill>
                <a:srgbClr val="FF0000"/>
              </a:solidFill>
            </a:endParaRPr>
          </a:p>
        </p:txBody>
      </p:sp>
      <p:sp>
        <p:nvSpPr>
          <p:cNvPr id="7" name="TextBox 6"/>
          <p:cNvSpPr txBox="1"/>
          <p:nvPr/>
        </p:nvSpPr>
        <p:spPr>
          <a:xfrm>
            <a:off x="1224136" y="6453336"/>
            <a:ext cx="7740352" cy="307777"/>
          </a:xfrm>
          <a:prstGeom prst="rect">
            <a:avLst/>
          </a:prstGeom>
          <a:noFill/>
        </p:spPr>
        <p:txBody>
          <a:bodyPr wrap="square" rtlCol="0">
            <a:spAutoFit/>
          </a:bodyPr>
          <a:lstStyle/>
          <a:p>
            <a:r>
              <a:rPr lang="en-US" sz="1400" dirty="0" smtClean="0">
                <a:solidFill>
                  <a:srgbClr val="000000"/>
                </a:solidFill>
              </a:rPr>
              <a:t>Ahn+, “</a:t>
            </a:r>
            <a:r>
              <a:rPr lang="en-US" sz="1400" dirty="0" smtClean="0">
                <a:solidFill>
                  <a:srgbClr val="0000FF"/>
                </a:solidFill>
              </a:rPr>
              <a:t>A Scalable Processing-in-Memory Accelerator for Parallel Graph Processing</a:t>
            </a:r>
            <a:r>
              <a:rPr lang="en-US" sz="1400" dirty="0" smtClean="0">
                <a:solidFill>
                  <a:srgbClr val="000000"/>
                </a:solidFill>
              </a:rPr>
              <a:t>” ISCA 2015.</a:t>
            </a:r>
            <a:endParaRPr lang="en-US" sz="1400" dirty="0">
              <a:solidFill>
                <a:srgbClr val="000000"/>
              </a:solidFill>
            </a:endParaRPr>
          </a:p>
        </p:txBody>
      </p:sp>
      <p:sp>
        <p:nvSpPr>
          <p:cNvPr id="3" name="TextBox 2"/>
          <p:cNvSpPr txBox="1"/>
          <p:nvPr/>
        </p:nvSpPr>
        <p:spPr>
          <a:xfrm>
            <a:off x="1691680" y="1628800"/>
            <a:ext cx="3854541" cy="369332"/>
          </a:xfrm>
          <a:prstGeom prst="rect">
            <a:avLst/>
          </a:prstGeom>
          <a:noFill/>
        </p:spPr>
        <p:txBody>
          <a:bodyPr wrap="none" rtlCol="0">
            <a:spAutoFit/>
          </a:bodyPr>
          <a:lstStyle/>
          <a:p>
            <a:r>
              <a:rPr lang="en-US" dirty="0" smtClean="0">
                <a:solidFill>
                  <a:srgbClr val="000000"/>
                </a:solidFill>
              </a:rPr>
              <a:t>On five graph processing algorithms</a:t>
            </a:r>
            <a:endParaRPr lang="en-US" dirty="0">
              <a:solidFill>
                <a:srgbClr val="000000"/>
              </a:solidFill>
            </a:endParaRPr>
          </a:p>
        </p:txBody>
      </p:sp>
    </p:spTree>
    <p:extLst>
      <p:ext uri="{BB962C8B-B14F-4D97-AF65-F5344CB8AC3E}">
        <p14:creationId xmlns:p14="http://schemas.microsoft.com/office/powerpoint/2010/main" val="923473873"/>
      </p:ext>
    </p:extLst>
  </p:cSld>
  <p:clrMapOvr>
    <a:masterClrMapping/>
  </p:clrMapOvr>
  <p:transition/>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Graph Processing Performance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136</a:t>
            </a:fld>
            <a:endParaRPr lang="en-US" altLang="en-US">
              <a:solidFill>
                <a:srgbClr val="000000"/>
              </a:solidFill>
            </a:endParaRPr>
          </a:p>
        </p:txBody>
      </p:sp>
      <p:graphicFrame>
        <p:nvGraphicFramePr>
          <p:cNvPr id="6" name="내용 개체 틀 5"/>
          <p:cNvGraphicFramePr>
            <a:graphicFrameLocks noGrp="1"/>
          </p:cNvGraphicFramePr>
          <p:nvPr>
            <p:ph idx="1"/>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9" name="직사각형 2"/>
          <p:cNvSpPr/>
          <p:nvPr/>
        </p:nvSpPr>
        <p:spPr>
          <a:xfrm>
            <a:off x="0" y="0"/>
            <a:ext cx="9144000" cy="6858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10" name="직사각형 3"/>
          <p:cNvSpPr/>
          <p:nvPr/>
        </p:nvSpPr>
        <p:spPr>
          <a:xfrm>
            <a:off x="655565" y="1052736"/>
            <a:ext cx="7832870" cy="4752528"/>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graphicFrame>
        <p:nvGraphicFramePr>
          <p:cNvPr id="11" name="내용 개체 틀 5"/>
          <p:cNvGraphicFramePr>
            <a:graphicFrameLocks/>
          </p:cNvGraphicFramePr>
          <p:nvPr>
            <p:extLst/>
          </p:nvPr>
        </p:nvGraphicFramePr>
        <p:xfrm>
          <a:off x="873703" y="1196752"/>
          <a:ext cx="7396594" cy="446449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961066642"/>
      </p:ext>
    </p:extLst>
  </p:cSld>
  <p:clrMapOvr>
    <a:masterClrMapping/>
  </p:clrMapOvr>
  <p:transition/>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smtClean="0"/>
              <a:t>Effect of Bandwidth &amp; Programming Model</a:t>
            </a:r>
            <a:endParaRPr lang="en-US" sz="36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137</a:t>
            </a:fld>
            <a:endParaRPr lang="en-US" altLang="en-US">
              <a:solidFill>
                <a:srgbClr val="000000"/>
              </a:solidFill>
            </a:endParaRPr>
          </a:p>
        </p:txBody>
      </p:sp>
      <p:graphicFrame>
        <p:nvGraphicFramePr>
          <p:cNvPr id="22" name="내용 개체 틀 5"/>
          <p:cNvGraphicFramePr>
            <a:graphicFrameLocks noGrp="1"/>
          </p:cNvGraphicFramePr>
          <p:nvPr>
            <p:ph idx="1"/>
            <p:extLst/>
          </p:nvPr>
        </p:nvGraphicFramePr>
        <p:xfrm>
          <a:off x="457200" y="1700808"/>
          <a:ext cx="8229600" cy="4607917"/>
        </p:xfrm>
        <a:graphic>
          <a:graphicData uri="http://schemas.openxmlformats.org/drawingml/2006/chart">
            <c:chart xmlns:c="http://schemas.openxmlformats.org/drawingml/2006/chart" xmlns:r="http://schemas.openxmlformats.org/officeDocument/2006/relationships" r:id="rId2"/>
          </a:graphicData>
        </a:graphic>
      </p:graphicFrame>
      <p:grpSp>
        <p:nvGrpSpPr>
          <p:cNvPr id="23" name="그룹 16"/>
          <p:cNvGrpSpPr/>
          <p:nvPr/>
        </p:nvGrpSpPr>
        <p:grpSpPr>
          <a:xfrm>
            <a:off x="1619672" y="1331476"/>
            <a:ext cx="6799895" cy="369332"/>
            <a:chOff x="1403648" y="1121713"/>
            <a:chExt cx="6799895" cy="369332"/>
          </a:xfrm>
        </p:grpSpPr>
        <p:grpSp>
          <p:nvGrpSpPr>
            <p:cNvPr id="24" name="그룹 14"/>
            <p:cNvGrpSpPr/>
            <p:nvPr/>
          </p:nvGrpSpPr>
          <p:grpSpPr>
            <a:xfrm>
              <a:off x="1403648" y="1121713"/>
              <a:ext cx="3460399" cy="369332"/>
              <a:chOff x="1403648" y="1121713"/>
              <a:chExt cx="3460399" cy="369332"/>
            </a:xfrm>
          </p:grpSpPr>
          <p:sp>
            <p:nvSpPr>
              <p:cNvPr id="28" name="TextBox 27"/>
              <p:cNvSpPr txBox="1"/>
              <p:nvPr/>
            </p:nvSpPr>
            <p:spPr>
              <a:xfrm>
                <a:off x="1708458" y="1121713"/>
                <a:ext cx="3155589" cy="369332"/>
              </a:xfrm>
              <a:prstGeom prst="rect">
                <a:avLst/>
              </a:prstGeom>
              <a:solidFill>
                <a:sysClr val="window" lastClr="FFFFFF"/>
              </a:solidFill>
            </p:spPr>
            <p:txBody>
              <a:bodyPr wrap="none" lIns="144000" rtlCol="0" anchor="ctr">
                <a:spAutoFit/>
              </a:bodyPr>
              <a:lstStyle/>
              <a:p>
                <a:pPr>
                  <a:defRPr/>
                </a:pPr>
                <a:r>
                  <a:rPr lang="en-US" altLang="ko-KR" kern="0" dirty="0" smtClean="0">
                    <a:solidFill>
                      <a:sysClr val="windowText" lastClr="000000"/>
                    </a:solidFill>
                  </a:rPr>
                  <a:t>HMC-MC Bandwidth (640GB/s)</a:t>
                </a:r>
                <a:endParaRPr lang="ko-KR" altLang="en-US" kern="0" dirty="0">
                  <a:solidFill>
                    <a:sysClr val="windowText" lastClr="000000"/>
                  </a:solidFill>
                </a:endParaRPr>
              </a:p>
            </p:txBody>
          </p:sp>
          <p:sp>
            <p:nvSpPr>
              <p:cNvPr id="29" name="직사각형 6"/>
              <p:cNvSpPr/>
              <p:nvPr/>
            </p:nvSpPr>
            <p:spPr>
              <a:xfrm>
                <a:off x="1403648" y="1218344"/>
                <a:ext cx="288032" cy="209626"/>
              </a:xfrm>
              <a:prstGeom prst="rect">
                <a:avLst/>
              </a:prstGeom>
              <a:solidFill>
                <a:srgbClr val="5DA5DA"/>
              </a:solidFill>
              <a:ln w="12700" cap="flat" cmpd="sng" algn="ctr">
                <a:solidFill>
                  <a:srgbClr val="5DA5DA">
                    <a:lumMod val="50000"/>
                  </a:srgbClr>
                </a:solid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grpSp>
        <p:grpSp>
          <p:nvGrpSpPr>
            <p:cNvPr id="25" name="그룹 13"/>
            <p:cNvGrpSpPr/>
            <p:nvPr/>
          </p:nvGrpSpPr>
          <p:grpSpPr>
            <a:xfrm>
              <a:off x="5004048" y="1121713"/>
              <a:ext cx="3199495" cy="369332"/>
              <a:chOff x="1403648" y="1501413"/>
              <a:chExt cx="3199495" cy="369332"/>
            </a:xfrm>
          </p:grpSpPr>
          <p:sp>
            <p:nvSpPr>
              <p:cNvPr id="26" name="TextBox 25"/>
              <p:cNvSpPr txBox="1"/>
              <p:nvPr/>
            </p:nvSpPr>
            <p:spPr>
              <a:xfrm>
                <a:off x="1708458" y="1501413"/>
                <a:ext cx="2894685" cy="369332"/>
              </a:xfrm>
              <a:prstGeom prst="rect">
                <a:avLst/>
              </a:prstGeom>
              <a:solidFill>
                <a:sysClr val="window" lastClr="FFFFFF"/>
              </a:solidFill>
            </p:spPr>
            <p:txBody>
              <a:bodyPr wrap="none" lIns="144000" rtlCol="0" anchor="ctr">
                <a:spAutoFit/>
              </a:bodyPr>
              <a:lstStyle/>
              <a:p>
                <a:pPr>
                  <a:defRPr/>
                </a:pPr>
                <a:r>
                  <a:rPr lang="en-US" altLang="ko-KR" kern="0" dirty="0" smtClean="0">
                    <a:solidFill>
                      <a:sysClr val="windowText" lastClr="000000"/>
                    </a:solidFill>
                  </a:rPr>
                  <a:t>Tesseract Bandwidth (8TB/s)</a:t>
                </a:r>
                <a:endParaRPr lang="ko-KR" altLang="en-US" kern="0" dirty="0">
                  <a:solidFill>
                    <a:sysClr val="windowText" lastClr="000000"/>
                  </a:solidFill>
                </a:endParaRPr>
              </a:p>
            </p:txBody>
          </p:sp>
          <p:sp>
            <p:nvSpPr>
              <p:cNvPr id="27" name="직사각형 15"/>
              <p:cNvSpPr/>
              <p:nvPr/>
            </p:nvSpPr>
            <p:spPr>
              <a:xfrm>
                <a:off x="1403648" y="1595849"/>
                <a:ext cx="288032" cy="209626"/>
              </a:xfrm>
              <a:prstGeom prst="rect">
                <a:avLst/>
              </a:prstGeom>
              <a:solidFill>
                <a:srgbClr val="60BD68"/>
              </a:solidFill>
              <a:ln w="12700" cap="flat" cmpd="sng" algn="ctr">
                <a:solidFill>
                  <a:srgbClr val="60BD68">
                    <a:lumMod val="50000"/>
                  </a:srgbClr>
                </a:solid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grpSp>
      </p:grpSp>
      <p:grpSp>
        <p:nvGrpSpPr>
          <p:cNvPr id="30" name="그룹 28"/>
          <p:cNvGrpSpPr/>
          <p:nvPr/>
        </p:nvGrpSpPr>
        <p:grpSpPr>
          <a:xfrm>
            <a:off x="1736523" y="4297918"/>
            <a:ext cx="1795242" cy="621215"/>
            <a:chOff x="1736523" y="4297918"/>
            <a:chExt cx="1795242" cy="621215"/>
          </a:xfrm>
        </p:grpSpPr>
        <p:cxnSp>
          <p:nvCxnSpPr>
            <p:cNvPr id="31" name="직선 화살표 연결선 4"/>
            <p:cNvCxnSpPr/>
            <p:nvPr/>
          </p:nvCxnSpPr>
          <p:spPr>
            <a:xfrm>
              <a:off x="2230039" y="4309533"/>
              <a:ext cx="0" cy="609600"/>
            </a:xfrm>
            <a:prstGeom prst="straightConnector1">
              <a:avLst/>
            </a:prstGeom>
            <a:noFill/>
            <a:ln w="25400" cap="flat" cmpd="sng" algn="ctr">
              <a:solidFill>
                <a:sysClr val="windowText" lastClr="000000"/>
              </a:solidFill>
              <a:prstDash val="solid"/>
              <a:headEnd type="stealth" w="lg" len="lg"/>
              <a:tailEnd type="stealth" w="lg" len="lg"/>
            </a:ln>
            <a:effectLst>
              <a:outerShdw blurRad="40000" dist="20000" dir="5400000" rotWithShape="0">
                <a:srgbClr val="000000">
                  <a:alpha val="38000"/>
                </a:srgbClr>
              </a:outerShdw>
            </a:effectLst>
          </p:spPr>
        </p:cxnSp>
        <p:cxnSp>
          <p:nvCxnSpPr>
            <p:cNvPr id="32" name="직선 연결선 11"/>
            <p:cNvCxnSpPr/>
            <p:nvPr/>
          </p:nvCxnSpPr>
          <p:spPr>
            <a:xfrm flipH="1">
              <a:off x="1736523" y="4297918"/>
              <a:ext cx="1795242" cy="0"/>
            </a:xfrm>
            <a:prstGeom prst="line">
              <a:avLst/>
            </a:prstGeom>
            <a:noFill/>
            <a:ln w="25400" cap="flat" cmpd="sng" algn="ctr">
              <a:solidFill>
                <a:sysClr val="windowText" lastClr="000000"/>
              </a:solidFill>
              <a:prstDash val="dash"/>
            </a:ln>
            <a:effectLst>
              <a:outerShdw blurRad="40000" dist="20000" dir="5400000" rotWithShape="0">
                <a:srgbClr val="000000">
                  <a:alpha val="38000"/>
                </a:srgbClr>
              </a:outerShdw>
            </a:effectLst>
          </p:spPr>
        </p:cxnSp>
        <p:sp>
          <p:nvSpPr>
            <p:cNvPr id="33" name="TextBox 32"/>
            <p:cNvSpPr txBox="1"/>
            <p:nvPr/>
          </p:nvSpPr>
          <p:spPr>
            <a:xfrm>
              <a:off x="2247362" y="4429667"/>
              <a:ext cx="1202573" cy="369332"/>
            </a:xfrm>
            <a:prstGeom prst="rect">
              <a:avLst/>
            </a:prstGeom>
            <a:noFill/>
          </p:spPr>
          <p:txBody>
            <a:bodyPr wrap="none" rtlCol="0" anchor="ctr">
              <a:spAutoFit/>
            </a:bodyPr>
            <a:lstStyle/>
            <a:p>
              <a:pPr>
                <a:defRPr/>
              </a:pPr>
              <a:r>
                <a:rPr lang="en-US" altLang="ko-KR" kern="0" dirty="0" smtClean="0">
                  <a:solidFill>
                    <a:sysClr val="windowText" lastClr="000000"/>
                  </a:solidFill>
                </a:rPr>
                <a:t>Bandwidth</a:t>
              </a:r>
              <a:endParaRPr lang="ko-KR" altLang="en-US" kern="0" dirty="0">
                <a:solidFill>
                  <a:sysClr val="windowText" lastClr="000000"/>
                </a:solidFill>
              </a:endParaRPr>
            </a:p>
          </p:txBody>
        </p:sp>
      </p:grpSp>
      <p:grpSp>
        <p:nvGrpSpPr>
          <p:cNvPr id="34" name="그룹 27"/>
          <p:cNvGrpSpPr/>
          <p:nvPr/>
        </p:nvGrpSpPr>
        <p:grpSpPr>
          <a:xfrm>
            <a:off x="2236572" y="2180697"/>
            <a:ext cx="4900828" cy="2086503"/>
            <a:chOff x="2236572" y="2180697"/>
            <a:chExt cx="4900828" cy="2086503"/>
          </a:xfrm>
        </p:grpSpPr>
        <p:cxnSp>
          <p:nvCxnSpPr>
            <p:cNvPr id="35" name="직선 연결선 20"/>
            <p:cNvCxnSpPr/>
            <p:nvPr/>
          </p:nvCxnSpPr>
          <p:spPr>
            <a:xfrm flipH="1">
              <a:off x="3530600" y="2180697"/>
              <a:ext cx="3606800" cy="0"/>
            </a:xfrm>
            <a:prstGeom prst="line">
              <a:avLst/>
            </a:prstGeom>
            <a:noFill/>
            <a:ln w="25400" cap="flat" cmpd="sng" algn="ctr">
              <a:solidFill>
                <a:sysClr val="windowText" lastClr="000000"/>
              </a:solidFill>
              <a:prstDash val="dash"/>
            </a:ln>
            <a:effectLst>
              <a:outerShdw blurRad="40000" dist="20000" dir="5400000" rotWithShape="0">
                <a:srgbClr val="000000">
                  <a:alpha val="38000"/>
                </a:srgbClr>
              </a:outerShdw>
            </a:effectLst>
          </p:spPr>
        </p:cxnSp>
        <p:cxnSp>
          <p:nvCxnSpPr>
            <p:cNvPr id="36" name="직선 화살표 연결선 21"/>
            <p:cNvCxnSpPr/>
            <p:nvPr/>
          </p:nvCxnSpPr>
          <p:spPr>
            <a:xfrm>
              <a:off x="4389778" y="2226733"/>
              <a:ext cx="0" cy="2040467"/>
            </a:xfrm>
            <a:prstGeom prst="straightConnector1">
              <a:avLst/>
            </a:prstGeom>
            <a:noFill/>
            <a:ln w="25400" cap="flat" cmpd="sng" algn="ctr">
              <a:solidFill>
                <a:sysClr val="windowText" lastClr="000000"/>
              </a:solidFill>
              <a:prstDash val="solid"/>
              <a:headEnd type="stealth" w="lg" len="lg"/>
              <a:tailEnd type="stealth" w="lg" len="lg"/>
            </a:ln>
            <a:effectLst>
              <a:outerShdw blurRad="40000" dist="20000" dir="5400000" rotWithShape="0">
                <a:srgbClr val="000000">
                  <a:alpha val="38000"/>
                </a:srgbClr>
              </a:outerShdw>
            </a:effectLst>
          </p:spPr>
        </p:cxnSp>
        <p:sp>
          <p:nvSpPr>
            <p:cNvPr id="37" name="TextBox 36"/>
            <p:cNvSpPr txBox="1"/>
            <p:nvPr/>
          </p:nvSpPr>
          <p:spPr>
            <a:xfrm>
              <a:off x="2236572" y="3062300"/>
              <a:ext cx="2111027" cy="369332"/>
            </a:xfrm>
            <a:prstGeom prst="rect">
              <a:avLst/>
            </a:prstGeom>
            <a:noFill/>
          </p:spPr>
          <p:txBody>
            <a:bodyPr wrap="none" rtlCol="0" anchor="ctr">
              <a:spAutoFit/>
            </a:bodyPr>
            <a:lstStyle/>
            <a:p>
              <a:pPr algn="r">
                <a:defRPr/>
              </a:pPr>
              <a:r>
                <a:rPr lang="en-US" altLang="ko-KR" kern="0" dirty="0" smtClean="0">
                  <a:solidFill>
                    <a:sysClr val="windowText" lastClr="000000"/>
                  </a:solidFill>
                </a:rPr>
                <a:t>Programming Model</a:t>
              </a:r>
              <a:endParaRPr lang="ko-KR" altLang="en-US" kern="0" dirty="0">
                <a:solidFill>
                  <a:sysClr val="windowText" lastClr="000000"/>
                </a:solidFill>
              </a:endParaRPr>
            </a:p>
          </p:txBody>
        </p:sp>
      </p:grpSp>
      <p:sp>
        <p:nvSpPr>
          <p:cNvPr id="38" name="TextBox 37"/>
          <p:cNvSpPr txBox="1"/>
          <p:nvPr/>
        </p:nvSpPr>
        <p:spPr>
          <a:xfrm>
            <a:off x="6829648" y="5877272"/>
            <a:ext cx="1715085" cy="369332"/>
          </a:xfrm>
          <a:prstGeom prst="rect">
            <a:avLst/>
          </a:prstGeom>
          <a:noFill/>
        </p:spPr>
        <p:txBody>
          <a:bodyPr wrap="none" rtlCol="0">
            <a:spAutoFit/>
          </a:bodyPr>
          <a:lstStyle/>
          <a:p>
            <a:pPr algn="ctr">
              <a:defRPr/>
            </a:pPr>
            <a:r>
              <a:rPr lang="en-US" altLang="ko-KR" kern="0" dirty="0" smtClean="0">
                <a:solidFill>
                  <a:sysClr val="windowText" lastClr="000000"/>
                </a:solidFill>
              </a:rPr>
              <a:t>(No Prefetching)</a:t>
            </a:r>
            <a:endParaRPr lang="ko-KR" altLang="en-US" kern="0" dirty="0">
              <a:solidFill>
                <a:sysClr val="windowText" lastClr="000000"/>
              </a:solidFill>
            </a:endParaRPr>
          </a:p>
        </p:txBody>
      </p:sp>
    </p:spTree>
    <p:extLst>
      <p:ext uri="{BB962C8B-B14F-4D97-AF65-F5344CB8AC3E}">
        <p14:creationId xmlns:p14="http://schemas.microsoft.com/office/powerpoint/2010/main" val="430770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dirty="0" smtClean="0"/>
              <a:t>Tesseract Graph Processing System Energy</a:t>
            </a:r>
            <a:endParaRPr lang="en-US" dirty="0"/>
          </a:p>
        </p:txBody>
      </p:sp>
      <p:graphicFrame>
        <p:nvGraphicFramePr>
          <p:cNvPr id="7" name="내용 개체 틀 11"/>
          <p:cNvGraphicFramePr>
            <a:graphicFrameLocks noGrp="1"/>
          </p:cNvGraphicFramePr>
          <p:nvPr>
            <p:ph idx="1"/>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4750292" y="4848835"/>
            <a:ext cx="3754153" cy="461665"/>
          </a:xfrm>
          <a:prstGeom prst="rect">
            <a:avLst/>
          </a:prstGeom>
          <a:noFill/>
        </p:spPr>
        <p:txBody>
          <a:bodyPr wrap="none" rtlCol="0" anchor="b">
            <a:spAutoFit/>
          </a:bodyPr>
          <a:lstStyle/>
          <a:p>
            <a:pPr algn="ctr">
              <a:defRPr/>
            </a:pPr>
            <a:r>
              <a:rPr lang="en-US" altLang="ko-KR" sz="2400" b="1" kern="0" dirty="0" smtClean="0">
                <a:solidFill>
                  <a:srgbClr val="FF0000"/>
                </a:solidFill>
              </a:rPr>
              <a:t>&gt; 8X Energy Reduction</a:t>
            </a:r>
            <a:endParaRPr lang="ko-KR" altLang="en-US" sz="2400" b="1" kern="0" dirty="0">
              <a:solidFill>
                <a:srgbClr val="FF0000"/>
              </a:solidFill>
            </a:endParaRPr>
          </a:p>
        </p:txBody>
      </p:sp>
      <p:sp>
        <p:nvSpPr>
          <p:cNvPr id="6" name="TextBox 5"/>
          <p:cNvSpPr txBox="1"/>
          <p:nvPr/>
        </p:nvSpPr>
        <p:spPr>
          <a:xfrm>
            <a:off x="1224136" y="6453336"/>
            <a:ext cx="7740352" cy="307777"/>
          </a:xfrm>
          <a:prstGeom prst="rect">
            <a:avLst/>
          </a:prstGeom>
          <a:noFill/>
        </p:spPr>
        <p:txBody>
          <a:bodyPr wrap="square" rtlCol="0">
            <a:spAutoFit/>
          </a:bodyPr>
          <a:lstStyle/>
          <a:p>
            <a:r>
              <a:rPr lang="en-US" sz="1400" dirty="0" smtClean="0">
                <a:solidFill>
                  <a:srgbClr val="000000"/>
                </a:solidFill>
              </a:rPr>
              <a:t>Ahn+, “</a:t>
            </a:r>
            <a:r>
              <a:rPr lang="en-US" sz="1400" dirty="0" smtClean="0">
                <a:solidFill>
                  <a:srgbClr val="0000FF"/>
                </a:solidFill>
              </a:rPr>
              <a:t>A Scalable Processing-in-Memory Accelerator for Parallel Graph Processing</a:t>
            </a:r>
            <a:r>
              <a:rPr lang="en-US" sz="1400" dirty="0" smtClean="0">
                <a:solidFill>
                  <a:srgbClr val="000000"/>
                </a:solidFill>
              </a:rPr>
              <a:t>” ISCA 2015.</a:t>
            </a:r>
            <a:endParaRPr lang="en-US" sz="1400" dirty="0">
              <a:solidFill>
                <a:srgbClr val="000000"/>
              </a:solidFill>
            </a:endParaRPr>
          </a:p>
        </p:txBody>
      </p:sp>
    </p:spTree>
    <p:extLst>
      <p:ext uri="{BB962C8B-B14F-4D97-AF65-F5344CB8AC3E}">
        <p14:creationId xmlns:p14="http://schemas.microsoft.com/office/powerpoint/2010/main" val="1422543007"/>
      </p:ext>
    </p:extLst>
  </p:cSld>
  <p:clrMapOvr>
    <a:masterClrMapping/>
  </p:clrMapOvr>
  <p:transition/>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a:t>
            </a:r>
            <a:r>
              <a:rPr lang="en-US" dirty="0" err="1" smtClean="0"/>
              <a:t>Tesseract</a:t>
            </a:r>
            <a:endParaRPr lang="en-US" dirty="0"/>
          </a:p>
        </p:txBody>
      </p:sp>
      <p:sp>
        <p:nvSpPr>
          <p:cNvPr id="3" name="Content Placeholder 2"/>
          <p:cNvSpPr>
            <a:spLocks noGrp="1"/>
          </p:cNvSpPr>
          <p:nvPr>
            <p:ph idx="1"/>
          </p:nvPr>
        </p:nvSpPr>
        <p:spPr>
          <a:xfrm>
            <a:off x="228600" y="1000472"/>
            <a:ext cx="8610600" cy="4876800"/>
          </a:xfrm>
        </p:spPr>
        <p:txBody>
          <a:bodyPr/>
          <a:lstStyle/>
          <a:p>
            <a:r>
              <a:rPr lang="en-US" dirty="0" err="1"/>
              <a:t>Junwhan</a:t>
            </a:r>
            <a:r>
              <a:rPr lang="en-US" dirty="0"/>
              <a:t> </a:t>
            </a:r>
            <a:r>
              <a:rPr lang="en-US" dirty="0" err="1"/>
              <a:t>Ahn</a:t>
            </a:r>
            <a:r>
              <a:rPr lang="en-US" dirty="0"/>
              <a:t>, </a:t>
            </a:r>
            <a:r>
              <a:rPr lang="en-US" dirty="0" err="1"/>
              <a:t>Sungpack</a:t>
            </a:r>
            <a:r>
              <a:rPr lang="en-US" dirty="0"/>
              <a:t> Hong, </a:t>
            </a:r>
            <a:r>
              <a:rPr lang="en-US" dirty="0" err="1"/>
              <a:t>Sungjoo</a:t>
            </a:r>
            <a:r>
              <a:rPr lang="en-US" dirty="0"/>
              <a:t> </a:t>
            </a:r>
            <a:r>
              <a:rPr lang="en-US" dirty="0" err="1"/>
              <a:t>Yoo</a:t>
            </a:r>
            <a:r>
              <a:rPr lang="en-US" dirty="0"/>
              <a:t>, Onur Mutlu, and </a:t>
            </a:r>
            <a:r>
              <a:rPr lang="en-US" dirty="0" err="1"/>
              <a:t>Kiyoung</a:t>
            </a:r>
            <a:r>
              <a:rPr lang="en-US" dirty="0"/>
              <a:t> Choi,</a:t>
            </a:r>
            <a:br>
              <a:rPr lang="en-US" dirty="0"/>
            </a:br>
            <a:r>
              <a:rPr lang="en-US" b="1" dirty="0">
                <a:hlinkClick r:id="rId2"/>
              </a:rPr>
              <a:t>"A Scalable Processing-in-Memory Accelerator for Parallel Graph Processing"</a:t>
            </a:r>
            <a:r>
              <a:rPr lang="en-US" dirty="0"/>
              <a:t/>
            </a:r>
            <a:br>
              <a:rPr lang="en-US" dirty="0"/>
            </a:br>
            <a:r>
              <a:rPr lang="en-US" i="1" dirty="0"/>
              <a:t>Proceedings of the </a:t>
            </a:r>
            <a:r>
              <a:rPr lang="en-US" i="1" dirty="0">
                <a:hlinkClick r:id="rId3"/>
              </a:rPr>
              <a:t>42nd International Symposium on Computer Architecture</a:t>
            </a:r>
            <a:r>
              <a:rPr lang="en-US" i="1" dirty="0"/>
              <a:t> (</a:t>
            </a:r>
            <a:r>
              <a:rPr lang="en-US" b="1" i="1" dirty="0"/>
              <a:t>ISCA</a:t>
            </a:r>
            <a:r>
              <a:rPr lang="en-US" i="1" dirty="0"/>
              <a:t>)</a:t>
            </a:r>
            <a:r>
              <a:rPr lang="en-US" dirty="0"/>
              <a:t>, Portland, OR, June 2015. </a:t>
            </a:r>
            <a:br>
              <a:rPr lang="en-US" dirty="0"/>
            </a:br>
            <a:r>
              <a:rPr lang="en-US" dirty="0"/>
              <a:t>[</a:t>
            </a:r>
            <a:r>
              <a:rPr lang="en-US" dirty="0">
                <a:hlinkClick r:id="rId4"/>
              </a:rPr>
              <a:t>Slides (pdf)</a:t>
            </a:r>
            <a:r>
              <a:rPr lang="en-US" dirty="0"/>
              <a:t>] [</a:t>
            </a:r>
            <a:r>
              <a:rPr lang="en-US" dirty="0">
                <a:hlinkClick r:id="rId5"/>
              </a:rPr>
              <a:t>Lightning Session Slides (pdf)</a:t>
            </a:r>
            <a:r>
              <a:rPr lang="en-US" dirty="0"/>
              <a:t>]</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139</a:t>
            </a:fld>
            <a:endParaRPr lang="en-US" altLang="en-US">
              <a:solidFill>
                <a:srgbClr val="000000"/>
              </a:solidFill>
            </a:endParaRPr>
          </a:p>
        </p:txBody>
      </p:sp>
      <p:pic>
        <p:nvPicPr>
          <p:cNvPr id="5" name="Picture 4"/>
          <p:cNvPicPr>
            <a:picLocks noChangeAspect="1"/>
          </p:cNvPicPr>
          <p:nvPr/>
        </p:nvPicPr>
        <p:blipFill>
          <a:blip r:embed="rId6"/>
          <a:stretch>
            <a:fillRect/>
          </a:stretch>
        </p:blipFill>
        <p:spPr>
          <a:xfrm>
            <a:off x="0" y="4725144"/>
            <a:ext cx="9144000" cy="1492548"/>
          </a:xfrm>
          <a:prstGeom prst="rect">
            <a:avLst/>
          </a:prstGeom>
        </p:spPr>
      </p:pic>
    </p:spTree>
    <p:extLst>
      <p:ext uri="{BB962C8B-B14F-4D97-AF65-F5344CB8AC3E}">
        <p14:creationId xmlns:p14="http://schemas.microsoft.com/office/powerpoint/2010/main" val="7448765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(IV)</a:t>
            </a:r>
          </a:p>
        </p:txBody>
      </p:sp>
      <p:sp>
        <p:nvSpPr>
          <p:cNvPr id="28675" name="Content Placeholder 2"/>
          <p:cNvSpPr>
            <a:spLocks noGrp="1"/>
          </p:cNvSpPr>
          <p:nvPr>
            <p:ph idx="1"/>
          </p:nvPr>
        </p:nvSpPr>
        <p:spPr>
          <a:xfrm>
            <a:off x="228600" y="996950"/>
            <a:ext cx="8915400" cy="5194300"/>
          </a:xfrm>
        </p:spPr>
        <p:txBody>
          <a:bodyPr/>
          <a:lstStyle/>
          <a:p>
            <a:r>
              <a:rPr lang="en-US" dirty="0">
                <a:solidFill>
                  <a:srgbClr val="7F7F7F"/>
                </a:solidFill>
                <a:latin typeface="Tahoma" charset="0"/>
                <a:ea typeface="ＭＳ Ｐゴシック" charset="0"/>
                <a:cs typeface="ＭＳ Ｐゴシック" charset="0"/>
              </a:rPr>
              <a:t>Need for main memory </a:t>
            </a:r>
            <a:r>
              <a:rPr lang="en-US" dirty="0" smtClean="0">
                <a:solidFill>
                  <a:srgbClr val="7F7F7F"/>
                </a:solidFill>
                <a:latin typeface="Tahoma" charset="0"/>
                <a:ea typeface="ＭＳ Ｐゴシック" charset="0"/>
                <a:cs typeface="ＭＳ Ｐゴシック" charset="0"/>
              </a:rPr>
              <a:t>capacity, bandwidth, QoS </a:t>
            </a:r>
            <a:r>
              <a:rPr lang="en-US" dirty="0">
                <a:solidFill>
                  <a:srgbClr val="7F7F7F"/>
                </a:solidFill>
                <a:latin typeface="Tahoma" charset="0"/>
                <a:ea typeface="ＭＳ Ｐゴシック" charset="0"/>
                <a:cs typeface="ＭＳ Ｐゴシック" charset="0"/>
              </a:rPr>
              <a:t>increasing </a:t>
            </a:r>
          </a:p>
          <a:p>
            <a:endParaRPr lang="en-US" dirty="0">
              <a:solidFill>
                <a:srgbClr val="7F7F7F"/>
              </a:solidFill>
              <a:latin typeface="Tahoma" charset="0"/>
              <a:ea typeface="ＭＳ Ｐゴシック" charset="0"/>
              <a:cs typeface="ＭＳ Ｐゴシック" charset="0"/>
            </a:endParaRPr>
          </a:p>
          <a:p>
            <a:endParaRPr lang="en-US"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Main memory energy/power is a key system design concern</a:t>
            </a:r>
          </a:p>
          <a:p>
            <a:endParaRPr lang="en-US" dirty="0">
              <a:solidFill>
                <a:srgbClr val="0000FF"/>
              </a:solidFill>
              <a:latin typeface="Tahoma" charset="0"/>
              <a:ea typeface="ＭＳ Ｐゴシック" charset="0"/>
              <a:cs typeface="ＭＳ Ｐゴシック" charset="0"/>
            </a:endParaRPr>
          </a:p>
          <a:p>
            <a:pPr>
              <a:buFont typeface="Wingdings" charset="0"/>
              <a:buNone/>
            </a:pPr>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DRAM technology scaling is ending </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rPr>
              <a:t>ITRS projects </a:t>
            </a:r>
            <a:r>
              <a:rPr lang="en-US" dirty="0">
                <a:solidFill>
                  <a:srgbClr val="FF0000"/>
                </a:solidFill>
                <a:latin typeface="Tahoma" charset="0"/>
                <a:ea typeface="ＭＳ Ｐゴシック" charset="0"/>
              </a:rPr>
              <a:t>DRAM will not scale easily below </a:t>
            </a:r>
            <a:r>
              <a:rPr lang="en-US" dirty="0" smtClean="0">
                <a:solidFill>
                  <a:srgbClr val="FF0000"/>
                </a:solidFill>
                <a:latin typeface="Tahoma" charset="0"/>
                <a:ea typeface="ＭＳ Ｐゴシック" charset="0"/>
              </a:rPr>
              <a:t>X nm </a:t>
            </a:r>
            <a:endParaRPr lang="en-US" dirty="0">
              <a:solidFill>
                <a:srgbClr val="FF0000"/>
              </a:solidFill>
              <a:latin typeface="Tahoma" charset="0"/>
              <a:ea typeface="ＭＳ Ｐゴシック" charset="0"/>
            </a:endParaRPr>
          </a:p>
          <a:p>
            <a:pPr lvl="1"/>
            <a:r>
              <a:rPr lang="en-US" dirty="0">
                <a:latin typeface="Tahoma" charset="0"/>
                <a:ea typeface="ＭＳ Ｐゴシック" charset="0"/>
              </a:rPr>
              <a:t>Scaling has provided many benefits: </a:t>
            </a:r>
          </a:p>
          <a:p>
            <a:pPr lvl="2"/>
            <a:r>
              <a:rPr lang="en-US" dirty="0">
                <a:solidFill>
                  <a:srgbClr val="FF0000"/>
                </a:solidFill>
                <a:latin typeface="Tahoma" charset="0"/>
                <a:ea typeface="ＭＳ Ｐゴシック" charset="0"/>
              </a:rPr>
              <a:t>higher </a:t>
            </a:r>
            <a:r>
              <a:rPr lang="en-US" dirty="0" smtClean="0">
                <a:solidFill>
                  <a:srgbClr val="FF0000"/>
                </a:solidFill>
                <a:latin typeface="Tahoma" charset="0"/>
                <a:ea typeface="ＭＳ Ｐゴシック" charset="0"/>
              </a:rPr>
              <a:t>capacity</a:t>
            </a:r>
            <a:r>
              <a:rPr lang="en-US" dirty="0">
                <a:solidFill>
                  <a:srgbClr val="FF0000"/>
                </a:solidFill>
                <a:latin typeface="Tahoma" charset="0"/>
                <a:ea typeface="ＭＳ Ｐゴシック" charset="0"/>
              </a:rPr>
              <a:t> </a:t>
            </a:r>
            <a:r>
              <a:rPr lang="en-US" dirty="0" smtClean="0">
                <a:solidFill>
                  <a:srgbClr val="FF0000"/>
                </a:solidFill>
                <a:latin typeface="Tahoma" charset="0"/>
                <a:ea typeface="ＭＳ Ｐゴシック" charset="0"/>
              </a:rPr>
              <a:t>(density), </a:t>
            </a:r>
            <a:r>
              <a:rPr lang="en-US" dirty="0">
                <a:solidFill>
                  <a:srgbClr val="FF0000"/>
                </a:solidFill>
                <a:latin typeface="Tahoma" charset="0"/>
                <a:ea typeface="ＭＳ Ｐゴシック" charset="0"/>
              </a:rPr>
              <a:t>lower cost, lower energy</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8676"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ABE99A2B-29DD-5A4F-B100-24CE86C78EE3}" type="slidenum">
              <a:rPr lang="en-US" sz="1600">
                <a:solidFill>
                  <a:srgbClr val="000000"/>
                </a:solidFill>
                <a:latin typeface="Garamond" charset="0"/>
              </a:rPr>
              <a:pPr eaLnBrk="1" hangingPunct="1"/>
              <a:t>14</a:t>
            </a:fld>
            <a:endParaRPr lang="en-US" sz="1600" dirty="0">
              <a:solidFill>
                <a:srgbClr val="000000"/>
              </a:solidFill>
              <a:latin typeface="Garamond" charset="0"/>
            </a:endParaRPr>
          </a:p>
        </p:txBody>
      </p:sp>
    </p:spTree>
    <p:extLst>
      <p:ext uri="{BB962C8B-B14F-4D97-AF65-F5344CB8AC3E}">
        <p14:creationId xmlns:p14="http://schemas.microsoft.com/office/powerpoint/2010/main" val="1768628122"/>
      </p:ext>
    </p:extLst>
  </p:cSld>
  <p:clrMapOvr>
    <a:masterClrMapping/>
  </p:clrMapOvr>
  <p:transition/>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49" y="365126"/>
            <a:ext cx="8374943" cy="723445"/>
          </a:xfrm>
        </p:spPr>
        <p:txBody>
          <a:bodyPr>
            <a:normAutofit/>
          </a:bodyPr>
          <a:lstStyle/>
          <a:p>
            <a:r>
              <a:rPr lang="en-US" dirty="0" smtClean="0"/>
              <a:t>Accelerating </a:t>
            </a:r>
            <a:r>
              <a:rPr lang="en-US" smtClean="0"/>
              <a:t>GPU Execution with PIM</a:t>
            </a:r>
            <a:endParaRPr lang="en-US" dirty="0">
              <a:latin typeface="+mn-lt"/>
            </a:endParaRPr>
          </a:p>
        </p:txBody>
      </p:sp>
      <p:cxnSp>
        <p:nvCxnSpPr>
          <p:cNvPr id="5" name="Straight Connector 4"/>
          <p:cNvCxnSpPr/>
          <p:nvPr/>
        </p:nvCxnSpPr>
        <p:spPr>
          <a:xfrm flipV="1">
            <a:off x="6175231" y="4775741"/>
            <a:ext cx="470522" cy="587497"/>
          </a:xfrm>
          <a:prstGeom prst="line">
            <a:avLst/>
          </a:prstGeom>
          <a:noFill/>
          <a:ln w="6350" cap="flat" cmpd="sng" algn="ctr">
            <a:solidFill>
              <a:sysClr val="windowText" lastClr="000000"/>
            </a:solidFill>
            <a:prstDash val="dash"/>
            <a:miter lim="800000"/>
          </a:ln>
          <a:effectLst/>
        </p:spPr>
      </p:cxnSp>
      <p:cxnSp>
        <p:nvCxnSpPr>
          <p:cNvPr id="6" name="Straight Connector 5"/>
          <p:cNvCxnSpPr/>
          <p:nvPr/>
        </p:nvCxnSpPr>
        <p:spPr>
          <a:xfrm>
            <a:off x="5687292" y="5890254"/>
            <a:ext cx="958461" cy="497100"/>
          </a:xfrm>
          <a:prstGeom prst="line">
            <a:avLst/>
          </a:prstGeom>
          <a:noFill/>
          <a:ln w="6350" cap="flat" cmpd="sng" algn="ctr">
            <a:solidFill>
              <a:sysClr val="windowText" lastClr="000000"/>
            </a:solidFill>
            <a:prstDash val="dash"/>
            <a:miter lim="800000"/>
          </a:ln>
          <a:effectLst/>
        </p:spPr>
      </p:cxnSp>
      <p:sp>
        <p:nvSpPr>
          <p:cNvPr id="7" name="Rectangle 6"/>
          <p:cNvSpPr/>
          <p:nvPr/>
        </p:nvSpPr>
        <p:spPr>
          <a:xfrm>
            <a:off x="6648206" y="4751545"/>
            <a:ext cx="1867144" cy="1635809"/>
          </a:xfrm>
          <a:prstGeom prst="rect">
            <a:avLst/>
          </a:prstGeom>
          <a:noFill/>
          <a:ln w="9525" cap="flat" cmpd="sng" algn="ctr">
            <a:solidFill>
              <a:sysClr val="windowText" lastClr="000000"/>
            </a:solidFill>
            <a:prstDash val="solid"/>
            <a:miter lim="800000"/>
          </a:ln>
          <a:effectLst/>
        </p:spPr>
        <p:txBody>
          <a:bodyPr rtlCol="0" anchor="ctr"/>
          <a:lstStyle/>
          <a:p>
            <a:pPr algn="ctr">
              <a:defRPr/>
            </a:pPr>
            <a:endParaRPr lang="en-US" kern="0" smtClean="0">
              <a:solidFill>
                <a:prstClr val="white"/>
              </a:solidFill>
              <a:latin typeface="Gill Sans MT" panose="020B0502020104020203" pitchFamily="34" charset="0"/>
            </a:endParaRPr>
          </a:p>
        </p:txBody>
      </p:sp>
      <p:sp>
        <p:nvSpPr>
          <p:cNvPr id="8" name="Rectangle 7"/>
          <p:cNvSpPr/>
          <p:nvPr/>
        </p:nvSpPr>
        <p:spPr>
          <a:xfrm>
            <a:off x="6953184" y="4790055"/>
            <a:ext cx="1257187" cy="572041"/>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smtClean="0">
                <a:solidFill>
                  <a:srgbClr val="0070C0"/>
                </a:solidFill>
                <a:latin typeface="Gill Sans MT" panose="020B0502020104020203" pitchFamily="34" charset="0"/>
                <a:ea typeface="Times New Roman" charset="0"/>
                <a:cs typeface="Times New Roman" charset="0"/>
              </a:rPr>
              <a:t>Logic layer SM</a:t>
            </a:r>
          </a:p>
        </p:txBody>
      </p:sp>
      <p:sp>
        <p:nvSpPr>
          <p:cNvPr id="9" name="Rectangle 8"/>
          <p:cNvSpPr/>
          <p:nvPr/>
        </p:nvSpPr>
        <p:spPr>
          <a:xfrm>
            <a:off x="6730825" y="5441830"/>
            <a:ext cx="1696999" cy="266755"/>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Crossbar switch</a:t>
            </a:r>
          </a:p>
        </p:txBody>
      </p:sp>
      <p:sp>
        <p:nvSpPr>
          <p:cNvPr id="10" name="Rectangle 9"/>
          <p:cNvSpPr/>
          <p:nvPr/>
        </p:nvSpPr>
        <p:spPr>
          <a:xfrm>
            <a:off x="6719812"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Vault Ctrl</a:t>
            </a:r>
          </a:p>
        </p:txBody>
      </p:sp>
      <p:sp>
        <p:nvSpPr>
          <p:cNvPr id="11" name="Rectangle 10"/>
          <p:cNvSpPr/>
          <p:nvPr/>
        </p:nvSpPr>
        <p:spPr>
          <a:xfrm>
            <a:off x="7376106" y="5809890"/>
            <a:ext cx="432691" cy="276999"/>
          </a:xfrm>
          <a:prstGeom prst="rect">
            <a:avLst/>
          </a:prstGeom>
        </p:spPr>
        <p:txBody>
          <a:bodyPr wrap="square">
            <a:spAutoFit/>
          </a:bodyPr>
          <a:lstStyle/>
          <a:p>
            <a:r>
              <a:rPr lang="is-IS" sz="1200" b="1" dirty="0" smtClean="0">
                <a:solidFill>
                  <a:prstClr val="black"/>
                </a:solidFill>
                <a:latin typeface="Gill Sans MT" panose="020B0502020104020203" pitchFamily="34" charset="0"/>
                <a:ea typeface="Times New Roman" charset="0"/>
                <a:cs typeface="Times New Roman" charset="0"/>
              </a:rPr>
              <a:t>….</a:t>
            </a:r>
            <a:endParaRPr lang="en-US" sz="1200" b="1" dirty="0">
              <a:solidFill>
                <a:prstClr val="black"/>
              </a:solidFill>
              <a:latin typeface="Gill Sans MT" panose="020B0502020104020203" pitchFamily="34" charset="0"/>
              <a:ea typeface="Times New Roman" charset="0"/>
              <a:cs typeface="Times New Roman" charset="0"/>
            </a:endParaRPr>
          </a:p>
        </p:txBody>
      </p:sp>
      <p:cxnSp>
        <p:nvCxnSpPr>
          <p:cNvPr id="12" name="Straight Connector 11"/>
          <p:cNvCxnSpPr/>
          <p:nvPr/>
        </p:nvCxnSpPr>
        <p:spPr>
          <a:xfrm flipH="1">
            <a:off x="7579325" y="5362096"/>
            <a:ext cx="2452" cy="79735"/>
          </a:xfrm>
          <a:prstGeom prst="line">
            <a:avLst/>
          </a:prstGeom>
          <a:noFill/>
          <a:ln w="6350" cap="flat" cmpd="sng" algn="ctr">
            <a:solidFill>
              <a:sysClr val="windowText" lastClr="000000"/>
            </a:solidFill>
            <a:prstDash val="solid"/>
            <a:miter lim="800000"/>
          </a:ln>
          <a:effectLst/>
        </p:spPr>
      </p:cxnSp>
      <p:cxnSp>
        <p:nvCxnSpPr>
          <p:cNvPr id="13" name="Straight Connector 12"/>
          <p:cNvCxnSpPr/>
          <p:nvPr/>
        </p:nvCxnSpPr>
        <p:spPr>
          <a:xfrm>
            <a:off x="7004197" y="5705587"/>
            <a:ext cx="0" cy="100947"/>
          </a:xfrm>
          <a:prstGeom prst="line">
            <a:avLst/>
          </a:prstGeom>
          <a:noFill/>
          <a:ln w="6350" cap="flat" cmpd="sng" algn="ctr">
            <a:solidFill>
              <a:sysClr val="windowText" lastClr="000000"/>
            </a:solidFill>
            <a:prstDash val="solid"/>
            <a:miter lim="800000"/>
          </a:ln>
          <a:effectLst/>
        </p:spPr>
      </p:cxnSp>
      <p:cxnSp>
        <p:nvCxnSpPr>
          <p:cNvPr id="14" name="Straight Connector 13"/>
          <p:cNvCxnSpPr/>
          <p:nvPr/>
        </p:nvCxnSpPr>
        <p:spPr>
          <a:xfrm>
            <a:off x="8112043" y="5709738"/>
            <a:ext cx="0" cy="85860"/>
          </a:xfrm>
          <a:prstGeom prst="line">
            <a:avLst/>
          </a:prstGeom>
          <a:noFill/>
          <a:ln w="6350" cap="flat" cmpd="sng" algn="ctr">
            <a:solidFill>
              <a:sysClr val="windowText" lastClr="000000"/>
            </a:solidFill>
            <a:prstDash val="solid"/>
            <a:miter lim="800000"/>
          </a:ln>
          <a:effectLst/>
        </p:spPr>
      </p:cxnSp>
      <p:sp>
        <p:nvSpPr>
          <p:cNvPr id="15" name="Rectangle 14"/>
          <p:cNvSpPr/>
          <p:nvPr/>
        </p:nvSpPr>
        <p:spPr>
          <a:xfrm>
            <a:off x="7877688"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Vault Ctrl</a:t>
            </a:r>
          </a:p>
        </p:txBody>
      </p:sp>
      <p:cxnSp>
        <p:nvCxnSpPr>
          <p:cNvPr id="16" name="Straight Connector 15"/>
          <p:cNvCxnSpPr/>
          <p:nvPr/>
        </p:nvCxnSpPr>
        <p:spPr>
          <a:xfrm flipV="1">
            <a:off x="2432635" y="5320670"/>
            <a:ext cx="706042" cy="270898"/>
          </a:xfrm>
          <a:prstGeom prst="line">
            <a:avLst/>
          </a:prstGeom>
          <a:noFill/>
          <a:ln w="12700" cap="flat" cmpd="sng" algn="ctr">
            <a:solidFill>
              <a:sysClr val="windowText" lastClr="000000"/>
            </a:solidFill>
            <a:prstDash val="solid"/>
            <a:miter lim="800000"/>
          </a:ln>
          <a:effectLst/>
        </p:spPr>
      </p:cxnSp>
      <p:cxnSp>
        <p:nvCxnSpPr>
          <p:cNvPr id="17" name="Straight Connector 16"/>
          <p:cNvCxnSpPr/>
          <p:nvPr/>
        </p:nvCxnSpPr>
        <p:spPr>
          <a:xfrm flipV="1">
            <a:off x="4661744" y="4614246"/>
            <a:ext cx="589727" cy="230089"/>
          </a:xfrm>
          <a:prstGeom prst="line">
            <a:avLst/>
          </a:prstGeom>
          <a:noFill/>
          <a:ln w="12700" cap="flat" cmpd="sng" algn="ctr">
            <a:solidFill>
              <a:sysClr val="windowText" lastClr="000000"/>
            </a:solidFill>
            <a:prstDash val="solid"/>
            <a:miter lim="800000"/>
          </a:ln>
          <a:effectLst/>
        </p:spPr>
      </p:cxnSp>
      <p:cxnSp>
        <p:nvCxnSpPr>
          <p:cNvPr id="18" name="Straight Connector 17"/>
          <p:cNvCxnSpPr/>
          <p:nvPr/>
        </p:nvCxnSpPr>
        <p:spPr>
          <a:xfrm flipH="1">
            <a:off x="1709972" y="4656586"/>
            <a:ext cx="506351" cy="792977"/>
          </a:xfrm>
          <a:prstGeom prst="line">
            <a:avLst/>
          </a:prstGeom>
          <a:noFill/>
          <a:ln w="12700" cap="flat" cmpd="sng" algn="ctr">
            <a:solidFill>
              <a:sysClr val="windowText" lastClr="000000"/>
            </a:solidFill>
            <a:prstDash val="solid"/>
            <a:miter lim="800000"/>
          </a:ln>
          <a:effectLst/>
        </p:spPr>
      </p:cxnSp>
      <p:cxnSp>
        <p:nvCxnSpPr>
          <p:cNvPr id="19" name="Straight Connector 18"/>
          <p:cNvCxnSpPr/>
          <p:nvPr/>
        </p:nvCxnSpPr>
        <p:spPr>
          <a:xfrm flipH="1">
            <a:off x="5251471" y="4640370"/>
            <a:ext cx="506351" cy="792977"/>
          </a:xfrm>
          <a:prstGeom prst="line">
            <a:avLst/>
          </a:prstGeom>
          <a:noFill/>
          <a:ln w="12700" cap="flat" cmpd="sng" algn="ctr">
            <a:solidFill>
              <a:sysClr val="windowText" lastClr="000000"/>
            </a:solidFill>
            <a:prstDash val="solid"/>
            <a:miter lim="800000"/>
          </a:ln>
          <a:effectLst/>
        </p:spPr>
      </p:cxnSp>
      <p:cxnSp>
        <p:nvCxnSpPr>
          <p:cNvPr id="20" name="Straight Connector 19"/>
          <p:cNvCxnSpPr/>
          <p:nvPr/>
        </p:nvCxnSpPr>
        <p:spPr>
          <a:xfrm>
            <a:off x="2334512" y="5691560"/>
            <a:ext cx="2713462" cy="7124"/>
          </a:xfrm>
          <a:prstGeom prst="line">
            <a:avLst/>
          </a:prstGeom>
          <a:noFill/>
          <a:ln w="12700" cap="flat" cmpd="sng" algn="ctr">
            <a:solidFill>
              <a:sysClr val="windowText" lastClr="000000"/>
            </a:solidFill>
            <a:prstDash val="solid"/>
            <a:miter lim="800000"/>
          </a:ln>
          <a:effectLst/>
        </p:spPr>
      </p:cxnSp>
      <p:cxnSp>
        <p:nvCxnSpPr>
          <p:cNvPr id="21" name="Straight Connector 20"/>
          <p:cNvCxnSpPr/>
          <p:nvPr/>
        </p:nvCxnSpPr>
        <p:spPr>
          <a:xfrm>
            <a:off x="3023146" y="4277055"/>
            <a:ext cx="2713462" cy="7124"/>
          </a:xfrm>
          <a:prstGeom prst="line">
            <a:avLst/>
          </a:prstGeom>
          <a:noFill/>
          <a:ln w="12700" cap="flat" cmpd="sng" algn="ctr">
            <a:solidFill>
              <a:sysClr val="windowText" lastClr="000000"/>
            </a:solidFill>
            <a:prstDash val="solid"/>
            <a:miter lim="800000"/>
          </a:ln>
          <a:effectLst/>
        </p:spPr>
      </p:cxnSp>
      <p:cxnSp>
        <p:nvCxnSpPr>
          <p:cNvPr id="22" name="Straight Connector 21"/>
          <p:cNvCxnSpPr/>
          <p:nvPr/>
        </p:nvCxnSpPr>
        <p:spPr>
          <a:xfrm>
            <a:off x="2868543" y="4439837"/>
            <a:ext cx="581884" cy="312226"/>
          </a:xfrm>
          <a:prstGeom prst="line">
            <a:avLst/>
          </a:prstGeom>
          <a:noFill/>
          <a:ln w="12700" cap="flat" cmpd="sng" algn="ctr">
            <a:solidFill>
              <a:sysClr val="windowText" lastClr="000000"/>
            </a:solidFill>
            <a:prstDash val="solid"/>
            <a:miter lim="800000"/>
          </a:ln>
          <a:effectLst/>
        </p:spPr>
      </p:cxnSp>
      <p:cxnSp>
        <p:nvCxnSpPr>
          <p:cNvPr id="23" name="Straight Connector 22"/>
          <p:cNvCxnSpPr/>
          <p:nvPr/>
        </p:nvCxnSpPr>
        <p:spPr>
          <a:xfrm>
            <a:off x="4371371" y="5182180"/>
            <a:ext cx="1081108" cy="474857"/>
          </a:xfrm>
          <a:prstGeom prst="line">
            <a:avLst/>
          </a:prstGeom>
          <a:noFill/>
          <a:ln w="12700" cap="flat" cmpd="sng" algn="ctr">
            <a:solidFill>
              <a:sysClr val="windowText" lastClr="000000"/>
            </a:solidFill>
            <a:prstDash val="solid"/>
            <a:miter lim="800000"/>
          </a:ln>
          <a:effectLst/>
        </p:spPr>
      </p:cxnSp>
      <p:grpSp>
        <p:nvGrpSpPr>
          <p:cNvPr id="24" name="Group 23"/>
          <p:cNvGrpSpPr/>
          <p:nvPr/>
        </p:nvGrpSpPr>
        <p:grpSpPr>
          <a:xfrm>
            <a:off x="1714577" y="3773893"/>
            <a:ext cx="1386451" cy="904640"/>
            <a:chOff x="1783056" y="1197864"/>
            <a:chExt cx="1207032" cy="713232"/>
          </a:xfrm>
        </p:grpSpPr>
        <p:sp>
          <p:nvSpPr>
            <p:cNvPr id="25" name="Cube 24"/>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endParaRPr>
            </a:p>
          </p:txBody>
        </p:sp>
        <p:sp>
          <p:nvSpPr>
            <p:cNvPr id="26" name="Cube 25"/>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27" name="Cube 26"/>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28" name="Cube 27"/>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grpSp>
        <p:nvGrpSpPr>
          <p:cNvPr id="29" name="Group 28"/>
          <p:cNvGrpSpPr/>
          <p:nvPr/>
        </p:nvGrpSpPr>
        <p:grpSpPr>
          <a:xfrm>
            <a:off x="1217540" y="4994760"/>
            <a:ext cx="1386451" cy="904640"/>
            <a:chOff x="1783056" y="1140582"/>
            <a:chExt cx="1844298" cy="1027220"/>
          </a:xfrm>
        </p:grpSpPr>
        <p:sp>
          <p:nvSpPr>
            <p:cNvPr id="30" name="Cube 29"/>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endParaRPr>
            </a:p>
          </p:txBody>
        </p:sp>
        <p:sp>
          <p:nvSpPr>
            <p:cNvPr id="31" name="Cube 30"/>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32" name="Cube 31"/>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33" name="Cube 32"/>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sp>
        <p:nvSpPr>
          <p:cNvPr id="34" name="Cube 33"/>
          <p:cNvSpPr/>
          <p:nvPr/>
        </p:nvSpPr>
        <p:spPr>
          <a:xfrm>
            <a:off x="2953471" y="4598547"/>
            <a:ext cx="1906529" cy="723107"/>
          </a:xfrm>
          <a:prstGeom prst="cube">
            <a:avLst>
              <a:gd name="adj" fmla="val 93596"/>
            </a:avLst>
          </a:prstGeom>
          <a:solidFill>
            <a:srgbClr val="009C48"/>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35" name="Cube 34"/>
          <p:cNvSpPr/>
          <p:nvPr/>
        </p:nvSpPr>
        <p:spPr>
          <a:xfrm>
            <a:off x="3061157" y="4633607"/>
            <a:ext cx="1674497" cy="614583"/>
          </a:xfrm>
          <a:prstGeom prst="cube">
            <a:avLst>
              <a:gd name="adj" fmla="val 93596"/>
            </a:avLst>
          </a:prstGeom>
          <a:solidFill>
            <a:srgbClr val="E7E6E6"/>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nvGrpSpPr>
          <p:cNvPr id="36" name="Group 35"/>
          <p:cNvGrpSpPr/>
          <p:nvPr/>
        </p:nvGrpSpPr>
        <p:grpSpPr>
          <a:xfrm>
            <a:off x="5251471" y="3751874"/>
            <a:ext cx="1386451" cy="904640"/>
            <a:chOff x="1783056" y="1197864"/>
            <a:chExt cx="1207032" cy="713232"/>
          </a:xfrm>
        </p:grpSpPr>
        <p:sp>
          <p:nvSpPr>
            <p:cNvPr id="37" name="Cube 36"/>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endParaRPr>
            </a:p>
          </p:txBody>
        </p:sp>
        <p:sp>
          <p:nvSpPr>
            <p:cNvPr id="38" name="Cube 37"/>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39" name="Cube 38"/>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40" name="Cube 39"/>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grpSp>
        <p:nvGrpSpPr>
          <p:cNvPr id="41" name="Group 40"/>
          <p:cNvGrpSpPr/>
          <p:nvPr/>
        </p:nvGrpSpPr>
        <p:grpSpPr>
          <a:xfrm>
            <a:off x="4778495" y="4992400"/>
            <a:ext cx="1386451" cy="904640"/>
            <a:chOff x="1783056" y="1140582"/>
            <a:chExt cx="1844298" cy="1027220"/>
          </a:xfrm>
        </p:grpSpPr>
        <p:sp>
          <p:nvSpPr>
            <p:cNvPr id="42" name="Cube 41"/>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endParaRPr>
            </a:p>
          </p:txBody>
        </p:sp>
        <p:sp>
          <p:nvSpPr>
            <p:cNvPr id="43" name="Cube 42"/>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44" name="Cube 43"/>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45" name="Cube 44"/>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sp>
        <p:nvSpPr>
          <p:cNvPr id="46" name="Rectangle 45"/>
          <p:cNvSpPr/>
          <p:nvPr/>
        </p:nvSpPr>
        <p:spPr>
          <a:xfrm>
            <a:off x="6752190" y="4198561"/>
            <a:ext cx="1359853" cy="338554"/>
          </a:xfrm>
          <a:prstGeom prst="rect">
            <a:avLst/>
          </a:prstGeom>
        </p:spPr>
        <p:txBody>
          <a:bodyPr wrap="square">
            <a:spAutoFit/>
          </a:bodyPr>
          <a:lstStyle/>
          <a:p>
            <a:r>
              <a:rPr lang="en-US" sz="1600" b="1" dirty="0" smtClean="0">
                <a:solidFill>
                  <a:prstClr val="black"/>
                </a:solidFill>
                <a:latin typeface="Gill Sans MT" panose="020B0502020104020203" pitchFamily="34" charset="0"/>
                <a:ea typeface="Times New Roman" charset="0"/>
                <a:cs typeface="Times New Roman" charset="0"/>
              </a:rPr>
              <a:t>Logic layer</a:t>
            </a:r>
            <a:endParaRPr lang="en-US" sz="1600" b="1" dirty="0">
              <a:solidFill>
                <a:prstClr val="black"/>
              </a:solidFill>
              <a:latin typeface="Gill Sans MT" panose="020B0502020104020203" pitchFamily="34" charset="0"/>
              <a:ea typeface="Times New Roman" charset="0"/>
              <a:cs typeface="Times New Roman" charset="0"/>
            </a:endParaRPr>
          </a:p>
        </p:txBody>
      </p:sp>
      <p:cxnSp>
        <p:nvCxnSpPr>
          <p:cNvPr id="47" name="Straight Arrow Connector 46"/>
          <p:cNvCxnSpPr/>
          <p:nvPr/>
        </p:nvCxnSpPr>
        <p:spPr>
          <a:xfrm flipH="1" flipV="1">
            <a:off x="6481250" y="4361170"/>
            <a:ext cx="270940" cy="32578"/>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grpSp>
        <p:nvGrpSpPr>
          <p:cNvPr id="48" name="Group 47"/>
          <p:cNvGrpSpPr/>
          <p:nvPr/>
        </p:nvGrpSpPr>
        <p:grpSpPr>
          <a:xfrm>
            <a:off x="3516974" y="4652814"/>
            <a:ext cx="1131475" cy="165803"/>
            <a:chOff x="3727519" y="1965605"/>
            <a:chExt cx="985052" cy="130722"/>
          </a:xfrm>
        </p:grpSpPr>
        <p:sp>
          <p:nvSpPr>
            <p:cNvPr id="49" name="Parallelogram 48"/>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0" name="Parallelogram 49"/>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1" name="Parallelogram 50"/>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grpSp>
      <p:grpSp>
        <p:nvGrpSpPr>
          <p:cNvPr id="52" name="Group 51"/>
          <p:cNvGrpSpPr/>
          <p:nvPr/>
        </p:nvGrpSpPr>
        <p:grpSpPr>
          <a:xfrm>
            <a:off x="3344838" y="4838059"/>
            <a:ext cx="1131475" cy="165803"/>
            <a:chOff x="3727519" y="1965605"/>
            <a:chExt cx="985052" cy="130722"/>
          </a:xfrm>
        </p:grpSpPr>
        <p:sp>
          <p:nvSpPr>
            <p:cNvPr id="53" name="Parallelogram 52"/>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4" name="Parallelogram 53"/>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5" name="Parallelogram 54"/>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grpSp>
      <p:grpSp>
        <p:nvGrpSpPr>
          <p:cNvPr id="56" name="Group 55"/>
          <p:cNvGrpSpPr/>
          <p:nvPr/>
        </p:nvGrpSpPr>
        <p:grpSpPr>
          <a:xfrm>
            <a:off x="3172702" y="5023303"/>
            <a:ext cx="1131475" cy="165803"/>
            <a:chOff x="3727519" y="1965605"/>
            <a:chExt cx="985052" cy="130722"/>
          </a:xfrm>
        </p:grpSpPr>
        <p:sp>
          <p:nvSpPr>
            <p:cNvPr id="57" name="Parallelogram 56"/>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8" name="Parallelogram 57"/>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9" name="Parallelogram 58"/>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grpSp>
      <p:cxnSp>
        <p:nvCxnSpPr>
          <p:cNvPr id="61" name="Straight Arrow Connector 60"/>
          <p:cNvCxnSpPr/>
          <p:nvPr/>
        </p:nvCxnSpPr>
        <p:spPr>
          <a:xfrm flipH="1">
            <a:off x="4480056" y="3668380"/>
            <a:ext cx="852288" cy="984377"/>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sp>
        <p:nvSpPr>
          <p:cNvPr id="62" name="Rectangle 61"/>
          <p:cNvSpPr/>
          <p:nvPr/>
        </p:nvSpPr>
        <p:spPr>
          <a:xfrm>
            <a:off x="2994311" y="5359799"/>
            <a:ext cx="1605339" cy="400110"/>
          </a:xfrm>
          <a:prstGeom prst="rect">
            <a:avLst/>
          </a:prstGeom>
        </p:spPr>
        <p:txBody>
          <a:bodyPr wrap="square">
            <a:spAutoFit/>
          </a:bodyPr>
          <a:lstStyle/>
          <a:p>
            <a:r>
              <a:rPr lang="en-US" sz="2000" b="1" dirty="0" smtClean="0">
                <a:solidFill>
                  <a:prstClr val="black"/>
                </a:solidFill>
                <a:latin typeface="Gill Sans MT" panose="020B0502020104020203" pitchFamily="34" charset="0"/>
                <a:ea typeface="Times New Roman" charset="0"/>
                <a:cs typeface="Times New Roman" charset="0"/>
              </a:rPr>
              <a:t>Main GPU</a:t>
            </a:r>
            <a:endParaRPr lang="en-US" sz="2000" b="1" dirty="0">
              <a:solidFill>
                <a:prstClr val="black"/>
              </a:solidFill>
              <a:latin typeface="Gill Sans MT" panose="020B0502020104020203" pitchFamily="34" charset="0"/>
              <a:ea typeface="Times New Roman" charset="0"/>
              <a:cs typeface="Times New Roman" charset="0"/>
            </a:endParaRPr>
          </a:p>
        </p:txBody>
      </p:sp>
      <p:sp>
        <p:nvSpPr>
          <p:cNvPr id="63" name="Rectangle 62"/>
          <p:cNvSpPr/>
          <p:nvPr/>
        </p:nvSpPr>
        <p:spPr>
          <a:xfrm>
            <a:off x="998829" y="2973192"/>
            <a:ext cx="2798151" cy="707886"/>
          </a:xfrm>
          <a:prstGeom prst="rect">
            <a:avLst/>
          </a:prstGeom>
        </p:spPr>
        <p:txBody>
          <a:bodyPr wrap="square">
            <a:spAutoFit/>
          </a:bodyPr>
          <a:lstStyle/>
          <a:p>
            <a:r>
              <a:rPr lang="en-US" sz="2000" b="1" dirty="0" smtClean="0">
                <a:solidFill>
                  <a:prstClr val="black"/>
                </a:solidFill>
                <a:latin typeface="Gill Sans MT" panose="020B0502020104020203" pitchFamily="34" charset="0"/>
                <a:ea typeface="Times New Roman" charset="0"/>
                <a:cs typeface="Times New Roman" charset="0"/>
              </a:rPr>
              <a:t>3D-stacked memory</a:t>
            </a:r>
          </a:p>
          <a:p>
            <a:r>
              <a:rPr lang="en-US" sz="2000" b="1" dirty="0" smtClean="0">
                <a:solidFill>
                  <a:prstClr val="black"/>
                </a:solidFill>
                <a:latin typeface="Gill Sans MT" panose="020B0502020104020203" pitchFamily="34" charset="0"/>
                <a:ea typeface="Times New Roman" charset="0"/>
                <a:cs typeface="Times New Roman" charset="0"/>
              </a:rPr>
              <a:t>(memory stack)</a:t>
            </a:r>
            <a:endParaRPr lang="en-US" sz="2000" b="1" dirty="0">
              <a:solidFill>
                <a:prstClr val="black"/>
              </a:solidFill>
              <a:latin typeface="Gill Sans MT" panose="020B0502020104020203" pitchFamily="34" charset="0"/>
              <a:ea typeface="Times New Roman" charset="0"/>
              <a:cs typeface="Times New Roman" charset="0"/>
            </a:endParaRPr>
          </a:p>
        </p:txBody>
      </p:sp>
      <p:pic>
        <p:nvPicPr>
          <p:cNvPr id="64" name="Picture 2" descr="http://www.mathworks.com/cmsimages/76061_wl_CUDA_code2_wl.jpg"/>
          <p:cNvPicPr>
            <a:picLocks noChangeAspect="1" noChangeArrowheads="1"/>
          </p:cNvPicPr>
          <p:nvPr/>
        </p:nvPicPr>
        <p:blipFill rotWithShape="1">
          <a:blip r:embed="rId2">
            <a:extLst>
              <a:ext uri="{28A0092B-C50C-407E-A947-70E740481C1C}">
                <a14:useLocalDpi xmlns:a14="http://schemas.microsoft.com/office/drawing/2010/main" val="0"/>
              </a:ext>
            </a:extLst>
          </a:blip>
          <a:srcRect r="24238" b="31908"/>
          <a:stretch/>
        </p:blipFill>
        <p:spPr bwMode="auto">
          <a:xfrm>
            <a:off x="5757822" y="1768993"/>
            <a:ext cx="3245771" cy="1653413"/>
          </a:xfrm>
          <a:prstGeom prst="rect">
            <a:avLst/>
          </a:prstGeom>
          <a:noFill/>
          <a:extLst>
            <a:ext uri="{909E8E84-426E-40dd-AFC4-6F175D3DCCD1}">
              <a14:hiddenFill xmlns="" xmlns:a14="http://schemas.microsoft.com/office/drawing/2010/main">
                <a:solidFill>
                  <a:srgbClr val="FFFFFF"/>
                </a:solidFill>
              </a14:hiddenFill>
            </a:ext>
          </a:extLst>
        </p:spPr>
      </p:pic>
      <p:sp>
        <p:nvSpPr>
          <p:cNvPr id="68" name="Rectangle 67"/>
          <p:cNvSpPr/>
          <p:nvPr/>
        </p:nvSpPr>
        <p:spPr>
          <a:xfrm>
            <a:off x="4380050" y="3345588"/>
            <a:ext cx="3385577" cy="338554"/>
          </a:xfrm>
          <a:prstGeom prst="rect">
            <a:avLst/>
          </a:prstGeom>
        </p:spPr>
        <p:txBody>
          <a:bodyPr wrap="square">
            <a:spAutoFit/>
          </a:bodyPr>
          <a:lstStyle/>
          <a:p>
            <a:r>
              <a:rPr lang="en-US" sz="1600" b="1" dirty="0" smtClean="0">
                <a:solidFill>
                  <a:prstClr val="black"/>
                </a:solidFill>
                <a:latin typeface="Gill Sans MT" panose="020B0502020104020203" pitchFamily="34" charset="0"/>
                <a:ea typeface="Times New Roman" charset="0"/>
                <a:cs typeface="Times New Roman" charset="0"/>
              </a:rPr>
              <a:t>SM </a:t>
            </a:r>
            <a:r>
              <a:rPr lang="en-US" sz="1600" b="1" smtClean="0">
                <a:solidFill>
                  <a:prstClr val="black"/>
                </a:solidFill>
                <a:latin typeface="Gill Sans MT" panose="020B0502020104020203" pitchFamily="34" charset="0"/>
                <a:ea typeface="Times New Roman" charset="0"/>
                <a:cs typeface="Times New Roman" charset="0"/>
              </a:rPr>
              <a:t>(Streaming Multiprocessor)</a:t>
            </a:r>
            <a:endParaRPr lang="en-US" sz="1600" b="1" dirty="0">
              <a:solidFill>
                <a:prstClr val="black"/>
              </a:solidFill>
              <a:latin typeface="Gill Sans MT" panose="020B0502020104020203" pitchFamily="34" charset="0"/>
              <a:ea typeface="Times New Roman" charset="0"/>
              <a:cs typeface="Times New Roman" charset="0"/>
            </a:endParaRPr>
          </a:p>
        </p:txBody>
      </p:sp>
    </p:spTree>
    <p:extLst>
      <p:ext uri="{BB962C8B-B14F-4D97-AF65-F5344CB8AC3E}">
        <p14:creationId xmlns:p14="http://schemas.microsoft.com/office/powerpoint/2010/main" val="43200867"/>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Accelerating GPU Execution with PIM (I)</a:t>
            </a:r>
            <a:endParaRPr lang="en-US" dirty="0"/>
          </a:p>
        </p:txBody>
      </p:sp>
      <p:sp>
        <p:nvSpPr>
          <p:cNvPr id="3" name="Content Placeholder 2"/>
          <p:cNvSpPr>
            <a:spLocks noGrp="1"/>
          </p:cNvSpPr>
          <p:nvPr>
            <p:ph idx="1"/>
          </p:nvPr>
        </p:nvSpPr>
        <p:spPr>
          <a:xfrm>
            <a:off x="228600" y="1124744"/>
            <a:ext cx="8807896" cy="5123656"/>
          </a:xfrm>
        </p:spPr>
        <p:txBody>
          <a:bodyPr/>
          <a:lstStyle/>
          <a:p>
            <a:r>
              <a:rPr lang="en-US" sz="2000" dirty="0"/>
              <a:t>Kevin Hsieh, </a:t>
            </a:r>
            <a:r>
              <a:rPr lang="en-US" sz="2000" dirty="0" err="1"/>
              <a:t>Eiman</a:t>
            </a:r>
            <a:r>
              <a:rPr lang="en-US" sz="2000" dirty="0"/>
              <a:t> </a:t>
            </a:r>
            <a:r>
              <a:rPr lang="en-US" sz="2000" dirty="0" err="1"/>
              <a:t>Ebrahimi</a:t>
            </a:r>
            <a:r>
              <a:rPr lang="en-US" sz="2000" dirty="0"/>
              <a:t>, </a:t>
            </a:r>
            <a:r>
              <a:rPr lang="en-US" sz="2000" dirty="0" err="1"/>
              <a:t>Gwangsun</a:t>
            </a:r>
            <a:r>
              <a:rPr lang="en-US" sz="2000" dirty="0"/>
              <a:t> Kim, </a:t>
            </a:r>
            <a:r>
              <a:rPr lang="en-US" sz="2000" dirty="0" err="1"/>
              <a:t>Niladrish</a:t>
            </a:r>
            <a:r>
              <a:rPr lang="en-US" sz="2000" dirty="0"/>
              <a:t> </a:t>
            </a:r>
            <a:r>
              <a:rPr lang="en-US" sz="2000" dirty="0" err="1"/>
              <a:t>Chatterjee</a:t>
            </a:r>
            <a:r>
              <a:rPr lang="en-US" sz="2000" dirty="0"/>
              <a:t>, Mike O'Connor, </a:t>
            </a:r>
            <a:r>
              <a:rPr lang="en-US" sz="2000" dirty="0" err="1"/>
              <a:t>Nandita</a:t>
            </a:r>
            <a:r>
              <a:rPr lang="en-US" sz="2000" dirty="0"/>
              <a:t> </a:t>
            </a:r>
            <a:r>
              <a:rPr lang="en-US" sz="2000" dirty="0" err="1"/>
              <a:t>Vijaykumar</a:t>
            </a:r>
            <a:r>
              <a:rPr lang="en-US" sz="2000" dirty="0"/>
              <a:t>, Onur Mutlu, and Stephen W. </a:t>
            </a:r>
            <a:r>
              <a:rPr lang="en-US" sz="2000" dirty="0" err="1"/>
              <a:t>Keckler</a:t>
            </a:r>
            <a:r>
              <a:rPr lang="en-US" sz="2000" dirty="0"/>
              <a:t>,</a:t>
            </a:r>
            <a:br>
              <a:rPr lang="en-US" sz="2000" dirty="0"/>
            </a:br>
            <a:r>
              <a:rPr lang="en-US" sz="2000" b="1" dirty="0">
                <a:hlinkClick r:id="rId2"/>
              </a:rPr>
              <a:t>"Transparent Offloading and Mapping (TOM): Enabling Programmer-Transparent Near-Data Processing in GPU Systems"</a:t>
            </a:r>
            <a:r>
              <a:rPr lang="en-US" sz="2000" dirty="0"/>
              <a:t/>
            </a:r>
            <a:br>
              <a:rPr lang="en-US" sz="2000" dirty="0"/>
            </a:br>
            <a:r>
              <a:rPr lang="en-US" sz="2000" i="1" dirty="0"/>
              <a:t>Proceedings of the </a:t>
            </a:r>
            <a:r>
              <a:rPr lang="en-US" sz="2000" i="1" dirty="0">
                <a:hlinkClick r:id="rId3"/>
              </a:rPr>
              <a:t>43rd International Symposium on Computer Architecture</a:t>
            </a:r>
            <a:r>
              <a:rPr lang="en-US" sz="2000" i="1" dirty="0"/>
              <a:t> (</a:t>
            </a:r>
            <a:r>
              <a:rPr lang="en-US" sz="2000" b="1" i="1" dirty="0"/>
              <a:t>ISCA</a:t>
            </a:r>
            <a:r>
              <a:rPr lang="en-US" sz="2000" i="1" dirty="0"/>
              <a:t>)</a:t>
            </a:r>
            <a:r>
              <a:rPr lang="en-US" sz="2000" dirty="0"/>
              <a:t>, Seoul, South Korea, June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br>
              <a:rPr lang="en-US" sz="2000" dirty="0"/>
            </a:br>
            <a:r>
              <a:rPr lang="en-US" sz="2000" dirty="0"/>
              <a:t>[</a:t>
            </a:r>
            <a:r>
              <a:rPr lang="en-US" sz="2000" dirty="0">
                <a:hlinkClick r:id="rId6"/>
              </a:rPr>
              <a:t>Lightning Session Slides (pptx)</a:t>
            </a:r>
            <a:r>
              <a:rPr lang="en-US" sz="2000" dirty="0"/>
              <a:t> </a:t>
            </a:r>
            <a:r>
              <a:rPr lang="en-US" sz="2000" dirty="0">
                <a:hlinkClick r:id="rId7"/>
              </a:rPr>
              <a:t>(pdf)</a:t>
            </a:r>
            <a:r>
              <a:rPr lang="en-US" sz="2000" dirty="0"/>
              <a:t>]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141</a:t>
            </a:fld>
            <a:endParaRPr lang="en-US" altLang="en-US">
              <a:solidFill>
                <a:srgbClr val="000000"/>
              </a:solidFill>
            </a:endParaRPr>
          </a:p>
        </p:txBody>
      </p:sp>
      <p:pic>
        <p:nvPicPr>
          <p:cNvPr id="6" name="Picture 5"/>
          <p:cNvPicPr>
            <a:picLocks noChangeAspect="1"/>
          </p:cNvPicPr>
          <p:nvPr/>
        </p:nvPicPr>
        <p:blipFill>
          <a:blip r:embed="rId8"/>
          <a:stretch>
            <a:fillRect/>
          </a:stretch>
        </p:blipFill>
        <p:spPr>
          <a:xfrm>
            <a:off x="0" y="4883385"/>
            <a:ext cx="9144000" cy="1857983"/>
          </a:xfrm>
          <a:prstGeom prst="rect">
            <a:avLst/>
          </a:prstGeom>
        </p:spPr>
      </p:pic>
    </p:spTree>
    <p:extLst>
      <p:ext uri="{BB962C8B-B14F-4D97-AF65-F5344CB8AC3E}">
        <p14:creationId xmlns:p14="http://schemas.microsoft.com/office/powerpoint/2010/main" val="6984151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Accelerating GPU Execution with PIM (</a:t>
            </a:r>
            <a:r>
              <a:rPr lang="en-US" dirty="0" smtClean="0"/>
              <a:t>II)</a:t>
            </a:r>
            <a:endParaRPr lang="en-US" dirty="0"/>
          </a:p>
        </p:txBody>
      </p:sp>
      <p:sp>
        <p:nvSpPr>
          <p:cNvPr id="3" name="Content Placeholder 2"/>
          <p:cNvSpPr>
            <a:spLocks noGrp="1"/>
          </p:cNvSpPr>
          <p:nvPr>
            <p:ph idx="1"/>
          </p:nvPr>
        </p:nvSpPr>
        <p:spPr>
          <a:xfrm>
            <a:off x="228600" y="1124744"/>
            <a:ext cx="8807896" cy="5123656"/>
          </a:xfrm>
        </p:spPr>
        <p:txBody>
          <a:bodyPr/>
          <a:lstStyle/>
          <a:p>
            <a:r>
              <a:rPr lang="en-US" sz="2000" dirty="0" err="1"/>
              <a:t>Ashutosh</a:t>
            </a:r>
            <a:r>
              <a:rPr lang="en-US" sz="2000" dirty="0"/>
              <a:t> Pattnaik, </a:t>
            </a:r>
            <a:r>
              <a:rPr lang="en-US" sz="2000" dirty="0" err="1"/>
              <a:t>Xulong</a:t>
            </a:r>
            <a:r>
              <a:rPr lang="en-US" sz="2000" dirty="0"/>
              <a:t> Tang, </a:t>
            </a:r>
            <a:r>
              <a:rPr lang="en-US" sz="2000" dirty="0" err="1"/>
              <a:t>Adwait</a:t>
            </a:r>
            <a:r>
              <a:rPr lang="en-US" sz="2000" dirty="0"/>
              <a:t> Jog, Onur </a:t>
            </a:r>
            <a:r>
              <a:rPr lang="en-US" sz="2000" dirty="0" err="1"/>
              <a:t>Kayiran</a:t>
            </a:r>
            <a:r>
              <a:rPr lang="en-US" sz="2000" dirty="0"/>
              <a:t>, </a:t>
            </a:r>
            <a:r>
              <a:rPr lang="en-US" sz="2000" dirty="0" err="1"/>
              <a:t>Asit</a:t>
            </a:r>
            <a:r>
              <a:rPr lang="en-US" sz="2000" dirty="0"/>
              <a:t> K. Mishra, </a:t>
            </a:r>
            <a:r>
              <a:rPr lang="en-US" sz="2000" dirty="0" err="1"/>
              <a:t>Mahmut</a:t>
            </a:r>
            <a:r>
              <a:rPr lang="en-US" sz="2000" dirty="0"/>
              <a:t> T. </a:t>
            </a:r>
            <a:r>
              <a:rPr lang="en-US" sz="2000" dirty="0" err="1"/>
              <a:t>Kandemir</a:t>
            </a:r>
            <a:r>
              <a:rPr lang="en-US" sz="2000" dirty="0"/>
              <a:t>, </a:t>
            </a:r>
            <a:r>
              <a:rPr lang="en-US" sz="2000" u="sng" dirty="0"/>
              <a:t>Onur Mutlu</a:t>
            </a:r>
            <a:r>
              <a:rPr lang="en-US" sz="2000" dirty="0"/>
              <a:t>, and Chita R. Das,</a:t>
            </a:r>
            <a:br>
              <a:rPr lang="en-US" sz="2000" dirty="0"/>
            </a:br>
            <a:r>
              <a:rPr lang="en-US" sz="2000" b="1" dirty="0">
                <a:hlinkClick r:id="rId2"/>
              </a:rPr>
              <a:t>"Scheduling Techniques for GPU Architectures with Processing-In-Memory Capabilities"</a:t>
            </a:r>
            <a:r>
              <a:rPr lang="en-US" sz="2000" dirty="0"/>
              <a:t/>
            </a:r>
            <a:br>
              <a:rPr lang="en-US" sz="2000" dirty="0"/>
            </a:br>
            <a:r>
              <a:rPr lang="en-US" sz="2000" i="1" dirty="0"/>
              <a:t>Proceedings of the </a:t>
            </a:r>
            <a:r>
              <a:rPr lang="en-US" sz="2000" i="1" dirty="0">
                <a:hlinkClick r:id="rId3"/>
              </a:rPr>
              <a:t>25th International Conference on Parallel Architectures and Compilation Techniques</a:t>
            </a:r>
            <a:r>
              <a:rPr lang="en-US" sz="2000" i="1" dirty="0"/>
              <a:t> (</a:t>
            </a:r>
            <a:r>
              <a:rPr lang="en-US" sz="2000" b="1" i="1" dirty="0"/>
              <a:t>PACT</a:t>
            </a:r>
            <a:r>
              <a:rPr lang="en-US" sz="2000" i="1" dirty="0"/>
              <a:t>)</a:t>
            </a:r>
            <a:r>
              <a:rPr lang="en-US" sz="2000" dirty="0"/>
              <a:t>, Haifa, Israel, September 2016.</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142</a:t>
            </a:fld>
            <a:endParaRPr lang="en-US" altLang="en-US">
              <a:solidFill>
                <a:srgbClr val="000000"/>
              </a:solidFill>
            </a:endParaRPr>
          </a:p>
        </p:txBody>
      </p:sp>
      <p:pic>
        <p:nvPicPr>
          <p:cNvPr id="5" name="Picture 4"/>
          <p:cNvPicPr>
            <a:picLocks noChangeAspect="1"/>
          </p:cNvPicPr>
          <p:nvPr/>
        </p:nvPicPr>
        <p:blipFill>
          <a:blip r:embed="rId4"/>
          <a:stretch>
            <a:fillRect/>
          </a:stretch>
        </p:blipFill>
        <p:spPr>
          <a:xfrm>
            <a:off x="228600" y="3717032"/>
            <a:ext cx="8686800" cy="2476500"/>
          </a:xfrm>
          <a:prstGeom prst="rect">
            <a:avLst/>
          </a:prstGeom>
        </p:spPr>
      </p:pic>
    </p:spTree>
    <p:extLst>
      <p:ext uri="{BB962C8B-B14F-4D97-AF65-F5344CB8AC3E}">
        <p14:creationId xmlns:p14="http://schemas.microsoft.com/office/powerpoint/2010/main" val="18191416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Accelerating Linked Data Structures</a:t>
            </a:r>
            <a:endParaRPr lang="en-US" dirty="0"/>
          </a:p>
        </p:txBody>
      </p:sp>
      <p:sp>
        <p:nvSpPr>
          <p:cNvPr id="3" name="Content Placeholder 2"/>
          <p:cNvSpPr>
            <a:spLocks noGrp="1"/>
          </p:cNvSpPr>
          <p:nvPr>
            <p:ph idx="1"/>
          </p:nvPr>
        </p:nvSpPr>
        <p:spPr>
          <a:xfrm>
            <a:off x="228600" y="1095375"/>
            <a:ext cx="8610600" cy="2405633"/>
          </a:xfrm>
        </p:spPr>
        <p:txBody>
          <a:bodyPr/>
          <a:lstStyle/>
          <a:p>
            <a:r>
              <a:rPr lang="en-US" sz="2000" dirty="0"/>
              <a:t>Kevin Hsieh, Samira Khan, </a:t>
            </a:r>
            <a:r>
              <a:rPr lang="en-US" sz="2000" dirty="0" err="1"/>
              <a:t>Nandita</a:t>
            </a:r>
            <a:r>
              <a:rPr lang="en-US" sz="2000" dirty="0"/>
              <a:t> </a:t>
            </a:r>
            <a:r>
              <a:rPr lang="en-US" sz="2000" dirty="0" err="1"/>
              <a:t>Vijaykumar</a:t>
            </a:r>
            <a:r>
              <a:rPr lang="en-US" sz="2000" dirty="0"/>
              <a:t>, Kevin K. Chang, Amirali Boroumand, </a:t>
            </a:r>
            <a:r>
              <a:rPr lang="en-US" sz="2000" dirty="0" err="1"/>
              <a:t>Saugata</a:t>
            </a:r>
            <a:r>
              <a:rPr lang="en-US" sz="2000" dirty="0"/>
              <a:t> </a:t>
            </a:r>
            <a:r>
              <a:rPr lang="en-US" sz="2000" dirty="0" err="1"/>
              <a:t>Ghose</a:t>
            </a:r>
            <a:r>
              <a:rPr lang="en-US" sz="2000" dirty="0"/>
              <a:t>, and Onur Mutlu,</a:t>
            </a:r>
            <a:br>
              <a:rPr lang="en-US" sz="2000" dirty="0"/>
            </a:br>
            <a:r>
              <a:rPr lang="en-US" sz="2000" b="1" dirty="0">
                <a:hlinkClick r:id="rId2"/>
              </a:rPr>
              <a:t>"Accelerating Pointer Chasing in 3D-Stacked Memory: Challenges, Mechanisms, Evaluation"</a:t>
            </a:r>
            <a:r>
              <a:rPr lang="en-US" sz="2000" dirty="0"/>
              <a:t/>
            </a:r>
            <a:br>
              <a:rPr lang="en-US" sz="2000" dirty="0"/>
            </a:br>
            <a:r>
              <a:rPr lang="en-US" sz="2000" i="1" dirty="0"/>
              <a:t>Proceedings of the </a:t>
            </a:r>
            <a:r>
              <a:rPr lang="en-US" sz="2000" i="1" dirty="0">
                <a:hlinkClick r:id="rId3"/>
              </a:rPr>
              <a:t>34th IEEE International Conference on Computer Design</a:t>
            </a:r>
            <a:r>
              <a:rPr lang="en-US" sz="2000" i="1" dirty="0"/>
              <a:t> (</a:t>
            </a:r>
            <a:r>
              <a:rPr lang="en-US" sz="2000" b="1" i="1" dirty="0"/>
              <a:t>ICCD</a:t>
            </a:r>
            <a:r>
              <a:rPr lang="en-US" sz="2000" i="1" dirty="0"/>
              <a:t>)</a:t>
            </a:r>
            <a:r>
              <a:rPr lang="en-US" sz="2000" dirty="0"/>
              <a:t>, Phoenix, AZ, USA, October 2016. </a:t>
            </a:r>
          </a:p>
        </p:txBody>
      </p:sp>
      <p:sp>
        <p:nvSpPr>
          <p:cNvPr id="4" name="Slide Number Placeholder 3"/>
          <p:cNvSpPr>
            <a:spLocks noGrp="1"/>
          </p:cNvSpPr>
          <p:nvPr>
            <p:ph type="sldNum" sz="quarter" idx="11"/>
          </p:nvPr>
        </p:nvSpPr>
        <p:spPr/>
        <p:txBody>
          <a:bodyPr/>
          <a:lstStyle/>
          <a:p>
            <a:pPr>
              <a:defRPr/>
            </a:pPr>
            <a:fld id="{7292004D-7284-C244-B275-AB956C66515A}" type="slidenum">
              <a:rPr lang="en-US" smtClean="0">
                <a:solidFill>
                  <a:srgbClr val="000000"/>
                </a:solidFill>
              </a:rPr>
              <a:pPr>
                <a:defRPr/>
              </a:pPr>
              <a:t>143</a:t>
            </a:fld>
            <a:endParaRPr lang="en-US">
              <a:solidFill>
                <a:srgbClr val="000000"/>
              </a:solidFill>
            </a:endParaRPr>
          </a:p>
        </p:txBody>
      </p:sp>
      <p:pic>
        <p:nvPicPr>
          <p:cNvPr id="5" name="Picture 4"/>
          <p:cNvPicPr>
            <a:picLocks noChangeAspect="1"/>
          </p:cNvPicPr>
          <p:nvPr/>
        </p:nvPicPr>
        <p:blipFill>
          <a:blip r:embed="rId4"/>
          <a:stretch>
            <a:fillRect/>
          </a:stretch>
        </p:blipFill>
        <p:spPr>
          <a:xfrm>
            <a:off x="0" y="3861048"/>
            <a:ext cx="9144000" cy="2260728"/>
          </a:xfrm>
          <a:prstGeom prst="rect">
            <a:avLst/>
          </a:prstGeom>
        </p:spPr>
      </p:pic>
    </p:spTree>
    <p:extLst>
      <p:ext uri="{BB962C8B-B14F-4D97-AF65-F5344CB8AC3E}">
        <p14:creationId xmlns:p14="http://schemas.microsoft.com/office/powerpoint/2010/main" val="7620675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365128"/>
            <a:ext cx="8594481" cy="723445"/>
          </a:xfrm>
        </p:spPr>
        <p:txBody>
          <a:bodyPr>
            <a:normAutofit/>
          </a:bodyPr>
          <a:lstStyle/>
          <a:p>
            <a:r>
              <a:rPr lang="en-US" dirty="0"/>
              <a:t>Result – </a:t>
            </a:r>
            <a:r>
              <a:rPr lang="en-US" dirty="0" err="1"/>
              <a:t>Microbenchmark</a:t>
            </a:r>
            <a:r>
              <a:rPr lang="en-US" dirty="0"/>
              <a:t> Performance</a:t>
            </a:r>
          </a:p>
        </p:txBody>
      </p:sp>
      <p:sp>
        <p:nvSpPr>
          <p:cNvPr id="4" name="Slide Number Placeholder 3"/>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144</a:t>
            </a:fld>
            <a:endParaRPr lang="en-US">
              <a:solidFill>
                <a:prstClr val="black">
                  <a:lumMod val="65000"/>
                  <a:lumOff val="35000"/>
                </a:prstClr>
              </a:solidFill>
            </a:endParaRPr>
          </a:p>
        </p:txBody>
      </p:sp>
      <p:graphicFrame>
        <p:nvGraphicFramePr>
          <p:cNvPr id="5" name="Chart 4"/>
          <p:cNvGraphicFramePr>
            <a:graphicFrameLocks/>
          </p:cNvGraphicFramePr>
          <p:nvPr>
            <p:extLst/>
          </p:nvPr>
        </p:nvGraphicFramePr>
        <p:xfrm>
          <a:off x="949569" y="1311683"/>
          <a:ext cx="7359162" cy="4358004"/>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2875107" y="2098473"/>
            <a:ext cx="642524" cy="400110"/>
          </a:xfrm>
          <a:prstGeom prst="rect">
            <a:avLst/>
          </a:prstGeom>
          <a:noFill/>
        </p:spPr>
        <p:txBody>
          <a:bodyPr wrap="none" rtlCol="0">
            <a:spAutoFit/>
          </a:bodyPr>
          <a:lstStyle/>
          <a:p>
            <a:r>
              <a:rPr lang="en-US" sz="2000" dirty="0">
                <a:solidFill>
                  <a:prstClr val="black"/>
                </a:solidFill>
              </a:rPr>
              <a:t>1.9X</a:t>
            </a:r>
          </a:p>
        </p:txBody>
      </p:sp>
      <p:sp>
        <p:nvSpPr>
          <p:cNvPr id="7" name="TextBox 6"/>
          <p:cNvSpPr txBox="1"/>
          <p:nvPr/>
        </p:nvSpPr>
        <p:spPr>
          <a:xfrm>
            <a:off x="4925889" y="2794831"/>
            <a:ext cx="642524" cy="400110"/>
          </a:xfrm>
          <a:prstGeom prst="rect">
            <a:avLst/>
          </a:prstGeom>
          <a:noFill/>
        </p:spPr>
        <p:txBody>
          <a:bodyPr wrap="none" rtlCol="0">
            <a:spAutoFit/>
          </a:bodyPr>
          <a:lstStyle/>
          <a:p>
            <a:r>
              <a:rPr lang="en-US" sz="2000" dirty="0">
                <a:solidFill>
                  <a:prstClr val="black"/>
                </a:solidFill>
              </a:rPr>
              <a:t>1.3X</a:t>
            </a:r>
          </a:p>
        </p:txBody>
      </p:sp>
      <p:sp>
        <p:nvSpPr>
          <p:cNvPr id="8" name="TextBox 7"/>
          <p:cNvSpPr txBox="1"/>
          <p:nvPr/>
        </p:nvSpPr>
        <p:spPr>
          <a:xfrm>
            <a:off x="7060421" y="2924851"/>
            <a:ext cx="642524" cy="400110"/>
          </a:xfrm>
          <a:prstGeom prst="rect">
            <a:avLst/>
          </a:prstGeom>
          <a:noFill/>
        </p:spPr>
        <p:txBody>
          <a:bodyPr wrap="none" rtlCol="0">
            <a:spAutoFit/>
          </a:bodyPr>
          <a:lstStyle/>
          <a:p>
            <a:r>
              <a:rPr lang="en-US" sz="2000" dirty="0">
                <a:solidFill>
                  <a:prstClr val="black"/>
                </a:solidFill>
              </a:rPr>
              <a:t>1.2X</a:t>
            </a:r>
          </a:p>
        </p:txBody>
      </p:sp>
    </p:spTree>
    <p:custDataLst>
      <p:tags r:id="rId1"/>
    </p:custDataLst>
    <p:extLst>
      <p:ext uri="{BB962C8B-B14F-4D97-AF65-F5344CB8AC3E}">
        <p14:creationId xmlns:p14="http://schemas.microsoft.com/office/powerpoint/2010/main" val="1689892933"/>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graphicEl>
                                              <a:chart seriesIdx="-3" categoryIdx="-3" bldStep="gridLegend"/>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wipe(down)">
                                      <p:cBhvr>
                                        <p:cTn id="11" dur="500"/>
                                        <p:tgtEl>
                                          <p:spTgt spid="5">
                                            <p:graphicEl>
                                              <a:chart seriesIdx="0" categoryIdx="-4" bldStep="series"/>
                                            </p:graphic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5">
                                            <p:graphicEl>
                                              <a:chart seriesIdx="1" categoryIdx="-4" bldStep="series"/>
                                            </p:graphicEl>
                                          </p:spTgt>
                                        </p:tgtEl>
                                        <p:attrNameLst>
                                          <p:attrName>style.visibility</p:attrName>
                                        </p:attrNameLst>
                                      </p:cBhvr>
                                      <p:to>
                                        <p:strVal val="visible"/>
                                      </p:to>
                                    </p:set>
                                    <p:animEffect transition="in" filter="wipe(down)">
                                      <p:cBhvr>
                                        <p:cTn id="16" dur="500"/>
                                        <p:tgtEl>
                                          <p:spTgt spid="5">
                                            <p:graphicEl>
                                              <a:chart seriesIdx="1" categoryIdx="-4" bldStep="series"/>
                                            </p:graphicEl>
                                          </p:spTgt>
                                        </p:tgtEl>
                                      </p:cBhvr>
                                    </p:animEffec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6"/>
                                        </p:tgtEl>
                                        <p:attrNameLst>
                                          <p:attrName>style.visibility</p:attrName>
                                        </p:attrNameLst>
                                      </p:cBhvr>
                                      <p:to>
                                        <p:strVal val="visible"/>
                                      </p:to>
                                    </p:set>
                                  </p:childTnLst>
                                </p:cTn>
                              </p:par>
                            </p:childTnLst>
                          </p:cTn>
                        </p:par>
                        <p:par>
                          <p:cTn id="20" fill="hold">
                            <p:stCondLst>
                              <p:cond delay="500"/>
                            </p:stCondLst>
                            <p:childTnLst>
                              <p:par>
                                <p:cTn id="21" presetID="1" presetClass="entr" presetSubtype="0"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par>
                          <p:cTn id="23" fill="hold">
                            <p:stCondLst>
                              <p:cond delay="500"/>
                            </p:stCondLst>
                            <p:childTnLst>
                              <p:par>
                                <p:cTn id="24" presetID="1" presetClass="entr" presetSubtype="0"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Chart bld="series"/>
        </p:bldSub>
      </p:bldGraphic>
      <p:bldP spid="6" grpId="0"/>
      <p:bldP spid="7" grpId="0"/>
      <p:bldP spid="8"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Result – Database Performance</a:t>
            </a:r>
          </a:p>
        </p:txBody>
      </p:sp>
      <p:sp>
        <p:nvSpPr>
          <p:cNvPr id="4" name="Slide Number Placeholder 3"/>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145</a:t>
            </a:fld>
            <a:endParaRPr lang="en-US">
              <a:solidFill>
                <a:prstClr val="black">
                  <a:lumMod val="65000"/>
                  <a:lumOff val="35000"/>
                </a:prstClr>
              </a:solidFill>
            </a:endParaRPr>
          </a:p>
        </p:txBody>
      </p:sp>
      <p:graphicFrame>
        <p:nvGraphicFramePr>
          <p:cNvPr id="5" name="Chart 4"/>
          <p:cNvGraphicFramePr>
            <a:graphicFrameLocks/>
          </p:cNvGraphicFramePr>
          <p:nvPr>
            <p:extLst/>
          </p:nvPr>
        </p:nvGraphicFramePr>
        <p:xfrm>
          <a:off x="628650" y="1389187"/>
          <a:ext cx="7530612" cy="2391508"/>
        </p:xfrm>
        <a:graphic>
          <a:graphicData uri="http://schemas.openxmlformats.org/drawingml/2006/chart">
            <c:chart xmlns:c="http://schemas.openxmlformats.org/drawingml/2006/chart" xmlns:r="http://schemas.openxmlformats.org/officeDocument/2006/relationships" r:id="rId3"/>
          </a:graphicData>
        </a:graphic>
      </p:graphicFrame>
      <p:cxnSp>
        <p:nvCxnSpPr>
          <p:cNvPr id="6" name="Straight Connector 5"/>
          <p:cNvCxnSpPr/>
          <p:nvPr/>
        </p:nvCxnSpPr>
        <p:spPr>
          <a:xfrm>
            <a:off x="2261112" y="2482664"/>
            <a:ext cx="5813053" cy="0"/>
          </a:xfrm>
          <a:prstGeom prst="line">
            <a:avLst/>
          </a:prstGeom>
          <a:ln w="38100">
            <a:solidFill>
              <a:srgbClr val="FF0000"/>
            </a:solidFill>
            <a:prstDash val="dash"/>
          </a:ln>
        </p:spPr>
        <p:style>
          <a:lnRef idx="1">
            <a:schemeClr val="dk1"/>
          </a:lnRef>
          <a:fillRef idx="0">
            <a:schemeClr val="dk1"/>
          </a:fillRef>
          <a:effectRef idx="0">
            <a:schemeClr val="dk1"/>
          </a:effectRef>
          <a:fontRef idx="minor">
            <a:schemeClr val="tx1"/>
          </a:fontRef>
        </p:style>
      </p:cxnSp>
      <p:sp>
        <p:nvSpPr>
          <p:cNvPr id="9" name="TextBox 8"/>
          <p:cNvSpPr txBox="1"/>
          <p:nvPr/>
        </p:nvSpPr>
        <p:spPr>
          <a:xfrm>
            <a:off x="2911309" y="2042656"/>
            <a:ext cx="625742" cy="400110"/>
          </a:xfrm>
          <a:prstGeom prst="rect">
            <a:avLst/>
          </a:prstGeom>
          <a:noFill/>
        </p:spPr>
        <p:txBody>
          <a:bodyPr wrap="none" rtlCol="0">
            <a:spAutoFit/>
          </a:bodyPr>
          <a:lstStyle/>
          <a:p>
            <a:r>
              <a:rPr lang="en-US" sz="2000" dirty="0">
                <a:solidFill>
                  <a:prstClr val="black"/>
                </a:solidFill>
              </a:rPr>
              <a:t>+2%</a:t>
            </a:r>
          </a:p>
        </p:txBody>
      </p:sp>
      <p:sp>
        <p:nvSpPr>
          <p:cNvPr id="10" name="TextBox 9"/>
          <p:cNvSpPr txBox="1"/>
          <p:nvPr/>
        </p:nvSpPr>
        <p:spPr>
          <a:xfrm>
            <a:off x="4854879" y="1862549"/>
            <a:ext cx="625742" cy="400110"/>
          </a:xfrm>
          <a:prstGeom prst="rect">
            <a:avLst/>
          </a:prstGeom>
          <a:noFill/>
        </p:spPr>
        <p:txBody>
          <a:bodyPr wrap="none" rtlCol="0">
            <a:spAutoFit/>
          </a:bodyPr>
          <a:lstStyle/>
          <a:p>
            <a:r>
              <a:rPr lang="en-US" sz="2000" dirty="0">
                <a:solidFill>
                  <a:prstClr val="black"/>
                </a:solidFill>
              </a:rPr>
              <a:t>+5%</a:t>
            </a:r>
          </a:p>
        </p:txBody>
      </p:sp>
      <p:sp>
        <p:nvSpPr>
          <p:cNvPr id="11" name="TextBox 10"/>
          <p:cNvSpPr txBox="1"/>
          <p:nvPr/>
        </p:nvSpPr>
        <p:spPr>
          <a:xfrm>
            <a:off x="6726352" y="1389184"/>
            <a:ext cx="755736" cy="400110"/>
          </a:xfrm>
          <a:prstGeom prst="rect">
            <a:avLst/>
          </a:prstGeom>
          <a:noFill/>
        </p:spPr>
        <p:txBody>
          <a:bodyPr wrap="none" rtlCol="0">
            <a:spAutoFit/>
          </a:bodyPr>
          <a:lstStyle/>
          <a:p>
            <a:r>
              <a:rPr lang="en-US" sz="2000" dirty="0">
                <a:solidFill>
                  <a:prstClr val="black"/>
                </a:solidFill>
              </a:rPr>
              <a:t>+16%</a:t>
            </a:r>
          </a:p>
        </p:txBody>
      </p:sp>
      <p:graphicFrame>
        <p:nvGraphicFramePr>
          <p:cNvPr id="12" name="Chart 11"/>
          <p:cNvGraphicFramePr>
            <a:graphicFrameLocks/>
          </p:cNvGraphicFramePr>
          <p:nvPr>
            <p:extLst/>
          </p:nvPr>
        </p:nvGraphicFramePr>
        <p:xfrm>
          <a:off x="553916" y="3912577"/>
          <a:ext cx="7675684" cy="2804747"/>
        </p:xfrm>
        <a:graphic>
          <a:graphicData uri="http://schemas.openxmlformats.org/drawingml/2006/chart">
            <c:chart xmlns:c="http://schemas.openxmlformats.org/drawingml/2006/chart" xmlns:r="http://schemas.openxmlformats.org/officeDocument/2006/relationships" r:id="rId4"/>
          </a:graphicData>
        </a:graphic>
      </p:graphicFrame>
      <p:cxnSp>
        <p:nvCxnSpPr>
          <p:cNvPr id="13" name="Straight Connector 12"/>
          <p:cNvCxnSpPr/>
          <p:nvPr/>
        </p:nvCxnSpPr>
        <p:spPr>
          <a:xfrm>
            <a:off x="2246458" y="4296811"/>
            <a:ext cx="5813053" cy="0"/>
          </a:xfrm>
          <a:prstGeom prst="line">
            <a:avLst/>
          </a:prstGeom>
          <a:ln w="38100">
            <a:solidFill>
              <a:srgbClr val="FF0000"/>
            </a:solidFill>
            <a:prstDash val="dash"/>
          </a:ln>
        </p:spPr>
        <p:style>
          <a:lnRef idx="1">
            <a:schemeClr val="dk1"/>
          </a:lnRef>
          <a:fillRef idx="0">
            <a:schemeClr val="dk1"/>
          </a:fillRef>
          <a:effectRef idx="0">
            <a:schemeClr val="dk1"/>
          </a:effectRef>
          <a:fontRef idx="minor">
            <a:schemeClr val="tx1"/>
          </a:fontRef>
        </p:style>
      </p:cxnSp>
      <p:sp>
        <p:nvSpPr>
          <p:cNvPr id="14" name="TextBox 8"/>
          <p:cNvSpPr txBox="1"/>
          <p:nvPr/>
        </p:nvSpPr>
        <p:spPr>
          <a:xfrm>
            <a:off x="4854889" y="4254057"/>
            <a:ext cx="576525" cy="400110"/>
          </a:xfrm>
          <a:prstGeom prst="rect">
            <a:avLst/>
          </a:prstGeom>
          <a:noFill/>
        </p:spPr>
        <p:txBody>
          <a:bodyPr wrap="non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2000" dirty="0">
                <a:solidFill>
                  <a:prstClr val="black"/>
                </a:solidFill>
              </a:rPr>
              <a:t>-4%</a:t>
            </a:r>
          </a:p>
        </p:txBody>
      </p:sp>
      <p:sp>
        <p:nvSpPr>
          <p:cNvPr id="15" name="TextBox 8"/>
          <p:cNvSpPr txBox="1"/>
          <p:nvPr/>
        </p:nvSpPr>
        <p:spPr>
          <a:xfrm>
            <a:off x="6638628" y="4790893"/>
            <a:ext cx="706519" cy="400110"/>
          </a:xfrm>
          <a:prstGeom prst="rect">
            <a:avLst/>
          </a:prstGeom>
          <a:noFill/>
        </p:spPr>
        <p:txBody>
          <a:bodyPr wrap="non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2000" dirty="0">
                <a:solidFill>
                  <a:prstClr val="black"/>
                </a:solidFill>
              </a:rPr>
              <a:t>-13%</a:t>
            </a:r>
          </a:p>
        </p:txBody>
      </p:sp>
      <p:sp>
        <p:nvSpPr>
          <p:cNvPr id="16" name="TextBox 8"/>
          <p:cNvSpPr txBox="1"/>
          <p:nvPr/>
        </p:nvSpPr>
        <p:spPr>
          <a:xfrm>
            <a:off x="2936172" y="3924679"/>
            <a:ext cx="576525" cy="400110"/>
          </a:xfrm>
          <a:prstGeom prst="rect">
            <a:avLst/>
          </a:prstGeom>
          <a:noFill/>
        </p:spPr>
        <p:txBody>
          <a:bodyPr wrap="non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2000" dirty="0">
                <a:solidFill>
                  <a:prstClr val="black"/>
                </a:solidFill>
              </a:rPr>
              <a:t>-0%</a:t>
            </a:r>
          </a:p>
        </p:txBody>
      </p:sp>
    </p:spTree>
    <p:custDataLst>
      <p:tags r:id="rId1"/>
    </p:custDataLst>
    <p:extLst>
      <p:ext uri="{BB962C8B-B14F-4D97-AF65-F5344CB8AC3E}">
        <p14:creationId xmlns:p14="http://schemas.microsoft.com/office/powerpoint/2010/main" val="1559293356"/>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graphicEl>
                                              <a:chart seriesIdx="-3" categoryIdx="-3" bldStep="gridLegend"/>
                                            </p:graphic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5">
                                            <p:graphicEl>
                                              <a:chart seriesIdx="-4" categoryIdx="0" bldStep="category"/>
                                            </p:graphicEl>
                                          </p:spTgt>
                                        </p:tgtEl>
                                        <p:attrNameLst>
                                          <p:attrName>style.visibility</p:attrName>
                                        </p:attrNameLst>
                                      </p:cBhvr>
                                      <p:to>
                                        <p:strVal val="visible"/>
                                      </p:to>
                                    </p:set>
                                    <p:animEffect transition="in" filter="wipe(down)">
                                      <p:cBhvr>
                                        <p:cTn id="13" dur="500"/>
                                        <p:tgtEl>
                                          <p:spTgt spid="5">
                                            <p:graphicEl>
                                              <a:chart seriesIdx="-4" categoryIdx="0" bldStep="category"/>
                                            </p:graphicEl>
                                          </p:spTgt>
                                        </p:tgtEl>
                                      </p:cBhvr>
                                    </p:animEffec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5">
                                            <p:graphicEl>
                                              <a:chart seriesIdx="-4" categoryIdx="1" bldStep="category"/>
                                            </p:graphicEl>
                                          </p:spTgt>
                                        </p:tgtEl>
                                        <p:attrNameLst>
                                          <p:attrName>style.visibility</p:attrName>
                                        </p:attrNameLst>
                                      </p:cBhvr>
                                      <p:to>
                                        <p:strVal val="visible"/>
                                      </p:to>
                                    </p:set>
                                    <p:animEffect transition="in" filter="wipe(down)">
                                      <p:cBhvr>
                                        <p:cTn id="21" dur="500"/>
                                        <p:tgtEl>
                                          <p:spTgt spid="5">
                                            <p:graphicEl>
                                              <a:chart seriesIdx="-4" categoryIdx="1" bldStep="category"/>
                                            </p:graphicEl>
                                          </p:spTgt>
                                        </p:tgtEl>
                                      </p:cBhvr>
                                    </p:animEffect>
                                  </p:childTnLst>
                                </p:cTn>
                              </p:par>
                            </p:childTnLst>
                          </p:cTn>
                        </p:par>
                        <p:par>
                          <p:cTn id="22" fill="hold">
                            <p:stCondLst>
                              <p:cond delay="500"/>
                            </p:stCondLst>
                            <p:childTnLst>
                              <p:par>
                                <p:cTn id="23" presetID="1"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5">
                                            <p:graphicEl>
                                              <a:chart seriesIdx="-4" categoryIdx="2" bldStep="category"/>
                                            </p:graphicEl>
                                          </p:spTgt>
                                        </p:tgtEl>
                                        <p:attrNameLst>
                                          <p:attrName>style.visibility</p:attrName>
                                        </p:attrNameLst>
                                      </p:cBhvr>
                                      <p:to>
                                        <p:strVal val="visible"/>
                                      </p:to>
                                    </p:set>
                                    <p:animEffect transition="in" filter="wipe(down)">
                                      <p:cBhvr>
                                        <p:cTn id="29" dur="500"/>
                                        <p:tgtEl>
                                          <p:spTgt spid="5">
                                            <p:graphicEl>
                                              <a:chart seriesIdx="-4" categoryIdx="2" bldStep="category"/>
                                            </p:graphicEl>
                                          </p:spTgt>
                                        </p:tgtEl>
                                      </p:cBhvr>
                                    </p:animEffect>
                                  </p:childTnLst>
                                </p:cTn>
                              </p:par>
                            </p:childTnLst>
                          </p:cTn>
                        </p:par>
                        <p:par>
                          <p:cTn id="30" fill="hold">
                            <p:stCondLst>
                              <p:cond delay="500"/>
                            </p:stCondLst>
                            <p:childTnLst>
                              <p:par>
                                <p:cTn id="31" presetID="1" presetClass="entr" presetSubtype="0"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2">
                                            <p:graphicEl>
                                              <a:chart seriesIdx="-3" categoryIdx="-3" bldStep="gridLegend"/>
                                            </p:graphicEl>
                                          </p:spTgt>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grpId="0" nodeType="clickEffect">
                                  <p:stCondLst>
                                    <p:cond delay="0"/>
                                  </p:stCondLst>
                                  <p:childTnLst>
                                    <p:set>
                                      <p:cBhvr>
                                        <p:cTn id="42" dur="1" fill="hold">
                                          <p:stCondLst>
                                            <p:cond delay="0"/>
                                          </p:stCondLst>
                                        </p:cTn>
                                        <p:tgtEl>
                                          <p:spTgt spid="12">
                                            <p:graphicEl>
                                              <a:chart seriesIdx="0" categoryIdx="-4" bldStep="series"/>
                                            </p:graphicEl>
                                          </p:spTgt>
                                        </p:tgtEl>
                                        <p:attrNameLst>
                                          <p:attrName>style.visibility</p:attrName>
                                        </p:attrNameLst>
                                      </p:cBhvr>
                                      <p:to>
                                        <p:strVal val="visible"/>
                                      </p:to>
                                    </p:set>
                                    <p:animEffect transition="in" filter="wipe(down)">
                                      <p:cBhvr>
                                        <p:cTn id="43" dur="500"/>
                                        <p:tgtEl>
                                          <p:spTgt spid="12">
                                            <p:graphicEl>
                                              <a:chart seriesIdx="0" categoryIdx="-4" bldStep="series"/>
                                            </p:graphicEl>
                                          </p:spTgt>
                                        </p:tgtEl>
                                      </p:cBhvr>
                                    </p:animEffect>
                                  </p:childTnLst>
                                </p:cTn>
                              </p:par>
                            </p:childTnLst>
                          </p:cTn>
                        </p:par>
                        <p:par>
                          <p:cTn id="44" fill="hold">
                            <p:stCondLst>
                              <p:cond delay="500"/>
                            </p:stCondLst>
                            <p:childTnLst>
                              <p:par>
                                <p:cTn id="45" presetID="1" presetClass="entr" presetSubtype="0" fill="hold" grpId="0" nodeType="afterEffect">
                                  <p:stCondLst>
                                    <p:cond delay="0"/>
                                  </p:stCondLst>
                                  <p:childTnLst>
                                    <p:set>
                                      <p:cBhvr>
                                        <p:cTn id="46" dur="1" fill="hold">
                                          <p:stCondLst>
                                            <p:cond delay="0"/>
                                          </p:stCondLst>
                                        </p:cTn>
                                        <p:tgtEl>
                                          <p:spTgt spid="16"/>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4"/>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Chart bld="category"/>
        </p:bldSub>
      </p:bldGraphic>
      <p:bldP spid="9" grpId="0"/>
      <p:bldP spid="10" grpId="0"/>
      <p:bldP spid="11" grpId="0"/>
      <p:bldGraphic spid="12" grpId="0">
        <p:bldSub>
          <a:bldChart bld="series"/>
        </p:bldSub>
      </p:bldGraphic>
      <p:bldP spid="14" grpId="0"/>
      <p:bldP spid="15" grpId="0"/>
      <p:bldP spid="16"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System Energy Consumption</a:t>
            </a:r>
            <a:endParaRPr lang="en-US" dirty="0"/>
          </a:p>
        </p:txBody>
      </p:sp>
      <p:sp>
        <p:nvSpPr>
          <p:cNvPr id="4" name="Slide Number Placeholder 3"/>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146</a:t>
            </a:fld>
            <a:endParaRPr lang="en-US">
              <a:solidFill>
                <a:prstClr val="black">
                  <a:lumMod val="65000"/>
                  <a:lumOff val="35000"/>
                </a:prstClr>
              </a:solidFill>
            </a:endParaRPr>
          </a:p>
        </p:txBody>
      </p:sp>
      <p:graphicFrame>
        <p:nvGraphicFramePr>
          <p:cNvPr id="6" name="Chart 5"/>
          <p:cNvGraphicFramePr>
            <a:graphicFrameLocks/>
          </p:cNvGraphicFramePr>
          <p:nvPr>
            <p:extLst/>
          </p:nvPr>
        </p:nvGraphicFramePr>
        <p:xfrm>
          <a:off x="725365" y="1264799"/>
          <a:ext cx="7470348" cy="4413737"/>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p:cNvSpPr txBox="1"/>
          <p:nvPr/>
        </p:nvSpPr>
        <p:spPr>
          <a:xfrm>
            <a:off x="2682750" y="2693287"/>
            <a:ext cx="706519" cy="400110"/>
          </a:xfrm>
          <a:prstGeom prst="rect">
            <a:avLst/>
          </a:prstGeom>
          <a:noFill/>
        </p:spPr>
        <p:txBody>
          <a:bodyPr wrap="none" rtlCol="0">
            <a:spAutoFit/>
          </a:bodyPr>
          <a:lstStyle/>
          <a:p>
            <a:r>
              <a:rPr lang="en-US" sz="2000" dirty="0">
                <a:solidFill>
                  <a:prstClr val="black"/>
                </a:solidFill>
              </a:rPr>
              <a:t>-41%</a:t>
            </a:r>
          </a:p>
        </p:txBody>
      </p:sp>
      <p:sp>
        <p:nvSpPr>
          <p:cNvPr id="8" name="TextBox 7"/>
          <p:cNvSpPr txBox="1"/>
          <p:nvPr/>
        </p:nvSpPr>
        <p:spPr>
          <a:xfrm>
            <a:off x="4219199" y="2293177"/>
            <a:ext cx="706519" cy="400110"/>
          </a:xfrm>
          <a:prstGeom prst="rect">
            <a:avLst/>
          </a:prstGeom>
          <a:noFill/>
        </p:spPr>
        <p:txBody>
          <a:bodyPr wrap="none" rtlCol="0">
            <a:spAutoFit/>
          </a:bodyPr>
          <a:lstStyle/>
          <a:p>
            <a:r>
              <a:rPr lang="en-US" sz="2000" dirty="0">
                <a:solidFill>
                  <a:prstClr val="black"/>
                </a:solidFill>
              </a:rPr>
              <a:t>-24%</a:t>
            </a:r>
          </a:p>
        </p:txBody>
      </p:sp>
      <p:sp>
        <p:nvSpPr>
          <p:cNvPr id="9" name="TextBox 7"/>
          <p:cNvSpPr txBox="1"/>
          <p:nvPr/>
        </p:nvSpPr>
        <p:spPr>
          <a:xfrm>
            <a:off x="7147029" y="1795799"/>
            <a:ext cx="576525" cy="400110"/>
          </a:xfrm>
          <a:prstGeom prst="rect">
            <a:avLst/>
          </a:prstGeom>
          <a:noFill/>
        </p:spPr>
        <p:txBody>
          <a:bodyPr wrap="non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2000" dirty="0">
                <a:solidFill>
                  <a:prstClr val="black"/>
                </a:solidFill>
              </a:rPr>
              <a:t>-6%</a:t>
            </a:r>
          </a:p>
        </p:txBody>
      </p:sp>
      <p:sp>
        <p:nvSpPr>
          <p:cNvPr id="10" name="TextBox 9"/>
          <p:cNvSpPr txBox="1"/>
          <p:nvPr/>
        </p:nvSpPr>
        <p:spPr>
          <a:xfrm>
            <a:off x="5681639" y="1995853"/>
            <a:ext cx="706519" cy="400110"/>
          </a:xfrm>
          <a:prstGeom prst="rect">
            <a:avLst/>
          </a:prstGeom>
          <a:noFill/>
        </p:spPr>
        <p:txBody>
          <a:bodyPr wrap="none" rtlCol="0">
            <a:spAutoFit/>
          </a:bodyPr>
          <a:lstStyle/>
          <a:p>
            <a:r>
              <a:rPr lang="en-US" sz="2000" dirty="0">
                <a:solidFill>
                  <a:prstClr val="black"/>
                </a:solidFill>
              </a:rPr>
              <a:t>-10%</a:t>
            </a:r>
          </a:p>
        </p:txBody>
      </p:sp>
    </p:spTree>
    <p:custDataLst>
      <p:tags r:id="rId1"/>
    </p:custDataLst>
    <p:extLst>
      <p:ext uri="{BB962C8B-B14F-4D97-AF65-F5344CB8AC3E}">
        <p14:creationId xmlns:p14="http://schemas.microsoft.com/office/powerpoint/2010/main" val="1300489951"/>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6">
                                            <p:graphicEl>
                                              <a:chart seriesIdx="0" categoryIdx="-4" bldStep="series"/>
                                            </p:graphicEl>
                                          </p:spTgt>
                                        </p:tgtEl>
                                        <p:attrNameLst>
                                          <p:attrName>style.visibility</p:attrName>
                                        </p:attrNameLst>
                                      </p:cBhvr>
                                      <p:to>
                                        <p:strVal val="visible"/>
                                      </p:to>
                                    </p:set>
                                    <p:animEffect transition="in" filter="wipe(down)">
                                      <p:cBhvr>
                                        <p:cTn id="11" dur="500"/>
                                        <p:tgtEl>
                                          <p:spTgt spid="6">
                                            <p:graphicEl>
                                              <a:chart seriesIdx="0" categoryIdx="-4" bldStep="series"/>
                                            </p:graphicEl>
                                          </p:spTgt>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6">
                                            <p:graphicEl>
                                              <a:chart seriesIdx="1" categoryIdx="-4" bldStep="series"/>
                                            </p:graphicEl>
                                          </p:spTgt>
                                        </p:tgtEl>
                                        <p:attrNameLst>
                                          <p:attrName>style.visibility</p:attrName>
                                        </p:attrNameLst>
                                      </p:cBhvr>
                                      <p:to>
                                        <p:strVal val="visible"/>
                                      </p:to>
                                    </p:set>
                                    <p:animEffect transition="in" filter="wipe(down)">
                                      <p:cBhvr>
                                        <p:cTn id="14" dur="500"/>
                                        <p:tgtEl>
                                          <p:spTgt spid="6">
                                            <p:graphicEl>
                                              <a:chart seriesIdx="1" categoryIdx="-4" bldStep="series"/>
                                            </p:graphicEl>
                                          </p:spTgt>
                                        </p:tgtEl>
                                      </p:cBhvr>
                                    </p:animEffect>
                                  </p:childTnLst>
                                </p:cTn>
                              </p:par>
                            </p:childTnLst>
                          </p:cTn>
                        </p:par>
                        <p:par>
                          <p:cTn id="15" fill="hold">
                            <p:stCondLst>
                              <p:cond delay="500"/>
                            </p:stCondLst>
                            <p:childTnLst>
                              <p:par>
                                <p:cTn id="16" presetID="1" presetClass="entr" presetSubtype="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Sub>
          <a:bldChart bld="series"/>
        </p:bldSub>
      </p:bldGraphic>
      <p:bldP spid="7" grpId="0"/>
      <p:bldP spid="8" grpId="0"/>
      <p:bldP spid="9" grpId="0"/>
      <p:bldP spid="10"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Two Key Questions in 3D-Stacked PIM</a:t>
            </a:r>
            <a:endParaRPr lang="en-US" dirty="0"/>
          </a:p>
        </p:txBody>
      </p:sp>
      <p:sp>
        <p:nvSpPr>
          <p:cNvPr id="3" name="Content Placeholder 2"/>
          <p:cNvSpPr>
            <a:spLocks noGrp="1"/>
          </p:cNvSpPr>
          <p:nvPr>
            <p:ph idx="1"/>
          </p:nvPr>
        </p:nvSpPr>
        <p:spPr>
          <a:xfrm>
            <a:off x="228600" y="1196752"/>
            <a:ext cx="8610600" cy="5051648"/>
          </a:xfrm>
        </p:spPr>
        <p:txBody>
          <a:bodyPr/>
          <a:lstStyle/>
          <a:p>
            <a:r>
              <a:rPr lang="en-US" dirty="0" smtClean="0"/>
              <a:t>How can we accelerate important applications if we use         </a:t>
            </a:r>
            <a:r>
              <a:rPr lang="en-US" dirty="0" smtClean="0">
                <a:solidFill>
                  <a:srgbClr val="0000FF"/>
                </a:solidFill>
              </a:rPr>
              <a:t>3D-stacked memory as a coarse-grained accelerator</a:t>
            </a:r>
            <a:r>
              <a:rPr lang="en-US" dirty="0" smtClean="0"/>
              <a:t>?</a:t>
            </a:r>
          </a:p>
          <a:p>
            <a:pPr lvl="1"/>
            <a:r>
              <a:rPr lang="en-US" dirty="0"/>
              <a:t>w</a:t>
            </a:r>
            <a:r>
              <a:rPr lang="en-US" dirty="0" smtClean="0"/>
              <a:t>hat is the architecture and programming model?</a:t>
            </a:r>
          </a:p>
          <a:p>
            <a:pPr lvl="1"/>
            <a:r>
              <a:rPr lang="en-US" dirty="0" smtClean="0"/>
              <a:t>what are the mechanisms for acceleration?</a:t>
            </a:r>
          </a:p>
          <a:p>
            <a:pPr lvl="1"/>
            <a:endParaRPr lang="en-US" dirty="0"/>
          </a:p>
          <a:p>
            <a:pPr lvl="1"/>
            <a:endParaRPr lang="en-US" dirty="0" smtClean="0"/>
          </a:p>
          <a:p>
            <a:r>
              <a:rPr lang="en-US" dirty="0"/>
              <a:t>What is the </a:t>
            </a:r>
            <a:r>
              <a:rPr lang="en-US" dirty="0">
                <a:solidFill>
                  <a:srgbClr val="0000FF"/>
                </a:solidFill>
              </a:rPr>
              <a:t>minimal processing-in-memory support </a:t>
            </a:r>
            <a:r>
              <a:rPr lang="en-US" dirty="0"/>
              <a:t>we can </a:t>
            </a:r>
            <a:r>
              <a:rPr lang="en-US" dirty="0" smtClean="0"/>
              <a:t>provide?</a:t>
            </a:r>
            <a:endParaRPr lang="en-US" dirty="0"/>
          </a:p>
          <a:p>
            <a:pPr lvl="1"/>
            <a:r>
              <a:rPr lang="en-US" dirty="0"/>
              <a:t>without changing the system significantly</a:t>
            </a:r>
          </a:p>
          <a:p>
            <a:pPr lvl="1"/>
            <a:r>
              <a:rPr lang="en-US" dirty="0"/>
              <a:t>while achieving </a:t>
            </a:r>
            <a:r>
              <a:rPr lang="en-US" dirty="0" smtClean="0"/>
              <a:t>significant benefits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147</a:t>
            </a:fld>
            <a:endParaRPr lang="en-US" altLang="en-US">
              <a:solidFill>
                <a:srgbClr val="000000"/>
              </a:solidFill>
            </a:endParaRPr>
          </a:p>
        </p:txBody>
      </p:sp>
      <p:sp>
        <p:nvSpPr>
          <p:cNvPr id="5" name="Rectangle 4"/>
          <p:cNvSpPr/>
          <p:nvPr/>
        </p:nvSpPr>
        <p:spPr>
          <a:xfrm>
            <a:off x="539552" y="3645024"/>
            <a:ext cx="8280920" cy="792088"/>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FFFFF"/>
              </a:solidFill>
            </a:endParaRPr>
          </a:p>
        </p:txBody>
      </p:sp>
    </p:spTree>
    <p:extLst>
      <p:ext uri="{BB962C8B-B14F-4D97-AF65-F5344CB8AC3E}">
        <p14:creationId xmlns:p14="http://schemas.microsoft.com/office/powerpoint/2010/main" val="2947298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PEI: </a:t>
            </a:r>
            <a:r>
              <a:rPr lang="en-US" smtClean="0"/>
              <a:t>PIM-Enabled Instructions (Ideas)</a:t>
            </a:r>
            <a:endParaRPr lang="en-US" dirty="0"/>
          </a:p>
        </p:txBody>
      </p:sp>
      <p:sp>
        <p:nvSpPr>
          <p:cNvPr id="3" name="Content Placeholder 2"/>
          <p:cNvSpPr>
            <a:spLocks noGrp="1"/>
          </p:cNvSpPr>
          <p:nvPr>
            <p:ph idx="1"/>
          </p:nvPr>
        </p:nvSpPr>
        <p:spPr>
          <a:xfrm>
            <a:off x="228600" y="908720"/>
            <a:ext cx="8915400" cy="5339680"/>
          </a:xfrm>
        </p:spPr>
        <p:txBody>
          <a:bodyPr/>
          <a:lstStyle/>
          <a:p>
            <a:r>
              <a:rPr lang="en-US" sz="2200" dirty="0" smtClean="0">
                <a:solidFill>
                  <a:srgbClr val="0000FF"/>
                </a:solidFill>
              </a:rPr>
              <a:t>Goal: </a:t>
            </a:r>
            <a:r>
              <a:rPr lang="en-US" sz="2200" dirty="0" smtClean="0"/>
              <a:t>Develop mechanisms to get the most out of near-data processing with </a:t>
            </a:r>
            <a:r>
              <a:rPr lang="en-US" sz="2200" dirty="0" smtClean="0">
                <a:solidFill>
                  <a:schemeClr val="accent2">
                    <a:lumMod val="75000"/>
                  </a:schemeClr>
                </a:solidFill>
              </a:rPr>
              <a:t>minimal cost</a:t>
            </a:r>
            <a:r>
              <a:rPr lang="en-US" sz="2200" dirty="0" smtClean="0"/>
              <a:t>, </a:t>
            </a:r>
            <a:r>
              <a:rPr lang="en-US" sz="2200" dirty="0" smtClean="0">
                <a:solidFill>
                  <a:srgbClr val="2C6123"/>
                </a:solidFill>
              </a:rPr>
              <a:t>minimal changes to the system</a:t>
            </a:r>
            <a:r>
              <a:rPr lang="en-US" sz="2200" dirty="0" smtClean="0"/>
              <a:t>, </a:t>
            </a:r>
            <a:r>
              <a:rPr lang="en-US" sz="2200" dirty="0" smtClean="0">
                <a:solidFill>
                  <a:srgbClr val="2C6123"/>
                </a:solidFill>
              </a:rPr>
              <a:t>no changes to the programming model</a:t>
            </a:r>
          </a:p>
          <a:p>
            <a:endParaRPr lang="en-US" sz="700" dirty="0" smtClean="0"/>
          </a:p>
          <a:p>
            <a:r>
              <a:rPr lang="en-US" sz="2200" dirty="0" smtClean="0">
                <a:solidFill>
                  <a:srgbClr val="0000FF"/>
                </a:solidFill>
              </a:rPr>
              <a:t>Key Idea 1: </a:t>
            </a:r>
            <a:r>
              <a:rPr lang="en-US" altLang="ko-KR" sz="2200" dirty="0"/>
              <a:t>Expose </a:t>
            </a:r>
            <a:r>
              <a:rPr lang="en-US" altLang="ko-KR" sz="2200" dirty="0" smtClean="0"/>
              <a:t>each PIM operation </a:t>
            </a:r>
            <a:r>
              <a:rPr lang="en-US" altLang="ko-KR" sz="2200" dirty="0"/>
              <a:t>as </a:t>
            </a:r>
            <a:r>
              <a:rPr lang="en-US" altLang="ko-KR" sz="2200" dirty="0" smtClean="0"/>
              <a:t>a </a:t>
            </a:r>
            <a:r>
              <a:rPr lang="en-US" altLang="ko-KR" sz="2200" dirty="0" smtClean="0">
                <a:solidFill>
                  <a:srgbClr val="FF0000"/>
                </a:solidFill>
              </a:rPr>
              <a:t>cache</a:t>
            </a:r>
            <a:r>
              <a:rPr lang="en-US" altLang="ko-KR" sz="2200" dirty="0">
                <a:solidFill>
                  <a:srgbClr val="FF0000"/>
                </a:solidFill>
              </a:rPr>
              <a:t>-coherent, virtually-addressed host processor </a:t>
            </a:r>
            <a:r>
              <a:rPr lang="en-US" altLang="ko-KR" sz="2200" dirty="0" smtClean="0">
                <a:solidFill>
                  <a:srgbClr val="FF0000"/>
                </a:solidFill>
              </a:rPr>
              <a:t>instruction </a:t>
            </a:r>
            <a:r>
              <a:rPr lang="en-US" altLang="ko-KR" sz="2200" dirty="0" smtClean="0">
                <a:solidFill>
                  <a:srgbClr val="000000"/>
                </a:solidFill>
              </a:rPr>
              <a:t>(called PEI) </a:t>
            </a:r>
            <a:r>
              <a:rPr lang="en-US" altLang="ko-KR" sz="2200" dirty="0" smtClean="0"/>
              <a:t>that operates on </a:t>
            </a:r>
            <a:r>
              <a:rPr lang="en-US" altLang="ko-KR" sz="2200" dirty="0" smtClean="0">
                <a:solidFill>
                  <a:srgbClr val="FF0000"/>
                </a:solidFill>
              </a:rPr>
              <a:t>only a single cache block</a:t>
            </a:r>
          </a:p>
          <a:p>
            <a:pPr lvl="1"/>
            <a:r>
              <a:rPr lang="en-US" altLang="ko-KR" sz="1800" dirty="0" smtClean="0">
                <a:solidFill>
                  <a:srgbClr val="000000"/>
                </a:solidFill>
              </a:rPr>
              <a:t>e.g., </a:t>
            </a:r>
            <a:r>
              <a:rPr lang="en-US" altLang="ko-KR" sz="1800" dirty="0">
                <a:solidFill>
                  <a:srgbClr val="000000"/>
                </a:solidFill>
                <a:latin typeface="Calibri"/>
                <a:ea typeface="나눔고딕"/>
              </a:rPr>
              <a:t>__</a:t>
            </a:r>
            <a:r>
              <a:rPr lang="en-US" altLang="ko-KR" sz="1800" dirty="0" err="1">
                <a:solidFill>
                  <a:srgbClr val="000000"/>
                </a:solidFill>
                <a:latin typeface="Calibri"/>
                <a:ea typeface="나눔고딕"/>
              </a:rPr>
              <a:t>pim_add</a:t>
            </a:r>
            <a:r>
              <a:rPr lang="en-US" altLang="ko-KR" sz="1800" dirty="0">
                <a:solidFill>
                  <a:srgbClr val="000000"/>
                </a:solidFill>
                <a:latin typeface="Calibri"/>
                <a:ea typeface="나눔고딕"/>
              </a:rPr>
              <a:t>(&amp;</a:t>
            </a:r>
            <a:r>
              <a:rPr lang="en-US" altLang="ko-KR" sz="1800" dirty="0" err="1">
                <a:solidFill>
                  <a:srgbClr val="000000"/>
                </a:solidFill>
                <a:latin typeface="Calibri"/>
                <a:ea typeface="나눔고딕"/>
              </a:rPr>
              <a:t>w.next_rank</a:t>
            </a:r>
            <a:r>
              <a:rPr lang="en-US" altLang="ko-KR" sz="1800" dirty="0">
                <a:solidFill>
                  <a:srgbClr val="000000"/>
                </a:solidFill>
                <a:latin typeface="Calibri"/>
                <a:ea typeface="나눔고딕"/>
              </a:rPr>
              <a:t>, value</a:t>
            </a:r>
            <a:r>
              <a:rPr lang="en-US" altLang="ko-KR" sz="1800" dirty="0" smtClean="0">
                <a:solidFill>
                  <a:srgbClr val="000000"/>
                </a:solidFill>
                <a:latin typeface="Calibri"/>
                <a:ea typeface="나눔고딕"/>
              </a:rPr>
              <a:t>) </a:t>
            </a:r>
            <a:r>
              <a:rPr lang="en-US" altLang="ko-KR" sz="1800" dirty="0" smtClean="0">
                <a:solidFill>
                  <a:srgbClr val="000000"/>
                </a:solidFill>
                <a:latin typeface="Calibri"/>
                <a:ea typeface="나눔고딕"/>
                <a:sym typeface="Wingdings"/>
              </a:rPr>
              <a:t> </a:t>
            </a:r>
            <a:r>
              <a:rPr lang="en-US" altLang="ko-KR" sz="1800" dirty="0" err="1">
                <a:solidFill>
                  <a:srgbClr val="000000"/>
                </a:solidFill>
                <a:latin typeface="Calibri"/>
                <a:ea typeface="나눔고딕"/>
              </a:rPr>
              <a:t>pim.add</a:t>
            </a:r>
            <a:r>
              <a:rPr lang="en-US" altLang="ko-KR" sz="1800" dirty="0">
                <a:solidFill>
                  <a:srgbClr val="000000"/>
                </a:solidFill>
                <a:latin typeface="Calibri"/>
                <a:ea typeface="나눔고딕"/>
              </a:rPr>
              <a:t> r1, (r2)</a:t>
            </a:r>
            <a:endParaRPr lang="ko-KR" altLang="en-US" sz="1800" dirty="0">
              <a:solidFill>
                <a:srgbClr val="000000"/>
              </a:solidFill>
              <a:latin typeface="Calibri"/>
              <a:ea typeface="나눔고딕"/>
            </a:endParaRPr>
          </a:p>
          <a:p>
            <a:pPr lvl="1"/>
            <a:r>
              <a:rPr lang="en-US" altLang="ko-KR" sz="1800" dirty="0" smtClean="0">
                <a:solidFill>
                  <a:srgbClr val="000000"/>
                </a:solidFill>
              </a:rPr>
              <a:t>No changes sequential execution/programming model</a:t>
            </a:r>
          </a:p>
          <a:p>
            <a:pPr lvl="1"/>
            <a:r>
              <a:rPr lang="en-US" altLang="ko-KR" sz="1800" dirty="0" smtClean="0">
                <a:solidFill>
                  <a:srgbClr val="000000"/>
                </a:solidFill>
              </a:rPr>
              <a:t>No changes to virtual memory</a:t>
            </a:r>
          </a:p>
          <a:p>
            <a:pPr lvl="1"/>
            <a:r>
              <a:rPr lang="en-US" altLang="ko-KR" sz="1800" dirty="0" smtClean="0">
                <a:solidFill>
                  <a:srgbClr val="000000"/>
                </a:solidFill>
              </a:rPr>
              <a:t>Minimal changes to cache coherence</a:t>
            </a:r>
          </a:p>
          <a:p>
            <a:pPr lvl="1"/>
            <a:r>
              <a:rPr lang="en-US" altLang="ko-KR" sz="1800" dirty="0" smtClean="0">
                <a:solidFill>
                  <a:srgbClr val="000000"/>
                </a:solidFill>
              </a:rPr>
              <a:t>No need for data mapping: Each PEI restricted to a single memory module</a:t>
            </a:r>
          </a:p>
          <a:p>
            <a:pPr lvl="1"/>
            <a:endParaRPr lang="en-US" altLang="ko-KR" sz="700" dirty="0" smtClean="0">
              <a:solidFill>
                <a:srgbClr val="FF0000"/>
              </a:solidFill>
            </a:endParaRPr>
          </a:p>
          <a:p>
            <a:r>
              <a:rPr lang="en-US" altLang="ko-KR" sz="2200" dirty="0" smtClean="0">
                <a:solidFill>
                  <a:srgbClr val="0000FF"/>
                </a:solidFill>
              </a:rPr>
              <a:t>Key Idea 2: </a:t>
            </a:r>
            <a:r>
              <a:rPr lang="en-US" altLang="ko-KR" sz="2200" dirty="0" smtClean="0">
                <a:solidFill>
                  <a:srgbClr val="FF0000"/>
                </a:solidFill>
              </a:rPr>
              <a:t>Dynamically decide where to execute a PEI </a:t>
            </a:r>
            <a:r>
              <a:rPr lang="en-US" altLang="ko-KR" sz="2200" dirty="0" smtClean="0"/>
              <a:t>(i.e., the host processor or PIM accelerator) based on simple locality characteristics and simple hardware predictors</a:t>
            </a:r>
          </a:p>
          <a:p>
            <a:pPr lvl="1"/>
            <a:r>
              <a:rPr lang="en-US" altLang="ko-KR" sz="1800" dirty="0" smtClean="0"/>
              <a:t>Execute each operation at the location that provides the best performance</a:t>
            </a:r>
            <a:endParaRPr lang="en-US" altLang="ko-KR" sz="1800" dirty="0"/>
          </a:p>
          <a:p>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148</a:t>
            </a:fld>
            <a:endParaRPr lang="en-US" altLang="en-US">
              <a:solidFill>
                <a:srgbClr val="000000"/>
              </a:solidFill>
            </a:endParaRPr>
          </a:p>
        </p:txBody>
      </p:sp>
    </p:spTree>
    <p:extLst>
      <p:ext uri="{BB962C8B-B14F-4D97-AF65-F5344CB8AC3E}">
        <p14:creationId xmlns:p14="http://schemas.microsoft.com/office/powerpoint/2010/main" val="17931072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Simple PIM Operations as ISA Extensions </a:t>
            </a:r>
            <a:r>
              <a:rPr lang="en-US" sz="3600" dirty="0" smtClean="0"/>
              <a:t>(I)</a:t>
            </a:r>
            <a:endParaRPr lang="en-US" sz="36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149</a:t>
            </a:fld>
            <a:endParaRPr lang="en-US" altLang="en-US">
              <a:solidFill>
                <a:srgbClr val="000000"/>
              </a:solidFill>
            </a:endParaRPr>
          </a:p>
        </p:txBody>
      </p:sp>
      <p:grpSp>
        <p:nvGrpSpPr>
          <p:cNvPr id="21" name="그룹 55"/>
          <p:cNvGrpSpPr/>
          <p:nvPr/>
        </p:nvGrpSpPr>
        <p:grpSpPr>
          <a:xfrm>
            <a:off x="5506690" y="3428803"/>
            <a:ext cx="2379092" cy="2016422"/>
            <a:chOff x="5506690" y="4004867"/>
            <a:chExt cx="2379092" cy="2016422"/>
          </a:xfrm>
        </p:grpSpPr>
        <p:pic>
          <p:nvPicPr>
            <p:cNvPr id="22" name="Picture 2" descr="http://m.eet.com/media/1041402/DC1491_UTH_2_PG_32.gi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06690" y="4457035"/>
              <a:ext cx="2379092" cy="1564254"/>
            </a:xfrm>
            <a:prstGeom prst="rect">
              <a:avLst/>
            </a:prstGeom>
            <a:noFill/>
            <a:extLst>
              <a:ext uri="{909E8E84-426E-40dd-AFC4-6F175D3DCCD1}">
                <a14:hiddenFill xmlns="" xmlns:a14="http://schemas.microsoft.com/office/drawing/2010/main">
                  <a:solidFill>
                    <a:srgbClr val="FFFFFF"/>
                  </a:solidFill>
                </a14:hiddenFill>
              </a:ext>
            </a:extLst>
          </p:spPr>
        </p:pic>
        <p:sp>
          <p:nvSpPr>
            <p:cNvPr id="23" name="TextBox 22"/>
            <p:cNvSpPr txBox="1"/>
            <p:nvPr/>
          </p:nvSpPr>
          <p:spPr>
            <a:xfrm>
              <a:off x="5859471" y="4004867"/>
              <a:ext cx="1673536" cy="400110"/>
            </a:xfrm>
            <a:prstGeom prst="rect">
              <a:avLst/>
            </a:prstGeom>
            <a:noFill/>
          </p:spPr>
          <p:txBody>
            <a:bodyPr wrap="none" rtlCol="0" anchor="ctr">
              <a:spAutoFit/>
            </a:bodyPr>
            <a:lstStyle/>
            <a:p>
              <a:pPr algn="ctr" latinLnBrk="1"/>
              <a:r>
                <a:rPr lang="en-US" altLang="ko-KR" sz="2000" dirty="0" smtClean="0">
                  <a:solidFill>
                    <a:prstClr val="black"/>
                  </a:solidFill>
                  <a:latin typeface="Calibri"/>
                  <a:ea typeface="나눔고딕"/>
                </a:rPr>
                <a:t>Main Memory</a:t>
              </a:r>
              <a:endParaRPr lang="ko-KR" altLang="en-US" sz="2000" dirty="0">
                <a:solidFill>
                  <a:prstClr val="black"/>
                </a:solidFill>
                <a:latin typeface="Calibri"/>
                <a:ea typeface="나눔고딕"/>
              </a:endParaRPr>
            </a:p>
          </p:txBody>
        </p:sp>
      </p:grpSp>
      <p:sp>
        <p:nvSpPr>
          <p:cNvPr id="24" name="직사각형 53"/>
          <p:cNvSpPr/>
          <p:nvPr/>
        </p:nvSpPr>
        <p:spPr>
          <a:xfrm>
            <a:off x="6004472" y="4265934"/>
            <a:ext cx="1383416" cy="291591"/>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algn="ctr" latinLnBrk="1">
              <a:defRPr/>
            </a:pPr>
            <a:r>
              <a:rPr lang="en-US" altLang="ko-KR" kern="0" dirty="0" err="1" smtClean="0">
                <a:solidFill>
                  <a:prstClr val="black"/>
                </a:solidFill>
                <a:latin typeface="Calibri"/>
                <a:ea typeface="나눔고딕"/>
              </a:rPr>
              <a:t>w.next_rank</a:t>
            </a:r>
            <a:endParaRPr lang="ko-KR" altLang="en-US" kern="0" dirty="0" smtClean="0">
              <a:solidFill>
                <a:prstClr val="black"/>
              </a:solidFill>
              <a:latin typeface="Calibri"/>
              <a:ea typeface="나눔고딕"/>
            </a:endParaRPr>
          </a:p>
        </p:txBody>
      </p:sp>
      <p:sp>
        <p:nvSpPr>
          <p:cNvPr id="25" name="직사각형 67"/>
          <p:cNvSpPr/>
          <p:nvPr/>
        </p:nvSpPr>
        <p:spPr>
          <a:xfrm>
            <a:off x="6004471" y="4265934"/>
            <a:ext cx="1383417" cy="291591"/>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algn="ctr" latinLnBrk="1">
              <a:defRPr/>
            </a:pPr>
            <a:r>
              <a:rPr lang="en-US" altLang="ko-KR" kern="0" dirty="0" err="1" smtClean="0">
                <a:solidFill>
                  <a:prstClr val="black"/>
                </a:solidFill>
                <a:latin typeface="Calibri"/>
                <a:ea typeface="나눔고딕"/>
              </a:rPr>
              <a:t>w.next_rank</a:t>
            </a:r>
            <a:endParaRPr lang="ko-KR" altLang="en-US" kern="0" dirty="0" smtClean="0">
              <a:solidFill>
                <a:prstClr val="black"/>
              </a:solidFill>
              <a:latin typeface="Calibri"/>
              <a:ea typeface="나눔고딕"/>
            </a:endParaRPr>
          </a:p>
        </p:txBody>
      </p:sp>
      <p:sp>
        <p:nvSpPr>
          <p:cNvPr id="26" name="직사각형 4"/>
          <p:cNvSpPr/>
          <p:nvPr/>
        </p:nvSpPr>
        <p:spPr>
          <a:xfrm>
            <a:off x="1331640" y="2321188"/>
            <a:ext cx="2926595" cy="395409"/>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latinLnBrk="1">
              <a:defRPr/>
            </a:pPr>
            <a:endParaRPr lang="ko-KR" altLang="en-US" kern="0" smtClean="0">
              <a:solidFill>
                <a:prstClr val="black"/>
              </a:solidFill>
              <a:latin typeface="Calibri"/>
              <a:ea typeface="나눔고딕"/>
            </a:endParaRPr>
          </a:p>
        </p:txBody>
      </p:sp>
      <p:sp>
        <p:nvSpPr>
          <p:cNvPr id="27" name="내용 개체 틀 4"/>
          <p:cNvSpPr txBox="1">
            <a:spLocks/>
          </p:cNvSpPr>
          <p:nvPr/>
        </p:nvSpPr>
        <p:spPr>
          <a:xfrm>
            <a:off x="810380" y="1052736"/>
            <a:ext cx="7578044" cy="2529923"/>
          </a:xfrm>
          <a:prstGeom prst="rect">
            <a:avLst/>
          </a:prstGeom>
        </p:spPr>
        <p:txBody>
          <a:bodyPr vert="horz" lIns="91440" tIns="45720" rIns="91440" bIns="45720" rtlCol="0">
            <a:spAutoFit/>
          </a:bodyPr>
          <a:lst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10000"/>
              </a:lnSpc>
              <a:spcBef>
                <a:spcPts val="0"/>
              </a:spcBef>
              <a:buFont typeface="Arial" pitchFamily="34" charset="0"/>
              <a:buNone/>
            </a:pPr>
            <a:r>
              <a:rPr lang="en-US" altLang="ko-KR" sz="2400" b="1" dirty="0" smtClean="0">
                <a:solidFill>
                  <a:prstClr val="black"/>
                </a:solidFill>
                <a:latin typeface="Calibri"/>
                <a:ea typeface="나눔고딕"/>
              </a:rPr>
              <a:t>for</a:t>
            </a:r>
            <a:r>
              <a:rPr lang="en-US" altLang="ko-KR" sz="2400" dirty="0" smtClean="0">
                <a:solidFill>
                  <a:prstClr val="black"/>
                </a:solidFill>
                <a:latin typeface="Calibri"/>
                <a:ea typeface="나눔고딕"/>
              </a:rPr>
              <a:t> (v: </a:t>
            </a:r>
            <a:r>
              <a:rPr lang="en-US" altLang="ko-KR" sz="2400" dirty="0" err="1" smtClean="0">
                <a:solidFill>
                  <a:prstClr val="black"/>
                </a:solidFill>
                <a:latin typeface="Calibri"/>
                <a:ea typeface="나눔고딕"/>
              </a:rPr>
              <a:t>graph.vertices</a:t>
            </a:r>
            <a:r>
              <a:rPr lang="en-US" altLang="ko-KR" sz="2400" dirty="0" smtClean="0">
                <a:solidFill>
                  <a:prstClr val="black"/>
                </a:solidFill>
                <a:latin typeface="Calibri"/>
                <a:ea typeface="나눔고딕"/>
              </a:rPr>
              <a:t>) {</a:t>
            </a:r>
          </a:p>
          <a:p>
            <a:pPr marL="0" indent="0">
              <a:lnSpc>
                <a:spcPct val="110000"/>
              </a:lnSpc>
              <a:spcBef>
                <a:spcPts val="0"/>
              </a:spcBef>
              <a:buFont typeface="Arial" pitchFamily="34" charset="0"/>
              <a:buNone/>
            </a:pPr>
            <a:r>
              <a:rPr lang="en-US" altLang="ko-KR" sz="2400" dirty="0">
                <a:solidFill>
                  <a:prstClr val="black"/>
                </a:solidFill>
                <a:latin typeface="Calibri"/>
                <a:ea typeface="나눔고딕"/>
              </a:rPr>
              <a:t> </a:t>
            </a:r>
            <a:r>
              <a:rPr lang="en-US" altLang="ko-KR" sz="2400" dirty="0" smtClean="0">
                <a:solidFill>
                  <a:prstClr val="black"/>
                </a:solidFill>
                <a:latin typeface="Calibri"/>
                <a:ea typeface="나눔고딕"/>
              </a:rPr>
              <a:t>   value = weight * </a:t>
            </a:r>
            <a:r>
              <a:rPr lang="en-US" altLang="ko-KR" sz="2400" dirty="0" err="1" smtClean="0">
                <a:solidFill>
                  <a:prstClr val="black"/>
                </a:solidFill>
                <a:latin typeface="Calibri"/>
                <a:ea typeface="나눔고딕"/>
              </a:rPr>
              <a:t>v.rank</a:t>
            </a:r>
            <a:r>
              <a:rPr lang="en-US" altLang="ko-KR" sz="2400" dirty="0" smtClean="0">
                <a:solidFill>
                  <a:prstClr val="black"/>
                </a:solidFill>
                <a:latin typeface="Calibri"/>
                <a:ea typeface="나눔고딕"/>
              </a:rPr>
              <a:t>;</a:t>
            </a:r>
          </a:p>
          <a:p>
            <a:pPr marL="0" indent="0">
              <a:lnSpc>
                <a:spcPct val="110000"/>
              </a:lnSpc>
              <a:spcBef>
                <a:spcPts val="0"/>
              </a:spcBef>
              <a:buFont typeface="Arial" pitchFamily="34" charset="0"/>
              <a:buNone/>
            </a:pPr>
            <a:r>
              <a:rPr lang="en-US" altLang="ko-KR" sz="2400" b="1" dirty="0" smtClean="0">
                <a:solidFill>
                  <a:prstClr val="black"/>
                </a:solidFill>
                <a:latin typeface="Calibri"/>
                <a:ea typeface="나눔고딕"/>
              </a:rPr>
              <a:t>    for</a:t>
            </a:r>
            <a:r>
              <a:rPr lang="en-US" altLang="ko-KR" sz="2400" dirty="0" smtClean="0">
                <a:solidFill>
                  <a:prstClr val="black"/>
                </a:solidFill>
                <a:latin typeface="Calibri"/>
                <a:ea typeface="나눔고딕"/>
              </a:rPr>
              <a:t> (w: </a:t>
            </a:r>
            <a:r>
              <a:rPr lang="en-US" altLang="ko-KR" sz="2400" dirty="0" err="1" smtClean="0">
                <a:solidFill>
                  <a:prstClr val="black"/>
                </a:solidFill>
                <a:latin typeface="Calibri"/>
                <a:ea typeface="나눔고딕"/>
              </a:rPr>
              <a:t>v.successors</a:t>
            </a:r>
            <a:r>
              <a:rPr lang="en-US" altLang="ko-KR" sz="2400" dirty="0" smtClean="0">
                <a:solidFill>
                  <a:prstClr val="black"/>
                </a:solidFill>
                <a:latin typeface="Calibri"/>
                <a:ea typeface="나눔고딕"/>
              </a:rPr>
              <a:t>) {</a:t>
            </a:r>
          </a:p>
          <a:p>
            <a:pPr marL="0" indent="0">
              <a:lnSpc>
                <a:spcPct val="110000"/>
              </a:lnSpc>
              <a:spcBef>
                <a:spcPts val="0"/>
              </a:spcBef>
              <a:buFont typeface="Arial" pitchFamily="34" charset="0"/>
              <a:buNone/>
            </a:pPr>
            <a:r>
              <a:rPr lang="en-US" altLang="ko-KR" sz="2400" dirty="0" smtClean="0">
                <a:solidFill>
                  <a:prstClr val="black"/>
                </a:solidFill>
                <a:latin typeface="Calibri"/>
                <a:ea typeface="나눔고딕"/>
              </a:rPr>
              <a:t>        </a:t>
            </a:r>
            <a:r>
              <a:rPr lang="en-US" altLang="ko-KR" sz="2400" dirty="0" err="1" smtClean="0">
                <a:solidFill>
                  <a:prstClr val="black"/>
                </a:solidFill>
                <a:latin typeface="Calibri"/>
                <a:ea typeface="나눔고딕"/>
              </a:rPr>
              <a:t>w.next_rank</a:t>
            </a:r>
            <a:r>
              <a:rPr lang="en-US" altLang="ko-KR" sz="2400" dirty="0" smtClean="0">
                <a:solidFill>
                  <a:prstClr val="black"/>
                </a:solidFill>
                <a:latin typeface="Calibri"/>
                <a:ea typeface="나눔고딕"/>
              </a:rPr>
              <a:t> += value;</a:t>
            </a:r>
          </a:p>
          <a:p>
            <a:pPr marL="0" indent="0">
              <a:lnSpc>
                <a:spcPct val="110000"/>
              </a:lnSpc>
              <a:spcBef>
                <a:spcPts val="0"/>
              </a:spcBef>
              <a:buFont typeface="Arial" pitchFamily="34" charset="0"/>
              <a:buNone/>
            </a:pPr>
            <a:r>
              <a:rPr lang="en-US" altLang="ko-KR" sz="2400" dirty="0" smtClean="0">
                <a:solidFill>
                  <a:prstClr val="black"/>
                </a:solidFill>
                <a:latin typeface="Calibri"/>
                <a:ea typeface="나눔고딕"/>
              </a:rPr>
              <a:t>    }</a:t>
            </a:r>
          </a:p>
          <a:p>
            <a:pPr marL="0" indent="0">
              <a:lnSpc>
                <a:spcPct val="110000"/>
              </a:lnSpc>
              <a:spcBef>
                <a:spcPts val="0"/>
              </a:spcBef>
              <a:buFont typeface="Arial" pitchFamily="34" charset="0"/>
              <a:buNone/>
            </a:pPr>
            <a:r>
              <a:rPr lang="en-US" altLang="ko-KR" sz="2400" dirty="0" smtClean="0">
                <a:solidFill>
                  <a:prstClr val="black"/>
                </a:solidFill>
                <a:latin typeface="Calibri"/>
                <a:ea typeface="나눔고딕"/>
              </a:rPr>
              <a:t>}</a:t>
            </a:r>
          </a:p>
        </p:txBody>
      </p:sp>
      <p:grpSp>
        <p:nvGrpSpPr>
          <p:cNvPr id="28" name="그룹 38"/>
          <p:cNvGrpSpPr/>
          <p:nvPr/>
        </p:nvGrpSpPr>
        <p:grpSpPr>
          <a:xfrm>
            <a:off x="1344376" y="3447126"/>
            <a:ext cx="2158320" cy="2358138"/>
            <a:chOff x="3611086" y="1847573"/>
            <a:chExt cx="1825010" cy="1993970"/>
          </a:xfrm>
        </p:grpSpPr>
        <p:pic>
          <p:nvPicPr>
            <p:cNvPr id="29" name="Picture 6" descr="http://www.digicortex.net/sites/default/files/styles/medium/public/field/image/IvyTownCore.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6200000">
              <a:off x="3709662" y="2115109"/>
              <a:ext cx="1627858" cy="1825010"/>
            </a:xfrm>
            <a:prstGeom prst="rect">
              <a:avLst/>
            </a:prstGeom>
            <a:noFill/>
            <a:extLst>
              <a:ext uri="{909E8E84-426E-40dd-AFC4-6F175D3DCCD1}">
                <a14:hiddenFill xmlns="" xmlns:a14="http://schemas.microsoft.com/office/drawing/2010/main">
                  <a:solidFill>
                    <a:srgbClr val="FFFFFF"/>
                  </a:solidFill>
                </a14:hiddenFill>
              </a:ext>
            </a:extLst>
          </p:spPr>
        </p:pic>
        <p:sp>
          <p:nvSpPr>
            <p:cNvPr id="30" name="TextBox 29"/>
            <p:cNvSpPr txBox="1"/>
            <p:nvPr/>
          </p:nvSpPr>
          <p:spPr>
            <a:xfrm>
              <a:off x="3788367" y="1847573"/>
              <a:ext cx="1470447" cy="338321"/>
            </a:xfrm>
            <a:prstGeom prst="rect">
              <a:avLst/>
            </a:prstGeom>
            <a:noFill/>
          </p:spPr>
          <p:txBody>
            <a:bodyPr wrap="none" rtlCol="0" anchor="ctr">
              <a:spAutoFit/>
            </a:bodyPr>
            <a:lstStyle/>
            <a:p>
              <a:pPr algn="ctr" latinLnBrk="1"/>
              <a:r>
                <a:rPr lang="en-US" altLang="ko-KR" sz="2000" dirty="0" smtClean="0">
                  <a:solidFill>
                    <a:prstClr val="black"/>
                  </a:solidFill>
                  <a:latin typeface="Calibri"/>
                  <a:ea typeface="나눔고딕"/>
                </a:rPr>
                <a:t>Host Processor</a:t>
              </a:r>
              <a:endParaRPr lang="ko-KR" altLang="en-US" sz="2000" dirty="0">
                <a:solidFill>
                  <a:prstClr val="black"/>
                </a:solidFill>
                <a:latin typeface="Calibri"/>
                <a:ea typeface="나눔고딕"/>
              </a:endParaRPr>
            </a:p>
          </p:txBody>
        </p:sp>
      </p:grpSp>
      <p:sp>
        <p:nvSpPr>
          <p:cNvPr id="31" name="직사각형 56"/>
          <p:cNvSpPr/>
          <p:nvPr/>
        </p:nvSpPr>
        <p:spPr>
          <a:xfrm>
            <a:off x="1735488" y="4265934"/>
            <a:ext cx="1376095" cy="291591"/>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algn="ctr" latinLnBrk="1">
              <a:defRPr/>
            </a:pPr>
            <a:r>
              <a:rPr lang="en-US" altLang="ko-KR" kern="0" dirty="0" err="1" smtClean="0">
                <a:solidFill>
                  <a:prstClr val="black"/>
                </a:solidFill>
                <a:latin typeface="Calibri"/>
                <a:ea typeface="나눔고딕"/>
              </a:rPr>
              <a:t>w.next_rank</a:t>
            </a:r>
            <a:endParaRPr lang="ko-KR" altLang="en-US" kern="0" dirty="0" smtClean="0">
              <a:solidFill>
                <a:prstClr val="black"/>
              </a:solidFill>
              <a:latin typeface="Calibri"/>
              <a:ea typeface="나눔고딕"/>
            </a:endParaRPr>
          </a:p>
        </p:txBody>
      </p:sp>
      <p:cxnSp>
        <p:nvCxnSpPr>
          <p:cNvPr id="32" name="직선 화살표 연결선 58"/>
          <p:cNvCxnSpPr>
            <a:stCxn id="24" idx="1"/>
            <a:endCxn id="31" idx="3"/>
          </p:cNvCxnSpPr>
          <p:nvPr/>
        </p:nvCxnSpPr>
        <p:spPr>
          <a:xfrm flipH="1">
            <a:off x="3111583" y="4411730"/>
            <a:ext cx="2892889" cy="0"/>
          </a:xfrm>
          <a:prstGeom prst="straightConnector1">
            <a:avLst/>
          </a:prstGeom>
          <a:noFill/>
          <a:ln w="9525" cap="flat" cmpd="sng" algn="ctr">
            <a:solidFill>
              <a:sysClr val="windowText" lastClr="000000">
                <a:shade val="95000"/>
                <a:satMod val="105000"/>
              </a:sysClr>
            </a:solidFill>
            <a:prstDash val="solid"/>
            <a:tailEnd type="triangle"/>
          </a:ln>
          <a:effectLst/>
        </p:spPr>
      </p:cxnSp>
      <p:cxnSp>
        <p:nvCxnSpPr>
          <p:cNvPr id="33" name="직선 화살표 연결선 62"/>
          <p:cNvCxnSpPr>
            <a:stCxn id="31" idx="3"/>
            <a:endCxn id="24" idx="1"/>
          </p:cNvCxnSpPr>
          <p:nvPr/>
        </p:nvCxnSpPr>
        <p:spPr>
          <a:xfrm>
            <a:off x="3111583" y="4411730"/>
            <a:ext cx="2892889" cy="0"/>
          </a:xfrm>
          <a:prstGeom prst="straightConnector1">
            <a:avLst/>
          </a:prstGeom>
          <a:noFill/>
          <a:ln w="9525" cap="flat" cmpd="sng" algn="ctr">
            <a:solidFill>
              <a:sysClr val="windowText" lastClr="000000">
                <a:shade val="95000"/>
                <a:satMod val="105000"/>
              </a:sysClr>
            </a:solidFill>
            <a:prstDash val="solid"/>
            <a:tailEnd type="triangle"/>
          </a:ln>
          <a:effectLst/>
        </p:spPr>
      </p:cxnSp>
      <p:sp>
        <p:nvSpPr>
          <p:cNvPr id="34" name="직사각형 66"/>
          <p:cNvSpPr/>
          <p:nvPr/>
        </p:nvSpPr>
        <p:spPr>
          <a:xfrm>
            <a:off x="1735487" y="4265934"/>
            <a:ext cx="1376096" cy="291591"/>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algn="ctr" latinLnBrk="1">
              <a:defRPr/>
            </a:pPr>
            <a:r>
              <a:rPr lang="en-US" altLang="ko-KR" kern="0" dirty="0" err="1" smtClean="0">
                <a:solidFill>
                  <a:prstClr val="black"/>
                </a:solidFill>
                <a:latin typeface="Calibri"/>
                <a:ea typeface="나눔고딕"/>
              </a:rPr>
              <a:t>w.next_rank</a:t>
            </a:r>
            <a:endParaRPr lang="ko-KR" altLang="en-US" kern="0" dirty="0" smtClean="0">
              <a:solidFill>
                <a:prstClr val="black"/>
              </a:solidFill>
              <a:latin typeface="Calibri"/>
              <a:ea typeface="나눔고딕"/>
            </a:endParaRPr>
          </a:p>
        </p:txBody>
      </p:sp>
      <p:sp>
        <p:nvSpPr>
          <p:cNvPr id="35" name="TextBox 34"/>
          <p:cNvSpPr txBox="1"/>
          <p:nvPr/>
        </p:nvSpPr>
        <p:spPr>
          <a:xfrm>
            <a:off x="3761316" y="4488741"/>
            <a:ext cx="1486754" cy="707886"/>
          </a:xfrm>
          <a:prstGeom prst="rect">
            <a:avLst/>
          </a:prstGeom>
          <a:noFill/>
        </p:spPr>
        <p:txBody>
          <a:bodyPr wrap="none" rtlCol="0" anchor="ctr">
            <a:spAutoFit/>
          </a:bodyPr>
          <a:lstStyle/>
          <a:p>
            <a:pPr algn="ctr" latinLnBrk="1"/>
            <a:r>
              <a:rPr lang="en-US" altLang="ko-KR" sz="2000" dirty="0" smtClean="0">
                <a:solidFill>
                  <a:prstClr val="black"/>
                </a:solidFill>
                <a:latin typeface="Calibri"/>
                <a:ea typeface="나눔고딕"/>
              </a:rPr>
              <a:t>64 bytes </a:t>
            </a:r>
            <a:r>
              <a:rPr lang="en-US" altLang="ko-KR" sz="2000" b="1" dirty="0" smtClean="0">
                <a:solidFill>
                  <a:prstClr val="black"/>
                </a:solidFill>
                <a:latin typeface="Calibri"/>
                <a:ea typeface="나눔고딕"/>
              </a:rPr>
              <a:t>in</a:t>
            </a:r>
          </a:p>
          <a:p>
            <a:pPr algn="ctr" latinLnBrk="1"/>
            <a:r>
              <a:rPr lang="en-US" altLang="ko-KR" sz="2000" dirty="0" smtClean="0">
                <a:solidFill>
                  <a:prstClr val="black"/>
                </a:solidFill>
                <a:latin typeface="Calibri"/>
                <a:ea typeface="나눔고딕"/>
              </a:rPr>
              <a:t>64 bytes </a:t>
            </a:r>
            <a:r>
              <a:rPr lang="en-US" altLang="ko-KR" sz="2000" b="1" dirty="0" smtClean="0">
                <a:solidFill>
                  <a:prstClr val="black"/>
                </a:solidFill>
                <a:latin typeface="Calibri"/>
                <a:ea typeface="나눔고딕"/>
              </a:rPr>
              <a:t>out</a:t>
            </a:r>
            <a:endParaRPr lang="ko-KR" altLang="en-US" sz="2000" b="1" dirty="0">
              <a:solidFill>
                <a:prstClr val="black"/>
              </a:solidFill>
              <a:latin typeface="Calibri"/>
              <a:ea typeface="나눔고딕"/>
            </a:endParaRPr>
          </a:p>
        </p:txBody>
      </p:sp>
      <p:sp>
        <p:nvSpPr>
          <p:cNvPr id="36" name="TextBox 35"/>
          <p:cNvSpPr txBox="1"/>
          <p:nvPr/>
        </p:nvSpPr>
        <p:spPr>
          <a:xfrm>
            <a:off x="3087685" y="5909210"/>
            <a:ext cx="2968633" cy="400110"/>
          </a:xfrm>
          <a:prstGeom prst="rect">
            <a:avLst/>
          </a:prstGeom>
          <a:noFill/>
        </p:spPr>
        <p:txBody>
          <a:bodyPr wrap="none" rtlCol="0">
            <a:spAutoFit/>
          </a:bodyPr>
          <a:lstStyle/>
          <a:p>
            <a:pPr algn="ctr" latinLnBrk="1"/>
            <a:r>
              <a:rPr lang="en-US" altLang="ko-KR" sz="2000" b="1" dirty="0" smtClean="0">
                <a:solidFill>
                  <a:prstClr val="black"/>
                </a:solidFill>
                <a:latin typeface="Calibri"/>
                <a:ea typeface="나눔고딕"/>
              </a:rPr>
              <a:t>Conventional Architecture</a:t>
            </a:r>
            <a:endParaRPr lang="ko-KR" altLang="en-US" sz="2000" b="1" dirty="0">
              <a:solidFill>
                <a:prstClr val="black"/>
              </a:solidFill>
              <a:latin typeface="Calibri"/>
              <a:ea typeface="나눔고딕"/>
            </a:endParaRPr>
          </a:p>
        </p:txBody>
      </p:sp>
    </p:spTree>
    <p:extLst>
      <p:ext uri="{BB962C8B-B14F-4D97-AF65-F5344CB8AC3E}">
        <p14:creationId xmlns:p14="http://schemas.microsoft.com/office/powerpoint/2010/main" val="7715183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2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right)">
                                      <p:cBhvr>
                                        <p:cTn id="12" dur="500"/>
                                        <p:tgtEl>
                                          <p:spTgt spid="32"/>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Effect transition="in" filter="fade">
                                      <p:cBhvr>
                                        <p:cTn id="16" dur="200"/>
                                        <p:tgtEl>
                                          <p:spTgt spid="31"/>
                                        </p:tgtEl>
                                      </p:cBhvr>
                                    </p:animEffect>
                                  </p:childTnLst>
                                </p:cTn>
                              </p:par>
                            </p:childTnLst>
                          </p:cTn>
                        </p:par>
                        <p:par>
                          <p:cTn id="17" fill="hold">
                            <p:stCondLst>
                              <p:cond delay="700"/>
                            </p:stCondLst>
                            <p:childTnLst>
                              <p:par>
                                <p:cTn id="18" presetID="22" presetClass="exit" presetSubtype="2" fill="hold" nodeType="afterEffect">
                                  <p:stCondLst>
                                    <p:cond delay="0"/>
                                  </p:stCondLst>
                                  <p:childTnLst>
                                    <p:animEffect transition="out" filter="wipe(right)">
                                      <p:cBhvr>
                                        <p:cTn id="19" dur="500"/>
                                        <p:tgtEl>
                                          <p:spTgt spid="32"/>
                                        </p:tgtEl>
                                      </p:cBhvr>
                                    </p:animEffect>
                                    <p:set>
                                      <p:cBhvr>
                                        <p:cTn id="20" dur="1" fill="hold">
                                          <p:stCondLst>
                                            <p:cond delay="499"/>
                                          </p:stCondLst>
                                        </p:cTn>
                                        <p:tgtEl>
                                          <p:spTgt spid="32"/>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fade">
                                      <p:cBhvr>
                                        <p:cTn id="25" dur="200"/>
                                        <p:tgtEl>
                                          <p:spTgt spid="34"/>
                                        </p:tgtEl>
                                      </p:cBhvr>
                                    </p:animEffect>
                                  </p:childTnLst>
                                </p:cTn>
                              </p:par>
                            </p:childTnLst>
                          </p:cTn>
                        </p:par>
                        <p:par>
                          <p:cTn id="26" fill="hold">
                            <p:stCondLst>
                              <p:cond delay="200"/>
                            </p:stCondLst>
                            <p:childTnLst>
                              <p:par>
                                <p:cTn id="27" presetID="1" presetClass="exit" presetSubtype="0" fill="hold" grpId="1" nodeType="afterEffect">
                                  <p:stCondLst>
                                    <p:cond delay="0"/>
                                  </p:stCondLst>
                                  <p:childTnLst>
                                    <p:set>
                                      <p:cBhvr>
                                        <p:cTn id="28" dur="1" fill="hold">
                                          <p:stCondLst>
                                            <p:cond delay="0"/>
                                          </p:stCondLst>
                                        </p:cTn>
                                        <p:tgtEl>
                                          <p:spTgt spid="31"/>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33"/>
                                        </p:tgtEl>
                                        <p:attrNameLst>
                                          <p:attrName>style.visibility</p:attrName>
                                        </p:attrNameLst>
                                      </p:cBhvr>
                                      <p:to>
                                        <p:strVal val="visible"/>
                                      </p:to>
                                    </p:set>
                                    <p:animEffect transition="in" filter="wipe(left)">
                                      <p:cBhvr>
                                        <p:cTn id="33" dur="500"/>
                                        <p:tgtEl>
                                          <p:spTgt spid="33"/>
                                        </p:tgtEl>
                                      </p:cBhvr>
                                    </p:animEffect>
                                  </p:childTnLst>
                                </p:cTn>
                              </p:par>
                            </p:childTnLst>
                          </p:cTn>
                        </p:par>
                        <p:par>
                          <p:cTn id="34" fill="hold">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25"/>
                                        </p:tgtEl>
                                        <p:attrNameLst>
                                          <p:attrName>style.visibility</p:attrName>
                                        </p:attrNameLst>
                                      </p:cBhvr>
                                      <p:to>
                                        <p:strVal val="visible"/>
                                      </p:to>
                                    </p:set>
                                    <p:animEffect transition="in" filter="fade">
                                      <p:cBhvr>
                                        <p:cTn id="37" dur="200"/>
                                        <p:tgtEl>
                                          <p:spTgt spid="25"/>
                                        </p:tgtEl>
                                      </p:cBhvr>
                                    </p:animEffect>
                                  </p:childTnLst>
                                </p:cTn>
                              </p:par>
                            </p:childTnLst>
                          </p:cTn>
                        </p:par>
                        <p:par>
                          <p:cTn id="38" fill="hold">
                            <p:stCondLst>
                              <p:cond delay="700"/>
                            </p:stCondLst>
                            <p:childTnLst>
                              <p:par>
                                <p:cTn id="39" presetID="22" presetClass="exit" presetSubtype="8" fill="hold" nodeType="afterEffect">
                                  <p:stCondLst>
                                    <p:cond delay="0"/>
                                  </p:stCondLst>
                                  <p:childTnLst>
                                    <p:animEffect transition="out" filter="wipe(left)">
                                      <p:cBhvr>
                                        <p:cTn id="40" dur="500"/>
                                        <p:tgtEl>
                                          <p:spTgt spid="33"/>
                                        </p:tgtEl>
                                      </p:cBhvr>
                                    </p:animEffect>
                                    <p:set>
                                      <p:cBhvr>
                                        <p:cTn id="41" dur="1" fill="hold">
                                          <p:stCondLst>
                                            <p:cond delay="499"/>
                                          </p:stCondLst>
                                        </p:cTn>
                                        <p:tgtEl>
                                          <p:spTgt spid="33"/>
                                        </p:tgtEl>
                                        <p:attrNameLst>
                                          <p:attrName>style.visibility</p:attrName>
                                        </p:attrNameLst>
                                      </p:cBhvr>
                                      <p:to>
                                        <p:strVal val="hidden"/>
                                      </p:to>
                                    </p:set>
                                  </p:childTnLst>
                                </p:cTn>
                              </p:par>
                            </p:childTnLst>
                          </p:cTn>
                        </p:par>
                        <p:par>
                          <p:cTn id="42" fill="hold">
                            <p:stCondLst>
                              <p:cond delay="1200"/>
                            </p:stCondLst>
                            <p:childTnLst>
                              <p:par>
                                <p:cTn id="43" presetID="10" presetClass="exit" presetSubtype="0" fill="hold" grpId="1" nodeType="afterEffect">
                                  <p:stCondLst>
                                    <p:cond delay="0"/>
                                  </p:stCondLst>
                                  <p:childTnLst>
                                    <p:animEffect transition="out" filter="fade">
                                      <p:cBhvr>
                                        <p:cTn id="44" dur="200"/>
                                        <p:tgtEl>
                                          <p:spTgt spid="34"/>
                                        </p:tgtEl>
                                      </p:cBhvr>
                                    </p:animEffect>
                                    <p:set>
                                      <p:cBhvr>
                                        <p:cTn id="45" dur="1" fill="hold">
                                          <p:stCondLst>
                                            <p:cond delay="199"/>
                                          </p:stCondLst>
                                        </p:cTn>
                                        <p:tgtEl>
                                          <p:spTgt spid="34"/>
                                        </p:tgtEl>
                                        <p:attrNameLst>
                                          <p:attrName>style.visibility</p:attrName>
                                        </p:attrNameLst>
                                      </p:cBhvr>
                                      <p:to>
                                        <p:strVal val="hidden"/>
                                      </p:to>
                                    </p:se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2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31" grpId="0" animBg="1"/>
      <p:bldP spid="31" grpId="1" animBg="1"/>
      <p:bldP spid="34" grpId="0" animBg="1"/>
      <p:bldP spid="34" grpId="1" animBg="1"/>
      <p:bldP spid="3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a:t>
            </a:r>
            <a:r>
              <a:rPr lang="en-US" dirty="0" smtClean="0">
                <a:latin typeface="Garamond" charset="0"/>
                <a:ea typeface="ＭＳ Ｐゴシック" charset="0"/>
                <a:cs typeface="ＭＳ Ｐゴシック" charset="0"/>
              </a:rPr>
              <a:t>(V</a:t>
            </a:r>
            <a:r>
              <a:rPr lang="en-US" dirty="0">
                <a:latin typeface="Garamond" charset="0"/>
                <a:ea typeface="ＭＳ Ｐゴシック" charset="0"/>
                <a:cs typeface="ＭＳ Ｐゴシック" charset="0"/>
              </a:rPr>
              <a:t>)</a:t>
            </a:r>
            <a:endParaRPr lang="en-US" dirty="0"/>
          </a:p>
        </p:txBody>
      </p:sp>
      <p:sp>
        <p:nvSpPr>
          <p:cNvPr id="3" name="Content Placeholder 2"/>
          <p:cNvSpPr>
            <a:spLocks noGrp="1"/>
          </p:cNvSpPr>
          <p:nvPr>
            <p:ph idx="1"/>
          </p:nvPr>
        </p:nvSpPr>
        <p:spPr>
          <a:xfrm>
            <a:off x="228600" y="908721"/>
            <a:ext cx="8763000" cy="5339680"/>
          </a:xfrm>
        </p:spPr>
        <p:txBody>
          <a:bodyPr/>
          <a:lstStyle/>
          <a:p>
            <a:r>
              <a:rPr lang="en-US" dirty="0" smtClean="0"/>
              <a:t>DRAM scaling has already become increasingly difficult</a:t>
            </a:r>
          </a:p>
          <a:p>
            <a:pPr lvl="1">
              <a:spcBef>
                <a:spcPts val="600"/>
              </a:spcBef>
            </a:pPr>
            <a:r>
              <a:rPr lang="en-US" dirty="0" smtClean="0"/>
              <a:t>Increasing cell leakage current, reduced cell reliability, increasing manufacturing difficulties </a:t>
            </a:r>
            <a:r>
              <a:rPr lang="en-US" sz="1800" dirty="0" smtClean="0">
                <a:solidFill>
                  <a:schemeClr val="bg1">
                    <a:lumMod val="50000"/>
                  </a:schemeClr>
                </a:solidFill>
              </a:rPr>
              <a:t>[Kim+ ISCA 2014],</a:t>
            </a:r>
            <a:br>
              <a:rPr lang="en-US" sz="1800" dirty="0" smtClean="0">
                <a:solidFill>
                  <a:schemeClr val="bg1">
                    <a:lumMod val="50000"/>
                  </a:schemeClr>
                </a:solidFill>
              </a:rPr>
            </a:br>
            <a:r>
              <a:rPr lang="en-US" sz="1800" dirty="0" smtClean="0">
                <a:solidFill>
                  <a:schemeClr val="bg1">
                    <a:lumMod val="50000"/>
                  </a:schemeClr>
                </a:solidFill>
              </a:rPr>
              <a:t>[Liu+ ISCA 2013], [Mutlu IMW 2013], [Mutlu DATE 2017]</a:t>
            </a:r>
          </a:p>
          <a:p>
            <a:pPr lvl="1">
              <a:spcBef>
                <a:spcPts val="600"/>
              </a:spcBef>
            </a:pPr>
            <a:r>
              <a:rPr lang="en-US" b="1" dirty="0" smtClean="0">
                <a:solidFill>
                  <a:srgbClr val="C00000"/>
                </a:solidFill>
              </a:rPr>
              <a:t>Difficult to significantly improve capacity, energy</a:t>
            </a:r>
            <a:endParaRPr lang="en-US" dirty="0">
              <a:solidFill>
                <a:srgbClr val="C00000"/>
              </a:solidFill>
            </a:endParaRPr>
          </a:p>
          <a:p>
            <a:pPr>
              <a:spcBef>
                <a:spcPts val="1800"/>
              </a:spcBef>
            </a:pPr>
            <a:r>
              <a:rPr lang="en-US" b="1" dirty="0" smtClean="0">
                <a:solidFill>
                  <a:srgbClr val="0066CC"/>
                </a:solidFill>
              </a:rPr>
              <a:t>Emerging memory technologies</a:t>
            </a:r>
            <a:r>
              <a:rPr lang="en-US" dirty="0" smtClean="0"/>
              <a:t> are promising</a:t>
            </a:r>
          </a:p>
          <a:p>
            <a:endParaRPr lang="en-US" dirty="0" smtClean="0"/>
          </a:p>
        </p:txBody>
      </p:sp>
      <p:graphicFrame>
        <p:nvGraphicFramePr>
          <p:cNvPr id="5" name="Table 4"/>
          <p:cNvGraphicFramePr>
            <a:graphicFrameLocks noGrp="1"/>
          </p:cNvGraphicFramePr>
          <p:nvPr>
            <p:extLst/>
          </p:nvPr>
        </p:nvGraphicFramePr>
        <p:xfrm>
          <a:off x="228600" y="3520440"/>
          <a:ext cx="8763000" cy="2804160"/>
        </p:xfrm>
        <a:graphic>
          <a:graphicData uri="http://schemas.openxmlformats.org/drawingml/2006/table">
            <a:tbl>
              <a:tblPr firstRow="1" bandRow="1">
                <a:tableStyleId>{5940675A-B579-460E-94D1-54222C63F5DA}</a:tableStyleId>
              </a:tblPr>
              <a:tblGrid>
                <a:gridCol w="3810000">
                  <a:extLst>
                    <a:ext uri="{9D8B030D-6E8A-4147-A177-3AD203B41FA5}">
                      <a16:colId xmlns="" xmlns:a16="http://schemas.microsoft.com/office/drawing/2014/main" val="20000"/>
                    </a:ext>
                  </a:extLst>
                </a:gridCol>
                <a:gridCol w="2209800">
                  <a:extLst>
                    <a:ext uri="{9D8B030D-6E8A-4147-A177-3AD203B41FA5}">
                      <a16:colId xmlns="" xmlns:a16="http://schemas.microsoft.com/office/drawing/2014/main" val="20001"/>
                    </a:ext>
                  </a:extLst>
                </a:gridCol>
                <a:gridCol w="2743200">
                  <a:extLst>
                    <a:ext uri="{9D8B030D-6E8A-4147-A177-3AD203B41FA5}">
                      <a16:colId xmlns="" xmlns:a16="http://schemas.microsoft.com/office/drawing/2014/main" val="20002"/>
                    </a:ext>
                  </a:extLst>
                </a:gridCol>
              </a:tblGrid>
              <a:tr h="348687">
                <a:tc>
                  <a:txBody>
                    <a:bodyPr/>
                    <a:lstStyle/>
                    <a:p>
                      <a:r>
                        <a:rPr lang="en-US" sz="2000" b="1" dirty="0" smtClean="0"/>
                        <a:t>3D-Stacked DRAM</a:t>
                      </a:r>
                      <a:endParaRPr lang="en-US" sz="2000" b="1"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tcPr>
                </a:tc>
                <a:tc>
                  <a:txBody>
                    <a:bodyPr/>
                    <a:lstStyle/>
                    <a:p>
                      <a:pPr algn="ctr"/>
                      <a:r>
                        <a:rPr lang="en-US" sz="2000" dirty="0" smtClean="0">
                          <a:solidFill>
                            <a:schemeClr val="accent6"/>
                          </a:solidFill>
                        </a:rPr>
                        <a:t>higher bandwidth</a:t>
                      </a:r>
                      <a:endParaRPr lang="en-US" sz="2000" b="0" dirty="0">
                        <a:solidFill>
                          <a:schemeClr val="accent6"/>
                        </a:solidFill>
                      </a:endParaRPr>
                    </a:p>
                  </a:txBody>
                  <a:tcPr anchor="ctr">
                    <a:lnL w="38100" cap="flat" cmpd="sng" algn="ctr">
                      <a:solidFill>
                        <a:schemeClr val="tx1"/>
                      </a:solidFill>
                      <a:prstDash val="solid"/>
                      <a:round/>
                      <a:headEnd type="none" w="med" len="med"/>
                      <a:tailEnd type="none" w="med" len="med"/>
                    </a:lnL>
                    <a:lnT w="38100" cap="flat" cmpd="sng" algn="ctr">
                      <a:solidFill>
                        <a:schemeClr val="tx1"/>
                      </a:solidFill>
                      <a:prstDash val="solid"/>
                      <a:round/>
                      <a:headEnd type="none" w="med" len="med"/>
                      <a:tailEnd type="none" w="med" len="med"/>
                    </a:lnT>
                  </a:tcPr>
                </a:tc>
                <a:tc>
                  <a:txBody>
                    <a:bodyPr/>
                    <a:lstStyle/>
                    <a:p>
                      <a:pPr algn="ctr"/>
                      <a:r>
                        <a:rPr lang="en-US" sz="2000" dirty="0" smtClean="0">
                          <a:solidFill>
                            <a:srgbClr val="C00000"/>
                          </a:solidFill>
                        </a:rPr>
                        <a:t>smaller capacity</a:t>
                      </a:r>
                      <a:endParaRPr lang="en-US" sz="2000" b="0" dirty="0">
                        <a:solidFill>
                          <a:srgbClr val="C00000"/>
                        </a:solidFill>
                      </a:endParaRPr>
                    </a:p>
                  </a:txBody>
                  <a:tcPr anchor="ctr">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tcPr>
                </a:tc>
                <a:extLst>
                  <a:ext uri="{0D108BD9-81ED-4DB2-BD59-A6C34878D82A}">
                    <a16:rowId xmlns="" xmlns:a16="http://schemas.microsoft.com/office/drawing/2014/main" val="10000"/>
                  </a:ext>
                </a:extLst>
              </a:tr>
              <a:tr h="320039">
                <a:tc>
                  <a:txBody>
                    <a:bodyPr/>
                    <a:lstStyle/>
                    <a:p>
                      <a:r>
                        <a:rPr lang="en-US" sz="2000" b="1" dirty="0" smtClean="0"/>
                        <a:t>Reduced-Latency DRAM</a:t>
                      </a:r>
                      <a:br>
                        <a:rPr lang="en-US" sz="2000" b="1" dirty="0" smtClean="0"/>
                      </a:br>
                      <a:r>
                        <a:rPr lang="en-US" sz="2000" b="0" dirty="0" smtClean="0"/>
                        <a:t>(e.g., RLDRAM, TL-DRAM</a:t>
                      </a:r>
                      <a:r>
                        <a:rPr lang="en-US" sz="2000" b="0" baseline="0" dirty="0" smtClean="0"/>
                        <a:t>)</a:t>
                      </a:r>
                      <a:endParaRPr lang="en-US" sz="2000" b="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tc>
                  <a:txBody>
                    <a:bodyPr/>
                    <a:lstStyle/>
                    <a:p>
                      <a:pPr algn="ctr"/>
                      <a:r>
                        <a:rPr lang="en-US" sz="2000" dirty="0" smtClean="0">
                          <a:solidFill>
                            <a:schemeClr val="accent6"/>
                          </a:solidFill>
                        </a:rPr>
                        <a:t>lower latency</a:t>
                      </a:r>
                      <a:endParaRPr lang="en-US" sz="2000" dirty="0">
                        <a:solidFill>
                          <a:schemeClr val="accent6"/>
                        </a:solidFill>
                      </a:endParaRPr>
                    </a:p>
                  </a:txBody>
                  <a:tcPr anchor="ctr">
                    <a:lnL w="38100" cap="flat" cmpd="sng" algn="ctr">
                      <a:solidFill>
                        <a:schemeClr val="tx1"/>
                      </a:solidFill>
                      <a:prstDash val="solid"/>
                      <a:round/>
                      <a:headEnd type="none" w="med" len="med"/>
                      <a:tailEnd type="none" w="med" len="med"/>
                    </a:lnL>
                  </a:tcPr>
                </a:tc>
                <a:tc>
                  <a:txBody>
                    <a:bodyPr/>
                    <a:lstStyle/>
                    <a:p>
                      <a:pPr algn="ctr"/>
                      <a:r>
                        <a:rPr lang="en-US" sz="2000" dirty="0" smtClean="0">
                          <a:solidFill>
                            <a:srgbClr val="C00000"/>
                          </a:solidFill>
                        </a:rPr>
                        <a:t>higher cost</a:t>
                      </a:r>
                      <a:endParaRPr lang="en-US" sz="2000" dirty="0">
                        <a:solidFill>
                          <a:srgbClr val="C00000"/>
                        </a:solidFill>
                      </a:endParaRPr>
                    </a:p>
                  </a:txBody>
                  <a:tcPr anchor="ctr">
                    <a:lnR w="38100" cap="flat" cmpd="sng" algn="ctr">
                      <a:solidFill>
                        <a:schemeClr val="tx1"/>
                      </a:solidFill>
                      <a:prstDash val="solid"/>
                      <a:round/>
                      <a:headEnd type="none" w="med" len="med"/>
                      <a:tailEnd type="none" w="med" len="med"/>
                    </a:lnR>
                  </a:tcPr>
                </a:tc>
                <a:extLst>
                  <a:ext uri="{0D108BD9-81ED-4DB2-BD59-A6C34878D82A}">
                    <a16:rowId xmlns="" xmlns:a16="http://schemas.microsoft.com/office/drawing/2014/main" val="10001"/>
                  </a:ext>
                </a:extLst>
              </a:tr>
              <a:tr h="348687">
                <a:tc>
                  <a:txBody>
                    <a:bodyPr/>
                    <a:lstStyle/>
                    <a:p>
                      <a:r>
                        <a:rPr lang="en-US" sz="2000" b="1" dirty="0" smtClean="0"/>
                        <a:t>Low-Power DRAM</a:t>
                      </a:r>
                      <a:br>
                        <a:rPr lang="en-US" sz="2000" b="1" dirty="0" smtClean="0"/>
                      </a:br>
                      <a:r>
                        <a:rPr lang="en-US" sz="2000" b="0" dirty="0" smtClean="0"/>
                        <a:t>(e.g.,</a:t>
                      </a:r>
                      <a:r>
                        <a:rPr lang="en-US" sz="2000" b="0" baseline="0" dirty="0" smtClean="0"/>
                        <a:t> LPDDR3, LPDDR4)</a:t>
                      </a:r>
                      <a:endParaRPr lang="en-US" sz="2000" b="1"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tc>
                  <a:txBody>
                    <a:bodyPr/>
                    <a:lstStyle/>
                    <a:p>
                      <a:pPr algn="ctr"/>
                      <a:r>
                        <a:rPr lang="en-US" sz="2000" dirty="0" smtClean="0">
                          <a:solidFill>
                            <a:schemeClr val="accent6"/>
                          </a:solidFill>
                        </a:rPr>
                        <a:t>lower power</a:t>
                      </a:r>
                      <a:endParaRPr lang="en-US" sz="2000" dirty="0">
                        <a:solidFill>
                          <a:schemeClr val="accent6"/>
                        </a:solidFill>
                      </a:endParaRPr>
                    </a:p>
                  </a:txBody>
                  <a:tcPr anchor="ctr">
                    <a:lnL w="38100" cap="flat" cmpd="sng" algn="ctr">
                      <a:solidFill>
                        <a:schemeClr val="tx1"/>
                      </a:solidFill>
                      <a:prstDash val="solid"/>
                      <a:round/>
                      <a:headEnd type="none" w="med" len="med"/>
                      <a:tailEnd type="none" w="med" len="med"/>
                    </a:lnL>
                  </a:tcPr>
                </a:tc>
                <a:tc>
                  <a:txBody>
                    <a:bodyPr/>
                    <a:lstStyle/>
                    <a:p>
                      <a:pPr algn="ctr"/>
                      <a:r>
                        <a:rPr lang="en-US" sz="2000" dirty="0" smtClean="0">
                          <a:solidFill>
                            <a:srgbClr val="C00000"/>
                          </a:solidFill>
                        </a:rPr>
                        <a:t>higher latency</a:t>
                      </a:r>
                    </a:p>
                    <a:p>
                      <a:pPr algn="ctr"/>
                      <a:r>
                        <a:rPr lang="en-US" sz="2000" dirty="0" smtClean="0">
                          <a:solidFill>
                            <a:srgbClr val="C00000"/>
                          </a:solidFill>
                        </a:rPr>
                        <a:t>higher cost</a:t>
                      </a:r>
                      <a:endParaRPr lang="en-US" sz="2000" dirty="0">
                        <a:solidFill>
                          <a:srgbClr val="C00000"/>
                        </a:solidFill>
                      </a:endParaRPr>
                    </a:p>
                  </a:txBody>
                  <a:tcPr anchor="ctr">
                    <a:lnR w="38100" cap="flat" cmpd="sng" algn="ctr">
                      <a:solidFill>
                        <a:schemeClr val="tx1"/>
                      </a:solidFill>
                      <a:prstDash val="solid"/>
                      <a:round/>
                      <a:headEnd type="none" w="med" len="med"/>
                      <a:tailEnd type="none" w="med" len="med"/>
                    </a:lnR>
                  </a:tcPr>
                </a:tc>
                <a:extLst>
                  <a:ext uri="{0D108BD9-81ED-4DB2-BD59-A6C34878D82A}">
                    <a16:rowId xmlns="" xmlns:a16="http://schemas.microsoft.com/office/drawing/2014/main" val="10002"/>
                  </a:ext>
                </a:extLst>
              </a:tr>
              <a:tr h="971593">
                <a:tc>
                  <a:txBody>
                    <a:bodyPr/>
                    <a:lstStyle/>
                    <a:p>
                      <a:r>
                        <a:rPr lang="en-US" sz="2000" b="1" dirty="0" smtClean="0"/>
                        <a:t>Non-Volatile Memory</a:t>
                      </a:r>
                      <a:r>
                        <a:rPr lang="en-US" sz="2000" b="1" baseline="0" dirty="0" smtClean="0"/>
                        <a:t> (NVM) </a:t>
                      </a:r>
                      <a:r>
                        <a:rPr lang="en-US" sz="2000" b="0" baseline="0" dirty="0" smtClean="0"/>
                        <a:t>(e.g., PCM, STTRAM, ReRAM, 3D </a:t>
                      </a:r>
                      <a:r>
                        <a:rPr lang="en-US" sz="2000" b="0" baseline="0" dirty="0" err="1" smtClean="0"/>
                        <a:t>Xpoint</a:t>
                      </a:r>
                      <a:r>
                        <a:rPr lang="en-US" sz="2000" b="0" baseline="0" dirty="0" smtClean="0"/>
                        <a:t>)</a:t>
                      </a:r>
                      <a:endParaRPr lang="en-US" sz="2000" b="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tcPr>
                </a:tc>
                <a:tc>
                  <a:txBody>
                    <a:bodyPr/>
                    <a:lstStyle/>
                    <a:p>
                      <a:pPr algn="ctr"/>
                      <a:r>
                        <a:rPr lang="en-US" sz="2000" dirty="0" smtClean="0">
                          <a:solidFill>
                            <a:schemeClr val="accent6"/>
                          </a:solidFill>
                        </a:rPr>
                        <a:t>larger capacity</a:t>
                      </a:r>
                      <a:endParaRPr lang="en-US" sz="2000" dirty="0">
                        <a:solidFill>
                          <a:schemeClr val="accent6"/>
                        </a:solidFill>
                      </a:endParaRPr>
                    </a:p>
                  </a:txBody>
                  <a:tcPr anchor="ctr">
                    <a:lnL w="38100" cap="flat" cmpd="sng" algn="ctr">
                      <a:solidFill>
                        <a:schemeClr val="tx1"/>
                      </a:solidFill>
                      <a:prstDash val="solid"/>
                      <a:round/>
                      <a:headEnd type="none" w="med" len="med"/>
                      <a:tailEnd type="none" w="med" len="med"/>
                    </a:lnL>
                    <a:lnB w="38100" cap="flat" cmpd="sng" algn="ctr">
                      <a:solidFill>
                        <a:schemeClr val="tx1"/>
                      </a:solidFill>
                      <a:prstDash val="solid"/>
                      <a:round/>
                      <a:headEnd type="none" w="med" len="med"/>
                      <a:tailEnd type="none" w="med" len="med"/>
                    </a:lnB>
                  </a:tcPr>
                </a:tc>
                <a:tc>
                  <a:txBody>
                    <a:bodyPr/>
                    <a:lstStyle/>
                    <a:p>
                      <a:pPr algn="ctr"/>
                      <a:r>
                        <a:rPr lang="en-US" sz="2000" dirty="0" smtClean="0">
                          <a:solidFill>
                            <a:srgbClr val="C00000"/>
                          </a:solidFill>
                        </a:rPr>
                        <a:t>higher latency</a:t>
                      </a:r>
                      <a:br>
                        <a:rPr lang="en-US" sz="2000" dirty="0" smtClean="0">
                          <a:solidFill>
                            <a:srgbClr val="C00000"/>
                          </a:solidFill>
                        </a:rPr>
                      </a:br>
                      <a:r>
                        <a:rPr lang="en-US" sz="2000" dirty="0" smtClean="0">
                          <a:solidFill>
                            <a:srgbClr val="C00000"/>
                          </a:solidFill>
                        </a:rPr>
                        <a:t>higher dynamic</a:t>
                      </a:r>
                      <a:r>
                        <a:rPr lang="en-US" sz="2000" baseline="0" dirty="0" smtClean="0">
                          <a:solidFill>
                            <a:srgbClr val="C00000"/>
                          </a:solidFill>
                        </a:rPr>
                        <a:t> </a:t>
                      </a:r>
                      <a:r>
                        <a:rPr lang="en-US" sz="2000" dirty="0" smtClean="0">
                          <a:solidFill>
                            <a:srgbClr val="C00000"/>
                          </a:solidFill>
                        </a:rPr>
                        <a:t>power lower endurance</a:t>
                      </a:r>
                      <a:endParaRPr lang="en-US" sz="2000" dirty="0">
                        <a:solidFill>
                          <a:srgbClr val="C00000"/>
                        </a:solidFill>
                      </a:endParaRPr>
                    </a:p>
                  </a:txBody>
                  <a:tcPr anchor="ctr">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3"/>
                  </a:ext>
                </a:extLst>
              </a:tr>
            </a:tbl>
          </a:graphicData>
        </a:graphic>
      </p:graphicFrame>
      <p:sp>
        <p:nvSpPr>
          <p:cNvPr id="6" name="TextBox 5"/>
          <p:cNvSpPr txBox="1"/>
          <p:nvPr/>
        </p:nvSpPr>
        <p:spPr>
          <a:xfrm>
            <a:off x="304800" y="3556517"/>
            <a:ext cx="2514600" cy="320040"/>
          </a:xfrm>
          <a:prstGeom prst="rect">
            <a:avLst/>
          </a:prstGeom>
          <a:solidFill>
            <a:schemeClr val="bg1"/>
          </a:solidFill>
        </p:spPr>
        <p:txBody>
          <a:bodyPr wrap="square" rtlCol="0">
            <a:spAutoFit/>
          </a:bodyPr>
          <a:lstStyle/>
          <a:p>
            <a:endParaRPr lang="en-US"/>
          </a:p>
        </p:txBody>
      </p:sp>
      <p:sp>
        <p:nvSpPr>
          <p:cNvPr id="19" name="TextBox 18"/>
          <p:cNvSpPr txBox="1"/>
          <p:nvPr/>
        </p:nvSpPr>
        <p:spPr>
          <a:xfrm>
            <a:off x="4114800" y="3556517"/>
            <a:ext cx="2100804" cy="320040"/>
          </a:xfrm>
          <a:prstGeom prst="rect">
            <a:avLst/>
          </a:prstGeom>
          <a:solidFill>
            <a:schemeClr val="bg1"/>
          </a:solidFill>
        </p:spPr>
        <p:txBody>
          <a:bodyPr wrap="square" rtlCol="0">
            <a:spAutoFit/>
          </a:bodyPr>
          <a:lstStyle/>
          <a:p>
            <a:endParaRPr lang="en-US"/>
          </a:p>
        </p:txBody>
      </p:sp>
      <p:sp>
        <p:nvSpPr>
          <p:cNvPr id="20" name="TextBox 19"/>
          <p:cNvSpPr txBox="1"/>
          <p:nvPr/>
        </p:nvSpPr>
        <p:spPr>
          <a:xfrm>
            <a:off x="6324600" y="3556517"/>
            <a:ext cx="2514600" cy="320040"/>
          </a:xfrm>
          <a:prstGeom prst="rect">
            <a:avLst/>
          </a:prstGeom>
          <a:solidFill>
            <a:schemeClr val="bg1"/>
          </a:solidFill>
        </p:spPr>
        <p:txBody>
          <a:bodyPr wrap="square" rtlCol="0">
            <a:spAutoFit/>
          </a:bodyPr>
          <a:lstStyle/>
          <a:p>
            <a:endParaRPr lang="en-US" dirty="0"/>
          </a:p>
        </p:txBody>
      </p:sp>
      <p:sp>
        <p:nvSpPr>
          <p:cNvPr id="21" name="TextBox 20"/>
          <p:cNvSpPr txBox="1"/>
          <p:nvPr/>
        </p:nvSpPr>
        <p:spPr>
          <a:xfrm>
            <a:off x="270986" y="3942755"/>
            <a:ext cx="3310414" cy="640080"/>
          </a:xfrm>
          <a:prstGeom prst="rect">
            <a:avLst/>
          </a:prstGeom>
          <a:solidFill>
            <a:schemeClr val="bg1"/>
          </a:solidFill>
        </p:spPr>
        <p:txBody>
          <a:bodyPr wrap="square" rtlCol="0">
            <a:spAutoFit/>
          </a:bodyPr>
          <a:lstStyle/>
          <a:p>
            <a:endParaRPr lang="en-US"/>
          </a:p>
        </p:txBody>
      </p:sp>
      <p:sp>
        <p:nvSpPr>
          <p:cNvPr id="22" name="TextBox 21"/>
          <p:cNvSpPr txBox="1">
            <a:spLocks/>
          </p:cNvSpPr>
          <p:nvPr/>
        </p:nvSpPr>
        <p:spPr>
          <a:xfrm>
            <a:off x="4114800" y="4066512"/>
            <a:ext cx="2024604" cy="365760"/>
          </a:xfrm>
          <a:prstGeom prst="rect">
            <a:avLst/>
          </a:prstGeom>
          <a:solidFill>
            <a:schemeClr val="bg1"/>
          </a:solidFill>
        </p:spPr>
        <p:txBody>
          <a:bodyPr wrap="square" rtlCol="0">
            <a:spAutoFit/>
          </a:bodyPr>
          <a:lstStyle/>
          <a:p>
            <a:endParaRPr lang="en-US"/>
          </a:p>
        </p:txBody>
      </p:sp>
      <p:sp>
        <p:nvSpPr>
          <p:cNvPr id="23" name="TextBox 22"/>
          <p:cNvSpPr txBox="1"/>
          <p:nvPr/>
        </p:nvSpPr>
        <p:spPr>
          <a:xfrm>
            <a:off x="6343891" y="3948541"/>
            <a:ext cx="2571508" cy="598619"/>
          </a:xfrm>
          <a:prstGeom prst="rect">
            <a:avLst/>
          </a:prstGeom>
          <a:solidFill>
            <a:schemeClr val="bg1"/>
          </a:solidFill>
        </p:spPr>
        <p:txBody>
          <a:bodyPr wrap="square" rtlCol="0">
            <a:spAutoFit/>
          </a:bodyPr>
          <a:lstStyle/>
          <a:p>
            <a:endParaRPr lang="en-US"/>
          </a:p>
        </p:txBody>
      </p:sp>
      <p:sp>
        <p:nvSpPr>
          <p:cNvPr id="24" name="TextBox 23"/>
          <p:cNvSpPr txBox="1"/>
          <p:nvPr/>
        </p:nvSpPr>
        <p:spPr>
          <a:xfrm>
            <a:off x="304800" y="4690137"/>
            <a:ext cx="3124200" cy="605992"/>
          </a:xfrm>
          <a:prstGeom prst="rect">
            <a:avLst/>
          </a:prstGeom>
          <a:solidFill>
            <a:schemeClr val="bg1"/>
          </a:solidFill>
        </p:spPr>
        <p:txBody>
          <a:bodyPr wrap="square" rtlCol="0">
            <a:spAutoFit/>
          </a:bodyPr>
          <a:lstStyle/>
          <a:p>
            <a:endParaRPr lang="en-US"/>
          </a:p>
        </p:txBody>
      </p:sp>
      <p:sp>
        <p:nvSpPr>
          <p:cNvPr id="25" name="TextBox 24"/>
          <p:cNvSpPr txBox="1"/>
          <p:nvPr/>
        </p:nvSpPr>
        <p:spPr>
          <a:xfrm>
            <a:off x="4127665" y="4864201"/>
            <a:ext cx="2100804" cy="320040"/>
          </a:xfrm>
          <a:prstGeom prst="rect">
            <a:avLst/>
          </a:prstGeom>
          <a:solidFill>
            <a:schemeClr val="bg1"/>
          </a:solidFill>
        </p:spPr>
        <p:txBody>
          <a:bodyPr wrap="square" rtlCol="0">
            <a:spAutoFit/>
          </a:bodyPr>
          <a:lstStyle/>
          <a:p>
            <a:endParaRPr lang="en-US"/>
          </a:p>
        </p:txBody>
      </p:sp>
      <p:sp>
        <p:nvSpPr>
          <p:cNvPr id="26" name="TextBox 25"/>
          <p:cNvSpPr txBox="1">
            <a:spLocks/>
          </p:cNvSpPr>
          <p:nvPr/>
        </p:nvSpPr>
        <p:spPr>
          <a:xfrm>
            <a:off x="6324599" y="4656928"/>
            <a:ext cx="2590799" cy="640080"/>
          </a:xfrm>
          <a:prstGeom prst="rect">
            <a:avLst/>
          </a:prstGeom>
          <a:solidFill>
            <a:schemeClr val="bg1"/>
          </a:solidFill>
        </p:spPr>
        <p:txBody>
          <a:bodyPr wrap="square" rtlCol="0">
            <a:spAutoFit/>
          </a:bodyPr>
          <a:lstStyle/>
          <a:p>
            <a:endParaRPr lang="en-US"/>
          </a:p>
        </p:txBody>
      </p:sp>
      <p:sp>
        <p:nvSpPr>
          <p:cNvPr id="27" name="TextBox 26"/>
          <p:cNvSpPr txBox="1"/>
          <p:nvPr/>
        </p:nvSpPr>
        <p:spPr>
          <a:xfrm>
            <a:off x="255345" y="5344835"/>
            <a:ext cx="3665329" cy="950976"/>
          </a:xfrm>
          <a:prstGeom prst="rect">
            <a:avLst/>
          </a:prstGeom>
          <a:solidFill>
            <a:schemeClr val="bg1"/>
          </a:solidFill>
        </p:spPr>
        <p:txBody>
          <a:bodyPr wrap="square" rtlCol="0">
            <a:spAutoFit/>
          </a:bodyPr>
          <a:lstStyle/>
          <a:p>
            <a:endParaRPr lang="en-US"/>
          </a:p>
        </p:txBody>
      </p:sp>
      <p:sp>
        <p:nvSpPr>
          <p:cNvPr id="28" name="TextBox 27"/>
          <p:cNvSpPr txBox="1"/>
          <p:nvPr/>
        </p:nvSpPr>
        <p:spPr>
          <a:xfrm>
            <a:off x="4114800" y="5687538"/>
            <a:ext cx="2100804" cy="320040"/>
          </a:xfrm>
          <a:prstGeom prst="rect">
            <a:avLst/>
          </a:prstGeom>
          <a:solidFill>
            <a:schemeClr val="bg1"/>
          </a:solidFill>
        </p:spPr>
        <p:txBody>
          <a:bodyPr wrap="square" rtlCol="0">
            <a:spAutoFit/>
          </a:bodyPr>
          <a:lstStyle/>
          <a:p>
            <a:endParaRPr lang="en-US"/>
          </a:p>
        </p:txBody>
      </p:sp>
      <p:sp>
        <p:nvSpPr>
          <p:cNvPr id="29" name="TextBox 28"/>
          <p:cNvSpPr txBox="1"/>
          <p:nvPr/>
        </p:nvSpPr>
        <p:spPr>
          <a:xfrm>
            <a:off x="6300733" y="5410719"/>
            <a:ext cx="2598517" cy="873679"/>
          </a:xfrm>
          <a:prstGeom prst="rect">
            <a:avLst/>
          </a:prstGeom>
          <a:solidFill>
            <a:schemeClr val="bg1"/>
          </a:solidFill>
        </p:spPr>
        <p:txBody>
          <a:bodyPr wrap="square" rtlCol="0">
            <a:spAutoFit/>
          </a:bodyPr>
          <a:lstStyle/>
          <a:p>
            <a:endParaRPr lang="en-US"/>
          </a:p>
        </p:txBody>
      </p:sp>
      <p:sp>
        <p:nvSpPr>
          <p:cNvPr id="7" name="Slide Number Placeholder 6"/>
          <p:cNvSpPr>
            <a:spLocks noGrp="1"/>
          </p:cNvSpPr>
          <p:nvPr>
            <p:ph type="sldNum" sz="quarter" idx="11"/>
          </p:nvPr>
        </p:nvSpPr>
        <p:spPr/>
        <p:txBody>
          <a:bodyPr/>
          <a:lstStyle/>
          <a:p>
            <a:fld id="{323594FA-E141-4234-AE05-360401972BE7}" type="slidenum">
              <a:rPr lang="en-US" altLang="en-US" smtClean="0"/>
              <a:pPr/>
              <a:t>15</a:t>
            </a:fld>
            <a:endParaRPr lang="en-US" altLang="en-US"/>
          </a:p>
        </p:txBody>
      </p:sp>
    </p:spTree>
    <p:extLst>
      <p:ext uri="{BB962C8B-B14F-4D97-AF65-F5344CB8AC3E}">
        <p14:creationId xmlns:p14="http://schemas.microsoft.com/office/powerpoint/2010/main" val="8031860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0" nodeType="clickEffect">
                                  <p:stCondLst>
                                    <p:cond delay="0"/>
                                  </p:stCondLst>
                                  <p:childTnLst>
                                    <p:set>
                                      <p:cBhvr>
                                        <p:cTn id="24" dur="1" fill="hold">
                                          <p:stCondLst>
                                            <p:cond delay="0"/>
                                          </p:stCondLst>
                                        </p:cTn>
                                        <p:tgtEl>
                                          <p:spTgt spid="19"/>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grpId="0" nodeType="clickEffect">
                                  <p:stCondLst>
                                    <p:cond delay="0"/>
                                  </p:stCondLst>
                                  <p:childTnLst>
                                    <p:set>
                                      <p:cBhvr>
                                        <p:cTn id="28" dur="1" fill="hold">
                                          <p:stCondLst>
                                            <p:cond delay="0"/>
                                          </p:stCondLst>
                                        </p:cTn>
                                        <p:tgtEl>
                                          <p:spTgt spid="21"/>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0" nodeType="clickEffect">
                                  <p:stCondLst>
                                    <p:cond delay="0"/>
                                  </p:stCondLst>
                                  <p:childTnLst>
                                    <p:set>
                                      <p:cBhvr>
                                        <p:cTn id="32" dur="1" fill="hold">
                                          <p:stCondLst>
                                            <p:cond delay="0"/>
                                          </p:stCondLst>
                                        </p:cTn>
                                        <p:tgtEl>
                                          <p:spTgt spid="22"/>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xit" presetSubtype="0" fill="hold" grpId="0" nodeType="clickEffect">
                                  <p:stCondLst>
                                    <p:cond delay="0"/>
                                  </p:stCondLst>
                                  <p:childTnLst>
                                    <p:set>
                                      <p:cBhvr>
                                        <p:cTn id="36" dur="1" fill="hold">
                                          <p:stCondLst>
                                            <p:cond delay="0"/>
                                          </p:stCondLst>
                                        </p:cTn>
                                        <p:tgtEl>
                                          <p:spTgt spid="24"/>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0" nodeType="clickEffect">
                                  <p:stCondLst>
                                    <p:cond delay="0"/>
                                  </p:stCondLst>
                                  <p:childTnLst>
                                    <p:set>
                                      <p:cBhvr>
                                        <p:cTn id="40" dur="1" fill="hold">
                                          <p:stCondLst>
                                            <p:cond delay="0"/>
                                          </p:stCondLst>
                                        </p:cTn>
                                        <p:tgtEl>
                                          <p:spTgt spid="2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0" nodeType="clickEffect">
                                  <p:stCondLst>
                                    <p:cond delay="0"/>
                                  </p:stCondLst>
                                  <p:childTnLst>
                                    <p:set>
                                      <p:cBhvr>
                                        <p:cTn id="44" dur="1" fill="hold">
                                          <p:stCondLst>
                                            <p:cond delay="0"/>
                                          </p:stCondLst>
                                        </p:cTn>
                                        <p:tgtEl>
                                          <p:spTgt spid="27"/>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grpId="0" nodeType="clickEffect">
                                  <p:stCondLst>
                                    <p:cond delay="0"/>
                                  </p:stCondLst>
                                  <p:childTnLst>
                                    <p:set>
                                      <p:cBhvr>
                                        <p:cTn id="48" dur="1" fill="hold">
                                          <p:stCondLst>
                                            <p:cond delay="0"/>
                                          </p:stCondLst>
                                        </p:cTn>
                                        <p:tgtEl>
                                          <p:spTgt spid="28"/>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1" presetClass="exit" presetSubtype="0" fill="hold" grpId="0" nodeType="clickEffect">
                                  <p:stCondLst>
                                    <p:cond delay="0"/>
                                  </p:stCondLst>
                                  <p:childTnLst>
                                    <p:set>
                                      <p:cBhvr>
                                        <p:cTn id="52" dur="1" fill="hold">
                                          <p:stCondLst>
                                            <p:cond delay="0"/>
                                          </p:stCondLst>
                                        </p:cTn>
                                        <p:tgtEl>
                                          <p:spTgt spid="20"/>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grpId="0" nodeType="clickEffect">
                                  <p:stCondLst>
                                    <p:cond delay="0"/>
                                  </p:stCondLst>
                                  <p:childTnLst>
                                    <p:set>
                                      <p:cBhvr>
                                        <p:cTn id="56" dur="1" fill="hold">
                                          <p:stCondLst>
                                            <p:cond delay="0"/>
                                          </p:stCondLst>
                                        </p:cTn>
                                        <p:tgtEl>
                                          <p:spTgt spid="23"/>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1" presetClass="exit" presetSubtype="0" fill="hold" grpId="0" nodeType="clickEffect">
                                  <p:stCondLst>
                                    <p:cond delay="0"/>
                                  </p:stCondLst>
                                  <p:childTnLst>
                                    <p:set>
                                      <p:cBhvr>
                                        <p:cTn id="60" dur="1" fill="hold">
                                          <p:stCondLst>
                                            <p:cond delay="0"/>
                                          </p:stCondLst>
                                        </p:cTn>
                                        <p:tgtEl>
                                          <p:spTgt spid="2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600" dirty="0"/>
              <a:t>Simple PIM Operations as ISA Extensions (</a:t>
            </a:r>
            <a:r>
              <a:rPr lang="en-US" sz="3600" dirty="0" smtClean="0"/>
              <a:t>II)</a:t>
            </a:r>
            <a:endParaRPr lang="en-US" sz="36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150</a:t>
            </a:fld>
            <a:endParaRPr lang="en-US" altLang="en-US">
              <a:solidFill>
                <a:srgbClr val="000000"/>
              </a:solidFill>
            </a:endParaRPr>
          </a:p>
        </p:txBody>
      </p:sp>
      <p:grpSp>
        <p:nvGrpSpPr>
          <p:cNvPr id="21" name="그룹 20"/>
          <p:cNvGrpSpPr/>
          <p:nvPr/>
        </p:nvGrpSpPr>
        <p:grpSpPr>
          <a:xfrm>
            <a:off x="5506690" y="3428803"/>
            <a:ext cx="2379092" cy="2016422"/>
            <a:chOff x="5506690" y="4004867"/>
            <a:chExt cx="2379092" cy="2016422"/>
          </a:xfrm>
        </p:grpSpPr>
        <p:pic>
          <p:nvPicPr>
            <p:cNvPr id="22" name="Picture 2" descr="http://m.eet.com/media/1041402/DC1491_UTH_2_PG_32.gi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06690" y="4457035"/>
              <a:ext cx="2379092" cy="1564254"/>
            </a:xfrm>
            <a:prstGeom prst="rect">
              <a:avLst/>
            </a:prstGeom>
            <a:noFill/>
            <a:extLst>
              <a:ext uri="{909E8E84-426E-40dd-AFC4-6F175D3DCCD1}">
                <a14:hiddenFill xmlns="" xmlns:a14="http://schemas.microsoft.com/office/drawing/2010/main">
                  <a:solidFill>
                    <a:srgbClr val="FFFFFF"/>
                  </a:solidFill>
                </a14:hiddenFill>
              </a:ext>
            </a:extLst>
          </p:spPr>
        </p:pic>
        <p:sp>
          <p:nvSpPr>
            <p:cNvPr id="23" name="TextBox 22"/>
            <p:cNvSpPr txBox="1"/>
            <p:nvPr/>
          </p:nvSpPr>
          <p:spPr>
            <a:xfrm>
              <a:off x="5859471" y="4004867"/>
              <a:ext cx="1673536" cy="400110"/>
            </a:xfrm>
            <a:prstGeom prst="rect">
              <a:avLst/>
            </a:prstGeom>
            <a:noFill/>
          </p:spPr>
          <p:txBody>
            <a:bodyPr wrap="none" rtlCol="0" anchor="ctr">
              <a:spAutoFit/>
            </a:bodyPr>
            <a:lstStyle/>
            <a:p>
              <a:pPr algn="ctr" latinLnBrk="1"/>
              <a:r>
                <a:rPr lang="en-US" altLang="ko-KR" sz="2000" dirty="0" smtClean="0">
                  <a:solidFill>
                    <a:prstClr val="black"/>
                  </a:solidFill>
                  <a:latin typeface="Calibri"/>
                  <a:ea typeface="나눔고딕"/>
                </a:rPr>
                <a:t>Main Memory</a:t>
              </a:r>
              <a:endParaRPr lang="ko-KR" altLang="en-US" sz="2000" dirty="0">
                <a:solidFill>
                  <a:prstClr val="black"/>
                </a:solidFill>
                <a:latin typeface="Calibri"/>
                <a:ea typeface="나눔고딕"/>
              </a:endParaRPr>
            </a:p>
          </p:txBody>
        </p:sp>
      </p:grpSp>
      <p:sp>
        <p:nvSpPr>
          <p:cNvPr id="24" name="직사각형 23"/>
          <p:cNvSpPr/>
          <p:nvPr/>
        </p:nvSpPr>
        <p:spPr>
          <a:xfrm>
            <a:off x="6004472" y="4265934"/>
            <a:ext cx="1383416" cy="291591"/>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algn="ctr" latinLnBrk="1">
              <a:defRPr/>
            </a:pPr>
            <a:r>
              <a:rPr lang="en-US" altLang="ko-KR" kern="0" dirty="0" err="1" smtClean="0">
                <a:solidFill>
                  <a:prstClr val="black"/>
                </a:solidFill>
                <a:latin typeface="Calibri"/>
                <a:ea typeface="나눔고딕"/>
              </a:rPr>
              <a:t>w.next_rank</a:t>
            </a:r>
            <a:endParaRPr lang="ko-KR" altLang="en-US" kern="0" dirty="0" smtClean="0">
              <a:solidFill>
                <a:prstClr val="black"/>
              </a:solidFill>
              <a:latin typeface="Calibri"/>
              <a:ea typeface="나눔고딕"/>
            </a:endParaRPr>
          </a:p>
        </p:txBody>
      </p:sp>
      <p:sp>
        <p:nvSpPr>
          <p:cNvPr id="25" name="직사각형 24"/>
          <p:cNvSpPr/>
          <p:nvPr/>
        </p:nvSpPr>
        <p:spPr>
          <a:xfrm>
            <a:off x="6004471" y="4265934"/>
            <a:ext cx="1383417" cy="291591"/>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algn="ctr" latinLnBrk="1">
              <a:defRPr/>
            </a:pPr>
            <a:r>
              <a:rPr lang="en-US" altLang="ko-KR" kern="0" dirty="0" err="1" smtClean="0">
                <a:solidFill>
                  <a:prstClr val="black"/>
                </a:solidFill>
                <a:latin typeface="Calibri"/>
                <a:ea typeface="나눔고딕"/>
              </a:rPr>
              <a:t>w.next_rank</a:t>
            </a:r>
            <a:endParaRPr lang="ko-KR" altLang="en-US" kern="0" dirty="0" smtClean="0">
              <a:solidFill>
                <a:prstClr val="black"/>
              </a:solidFill>
              <a:latin typeface="Calibri"/>
              <a:ea typeface="나눔고딕"/>
            </a:endParaRPr>
          </a:p>
        </p:txBody>
      </p:sp>
      <p:grpSp>
        <p:nvGrpSpPr>
          <p:cNvPr id="26" name="그룹 25"/>
          <p:cNvGrpSpPr/>
          <p:nvPr/>
        </p:nvGrpSpPr>
        <p:grpSpPr>
          <a:xfrm>
            <a:off x="1344376" y="3447126"/>
            <a:ext cx="2158320" cy="2358138"/>
            <a:chOff x="3611086" y="1847573"/>
            <a:chExt cx="1825010" cy="1993970"/>
          </a:xfrm>
        </p:grpSpPr>
        <p:pic>
          <p:nvPicPr>
            <p:cNvPr id="27" name="Picture 6" descr="http://www.digicortex.net/sites/default/files/styles/medium/public/field/image/IvyTownCore.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6200000">
              <a:off x="3709662" y="2115109"/>
              <a:ext cx="1627858" cy="1825010"/>
            </a:xfrm>
            <a:prstGeom prst="rect">
              <a:avLst/>
            </a:prstGeom>
            <a:noFill/>
            <a:extLst>
              <a:ext uri="{909E8E84-426E-40dd-AFC4-6F175D3DCCD1}">
                <a14:hiddenFill xmlns="" xmlns:a14="http://schemas.microsoft.com/office/drawing/2010/main">
                  <a:solidFill>
                    <a:srgbClr val="FFFFFF"/>
                  </a:solidFill>
                </a14:hiddenFill>
              </a:ext>
            </a:extLst>
          </p:spPr>
        </p:pic>
        <p:sp>
          <p:nvSpPr>
            <p:cNvPr id="28" name="TextBox 27"/>
            <p:cNvSpPr txBox="1"/>
            <p:nvPr/>
          </p:nvSpPr>
          <p:spPr>
            <a:xfrm>
              <a:off x="3788367" y="1847573"/>
              <a:ext cx="1470447" cy="338321"/>
            </a:xfrm>
            <a:prstGeom prst="rect">
              <a:avLst/>
            </a:prstGeom>
            <a:noFill/>
          </p:spPr>
          <p:txBody>
            <a:bodyPr wrap="none" rtlCol="0" anchor="ctr">
              <a:spAutoFit/>
            </a:bodyPr>
            <a:lstStyle/>
            <a:p>
              <a:pPr algn="ctr" latinLnBrk="1"/>
              <a:r>
                <a:rPr lang="en-US" altLang="ko-KR" sz="2000" dirty="0" smtClean="0">
                  <a:solidFill>
                    <a:prstClr val="black"/>
                  </a:solidFill>
                  <a:latin typeface="Calibri"/>
                  <a:ea typeface="나눔고딕"/>
                </a:rPr>
                <a:t>Host Processor</a:t>
              </a:r>
              <a:endParaRPr lang="ko-KR" altLang="en-US" sz="2000" dirty="0">
                <a:solidFill>
                  <a:prstClr val="black"/>
                </a:solidFill>
                <a:latin typeface="Calibri"/>
                <a:ea typeface="나눔고딕"/>
              </a:endParaRPr>
            </a:p>
          </p:txBody>
        </p:sp>
      </p:grpSp>
      <p:sp>
        <p:nvSpPr>
          <p:cNvPr id="29" name="직사각형 28"/>
          <p:cNvSpPr/>
          <p:nvPr/>
        </p:nvSpPr>
        <p:spPr>
          <a:xfrm>
            <a:off x="2051721" y="4265934"/>
            <a:ext cx="743628" cy="291591"/>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algn="ctr" latinLnBrk="1">
              <a:defRPr/>
            </a:pPr>
            <a:r>
              <a:rPr lang="en-US" altLang="ko-KR" kern="0" dirty="0" smtClean="0">
                <a:solidFill>
                  <a:prstClr val="black"/>
                </a:solidFill>
                <a:latin typeface="Calibri"/>
                <a:ea typeface="나눔고딕"/>
              </a:rPr>
              <a:t>value</a:t>
            </a:r>
            <a:endParaRPr lang="ko-KR" altLang="en-US" kern="0" dirty="0" smtClean="0">
              <a:solidFill>
                <a:prstClr val="black"/>
              </a:solidFill>
              <a:latin typeface="Calibri"/>
              <a:ea typeface="나눔고딕"/>
            </a:endParaRPr>
          </a:p>
        </p:txBody>
      </p:sp>
      <p:sp>
        <p:nvSpPr>
          <p:cNvPr id="30" name="TextBox 29"/>
          <p:cNvSpPr txBox="1"/>
          <p:nvPr/>
        </p:nvSpPr>
        <p:spPr>
          <a:xfrm>
            <a:off x="3826238" y="4488741"/>
            <a:ext cx="1356910" cy="707886"/>
          </a:xfrm>
          <a:prstGeom prst="rect">
            <a:avLst/>
          </a:prstGeom>
          <a:noFill/>
        </p:spPr>
        <p:txBody>
          <a:bodyPr wrap="none" rtlCol="0" anchor="ctr">
            <a:spAutoFit/>
          </a:bodyPr>
          <a:lstStyle/>
          <a:p>
            <a:pPr algn="ctr" latinLnBrk="1"/>
            <a:r>
              <a:rPr lang="en-US" altLang="ko-KR" sz="2000" dirty="0">
                <a:solidFill>
                  <a:prstClr val="black"/>
                </a:solidFill>
                <a:latin typeface="Calibri"/>
                <a:ea typeface="나눔고딕"/>
              </a:rPr>
              <a:t>8</a:t>
            </a:r>
            <a:r>
              <a:rPr lang="en-US" altLang="ko-KR" sz="2000" dirty="0" smtClean="0">
                <a:solidFill>
                  <a:prstClr val="black"/>
                </a:solidFill>
                <a:latin typeface="Calibri"/>
                <a:ea typeface="나눔고딕"/>
              </a:rPr>
              <a:t> bytes </a:t>
            </a:r>
            <a:r>
              <a:rPr lang="en-US" altLang="ko-KR" sz="2000" b="1" dirty="0" smtClean="0">
                <a:solidFill>
                  <a:prstClr val="black"/>
                </a:solidFill>
                <a:latin typeface="Calibri"/>
                <a:ea typeface="나눔고딕"/>
              </a:rPr>
              <a:t>in</a:t>
            </a:r>
          </a:p>
          <a:p>
            <a:pPr algn="ctr" latinLnBrk="1"/>
            <a:r>
              <a:rPr lang="en-US" altLang="ko-KR" sz="2000" dirty="0">
                <a:solidFill>
                  <a:prstClr val="black"/>
                </a:solidFill>
                <a:latin typeface="Calibri"/>
                <a:ea typeface="나눔고딕"/>
              </a:rPr>
              <a:t>0</a:t>
            </a:r>
            <a:r>
              <a:rPr lang="en-US" altLang="ko-KR" sz="2000" dirty="0" smtClean="0">
                <a:solidFill>
                  <a:prstClr val="black"/>
                </a:solidFill>
                <a:latin typeface="Calibri"/>
                <a:ea typeface="나눔고딕"/>
              </a:rPr>
              <a:t> bytes </a:t>
            </a:r>
            <a:r>
              <a:rPr lang="en-US" altLang="ko-KR" sz="2000" b="1" dirty="0" smtClean="0">
                <a:solidFill>
                  <a:prstClr val="black"/>
                </a:solidFill>
                <a:latin typeface="Calibri"/>
                <a:ea typeface="나눔고딕"/>
              </a:rPr>
              <a:t>out</a:t>
            </a:r>
            <a:endParaRPr lang="ko-KR" altLang="en-US" sz="2000" b="1" dirty="0">
              <a:solidFill>
                <a:prstClr val="black"/>
              </a:solidFill>
              <a:latin typeface="Calibri"/>
              <a:ea typeface="나눔고딕"/>
            </a:endParaRPr>
          </a:p>
        </p:txBody>
      </p:sp>
      <p:cxnSp>
        <p:nvCxnSpPr>
          <p:cNvPr id="31" name="직선 화살표 연결선 30"/>
          <p:cNvCxnSpPr>
            <a:stCxn id="29" idx="3"/>
            <a:endCxn id="24" idx="1"/>
          </p:cNvCxnSpPr>
          <p:nvPr/>
        </p:nvCxnSpPr>
        <p:spPr>
          <a:xfrm>
            <a:off x="2795349" y="4411730"/>
            <a:ext cx="3209123" cy="0"/>
          </a:xfrm>
          <a:prstGeom prst="straightConnector1">
            <a:avLst/>
          </a:prstGeom>
          <a:noFill/>
          <a:ln w="9525" cap="flat" cmpd="sng" algn="ctr">
            <a:solidFill>
              <a:sysClr val="windowText" lastClr="000000">
                <a:shade val="95000"/>
                <a:satMod val="105000"/>
              </a:sysClr>
            </a:solidFill>
            <a:prstDash val="solid"/>
            <a:tailEnd type="triangle"/>
          </a:ln>
          <a:effectLst/>
        </p:spPr>
      </p:cxnSp>
      <p:sp>
        <p:nvSpPr>
          <p:cNvPr id="32" name="TextBox 31"/>
          <p:cNvSpPr txBox="1"/>
          <p:nvPr/>
        </p:nvSpPr>
        <p:spPr>
          <a:xfrm>
            <a:off x="3390659" y="5909210"/>
            <a:ext cx="2362699" cy="400110"/>
          </a:xfrm>
          <a:prstGeom prst="rect">
            <a:avLst/>
          </a:prstGeom>
          <a:noFill/>
        </p:spPr>
        <p:txBody>
          <a:bodyPr wrap="none" rtlCol="0">
            <a:spAutoFit/>
          </a:bodyPr>
          <a:lstStyle/>
          <a:p>
            <a:pPr algn="ctr" latinLnBrk="1"/>
            <a:r>
              <a:rPr lang="en-US" altLang="ko-KR" sz="2000" b="1" dirty="0" smtClean="0">
                <a:solidFill>
                  <a:prstClr val="black"/>
                </a:solidFill>
                <a:latin typeface="Calibri"/>
                <a:ea typeface="나눔고딕"/>
              </a:rPr>
              <a:t>In-Memory Addition</a:t>
            </a:r>
            <a:endParaRPr lang="ko-KR" altLang="en-US" sz="2000" b="1" dirty="0">
              <a:solidFill>
                <a:prstClr val="black"/>
              </a:solidFill>
              <a:latin typeface="Calibri"/>
              <a:ea typeface="나눔고딕"/>
            </a:endParaRPr>
          </a:p>
        </p:txBody>
      </p:sp>
      <p:sp>
        <p:nvSpPr>
          <p:cNvPr id="33" name="직사각형 42"/>
          <p:cNvSpPr/>
          <p:nvPr/>
        </p:nvSpPr>
        <p:spPr>
          <a:xfrm>
            <a:off x="1331640" y="2322042"/>
            <a:ext cx="4405772" cy="39540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latinLnBrk="1">
              <a:defRPr/>
            </a:pPr>
            <a:endParaRPr lang="ko-KR" altLang="en-US" kern="0" smtClean="0">
              <a:solidFill>
                <a:prstClr val="black"/>
              </a:solidFill>
              <a:latin typeface="Calibri"/>
              <a:ea typeface="나눔고딕"/>
            </a:endParaRPr>
          </a:p>
        </p:txBody>
      </p:sp>
      <p:sp>
        <p:nvSpPr>
          <p:cNvPr id="34" name="내용 개체 틀 4"/>
          <p:cNvSpPr txBox="1">
            <a:spLocks/>
          </p:cNvSpPr>
          <p:nvPr/>
        </p:nvSpPr>
        <p:spPr>
          <a:xfrm>
            <a:off x="810380" y="1052736"/>
            <a:ext cx="7578044" cy="2529923"/>
          </a:xfrm>
          <a:prstGeom prst="rect">
            <a:avLst/>
          </a:prstGeom>
        </p:spPr>
        <p:txBody>
          <a:bodyPr vert="horz" lIns="91440" tIns="45720" rIns="91440" bIns="45720" rtlCol="0">
            <a:spAutoFit/>
          </a:bodyPr>
          <a:lst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10000"/>
              </a:lnSpc>
              <a:spcBef>
                <a:spcPts val="0"/>
              </a:spcBef>
              <a:buFont typeface="Arial" pitchFamily="34" charset="0"/>
              <a:buNone/>
            </a:pPr>
            <a:r>
              <a:rPr lang="en-US" altLang="ko-KR" sz="2400" b="1" dirty="0" smtClean="0">
                <a:solidFill>
                  <a:prstClr val="black"/>
                </a:solidFill>
                <a:latin typeface="Calibri"/>
                <a:ea typeface="나눔고딕"/>
              </a:rPr>
              <a:t>for</a:t>
            </a:r>
            <a:r>
              <a:rPr lang="en-US" altLang="ko-KR" sz="2400" dirty="0" smtClean="0">
                <a:solidFill>
                  <a:prstClr val="black"/>
                </a:solidFill>
                <a:latin typeface="Calibri"/>
                <a:ea typeface="나눔고딕"/>
              </a:rPr>
              <a:t> (v: </a:t>
            </a:r>
            <a:r>
              <a:rPr lang="en-US" altLang="ko-KR" sz="2400" dirty="0" err="1" smtClean="0">
                <a:solidFill>
                  <a:prstClr val="black"/>
                </a:solidFill>
                <a:latin typeface="Calibri"/>
                <a:ea typeface="나눔고딕"/>
              </a:rPr>
              <a:t>graph.vertices</a:t>
            </a:r>
            <a:r>
              <a:rPr lang="en-US" altLang="ko-KR" sz="2400" dirty="0" smtClean="0">
                <a:solidFill>
                  <a:prstClr val="black"/>
                </a:solidFill>
                <a:latin typeface="Calibri"/>
                <a:ea typeface="나눔고딕"/>
              </a:rPr>
              <a:t>) {</a:t>
            </a:r>
          </a:p>
          <a:p>
            <a:pPr marL="0" indent="0">
              <a:lnSpc>
                <a:spcPct val="110000"/>
              </a:lnSpc>
              <a:spcBef>
                <a:spcPts val="0"/>
              </a:spcBef>
              <a:buFont typeface="Arial" pitchFamily="34" charset="0"/>
              <a:buNone/>
            </a:pPr>
            <a:r>
              <a:rPr lang="en-US" altLang="ko-KR" sz="2400" dirty="0">
                <a:solidFill>
                  <a:prstClr val="black"/>
                </a:solidFill>
                <a:latin typeface="Calibri"/>
                <a:ea typeface="나눔고딕"/>
              </a:rPr>
              <a:t> </a:t>
            </a:r>
            <a:r>
              <a:rPr lang="en-US" altLang="ko-KR" sz="2400" dirty="0" smtClean="0">
                <a:solidFill>
                  <a:prstClr val="black"/>
                </a:solidFill>
                <a:latin typeface="Calibri"/>
                <a:ea typeface="나눔고딕"/>
              </a:rPr>
              <a:t>   </a:t>
            </a:r>
            <a:r>
              <a:rPr lang="en-US" altLang="ko-KR" sz="2400" dirty="0">
                <a:solidFill>
                  <a:prstClr val="black"/>
                </a:solidFill>
                <a:latin typeface="Calibri"/>
                <a:ea typeface="나눔고딕"/>
              </a:rPr>
              <a:t>value = weight * </a:t>
            </a:r>
            <a:r>
              <a:rPr lang="en-US" altLang="ko-KR" sz="2400" dirty="0" err="1">
                <a:solidFill>
                  <a:prstClr val="black"/>
                </a:solidFill>
                <a:latin typeface="Calibri"/>
                <a:ea typeface="나눔고딕"/>
              </a:rPr>
              <a:t>v.rank</a:t>
            </a:r>
            <a:r>
              <a:rPr lang="en-US" altLang="ko-KR" sz="2400" dirty="0" smtClean="0">
                <a:solidFill>
                  <a:prstClr val="black"/>
                </a:solidFill>
                <a:latin typeface="Calibri"/>
                <a:ea typeface="나눔고딕"/>
              </a:rPr>
              <a:t>;</a:t>
            </a:r>
          </a:p>
          <a:p>
            <a:pPr marL="0" indent="0">
              <a:lnSpc>
                <a:spcPct val="110000"/>
              </a:lnSpc>
              <a:spcBef>
                <a:spcPts val="0"/>
              </a:spcBef>
              <a:buFont typeface="Arial" pitchFamily="34" charset="0"/>
              <a:buNone/>
            </a:pPr>
            <a:r>
              <a:rPr lang="en-US" altLang="ko-KR" sz="2400" b="1" dirty="0" smtClean="0">
                <a:solidFill>
                  <a:prstClr val="black"/>
                </a:solidFill>
                <a:latin typeface="Calibri"/>
                <a:ea typeface="나눔고딕"/>
              </a:rPr>
              <a:t>    for</a:t>
            </a:r>
            <a:r>
              <a:rPr lang="en-US" altLang="ko-KR" sz="2400" dirty="0" smtClean="0">
                <a:solidFill>
                  <a:prstClr val="black"/>
                </a:solidFill>
                <a:latin typeface="Calibri"/>
                <a:ea typeface="나눔고딕"/>
              </a:rPr>
              <a:t> (w: </a:t>
            </a:r>
            <a:r>
              <a:rPr lang="en-US" altLang="ko-KR" sz="2400" dirty="0" err="1" smtClean="0">
                <a:solidFill>
                  <a:prstClr val="black"/>
                </a:solidFill>
                <a:latin typeface="Calibri"/>
                <a:ea typeface="나눔고딕"/>
              </a:rPr>
              <a:t>v.successors</a:t>
            </a:r>
            <a:r>
              <a:rPr lang="en-US" altLang="ko-KR" sz="2400" dirty="0" smtClean="0">
                <a:solidFill>
                  <a:prstClr val="black"/>
                </a:solidFill>
                <a:latin typeface="Calibri"/>
                <a:ea typeface="나눔고딕"/>
              </a:rPr>
              <a:t>) {</a:t>
            </a:r>
          </a:p>
          <a:p>
            <a:pPr marL="0" indent="0">
              <a:lnSpc>
                <a:spcPct val="110000"/>
              </a:lnSpc>
              <a:spcBef>
                <a:spcPts val="0"/>
              </a:spcBef>
              <a:buFont typeface="Arial" pitchFamily="34" charset="0"/>
              <a:buNone/>
            </a:pPr>
            <a:r>
              <a:rPr lang="en-US" altLang="ko-KR" sz="2400" dirty="0" smtClean="0">
                <a:solidFill>
                  <a:prstClr val="black"/>
                </a:solidFill>
                <a:latin typeface="Calibri"/>
                <a:ea typeface="나눔고딕"/>
              </a:rPr>
              <a:t>        __</a:t>
            </a:r>
            <a:r>
              <a:rPr lang="en-US" altLang="ko-KR" sz="2400" dirty="0" err="1" smtClean="0">
                <a:solidFill>
                  <a:prstClr val="black"/>
                </a:solidFill>
                <a:latin typeface="Calibri"/>
                <a:ea typeface="나눔고딕"/>
              </a:rPr>
              <a:t>pim_add</a:t>
            </a:r>
            <a:r>
              <a:rPr lang="en-US" altLang="ko-KR" sz="2400" dirty="0" smtClean="0">
                <a:solidFill>
                  <a:prstClr val="black"/>
                </a:solidFill>
                <a:latin typeface="Calibri"/>
                <a:ea typeface="나눔고딕"/>
              </a:rPr>
              <a:t>(&amp;</a:t>
            </a:r>
            <a:r>
              <a:rPr lang="en-US" altLang="ko-KR" sz="2400" dirty="0" err="1" smtClean="0">
                <a:solidFill>
                  <a:prstClr val="black"/>
                </a:solidFill>
                <a:latin typeface="Calibri"/>
                <a:ea typeface="나눔고딕"/>
              </a:rPr>
              <a:t>w.next_rank</a:t>
            </a:r>
            <a:r>
              <a:rPr lang="en-US" altLang="ko-KR" sz="2400" dirty="0">
                <a:solidFill>
                  <a:prstClr val="black"/>
                </a:solidFill>
                <a:latin typeface="Calibri"/>
                <a:ea typeface="나눔고딕"/>
              </a:rPr>
              <a:t>,</a:t>
            </a:r>
            <a:r>
              <a:rPr lang="en-US" altLang="ko-KR" sz="2400" dirty="0" smtClean="0">
                <a:solidFill>
                  <a:prstClr val="black"/>
                </a:solidFill>
                <a:latin typeface="Calibri"/>
                <a:ea typeface="나눔고딕"/>
              </a:rPr>
              <a:t> value);</a:t>
            </a:r>
          </a:p>
          <a:p>
            <a:pPr marL="0" indent="0">
              <a:lnSpc>
                <a:spcPct val="110000"/>
              </a:lnSpc>
              <a:spcBef>
                <a:spcPts val="0"/>
              </a:spcBef>
              <a:buFont typeface="Arial" pitchFamily="34" charset="0"/>
              <a:buNone/>
            </a:pPr>
            <a:r>
              <a:rPr lang="en-US" altLang="ko-KR" sz="2400" dirty="0" smtClean="0">
                <a:solidFill>
                  <a:prstClr val="black"/>
                </a:solidFill>
                <a:latin typeface="Calibri"/>
                <a:ea typeface="나눔고딕"/>
              </a:rPr>
              <a:t>    }</a:t>
            </a:r>
          </a:p>
          <a:p>
            <a:pPr marL="0" indent="0">
              <a:lnSpc>
                <a:spcPct val="110000"/>
              </a:lnSpc>
              <a:spcBef>
                <a:spcPts val="0"/>
              </a:spcBef>
              <a:buFont typeface="Arial" pitchFamily="34" charset="0"/>
              <a:buNone/>
            </a:pPr>
            <a:r>
              <a:rPr lang="en-US" altLang="ko-KR" sz="2400" dirty="0" smtClean="0">
                <a:solidFill>
                  <a:prstClr val="black"/>
                </a:solidFill>
                <a:latin typeface="Calibri"/>
                <a:ea typeface="나눔고딕"/>
              </a:rPr>
              <a:t>}</a:t>
            </a:r>
          </a:p>
        </p:txBody>
      </p:sp>
      <p:sp>
        <p:nvSpPr>
          <p:cNvPr id="35" name="직사각형 16"/>
          <p:cNvSpPr/>
          <p:nvPr/>
        </p:nvSpPr>
        <p:spPr>
          <a:xfrm>
            <a:off x="6310536" y="1647408"/>
            <a:ext cx="2005880" cy="383032"/>
          </a:xfrm>
          <a:prstGeom prst="rect">
            <a:avLst/>
          </a:prstGeom>
          <a:solidFill>
            <a:sysClr val="window" lastClr="FFFFFF"/>
          </a:solidFill>
          <a:ln w="25400" cap="flat" cmpd="sng" algn="ctr">
            <a:solidFill>
              <a:srgbClr val="FAA43A"/>
            </a:solidFill>
            <a:prstDash val="dash"/>
          </a:ln>
          <a:effectLst/>
        </p:spPr>
        <p:txBody>
          <a:bodyPr rtlCol="0" anchor="ctr"/>
          <a:lstStyle/>
          <a:p>
            <a:pPr algn="ctr" latinLnBrk="1">
              <a:defRPr/>
            </a:pPr>
            <a:r>
              <a:rPr lang="en-US" altLang="ko-KR" kern="0" dirty="0" err="1" smtClean="0">
                <a:solidFill>
                  <a:prstClr val="black"/>
                </a:solidFill>
                <a:latin typeface="Calibri"/>
                <a:ea typeface="나눔고딕"/>
              </a:rPr>
              <a:t>pim.add</a:t>
            </a:r>
            <a:r>
              <a:rPr lang="en-US" altLang="ko-KR" kern="0" dirty="0" smtClean="0">
                <a:solidFill>
                  <a:prstClr val="black"/>
                </a:solidFill>
                <a:latin typeface="Calibri"/>
                <a:ea typeface="나눔고딕"/>
              </a:rPr>
              <a:t> r1, (r2)</a:t>
            </a:r>
            <a:endParaRPr lang="ko-KR" altLang="en-US" kern="0" dirty="0" smtClean="0">
              <a:solidFill>
                <a:prstClr val="black"/>
              </a:solidFill>
              <a:latin typeface="Calibri"/>
              <a:ea typeface="나눔고딕"/>
            </a:endParaRPr>
          </a:p>
        </p:txBody>
      </p:sp>
      <p:cxnSp>
        <p:nvCxnSpPr>
          <p:cNvPr id="36" name="구부러진 연결선 17"/>
          <p:cNvCxnSpPr>
            <a:stCxn id="33" idx="3"/>
            <a:endCxn id="35" idx="1"/>
          </p:cNvCxnSpPr>
          <p:nvPr/>
        </p:nvCxnSpPr>
        <p:spPr>
          <a:xfrm flipV="1">
            <a:off x="5737412" y="1838924"/>
            <a:ext cx="573124" cy="680823"/>
          </a:xfrm>
          <a:prstGeom prst="curvedConnector3">
            <a:avLst>
              <a:gd name="adj1" fmla="val 50000"/>
            </a:avLst>
          </a:prstGeom>
          <a:noFill/>
          <a:ln w="9525" cap="flat" cmpd="sng" algn="ctr">
            <a:solidFill>
              <a:srgbClr val="FAA43A">
                <a:shade val="95000"/>
                <a:satMod val="105000"/>
              </a:srgbClr>
            </a:solidFill>
            <a:prstDash val="solid"/>
            <a:tailEnd type="triangle"/>
          </a:ln>
          <a:effectLst/>
        </p:spPr>
      </p:cxnSp>
    </p:spTree>
    <p:extLst>
      <p:ext uri="{BB962C8B-B14F-4D97-AF65-F5344CB8AC3E}">
        <p14:creationId xmlns:p14="http://schemas.microsoft.com/office/powerpoint/2010/main" val="4018579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fade">
                                      <p:cBhvr>
                                        <p:cTn id="11" dur="200"/>
                                        <p:tgtEl>
                                          <p:spTgt spid="35"/>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29"/>
                                        </p:tgtEl>
                                        <p:attrNameLst>
                                          <p:attrName>style.visibility</p:attrName>
                                        </p:attrNameLst>
                                      </p:cBhvr>
                                      <p:to>
                                        <p:strVal val="visible"/>
                                      </p:to>
                                    </p:set>
                                    <p:animEffect transition="in" filter="fade">
                                      <p:cBhvr>
                                        <p:cTn id="16" dur="200"/>
                                        <p:tgtEl>
                                          <p:spTgt spid="29"/>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left)">
                                      <p:cBhvr>
                                        <p:cTn id="21" dur="500"/>
                                        <p:tgtEl>
                                          <p:spTgt spid="31"/>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25"/>
                                        </p:tgtEl>
                                        <p:attrNameLst>
                                          <p:attrName>style.visibility</p:attrName>
                                        </p:attrNameLst>
                                      </p:cBhvr>
                                      <p:to>
                                        <p:strVal val="visible"/>
                                      </p:to>
                                    </p:set>
                                    <p:animEffect transition="in" filter="fade">
                                      <p:cBhvr>
                                        <p:cTn id="25" dur="200"/>
                                        <p:tgtEl>
                                          <p:spTgt spid="25"/>
                                        </p:tgtEl>
                                      </p:cBhvr>
                                    </p:animEffect>
                                  </p:childTnLst>
                                </p:cTn>
                              </p:par>
                            </p:childTnLst>
                          </p:cTn>
                        </p:par>
                        <p:par>
                          <p:cTn id="26" fill="hold">
                            <p:stCondLst>
                              <p:cond delay="700"/>
                            </p:stCondLst>
                            <p:childTnLst>
                              <p:par>
                                <p:cTn id="27" presetID="22" presetClass="exit" presetSubtype="8" fill="hold" nodeType="afterEffect">
                                  <p:stCondLst>
                                    <p:cond delay="0"/>
                                  </p:stCondLst>
                                  <p:childTnLst>
                                    <p:animEffect transition="out" filter="wipe(left)">
                                      <p:cBhvr>
                                        <p:cTn id="28" dur="500"/>
                                        <p:tgtEl>
                                          <p:spTgt spid="31"/>
                                        </p:tgtEl>
                                      </p:cBhvr>
                                    </p:animEffect>
                                    <p:set>
                                      <p:cBhvr>
                                        <p:cTn id="29" dur="1" fill="hold">
                                          <p:stCondLst>
                                            <p:cond delay="499"/>
                                          </p:stCondLst>
                                        </p:cTn>
                                        <p:tgtEl>
                                          <p:spTgt spid="31"/>
                                        </p:tgtEl>
                                        <p:attrNameLst>
                                          <p:attrName>style.visibility</p:attrName>
                                        </p:attrNameLst>
                                      </p:cBhvr>
                                      <p:to>
                                        <p:strVal val="hidden"/>
                                      </p:to>
                                    </p:set>
                                  </p:childTnLst>
                                </p:cTn>
                              </p:par>
                            </p:childTnLst>
                          </p:cTn>
                        </p:par>
                        <p:par>
                          <p:cTn id="30" fill="hold">
                            <p:stCondLst>
                              <p:cond delay="1200"/>
                            </p:stCondLst>
                            <p:childTnLst>
                              <p:par>
                                <p:cTn id="31" presetID="10" presetClass="exit" presetSubtype="0" fill="hold" grpId="1" nodeType="afterEffect">
                                  <p:stCondLst>
                                    <p:cond delay="0"/>
                                  </p:stCondLst>
                                  <p:childTnLst>
                                    <p:animEffect transition="out" filter="fade">
                                      <p:cBhvr>
                                        <p:cTn id="32" dur="200"/>
                                        <p:tgtEl>
                                          <p:spTgt spid="29"/>
                                        </p:tgtEl>
                                      </p:cBhvr>
                                    </p:animEffect>
                                    <p:set>
                                      <p:cBhvr>
                                        <p:cTn id="33" dur="1" fill="hold">
                                          <p:stCondLst>
                                            <p:cond delay="199"/>
                                          </p:stCondLst>
                                        </p:cTn>
                                        <p:tgtEl>
                                          <p:spTgt spid="29"/>
                                        </p:tgtEl>
                                        <p:attrNameLst>
                                          <p:attrName>style.visibility</p:attrName>
                                        </p:attrNameLst>
                                      </p:cBhvr>
                                      <p:to>
                                        <p:strVal val="hidden"/>
                                      </p:to>
                                    </p:se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30"/>
                                        </p:tgtEl>
                                        <p:attrNameLst>
                                          <p:attrName>style.visibility</p:attrName>
                                        </p:attrNameLst>
                                      </p:cBhvr>
                                      <p:to>
                                        <p:strVal val="visible"/>
                                      </p:to>
                                    </p:set>
                                    <p:animEffect transition="in" filter="fade">
                                      <p:cBhvr>
                                        <p:cTn id="38" dur="2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9" grpId="0" animBg="1"/>
      <p:bldP spid="29" grpId="1" animBg="1"/>
      <p:bldP spid="30" grpId="0"/>
      <p:bldP spid="35"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600" dirty="0" smtClean="0"/>
              <a:t>Always Executing in Memory? Not A Good Idea</a:t>
            </a:r>
            <a:endParaRPr lang="en-US" sz="36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151</a:t>
            </a:fld>
            <a:endParaRPr lang="en-US" altLang="en-US">
              <a:solidFill>
                <a:srgbClr val="000000"/>
              </a:solidFill>
            </a:endParaRPr>
          </a:p>
        </p:txBody>
      </p:sp>
      <p:graphicFrame>
        <p:nvGraphicFramePr>
          <p:cNvPr id="11" name="내용 개체 틀 5"/>
          <p:cNvGraphicFramePr>
            <a:graphicFrameLocks noGrp="1"/>
          </p:cNvGraphicFramePr>
          <p:nvPr>
            <p:ph idx="1"/>
            <p:extLst/>
          </p:nvPr>
        </p:nvGraphicFramePr>
        <p:xfrm>
          <a:off x="457200" y="1124744"/>
          <a:ext cx="8229600" cy="4598367"/>
        </p:xfrm>
        <a:graphic>
          <a:graphicData uri="http://schemas.openxmlformats.org/drawingml/2006/chart">
            <c:chart xmlns:c="http://schemas.openxmlformats.org/drawingml/2006/chart" xmlns:r="http://schemas.openxmlformats.org/officeDocument/2006/relationships" r:id="rId2"/>
          </a:graphicData>
        </a:graphic>
      </p:graphicFrame>
      <p:grpSp>
        <p:nvGrpSpPr>
          <p:cNvPr id="12" name="그룹 6"/>
          <p:cNvGrpSpPr/>
          <p:nvPr/>
        </p:nvGrpSpPr>
        <p:grpSpPr>
          <a:xfrm>
            <a:off x="3419872" y="5723111"/>
            <a:ext cx="3096344" cy="508992"/>
            <a:chOff x="3419872" y="6062039"/>
            <a:chExt cx="3096344" cy="508992"/>
          </a:xfrm>
        </p:grpSpPr>
        <p:cxnSp>
          <p:nvCxnSpPr>
            <p:cNvPr id="13" name="직선 화살표 연결선 10"/>
            <p:cNvCxnSpPr/>
            <p:nvPr/>
          </p:nvCxnSpPr>
          <p:spPr>
            <a:xfrm>
              <a:off x="3419872" y="6571031"/>
              <a:ext cx="3096344" cy="0"/>
            </a:xfrm>
            <a:prstGeom prst="straightConnector1">
              <a:avLst/>
            </a:prstGeom>
            <a:noFill/>
            <a:ln w="76200" cap="flat" cmpd="sng" algn="ctr">
              <a:solidFill>
                <a:srgbClr val="5DA5DA">
                  <a:shade val="95000"/>
                  <a:satMod val="105000"/>
                </a:srgbClr>
              </a:solidFill>
              <a:prstDash val="solid"/>
              <a:tailEnd type="triangle"/>
            </a:ln>
            <a:effectLst/>
          </p:spPr>
        </p:cxnSp>
        <p:sp>
          <p:nvSpPr>
            <p:cNvPr id="14" name="TextBox 13"/>
            <p:cNvSpPr txBox="1"/>
            <p:nvPr/>
          </p:nvSpPr>
          <p:spPr>
            <a:xfrm>
              <a:off x="4001338" y="6062039"/>
              <a:ext cx="1933414" cy="461665"/>
            </a:xfrm>
            <a:prstGeom prst="rect">
              <a:avLst/>
            </a:prstGeom>
            <a:noFill/>
          </p:spPr>
          <p:txBody>
            <a:bodyPr wrap="none" rtlCol="0" anchor="b">
              <a:spAutoFit/>
            </a:bodyPr>
            <a:lstStyle/>
            <a:p>
              <a:pPr algn="ctr" latinLnBrk="1">
                <a:defRPr/>
              </a:pPr>
              <a:r>
                <a:rPr lang="en-US" altLang="ko-KR" sz="2400" kern="0" dirty="0" smtClean="0">
                  <a:solidFill>
                    <a:prstClr val="black"/>
                  </a:solidFill>
                  <a:latin typeface="Calibri"/>
                  <a:ea typeface="나눔고딕"/>
                </a:rPr>
                <a:t>More Vertices</a:t>
              </a:r>
              <a:endParaRPr lang="ko-KR" altLang="en-US" sz="2400" kern="0" dirty="0" smtClean="0">
                <a:solidFill>
                  <a:prstClr val="black"/>
                </a:solidFill>
                <a:latin typeface="Calibri"/>
                <a:ea typeface="나눔고딕"/>
              </a:endParaRPr>
            </a:p>
          </p:txBody>
        </p:sp>
      </p:grpSp>
      <p:sp>
        <p:nvSpPr>
          <p:cNvPr id="15" name="TextBox 14"/>
          <p:cNvSpPr txBox="1"/>
          <p:nvPr/>
        </p:nvSpPr>
        <p:spPr>
          <a:xfrm>
            <a:off x="1720132" y="1991517"/>
            <a:ext cx="2563836" cy="1430179"/>
          </a:xfrm>
          <a:prstGeom prst="round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wrap="square" rtlCol="0" anchor="b">
            <a:spAutoFit/>
          </a:bodyPr>
          <a:lstStyle/>
          <a:p>
            <a:pPr algn="ctr" latinLnBrk="1">
              <a:defRPr/>
            </a:pPr>
            <a:r>
              <a:rPr lang="en-US" altLang="ko-KR" sz="2000" b="1" kern="0" dirty="0" smtClean="0">
                <a:solidFill>
                  <a:prstClr val="black"/>
                </a:solidFill>
                <a:latin typeface="Calibri"/>
                <a:ea typeface="나눔고딕"/>
              </a:rPr>
              <a:t>Increased</a:t>
            </a:r>
          </a:p>
          <a:p>
            <a:pPr algn="ctr" latinLnBrk="1">
              <a:defRPr/>
            </a:pPr>
            <a:r>
              <a:rPr lang="en-US" altLang="ko-KR" sz="2000" b="1" kern="0" dirty="0" smtClean="0">
                <a:solidFill>
                  <a:prstClr val="black"/>
                </a:solidFill>
                <a:latin typeface="Calibri"/>
                <a:ea typeface="나눔고딕"/>
              </a:rPr>
              <a:t>Memory Bandwidth Consumption </a:t>
            </a:r>
          </a:p>
          <a:p>
            <a:pPr algn="ctr" latinLnBrk="1">
              <a:defRPr/>
            </a:pPr>
            <a:r>
              <a:rPr lang="en-US" altLang="ko-KR" kern="0" dirty="0" smtClean="0">
                <a:solidFill>
                  <a:prstClr val="black"/>
                </a:solidFill>
                <a:latin typeface="Calibri"/>
                <a:ea typeface="나눔고딕"/>
              </a:rPr>
              <a:t>Caching very effective</a:t>
            </a:r>
            <a:endParaRPr lang="ko-KR" altLang="en-US" sz="2000" kern="0" dirty="0" smtClean="0">
              <a:solidFill>
                <a:prstClr val="black"/>
              </a:solidFill>
              <a:latin typeface="Calibri"/>
              <a:ea typeface="나눔고딕"/>
            </a:endParaRPr>
          </a:p>
        </p:txBody>
      </p:sp>
      <p:sp>
        <p:nvSpPr>
          <p:cNvPr id="16" name="TextBox 15"/>
          <p:cNvSpPr txBox="1"/>
          <p:nvPr/>
        </p:nvSpPr>
        <p:spPr>
          <a:xfrm>
            <a:off x="4836342" y="3931176"/>
            <a:ext cx="3840114" cy="1123712"/>
          </a:xfrm>
          <a:prstGeom prst="round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wrap="square" rtlCol="0">
            <a:spAutoFit/>
          </a:bodyPr>
          <a:lstStyle/>
          <a:p>
            <a:pPr algn="ctr" latinLnBrk="1">
              <a:defRPr/>
            </a:pPr>
            <a:r>
              <a:rPr lang="en-US" altLang="ko-KR" sz="2000" b="1" kern="0" dirty="0" smtClean="0">
                <a:solidFill>
                  <a:prstClr val="black"/>
                </a:solidFill>
                <a:latin typeface="Calibri"/>
                <a:ea typeface="나눔고딕"/>
              </a:rPr>
              <a:t>Reduced Memory Bandwidth </a:t>
            </a:r>
          </a:p>
          <a:p>
            <a:pPr algn="ctr" latinLnBrk="1">
              <a:defRPr/>
            </a:pPr>
            <a:r>
              <a:rPr lang="en-US" altLang="ko-KR" sz="2000" b="1" kern="0" dirty="0" smtClean="0">
                <a:solidFill>
                  <a:prstClr val="black"/>
                </a:solidFill>
                <a:latin typeface="Calibri"/>
                <a:ea typeface="나눔고딕"/>
              </a:rPr>
              <a:t>Consumption due to</a:t>
            </a:r>
          </a:p>
          <a:p>
            <a:pPr algn="ctr" latinLnBrk="1">
              <a:defRPr/>
            </a:pPr>
            <a:r>
              <a:rPr lang="en-US" altLang="ko-KR" kern="0" dirty="0" smtClean="0">
                <a:solidFill>
                  <a:prstClr val="black"/>
                </a:solidFill>
                <a:latin typeface="Calibri"/>
                <a:ea typeface="나눔고딕"/>
              </a:rPr>
              <a:t>In-Memory Computation</a:t>
            </a:r>
            <a:endParaRPr lang="ko-KR" altLang="en-US" kern="0" dirty="0" smtClean="0">
              <a:solidFill>
                <a:prstClr val="black"/>
              </a:solidFill>
              <a:latin typeface="Calibri"/>
              <a:ea typeface="나눔고딕"/>
            </a:endParaRPr>
          </a:p>
        </p:txBody>
      </p:sp>
    </p:spTree>
    <p:extLst>
      <p:ext uri="{BB962C8B-B14F-4D97-AF65-F5344CB8AC3E}">
        <p14:creationId xmlns:p14="http://schemas.microsoft.com/office/powerpoint/2010/main" val="1902437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2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2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PEI: PIM</a:t>
            </a:r>
            <a:r>
              <a:rPr lang="en-US" dirty="0"/>
              <a:t>-Enabled </a:t>
            </a:r>
            <a:r>
              <a:rPr lang="en-US" dirty="0" smtClean="0"/>
              <a:t>Instructions: Example</a:t>
            </a:r>
            <a:r>
              <a:rPr lang="en-US" dirty="0"/>
              <a:t>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152</a:t>
            </a:fld>
            <a:endParaRPr lang="en-US" altLang="en-US">
              <a:solidFill>
                <a:srgbClr val="000000"/>
              </a:solidFill>
            </a:endParaRPr>
          </a:p>
        </p:txBody>
      </p:sp>
      <p:sp>
        <p:nvSpPr>
          <p:cNvPr id="13" name="내용 개체 틀 5"/>
          <p:cNvSpPr>
            <a:spLocks noGrp="1"/>
          </p:cNvSpPr>
          <p:nvPr>
            <p:ph idx="1"/>
          </p:nvPr>
        </p:nvSpPr>
        <p:spPr>
          <a:xfrm>
            <a:off x="107504" y="4405920"/>
            <a:ext cx="9036496" cy="2029198"/>
          </a:xfrm>
        </p:spPr>
        <p:txBody>
          <a:bodyPr>
            <a:normAutofit fontScale="92500"/>
          </a:bodyPr>
          <a:lstStyle/>
          <a:p>
            <a:r>
              <a:rPr lang="en-US" altLang="ko-KR" dirty="0" smtClean="0"/>
              <a:t>Executed either in memory or in the processor: dynamic decision</a:t>
            </a:r>
          </a:p>
          <a:p>
            <a:pPr lvl="1"/>
            <a:r>
              <a:rPr lang="en-US" altLang="ko-KR" dirty="0"/>
              <a:t>Low-cost locality monitoring for a single </a:t>
            </a:r>
            <a:r>
              <a:rPr lang="en-US" altLang="ko-KR" dirty="0" smtClean="0"/>
              <a:t>instruction</a:t>
            </a:r>
          </a:p>
          <a:p>
            <a:r>
              <a:rPr lang="en-US" altLang="ko-KR" dirty="0" smtClean="0"/>
              <a:t>Cache-coherent, virtually-addressed, single cache block only</a:t>
            </a:r>
          </a:p>
          <a:p>
            <a:r>
              <a:rPr lang="en-US" altLang="ko-KR" dirty="0" smtClean="0"/>
              <a:t>Atomic between different PEIs</a:t>
            </a:r>
          </a:p>
          <a:p>
            <a:r>
              <a:rPr lang="en-US" altLang="ko-KR" i="1" dirty="0" smtClean="0"/>
              <a:t>Not</a:t>
            </a:r>
            <a:r>
              <a:rPr lang="en-US" altLang="ko-KR" dirty="0" smtClean="0"/>
              <a:t> atomic with normal instructions (use </a:t>
            </a:r>
            <a:r>
              <a:rPr lang="en-US" altLang="ko-KR" i="1" dirty="0" err="1" smtClean="0"/>
              <a:t>pfence</a:t>
            </a:r>
            <a:r>
              <a:rPr lang="en-US" altLang="ko-KR" i="1" dirty="0" smtClean="0"/>
              <a:t> </a:t>
            </a:r>
            <a:r>
              <a:rPr lang="en-US" altLang="ko-KR" dirty="0" smtClean="0"/>
              <a:t>for ordering)</a:t>
            </a:r>
          </a:p>
        </p:txBody>
      </p:sp>
      <p:pic>
        <p:nvPicPr>
          <p:cNvPr id="3" name="Picture 2"/>
          <p:cNvPicPr>
            <a:picLocks noChangeAspect="1"/>
          </p:cNvPicPr>
          <p:nvPr/>
        </p:nvPicPr>
        <p:blipFill>
          <a:blip r:embed="rId2"/>
          <a:stretch>
            <a:fillRect/>
          </a:stretch>
        </p:blipFill>
        <p:spPr>
          <a:xfrm>
            <a:off x="899592" y="980728"/>
            <a:ext cx="6912768" cy="3335232"/>
          </a:xfrm>
          <a:prstGeom prst="rect">
            <a:avLst/>
          </a:prstGeom>
        </p:spPr>
      </p:pic>
    </p:spTree>
    <p:extLst>
      <p:ext uri="{BB962C8B-B14F-4D97-AF65-F5344CB8AC3E}">
        <p14:creationId xmlns:p14="http://schemas.microsoft.com/office/powerpoint/2010/main" val="19707033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3">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3">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en-US" altLang="ko-KR" dirty="0"/>
              <a:t>PIM-Enabled Instructions</a:t>
            </a:r>
            <a:endParaRPr lang="ko-KR" altLang="en-US" dirty="0"/>
          </a:p>
        </p:txBody>
      </p:sp>
      <p:sp>
        <p:nvSpPr>
          <p:cNvPr id="3" name="내용 개체 틀 2"/>
          <p:cNvSpPr>
            <a:spLocks noGrp="1"/>
          </p:cNvSpPr>
          <p:nvPr>
            <p:ph idx="1"/>
          </p:nvPr>
        </p:nvSpPr>
        <p:spPr/>
        <p:txBody>
          <a:bodyPr/>
          <a:lstStyle/>
          <a:p>
            <a:r>
              <a:rPr lang="en-US" altLang="ko-KR" dirty="0" smtClean="0"/>
              <a:t>Key to practicality: </a:t>
            </a:r>
            <a:r>
              <a:rPr lang="en-US" altLang="ko-KR" dirty="0" smtClean="0">
                <a:solidFill>
                  <a:srgbClr val="0000FF"/>
                </a:solidFill>
              </a:rPr>
              <a:t>single-cache-block restriction</a:t>
            </a:r>
          </a:p>
          <a:p>
            <a:pPr lvl="1"/>
            <a:r>
              <a:rPr lang="en-US" altLang="ko-KR" dirty="0">
                <a:solidFill>
                  <a:srgbClr val="FF0000"/>
                </a:solidFill>
              </a:rPr>
              <a:t>Each PEI can access </a:t>
            </a:r>
            <a:r>
              <a:rPr lang="en-US" altLang="ko-KR" i="1" dirty="0">
                <a:solidFill>
                  <a:srgbClr val="FF0000"/>
                </a:solidFill>
              </a:rPr>
              <a:t>at most one last-level cache </a:t>
            </a:r>
            <a:r>
              <a:rPr lang="en-US" altLang="ko-KR" i="1" dirty="0" smtClean="0">
                <a:solidFill>
                  <a:srgbClr val="FF0000"/>
                </a:solidFill>
              </a:rPr>
              <a:t>block</a:t>
            </a:r>
          </a:p>
          <a:p>
            <a:pPr lvl="1"/>
            <a:r>
              <a:rPr lang="en-US" altLang="ko-KR" dirty="0" smtClean="0"/>
              <a:t>Similar restrictions exist in atomic instructions</a:t>
            </a:r>
          </a:p>
          <a:p>
            <a:pPr lvl="1"/>
            <a:endParaRPr lang="en-US" altLang="ko-KR" dirty="0"/>
          </a:p>
          <a:p>
            <a:r>
              <a:rPr lang="en-US" altLang="ko-KR" dirty="0"/>
              <a:t>Benefits</a:t>
            </a:r>
          </a:p>
          <a:p>
            <a:pPr lvl="1"/>
            <a:r>
              <a:rPr lang="en-US" altLang="ko-KR" b="1" dirty="0"/>
              <a:t>Localization</a:t>
            </a:r>
            <a:r>
              <a:rPr lang="en-US" altLang="ko-KR" dirty="0"/>
              <a:t>: each PEI is bounded to one memory module</a:t>
            </a:r>
          </a:p>
          <a:p>
            <a:pPr lvl="1"/>
            <a:r>
              <a:rPr lang="en-US" altLang="ko-KR" b="1" dirty="0"/>
              <a:t>Interoperability</a:t>
            </a:r>
            <a:r>
              <a:rPr lang="en-US" altLang="ko-KR" dirty="0"/>
              <a:t>: easier support for cache coherence and virtual </a:t>
            </a:r>
            <a:r>
              <a:rPr lang="en-US" altLang="ko-KR" dirty="0" smtClean="0"/>
              <a:t>memory</a:t>
            </a:r>
            <a:endParaRPr lang="en-US" altLang="ko-KR" dirty="0"/>
          </a:p>
          <a:p>
            <a:pPr lvl="1"/>
            <a:r>
              <a:rPr lang="en-US" altLang="ko-KR" b="1" dirty="0"/>
              <a:t>Simplified locality monitoring</a:t>
            </a:r>
            <a:r>
              <a:rPr lang="en-US" altLang="ko-KR" dirty="0"/>
              <a:t>: data locality of PEIs can be </a:t>
            </a:r>
            <a:r>
              <a:rPr lang="en-US" altLang="ko-KR" dirty="0" smtClean="0"/>
              <a:t>identified simply by the cache control logic</a:t>
            </a:r>
            <a:endParaRPr lang="en-US" altLang="ko-KR" dirty="0"/>
          </a:p>
        </p:txBody>
      </p:sp>
    </p:spTree>
    <p:extLst>
      <p:ext uri="{BB962C8B-B14F-4D97-AF65-F5344CB8AC3E}">
        <p14:creationId xmlns:p14="http://schemas.microsoft.com/office/powerpoint/2010/main" val="193753471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animEffect transition="in" filter="fade">
                                      <p:cBhvr>
                                        <p:cTn id="7" dur="500"/>
                                        <p:tgtEl>
                                          <p:spTgt spid="3">
                                            <p:txEl>
                                              <p:pRg st="4" end="4"/>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xEl>
                                              <p:pRg st="5" end="5"/>
                                            </p:txEl>
                                          </p:spTgt>
                                        </p:tgtEl>
                                        <p:attrNameLst>
                                          <p:attrName>style.visibility</p:attrName>
                                        </p:attrNameLst>
                                      </p:cBhvr>
                                      <p:to>
                                        <p:strVal val="visible"/>
                                      </p:to>
                                    </p:set>
                                    <p:animEffect transition="in" filter="fade">
                                      <p:cBhvr>
                                        <p:cTn id="10" dur="500"/>
                                        <p:tgtEl>
                                          <p:spTgt spid="3">
                                            <p:txEl>
                                              <p:pRg st="5" end="5"/>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animEffect transition="in" filter="fade">
                                      <p:cBhvr>
                                        <p:cTn id="13" dur="500"/>
                                        <p:tgtEl>
                                          <p:spTgt spid="3">
                                            <p:txEl>
                                              <p:pRg st="6" end="6"/>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
                                            <p:txEl>
                                              <p:pRg st="7" end="7"/>
                                            </p:txEl>
                                          </p:spTgt>
                                        </p:tgtEl>
                                        <p:attrNameLst>
                                          <p:attrName>style.visibility</p:attrName>
                                        </p:attrNameLst>
                                      </p:cBhvr>
                                      <p:to>
                                        <p:strVal val="visible"/>
                                      </p:to>
                                    </p:set>
                                    <p:animEffect transition="in" filter="fade">
                                      <p:cBhvr>
                                        <p:cTn id="16" dur="5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Example PEI Micro</a:t>
            </a:r>
            <a:r>
              <a:rPr lang="en-US" dirty="0"/>
              <a:t>a</a:t>
            </a:r>
            <a:r>
              <a:rPr lang="en-US" dirty="0" smtClean="0"/>
              <a:t>rchitecture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154</a:t>
            </a:fld>
            <a:endParaRPr lang="en-US" altLang="en-US">
              <a:solidFill>
                <a:srgbClr val="000000"/>
              </a:solidFill>
            </a:endParaRPr>
          </a:p>
        </p:txBody>
      </p:sp>
      <p:grpSp>
        <p:nvGrpSpPr>
          <p:cNvPr id="59" name="그룹 10"/>
          <p:cNvGrpSpPr/>
          <p:nvPr/>
        </p:nvGrpSpPr>
        <p:grpSpPr>
          <a:xfrm>
            <a:off x="423544" y="1484784"/>
            <a:ext cx="8296912" cy="3795716"/>
            <a:chOff x="423544" y="1700808"/>
            <a:chExt cx="8296912" cy="3795716"/>
          </a:xfrm>
        </p:grpSpPr>
        <p:grpSp>
          <p:nvGrpSpPr>
            <p:cNvPr id="60" name="그룹 71"/>
            <p:cNvGrpSpPr/>
            <p:nvPr/>
          </p:nvGrpSpPr>
          <p:grpSpPr>
            <a:xfrm>
              <a:off x="5469069" y="3564693"/>
              <a:ext cx="439232" cy="440414"/>
              <a:chOff x="5366086" y="3927445"/>
              <a:chExt cx="414687" cy="405259"/>
            </a:xfrm>
          </p:grpSpPr>
          <p:grpSp>
            <p:nvGrpSpPr>
              <p:cNvPr id="82" name="그룹 67"/>
              <p:cNvGrpSpPr/>
              <p:nvPr/>
            </p:nvGrpSpPr>
            <p:grpSpPr>
              <a:xfrm>
                <a:off x="5366086" y="3927445"/>
                <a:ext cx="414686" cy="128337"/>
                <a:chOff x="5366087" y="3927445"/>
                <a:chExt cx="414686" cy="128337"/>
              </a:xfrm>
            </p:grpSpPr>
            <p:cxnSp>
              <p:nvCxnSpPr>
                <p:cNvPr id="86" name="직선 화살표 연결선 65"/>
                <p:cNvCxnSpPr/>
                <p:nvPr/>
              </p:nvCxnSpPr>
              <p:spPr>
                <a:xfrm>
                  <a:off x="5366087" y="3927445"/>
                  <a:ext cx="414686" cy="0"/>
                </a:xfrm>
                <a:prstGeom prst="straightConnector1">
                  <a:avLst/>
                </a:prstGeom>
                <a:noFill/>
                <a:ln w="28575" cap="flat" cmpd="sng" algn="ctr">
                  <a:solidFill>
                    <a:srgbClr val="5DA5DA">
                      <a:shade val="95000"/>
                      <a:satMod val="105000"/>
                    </a:srgbClr>
                  </a:solidFill>
                  <a:prstDash val="solid"/>
                  <a:tailEnd type="triangle"/>
                </a:ln>
                <a:effectLst/>
              </p:spPr>
            </p:cxnSp>
            <p:cxnSp>
              <p:nvCxnSpPr>
                <p:cNvPr id="87" name="직선 화살표 연결선 66"/>
                <p:cNvCxnSpPr/>
                <p:nvPr/>
              </p:nvCxnSpPr>
              <p:spPr>
                <a:xfrm>
                  <a:off x="5366087" y="4055782"/>
                  <a:ext cx="414686" cy="0"/>
                </a:xfrm>
                <a:prstGeom prst="straightConnector1">
                  <a:avLst/>
                </a:prstGeom>
                <a:noFill/>
                <a:ln w="28575" cap="flat" cmpd="sng" algn="ctr">
                  <a:solidFill>
                    <a:srgbClr val="5DA5DA">
                      <a:shade val="95000"/>
                      <a:satMod val="105000"/>
                    </a:srgbClr>
                  </a:solidFill>
                  <a:prstDash val="solid"/>
                  <a:tailEnd type="triangle"/>
                </a:ln>
                <a:effectLst/>
              </p:spPr>
            </p:cxnSp>
          </p:grpSp>
          <p:grpSp>
            <p:nvGrpSpPr>
              <p:cNvPr id="83" name="그룹 68"/>
              <p:cNvGrpSpPr/>
              <p:nvPr/>
            </p:nvGrpSpPr>
            <p:grpSpPr>
              <a:xfrm rot="10800000">
                <a:off x="5366087" y="4204367"/>
                <a:ext cx="414686" cy="128337"/>
                <a:chOff x="5366087" y="3927445"/>
                <a:chExt cx="414686" cy="128337"/>
              </a:xfrm>
            </p:grpSpPr>
            <p:cxnSp>
              <p:nvCxnSpPr>
                <p:cNvPr id="84" name="직선 화살표 연결선 69"/>
                <p:cNvCxnSpPr/>
                <p:nvPr/>
              </p:nvCxnSpPr>
              <p:spPr>
                <a:xfrm>
                  <a:off x="5366087" y="3927445"/>
                  <a:ext cx="414686" cy="0"/>
                </a:xfrm>
                <a:prstGeom prst="straightConnector1">
                  <a:avLst/>
                </a:prstGeom>
                <a:noFill/>
                <a:ln w="28575" cap="flat" cmpd="sng" algn="ctr">
                  <a:solidFill>
                    <a:srgbClr val="5DA5DA">
                      <a:shade val="95000"/>
                      <a:satMod val="105000"/>
                    </a:srgbClr>
                  </a:solidFill>
                  <a:prstDash val="solid"/>
                  <a:tailEnd type="triangle"/>
                </a:ln>
                <a:effectLst/>
              </p:spPr>
            </p:cxnSp>
            <p:cxnSp>
              <p:nvCxnSpPr>
                <p:cNvPr id="85" name="직선 화살표 연결선 70"/>
                <p:cNvCxnSpPr/>
                <p:nvPr/>
              </p:nvCxnSpPr>
              <p:spPr>
                <a:xfrm>
                  <a:off x="5366087" y="4055782"/>
                  <a:ext cx="414686" cy="0"/>
                </a:xfrm>
                <a:prstGeom prst="straightConnector1">
                  <a:avLst/>
                </a:prstGeom>
                <a:noFill/>
                <a:ln w="28575" cap="flat" cmpd="sng" algn="ctr">
                  <a:solidFill>
                    <a:srgbClr val="5DA5DA">
                      <a:shade val="95000"/>
                      <a:satMod val="105000"/>
                    </a:srgbClr>
                  </a:solidFill>
                  <a:prstDash val="solid"/>
                  <a:tailEnd type="triangle"/>
                </a:ln>
                <a:effectLst/>
              </p:spPr>
            </p:cxnSp>
          </p:grpSp>
        </p:grpSp>
        <p:sp>
          <p:nvSpPr>
            <p:cNvPr id="61" name="직사각형 58"/>
            <p:cNvSpPr/>
            <p:nvPr/>
          </p:nvSpPr>
          <p:spPr>
            <a:xfrm>
              <a:off x="5919729" y="2155683"/>
              <a:ext cx="2800727" cy="3244511"/>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2" name="직사각형 5"/>
            <p:cNvSpPr/>
            <p:nvPr/>
          </p:nvSpPr>
          <p:spPr>
            <a:xfrm>
              <a:off x="528146" y="2153493"/>
              <a:ext cx="1523913" cy="751839"/>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kern="0" dirty="0" smtClean="0">
                  <a:solidFill>
                    <a:sysClr val="windowText" lastClr="000000"/>
                  </a:solidFill>
                  <a:latin typeface="Calibri"/>
                  <a:ea typeface="나눔고딕"/>
                </a:rPr>
                <a:t>Out-Of-Order Core</a:t>
              </a:r>
              <a:endParaRPr lang="ko-KR" altLang="en-US" kern="0" dirty="0">
                <a:solidFill>
                  <a:sysClr val="windowText" lastClr="000000"/>
                </a:solidFill>
                <a:latin typeface="Calibri"/>
                <a:ea typeface="나눔고딕"/>
              </a:endParaRPr>
            </a:p>
          </p:txBody>
        </p:sp>
        <p:sp>
          <p:nvSpPr>
            <p:cNvPr id="63" name="직사각형 6"/>
            <p:cNvSpPr/>
            <p:nvPr/>
          </p:nvSpPr>
          <p:spPr>
            <a:xfrm rot="16200000">
              <a:off x="1785869" y="2674009"/>
              <a:ext cx="1451683" cy="405659"/>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kern="0" dirty="0" smtClean="0">
                  <a:solidFill>
                    <a:sysClr val="windowText" lastClr="000000"/>
                  </a:solidFill>
                  <a:latin typeface="Calibri"/>
                  <a:ea typeface="나눔고딕"/>
                </a:rPr>
                <a:t>L1 Cache</a:t>
              </a:r>
              <a:endParaRPr lang="ko-KR" altLang="en-US" kern="0" dirty="0">
                <a:solidFill>
                  <a:sysClr val="windowText" lastClr="000000"/>
                </a:solidFill>
                <a:latin typeface="Calibri"/>
                <a:ea typeface="나눔고딕"/>
              </a:endParaRPr>
            </a:p>
          </p:txBody>
        </p:sp>
        <p:sp>
          <p:nvSpPr>
            <p:cNvPr id="64" name="직사각형 7"/>
            <p:cNvSpPr/>
            <p:nvPr/>
          </p:nvSpPr>
          <p:spPr>
            <a:xfrm rot="16200000">
              <a:off x="2448352" y="2674009"/>
              <a:ext cx="1451683" cy="405659"/>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kern="0" dirty="0" smtClean="0">
                  <a:solidFill>
                    <a:sysClr val="windowText" lastClr="000000"/>
                  </a:solidFill>
                  <a:latin typeface="Calibri"/>
                  <a:ea typeface="나눔고딕"/>
                </a:rPr>
                <a:t>L2 Cache</a:t>
              </a:r>
              <a:endParaRPr lang="ko-KR" altLang="en-US" kern="0" dirty="0">
                <a:solidFill>
                  <a:sysClr val="windowText" lastClr="000000"/>
                </a:solidFill>
                <a:latin typeface="Calibri"/>
                <a:ea typeface="나눔고딕"/>
              </a:endParaRPr>
            </a:p>
          </p:txBody>
        </p:sp>
        <p:sp>
          <p:nvSpPr>
            <p:cNvPr id="65" name="직사각형 8"/>
            <p:cNvSpPr/>
            <p:nvPr/>
          </p:nvSpPr>
          <p:spPr>
            <a:xfrm rot="16200000">
              <a:off x="3494376" y="2290467"/>
              <a:ext cx="1451683" cy="1172742"/>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kern="0" dirty="0" smtClean="0">
                  <a:solidFill>
                    <a:sysClr val="windowText" lastClr="000000"/>
                  </a:solidFill>
                  <a:latin typeface="Calibri"/>
                  <a:ea typeface="나눔고딕"/>
                </a:rPr>
                <a:t>Last-Level Cache</a:t>
              </a:r>
              <a:endParaRPr lang="ko-KR" altLang="en-US" kern="0" dirty="0">
                <a:solidFill>
                  <a:sysClr val="windowText" lastClr="000000"/>
                </a:solidFill>
                <a:latin typeface="Calibri"/>
                <a:ea typeface="나눔고딕"/>
              </a:endParaRPr>
            </a:p>
          </p:txBody>
        </p:sp>
        <p:sp>
          <p:nvSpPr>
            <p:cNvPr id="66" name="직사각형 9"/>
            <p:cNvSpPr/>
            <p:nvPr/>
          </p:nvSpPr>
          <p:spPr>
            <a:xfrm rot="16200000">
              <a:off x="3638205" y="3576204"/>
              <a:ext cx="3256073" cy="405658"/>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kern="0" dirty="0" smtClean="0">
                  <a:solidFill>
                    <a:sysClr val="windowText" lastClr="000000"/>
                  </a:solidFill>
                  <a:latin typeface="Calibri"/>
                  <a:ea typeface="나눔고딕"/>
                </a:rPr>
                <a:t>HMC Controller</a:t>
              </a:r>
              <a:endParaRPr lang="ko-KR" altLang="en-US" kern="0" dirty="0">
                <a:solidFill>
                  <a:sysClr val="windowText" lastClr="000000"/>
                </a:solidFill>
                <a:latin typeface="Calibri"/>
                <a:ea typeface="나눔고딕"/>
              </a:endParaRPr>
            </a:p>
          </p:txBody>
        </p:sp>
        <p:cxnSp>
          <p:nvCxnSpPr>
            <p:cNvPr id="67" name="직선 화살표 연결선 16"/>
            <p:cNvCxnSpPr>
              <a:stCxn id="64" idx="2"/>
              <a:endCxn id="65" idx="0"/>
            </p:cNvCxnSpPr>
            <p:nvPr/>
          </p:nvCxnSpPr>
          <p:spPr>
            <a:xfrm>
              <a:off x="3377023" y="2876838"/>
              <a:ext cx="256823"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68" name="직선 화살표 연결선 19"/>
            <p:cNvCxnSpPr>
              <a:stCxn id="65" idx="2"/>
            </p:cNvCxnSpPr>
            <p:nvPr/>
          </p:nvCxnSpPr>
          <p:spPr>
            <a:xfrm>
              <a:off x="4806589" y="2876838"/>
              <a:ext cx="256823" cy="0"/>
            </a:xfrm>
            <a:prstGeom prst="straightConnector1">
              <a:avLst/>
            </a:prstGeom>
            <a:noFill/>
            <a:ln w="9525" cap="flat" cmpd="sng" algn="ctr">
              <a:solidFill>
                <a:srgbClr val="5DA5DA">
                  <a:shade val="95000"/>
                  <a:satMod val="105000"/>
                </a:srgbClr>
              </a:solidFill>
              <a:prstDash val="solid"/>
              <a:headEnd type="triangle"/>
              <a:tailEnd type="triangle"/>
            </a:ln>
            <a:effectLst/>
          </p:spPr>
        </p:cxnSp>
        <p:sp>
          <p:nvSpPr>
            <p:cNvPr id="69" name="직사각형 22"/>
            <p:cNvSpPr/>
            <p:nvPr/>
          </p:nvSpPr>
          <p:spPr>
            <a:xfrm rot="16200000">
              <a:off x="4776084" y="3576203"/>
              <a:ext cx="2967762" cy="405658"/>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kern="0" dirty="0" smtClean="0">
                  <a:solidFill>
                    <a:sysClr val="windowText" lastClr="000000"/>
                  </a:solidFill>
                  <a:latin typeface="Calibri"/>
                  <a:ea typeface="나눔고딕"/>
                </a:rPr>
                <a:t>Network</a:t>
              </a:r>
              <a:endParaRPr lang="ko-KR" altLang="en-US" sz="1600" kern="0" dirty="0">
                <a:solidFill>
                  <a:sysClr val="windowText" lastClr="000000"/>
                </a:solidFill>
                <a:latin typeface="Calibri"/>
                <a:ea typeface="나눔고딕"/>
              </a:endParaRPr>
            </a:p>
          </p:txBody>
        </p:sp>
        <p:sp>
          <p:nvSpPr>
            <p:cNvPr id="70" name="직사각형 23"/>
            <p:cNvSpPr/>
            <p:nvPr/>
          </p:nvSpPr>
          <p:spPr>
            <a:xfrm>
              <a:off x="7580086" y="2292964"/>
              <a:ext cx="1000900" cy="647236"/>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algn="ctr">
                <a:defRPr/>
              </a:pPr>
              <a:r>
                <a:rPr lang="en-US" altLang="ko-KR" sz="1600" kern="0" dirty="0" smtClean="0">
                  <a:solidFill>
                    <a:sysClr val="windowText" lastClr="000000"/>
                  </a:solidFill>
                  <a:latin typeface="Calibri"/>
                  <a:ea typeface="나눔고딕"/>
                </a:rPr>
                <a:t>DRAM Controller</a:t>
              </a:r>
              <a:endParaRPr lang="ko-KR" altLang="en-US" sz="1600" kern="0" dirty="0">
                <a:solidFill>
                  <a:sysClr val="windowText" lastClr="000000"/>
                </a:solidFill>
                <a:latin typeface="Calibri"/>
                <a:ea typeface="나눔고딕"/>
              </a:endParaRPr>
            </a:p>
          </p:txBody>
        </p:sp>
        <p:sp>
          <p:nvSpPr>
            <p:cNvPr id="71" name="직사각형 24"/>
            <p:cNvSpPr/>
            <p:nvPr/>
          </p:nvSpPr>
          <p:spPr>
            <a:xfrm>
              <a:off x="7580086" y="3155933"/>
              <a:ext cx="1000900" cy="647236"/>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algn="ctr">
                <a:defRPr/>
              </a:pPr>
              <a:r>
                <a:rPr lang="en-US" altLang="ko-KR" sz="1600" kern="0" dirty="0" smtClean="0">
                  <a:solidFill>
                    <a:sysClr val="windowText" lastClr="000000"/>
                  </a:solidFill>
                  <a:latin typeface="Calibri"/>
                  <a:ea typeface="나눔고딕"/>
                </a:rPr>
                <a:t>DRAM Controller</a:t>
              </a:r>
              <a:endParaRPr lang="ko-KR" altLang="en-US" sz="1600" kern="0" dirty="0">
                <a:solidFill>
                  <a:sysClr val="windowText" lastClr="000000"/>
                </a:solidFill>
                <a:latin typeface="Calibri"/>
                <a:ea typeface="나눔고딕"/>
              </a:endParaRPr>
            </a:p>
          </p:txBody>
        </p:sp>
        <p:sp>
          <p:nvSpPr>
            <p:cNvPr id="72" name="직사각형 25"/>
            <p:cNvSpPr/>
            <p:nvPr/>
          </p:nvSpPr>
          <p:spPr>
            <a:xfrm>
              <a:off x="7580086" y="4620365"/>
              <a:ext cx="1000900" cy="647236"/>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algn="ctr">
                <a:defRPr/>
              </a:pPr>
              <a:r>
                <a:rPr lang="en-US" altLang="ko-KR" sz="1600" kern="0" dirty="0" smtClean="0">
                  <a:solidFill>
                    <a:sysClr val="windowText" lastClr="000000"/>
                  </a:solidFill>
                  <a:latin typeface="Calibri"/>
                  <a:ea typeface="나눔고딕"/>
                </a:rPr>
                <a:t>DRAM Controller</a:t>
              </a:r>
              <a:endParaRPr lang="ko-KR" altLang="en-US" sz="1600" kern="0" dirty="0">
                <a:solidFill>
                  <a:sysClr val="windowText" lastClr="000000"/>
                </a:solidFill>
                <a:latin typeface="Calibri"/>
                <a:ea typeface="나눔고딕"/>
              </a:endParaRPr>
            </a:p>
          </p:txBody>
        </p:sp>
        <p:cxnSp>
          <p:nvCxnSpPr>
            <p:cNvPr id="73" name="직선 화살표 연결선 47"/>
            <p:cNvCxnSpPr/>
            <p:nvPr/>
          </p:nvCxnSpPr>
          <p:spPr>
            <a:xfrm>
              <a:off x="6471514" y="2442875"/>
              <a:ext cx="1108572"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74" name="직선 화살표 연결선 49"/>
            <p:cNvCxnSpPr/>
            <p:nvPr/>
          </p:nvCxnSpPr>
          <p:spPr>
            <a:xfrm>
              <a:off x="6471514" y="3297127"/>
              <a:ext cx="1108572"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75" name="직선 화살표 연결선 50"/>
            <p:cNvCxnSpPr/>
            <p:nvPr/>
          </p:nvCxnSpPr>
          <p:spPr>
            <a:xfrm>
              <a:off x="6471514" y="4761560"/>
              <a:ext cx="1108572" cy="0"/>
            </a:xfrm>
            <a:prstGeom prst="straightConnector1">
              <a:avLst/>
            </a:prstGeom>
            <a:noFill/>
            <a:ln w="9525" cap="flat" cmpd="sng" algn="ctr">
              <a:solidFill>
                <a:srgbClr val="5DA5DA">
                  <a:shade val="95000"/>
                  <a:satMod val="105000"/>
                </a:srgbClr>
              </a:solidFill>
              <a:prstDash val="solid"/>
              <a:headEnd type="triangle"/>
              <a:tailEnd type="triangle"/>
            </a:ln>
            <a:effectLst/>
          </p:spPr>
        </p:cxnSp>
        <p:sp>
          <p:nvSpPr>
            <p:cNvPr id="76" name="TextBox 75"/>
            <p:cNvSpPr txBox="1"/>
            <p:nvPr/>
          </p:nvSpPr>
          <p:spPr>
            <a:xfrm>
              <a:off x="423544" y="1700808"/>
              <a:ext cx="1889856" cy="434819"/>
            </a:xfrm>
            <a:prstGeom prst="rect">
              <a:avLst/>
            </a:prstGeom>
            <a:noFill/>
          </p:spPr>
          <p:txBody>
            <a:bodyPr wrap="none" rtlCol="0">
              <a:spAutoFit/>
            </a:bodyPr>
            <a:lstStyle/>
            <a:p>
              <a:pPr>
                <a:defRPr/>
              </a:pPr>
              <a:r>
                <a:rPr lang="en-US" altLang="ko-KR" sz="2000" kern="0" dirty="0" smtClean="0">
                  <a:solidFill>
                    <a:sysClr val="windowText" lastClr="000000"/>
                  </a:solidFill>
                </a:rPr>
                <a:t>Host Processor</a:t>
              </a:r>
              <a:endParaRPr lang="ko-KR" altLang="en-US" sz="2000" kern="0" dirty="0">
                <a:solidFill>
                  <a:sysClr val="windowText" lastClr="000000"/>
                </a:solidFill>
              </a:endParaRPr>
            </a:p>
          </p:txBody>
        </p:sp>
        <p:sp>
          <p:nvSpPr>
            <p:cNvPr id="77" name="TextBox 76"/>
            <p:cNvSpPr txBox="1"/>
            <p:nvPr/>
          </p:nvSpPr>
          <p:spPr>
            <a:xfrm>
              <a:off x="6084168" y="1700808"/>
              <a:ext cx="2437135" cy="400110"/>
            </a:xfrm>
            <a:prstGeom prst="rect">
              <a:avLst/>
            </a:prstGeom>
            <a:noFill/>
          </p:spPr>
          <p:txBody>
            <a:bodyPr wrap="none" rtlCol="0">
              <a:spAutoFit/>
            </a:bodyPr>
            <a:lstStyle/>
            <a:p>
              <a:pPr>
                <a:defRPr/>
              </a:pPr>
              <a:r>
                <a:rPr lang="en-US" altLang="ko-KR" sz="2000" kern="0" dirty="0" smtClean="0">
                  <a:solidFill>
                    <a:sysClr val="windowText" lastClr="000000"/>
                  </a:solidFill>
                </a:rPr>
                <a:t>3D-stacked Memory </a:t>
              </a:r>
              <a:endParaRPr lang="ko-KR" altLang="en-US" sz="2000" kern="0" dirty="0">
                <a:solidFill>
                  <a:sysClr val="windowText" lastClr="000000"/>
                </a:solidFill>
              </a:endParaRPr>
            </a:p>
          </p:txBody>
        </p:sp>
        <p:cxnSp>
          <p:nvCxnSpPr>
            <p:cNvPr id="78" name="직선 연결선 63"/>
            <p:cNvCxnSpPr/>
            <p:nvPr/>
          </p:nvCxnSpPr>
          <p:spPr>
            <a:xfrm>
              <a:off x="5694399" y="1700808"/>
              <a:ext cx="0" cy="3795716"/>
            </a:xfrm>
            <a:prstGeom prst="line">
              <a:avLst/>
            </a:prstGeom>
            <a:noFill/>
            <a:ln w="19050" cap="flat" cmpd="sng" algn="ctr">
              <a:solidFill>
                <a:sysClr val="windowText" lastClr="000000">
                  <a:shade val="95000"/>
                  <a:satMod val="105000"/>
                </a:sysClr>
              </a:solidFill>
              <a:prstDash val="dash"/>
            </a:ln>
            <a:effectLst/>
          </p:spPr>
        </p:cxnSp>
        <p:cxnSp>
          <p:nvCxnSpPr>
            <p:cNvPr id="79" name="직선 화살표 연결선 73"/>
            <p:cNvCxnSpPr>
              <a:stCxn id="63" idx="2"/>
              <a:endCxn id="64" idx="0"/>
            </p:cNvCxnSpPr>
            <p:nvPr/>
          </p:nvCxnSpPr>
          <p:spPr>
            <a:xfrm>
              <a:off x="2714541" y="2876838"/>
              <a:ext cx="256823"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80" name="직선 화살표 연결선 76"/>
            <p:cNvCxnSpPr>
              <a:stCxn id="62" idx="3"/>
            </p:cNvCxnSpPr>
            <p:nvPr/>
          </p:nvCxnSpPr>
          <p:spPr>
            <a:xfrm flipV="1">
              <a:off x="2052058" y="2529412"/>
              <a:ext cx="256823" cy="1"/>
            </a:xfrm>
            <a:prstGeom prst="straightConnector1">
              <a:avLst/>
            </a:prstGeom>
            <a:noFill/>
            <a:ln w="9525" cap="flat" cmpd="sng" algn="ctr">
              <a:solidFill>
                <a:srgbClr val="5DA5DA">
                  <a:shade val="95000"/>
                  <a:satMod val="105000"/>
                </a:srgbClr>
              </a:solidFill>
              <a:prstDash val="solid"/>
              <a:headEnd type="triangle"/>
              <a:tailEnd type="triangle"/>
            </a:ln>
            <a:effectLst/>
          </p:spPr>
        </p:cxnSp>
        <p:sp>
          <p:nvSpPr>
            <p:cNvPr id="81" name="TextBox 80"/>
            <p:cNvSpPr txBox="1"/>
            <p:nvPr/>
          </p:nvSpPr>
          <p:spPr>
            <a:xfrm rot="5400000">
              <a:off x="7443271" y="3823188"/>
              <a:ext cx="308618" cy="635503"/>
            </a:xfrm>
            <a:prstGeom prst="rect">
              <a:avLst/>
            </a:prstGeom>
            <a:noFill/>
          </p:spPr>
          <p:txBody>
            <a:bodyPr wrap="square" rtlCol="0">
              <a:spAutoFit/>
            </a:bodyPr>
            <a:lstStyle/>
            <a:p>
              <a:pPr>
                <a:defRPr/>
              </a:pPr>
              <a:r>
                <a:rPr lang="en-US" altLang="ko-KR" sz="3200" kern="0" dirty="0" smtClean="0">
                  <a:solidFill>
                    <a:sysClr val="windowText" lastClr="000000"/>
                  </a:solidFill>
                </a:rPr>
                <a:t>…</a:t>
              </a:r>
              <a:endParaRPr lang="ko-KR" altLang="en-US" sz="3200" kern="0" dirty="0">
                <a:solidFill>
                  <a:sysClr val="windowText" lastClr="000000"/>
                </a:solidFill>
              </a:endParaRPr>
            </a:p>
          </p:txBody>
        </p:sp>
      </p:grpSp>
      <p:grpSp>
        <p:nvGrpSpPr>
          <p:cNvPr id="88" name="그룹 4"/>
          <p:cNvGrpSpPr/>
          <p:nvPr/>
        </p:nvGrpSpPr>
        <p:grpSpPr>
          <a:xfrm>
            <a:off x="528146" y="2372025"/>
            <a:ext cx="7051940" cy="2810303"/>
            <a:chOff x="528146" y="2588049"/>
            <a:chExt cx="7051940" cy="2810303"/>
          </a:xfrm>
        </p:grpSpPr>
        <p:cxnSp>
          <p:nvCxnSpPr>
            <p:cNvPr id="89" name="직선 화살표 연결선 13"/>
            <p:cNvCxnSpPr>
              <a:stCxn id="62" idx="2"/>
              <a:endCxn id="92" idx="0"/>
            </p:cNvCxnSpPr>
            <p:nvPr/>
          </p:nvCxnSpPr>
          <p:spPr>
            <a:xfrm>
              <a:off x="1290103" y="2853669"/>
              <a:ext cx="0" cy="292259"/>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90" name="직선 화살표 연결선 12"/>
            <p:cNvCxnSpPr/>
            <p:nvPr/>
          </p:nvCxnSpPr>
          <p:spPr>
            <a:xfrm flipV="1">
              <a:off x="2052058" y="3378788"/>
              <a:ext cx="256822" cy="1"/>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91" name="직선 화살표 연결선 21"/>
            <p:cNvCxnSpPr/>
            <p:nvPr/>
          </p:nvCxnSpPr>
          <p:spPr>
            <a:xfrm>
              <a:off x="4806589" y="4639986"/>
              <a:ext cx="256823" cy="0"/>
            </a:xfrm>
            <a:prstGeom prst="straightConnector1">
              <a:avLst/>
            </a:prstGeom>
            <a:noFill/>
            <a:ln w="9525" cap="flat" cmpd="sng" algn="ctr">
              <a:solidFill>
                <a:srgbClr val="FAA43A">
                  <a:shade val="95000"/>
                  <a:satMod val="105000"/>
                </a:srgbClr>
              </a:solidFill>
              <a:prstDash val="solid"/>
              <a:headEnd type="triangle"/>
              <a:tailEnd type="triangle"/>
            </a:ln>
            <a:effectLst/>
          </p:spPr>
        </p:cxnSp>
        <p:sp>
          <p:nvSpPr>
            <p:cNvPr id="92" name="직사각형 26"/>
            <p:cNvSpPr/>
            <p:nvPr/>
          </p:nvSpPr>
          <p:spPr>
            <a:xfrm>
              <a:off x="528146" y="3145928"/>
              <a:ext cx="1523913" cy="455466"/>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b="1" kern="0" dirty="0" smtClean="0">
                  <a:solidFill>
                    <a:sysClr val="windowText" lastClr="000000"/>
                  </a:solidFill>
                  <a:latin typeface="Calibri"/>
                  <a:ea typeface="나눔고딕"/>
                </a:rPr>
                <a:t>PCU </a:t>
              </a:r>
              <a:r>
                <a:rPr lang="en-US" altLang="ko-KR" sz="1200" kern="0" dirty="0" smtClean="0">
                  <a:solidFill>
                    <a:sysClr val="windowText" lastClr="000000"/>
                  </a:solidFill>
                  <a:latin typeface="Calibri"/>
                  <a:ea typeface="나눔고딕"/>
                </a:rPr>
                <a:t>(PEI Computation Unit)</a:t>
              </a:r>
              <a:endParaRPr lang="ko-KR" altLang="en-US" sz="1200" kern="0" dirty="0">
                <a:solidFill>
                  <a:sysClr val="windowText" lastClr="000000"/>
                </a:solidFill>
                <a:latin typeface="Calibri"/>
                <a:ea typeface="나눔고딕"/>
              </a:endParaRPr>
            </a:p>
          </p:txBody>
        </p:sp>
        <p:grpSp>
          <p:nvGrpSpPr>
            <p:cNvPr id="93" name="그룹 38"/>
            <p:cNvGrpSpPr/>
            <p:nvPr/>
          </p:nvGrpSpPr>
          <p:grpSpPr>
            <a:xfrm>
              <a:off x="6462794" y="4910763"/>
              <a:ext cx="1117292" cy="352151"/>
              <a:chOff x="6280489" y="5166067"/>
              <a:chExt cx="1028106" cy="324041"/>
            </a:xfrm>
          </p:grpSpPr>
          <p:sp>
            <p:nvSpPr>
              <p:cNvPr id="109" name="직사각형 29"/>
              <p:cNvSpPr/>
              <p:nvPr/>
            </p:nvSpPr>
            <p:spPr>
              <a:xfrm>
                <a:off x="6490448" y="5166067"/>
                <a:ext cx="600164" cy="324041"/>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b="1" kern="0" dirty="0" smtClean="0">
                    <a:solidFill>
                      <a:sysClr val="windowText" lastClr="000000"/>
                    </a:solidFill>
                    <a:latin typeface="Calibri"/>
                    <a:ea typeface="나눔고딕"/>
                  </a:rPr>
                  <a:t>PCU</a:t>
                </a:r>
                <a:endParaRPr lang="ko-KR" altLang="en-US" b="1" kern="0" dirty="0">
                  <a:solidFill>
                    <a:sysClr val="windowText" lastClr="000000"/>
                  </a:solidFill>
                  <a:latin typeface="Calibri"/>
                  <a:ea typeface="나눔고딕"/>
                </a:endParaRPr>
              </a:p>
            </p:txBody>
          </p:sp>
          <p:cxnSp>
            <p:nvCxnSpPr>
              <p:cNvPr id="110" name="직선 화살표 연결선 30"/>
              <p:cNvCxnSpPr>
                <a:endCxn id="109" idx="1"/>
              </p:cNvCxnSpPr>
              <p:nvPr/>
            </p:nvCxnSpPr>
            <p:spPr>
              <a:xfrm>
                <a:off x="6280489" y="5328087"/>
                <a:ext cx="209959" cy="1"/>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111" name="직선 화살표 연결선 33"/>
              <p:cNvCxnSpPr>
                <a:stCxn id="109" idx="3"/>
              </p:cNvCxnSpPr>
              <p:nvPr/>
            </p:nvCxnSpPr>
            <p:spPr>
              <a:xfrm flipV="1">
                <a:off x="7090612" y="5328087"/>
                <a:ext cx="217983" cy="1"/>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94" name="그룹 39"/>
            <p:cNvGrpSpPr/>
            <p:nvPr/>
          </p:nvGrpSpPr>
          <p:grpSpPr>
            <a:xfrm>
              <a:off x="6462794" y="3451018"/>
              <a:ext cx="1117292" cy="352151"/>
              <a:chOff x="6280489" y="5166067"/>
              <a:chExt cx="1028106" cy="324041"/>
            </a:xfrm>
          </p:grpSpPr>
          <p:sp>
            <p:nvSpPr>
              <p:cNvPr id="106" name="직사각형 40"/>
              <p:cNvSpPr/>
              <p:nvPr/>
            </p:nvSpPr>
            <p:spPr>
              <a:xfrm>
                <a:off x="6490448" y="5166067"/>
                <a:ext cx="600164" cy="324041"/>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b="1" kern="0" dirty="0" smtClean="0">
                    <a:solidFill>
                      <a:sysClr val="windowText" lastClr="000000"/>
                    </a:solidFill>
                    <a:latin typeface="Calibri"/>
                    <a:ea typeface="나눔고딕"/>
                  </a:rPr>
                  <a:t>PCU</a:t>
                </a:r>
                <a:endParaRPr lang="ko-KR" altLang="en-US" b="1" kern="0" dirty="0">
                  <a:solidFill>
                    <a:sysClr val="windowText" lastClr="000000"/>
                  </a:solidFill>
                  <a:latin typeface="Calibri"/>
                  <a:ea typeface="나눔고딕"/>
                </a:endParaRPr>
              </a:p>
            </p:txBody>
          </p:sp>
          <p:cxnSp>
            <p:nvCxnSpPr>
              <p:cNvPr id="107" name="직선 화살표 연결선 41"/>
              <p:cNvCxnSpPr>
                <a:endCxn id="106" idx="1"/>
              </p:cNvCxnSpPr>
              <p:nvPr/>
            </p:nvCxnSpPr>
            <p:spPr>
              <a:xfrm>
                <a:off x="6280489" y="5328087"/>
                <a:ext cx="209959" cy="1"/>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108" name="직선 화살표 연결선 42"/>
              <p:cNvCxnSpPr>
                <a:stCxn id="106" idx="3"/>
              </p:cNvCxnSpPr>
              <p:nvPr/>
            </p:nvCxnSpPr>
            <p:spPr>
              <a:xfrm flipV="1">
                <a:off x="7090612" y="5328087"/>
                <a:ext cx="217983" cy="1"/>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95" name="그룹 43"/>
            <p:cNvGrpSpPr/>
            <p:nvPr/>
          </p:nvGrpSpPr>
          <p:grpSpPr>
            <a:xfrm>
              <a:off x="6462794" y="2588049"/>
              <a:ext cx="1117292" cy="352151"/>
              <a:chOff x="6280489" y="5166067"/>
              <a:chExt cx="1028106" cy="324041"/>
            </a:xfrm>
          </p:grpSpPr>
          <p:sp>
            <p:nvSpPr>
              <p:cNvPr id="103" name="직사각형 44"/>
              <p:cNvSpPr/>
              <p:nvPr/>
            </p:nvSpPr>
            <p:spPr>
              <a:xfrm>
                <a:off x="6490448" y="5166067"/>
                <a:ext cx="600164" cy="324041"/>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b="1" kern="0" dirty="0" smtClean="0">
                    <a:solidFill>
                      <a:sysClr val="windowText" lastClr="000000"/>
                    </a:solidFill>
                    <a:latin typeface="Calibri"/>
                    <a:ea typeface="나눔고딕"/>
                  </a:rPr>
                  <a:t>PCU</a:t>
                </a:r>
                <a:endParaRPr lang="ko-KR" altLang="en-US" b="1" kern="0" dirty="0">
                  <a:solidFill>
                    <a:sysClr val="windowText" lastClr="000000"/>
                  </a:solidFill>
                  <a:latin typeface="Calibri"/>
                  <a:ea typeface="나눔고딕"/>
                </a:endParaRPr>
              </a:p>
            </p:txBody>
          </p:sp>
          <p:cxnSp>
            <p:nvCxnSpPr>
              <p:cNvPr id="104" name="직선 화살표 연결선 45"/>
              <p:cNvCxnSpPr>
                <a:endCxn id="103" idx="1"/>
              </p:cNvCxnSpPr>
              <p:nvPr/>
            </p:nvCxnSpPr>
            <p:spPr>
              <a:xfrm>
                <a:off x="6280489" y="5328087"/>
                <a:ext cx="209959" cy="1"/>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105" name="직선 화살표 연결선 46"/>
              <p:cNvCxnSpPr>
                <a:stCxn id="103" idx="3"/>
              </p:cNvCxnSpPr>
              <p:nvPr/>
            </p:nvCxnSpPr>
            <p:spPr>
              <a:xfrm flipV="1">
                <a:off x="7090612" y="5328087"/>
                <a:ext cx="217983" cy="1"/>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96" name="그룹 88"/>
            <p:cNvGrpSpPr/>
            <p:nvPr/>
          </p:nvGrpSpPr>
          <p:grpSpPr>
            <a:xfrm>
              <a:off x="2219290" y="3777938"/>
              <a:ext cx="2578579" cy="1620414"/>
              <a:chOff x="2187914" y="3870654"/>
              <a:chExt cx="2578579" cy="1620414"/>
            </a:xfrm>
          </p:grpSpPr>
          <p:sp>
            <p:nvSpPr>
              <p:cNvPr id="99" name="직사각형 57"/>
              <p:cNvSpPr/>
              <p:nvPr/>
            </p:nvSpPr>
            <p:spPr>
              <a:xfrm>
                <a:off x="3600945" y="3974336"/>
                <a:ext cx="1165548" cy="1516732"/>
              </a:xfrm>
              <a:prstGeom prst="rect">
                <a:avLst/>
              </a:prstGeom>
              <a:solidFill>
                <a:sysClr val="window" lastClr="FFFFFF"/>
              </a:solidFill>
              <a:ln w="1905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100" name="직사각형 54"/>
              <p:cNvSpPr/>
              <p:nvPr/>
            </p:nvSpPr>
            <p:spPr>
              <a:xfrm>
                <a:off x="3715794" y="4078938"/>
                <a:ext cx="946096" cy="59274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algn="ctr">
                  <a:defRPr/>
                </a:pPr>
                <a:r>
                  <a:rPr lang="en-US" altLang="ko-KR" sz="1600" kern="0" dirty="0" smtClean="0">
                    <a:solidFill>
                      <a:sysClr val="windowText" lastClr="000000"/>
                    </a:solidFill>
                    <a:latin typeface="Calibri"/>
                    <a:ea typeface="나눔고딕"/>
                  </a:rPr>
                  <a:t>PIM Directory</a:t>
                </a:r>
                <a:endParaRPr lang="ko-KR" altLang="en-US" sz="1600" kern="0" dirty="0">
                  <a:solidFill>
                    <a:sysClr val="windowText" lastClr="000000"/>
                  </a:solidFill>
                  <a:latin typeface="Calibri"/>
                  <a:ea typeface="나눔고딕"/>
                </a:endParaRPr>
              </a:p>
            </p:txBody>
          </p:sp>
          <p:sp>
            <p:nvSpPr>
              <p:cNvPr id="101" name="직사각형 55"/>
              <p:cNvSpPr/>
              <p:nvPr/>
            </p:nvSpPr>
            <p:spPr>
              <a:xfrm>
                <a:off x="3715794" y="4793720"/>
                <a:ext cx="946096" cy="59274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smtClean="0">
                    <a:solidFill>
                      <a:sysClr val="windowText" lastClr="000000"/>
                    </a:solidFill>
                    <a:latin typeface="Calibri"/>
                    <a:ea typeface="나눔고딕"/>
                  </a:rPr>
                  <a:t>Locality Monitor</a:t>
                </a:r>
                <a:endParaRPr lang="ko-KR" altLang="en-US" sz="1600" kern="0" dirty="0">
                  <a:solidFill>
                    <a:sysClr val="windowText" lastClr="000000"/>
                  </a:solidFill>
                  <a:latin typeface="Calibri"/>
                  <a:ea typeface="나눔고딕"/>
                </a:endParaRPr>
              </a:p>
            </p:txBody>
          </p:sp>
          <p:sp>
            <p:nvSpPr>
              <p:cNvPr id="102" name="TextBox 101"/>
              <p:cNvSpPr txBox="1"/>
              <p:nvPr/>
            </p:nvSpPr>
            <p:spPr>
              <a:xfrm>
                <a:off x="2187914" y="3870654"/>
                <a:ext cx="1459178" cy="707886"/>
              </a:xfrm>
              <a:prstGeom prst="rect">
                <a:avLst/>
              </a:prstGeom>
              <a:noFill/>
            </p:spPr>
            <p:txBody>
              <a:bodyPr wrap="none" rtlCol="0">
                <a:spAutoFit/>
              </a:bodyPr>
              <a:lstStyle/>
              <a:p>
                <a:pPr algn="r">
                  <a:defRPr/>
                </a:pPr>
                <a:r>
                  <a:rPr lang="en-US" altLang="ko-KR" sz="2000" b="1" kern="0" dirty="0" smtClean="0">
                    <a:solidFill>
                      <a:sysClr val="windowText" lastClr="000000"/>
                    </a:solidFill>
                  </a:rPr>
                  <a:t>PMU</a:t>
                </a:r>
                <a:r>
                  <a:rPr lang="en-US" altLang="ko-KR" sz="2000" kern="0" dirty="0" smtClean="0">
                    <a:solidFill>
                      <a:sysClr val="windowText" lastClr="000000"/>
                    </a:solidFill>
                  </a:rPr>
                  <a:t> (PEI</a:t>
                </a:r>
              </a:p>
              <a:p>
                <a:pPr algn="r">
                  <a:defRPr/>
                </a:pPr>
                <a:r>
                  <a:rPr lang="en-US" altLang="ko-KR" sz="2000" kern="0" dirty="0" err="1" smtClean="0">
                    <a:solidFill>
                      <a:sysClr val="windowText" lastClr="000000"/>
                    </a:solidFill>
                  </a:rPr>
                  <a:t>Mgmt</a:t>
                </a:r>
                <a:r>
                  <a:rPr lang="en-US" altLang="ko-KR" sz="2000" kern="0" dirty="0" smtClean="0">
                    <a:solidFill>
                      <a:sysClr val="windowText" lastClr="000000"/>
                    </a:solidFill>
                  </a:rPr>
                  <a:t> Unit)</a:t>
                </a:r>
                <a:endParaRPr lang="ko-KR" altLang="en-US" sz="2000" kern="0" dirty="0">
                  <a:solidFill>
                    <a:sysClr val="windowText" lastClr="000000"/>
                  </a:solidFill>
                </a:endParaRPr>
              </a:p>
            </p:txBody>
          </p:sp>
        </p:grpSp>
        <p:cxnSp>
          <p:nvCxnSpPr>
            <p:cNvPr id="97" name="직선 화살표 연결선 82"/>
            <p:cNvCxnSpPr>
              <a:stCxn id="99" idx="0"/>
              <a:endCxn id="65" idx="1"/>
            </p:cNvCxnSpPr>
            <p:nvPr/>
          </p:nvCxnSpPr>
          <p:spPr>
            <a:xfrm flipV="1">
              <a:off x="4215095" y="3551017"/>
              <a:ext cx="5123" cy="33060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98" name="구부러진 연결선 86"/>
            <p:cNvCxnSpPr>
              <a:stCxn id="92" idx="2"/>
              <a:endCxn id="99" idx="1"/>
            </p:cNvCxnSpPr>
            <p:nvPr/>
          </p:nvCxnSpPr>
          <p:spPr>
            <a:xfrm rot="16200000" flipH="1">
              <a:off x="1941916" y="2949581"/>
              <a:ext cx="1038592" cy="2342218"/>
            </a:xfrm>
            <a:prstGeom prst="curvedConnector2">
              <a:avLst/>
            </a:prstGeom>
            <a:noFill/>
            <a:ln w="9525" cap="flat" cmpd="sng" algn="ctr">
              <a:solidFill>
                <a:srgbClr val="FAA43A">
                  <a:shade val="95000"/>
                  <a:satMod val="105000"/>
                </a:srgbClr>
              </a:solidFill>
              <a:prstDash val="solid"/>
              <a:headEnd type="triangle"/>
              <a:tailEnd type="triangle"/>
            </a:ln>
            <a:effectLst/>
          </p:spPr>
        </p:cxnSp>
      </p:grpSp>
      <p:sp>
        <p:nvSpPr>
          <p:cNvPr id="112" name="TextBox 111"/>
          <p:cNvSpPr txBox="1"/>
          <p:nvPr/>
        </p:nvSpPr>
        <p:spPr>
          <a:xfrm>
            <a:off x="2678395" y="5651976"/>
            <a:ext cx="3787215" cy="461665"/>
          </a:xfrm>
          <a:prstGeom prst="rect">
            <a:avLst/>
          </a:prstGeom>
          <a:noFill/>
        </p:spPr>
        <p:txBody>
          <a:bodyPr wrap="none" rtlCol="0">
            <a:spAutoFit/>
          </a:bodyPr>
          <a:lstStyle/>
          <a:p>
            <a:pPr algn="ctr">
              <a:defRPr/>
            </a:pPr>
            <a:r>
              <a:rPr lang="en-US" altLang="ko-KR" sz="2400" kern="0" dirty="0" smtClean="0">
                <a:solidFill>
                  <a:sysClr val="windowText" lastClr="000000"/>
                </a:solidFill>
              </a:rPr>
              <a:t>Example PEI </a:t>
            </a:r>
            <a:r>
              <a:rPr lang="en-US" altLang="ko-KR" sz="2400" kern="0" dirty="0" err="1" smtClean="0">
                <a:solidFill>
                  <a:sysClr val="windowText" lastClr="000000"/>
                </a:solidFill>
              </a:rPr>
              <a:t>uArchitecture</a:t>
            </a:r>
            <a:endParaRPr lang="ko-KR" altLang="en-US" sz="2400" kern="0" dirty="0">
              <a:solidFill>
                <a:sysClr val="windowText" lastClr="000000"/>
              </a:solidFill>
            </a:endParaRPr>
          </a:p>
        </p:txBody>
      </p:sp>
    </p:spTree>
    <p:extLst>
      <p:ext uri="{BB962C8B-B14F-4D97-AF65-F5344CB8AC3E}">
        <p14:creationId xmlns:p14="http://schemas.microsoft.com/office/powerpoint/2010/main" val="18513651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fade">
                                      <p:cBhvr>
                                        <p:cTn id="7" dur="2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en-US" altLang="ko-KR" dirty="0" smtClean="0"/>
              <a:t>Evaluated Data-Intensive Applications</a:t>
            </a:r>
            <a:endParaRPr lang="ko-KR" altLang="en-US" dirty="0"/>
          </a:p>
        </p:txBody>
      </p:sp>
      <p:sp>
        <p:nvSpPr>
          <p:cNvPr id="3" name="내용 개체 틀 2"/>
          <p:cNvSpPr>
            <a:spLocks noGrp="1"/>
          </p:cNvSpPr>
          <p:nvPr>
            <p:ph idx="1"/>
          </p:nvPr>
        </p:nvSpPr>
        <p:spPr/>
        <p:txBody>
          <a:bodyPr/>
          <a:lstStyle/>
          <a:p>
            <a:r>
              <a:rPr lang="en-US" altLang="ko-KR" dirty="0" smtClean="0">
                <a:solidFill>
                  <a:srgbClr val="FF0000"/>
                </a:solidFill>
              </a:rPr>
              <a:t>Ten emerging data-intensive workloads</a:t>
            </a:r>
          </a:p>
          <a:p>
            <a:pPr lvl="1"/>
            <a:r>
              <a:rPr lang="en-US" altLang="ko-KR" dirty="0" smtClean="0">
                <a:solidFill>
                  <a:srgbClr val="0000FF"/>
                </a:solidFill>
              </a:rPr>
              <a:t>Large-scale graph processing</a:t>
            </a:r>
          </a:p>
          <a:p>
            <a:pPr lvl="2"/>
            <a:r>
              <a:rPr lang="en-US" altLang="ko-KR" dirty="0" smtClean="0"/>
              <a:t>Average teenage follower, BFS, PageRank, single-source shortest path, weakly connected components</a:t>
            </a:r>
          </a:p>
          <a:p>
            <a:pPr lvl="1"/>
            <a:r>
              <a:rPr lang="en-US" altLang="ko-KR" dirty="0" smtClean="0">
                <a:solidFill>
                  <a:srgbClr val="0000FF"/>
                </a:solidFill>
              </a:rPr>
              <a:t>In-memory data analytics</a:t>
            </a:r>
          </a:p>
          <a:p>
            <a:pPr lvl="2"/>
            <a:r>
              <a:rPr lang="en-US" altLang="ko-KR" dirty="0" smtClean="0"/>
              <a:t>Hash join, histogram, radix partitioning</a:t>
            </a:r>
          </a:p>
          <a:p>
            <a:pPr lvl="1"/>
            <a:r>
              <a:rPr lang="en-US" altLang="ko-KR" dirty="0" smtClean="0">
                <a:solidFill>
                  <a:srgbClr val="0000FF"/>
                </a:solidFill>
              </a:rPr>
              <a:t>Machine learning and data mining</a:t>
            </a:r>
          </a:p>
          <a:p>
            <a:pPr lvl="2"/>
            <a:r>
              <a:rPr lang="en-US" altLang="ko-KR" dirty="0" err="1" smtClean="0"/>
              <a:t>Streamcluster</a:t>
            </a:r>
            <a:r>
              <a:rPr lang="en-US" altLang="ko-KR" dirty="0" smtClean="0"/>
              <a:t>, SVM-RFE</a:t>
            </a:r>
          </a:p>
          <a:p>
            <a:pPr lvl="1"/>
            <a:endParaRPr lang="en-US" altLang="ko-KR" dirty="0" smtClean="0"/>
          </a:p>
          <a:p>
            <a:r>
              <a:rPr lang="en-US" altLang="ko-KR" dirty="0" smtClean="0"/>
              <a:t>Three input sets (small, medium, large) for each workload</a:t>
            </a:r>
            <a:r>
              <a:rPr lang="ko-KR" altLang="en-US" dirty="0" smtClean="0"/>
              <a:t> </a:t>
            </a:r>
            <a:r>
              <a:rPr lang="en-US" altLang="ko-KR" dirty="0" smtClean="0"/>
              <a:t>to show the impact of data locality</a:t>
            </a:r>
            <a:endParaRPr lang="ko-KR" altLang="en-US" dirty="0"/>
          </a:p>
        </p:txBody>
      </p:sp>
    </p:spTree>
    <p:extLst>
      <p:ext uri="{BB962C8B-B14F-4D97-AF65-F5344CB8AC3E}">
        <p14:creationId xmlns:p14="http://schemas.microsoft.com/office/powerpoint/2010/main" val="569216999"/>
      </p:ext>
    </p:extLst>
  </p:cSld>
  <p:clrMapOvr>
    <a:masterClrMapping/>
  </p:clrMapOvr>
  <p:transition/>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PEI Performance Delta: Large Data Sets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156</a:t>
            </a:fld>
            <a:endParaRPr lang="en-US" altLang="en-US">
              <a:solidFill>
                <a:srgbClr val="000000"/>
              </a:solidFill>
            </a:endParaRPr>
          </a:p>
        </p:txBody>
      </p:sp>
      <p:graphicFrame>
        <p:nvGraphicFramePr>
          <p:cNvPr id="7" name="내용 개체 틀 5"/>
          <p:cNvGraphicFramePr>
            <a:graphicFrameLocks noGrp="1"/>
          </p:cNvGraphicFramePr>
          <p:nvPr>
            <p:ph idx="1"/>
            <p:extLst/>
          </p:nvPr>
        </p:nvGraphicFramePr>
        <p:xfrm>
          <a:off x="457200" y="1556792"/>
          <a:ext cx="8229600" cy="4751933"/>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2328763" y="1124744"/>
            <a:ext cx="448648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(Large Inputs, Baseline: Host-Only)</a:t>
            </a:r>
            <a:endParaRPr lang="ko-KR" altLang="en-US" sz="2400" kern="0" dirty="0">
              <a:solidFill>
                <a:sysClr val="windowText" lastClr="000000"/>
              </a:solidFill>
            </a:endParaRPr>
          </a:p>
        </p:txBody>
      </p:sp>
    </p:spTree>
    <p:extLst>
      <p:ext uri="{BB962C8B-B14F-4D97-AF65-F5344CB8AC3E}">
        <p14:creationId xmlns:p14="http://schemas.microsoft.com/office/powerpoint/2010/main" val="1937938455"/>
      </p:ext>
    </p:extLst>
  </p:cSld>
  <p:clrMapOvr>
    <a:masterClrMapping/>
  </p:clrMapOvr>
  <p:transition/>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PEI Energy Consumption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157</a:t>
            </a:fld>
            <a:endParaRPr lang="en-US" altLang="en-US">
              <a:solidFill>
                <a:srgbClr val="000000"/>
              </a:solidFill>
            </a:endParaRPr>
          </a:p>
        </p:txBody>
      </p:sp>
      <p:graphicFrame>
        <p:nvGraphicFramePr>
          <p:cNvPr id="15" name="내용 개체 틀 11"/>
          <p:cNvGraphicFramePr>
            <a:graphicFrameLocks noGrp="1"/>
          </p:cNvGraphicFramePr>
          <p:nvPr>
            <p:ph idx="1"/>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16" name="TextBox 15"/>
          <p:cNvSpPr txBox="1"/>
          <p:nvPr/>
        </p:nvSpPr>
        <p:spPr>
          <a:xfrm>
            <a:off x="6289549" y="1194751"/>
            <a:ext cx="1428340" cy="461665"/>
          </a:xfrm>
          <a:prstGeom prst="rect">
            <a:avLst/>
          </a:prstGeom>
          <a:noFill/>
        </p:spPr>
        <p:txBody>
          <a:bodyPr wrap="none" rtlCol="0" anchor="ctr">
            <a:spAutoFit/>
          </a:bodyPr>
          <a:lstStyle/>
          <a:p>
            <a:pPr>
              <a:defRPr/>
            </a:pPr>
            <a:r>
              <a:rPr lang="en-US" altLang="ko-KR" sz="2400" kern="0" dirty="0" smtClean="0">
                <a:solidFill>
                  <a:sysClr val="windowText" lastClr="000000"/>
                </a:solidFill>
              </a:rPr>
              <a:t>Host-Only</a:t>
            </a:r>
            <a:endParaRPr lang="ko-KR" altLang="en-US" sz="2400" kern="0" dirty="0">
              <a:solidFill>
                <a:sysClr val="windowText" lastClr="000000"/>
              </a:solidFill>
            </a:endParaRPr>
          </a:p>
        </p:txBody>
      </p:sp>
      <p:sp>
        <p:nvSpPr>
          <p:cNvPr id="17" name="TextBox 16"/>
          <p:cNvSpPr txBox="1"/>
          <p:nvPr/>
        </p:nvSpPr>
        <p:spPr>
          <a:xfrm>
            <a:off x="6283452" y="1612991"/>
            <a:ext cx="1353256" cy="461665"/>
          </a:xfrm>
          <a:prstGeom prst="rect">
            <a:avLst/>
          </a:prstGeom>
          <a:noFill/>
        </p:spPr>
        <p:txBody>
          <a:bodyPr wrap="none" rtlCol="0" anchor="ctr">
            <a:spAutoFit/>
          </a:bodyPr>
          <a:lstStyle/>
          <a:p>
            <a:pPr>
              <a:defRPr/>
            </a:pPr>
            <a:r>
              <a:rPr lang="en-US" altLang="ko-KR" sz="2400" kern="0" dirty="0" smtClean="0">
                <a:solidFill>
                  <a:sysClr val="windowText" lastClr="000000"/>
                </a:solidFill>
              </a:rPr>
              <a:t>PIM-Only</a:t>
            </a:r>
            <a:endParaRPr lang="ko-KR" altLang="en-US" sz="2400" kern="0" dirty="0">
              <a:solidFill>
                <a:sysClr val="windowText" lastClr="000000"/>
              </a:solidFill>
            </a:endParaRPr>
          </a:p>
        </p:txBody>
      </p:sp>
      <p:sp>
        <p:nvSpPr>
          <p:cNvPr id="18" name="TextBox 17"/>
          <p:cNvSpPr txBox="1"/>
          <p:nvPr/>
        </p:nvSpPr>
        <p:spPr>
          <a:xfrm>
            <a:off x="6286900" y="2031231"/>
            <a:ext cx="2027671" cy="461665"/>
          </a:xfrm>
          <a:prstGeom prst="rect">
            <a:avLst/>
          </a:prstGeom>
          <a:noFill/>
        </p:spPr>
        <p:txBody>
          <a:bodyPr wrap="none" rtlCol="0" anchor="ctr">
            <a:spAutoFit/>
          </a:bodyPr>
          <a:lstStyle/>
          <a:p>
            <a:pPr>
              <a:defRPr/>
            </a:pPr>
            <a:r>
              <a:rPr lang="en-US" altLang="ko-KR" sz="2400" kern="0" dirty="0" smtClean="0">
                <a:solidFill>
                  <a:sysClr val="windowText" lastClr="000000"/>
                </a:solidFill>
              </a:rPr>
              <a:t>Locality-Aware</a:t>
            </a:r>
            <a:endParaRPr lang="ko-KR" altLang="en-US" sz="2400" kern="0" dirty="0">
              <a:solidFill>
                <a:sysClr val="windowText" lastClr="000000"/>
              </a:solidFill>
            </a:endParaRPr>
          </a:p>
        </p:txBody>
      </p:sp>
      <p:sp>
        <p:nvSpPr>
          <p:cNvPr id="19" name="직사각형 7"/>
          <p:cNvSpPr/>
          <p:nvPr/>
        </p:nvSpPr>
        <p:spPr>
          <a:xfrm>
            <a:off x="3995936" y="2610017"/>
            <a:ext cx="522276" cy="402123"/>
          </a:xfrm>
          <a:prstGeom prst="rect">
            <a:avLst/>
          </a:prstGeom>
          <a:no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20" name="직사각형 8"/>
          <p:cNvSpPr/>
          <p:nvPr/>
        </p:nvSpPr>
        <p:spPr>
          <a:xfrm>
            <a:off x="4587606" y="2542782"/>
            <a:ext cx="522276" cy="402123"/>
          </a:xfrm>
          <a:prstGeom prst="rect">
            <a:avLst/>
          </a:prstGeom>
          <a:no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21" name="직사각형 9"/>
          <p:cNvSpPr/>
          <p:nvPr/>
        </p:nvSpPr>
        <p:spPr>
          <a:xfrm>
            <a:off x="5146738" y="2856545"/>
            <a:ext cx="522276" cy="402123"/>
          </a:xfrm>
          <a:prstGeom prst="rect">
            <a:avLst/>
          </a:prstGeom>
          <a:no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cxnSp>
        <p:nvCxnSpPr>
          <p:cNvPr id="22" name="꺾인 연결선 13"/>
          <p:cNvCxnSpPr>
            <a:endCxn id="19" idx="0"/>
          </p:cNvCxnSpPr>
          <p:nvPr/>
        </p:nvCxnSpPr>
        <p:spPr>
          <a:xfrm rot="10800000" flipV="1">
            <a:off x="4257074" y="1398687"/>
            <a:ext cx="2026378" cy="1211329"/>
          </a:xfrm>
          <a:prstGeom prst="bentConnector2">
            <a:avLst/>
          </a:prstGeom>
          <a:noFill/>
          <a:ln w="19050" cap="flat" cmpd="sng" algn="ctr">
            <a:solidFill>
              <a:srgbClr val="5DA5DA">
                <a:shade val="95000"/>
                <a:satMod val="105000"/>
              </a:srgbClr>
            </a:solidFill>
            <a:prstDash val="dash"/>
            <a:tailEnd type="triangle"/>
          </a:ln>
          <a:effectLst/>
        </p:spPr>
      </p:cxnSp>
      <p:cxnSp>
        <p:nvCxnSpPr>
          <p:cNvPr id="23" name="꺾인 연결선 15"/>
          <p:cNvCxnSpPr>
            <a:endCxn id="20" idx="0"/>
          </p:cNvCxnSpPr>
          <p:nvPr/>
        </p:nvCxnSpPr>
        <p:spPr>
          <a:xfrm rot="10800000" flipV="1">
            <a:off x="4848744" y="1816928"/>
            <a:ext cx="1434708" cy="725854"/>
          </a:xfrm>
          <a:prstGeom prst="bentConnector2">
            <a:avLst/>
          </a:prstGeom>
          <a:noFill/>
          <a:ln w="19050" cap="flat" cmpd="sng" algn="ctr">
            <a:solidFill>
              <a:srgbClr val="5DA5DA">
                <a:shade val="95000"/>
                <a:satMod val="105000"/>
              </a:srgbClr>
            </a:solidFill>
            <a:prstDash val="dash"/>
            <a:tailEnd type="triangle"/>
          </a:ln>
          <a:effectLst/>
        </p:spPr>
      </p:cxnSp>
      <p:cxnSp>
        <p:nvCxnSpPr>
          <p:cNvPr id="24" name="꺾인 연결선 17"/>
          <p:cNvCxnSpPr>
            <a:stCxn id="18" idx="1"/>
            <a:endCxn id="21" idx="0"/>
          </p:cNvCxnSpPr>
          <p:nvPr/>
        </p:nvCxnSpPr>
        <p:spPr>
          <a:xfrm rot="10800000" flipV="1">
            <a:off x="5407876" y="2262063"/>
            <a:ext cx="879024" cy="594481"/>
          </a:xfrm>
          <a:prstGeom prst="bentConnector2">
            <a:avLst/>
          </a:prstGeom>
          <a:noFill/>
          <a:ln w="19050" cap="flat" cmpd="sng" algn="ctr">
            <a:solidFill>
              <a:srgbClr val="5DA5DA">
                <a:shade val="95000"/>
                <a:satMod val="105000"/>
              </a:srgbClr>
            </a:solidFill>
            <a:prstDash val="dash"/>
            <a:tailEnd type="triangle"/>
          </a:ln>
          <a:effectLst/>
        </p:spPr>
      </p:cxnSp>
    </p:spTree>
    <p:extLst>
      <p:ext uri="{BB962C8B-B14F-4D97-AF65-F5344CB8AC3E}">
        <p14:creationId xmlns:p14="http://schemas.microsoft.com/office/powerpoint/2010/main" val="47139136"/>
      </p:ext>
    </p:extLst>
  </p:cSld>
  <p:clrMapOvr>
    <a:masterClrMapping/>
  </p:clrMapOvr>
  <p:transition/>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PIM-Enabled Instructions</a:t>
            </a:r>
            <a:endParaRPr lang="en-US" dirty="0"/>
          </a:p>
        </p:txBody>
      </p:sp>
      <p:sp>
        <p:nvSpPr>
          <p:cNvPr id="3" name="Content Placeholder 2"/>
          <p:cNvSpPr>
            <a:spLocks noGrp="1"/>
          </p:cNvSpPr>
          <p:nvPr>
            <p:ph idx="1"/>
          </p:nvPr>
        </p:nvSpPr>
        <p:spPr>
          <a:xfrm>
            <a:off x="228600" y="1052736"/>
            <a:ext cx="8610600" cy="5195664"/>
          </a:xfrm>
        </p:spPr>
        <p:txBody>
          <a:bodyPr/>
          <a:lstStyle/>
          <a:p>
            <a:r>
              <a:rPr lang="en-US" dirty="0" err="1"/>
              <a:t>Junwhan</a:t>
            </a:r>
            <a:r>
              <a:rPr lang="en-US" dirty="0"/>
              <a:t> </a:t>
            </a:r>
            <a:r>
              <a:rPr lang="en-US" dirty="0" err="1"/>
              <a:t>Ahn</a:t>
            </a:r>
            <a:r>
              <a:rPr lang="en-US" dirty="0"/>
              <a:t>, </a:t>
            </a:r>
            <a:r>
              <a:rPr lang="en-US" dirty="0" err="1"/>
              <a:t>Sungjoo</a:t>
            </a:r>
            <a:r>
              <a:rPr lang="en-US" dirty="0"/>
              <a:t> </a:t>
            </a:r>
            <a:r>
              <a:rPr lang="en-US" dirty="0" err="1"/>
              <a:t>Yoo</a:t>
            </a:r>
            <a:r>
              <a:rPr lang="en-US" dirty="0"/>
              <a:t>, Onur Mutlu, and </a:t>
            </a:r>
            <a:r>
              <a:rPr lang="en-US" dirty="0" err="1"/>
              <a:t>Kiyoung</a:t>
            </a:r>
            <a:r>
              <a:rPr lang="en-US" dirty="0"/>
              <a:t> Choi,</a:t>
            </a:r>
            <a:br>
              <a:rPr lang="en-US" dirty="0"/>
            </a:br>
            <a:r>
              <a:rPr lang="en-US" b="1" dirty="0">
                <a:hlinkClick r:id="rId2"/>
              </a:rPr>
              <a:t>"PIM-Enabled Instructions: A Low-Overhead, Locality-Aware Processing-in-Memory Architecture"</a:t>
            </a:r>
            <a:r>
              <a:rPr lang="en-US" dirty="0"/>
              <a:t/>
            </a:r>
            <a:br>
              <a:rPr lang="en-US" dirty="0"/>
            </a:br>
            <a:r>
              <a:rPr lang="en-US" i="1" dirty="0"/>
              <a:t>Proceedings of the </a:t>
            </a:r>
            <a:r>
              <a:rPr lang="en-US" i="1" dirty="0">
                <a:hlinkClick r:id="rId3"/>
              </a:rPr>
              <a:t>42nd International Symposium on Computer Architecture</a:t>
            </a:r>
            <a:r>
              <a:rPr lang="en-US" i="1" dirty="0"/>
              <a:t> (</a:t>
            </a:r>
            <a:r>
              <a:rPr lang="en-US" b="1" i="1" dirty="0"/>
              <a:t>ISCA</a:t>
            </a:r>
            <a:r>
              <a:rPr lang="en-US" i="1" dirty="0"/>
              <a:t>)</a:t>
            </a:r>
            <a:r>
              <a:rPr lang="en-US" dirty="0"/>
              <a:t>, Portland, OR, June 2015. </a:t>
            </a:r>
            <a:br>
              <a:rPr lang="en-US" dirty="0"/>
            </a:br>
            <a:r>
              <a:rPr lang="en-US" dirty="0"/>
              <a:t>[</a:t>
            </a:r>
            <a:r>
              <a:rPr lang="en-US" dirty="0">
                <a:hlinkClick r:id="rId4"/>
              </a:rPr>
              <a:t>Slides (pdf)</a:t>
            </a:r>
            <a:r>
              <a:rPr lang="en-US" dirty="0"/>
              <a:t>] [</a:t>
            </a:r>
            <a:r>
              <a:rPr lang="en-US" dirty="0">
                <a:hlinkClick r:id="rId5"/>
              </a:rPr>
              <a:t>Lightning Session Slides (pdf)</a:t>
            </a:r>
            <a:r>
              <a:rPr lang="en-US" dirty="0"/>
              <a:t>] </a:t>
            </a:r>
            <a:r>
              <a:rPr lang="en-US" dirty="0" smtClean="0"/>
              <a:t> </a:t>
            </a:r>
          </a:p>
          <a:p>
            <a:endParaRPr lang="en-US" dirty="0"/>
          </a:p>
          <a:p>
            <a:endParaRPr lang="en-US" dirty="0"/>
          </a:p>
        </p:txBody>
      </p:sp>
      <p:pic>
        <p:nvPicPr>
          <p:cNvPr id="5" name="Picture 4"/>
          <p:cNvPicPr>
            <a:picLocks noChangeAspect="1"/>
          </p:cNvPicPr>
          <p:nvPr/>
        </p:nvPicPr>
        <p:blipFill>
          <a:blip r:embed="rId6"/>
          <a:stretch>
            <a:fillRect/>
          </a:stretch>
        </p:blipFill>
        <p:spPr>
          <a:xfrm>
            <a:off x="0" y="4177496"/>
            <a:ext cx="9144000" cy="2275840"/>
          </a:xfrm>
          <a:prstGeom prst="rect">
            <a:avLst/>
          </a:prstGeom>
        </p:spPr>
      </p:pic>
    </p:spTree>
    <p:extLst>
      <p:ext uri="{BB962C8B-B14F-4D97-AF65-F5344CB8AC3E}">
        <p14:creationId xmlns:p14="http://schemas.microsoft.com/office/powerpoint/2010/main" val="14697805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and Opportunity for Future</a:t>
            </a:r>
            <a:endParaRPr lang="en-US" dirty="0"/>
          </a:p>
        </p:txBody>
      </p:sp>
      <p:sp>
        <p:nvSpPr>
          <p:cNvPr id="3" name="Content Placeholder 2"/>
          <p:cNvSpPr>
            <a:spLocks noGrp="1"/>
          </p:cNvSpPr>
          <p:nvPr>
            <p:ph idx="1"/>
          </p:nvPr>
        </p:nvSpPr>
        <p:spPr>
          <a:xfrm>
            <a:off x="0" y="1412776"/>
            <a:ext cx="9144000" cy="2088232"/>
          </a:xfrm>
        </p:spPr>
        <p:txBody>
          <a:bodyPr/>
          <a:lstStyle/>
          <a:p>
            <a:pPr marL="0" indent="0" algn="ctr">
              <a:buNone/>
            </a:pPr>
            <a:r>
              <a:rPr lang="en-US" sz="6400" dirty="0" smtClean="0">
                <a:solidFill>
                  <a:srgbClr val="FF0000"/>
                </a:solidFill>
              </a:rPr>
              <a:t>Fundamentally</a:t>
            </a:r>
          </a:p>
          <a:p>
            <a:pPr marL="0" indent="0" algn="ctr">
              <a:buNone/>
            </a:pPr>
            <a:r>
              <a:rPr lang="en-US" sz="6400" dirty="0" smtClean="0">
                <a:solidFill>
                  <a:srgbClr val="0000FF"/>
                </a:solidFill>
              </a:rPr>
              <a:t>Energy-Efficient</a:t>
            </a:r>
          </a:p>
          <a:p>
            <a:pPr marL="0" indent="0" algn="ctr">
              <a:buNone/>
            </a:pPr>
            <a:r>
              <a:rPr lang="en-US" sz="6400" dirty="0">
                <a:solidFill>
                  <a:srgbClr val="0000FF"/>
                </a:solidFill>
              </a:rPr>
              <a:t>(</a:t>
            </a:r>
            <a:r>
              <a:rPr lang="en-US" sz="6400" dirty="0" smtClean="0">
                <a:solidFill>
                  <a:srgbClr val="0000FF"/>
                </a:solidFill>
              </a:rPr>
              <a:t>Data-Centric)</a:t>
            </a:r>
          </a:p>
          <a:p>
            <a:pPr marL="0" indent="0" algn="ctr">
              <a:buNone/>
            </a:pPr>
            <a:r>
              <a:rPr lang="en-US" sz="6400" dirty="0" smtClean="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159</a:t>
            </a:fld>
            <a:endParaRPr lang="en-US">
              <a:solidFill>
                <a:srgbClr val="000000"/>
              </a:solidFill>
            </a:endParaRPr>
          </a:p>
        </p:txBody>
      </p:sp>
    </p:spTree>
    <p:extLst>
      <p:ext uri="{BB962C8B-B14F-4D97-AF65-F5344CB8AC3E}">
        <p14:creationId xmlns:p14="http://schemas.microsoft.com/office/powerpoint/2010/main" val="1179842020"/>
      </p:ext>
    </p:extLst>
  </p:cSld>
  <p:clrMapOvr>
    <a:masterClrMapping/>
  </p:clrMapOvr>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a:t>
            </a:r>
            <a:r>
              <a:rPr lang="en-US" dirty="0" smtClean="0">
                <a:latin typeface="Garamond" charset="0"/>
                <a:ea typeface="ＭＳ Ｐゴシック" charset="0"/>
                <a:cs typeface="ＭＳ Ｐゴシック" charset="0"/>
              </a:rPr>
              <a:t>(V</a:t>
            </a:r>
            <a:r>
              <a:rPr lang="en-US" dirty="0">
                <a:latin typeface="Garamond" charset="0"/>
                <a:ea typeface="ＭＳ Ｐゴシック" charset="0"/>
                <a:cs typeface="ＭＳ Ｐゴシック" charset="0"/>
              </a:rPr>
              <a:t>)</a:t>
            </a:r>
            <a:endParaRPr lang="en-US" dirty="0"/>
          </a:p>
        </p:txBody>
      </p:sp>
      <p:sp>
        <p:nvSpPr>
          <p:cNvPr id="3" name="Content Placeholder 2"/>
          <p:cNvSpPr>
            <a:spLocks noGrp="1"/>
          </p:cNvSpPr>
          <p:nvPr>
            <p:ph idx="1"/>
          </p:nvPr>
        </p:nvSpPr>
        <p:spPr>
          <a:xfrm>
            <a:off x="228600" y="908721"/>
            <a:ext cx="8763000" cy="5339680"/>
          </a:xfrm>
        </p:spPr>
        <p:txBody>
          <a:bodyPr/>
          <a:lstStyle/>
          <a:p>
            <a:r>
              <a:rPr lang="en-US" dirty="0" smtClean="0"/>
              <a:t>DRAM scaling has already become increasingly difficult</a:t>
            </a:r>
          </a:p>
          <a:p>
            <a:pPr lvl="1">
              <a:spcBef>
                <a:spcPts val="600"/>
              </a:spcBef>
            </a:pPr>
            <a:r>
              <a:rPr lang="en-US" dirty="0" smtClean="0"/>
              <a:t>Increasing cell leakage current, reduced cell reliability, increasing manufacturing difficulties </a:t>
            </a:r>
            <a:r>
              <a:rPr lang="en-US" sz="1800" dirty="0" smtClean="0">
                <a:solidFill>
                  <a:schemeClr val="bg1">
                    <a:lumMod val="50000"/>
                  </a:schemeClr>
                </a:solidFill>
              </a:rPr>
              <a:t>[Kim+ ISCA 2014],</a:t>
            </a:r>
            <a:br>
              <a:rPr lang="en-US" sz="1800" dirty="0" smtClean="0">
                <a:solidFill>
                  <a:schemeClr val="bg1">
                    <a:lumMod val="50000"/>
                  </a:schemeClr>
                </a:solidFill>
              </a:rPr>
            </a:br>
            <a:r>
              <a:rPr lang="en-US" sz="1800" dirty="0" smtClean="0">
                <a:solidFill>
                  <a:schemeClr val="bg1">
                    <a:lumMod val="50000"/>
                  </a:schemeClr>
                </a:solidFill>
              </a:rPr>
              <a:t>[Liu+ ISCA 2013], [Mutlu IMW 2013], [Mutlu DATE 2017]</a:t>
            </a:r>
          </a:p>
          <a:p>
            <a:pPr lvl="1">
              <a:spcBef>
                <a:spcPts val="600"/>
              </a:spcBef>
            </a:pPr>
            <a:r>
              <a:rPr lang="en-US" b="1" dirty="0" smtClean="0">
                <a:solidFill>
                  <a:srgbClr val="C00000"/>
                </a:solidFill>
              </a:rPr>
              <a:t>Difficult to significantly improve capacity, energy</a:t>
            </a:r>
            <a:endParaRPr lang="en-US" dirty="0">
              <a:solidFill>
                <a:srgbClr val="C00000"/>
              </a:solidFill>
            </a:endParaRPr>
          </a:p>
          <a:p>
            <a:pPr>
              <a:spcBef>
                <a:spcPts val="1800"/>
              </a:spcBef>
            </a:pPr>
            <a:r>
              <a:rPr lang="en-US" b="1" dirty="0" smtClean="0">
                <a:solidFill>
                  <a:srgbClr val="0066CC"/>
                </a:solidFill>
              </a:rPr>
              <a:t>Emerging memory technologies</a:t>
            </a:r>
            <a:r>
              <a:rPr lang="en-US" dirty="0" smtClean="0"/>
              <a:t> are promising</a:t>
            </a:r>
          </a:p>
          <a:p>
            <a:endParaRPr lang="en-US" dirty="0" smtClean="0"/>
          </a:p>
        </p:txBody>
      </p:sp>
      <p:graphicFrame>
        <p:nvGraphicFramePr>
          <p:cNvPr id="5" name="Table 4"/>
          <p:cNvGraphicFramePr>
            <a:graphicFrameLocks noGrp="1"/>
          </p:cNvGraphicFramePr>
          <p:nvPr>
            <p:extLst>
              <p:ext uri="{D42A27DB-BD31-4B8C-83A1-F6EECF244321}">
                <p14:modId xmlns:p14="http://schemas.microsoft.com/office/powerpoint/2010/main" val="1125708032"/>
              </p:ext>
            </p:extLst>
          </p:nvPr>
        </p:nvGraphicFramePr>
        <p:xfrm>
          <a:off x="156592" y="3520440"/>
          <a:ext cx="8879904" cy="2804160"/>
        </p:xfrm>
        <a:graphic>
          <a:graphicData uri="http://schemas.openxmlformats.org/drawingml/2006/table">
            <a:tbl>
              <a:tblPr firstRow="1" bandRow="1">
                <a:tableStyleId>{5940675A-B579-460E-94D1-54222C63F5DA}</a:tableStyleId>
              </a:tblPr>
              <a:tblGrid>
                <a:gridCol w="3911352">
                  <a:extLst>
                    <a:ext uri="{9D8B030D-6E8A-4147-A177-3AD203B41FA5}">
                      <a16:colId xmlns="" xmlns:a16="http://schemas.microsoft.com/office/drawing/2014/main" val="20000"/>
                    </a:ext>
                  </a:extLst>
                </a:gridCol>
                <a:gridCol w="2232248">
                  <a:extLst>
                    <a:ext uri="{9D8B030D-6E8A-4147-A177-3AD203B41FA5}">
                      <a16:colId xmlns="" xmlns:a16="http://schemas.microsoft.com/office/drawing/2014/main" val="20001"/>
                    </a:ext>
                  </a:extLst>
                </a:gridCol>
                <a:gridCol w="2736304">
                  <a:extLst>
                    <a:ext uri="{9D8B030D-6E8A-4147-A177-3AD203B41FA5}">
                      <a16:colId xmlns="" xmlns:a16="http://schemas.microsoft.com/office/drawing/2014/main" val="20002"/>
                    </a:ext>
                  </a:extLst>
                </a:gridCol>
              </a:tblGrid>
              <a:tr h="348687">
                <a:tc>
                  <a:txBody>
                    <a:bodyPr/>
                    <a:lstStyle/>
                    <a:p>
                      <a:r>
                        <a:rPr lang="en-US" sz="2000" b="1" dirty="0" smtClean="0"/>
                        <a:t>3D-Stacked DRAM</a:t>
                      </a:r>
                      <a:endParaRPr lang="en-US" sz="2000" b="1"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tcPr>
                </a:tc>
                <a:tc>
                  <a:txBody>
                    <a:bodyPr/>
                    <a:lstStyle/>
                    <a:p>
                      <a:pPr algn="ctr"/>
                      <a:r>
                        <a:rPr lang="en-US" sz="2000" dirty="0" smtClean="0">
                          <a:solidFill>
                            <a:schemeClr val="accent6"/>
                          </a:solidFill>
                        </a:rPr>
                        <a:t>higher bandwidth</a:t>
                      </a:r>
                      <a:endParaRPr lang="en-US" sz="2000" b="0" dirty="0">
                        <a:solidFill>
                          <a:schemeClr val="accent6"/>
                        </a:solidFill>
                      </a:endParaRPr>
                    </a:p>
                  </a:txBody>
                  <a:tcPr anchor="ctr">
                    <a:lnL w="38100" cap="flat" cmpd="sng" algn="ctr">
                      <a:solidFill>
                        <a:schemeClr val="tx1"/>
                      </a:solidFill>
                      <a:prstDash val="solid"/>
                      <a:round/>
                      <a:headEnd type="none" w="med" len="med"/>
                      <a:tailEnd type="none" w="med" len="med"/>
                    </a:lnL>
                    <a:lnT w="38100" cap="flat" cmpd="sng" algn="ctr">
                      <a:solidFill>
                        <a:schemeClr val="tx1"/>
                      </a:solidFill>
                      <a:prstDash val="solid"/>
                      <a:round/>
                      <a:headEnd type="none" w="med" len="med"/>
                      <a:tailEnd type="none" w="med" len="med"/>
                    </a:lnT>
                  </a:tcPr>
                </a:tc>
                <a:tc>
                  <a:txBody>
                    <a:bodyPr/>
                    <a:lstStyle/>
                    <a:p>
                      <a:pPr algn="ctr"/>
                      <a:r>
                        <a:rPr lang="en-US" sz="2000" dirty="0" smtClean="0">
                          <a:solidFill>
                            <a:srgbClr val="C00000"/>
                          </a:solidFill>
                        </a:rPr>
                        <a:t>smaller capacity</a:t>
                      </a:r>
                      <a:endParaRPr lang="en-US" sz="2000" b="0" dirty="0">
                        <a:solidFill>
                          <a:srgbClr val="C00000"/>
                        </a:solidFill>
                      </a:endParaRPr>
                    </a:p>
                  </a:txBody>
                  <a:tcPr anchor="ctr">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tcPr>
                </a:tc>
                <a:extLst>
                  <a:ext uri="{0D108BD9-81ED-4DB2-BD59-A6C34878D82A}">
                    <a16:rowId xmlns="" xmlns:a16="http://schemas.microsoft.com/office/drawing/2014/main" val="10000"/>
                  </a:ext>
                </a:extLst>
              </a:tr>
              <a:tr h="320039">
                <a:tc>
                  <a:txBody>
                    <a:bodyPr/>
                    <a:lstStyle/>
                    <a:p>
                      <a:r>
                        <a:rPr lang="en-US" sz="2000" b="1" dirty="0" smtClean="0"/>
                        <a:t>Reduced-Latency DRAM</a:t>
                      </a:r>
                      <a:br>
                        <a:rPr lang="en-US" sz="2000" b="1" dirty="0" smtClean="0"/>
                      </a:br>
                      <a:r>
                        <a:rPr lang="en-US" sz="2000" b="0" dirty="0" smtClean="0"/>
                        <a:t>(e.g., RL/TL-DRAM, FLY-RAM</a:t>
                      </a:r>
                      <a:r>
                        <a:rPr lang="en-US" sz="2000" b="0" baseline="0" dirty="0" smtClean="0"/>
                        <a:t>)</a:t>
                      </a:r>
                      <a:endParaRPr lang="en-US" sz="2000" b="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tc>
                  <a:txBody>
                    <a:bodyPr/>
                    <a:lstStyle/>
                    <a:p>
                      <a:pPr algn="ctr"/>
                      <a:r>
                        <a:rPr lang="en-US" sz="2000" dirty="0" smtClean="0">
                          <a:solidFill>
                            <a:schemeClr val="accent6"/>
                          </a:solidFill>
                        </a:rPr>
                        <a:t>lower latency</a:t>
                      </a:r>
                      <a:endParaRPr lang="en-US" sz="2000" dirty="0">
                        <a:solidFill>
                          <a:schemeClr val="accent6"/>
                        </a:solidFill>
                      </a:endParaRPr>
                    </a:p>
                  </a:txBody>
                  <a:tcPr anchor="ctr">
                    <a:lnL w="38100" cap="flat" cmpd="sng" algn="ctr">
                      <a:solidFill>
                        <a:schemeClr val="tx1"/>
                      </a:solidFill>
                      <a:prstDash val="solid"/>
                      <a:round/>
                      <a:headEnd type="none" w="med" len="med"/>
                      <a:tailEnd type="none" w="med" len="med"/>
                    </a:lnL>
                  </a:tcPr>
                </a:tc>
                <a:tc>
                  <a:txBody>
                    <a:bodyPr/>
                    <a:lstStyle/>
                    <a:p>
                      <a:pPr algn="ctr"/>
                      <a:r>
                        <a:rPr lang="en-US" sz="2000" dirty="0" smtClean="0">
                          <a:solidFill>
                            <a:srgbClr val="C00000"/>
                          </a:solidFill>
                        </a:rPr>
                        <a:t>higher cost</a:t>
                      </a:r>
                      <a:endParaRPr lang="en-US" sz="2000" dirty="0">
                        <a:solidFill>
                          <a:srgbClr val="C00000"/>
                        </a:solidFill>
                      </a:endParaRPr>
                    </a:p>
                  </a:txBody>
                  <a:tcPr anchor="ctr">
                    <a:lnR w="38100" cap="flat" cmpd="sng" algn="ctr">
                      <a:solidFill>
                        <a:schemeClr val="tx1"/>
                      </a:solidFill>
                      <a:prstDash val="solid"/>
                      <a:round/>
                      <a:headEnd type="none" w="med" len="med"/>
                      <a:tailEnd type="none" w="med" len="med"/>
                    </a:lnR>
                  </a:tcPr>
                </a:tc>
                <a:extLst>
                  <a:ext uri="{0D108BD9-81ED-4DB2-BD59-A6C34878D82A}">
                    <a16:rowId xmlns="" xmlns:a16="http://schemas.microsoft.com/office/drawing/2014/main" val="10001"/>
                  </a:ext>
                </a:extLst>
              </a:tr>
              <a:tr h="348687">
                <a:tc>
                  <a:txBody>
                    <a:bodyPr/>
                    <a:lstStyle/>
                    <a:p>
                      <a:r>
                        <a:rPr lang="en-US" sz="2000" b="1" dirty="0" smtClean="0"/>
                        <a:t>Low-Power DRAM</a:t>
                      </a:r>
                      <a:br>
                        <a:rPr lang="en-US" sz="2000" b="1" dirty="0" smtClean="0"/>
                      </a:br>
                      <a:r>
                        <a:rPr lang="en-US" sz="2000" b="0" dirty="0" smtClean="0"/>
                        <a:t>(e.g.,</a:t>
                      </a:r>
                      <a:r>
                        <a:rPr lang="en-US" sz="2000" b="0" baseline="0" dirty="0" smtClean="0"/>
                        <a:t> LPDDR3, LPDDR4, Voltron)</a:t>
                      </a:r>
                      <a:endParaRPr lang="en-US" sz="2000" b="1"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tc>
                  <a:txBody>
                    <a:bodyPr/>
                    <a:lstStyle/>
                    <a:p>
                      <a:pPr algn="ctr"/>
                      <a:r>
                        <a:rPr lang="en-US" sz="2000" dirty="0" smtClean="0">
                          <a:solidFill>
                            <a:schemeClr val="accent6"/>
                          </a:solidFill>
                        </a:rPr>
                        <a:t>lower power</a:t>
                      </a:r>
                      <a:endParaRPr lang="en-US" sz="2000" dirty="0">
                        <a:solidFill>
                          <a:schemeClr val="accent6"/>
                        </a:solidFill>
                      </a:endParaRPr>
                    </a:p>
                  </a:txBody>
                  <a:tcPr anchor="ctr">
                    <a:lnL w="38100" cap="flat" cmpd="sng" algn="ctr">
                      <a:solidFill>
                        <a:schemeClr val="tx1"/>
                      </a:solidFill>
                      <a:prstDash val="solid"/>
                      <a:round/>
                      <a:headEnd type="none" w="med" len="med"/>
                      <a:tailEnd type="none" w="med" len="med"/>
                    </a:lnL>
                  </a:tcPr>
                </a:tc>
                <a:tc>
                  <a:txBody>
                    <a:bodyPr/>
                    <a:lstStyle/>
                    <a:p>
                      <a:pPr algn="ctr"/>
                      <a:r>
                        <a:rPr lang="en-US" sz="2000" dirty="0" smtClean="0">
                          <a:solidFill>
                            <a:srgbClr val="C00000"/>
                          </a:solidFill>
                        </a:rPr>
                        <a:t>higher latency</a:t>
                      </a:r>
                    </a:p>
                    <a:p>
                      <a:pPr algn="ctr"/>
                      <a:r>
                        <a:rPr lang="en-US" sz="2000" dirty="0" smtClean="0">
                          <a:solidFill>
                            <a:srgbClr val="C00000"/>
                          </a:solidFill>
                        </a:rPr>
                        <a:t>higher cost</a:t>
                      </a:r>
                      <a:endParaRPr lang="en-US" sz="2000" dirty="0">
                        <a:solidFill>
                          <a:srgbClr val="C00000"/>
                        </a:solidFill>
                      </a:endParaRPr>
                    </a:p>
                  </a:txBody>
                  <a:tcPr anchor="ctr">
                    <a:lnR w="38100" cap="flat" cmpd="sng" algn="ctr">
                      <a:solidFill>
                        <a:schemeClr val="tx1"/>
                      </a:solidFill>
                      <a:prstDash val="solid"/>
                      <a:round/>
                      <a:headEnd type="none" w="med" len="med"/>
                      <a:tailEnd type="none" w="med" len="med"/>
                    </a:lnR>
                  </a:tcPr>
                </a:tc>
                <a:extLst>
                  <a:ext uri="{0D108BD9-81ED-4DB2-BD59-A6C34878D82A}">
                    <a16:rowId xmlns="" xmlns:a16="http://schemas.microsoft.com/office/drawing/2014/main" val="10002"/>
                  </a:ext>
                </a:extLst>
              </a:tr>
              <a:tr h="971593">
                <a:tc>
                  <a:txBody>
                    <a:bodyPr/>
                    <a:lstStyle/>
                    <a:p>
                      <a:r>
                        <a:rPr lang="en-US" sz="2000" b="1" dirty="0" smtClean="0"/>
                        <a:t>Non-Volatile Memory</a:t>
                      </a:r>
                      <a:r>
                        <a:rPr lang="en-US" sz="2000" b="1" baseline="0" dirty="0" smtClean="0"/>
                        <a:t> (NVM) </a:t>
                      </a:r>
                      <a:r>
                        <a:rPr lang="en-US" sz="2000" b="0" baseline="0" dirty="0" smtClean="0"/>
                        <a:t>(e.g., PCM, STTRAM, ReRAM, 3D </a:t>
                      </a:r>
                      <a:r>
                        <a:rPr lang="en-US" sz="2000" b="0" baseline="0" dirty="0" err="1" smtClean="0"/>
                        <a:t>Xpoint</a:t>
                      </a:r>
                      <a:r>
                        <a:rPr lang="en-US" sz="2000" b="0" baseline="0" dirty="0" smtClean="0"/>
                        <a:t>)</a:t>
                      </a:r>
                      <a:endParaRPr lang="en-US" sz="2000" b="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tcPr>
                </a:tc>
                <a:tc>
                  <a:txBody>
                    <a:bodyPr/>
                    <a:lstStyle/>
                    <a:p>
                      <a:pPr algn="ctr"/>
                      <a:r>
                        <a:rPr lang="en-US" sz="2000" dirty="0" smtClean="0">
                          <a:solidFill>
                            <a:schemeClr val="accent6"/>
                          </a:solidFill>
                        </a:rPr>
                        <a:t>larger capacity</a:t>
                      </a:r>
                      <a:endParaRPr lang="en-US" sz="2000" dirty="0">
                        <a:solidFill>
                          <a:schemeClr val="accent6"/>
                        </a:solidFill>
                      </a:endParaRPr>
                    </a:p>
                  </a:txBody>
                  <a:tcPr anchor="ctr">
                    <a:lnL w="38100" cap="flat" cmpd="sng" algn="ctr">
                      <a:solidFill>
                        <a:schemeClr val="tx1"/>
                      </a:solidFill>
                      <a:prstDash val="solid"/>
                      <a:round/>
                      <a:headEnd type="none" w="med" len="med"/>
                      <a:tailEnd type="none" w="med" len="med"/>
                    </a:lnL>
                    <a:lnB w="38100" cap="flat" cmpd="sng" algn="ctr">
                      <a:solidFill>
                        <a:schemeClr val="tx1"/>
                      </a:solidFill>
                      <a:prstDash val="solid"/>
                      <a:round/>
                      <a:headEnd type="none" w="med" len="med"/>
                      <a:tailEnd type="none" w="med" len="med"/>
                    </a:lnB>
                  </a:tcPr>
                </a:tc>
                <a:tc>
                  <a:txBody>
                    <a:bodyPr/>
                    <a:lstStyle/>
                    <a:p>
                      <a:pPr algn="ctr"/>
                      <a:r>
                        <a:rPr lang="en-US" sz="2000" dirty="0" smtClean="0">
                          <a:solidFill>
                            <a:srgbClr val="C00000"/>
                          </a:solidFill>
                        </a:rPr>
                        <a:t>higher latency</a:t>
                      </a:r>
                      <a:br>
                        <a:rPr lang="en-US" sz="2000" dirty="0" smtClean="0">
                          <a:solidFill>
                            <a:srgbClr val="C00000"/>
                          </a:solidFill>
                        </a:rPr>
                      </a:br>
                      <a:r>
                        <a:rPr lang="en-US" sz="2000" dirty="0" smtClean="0">
                          <a:solidFill>
                            <a:srgbClr val="C00000"/>
                          </a:solidFill>
                        </a:rPr>
                        <a:t>higher dynamic</a:t>
                      </a:r>
                      <a:r>
                        <a:rPr lang="en-US" sz="2000" baseline="0" dirty="0" smtClean="0">
                          <a:solidFill>
                            <a:srgbClr val="C00000"/>
                          </a:solidFill>
                        </a:rPr>
                        <a:t> </a:t>
                      </a:r>
                      <a:r>
                        <a:rPr lang="en-US" sz="2000" dirty="0" smtClean="0">
                          <a:solidFill>
                            <a:srgbClr val="C00000"/>
                          </a:solidFill>
                        </a:rPr>
                        <a:t>power lower endurance</a:t>
                      </a:r>
                      <a:endParaRPr lang="en-US" sz="2000" dirty="0">
                        <a:solidFill>
                          <a:srgbClr val="C00000"/>
                        </a:solidFill>
                      </a:endParaRPr>
                    </a:p>
                  </a:txBody>
                  <a:tcPr anchor="ctr">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3"/>
                  </a:ext>
                </a:extLst>
              </a:tr>
            </a:tbl>
          </a:graphicData>
        </a:graphic>
      </p:graphicFrame>
      <p:sp>
        <p:nvSpPr>
          <p:cNvPr id="7" name="Slide Number Placeholder 6"/>
          <p:cNvSpPr>
            <a:spLocks noGrp="1"/>
          </p:cNvSpPr>
          <p:nvPr>
            <p:ph type="sldNum" sz="quarter" idx="11"/>
          </p:nvPr>
        </p:nvSpPr>
        <p:spPr/>
        <p:txBody>
          <a:bodyPr/>
          <a:lstStyle/>
          <a:p>
            <a:fld id="{323594FA-E141-4234-AE05-360401972BE7}" type="slidenum">
              <a:rPr lang="en-US" altLang="en-US" smtClean="0"/>
              <a:pPr/>
              <a:t>16</a:t>
            </a:fld>
            <a:endParaRPr lang="en-US" altLang="en-US"/>
          </a:p>
        </p:txBody>
      </p:sp>
    </p:spTree>
    <p:extLst>
      <p:ext uri="{BB962C8B-B14F-4D97-AF65-F5344CB8AC3E}">
        <p14:creationId xmlns:p14="http://schemas.microsoft.com/office/powerpoint/2010/main" val="1644718119"/>
      </p:ext>
    </p:extLst>
  </p:cSld>
  <p:clrMapOvr>
    <a:masterClrMapping/>
  </p:clrMapOvr>
  <p:transition/>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and Opportunity for Future</a:t>
            </a:r>
            <a:endParaRPr lang="en-US" dirty="0"/>
          </a:p>
        </p:txBody>
      </p:sp>
      <p:sp>
        <p:nvSpPr>
          <p:cNvPr id="3" name="Content Placeholder 2"/>
          <p:cNvSpPr>
            <a:spLocks noGrp="1"/>
          </p:cNvSpPr>
          <p:nvPr>
            <p:ph idx="1"/>
          </p:nvPr>
        </p:nvSpPr>
        <p:spPr>
          <a:xfrm>
            <a:off x="0" y="1416968"/>
            <a:ext cx="9144000" cy="2088232"/>
          </a:xfrm>
        </p:spPr>
        <p:txBody>
          <a:bodyPr/>
          <a:lstStyle/>
          <a:p>
            <a:pPr marL="0" indent="0" algn="ctr">
              <a:buNone/>
            </a:pPr>
            <a:r>
              <a:rPr lang="en-US" sz="6400" dirty="0" smtClean="0">
                <a:solidFill>
                  <a:srgbClr val="FF0000"/>
                </a:solidFill>
              </a:rPr>
              <a:t>Fundamentally</a:t>
            </a:r>
          </a:p>
          <a:p>
            <a:pPr marL="0" indent="0" algn="ctr">
              <a:buNone/>
            </a:pPr>
            <a:r>
              <a:rPr lang="en-US" sz="6400" dirty="0" smtClean="0">
                <a:solidFill>
                  <a:srgbClr val="0000FF"/>
                </a:solidFill>
              </a:rPr>
              <a:t>Low-Latency</a:t>
            </a:r>
          </a:p>
          <a:p>
            <a:pPr marL="0" indent="0" algn="ctr">
              <a:buNone/>
            </a:pPr>
            <a:r>
              <a:rPr lang="en-US" sz="6400" dirty="0" smtClean="0">
                <a:solidFill>
                  <a:srgbClr val="0000FF"/>
                </a:solidFill>
              </a:rPr>
              <a:t>(Data-Centric)</a:t>
            </a:r>
          </a:p>
          <a:p>
            <a:pPr marL="0" indent="0" algn="ctr">
              <a:buNone/>
            </a:pPr>
            <a:r>
              <a:rPr lang="en-US" sz="6400" dirty="0" smtClean="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160</a:t>
            </a:fld>
            <a:endParaRPr lang="en-US">
              <a:solidFill>
                <a:srgbClr val="000000"/>
              </a:solidFill>
            </a:endParaRPr>
          </a:p>
        </p:txBody>
      </p:sp>
    </p:spTree>
    <p:extLst>
      <p:ext uri="{BB962C8B-B14F-4D97-AF65-F5344CB8AC3E}">
        <p14:creationId xmlns:p14="http://schemas.microsoft.com/office/powerpoint/2010/main" val="1086117233"/>
      </p:ext>
    </p:extLst>
  </p:cSld>
  <p:clrMapOvr>
    <a:masterClrMapping/>
  </p:clrMapOvr>
  <p:transition/>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Three Key Issues in Future Platforms</a:t>
            </a:r>
            <a:endParaRPr lang="en-US" dirty="0"/>
          </a:p>
        </p:txBody>
      </p:sp>
      <p:sp>
        <p:nvSpPr>
          <p:cNvPr id="3" name="Content Placeholder 2"/>
          <p:cNvSpPr>
            <a:spLocks noGrp="1"/>
          </p:cNvSpPr>
          <p:nvPr>
            <p:ph idx="1"/>
          </p:nvPr>
        </p:nvSpPr>
        <p:spPr/>
        <p:txBody>
          <a:bodyPr/>
          <a:lstStyle/>
          <a:p>
            <a:r>
              <a:rPr lang="en-US" dirty="0" smtClean="0"/>
              <a:t>Fundamentally </a:t>
            </a:r>
            <a:r>
              <a:rPr lang="en-US" dirty="0" smtClean="0">
                <a:solidFill>
                  <a:srgbClr val="0000FF"/>
                </a:solidFill>
              </a:rPr>
              <a:t>Secure/Reliable/Safe </a:t>
            </a:r>
            <a:r>
              <a:rPr lang="en-US" dirty="0" smtClean="0"/>
              <a:t>Architectures</a:t>
            </a:r>
          </a:p>
          <a:p>
            <a:endParaRPr lang="en-US" dirty="0"/>
          </a:p>
          <a:p>
            <a:endParaRPr lang="en-US" dirty="0" smtClean="0"/>
          </a:p>
          <a:p>
            <a:endParaRPr lang="en-US" dirty="0" smtClean="0"/>
          </a:p>
          <a:p>
            <a:r>
              <a:rPr lang="en-US" dirty="0" smtClean="0"/>
              <a:t>Fundamentally </a:t>
            </a:r>
            <a:r>
              <a:rPr lang="en-US" dirty="0" smtClean="0">
                <a:solidFill>
                  <a:srgbClr val="0000FF"/>
                </a:solidFill>
              </a:rPr>
              <a:t>Energy-Efficient </a:t>
            </a:r>
            <a:r>
              <a:rPr lang="en-US" dirty="0" smtClean="0"/>
              <a:t>Architectures</a:t>
            </a:r>
          </a:p>
          <a:p>
            <a:pPr lvl="1"/>
            <a:r>
              <a:rPr lang="en-US" dirty="0" smtClean="0">
                <a:solidFill>
                  <a:srgbClr val="0000FF"/>
                </a:solidFill>
              </a:rPr>
              <a:t>Memory-centric </a:t>
            </a:r>
            <a:r>
              <a:rPr lang="en-US" dirty="0" smtClean="0"/>
              <a:t>(Data-centric) Architectures</a:t>
            </a:r>
          </a:p>
          <a:p>
            <a:endParaRPr lang="en-US" dirty="0"/>
          </a:p>
          <a:p>
            <a:endParaRPr lang="en-US" dirty="0" smtClean="0"/>
          </a:p>
          <a:p>
            <a:endParaRPr lang="en-US" dirty="0" smtClean="0"/>
          </a:p>
          <a:p>
            <a:r>
              <a:rPr lang="en-US" dirty="0"/>
              <a:t>Fundamentally </a:t>
            </a:r>
            <a:r>
              <a:rPr lang="en-US" dirty="0">
                <a:solidFill>
                  <a:srgbClr val="0000FF"/>
                </a:solidFill>
              </a:rPr>
              <a:t>Low Latency </a:t>
            </a:r>
            <a:r>
              <a:rPr lang="en-US" dirty="0"/>
              <a:t>Architectures</a:t>
            </a:r>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161</a:t>
            </a:fld>
            <a:endParaRPr lang="en-US" altLang="en-US">
              <a:solidFill>
                <a:srgbClr val="000000"/>
              </a:solidFill>
            </a:endParaRPr>
          </a:p>
        </p:txBody>
      </p:sp>
      <p:sp>
        <p:nvSpPr>
          <p:cNvPr id="5" name="Rectangle 4"/>
          <p:cNvSpPr/>
          <p:nvPr/>
        </p:nvSpPr>
        <p:spPr>
          <a:xfrm>
            <a:off x="568094" y="5055302"/>
            <a:ext cx="6865906" cy="936104"/>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3777943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162</a:t>
            </a:fld>
            <a:endParaRPr lang="en-US" altLang="en-US">
              <a:solidFill>
                <a:srgbClr val="000000"/>
              </a:solidFill>
            </a:endParaRPr>
          </a:p>
        </p:txBody>
      </p:sp>
      <p:pic>
        <p:nvPicPr>
          <p:cNvPr id="5" name="Picture 4" descr="brain-MjYzMzAyMg.jpe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83568" y="764704"/>
            <a:ext cx="7416824" cy="5562618"/>
          </a:xfrm>
          <a:prstGeom prst="rect">
            <a:avLst/>
          </a:prstGeom>
        </p:spPr>
      </p:pic>
      <p:sp>
        <p:nvSpPr>
          <p:cNvPr id="6" name="Rectangle 5"/>
          <p:cNvSpPr/>
          <p:nvPr/>
        </p:nvSpPr>
        <p:spPr>
          <a:xfrm>
            <a:off x="2160240" y="6495147"/>
            <a:ext cx="4572000" cy="246221"/>
          </a:xfrm>
          <a:prstGeom prst="rect">
            <a:avLst/>
          </a:prstGeom>
        </p:spPr>
        <p:txBody>
          <a:bodyPr>
            <a:spAutoFit/>
          </a:bodyPr>
          <a:lstStyle/>
          <a:p>
            <a:r>
              <a:rPr lang="en-US" sz="1000" dirty="0" smtClean="0">
                <a:solidFill>
                  <a:srgbClr val="000000"/>
                </a:solidFill>
                <a:latin typeface="Calibri"/>
                <a:cs typeface="Calibri"/>
              </a:rPr>
              <a:t>Source: http</a:t>
            </a:r>
            <a:r>
              <a:rPr lang="en-US" sz="1000" dirty="0">
                <a:solidFill>
                  <a:srgbClr val="000000"/>
                </a:solidFill>
                <a:latin typeface="Calibri"/>
                <a:cs typeface="Calibri"/>
              </a:rPr>
              <a:t>://</a:t>
            </a:r>
            <a:r>
              <a:rPr lang="en-US" sz="1000" dirty="0" err="1">
                <a:solidFill>
                  <a:srgbClr val="000000"/>
                </a:solidFill>
                <a:latin typeface="Calibri"/>
                <a:cs typeface="Calibri"/>
              </a:rPr>
              <a:t>spectrum.ieee.org</a:t>
            </a:r>
            <a:r>
              <a:rPr lang="en-US" sz="1000" dirty="0">
                <a:solidFill>
                  <a:srgbClr val="000000"/>
                </a:solidFill>
                <a:latin typeface="Calibri"/>
                <a:cs typeface="Calibri"/>
              </a:rPr>
              <a:t>/image/</a:t>
            </a:r>
            <a:r>
              <a:rPr lang="en-US" sz="1000" dirty="0" err="1">
                <a:solidFill>
                  <a:srgbClr val="000000"/>
                </a:solidFill>
                <a:latin typeface="Calibri"/>
                <a:cs typeface="Calibri"/>
              </a:rPr>
              <a:t>MjYzMzAyMg.jpeg</a:t>
            </a:r>
            <a:endParaRPr lang="en-US" sz="1000" dirty="0">
              <a:solidFill>
                <a:srgbClr val="000000"/>
              </a:solidFill>
              <a:latin typeface="Calibri"/>
              <a:cs typeface="Calibri"/>
            </a:endParaRPr>
          </a:p>
        </p:txBody>
      </p:sp>
    </p:spTree>
    <p:extLst>
      <p:ext uri="{BB962C8B-B14F-4D97-AF65-F5344CB8AC3E}">
        <p14:creationId xmlns:p14="http://schemas.microsoft.com/office/powerpoint/2010/main" val="1627542936"/>
      </p:ext>
    </p:extLst>
  </p:cSld>
  <p:clrMapOvr>
    <a:masterClrMapping/>
  </p:clrMapOvr>
  <p:transition/>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500" dirty="0" smtClean="0"/>
              <a:t>Maslow’s Hierarchy of Needs, A Third Time</a:t>
            </a:r>
            <a:endParaRPr lang="en-US" sz="3500" dirty="0"/>
          </a:p>
        </p:txBody>
      </p:sp>
      <p:sp>
        <p:nvSpPr>
          <p:cNvPr id="3" name="Content Placeholder 2"/>
          <p:cNvSpPr>
            <a:spLocks noGrp="1"/>
          </p:cNvSpPr>
          <p:nvPr>
            <p:ph idx="1"/>
          </p:nvPr>
        </p:nvSpPr>
        <p:spPr/>
        <p:txBody>
          <a:bodyPr/>
          <a:lstStyle/>
          <a:p>
            <a:endParaRPr lang="en-US" dirty="0" smtClean="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163</a:t>
            </a:fld>
            <a:endParaRPr lang="en-US" altLang="en-US">
              <a:solidFill>
                <a:srgbClr val="000000"/>
              </a:solidFill>
            </a:endParaRPr>
          </a:p>
        </p:txBody>
      </p:sp>
      <p:pic>
        <p:nvPicPr>
          <p:cNvPr id="5" name="Picture 4" descr="maslow-pyramid.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31357" y="931384"/>
            <a:ext cx="6336704" cy="4657856"/>
          </a:xfrm>
          <a:prstGeom prst="rect">
            <a:avLst/>
          </a:prstGeom>
        </p:spPr>
      </p:pic>
      <p:sp>
        <p:nvSpPr>
          <p:cNvPr id="7" name="TextBox 6"/>
          <p:cNvSpPr txBox="1"/>
          <p:nvPr/>
        </p:nvSpPr>
        <p:spPr>
          <a:xfrm>
            <a:off x="5076056" y="2196152"/>
            <a:ext cx="1448433" cy="584776"/>
          </a:xfrm>
          <a:prstGeom prst="rect">
            <a:avLst/>
          </a:prstGeom>
          <a:solidFill>
            <a:schemeClr val="bg1"/>
          </a:solidFill>
        </p:spPr>
        <p:txBody>
          <a:bodyPr wrap="none" rtlCol="0">
            <a:spAutoFit/>
          </a:bodyPr>
          <a:lstStyle/>
          <a:p>
            <a:r>
              <a:rPr lang="en-US" sz="3200" b="1" dirty="0" smtClean="0">
                <a:solidFill>
                  <a:srgbClr val="FF0000"/>
                </a:solidFill>
              </a:rPr>
              <a:t>Speed</a:t>
            </a:r>
            <a:endParaRPr lang="en-US" sz="3200" b="1" dirty="0">
              <a:solidFill>
                <a:srgbClr val="FF0000"/>
              </a:solidFill>
            </a:endParaRPr>
          </a:p>
        </p:txBody>
      </p:sp>
      <p:sp>
        <p:nvSpPr>
          <p:cNvPr id="8" name="TextBox 7"/>
          <p:cNvSpPr txBox="1"/>
          <p:nvPr/>
        </p:nvSpPr>
        <p:spPr>
          <a:xfrm>
            <a:off x="5076056" y="2988240"/>
            <a:ext cx="1448433" cy="584776"/>
          </a:xfrm>
          <a:prstGeom prst="rect">
            <a:avLst/>
          </a:prstGeom>
          <a:solidFill>
            <a:schemeClr val="bg1"/>
          </a:solidFill>
        </p:spPr>
        <p:txBody>
          <a:bodyPr wrap="none" rtlCol="0">
            <a:spAutoFit/>
          </a:bodyPr>
          <a:lstStyle/>
          <a:p>
            <a:r>
              <a:rPr lang="en-US" sz="3200" b="1" dirty="0" smtClean="0">
                <a:solidFill>
                  <a:srgbClr val="FF0000"/>
                </a:solidFill>
              </a:rPr>
              <a:t>Speed</a:t>
            </a:r>
            <a:endParaRPr lang="en-US" sz="3200" b="1" dirty="0">
              <a:solidFill>
                <a:srgbClr val="FF0000"/>
              </a:solidFill>
            </a:endParaRPr>
          </a:p>
        </p:txBody>
      </p:sp>
      <p:sp>
        <p:nvSpPr>
          <p:cNvPr id="9" name="TextBox 8"/>
          <p:cNvSpPr txBox="1"/>
          <p:nvPr/>
        </p:nvSpPr>
        <p:spPr>
          <a:xfrm>
            <a:off x="5076056" y="3636312"/>
            <a:ext cx="1448433" cy="584776"/>
          </a:xfrm>
          <a:prstGeom prst="rect">
            <a:avLst/>
          </a:prstGeom>
          <a:solidFill>
            <a:schemeClr val="bg1"/>
          </a:solidFill>
        </p:spPr>
        <p:txBody>
          <a:bodyPr wrap="none" rtlCol="0">
            <a:spAutoFit/>
          </a:bodyPr>
          <a:lstStyle/>
          <a:p>
            <a:r>
              <a:rPr lang="en-US" sz="3200" b="1" dirty="0" smtClean="0">
                <a:solidFill>
                  <a:srgbClr val="FF0000"/>
                </a:solidFill>
              </a:rPr>
              <a:t>Speed</a:t>
            </a:r>
            <a:endParaRPr lang="en-US" sz="3200" b="1" dirty="0">
              <a:solidFill>
                <a:srgbClr val="FF0000"/>
              </a:solidFill>
            </a:endParaRPr>
          </a:p>
        </p:txBody>
      </p:sp>
      <p:sp>
        <p:nvSpPr>
          <p:cNvPr id="10" name="TextBox 9"/>
          <p:cNvSpPr txBox="1"/>
          <p:nvPr/>
        </p:nvSpPr>
        <p:spPr>
          <a:xfrm>
            <a:off x="5067783" y="4242258"/>
            <a:ext cx="1448433" cy="584776"/>
          </a:xfrm>
          <a:prstGeom prst="rect">
            <a:avLst/>
          </a:prstGeom>
          <a:solidFill>
            <a:schemeClr val="bg1"/>
          </a:solidFill>
        </p:spPr>
        <p:txBody>
          <a:bodyPr wrap="none" rtlCol="0">
            <a:spAutoFit/>
          </a:bodyPr>
          <a:lstStyle/>
          <a:p>
            <a:r>
              <a:rPr lang="en-US" sz="3200" b="1" dirty="0" smtClean="0">
                <a:solidFill>
                  <a:srgbClr val="FF0000"/>
                </a:solidFill>
              </a:rPr>
              <a:t>Speed</a:t>
            </a:r>
            <a:endParaRPr lang="en-US" sz="3200" b="1" dirty="0">
              <a:solidFill>
                <a:srgbClr val="FF0000"/>
              </a:solidFill>
            </a:endParaRPr>
          </a:p>
        </p:txBody>
      </p:sp>
      <p:sp>
        <p:nvSpPr>
          <p:cNvPr id="11" name="TextBox 10"/>
          <p:cNvSpPr txBox="1"/>
          <p:nvPr/>
        </p:nvSpPr>
        <p:spPr>
          <a:xfrm>
            <a:off x="5067783" y="4860448"/>
            <a:ext cx="1448433" cy="584776"/>
          </a:xfrm>
          <a:prstGeom prst="rect">
            <a:avLst/>
          </a:prstGeom>
          <a:solidFill>
            <a:schemeClr val="bg1"/>
          </a:solidFill>
        </p:spPr>
        <p:txBody>
          <a:bodyPr wrap="none" rtlCol="0">
            <a:spAutoFit/>
          </a:bodyPr>
          <a:lstStyle/>
          <a:p>
            <a:r>
              <a:rPr lang="en-US" sz="3200" b="1" dirty="0" smtClean="0">
                <a:solidFill>
                  <a:srgbClr val="FF0000"/>
                </a:solidFill>
              </a:rPr>
              <a:t>Speed</a:t>
            </a:r>
            <a:endParaRPr lang="en-US" sz="3200" b="1" dirty="0">
              <a:solidFill>
                <a:srgbClr val="FF0000"/>
              </a:solidFill>
            </a:endParaRPr>
          </a:p>
        </p:txBody>
      </p:sp>
      <p:sp>
        <p:nvSpPr>
          <p:cNvPr id="12" name="TextBox 11"/>
          <p:cNvSpPr txBox="1"/>
          <p:nvPr/>
        </p:nvSpPr>
        <p:spPr>
          <a:xfrm>
            <a:off x="1780551" y="6512454"/>
            <a:ext cx="3160741" cy="246221"/>
          </a:xfrm>
          <a:prstGeom prst="rect">
            <a:avLst/>
          </a:prstGeom>
          <a:noFill/>
        </p:spPr>
        <p:txBody>
          <a:bodyPr wrap="none" rtlCol="0">
            <a:spAutoFit/>
          </a:bodyPr>
          <a:lstStyle/>
          <a:p>
            <a:r>
              <a:rPr lang="en-US" sz="1000" dirty="0">
                <a:solidFill>
                  <a:srgbClr val="000000"/>
                </a:solidFill>
                <a:latin typeface="Calibri"/>
                <a:cs typeface="Calibri"/>
              </a:rPr>
              <a:t>Source: https://</a:t>
            </a:r>
            <a:r>
              <a:rPr lang="en-US" sz="1000" dirty="0" err="1">
                <a:solidFill>
                  <a:srgbClr val="000000"/>
                </a:solidFill>
                <a:latin typeface="Calibri"/>
                <a:cs typeface="Calibri"/>
              </a:rPr>
              <a:t>www.simplypsychology.org</a:t>
            </a:r>
            <a:r>
              <a:rPr lang="en-US" sz="1000" dirty="0">
                <a:solidFill>
                  <a:srgbClr val="000000"/>
                </a:solidFill>
                <a:latin typeface="Calibri"/>
                <a:cs typeface="Calibri"/>
              </a:rPr>
              <a:t>/</a:t>
            </a:r>
            <a:r>
              <a:rPr lang="en-US" sz="1000" dirty="0" err="1">
                <a:solidFill>
                  <a:srgbClr val="000000"/>
                </a:solidFill>
                <a:latin typeface="Calibri"/>
                <a:cs typeface="Calibri"/>
              </a:rPr>
              <a:t>maslow.html</a:t>
            </a:r>
            <a:endParaRPr lang="en-US" sz="1000" dirty="0">
              <a:solidFill>
                <a:srgbClr val="000000"/>
              </a:solidFill>
              <a:latin typeface="Calibri"/>
              <a:cs typeface="Calibri"/>
            </a:endParaRPr>
          </a:p>
        </p:txBody>
      </p:sp>
      <p:sp>
        <p:nvSpPr>
          <p:cNvPr id="14" name="TextBox 13"/>
          <p:cNvSpPr txBox="1"/>
          <p:nvPr/>
        </p:nvSpPr>
        <p:spPr>
          <a:xfrm>
            <a:off x="227414" y="1052736"/>
            <a:ext cx="4477380" cy="1477328"/>
          </a:xfrm>
          <a:prstGeom prst="rect">
            <a:avLst/>
          </a:prstGeom>
          <a:noFill/>
        </p:spPr>
        <p:txBody>
          <a:bodyPr wrap="none" rtlCol="0">
            <a:spAutoFit/>
          </a:bodyPr>
          <a:lstStyle/>
          <a:p>
            <a:r>
              <a:rPr lang="en-US" dirty="0" smtClean="0">
                <a:solidFill>
                  <a:srgbClr val="000000"/>
                </a:solidFill>
              </a:rPr>
              <a:t>Maslow, “</a:t>
            </a:r>
            <a:r>
              <a:rPr lang="en-US" dirty="0" smtClean="0">
                <a:solidFill>
                  <a:srgbClr val="0000FF"/>
                </a:solidFill>
              </a:rPr>
              <a:t>A Theory of Human Motivation</a:t>
            </a:r>
            <a:r>
              <a:rPr lang="en-US" dirty="0" smtClean="0">
                <a:solidFill>
                  <a:srgbClr val="000000"/>
                </a:solidFill>
              </a:rPr>
              <a:t>,” </a:t>
            </a:r>
          </a:p>
          <a:p>
            <a:r>
              <a:rPr lang="en-US" dirty="0" smtClean="0">
                <a:solidFill>
                  <a:srgbClr val="000000"/>
                </a:solidFill>
              </a:rPr>
              <a:t>Psychological Review, 1943. </a:t>
            </a:r>
          </a:p>
          <a:p>
            <a:endParaRPr lang="en-US" dirty="0">
              <a:solidFill>
                <a:srgbClr val="000000"/>
              </a:solidFill>
            </a:endParaRPr>
          </a:p>
          <a:p>
            <a:r>
              <a:rPr lang="en-US" dirty="0" smtClean="0">
                <a:solidFill>
                  <a:srgbClr val="000000"/>
                </a:solidFill>
              </a:rPr>
              <a:t>Maslow, “</a:t>
            </a:r>
            <a:r>
              <a:rPr lang="en-US" dirty="0" smtClean="0">
                <a:solidFill>
                  <a:srgbClr val="0000FF"/>
                </a:solidFill>
              </a:rPr>
              <a:t>Motivation and Personality</a:t>
            </a:r>
            <a:r>
              <a:rPr lang="en-US" dirty="0" smtClean="0">
                <a:solidFill>
                  <a:srgbClr val="000000"/>
                </a:solidFill>
              </a:rPr>
              <a:t>,”</a:t>
            </a:r>
          </a:p>
          <a:p>
            <a:r>
              <a:rPr lang="en-US" dirty="0" smtClean="0">
                <a:solidFill>
                  <a:srgbClr val="000000"/>
                </a:solidFill>
              </a:rPr>
              <a:t>Book, 1954-1970.</a:t>
            </a:r>
            <a:endParaRPr lang="en-US" dirty="0">
              <a:solidFill>
                <a:srgbClr val="000000"/>
              </a:solidFill>
            </a:endParaRPr>
          </a:p>
        </p:txBody>
      </p:sp>
    </p:spTree>
    <p:extLst>
      <p:ext uri="{BB962C8B-B14F-4D97-AF65-F5344CB8AC3E}">
        <p14:creationId xmlns:p14="http://schemas.microsoft.com/office/powerpoint/2010/main" val="16149135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p:cNvSpPr>
            <a:spLocks noGrp="1"/>
          </p:cNvSpPr>
          <p:nvPr>
            <p:ph type="ctrTitle"/>
          </p:nvPr>
        </p:nvSpPr>
        <p:spPr>
          <a:xfrm>
            <a:off x="685800" y="1676400"/>
            <a:ext cx="7924800" cy="1752600"/>
          </a:xfrm>
        </p:spPr>
        <p:txBody>
          <a:bodyPr/>
          <a:lstStyle/>
          <a:p>
            <a:r>
              <a:rPr lang="en-US" dirty="0" smtClean="0">
                <a:latin typeface="Garamond" charset="0"/>
              </a:rPr>
              <a:t>See Backup Slides for Latency</a:t>
            </a:r>
            <a:r>
              <a:rPr lang="is-IS" dirty="0" smtClean="0">
                <a:latin typeface="Garamond" charset="0"/>
              </a:rPr>
              <a:t>…</a:t>
            </a:r>
            <a:endParaRPr lang="en-US" dirty="0">
              <a:latin typeface="Garamond" charset="0"/>
            </a:endParaRPr>
          </a:p>
        </p:txBody>
      </p:sp>
      <p:sp>
        <p:nvSpPr>
          <p:cNvPr id="150530" name="Subtitle 2"/>
          <p:cNvSpPr>
            <a:spLocks noGrp="1"/>
          </p:cNvSpPr>
          <p:nvPr>
            <p:ph type="subTitle" idx="1"/>
          </p:nvPr>
        </p:nvSpPr>
        <p:spPr/>
        <p:txBody>
          <a:bodyPr/>
          <a:lstStyle/>
          <a:p>
            <a:pPr>
              <a:buFont typeface="Wingdings" charset="0"/>
              <a:buNone/>
            </a:pPr>
            <a:endParaRPr lang="en-US">
              <a:latin typeface="Tahoma" charset="0"/>
            </a:endParaRPr>
          </a:p>
        </p:txBody>
      </p:sp>
      <p:sp>
        <p:nvSpPr>
          <p:cNvPr id="150531" name="Slide Number Placeholder 3"/>
          <p:cNvSpPr>
            <a:spLocks noGrp="1"/>
          </p:cNvSpPr>
          <p:nvPr>
            <p:ph type="sldNum" sz="quarter" idx="12"/>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E342A0-F66A-8349-9DE5-CDF9A06A5894}" type="slidenum">
              <a:rPr lang="en-US" sz="1200">
                <a:solidFill>
                  <a:srgbClr val="000000"/>
                </a:solidFill>
                <a:latin typeface="Garamond" charset="0"/>
                <a:cs typeface="Arial" charset="0"/>
              </a:rPr>
              <a:pPr eaLnBrk="1" hangingPunct="1"/>
              <a:t>164</a:t>
            </a:fld>
            <a:endParaRPr lang="en-US" sz="1200">
              <a:solidFill>
                <a:srgbClr val="000000"/>
              </a:solidFill>
              <a:latin typeface="Garamond" charset="0"/>
              <a:cs typeface="Arial" charset="0"/>
            </a:endParaRPr>
          </a:p>
        </p:txBody>
      </p:sp>
    </p:spTree>
    <p:extLst>
      <p:ext uri="{BB962C8B-B14F-4D97-AF65-F5344CB8AC3E}">
        <p14:creationId xmlns:p14="http://schemas.microsoft.com/office/powerpoint/2010/main" val="583215994"/>
      </p:ext>
    </p:extLst>
  </p:cSld>
  <p:clrMapOvr>
    <a:masterClrMapping/>
  </p:clrMapOvr>
  <p:transition/>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and Opportunity for Future</a:t>
            </a:r>
            <a:endParaRPr lang="en-US" dirty="0"/>
          </a:p>
        </p:txBody>
      </p:sp>
      <p:sp>
        <p:nvSpPr>
          <p:cNvPr id="3" name="Content Placeholder 2"/>
          <p:cNvSpPr>
            <a:spLocks noGrp="1"/>
          </p:cNvSpPr>
          <p:nvPr>
            <p:ph idx="1"/>
          </p:nvPr>
        </p:nvSpPr>
        <p:spPr>
          <a:xfrm>
            <a:off x="0" y="1916832"/>
            <a:ext cx="9144000" cy="2088232"/>
          </a:xfrm>
        </p:spPr>
        <p:txBody>
          <a:bodyPr/>
          <a:lstStyle/>
          <a:p>
            <a:pPr marL="0" indent="0" algn="ctr">
              <a:buNone/>
            </a:pPr>
            <a:r>
              <a:rPr lang="en-US" sz="6400" dirty="0" smtClean="0">
                <a:solidFill>
                  <a:srgbClr val="FF0000"/>
                </a:solidFill>
              </a:rPr>
              <a:t>Fundamentally</a:t>
            </a:r>
          </a:p>
          <a:p>
            <a:pPr marL="0" indent="0" algn="ctr">
              <a:buNone/>
            </a:pPr>
            <a:r>
              <a:rPr lang="en-US" sz="6400" dirty="0" smtClean="0">
                <a:solidFill>
                  <a:srgbClr val="0000FF"/>
                </a:solidFill>
              </a:rPr>
              <a:t>Low-Latency</a:t>
            </a:r>
          </a:p>
          <a:p>
            <a:pPr marL="0" indent="0" algn="ctr">
              <a:buNone/>
            </a:pPr>
            <a:r>
              <a:rPr lang="en-US" sz="6400" dirty="0" smtClean="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165</a:t>
            </a:fld>
            <a:endParaRPr lang="en-US">
              <a:solidFill>
                <a:srgbClr val="000000"/>
              </a:solidFill>
            </a:endParaRPr>
          </a:p>
        </p:txBody>
      </p:sp>
    </p:spTree>
    <p:extLst>
      <p:ext uri="{BB962C8B-B14F-4D97-AF65-F5344CB8AC3E}">
        <p14:creationId xmlns:p14="http://schemas.microsoft.com/office/powerpoint/2010/main" val="2021002040"/>
      </p:ext>
    </p:extLst>
  </p:cSld>
  <p:clrMapOvr>
    <a:masterClrMapping/>
  </p:clrMapOvr>
  <p:transition/>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solidFill>
                  <a:srgbClr val="000000"/>
                </a:solidFill>
                <a:latin typeface="Tahoma" charset="0"/>
                <a:ea typeface="ＭＳ Ｐゴシック" charset="0"/>
                <a:cs typeface="ＭＳ Ｐゴシック" charset="0"/>
              </a:rPr>
              <a:t>Major Trends Affecting Main Memory</a:t>
            </a:r>
          </a:p>
          <a:p>
            <a:pPr eaLnBrk="1" hangingPunct="1"/>
            <a:r>
              <a:rPr lang="en-US" dirty="0" smtClean="0">
                <a:solidFill>
                  <a:srgbClr val="0000FF"/>
                </a:solidFill>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solidFill>
                  <a:srgbClr val="0000FF"/>
                </a:solidFill>
                <a:latin typeface="Tahoma" charset="0"/>
                <a:ea typeface="ＭＳ Ｐゴシック" charset="0"/>
                <a:cs typeface="ＭＳ Ｐゴシック" charset="0"/>
              </a:rPr>
              <a:t>Enabling Emerging Technologies</a:t>
            </a: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166</a:t>
            </a:fld>
            <a:endParaRPr lang="en-US" sz="1600">
              <a:solidFill>
                <a:srgbClr val="000000"/>
              </a:solidFill>
              <a:latin typeface="Garamond" charset="0"/>
            </a:endParaRPr>
          </a:p>
        </p:txBody>
      </p:sp>
    </p:spTree>
    <p:extLst>
      <p:ext uri="{BB962C8B-B14F-4D97-AF65-F5344CB8AC3E}">
        <p14:creationId xmlns:p14="http://schemas.microsoft.com/office/powerpoint/2010/main" val="1262646528"/>
      </p:ext>
    </p:extLst>
  </p:cSld>
  <p:clrMapOvr>
    <a:masterClrMapping/>
  </p:clrMapOvr>
  <p:transition/>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p:txBody>
          <a:bodyPr/>
          <a:lstStyle/>
          <a:p>
            <a:r>
              <a:rPr lang="en-US">
                <a:latin typeface="Garamond" charset="0"/>
                <a:ea typeface="ＭＳ Ｐゴシック" charset="0"/>
                <a:cs typeface="ＭＳ Ｐゴシック" charset="0"/>
              </a:rPr>
              <a:t>Limits of Charge Memory</a:t>
            </a:r>
          </a:p>
        </p:txBody>
      </p:sp>
      <p:sp>
        <p:nvSpPr>
          <p:cNvPr id="261122" name="Content Placeholder 2"/>
          <p:cNvSpPr>
            <a:spLocks noGrp="1"/>
          </p:cNvSpPr>
          <p:nvPr>
            <p:ph idx="1"/>
          </p:nvPr>
        </p:nvSpPr>
        <p:spPr>
          <a:xfrm>
            <a:off x="228600" y="996950"/>
            <a:ext cx="8777288" cy="5194300"/>
          </a:xfrm>
        </p:spPr>
        <p:txBody>
          <a:bodyPr/>
          <a:lstStyle/>
          <a:p>
            <a:r>
              <a:rPr lang="en-US" sz="2800">
                <a:latin typeface="Tahoma" charset="0"/>
                <a:ea typeface="ＭＳ Ｐゴシック" charset="0"/>
                <a:cs typeface="ＭＳ Ｐゴシック" charset="0"/>
              </a:rPr>
              <a:t>Difficult charge placement and control</a:t>
            </a:r>
          </a:p>
          <a:p>
            <a:pPr lvl="1"/>
            <a:r>
              <a:rPr lang="en-US" sz="2400">
                <a:latin typeface="Tahoma" charset="0"/>
                <a:ea typeface="ＭＳ Ｐゴシック" charset="0"/>
              </a:rPr>
              <a:t>Flash: floating gate charge</a:t>
            </a:r>
          </a:p>
          <a:p>
            <a:pPr lvl="1"/>
            <a:r>
              <a:rPr lang="en-US" sz="2400">
                <a:latin typeface="Tahoma" charset="0"/>
                <a:ea typeface="ＭＳ Ｐゴシック" charset="0"/>
              </a:rPr>
              <a:t>DRAM: capacitor charge, transistor leakage</a:t>
            </a:r>
          </a:p>
          <a:p>
            <a:endParaRPr lang="en-US" sz="1400">
              <a:latin typeface="Tahoma" charset="0"/>
              <a:ea typeface="ＭＳ Ｐゴシック" charset="0"/>
              <a:cs typeface="ＭＳ Ｐゴシック" charset="0"/>
            </a:endParaRPr>
          </a:p>
          <a:p>
            <a:r>
              <a:rPr lang="en-US" sz="3000">
                <a:solidFill>
                  <a:srgbClr val="FF0000"/>
                </a:solidFill>
                <a:latin typeface="Tahoma" charset="0"/>
                <a:ea typeface="ＭＳ Ｐゴシック" charset="0"/>
                <a:cs typeface="ＭＳ Ｐゴシック" charset="0"/>
              </a:rPr>
              <a:t>Reliable sensing becomes difficult as charge storage unit size reduces</a:t>
            </a:r>
          </a:p>
        </p:txBody>
      </p:sp>
      <p:sp>
        <p:nvSpPr>
          <p:cNvPr id="261123"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4E2A71C-AAD6-1343-AD29-0DFA78FE85A5}" type="slidenum">
              <a:rPr lang="en-US" sz="1600">
                <a:solidFill>
                  <a:srgbClr val="000000"/>
                </a:solidFill>
                <a:latin typeface="Garamond" charset="0"/>
                <a:cs typeface="Arial" charset="0"/>
              </a:rPr>
              <a:pPr eaLnBrk="1" hangingPunct="1"/>
              <a:t>167</a:t>
            </a:fld>
            <a:endParaRPr lang="en-US" sz="1600">
              <a:solidFill>
                <a:srgbClr val="000000"/>
              </a:solidFill>
              <a:latin typeface="Garamond" charset="0"/>
              <a:cs typeface="Arial" charset="0"/>
            </a:endParaRPr>
          </a:p>
        </p:txBody>
      </p:sp>
      <p:pic>
        <p:nvPicPr>
          <p:cNvPr id="261124" name="Picture 5"/>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81000" y="3605213"/>
            <a:ext cx="8140700" cy="2719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990564063"/>
      </p:ext>
    </p:extLst>
  </p:cSld>
  <p:clrMapOvr>
    <a:masterClrMapping/>
  </p:clrMapOvr>
  <p:transition/>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0"/>
            <a:ext cx="8915400" cy="1066800"/>
          </a:xfrm>
        </p:spPr>
        <p:txBody>
          <a:bodyPr/>
          <a:lstStyle/>
          <a:p>
            <a:r>
              <a:rPr lang="en-US" sz="3900" dirty="0" smtClean="0">
                <a:latin typeface="Garamond" charset="0"/>
                <a:ea typeface="ＭＳ Ｐゴシック" charset="0"/>
                <a:cs typeface="ＭＳ Ｐゴシック" charset="0"/>
              </a:rPr>
              <a:t>Solution 2: Emerging Memory Technologies</a:t>
            </a:r>
            <a:endParaRPr lang="en-US" sz="3900"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228600" y="1052736"/>
            <a:ext cx="8663880" cy="5020816"/>
          </a:xfrm>
        </p:spPr>
        <p:txBody>
          <a:bodyPr/>
          <a:lstStyle/>
          <a:p>
            <a:pPr eaLnBrk="1" hangingPunct="1"/>
            <a:r>
              <a:rPr lang="en-US" dirty="0" smtClean="0">
                <a:solidFill>
                  <a:srgbClr val="0000FF"/>
                </a:solidFill>
                <a:latin typeface="Tahoma" charset="0"/>
                <a:ea typeface="ＭＳ Ｐゴシック" charset="0"/>
                <a:cs typeface="ＭＳ Ｐゴシック" charset="0"/>
              </a:rPr>
              <a:t>Some </a:t>
            </a:r>
            <a:r>
              <a:rPr lang="en-US" dirty="0">
                <a:solidFill>
                  <a:srgbClr val="0000FF"/>
                </a:solidFill>
                <a:latin typeface="Tahoma" charset="0"/>
                <a:ea typeface="ＭＳ Ｐゴシック" charset="0"/>
                <a:cs typeface="ＭＳ Ｐゴシック" charset="0"/>
              </a:rPr>
              <a:t>emerging </a:t>
            </a:r>
            <a:r>
              <a:rPr lang="en-US" b="1" dirty="0">
                <a:solidFill>
                  <a:srgbClr val="0000FF"/>
                </a:solidFill>
                <a:latin typeface="Tahoma" charset="0"/>
                <a:ea typeface="ＭＳ Ｐゴシック" charset="0"/>
                <a:cs typeface="ＭＳ Ｐゴシック" charset="0"/>
              </a:rPr>
              <a:t>resistive</a:t>
            </a:r>
            <a:r>
              <a:rPr lang="en-US" dirty="0">
                <a:solidFill>
                  <a:srgbClr val="0000FF"/>
                </a:solidFill>
                <a:latin typeface="Tahoma" charset="0"/>
                <a:ea typeface="ＭＳ Ｐゴシック" charset="0"/>
                <a:cs typeface="ＭＳ Ｐゴシック" charset="0"/>
              </a:rPr>
              <a:t> memory technologies </a:t>
            </a:r>
            <a:r>
              <a:rPr lang="en-US" dirty="0" smtClean="0">
                <a:solidFill>
                  <a:srgbClr val="0000FF"/>
                </a:solidFill>
                <a:latin typeface="Tahoma" charset="0"/>
                <a:ea typeface="ＭＳ Ｐゴシック" charset="0"/>
                <a:cs typeface="ＭＳ Ｐゴシック" charset="0"/>
              </a:rPr>
              <a:t>seem more </a:t>
            </a:r>
            <a:r>
              <a:rPr lang="en-US" dirty="0">
                <a:solidFill>
                  <a:srgbClr val="0000FF"/>
                </a:solidFill>
                <a:latin typeface="Tahoma" charset="0"/>
                <a:ea typeface="ＭＳ Ｐゴシック" charset="0"/>
                <a:cs typeface="ＭＳ Ｐゴシック" charset="0"/>
              </a:rPr>
              <a:t>scalable than </a:t>
            </a:r>
            <a:r>
              <a:rPr lang="en-US" dirty="0" smtClean="0">
                <a:solidFill>
                  <a:srgbClr val="0000FF"/>
                </a:solidFill>
                <a:latin typeface="Tahoma" charset="0"/>
                <a:ea typeface="ＭＳ Ｐゴシック" charset="0"/>
                <a:cs typeface="ＭＳ Ｐゴシック" charset="0"/>
              </a:rPr>
              <a:t>DRAM (and they are non-volatile)</a:t>
            </a:r>
          </a:p>
          <a:p>
            <a:pPr eaLnBrk="1" hangingPunct="1"/>
            <a:endParaRPr lang="en-US" dirty="0" smtClean="0">
              <a:solidFill>
                <a:srgbClr val="0000FF"/>
              </a:solidFill>
              <a:latin typeface="Tahoma" charset="0"/>
              <a:ea typeface="ＭＳ Ｐゴシック" charset="0"/>
              <a:cs typeface="ＭＳ Ｐゴシック" charset="0"/>
            </a:endParaRPr>
          </a:p>
          <a:p>
            <a:pPr eaLnBrk="1" hangingPunct="1"/>
            <a:r>
              <a:rPr lang="en-US" dirty="0" smtClean="0">
                <a:solidFill>
                  <a:srgbClr val="000000"/>
                </a:solidFill>
                <a:latin typeface="Tahoma" charset="0"/>
                <a:ea typeface="ＭＳ Ｐゴシック" charset="0"/>
                <a:cs typeface="ＭＳ Ｐゴシック" charset="0"/>
              </a:rPr>
              <a:t>Example: Phase </a:t>
            </a:r>
            <a:r>
              <a:rPr lang="en-US" dirty="0">
                <a:solidFill>
                  <a:srgbClr val="000000"/>
                </a:solidFill>
                <a:latin typeface="Tahoma" charset="0"/>
                <a:ea typeface="ＭＳ Ｐゴシック" charset="0"/>
                <a:cs typeface="ＭＳ Ｐゴシック" charset="0"/>
              </a:rPr>
              <a:t>Change Memory</a:t>
            </a:r>
          </a:p>
          <a:p>
            <a:pPr lvl="1" eaLnBrk="1" hangingPunct="1"/>
            <a:r>
              <a:rPr lang="en-US" dirty="0" smtClean="0">
                <a:solidFill>
                  <a:srgbClr val="000000"/>
                </a:solidFill>
                <a:latin typeface="Tahoma" charset="0"/>
                <a:ea typeface="ＭＳ Ｐゴシック" charset="0"/>
                <a:cs typeface="ＭＳ Ｐゴシック" charset="0"/>
              </a:rPr>
              <a:t>Data stored by changing phase of material </a:t>
            </a:r>
          </a:p>
          <a:p>
            <a:pPr lvl="1" eaLnBrk="1" hangingPunct="1"/>
            <a:r>
              <a:rPr lang="en-US" dirty="0" smtClean="0">
                <a:solidFill>
                  <a:srgbClr val="000000"/>
                </a:solidFill>
                <a:latin typeface="Tahoma" charset="0"/>
                <a:ea typeface="ＭＳ Ｐゴシック" charset="0"/>
                <a:cs typeface="ＭＳ Ｐゴシック" charset="0"/>
              </a:rPr>
              <a:t>Data read by detecting material’s resistance</a:t>
            </a:r>
          </a:p>
          <a:p>
            <a:pPr lvl="1"/>
            <a:r>
              <a:rPr lang="en-US" dirty="0">
                <a:latin typeface="Tahoma" charset="0"/>
                <a:ea typeface="ＭＳ Ｐゴシック" charset="0"/>
              </a:rPr>
              <a:t>Expected to scale to 9nm (2022 [</a:t>
            </a:r>
            <a:r>
              <a:rPr lang="en-US" dirty="0" smtClean="0">
                <a:latin typeface="Tahoma" charset="0"/>
                <a:ea typeface="ＭＳ Ｐゴシック" charset="0"/>
              </a:rPr>
              <a:t>ITRS 2009])</a:t>
            </a:r>
            <a:endParaRPr lang="en-US" dirty="0">
              <a:latin typeface="Tahoma" charset="0"/>
              <a:ea typeface="ＭＳ Ｐゴシック" charset="0"/>
            </a:endParaRPr>
          </a:p>
          <a:p>
            <a:pPr lvl="1"/>
            <a:r>
              <a:rPr lang="en-US" dirty="0">
                <a:latin typeface="Tahoma" charset="0"/>
                <a:ea typeface="ＭＳ Ｐゴシック" charset="0"/>
              </a:rPr>
              <a:t>Prototyped at 20nm (Raoux+, IBM JRD 2008</a:t>
            </a:r>
            <a:r>
              <a:rPr lang="en-US" dirty="0" smtClean="0">
                <a:latin typeface="Tahoma" charset="0"/>
                <a:ea typeface="ＭＳ Ｐゴシック" charset="0"/>
              </a:rPr>
              <a:t>)</a:t>
            </a:r>
          </a:p>
          <a:p>
            <a:pPr lvl="1"/>
            <a:r>
              <a:rPr lang="en-US" dirty="0" smtClean="0">
                <a:latin typeface="Tahoma" charset="0"/>
                <a:ea typeface="ＭＳ Ｐゴシック" charset="0"/>
              </a:rPr>
              <a:t>Expected to be denser than DRAM: can store multiple bits/cell</a:t>
            </a:r>
          </a:p>
          <a:p>
            <a:endParaRPr lang="en-US" dirty="0" smtClean="0">
              <a:latin typeface="Tahoma" charset="0"/>
              <a:ea typeface="ＭＳ Ｐゴシック" charset="0"/>
            </a:endParaRPr>
          </a:p>
          <a:p>
            <a:r>
              <a:rPr lang="en-US" dirty="0" smtClean="0">
                <a:latin typeface="Tahoma" charset="0"/>
                <a:ea typeface="ＭＳ Ｐゴシック" charset="0"/>
              </a:rPr>
              <a:t>But, emerging technologies have (many) shortcomings</a:t>
            </a:r>
          </a:p>
          <a:p>
            <a:pPr lvl="1"/>
            <a:r>
              <a:rPr lang="en-US" dirty="0" smtClean="0">
                <a:solidFill>
                  <a:srgbClr val="FF0000"/>
                </a:solidFill>
                <a:latin typeface="Tahoma" charset="0"/>
                <a:ea typeface="ＭＳ Ｐゴシック" charset="0"/>
              </a:rPr>
              <a:t>Can they be enabled to replace/augment/surpass DRAM?</a:t>
            </a:r>
            <a:endParaRPr lang="en-US" dirty="0" smtClean="0">
              <a:latin typeface="Tahoma" charset="0"/>
              <a:ea typeface="ＭＳ Ｐゴシック" charset="0"/>
            </a:endParaRPr>
          </a:p>
          <a:p>
            <a:pPr lvl="1" eaLnBrk="1" hangingPunct="1"/>
            <a:endParaRPr lang="en-US" dirty="0" smtClean="0">
              <a:solidFill>
                <a:srgbClr val="000000"/>
              </a:solidFill>
              <a:latin typeface="Tahoma" charset="0"/>
              <a:ea typeface="ＭＳ Ｐゴシック" charset="0"/>
              <a:cs typeface="ＭＳ Ｐゴシック" charset="0"/>
            </a:endParaRPr>
          </a:p>
          <a:p>
            <a:pPr eaLnBrk="1" hangingPunct="1"/>
            <a:endParaRPr lang="en-US" dirty="0">
              <a:solidFill>
                <a:srgbClr val="0000FF"/>
              </a:solidFill>
              <a:latin typeface="Tahoma" charset="0"/>
              <a:ea typeface="ＭＳ Ｐゴシック" charset="0"/>
              <a:cs typeface="ＭＳ Ｐゴシック" charset="0"/>
            </a:endParaRP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168</a:t>
            </a:fld>
            <a:endParaRPr lang="en-US" sz="1600" dirty="0">
              <a:solidFill>
                <a:srgbClr val="000000"/>
              </a:solidFill>
              <a:latin typeface="Garamond" charset="0"/>
            </a:endParaRPr>
          </a:p>
        </p:txBody>
      </p:sp>
      <p:pic>
        <p:nvPicPr>
          <p:cNvPr id="7" name="Picture 4" descr="C:\Users\blee\Desktop\group_review_slides\pcm_dev.png"/>
          <p:cNvPicPr>
            <a:picLocks noChangeAspect="1" noChangeArrowheads="1"/>
          </p:cNvPicPr>
          <p:nvPr/>
        </p:nvPicPr>
        <p:blipFill>
          <a:blip r:embed="rId3">
            <a:extLst>
              <a:ext uri="{28A0092B-C50C-407E-A947-70E740481C1C}">
                <a14:useLocalDpi xmlns:a14="http://schemas.microsoft.com/office/drawing/2010/main" val="0"/>
              </a:ext>
            </a:extLst>
          </a:blip>
          <a:srcRect l="2699" r="5511"/>
          <a:stretch>
            <a:fillRect/>
          </a:stretch>
        </p:blipFill>
        <p:spPr bwMode="auto">
          <a:xfrm>
            <a:off x="7015042" y="2467854"/>
            <a:ext cx="2093462" cy="16812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9099538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8675">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8675">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8675">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8675">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675">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8675">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8675">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28675">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1"/>
            <a:ext cx="9167936" cy="1066800"/>
          </a:xfrm>
        </p:spPr>
        <p:txBody>
          <a:bodyPr/>
          <a:lstStyle/>
          <a:p>
            <a:r>
              <a:rPr lang="en-US" dirty="0" smtClean="0">
                <a:latin typeface="Garamond" charset="0"/>
                <a:ea typeface="ＭＳ Ｐゴシック" charset="0"/>
                <a:cs typeface="ＭＳ Ｐゴシック" charset="0"/>
              </a:rPr>
              <a:t>Solution 2: Emerging Memory Technologies</a:t>
            </a:r>
            <a:endParaRPr lang="en-US"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107504" y="1000472"/>
            <a:ext cx="8928992" cy="5020816"/>
          </a:xfrm>
        </p:spPr>
        <p:txBody>
          <a:bodyPr/>
          <a:lstStyle/>
          <a:p>
            <a:pPr lvl="0">
              <a:buClr>
                <a:srgbClr val="CC9900"/>
              </a:buClr>
              <a:buFont typeface="Wingdings" charset="0"/>
              <a:buChar char="n"/>
            </a:pPr>
            <a:endParaRPr lang="en-US" sz="600" dirty="0" smtClean="0">
              <a:solidFill>
                <a:srgbClr val="000000"/>
              </a:solidFill>
              <a:latin typeface="Tahoma" charset="0"/>
              <a:ea typeface="ＭＳ Ｐゴシック" charset="0"/>
              <a:cs typeface="ＭＳ Ｐゴシック" charset="0"/>
            </a:endParaRPr>
          </a:p>
          <a:p>
            <a:pPr lvl="0">
              <a:buClr>
                <a:srgbClr val="CC9900"/>
              </a:buClr>
              <a:buFont typeface="Wingdings" charset="0"/>
              <a:buChar char="n"/>
            </a:pPr>
            <a:r>
              <a:rPr lang="en-US" sz="1200" dirty="0" smtClean="0">
                <a:solidFill>
                  <a:srgbClr val="000000"/>
                </a:solidFill>
                <a:latin typeface="Tahoma" charset="0"/>
                <a:ea typeface="ＭＳ Ｐゴシック" charset="0"/>
                <a:cs typeface="ＭＳ Ｐゴシック" charset="0"/>
              </a:rPr>
              <a:t>Lee+, </a:t>
            </a:r>
            <a:r>
              <a:rPr lang="ja-JP" altLang="en-US" sz="1200" dirty="0">
                <a:solidFill>
                  <a:srgbClr val="000000"/>
                </a:solidFill>
                <a:latin typeface="Tahoma" charset="0"/>
                <a:ea typeface="ＭＳ Ｐゴシック" charset="0"/>
                <a:cs typeface="ＭＳ Ｐゴシック" charset="0"/>
              </a:rPr>
              <a:t>“</a:t>
            </a:r>
            <a:r>
              <a:rPr lang="en-US" sz="1200" dirty="0">
                <a:solidFill>
                  <a:srgbClr val="0000FF"/>
                </a:solidFill>
                <a:latin typeface="Tahoma" charset="0"/>
                <a:ea typeface="ＭＳ Ｐゴシック" charset="0"/>
                <a:cs typeface="ＭＳ Ｐゴシック" charset="0"/>
              </a:rPr>
              <a:t>Architecting Phase Change Memory as a Scalable DRAM Alternative</a:t>
            </a:r>
            <a:r>
              <a:rPr lang="en-US" sz="1200" dirty="0">
                <a:solidFill>
                  <a:srgbClr val="000000"/>
                </a:solidFill>
                <a:latin typeface="Tahoma" charset="0"/>
                <a:ea typeface="ＭＳ Ｐゴシック" charset="0"/>
                <a:cs typeface="ＭＳ Ｐゴシック" charset="0"/>
              </a:rPr>
              <a:t>,</a:t>
            </a:r>
            <a:r>
              <a:rPr lang="ja-JP" altLang="en-US" sz="1200" dirty="0">
                <a:solidFill>
                  <a:srgbClr val="000000"/>
                </a:solidFill>
                <a:latin typeface="Tahoma" charset="0"/>
                <a:ea typeface="ＭＳ Ｐゴシック" charset="0"/>
                <a:cs typeface="ＭＳ Ｐゴシック" charset="0"/>
              </a:rPr>
              <a:t>”</a:t>
            </a:r>
            <a:r>
              <a:rPr lang="en-US" sz="1200" dirty="0">
                <a:solidFill>
                  <a:srgbClr val="000000"/>
                </a:solidFill>
                <a:latin typeface="Tahoma" charset="0"/>
                <a:ea typeface="ＭＳ Ｐゴシック" charset="0"/>
                <a:cs typeface="ＭＳ Ｐゴシック" charset="0"/>
              </a:rPr>
              <a:t> </a:t>
            </a:r>
            <a:r>
              <a:rPr lang="en-US" sz="1200" dirty="0" smtClean="0">
                <a:solidFill>
                  <a:srgbClr val="000000"/>
                </a:solidFill>
                <a:latin typeface="Tahoma" charset="0"/>
                <a:ea typeface="ＭＳ Ｐゴシック" charset="0"/>
                <a:cs typeface="ＭＳ Ｐゴシック" charset="0"/>
              </a:rPr>
              <a:t>ISCA’09</a:t>
            </a:r>
            <a:r>
              <a:rPr lang="en-US" sz="1200" dirty="0">
                <a:solidFill>
                  <a:srgbClr val="000000"/>
                </a:solidFill>
                <a:latin typeface="Tahoma" charset="0"/>
                <a:ea typeface="ＭＳ Ｐゴシック" charset="0"/>
                <a:cs typeface="ＭＳ Ｐゴシック" charset="0"/>
              </a:rPr>
              <a:t>, </a:t>
            </a:r>
            <a:r>
              <a:rPr lang="en-US" sz="1200" dirty="0" smtClean="0">
                <a:solidFill>
                  <a:srgbClr val="000000"/>
                </a:solidFill>
                <a:latin typeface="Tahoma" charset="0"/>
                <a:ea typeface="ＭＳ Ｐゴシック" charset="0"/>
                <a:cs typeface="ＭＳ Ｐゴシック" charset="0"/>
              </a:rPr>
              <a:t>CACM’10</a:t>
            </a:r>
            <a:r>
              <a:rPr lang="en-US" sz="1200" dirty="0">
                <a:solidFill>
                  <a:srgbClr val="000000"/>
                </a:solidFill>
                <a:latin typeface="Tahoma" charset="0"/>
                <a:ea typeface="ＭＳ Ｐゴシック" charset="0"/>
                <a:cs typeface="ＭＳ Ｐゴシック" charset="0"/>
              </a:rPr>
              <a:t>, </a:t>
            </a:r>
            <a:r>
              <a:rPr lang="en-US" sz="1200" dirty="0" smtClean="0">
                <a:solidFill>
                  <a:srgbClr val="000000"/>
                </a:solidFill>
                <a:latin typeface="Tahoma" charset="0"/>
                <a:ea typeface="ＭＳ Ｐゴシック" charset="0"/>
                <a:cs typeface="ＭＳ Ｐゴシック" charset="0"/>
              </a:rPr>
              <a:t>IEEE Micro’10</a:t>
            </a:r>
            <a:r>
              <a:rPr lang="en-US" sz="1200" dirty="0">
                <a:solidFill>
                  <a:srgbClr val="000000"/>
                </a:solidFill>
                <a:latin typeface="Tahoma" charset="0"/>
                <a:ea typeface="ＭＳ Ｐゴシック" charset="0"/>
                <a:cs typeface="ＭＳ Ｐゴシック" charset="0"/>
              </a:rPr>
              <a:t>.</a:t>
            </a:r>
          </a:p>
          <a:p>
            <a:pPr>
              <a:buClr>
                <a:srgbClr val="CC9900"/>
              </a:buClr>
              <a:buFont typeface="Wingdings" charset="0"/>
              <a:buChar char="n"/>
            </a:pPr>
            <a:r>
              <a:rPr lang="en-US" sz="1200" dirty="0" smtClean="0"/>
              <a:t>Meza+, </a:t>
            </a:r>
            <a:r>
              <a:rPr lang="en-US" sz="1200" dirty="0"/>
              <a:t>“</a:t>
            </a:r>
            <a:r>
              <a:rPr lang="en-US" sz="1200" dirty="0">
                <a:solidFill>
                  <a:srgbClr val="0000FF"/>
                </a:solidFill>
              </a:rPr>
              <a:t>Enabling Efficient and Scalable Hybrid Memories</a:t>
            </a:r>
            <a:r>
              <a:rPr lang="en-US" sz="1200" dirty="0"/>
              <a:t>,” IEEE Comp. Arch. Letters 2012.</a:t>
            </a:r>
          </a:p>
          <a:p>
            <a:pPr>
              <a:buClr>
                <a:srgbClr val="CC9900"/>
              </a:buClr>
              <a:buFont typeface="Wingdings" charset="0"/>
              <a:buChar char="n"/>
            </a:pPr>
            <a:r>
              <a:rPr lang="en-US" sz="1200" dirty="0" smtClean="0"/>
              <a:t>Yoon, Meza+, </a:t>
            </a:r>
            <a:r>
              <a:rPr lang="en-US" sz="1200" dirty="0"/>
              <a:t>“</a:t>
            </a:r>
            <a:r>
              <a:rPr lang="en-US" sz="1200" dirty="0">
                <a:solidFill>
                  <a:srgbClr val="0000FF"/>
                </a:solidFill>
              </a:rPr>
              <a:t>Row Buffer </a:t>
            </a:r>
            <a:r>
              <a:rPr lang="en-US" sz="1200" dirty="0" smtClean="0">
                <a:solidFill>
                  <a:srgbClr val="0000FF"/>
                </a:solidFill>
              </a:rPr>
              <a:t>Locality</a:t>
            </a:r>
            <a:r>
              <a:rPr lang="en-US" sz="1200" dirty="0">
                <a:solidFill>
                  <a:srgbClr val="0000FF"/>
                </a:solidFill>
              </a:rPr>
              <a:t> </a:t>
            </a:r>
            <a:r>
              <a:rPr lang="en-US" sz="1200" dirty="0" smtClean="0">
                <a:solidFill>
                  <a:srgbClr val="0000FF"/>
                </a:solidFill>
              </a:rPr>
              <a:t>Aware Caching Policies for </a:t>
            </a:r>
            <a:r>
              <a:rPr lang="en-US" sz="1200" dirty="0">
                <a:solidFill>
                  <a:srgbClr val="0000FF"/>
                </a:solidFill>
              </a:rPr>
              <a:t>Hybrid Memories</a:t>
            </a:r>
            <a:r>
              <a:rPr lang="en-US" sz="1200" dirty="0"/>
              <a:t>,” </a:t>
            </a:r>
            <a:r>
              <a:rPr lang="en-US" sz="1200" dirty="0" smtClean="0"/>
              <a:t>ICCD 2012.</a:t>
            </a:r>
          </a:p>
          <a:p>
            <a:pPr>
              <a:buClr>
                <a:srgbClr val="CC9900"/>
              </a:buClr>
              <a:buFont typeface="Wingdings" charset="0"/>
              <a:buChar char="n"/>
            </a:pPr>
            <a:r>
              <a:rPr lang="en-US" sz="1200" dirty="0" err="1" smtClean="0"/>
              <a:t>Kultursay</a:t>
            </a:r>
            <a:r>
              <a:rPr lang="en-US" sz="1200" dirty="0"/>
              <a:t>+, “</a:t>
            </a:r>
            <a:r>
              <a:rPr lang="en-US" sz="1200" dirty="0">
                <a:solidFill>
                  <a:srgbClr val="0000FF"/>
                </a:solidFill>
              </a:rPr>
              <a:t>Evaluating STT-RAM as an Energy-Efficient Main Memory </a:t>
            </a:r>
            <a:r>
              <a:rPr lang="en-US" sz="1200" dirty="0" smtClean="0">
                <a:solidFill>
                  <a:srgbClr val="0000FF"/>
                </a:solidFill>
              </a:rPr>
              <a:t>Alternative</a:t>
            </a:r>
            <a:r>
              <a:rPr lang="en-US" sz="1200" dirty="0" smtClean="0"/>
              <a:t>,</a:t>
            </a:r>
            <a:r>
              <a:rPr lang="en-US" sz="1200" dirty="0"/>
              <a:t>” ISPASS 2013. </a:t>
            </a:r>
            <a:endParaRPr lang="en-US" sz="1200" dirty="0" smtClean="0"/>
          </a:p>
          <a:p>
            <a:pPr>
              <a:buClr>
                <a:srgbClr val="CC9900"/>
              </a:buClr>
              <a:buFont typeface="Wingdings" charset="0"/>
              <a:buChar char="n"/>
            </a:pPr>
            <a:r>
              <a:rPr lang="en-US" sz="1200" dirty="0" smtClean="0"/>
              <a:t>Meza+, “</a:t>
            </a:r>
            <a:r>
              <a:rPr lang="en-US" sz="1200" dirty="0" smtClean="0">
                <a:solidFill>
                  <a:srgbClr val="0000FF"/>
                </a:solidFill>
              </a:rPr>
              <a:t>A Case for Efficient Hardware-Software Cooperative Management of Storage and Memory</a:t>
            </a:r>
            <a:r>
              <a:rPr lang="en-US" sz="1200" dirty="0" smtClean="0"/>
              <a:t>,” WEED 2013.</a:t>
            </a:r>
          </a:p>
          <a:p>
            <a:pPr>
              <a:buClr>
                <a:srgbClr val="CC9900"/>
              </a:buClr>
              <a:buFont typeface="Wingdings" charset="0"/>
              <a:buChar char="n"/>
            </a:pPr>
            <a:r>
              <a:rPr lang="en-US" sz="1200" dirty="0" smtClean="0"/>
              <a:t>Lu+, “</a:t>
            </a:r>
            <a:r>
              <a:rPr lang="en-US" sz="1200" dirty="0" smtClean="0">
                <a:solidFill>
                  <a:srgbClr val="0000FF"/>
                </a:solidFill>
              </a:rPr>
              <a:t>Loose Ordering Consistency for Persistent Memory</a:t>
            </a:r>
            <a:r>
              <a:rPr lang="en-US" sz="1200" dirty="0" smtClean="0"/>
              <a:t>,” ICCD 2014.</a:t>
            </a:r>
          </a:p>
          <a:p>
            <a:pPr>
              <a:buClr>
                <a:srgbClr val="CC9900"/>
              </a:buClr>
              <a:buFont typeface="Wingdings" charset="0"/>
              <a:buChar char="n"/>
            </a:pPr>
            <a:r>
              <a:rPr lang="en-US" sz="1200" dirty="0"/>
              <a:t>Zhao+, “</a:t>
            </a:r>
            <a:r>
              <a:rPr lang="en-US" sz="1200" dirty="0">
                <a:solidFill>
                  <a:srgbClr val="0000FF"/>
                </a:solidFill>
              </a:rPr>
              <a:t>FIRM: Fair and High-Performance Memory Control for Persistent Memory </a:t>
            </a:r>
            <a:r>
              <a:rPr lang="en-US" sz="1200" dirty="0" smtClean="0">
                <a:solidFill>
                  <a:srgbClr val="0000FF"/>
                </a:solidFill>
              </a:rPr>
              <a:t>Systems</a:t>
            </a:r>
            <a:r>
              <a:rPr lang="en-US" sz="1200" dirty="0" smtClean="0"/>
              <a:t>,</a:t>
            </a:r>
            <a:r>
              <a:rPr lang="en-US" sz="1200" dirty="0"/>
              <a:t>” MICRO 2014</a:t>
            </a:r>
            <a:r>
              <a:rPr lang="en-US" sz="1200" dirty="0" smtClean="0"/>
              <a:t>.</a:t>
            </a:r>
          </a:p>
          <a:p>
            <a:pPr>
              <a:buClr>
                <a:srgbClr val="CC9900"/>
              </a:buClr>
              <a:buFont typeface="Wingdings" charset="0"/>
              <a:buChar char="n"/>
            </a:pPr>
            <a:r>
              <a:rPr lang="en-US" sz="1200" dirty="0" smtClean="0"/>
              <a:t>Yoon, Meza+</a:t>
            </a:r>
            <a:r>
              <a:rPr lang="en-US" sz="1200" dirty="0"/>
              <a:t>, “</a:t>
            </a:r>
            <a:r>
              <a:rPr lang="en-US" sz="1200" dirty="0">
                <a:solidFill>
                  <a:srgbClr val="0000FF"/>
                </a:solidFill>
              </a:rPr>
              <a:t>Efficient Data Mapping and Buffering Techniques for Multi-Level Cell Phase-Change </a:t>
            </a:r>
            <a:r>
              <a:rPr lang="en-US" sz="1200" dirty="0" smtClean="0">
                <a:solidFill>
                  <a:srgbClr val="0000FF"/>
                </a:solidFill>
              </a:rPr>
              <a:t>Memories</a:t>
            </a:r>
            <a:r>
              <a:rPr lang="en-US" sz="1200" dirty="0" smtClean="0"/>
              <a:t>,” TACO 2014.</a:t>
            </a:r>
          </a:p>
          <a:p>
            <a:pPr>
              <a:buClr>
                <a:srgbClr val="CC9900"/>
              </a:buClr>
              <a:buFont typeface="Wingdings" charset="0"/>
              <a:buChar char="n"/>
            </a:pPr>
            <a:r>
              <a:rPr lang="en-US" sz="1200" dirty="0" smtClean="0"/>
              <a:t>Ren+, “</a:t>
            </a:r>
            <a:r>
              <a:rPr lang="en-US" sz="1200" dirty="0" smtClean="0">
                <a:solidFill>
                  <a:srgbClr val="0000FF"/>
                </a:solidFill>
              </a:rPr>
              <a:t>ThyNVM: Enabling </a:t>
            </a:r>
            <a:r>
              <a:rPr lang="en-US" sz="1200" dirty="0">
                <a:solidFill>
                  <a:srgbClr val="0000FF"/>
                </a:solidFill>
              </a:rPr>
              <a:t>Software-Transparent </a:t>
            </a:r>
            <a:r>
              <a:rPr lang="en-US" sz="1200" dirty="0" smtClean="0">
                <a:solidFill>
                  <a:srgbClr val="0000FF"/>
                </a:solidFill>
              </a:rPr>
              <a:t>Crash </a:t>
            </a:r>
            <a:r>
              <a:rPr lang="en-US" sz="1200" dirty="0">
                <a:solidFill>
                  <a:srgbClr val="0000FF"/>
                </a:solidFill>
              </a:rPr>
              <a:t>Consistency in Persistent Memory </a:t>
            </a:r>
            <a:r>
              <a:rPr lang="en-US" sz="1200" dirty="0" smtClean="0">
                <a:solidFill>
                  <a:srgbClr val="0000FF"/>
                </a:solidFill>
              </a:rPr>
              <a:t>Systems</a:t>
            </a:r>
            <a:r>
              <a:rPr lang="en-US" sz="1200" dirty="0" smtClean="0"/>
              <a:t>,” MICRO 2015.</a:t>
            </a:r>
          </a:p>
          <a:p>
            <a:pPr>
              <a:buClr>
                <a:srgbClr val="CC9900"/>
              </a:buClr>
              <a:buFont typeface="Wingdings" charset="0"/>
              <a:buChar char="n"/>
            </a:pPr>
            <a:r>
              <a:rPr lang="en-US" sz="1200" dirty="0" smtClean="0"/>
              <a:t>Chauhan+</a:t>
            </a:r>
            <a:r>
              <a:rPr lang="en-US" sz="1200" dirty="0"/>
              <a:t>, “</a:t>
            </a:r>
            <a:r>
              <a:rPr lang="en-US" sz="1200" dirty="0" err="1">
                <a:solidFill>
                  <a:srgbClr val="0000FF"/>
                </a:solidFill>
              </a:rPr>
              <a:t>NVMove</a:t>
            </a:r>
            <a:r>
              <a:rPr lang="en-US" sz="1200" dirty="0">
                <a:solidFill>
                  <a:srgbClr val="0000FF"/>
                </a:solidFill>
              </a:rPr>
              <a:t>: Helping Programmers Move to Byte-Based </a:t>
            </a:r>
            <a:r>
              <a:rPr lang="en-US" sz="1200" dirty="0" smtClean="0">
                <a:solidFill>
                  <a:srgbClr val="0000FF"/>
                </a:solidFill>
              </a:rPr>
              <a:t>Persistence</a:t>
            </a:r>
            <a:r>
              <a:rPr lang="en-US" sz="1200" dirty="0" smtClean="0"/>
              <a:t>,</a:t>
            </a:r>
            <a:r>
              <a:rPr lang="en-US" sz="1200" dirty="0"/>
              <a:t>” INFLOW 2016</a:t>
            </a:r>
            <a:r>
              <a:rPr lang="en-US" sz="1200" dirty="0" smtClean="0"/>
              <a:t>.</a:t>
            </a:r>
          </a:p>
          <a:p>
            <a:pPr>
              <a:buClr>
                <a:srgbClr val="CC9900"/>
              </a:buClr>
              <a:buFont typeface="Wingdings" charset="0"/>
              <a:buChar char="n"/>
            </a:pPr>
            <a:r>
              <a:rPr lang="en-US" sz="1200" dirty="0" smtClean="0"/>
              <a:t>Li+, “</a:t>
            </a:r>
            <a:r>
              <a:rPr lang="en-US" sz="1200" dirty="0" smtClean="0">
                <a:solidFill>
                  <a:srgbClr val="0000FF"/>
                </a:solidFill>
              </a:rPr>
              <a:t>Utility-Based Hybrid Memory Management</a:t>
            </a:r>
            <a:r>
              <a:rPr lang="en-US" sz="1200" dirty="0" smtClean="0"/>
              <a:t>,” CLUSTER 2017.</a:t>
            </a:r>
          </a:p>
          <a:p>
            <a:pPr>
              <a:buClr>
                <a:srgbClr val="CC9900"/>
              </a:buClr>
              <a:buFont typeface="Wingdings" charset="0"/>
              <a:buChar char="n"/>
            </a:pPr>
            <a:r>
              <a:rPr lang="en-US" sz="1200" dirty="0"/>
              <a:t>Yu+, “</a:t>
            </a:r>
            <a:r>
              <a:rPr lang="en-US" sz="1200" dirty="0">
                <a:solidFill>
                  <a:srgbClr val="0000FF"/>
                </a:solidFill>
              </a:rPr>
              <a:t>Banshee: Bandwidth-Efficient DRAM Caching via Software/Hardware </a:t>
            </a:r>
            <a:r>
              <a:rPr lang="en-US" sz="1200" dirty="0" smtClean="0">
                <a:solidFill>
                  <a:srgbClr val="0000FF"/>
                </a:solidFill>
              </a:rPr>
              <a:t>Cooperation</a:t>
            </a:r>
            <a:r>
              <a:rPr lang="en-US" sz="1200" dirty="0" smtClean="0"/>
              <a:t>,” MICRO 2017.</a:t>
            </a:r>
          </a:p>
          <a:p>
            <a:pPr>
              <a:buClr>
                <a:srgbClr val="CC9900"/>
              </a:buClr>
              <a:buFont typeface="Wingdings" charset="0"/>
              <a:buChar char="n"/>
            </a:pPr>
            <a:endParaRPr lang="en-US" sz="1200" dirty="0"/>
          </a:p>
          <a:p>
            <a:pPr>
              <a:buClr>
                <a:srgbClr val="CC9900"/>
              </a:buClr>
              <a:buFont typeface="Wingdings" charset="0"/>
              <a:buChar char="n"/>
            </a:pPr>
            <a:endParaRPr lang="en-US" sz="2000" dirty="0"/>
          </a:p>
          <a:p>
            <a:pPr lvl="0">
              <a:buClr>
                <a:srgbClr val="CC9900"/>
              </a:buClr>
              <a:buFont typeface="Wingdings" charset="0"/>
              <a:buChar char="n"/>
            </a:pPr>
            <a:endParaRPr lang="en-US" sz="2000" dirty="0">
              <a:solidFill>
                <a:srgbClr val="000000"/>
              </a:solidFill>
              <a:latin typeface="Tahoma" charset="0"/>
              <a:ea typeface="ＭＳ Ｐゴシック" charset="0"/>
              <a:cs typeface="ＭＳ Ｐゴシック" charset="0"/>
            </a:endParaRPr>
          </a:p>
          <a:p>
            <a:pPr eaLnBrk="1" hangingPunct="1"/>
            <a:endParaRPr lang="en-US" dirty="0">
              <a:solidFill>
                <a:srgbClr val="0000FF"/>
              </a:solidFill>
              <a:latin typeface="Tahoma" charset="0"/>
              <a:ea typeface="ＭＳ Ｐゴシック" charset="0"/>
              <a:cs typeface="ＭＳ Ｐゴシック" charset="0"/>
            </a:endParaRP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5999534" indent="-35999534"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130" eaLnBrk="0" fontAlgn="base" hangingPunct="0">
              <a:spcBef>
                <a:spcPct val="0"/>
              </a:spcBef>
              <a:spcAft>
                <a:spcPct val="0"/>
              </a:spcAft>
              <a:defRPr sz="2400">
                <a:solidFill>
                  <a:schemeClr val="tx1"/>
                </a:solidFill>
                <a:latin typeface="Arial" charset="0"/>
                <a:ea typeface="ＭＳ Ｐゴシック" charset="0"/>
              </a:defRPr>
            </a:lvl6pPr>
            <a:lvl7pPr marL="914259" eaLnBrk="0" fontAlgn="base" hangingPunct="0">
              <a:spcBef>
                <a:spcPct val="0"/>
              </a:spcBef>
              <a:spcAft>
                <a:spcPct val="0"/>
              </a:spcAft>
              <a:defRPr sz="2400">
                <a:solidFill>
                  <a:schemeClr val="tx1"/>
                </a:solidFill>
                <a:latin typeface="Arial" charset="0"/>
                <a:ea typeface="ＭＳ Ｐゴシック" charset="0"/>
              </a:defRPr>
            </a:lvl7pPr>
            <a:lvl8pPr marL="1371390" eaLnBrk="0" fontAlgn="base" hangingPunct="0">
              <a:spcBef>
                <a:spcPct val="0"/>
              </a:spcBef>
              <a:spcAft>
                <a:spcPct val="0"/>
              </a:spcAft>
              <a:defRPr sz="2400">
                <a:solidFill>
                  <a:schemeClr val="tx1"/>
                </a:solidFill>
                <a:latin typeface="Arial" charset="0"/>
                <a:ea typeface="ＭＳ Ｐゴシック" charset="0"/>
              </a:defRPr>
            </a:lvl8pPr>
            <a:lvl9pPr marL="1828519"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169</a:t>
            </a:fld>
            <a:endParaRPr lang="en-US" sz="1600" dirty="0">
              <a:solidFill>
                <a:srgbClr val="000000"/>
              </a:solidFill>
              <a:latin typeface="Garamond" charset="0"/>
            </a:endParaRPr>
          </a:p>
        </p:txBody>
      </p:sp>
    </p:spTree>
    <p:extLst>
      <p:ext uri="{BB962C8B-B14F-4D97-AF65-F5344CB8AC3E}">
        <p14:creationId xmlns:p14="http://schemas.microsoft.com/office/powerpoint/2010/main" val="3714489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Major Trend: Hybrid Main Memory</a:t>
            </a:r>
            <a:endParaRPr lang="en-US" dirty="0"/>
          </a:p>
        </p:txBody>
      </p:sp>
      <p:sp>
        <p:nvSpPr>
          <p:cNvPr id="3" name="Content Placeholder 2"/>
          <p:cNvSpPr>
            <a:spLocks noGrp="1"/>
          </p:cNvSpPr>
          <p:nvPr>
            <p:ph idx="1"/>
          </p:nvPr>
        </p:nvSpPr>
        <p:spPr>
          <a:xfrm>
            <a:off x="228600" y="1124744"/>
            <a:ext cx="8610600" cy="4807737"/>
          </a:xfrm>
        </p:spPr>
        <p:txBody>
          <a:bodyPr/>
          <a:lstStyle/>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pPr marL="0" indent="0">
              <a:buNone/>
            </a:pPr>
            <a:endParaRPr lang="en-US" dirty="0"/>
          </a:p>
          <a:p>
            <a:endParaRPr lang="en-US" dirty="0" smtClean="0"/>
          </a:p>
          <a:p>
            <a:pPr marL="0" indent="0">
              <a:buNone/>
            </a:pPr>
            <a:endParaRPr lang="en-US" dirty="0" smtClean="0"/>
          </a:p>
          <a:p>
            <a:pPr marL="0" indent="0">
              <a:buNone/>
            </a:pPr>
            <a:r>
              <a:rPr lang="en-US" sz="1600" dirty="0" smtClean="0"/>
              <a:t>Meza</a:t>
            </a:r>
            <a:r>
              <a:rPr lang="en-US" sz="1600" dirty="0"/>
              <a:t>+</a:t>
            </a:r>
            <a:r>
              <a:rPr lang="en-US" sz="1600" dirty="0" smtClean="0"/>
              <a:t>, “</a:t>
            </a:r>
            <a:r>
              <a:rPr lang="en-US" sz="1600" dirty="0" smtClean="0">
                <a:solidFill>
                  <a:srgbClr val="0000FF"/>
                </a:solidFill>
              </a:rPr>
              <a:t>Enabling Efficient and Scalable Hybrid Memories</a:t>
            </a:r>
            <a:r>
              <a:rPr lang="en-US" sz="1600" dirty="0" smtClean="0"/>
              <a:t>,” IEEE Comp. Arch. Letters, 2012.</a:t>
            </a:r>
          </a:p>
          <a:p>
            <a:pPr marL="0" indent="0">
              <a:buNone/>
            </a:pPr>
            <a:r>
              <a:rPr lang="en-US" sz="1600" dirty="0" smtClean="0"/>
              <a:t>Yoon+, </a:t>
            </a:r>
            <a:r>
              <a:rPr lang="en-US" sz="1600" dirty="0"/>
              <a:t>“</a:t>
            </a:r>
            <a:r>
              <a:rPr lang="en-US" sz="1600" dirty="0">
                <a:solidFill>
                  <a:srgbClr val="0000FF"/>
                </a:solidFill>
              </a:rPr>
              <a:t>Row Buffer Locality Aware Caching Policies for Hybrid Memories</a:t>
            </a:r>
            <a:r>
              <a:rPr lang="en-US" sz="1600" dirty="0"/>
              <a:t>,” ICCD 2012 Best Paper Award.</a:t>
            </a:r>
          </a:p>
          <a:p>
            <a:pPr marL="0" indent="0">
              <a:buNone/>
            </a:pPr>
            <a:endParaRPr lang="en-US" sz="1600" dirty="0" smtClean="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a:p>
        </p:txBody>
      </p:sp>
      <p:sp>
        <p:nvSpPr>
          <p:cNvPr id="4" name="Rectangle 3"/>
          <p:cNvSpPr/>
          <p:nvPr/>
        </p:nvSpPr>
        <p:spPr>
          <a:xfrm>
            <a:off x="3000210" y="1052736"/>
            <a:ext cx="1512168" cy="1512168"/>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dirty="0" smtClean="0">
                <a:solidFill>
                  <a:schemeClr val="tx1"/>
                </a:solidFill>
              </a:rPr>
              <a:t>CPU</a:t>
            </a:r>
            <a:endParaRPr lang="en-US" sz="2400" dirty="0">
              <a:solidFill>
                <a:schemeClr val="tx1"/>
              </a:solidFill>
            </a:endParaRPr>
          </a:p>
        </p:txBody>
      </p:sp>
      <p:sp>
        <p:nvSpPr>
          <p:cNvPr id="5" name="Rectangle 4"/>
          <p:cNvSpPr/>
          <p:nvPr/>
        </p:nvSpPr>
        <p:spPr>
          <a:xfrm>
            <a:off x="3000210" y="2047067"/>
            <a:ext cx="792087" cy="504056"/>
          </a:xfrm>
          <a:prstGeom prst="rect">
            <a:avLst/>
          </a:prstGeom>
          <a:solidFill>
            <a:schemeClr val="accent6">
              <a:lumMod val="20000"/>
              <a:lumOff val="80000"/>
            </a:schemeClr>
          </a:solidFill>
          <a:ln>
            <a:solidFill>
              <a:schemeClr val="accent6">
                <a:lumMod val="20000"/>
                <a:lumOff val="8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700" dirty="0" smtClean="0">
                <a:solidFill>
                  <a:srgbClr val="000000"/>
                </a:solidFill>
              </a:rPr>
              <a:t>DRAMCtrl</a:t>
            </a:r>
            <a:endParaRPr lang="en-US" sz="1700" dirty="0">
              <a:solidFill>
                <a:srgbClr val="000000"/>
              </a:solidFill>
            </a:endParaRPr>
          </a:p>
        </p:txBody>
      </p:sp>
      <p:cxnSp>
        <p:nvCxnSpPr>
          <p:cNvPr id="6" name="Straight Connector 5"/>
          <p:cNvCxnSpPr/>
          <p:nvPr/>
        </p:nvCxnSpPr>
        <p:spPr>
          <a:xfrm>
            <a:off x="3440385" y="2601190"/>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 name="Straight Connector 6"/>
          <p:cNvCxnSpPr/>
          <p:nvPr/>
        </p:nvCxnSpPr>
        <p:spPr>
          <a:xfrm flipH="1">
            <a:off x="3144226" y="3140968"/>
            <a:ext cx="296159"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8" name="Rectangle 7"/>
          <p:cNvSpPr/>
          <p:nvPr/>
        </p:nvSpPr>
        <p:spPr>
          <a:xfrm>
            <a:off x="1403648" y="2744642"/>
            <a:ext cx="1740577"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6633">
                    <a:lumMod val="75000"/>
                  </a:srgbClr>
                </a:solidFill>
              </a:rPr>
              <a:t>Fast, </a:t>
            </a:r>
            <a:r>
              <a:rPr lang="en-US" b="1" dirty="0" smtClean="0">
                <a:solidFill>
                  <a:srgbClr val="006633">
                    <a:lumMod val="75000"/>
                  </a:srgbClr>
                </a:solidFill>
              </a:rPr>
              <a:t>durable</a:t>
            </a:r>
          </a:p>
          <a:p>
            <a:pPr algn="ctr"/>
            <a:r>
              <a:rPr lang="en-US" dirty="0" smtClean="0">
                <a:solidFill>
                  <a:srgbClr val="8C0000"/>
                </a:solidFill>
              </a:rPr>
              <a:t>Small, </a:t>
            </a:r>
          </a:p>
          <a:p>
            <a:pPr algn="ctr"/>
            <a:r>
              <a:rPr lang="en-US" dirty="0" smtClean="0">
                <a:solidFill>
                  <a:srgbClr val="8C0000"/>
                </a:solidFill>
              </a:rPr>
              <a:t>leaky, volatile, </a:t>
            </a:r>
          </a:p>
          <a:p>
            <a:pPr algn="ctr"/>
            <a:r>
              <a:rPr lang="en-US" dirty="0" smtClean="0">
                <a:solidFill>
                  <a:srgbClr val="8C0000"/>
                </a:solidFill>
              </a:rPr>
              <a:t>high-cost</a:t>
            </a:r>
            <a:endParaRPr lang="en-US" dirty="0">
              <a:solidFill>
                <a:srgbClr val="8C0000"/>
              </a:solidFill>
            </a:endParaRPr>
          </a:p>
        </p:txBody>
      </p:sp>
      <p:sp>
        <p:nvSpPr>
          <p:cNvPr id="9" name="Rectangle 8"/>
          <p:cNvSpPr/>
          <p:nvPr/>
        </p:nvSpPr>
        <p:spPr>
          <a:xfrm>
            <a:off x="4440369" y="2744642"/>
            <a:ext cx="4070409"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4D26"/>
                </a:solidFill>
              </a:rPr>
              <a:t>Large, non-volatile, </a:t>
            </a:r>
            <a:r>
              <a:rPr lang="en-US" dirty="0">
                <a:solidFill>
                  <a:srgbClr val="004D26"/>
                </a:solidFill>
              </a:rPr>
              <a:t>low</a:t>
            </a:r>
            <a:r>
              <a:rPr lang="en-US" dirty="0" smtClean="0">
                <a:solidFill>
                  <a:srgbClr val="004D26"/>
                </a:solidFill>
              </a:rPr>
              <a:t>-cost</a:t>
            </a:r>
          </a:p>
          <a:p>
            <a:pPr algn="ctr"/>
            <a:r>
              <a:rPr lang="en-US" dirty="0" smtClean="0">
                <a:solidFill>
                  <a:srgbClr val="8C0000"/>
                </a:solidFill>
              </a:rPr>
              <a:t>Slow, </a:t>
            </a:r>
            <a:r>
              <a:rPr lang="en-US" b="1" dirty="0" smtClean="0">
                <a:solidFill>
                  <a:srgbClr val="8C0000"/>
                </a:solidFill>
              </a:rPr>
              <a:t>wears out, </a:t>
            </a:r>
            <a:r>
              <a:rPr lang="en-US" dirty="0" smtClean="0">
                <a:solidFill>
                  <a:srgbClr val="8C0000"/>
                </a:solidFill>
              </a:rPr>
              <a:t>high active energy</a:t>
            </a:r>
            <a:endParaRPr lang="en-US" dirty="0">
              <a:solidFill>
                <a:srgbClr val="8C0000"/>
              </a:solidFill>
            </a:endParaRPr>
          </a:p>
        </p:txBody>
      </p:sp>
      <p:cxnSp>
        <p:nvCxnSpPr>
          <p:cNvPr id="10" name="Straight Connector 9"/>
          <p:cNvCxnSpPr/>
          <p:nvPr/>
        </p:nvCxnSpPr>
        <p:spPr>
          <a:xfrm flipH="1">
            <a:off x="4113004" y="3140968"/>
            <a:ext cx="327366"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3792298" y="2045549"/>
            <a:ext cx="735381" cy="504056"/>
          </a:xfrm>
          <a:prstGeom prst="rect">
            <a:avLst/>
          </a:prstGeom>
          <a:solidFill>
            <a:schemeClr val="accent6">
              <a:lumMod val="40000"/>
              <a:lumOff val="60000"/>
            </a:schemeClr>
          </a:solidFill>
          <a:ln>
            <a:solidFill>
              <a:schemeClr val="accent6">
                <a:lumMod val="40000"/>
                <a:lumOff val="6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700" dirty="0" smtClean="0">
                <a:solidFill>
                  <a:srgbClr val="303030"/>
                </a:solidFill>
              </a:rPr>
              <a:t>PCM Ctrl</a:t>
            </a:r>
            <a:endParaRPr lang="en-US" sz="1700" dirty="0">
              <a:solidFill>
                <a:srgbClr val="303030"/>
              </a:solidFill>
            </a:endParaRPr>
          </a:p>
        </p:txBody>
      </p:sp>
      <p:cxnSp>
        <p:nvCxnSpPr>
          <p:cNvPr id="12" name="Straight Connector 11"/>
          <p:cNvCxnSpPr/>
          <p:nvPr/>
        </p:nvCxnSpPr>
        <p:spPr>
          <a:xfrm>
            <a:off x="4113004" y="2564904"/>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3" name="TextBox 12"/>
          <p:cNvSpPr txBox="1"/>
          <p:nvPr/>
        </p:nvSpPr>
        <p:spPr>
          <a:xfrm>
            <a:off x="1844847" y="2353804"/>
            <a:ext cx="782937" cy="369332"/>
          </a:xfrm>
          <a:prstGeom prst="rect">
            <a:avLst/>
          </a:prstGeom>
          <a:noFill/>
        </p:spPr>
        <p:txBody>
          <a:bodyPr wrap="none" rtlCol="0">
            <a:spAutoFit/>
          </a:bodyPr>
          <a:lstStyle/>
          <a:p>
            <a:r>
              <a:rPr lang="en-US" dirty="0" smtClean="0">
                <a:solidFill>
                  <a:srgbClr val="303030"/>
                </a:solidFill>
              </a:rPr>
              <a:t>DRAM</a:t>
            </a:r>
            <a:endParaRPr lang="en-US" dirty="0">
              <a:solidFill>
                <a:srgbClr val="303030"/>
              </a:solidFill>
            </a:endParaRPr>
          </a:p>
        </p:txBody>
      </p:sp>
      <p:sp>
        <p:nvSpPr>
          <p:cNvPr id="14" name="TextBox 13"/>
          <p:cNvSpPr txBox="1"/>
          <p:nvPr/>
        </p:nvSpPr>
        <p:spPr>
          <a:xfrm>
            <a:off x="4876146" y="2364939"/>
            <a:ext cx="3471323" cy="369332"/>
          </a:xfrm>
          <a:prstGeom prst="rect">
            <a:avLst/>
          </a:prstGeom>
          <a:noFill/>
        </p:spPr>
        <p:txBody>
          <a:bodyPr wrap="none" rtlCol="0">
            <a:spAutoFit/>
          </a:bodyPr>
          <a:lstStyle/>
          <a:p>
            <a:r>
              <a:rPr lang="en-US" dirty="0" smtClean="0">
                <a:solidFill>
                  <a:srgbClr val="303030"/>
                </a:solidFill>
              </a:rPr>
              <a:t>Phase Change Memory (or Tech. X)</a:t>
            </a:r>
            <a:endParaRPr lang="en-US" dirty="0">
              <a:solidFill>
                <a:srgbClr val="303030"/>
              </a:solidFill>
            </a:endParaRPr>
          </a:p>
        </p:txBody>
      </p:sp>
      <p:sp>
        <p:nvSpPr>
          <p:cNvPr id="15" name="TextBox 14"/>
          <p:cNvSpPr txBox="1"/>
          <p:nvPr/>
        </p:nvSpPr>
        <p:spPr>
          <a:xfrm>
            <a:off x="459985" y="4365104"/>
            <a:ext cx="8161209" cy="830997"/>
          </a:xfrm>
          <a:prstGeom prst="rect">
            <a:avLst/>
          </a:prstGeom>
          <a:noFill/>
        </p:spPr>
        <p:txBody>
          <a:bodyPr wrap="none" rtlCol="0">
            <a:spAutoFit/>
          </a:bodyPr>
          <a:lstStyle/>
          <a:p>
            <a:pPr algn="ctr"/>
            <a:r>
              <a:rPr lang="en-US" sz="2400" dirty="0" smtClean="0">
                <a:solidFill>
                  <a:srgbClr val="000000"/>
                </a:solidFill>
              </a:rPr>
              <a:t>Hardware/software manage data allocation and movement </a:t>
            </a:r>
            <a:endParaRPr lang="en-US" sz="2400" dirty="0">
              <a:solidFill>
                <a:srgbClr val="000000"/>
              </a:solidFill>
            </a:endParaRPr>
          </a:p>
          <a:p>
            <a:pPr algn="ctr"/>
            <a:r>
              <a:rPr lang="en-US" sz="2400" dirty="0">
                <a:solidFill>
                  <a:srgbClr val="008000"/>
                </a:solidFill>
              </a:rPr>
              <a:t>t</a:t>
            </a:r>
            <a:r>
              <a:rPr lang="en-US" sz="2400" dirty="0" smtClean="0">
                <a:solidFill>
                  <a:srgbClr val="008000"/>
                </a:solidFill>
              </a:rPr>
              <a:t>o achieve the best of multiple technologies</a:t>
            </a:r>
          </a:p>
        </p:txBody>
      </p:sp>
    </p:spTree>
    <p:extLst>
      <p:ext uri="{BB962C8B-B14F-4D97-AF65-F5344CB8AC3E}">
        <p14:creationId xmlns:p14="http://schemas.microsoft.com/office/powerpoint/2010/main" val="5160858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p:txBody>
          <a:bodyPr/>
          <a:lstStyle/>
          <a:p>
            <a:r>
              <a:rPr lang="en-US" dirty="0" smtClean="0">
                <a:latin typeface="Garamond" charset="0"/>
                <a:ea typeface="ＭＳ Ｐゴシック" charset="0"/>
                <a:cs typeface="ＭＳ Ｐゴシック" charset="0"/>
              </a:rPr>
              <a:t>Promising Resistive </a:t>
            </a:r>
            <a:r>
              <a:rPr lang="en-US" dirty="0">
                <a:latin typeface="Garamond" charset="0"/>
                <a:ea typeface="ＭＳ Ｐゴシック" charset="0"/>
                <a:cs typeface="ＭＳ Ｐゴシック" charset="0"/>
              </a:rPr>
              <a:t>Memory Technologies</a:t>
            </a:r>
          </a:p>
        </p:txBody>
      </p:sp>
      <p:sp>
        <p:nvSpPr>
          <p:cNvPr id="40963" name="Content Placeholder 2"/>
          <p:cNvSpPr>
            <a:spLocks noGrp="1"/>
          </p:cNvSpPr>
          <p:nvPr>
            <p:ph idx="1"/>
          </p:nvPr>
        </p:nvSpPr>
        <p:spPr>
          <a:xfrm>
            <a:off x="228600" y="1054100"/>
            <a:ext cx="8610600" cy="5194300"/>
          </a:xfrm>
        </p:spPr>
        <p:txBody>
          <a:bodyPr/>
          <a:lstStyle/>
          <a:p>
            <a:r>
              <a:rPr lang="en-US" dirty="0">
                <a:latin typeface="Tahoma" charset="0"/>
                <a:ea typeface="ＭＳ Ｐゴシック" charset="0"/>
                <a:cs typeface="ＭＳ Ｐゴシック" charset="0"/>
              </a:rPr>
              <a:t>PCM</a:t>
            </a:r>
          </a:p>
          <a:p>
            <a:pPr lvl="1"/>
            <a:r>
              <a:rPr lang="en-US" dirty="0">
                <a:latin typeface="Tahoma" charset="0"/>
                <a:ea typeface="ＭＳ Ｐゴシック" charset="0"/>
              </a:rPr>
              <a:t>Inject current to change </a:t>
            </a:r>
            <a:r>
              <a:rPr lang="en-US" dirty="0">
                <a:solidFill>
                  <a:srgbClr val="0000FF"/>
                </a:solidFill>
                <a:latin typeface="Tahoma" charset="0"/>
                <a:ea typeface="ＭＳ Ｐゴシック" charset="0"/>
              </a:rPr>
              <a:t>material phase</a:t>
            </a:r>
          </a:p>
          <a:p>
            <a:pPr lvl="1"/>
            <a:r>
              <a:rPr lang="en-US" dirty="0">
                <a:latin typeface="Tahoma" charset="0"/>
                <a:ea typeface="ＭＳ Ｐゴシック" charset="0"/>
              </a:rPr>
              <a:t>Resistance determined by phase</a:t>
            </a:r>
          </a:p>
          <a:p>
            <a:pPr lvl="1"/>
            <a:endParaRPr lang="en-US" dirty="0">
              <a:latin typeface="Tahoma" charset="0"/>
              <a:ea typeface="ＭＳ Ｐゴシック" charset="0"/>
            </a:endParaRPr>
          </a:p>
          <a:p>
            <a:r>
              <a:rPr lang="en-US" dirty="0">
                <a:latin typeface="Tahoma" charset="0"/>
                <a:ea typeface="ＭＳ Ｐゴシック" charset="0"/>
                <a:cs typeface="ＭＳ Ｐゴシック" charset="0"/>
              </a:rPr>
              <a:t>STT-MRAM</a:t>
            </a:r>
          </a:p>
          <a:p>
            <a:pPr lvl="1"/>
            <a:r>
              <a:rPr lang="en-US" dirty="0">
                <a:latin typeface="Tahoma" charset="0"/>
                <a:ea typeface="ＭＳ Ｐゴシック" charset="0"/>
              </a:rPr>
              <a:t>Inject current to change </a:t>
            </a:r>
            <a:r>
              <a:rPr lang="en-US" dirty="0">
                <a:solidFill>
                  <a:srgbClr val="0000FF"/>
                </a:solidFill>
                <a:latin typeface="Tahoma" charset="0"/>
                <a:ea typeface="ＭＳ Ｐゴシック" charset="0"/>
              </a:rPr>
              <a:t>magnet polarity</a:t>
            </a:r>
          </a:p>
          <a:p>
            <a:pPr lvl="1"/>
            <a:r>
              <a:rPr lang="en-US" dirty="0">
                <a:latin typeface="Tahoma" charset="0"/>
                <a:ea typeface="ＭＳ Ｐゴシック" charset="0"/>
              </a:rPr>
              <a:t>Resistance determined by polarity</a:t>
            </a:r>
          </a:p>
          <a:p>
            <a:pPr lvl="1"/>
            <a:endParaRPr lang="en-US" dirty="0">
              <a:latin typeface="Tahoma" charset="0"/>
              <a:ea typeface="ＭＳ Ｐゴシック" charset="0"/>
            </a:endParaRPr>
          </a:p>
          <a:p>
            <a:r>
              <a:rPr lang="en-US" dirty="0" err="1" smtClean="0">
                <a:latin typeface="Tahoma" charset="0"/>
                <a:ea typeface="ＭＳ Ｐゴシック" charset="0"/>
                <a:cs typeface="ＭＳ Ｐゴシック" charset="0"/>
              </a:rPr>
              <a:t>Memristors</a:t>
            </a:r>
            <a:r>
              <a:rPr lang="en-US" dirty="0" smtClean="0">
                <a:latin typeface="Tahoma" charset="0"/>
                <a:ea typeface="ＭＳ Ｐゴシック" charset="0"/>
                <a:cs typeface="ＭＳ Ｐゴシック" charset="0"/>
              </a:rPr>
              <a:t>/RRAM/</a:t>
            </a:r>
            <a:r>
              <a:rPr lang="en-US" dirty="0" err="1" smtClean="0">
                <a:latin typeface="Tahoma" charset="0"/>
                <a:ea typeface="ＭＳ Ｐゴシック" charset="0"/>
                <a:cs typeface="ＭＳ Ｐゴシック" charset="0"/>
              </a:rPr>
              <a:t>ReRAM</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rPr>
              <a:t>Inject current to change </a:t>
            </a:r>
            <a:r>
              <a:rPr lang="en-US" dirty="0">
                <a:solidFill>
                  <a:srgbClr val="0000FF"/>
                </a:solidFill>
                <a:latin typeface="Tahoma" charset="0"/>
                <a:ea typeface="ＭＳ Ｐゴシック" charset="0"/>
              </a:rPr>
              <a:t>atomic structure</a:t>
            </a:r>
          </a:p>
          <a:p>
            <a:pPr lvl="1"/>
            <a:r>
              <a:rPr lang="en-US" dirty="0">
                <a:latin typeface="Tahoma" charset="0"/>
                <a:ea typeface="ＭＳ Ｐゴシック" charset="0"/>
              </a:rPr>
              <a:t>Resistance determined by atom distance</a:t>
            </a:r>
          </a:p>
        </p:txBody>
      </p:sp>
      <p:sp>
        <p:nvSpPr>
          <p:cNvPr id="40964"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5B08210-6288-EF4C-90B9-40B9843F95A3}" type="slidenum">
              <a:rPr lang="en-US" sz="1600">
                <a:solidFill>
                  <a:srgbClr val="000000"/>
                </a:solidFill>
                <a:latin typeface="Garamond" charset="0"/>
              </a:rPr>
              <a:pPr eaLnBrk="1" hangingPunct="1"/>
              <a:t>170</a:t>
            </a:fld>
            <a:endParaRPr lang="en-US" sz="1600">
              <a:solidFill>
                <a:srgbClr val="000000"/>
              </a:solidFill>
              <a:latin typeface="Garamond" charset="0"/>
            </a:endParaRPr>
          </a:p>
        </p:txBody>
      </p:sp>
      <p:sp>
        <p:nvSpPr>
          <p:cNvPr id="5" name="Rectangle 4"/>
          <p:cNvSpPr/>
          <p:nvPr/>
        </p:nvSpPr>
        <p:spPr>
          <a:xfrm>
            <a:off x="228600" y="1066800"/>
            <a:ext cx="6096000" cy="1295400"/>
          </a:xfrm>
          <a:prstGeom prst="rect">
            <a:avLst/>
          </a:prstGeom>
          <a:noFill/>
          <a:ln w="571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158152113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096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096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40963">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096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0963">
                                            <p:txEl>
                                              <p:pRg st="9" end="9"/>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0963">
                                            <p:txEl>
                                              <p:pRg st="10" end="10"/>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Title 1"/>
          <p:cNvSpPr>
            <a:spLocks noGrp="1"/>
          </p:cNvSpPr>
          <p:nvPr>
            <p:ph type="title"/>
          </p:nvPr>
        </p:nvSpPr>
        <p:spPr/>
        <p:txBody>
          <a:bodyPr/>
          <a:lstStyle/>
          <a:p>
            <a:r>
              <a:rPr lang="en-US">
                <a:latin typeface="Garamond" charset="0"/>
                <a:ea typeface="ＭＳ Ｐゴシック" charset="0"/>
                <a:cs typeface="ＭＳ Ｐゴシック" charset="0"/>
              </a:rPr>
              <a:t>What is Phase Change Memory?</a:t>
            </a:r>
          </a:p>
        </p:txBody>
      </p:sp>
      <p:sp>
        <p:nvSpPr>
          <p:cNvPr id="3" name="Content Placeholder 2"/>
          <p:cNvSpPr>
            <a:spLocks noGrp="1"/>
          </p:cNvSpPr>
          <p:nvPr>
            <p:ph idx="1"/>
          </p:nvPr>
        </p:nvSpPr>
        <p:spPr>
          <a:xfrm>
            <a:off x="228600" y="996950"/>
            <a:ext cx="8915400" cy="5194300"/>
          </a:xfrm>
        </p:spPr>
        <p:txBody>
          <a:bodyPr/>
          <a:lstStyle/>
          <a:p>
            <a:pPr marL="457131" indent="-457131"/>
            <a:r>
              <a:rPr lang="en-US" sz="2200">
                <a:latin typeface="Tahoma" charset="0"/>
                <a:ea typeface="ＭＳ Ｐゴシック" charset="0"/>
                <a:cs typeface="ＭＳ Ｐゴシック" charset="0"/>
              </a:rPr>
              <a:t>Phase change material (chalcogenide glass) exists in two states:</a:t>
            </a:r>
          </a:p>
          <a:p>
            <a:pPr marL="784108" lvl="1" indent="-457131"/>
            <a:r>
              <a:rPr lang="en-US" sz="2000">
                <a:latin typeface="Tahoma" charset="0"/>
                <a:ea typeface="ＭＳ Ｐゴシック" charset="0"/>
              </a:rPr>
              <a:t>Amorphous: Low optical reflexivity and high electrical resistivity</a:t>
            </a:r>
          </a:p>
          <a:p>
            <a:pPr marL="784108" lvl="1" indent="-457131"/>
            <a:r>
              <a:rPr lang="en-US" sz="2000">
                <a:latin typeface="Tahoma" charset="0"/>
                <a:ea typeface="ＭＳ Ｐゴシック" charset="0"/>
              </a:rPr>
              <a:t>Crystalline: High optical reflexivity and low electrical resistivity</a:t>
            </a:r>
          </a:p>
          <a:p>
            <a:pPr marL="457131" indent="-457131"/>
            <a:endParaRPr lang="en-US">
              <a:latin typeface="Tahoma" charset="0"/>
              <a:ea typeface="ＭＳ Ｐゴシック" charset="0"/>
              <a:cs typeface="ＭＳ Ｐゴシック" charset="0"/>
            </a:endParaRPr>
          </a:p>
        </p:txBody>
      </p:sp>
      <p:sp>
        <p:nvSpPr>
          <p:cNvPr id="41988"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840896" indent="-35840896"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131" eaLnBrk="0" fontAlgn="base" hangingPunct="0">
              <a:spcBef>
                <a:spcPct val="0"/>
              </a:spcBef>
              <a:spcAft>
                <a:spcPct val="0"/>
              </a:spcAft>
              <a:defRPr sz="2400">
                <a:solidFill>
                  <a:schemeClr val="tx1"/>
                </a:solidFill>
                <a:latin typeface="Arial" charset="0"/>
                <a:ea typeface="Arial" charset="0"/>
                <a:cs typeface="Arial" charset="0"/>
              </a:defRPr>
            </a:lvl6pPr>
            <a:lvl7pPr marL="914263" eaLnBrk="0" fontAlgn="base" hangingPunct="0">
              <a:spcBef>
                <a:spcPct val="0"/>
              </a:spcBef>
              <a:spcAft>
                <a:spcPct val="0"/>
              </a:spcAft>
              <a:defRPr sz="2400">
                <a:solidFill>
                  <a:schemeClr val="tx1"/>
                </a:solidFill>
                <a:latin typeface="Arial" charset="0"/>
                <a:ea typeface="Arial" charset="0"/>
                <a:cs typeface="Arial" charset="0"/>
              </a:defRPr>
            </a:lvl7pPr>
            <a:lvl8pPr marL="1371395" eaLnBrk="0" fontAlgn="base" hangingPunct="0">
              <a:spcBef>
                <a:spcPct val="0"/>
              </a:spcBef>
              <a:spcAft>
                <a:spcPct val="0"/>
              </a:spcAft>
              <a:defRPr sz="2400">
                <a:solidFill>
                  <a:schemeClr val="tx1"/>
                </a:solidFill>
                <a:latin typeface="Arial" charset="0"/>
                <a:ea typeface="Arial" charset="0"/>
                <a:cs typeface="Arial" charset="0"/>
              </a:defRPr>
            </a:lvl8pPr>
            <a:lvl9pPr marL="1828527"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1E6F7C3-B3F1-AB45-B64C-BA5FC23A5EEE}" type="slidenum">
              <a:rPr lang="en-US" sz="1600">
                <a:solidFill>
                  <a:srgbClr val="000000"/>
                </a:solidFill>
                <a:latin typeface="Garamond" charset="0"/>
              </a:rPr>
              <a:pPr eaLnBrk="1" hangingPunct="1"/>
              <a:t>171</a:t>
            </a:fld>
            <a:endParaRPr lang="en-US" sz="1600">
              <a:solidFill>
                <a:srgbClr val="000000"/>
              </a:solidFill>
              <a:latin typeface="Garamond" charset="0"/>
            </a:endParaRPr>
          </a:p>
        </p:txBody>
      </p:sp>
      <p:pic>
        <p:nvPicPr>
          <p:cNvPr id="41989"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219200" y="2286000"/>
            <a:ext cx="6248400" cy="3198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190"/>
          <p:cNvSpPr txBox="1">
            <a:spLocks noChangeArrowheads="1"/>
          </p:cNvSpPr>
          <p:nvPr/>
        </p:nvSpPr>
        <p:spPr bwMode="auto">
          <a:xfrm>
            <a:off x="470976" y="5610227"/>
            <a:ext cx="8313179" cy="741731"/>
          </a:xfrm>
          <a:prstGeom prst="rect">
            <a:avLst/>
          </a:prstGeom>
          <a:solidFill>
            <a:srgbClr val="CCCCFF"/>
          </a:solidFill>
          <a:ln w="25400">
            <a:solidFill>
              <a:srgbClr val="FF6600"/>
            </a:solidFill>
            <a:miter lim="800000"/>
            <a:headEnd/>
            <a:tailEnd/>
          </a:ln>
          <a:effectLst/>
        </p:spPr>
        <p:txBody>
          <a:bodyPr wrap="none" lIns="63999" tIns="31999" rIns="63999" bIns="31999">
            <a:spAutoFit/>
          </a:bodyPr>
          <a:lstStyle/>
          <a:p>
            <a:pPr algn="ctr">
              <a:defRPr/>
            </a:pPr>
            <a:r>
              <a:rPr lang="en-US" sz="2200" kern="0" dirty="0">
                <a:solidFill>
                  <a:sysClr val="windowText" lastClr="000000"/>
                </a:solidFill>
                <a:latin typeface="Arial" pitchFamily="-107" charset="0"/>
                <a:ea typeface="Arial" pitchFamily="-107" charset="0"/>
                <a:cs typeface="Arial" pitchFamily="-107" charset="0"/>
              </a:rPr>
              <a:t>PCM is resistive memory:  High resistance (0), Low resistance (1)</a:t>
            </a:r>
          </a:p>
          <a:p>
            <a:pPr algn="ctr">
              <a:defRPr/>
            </a:pPr>
            <a:r>
              <a:rPr lang="en-US" sz="2200" kern="0" dirty="0">
                <a:solidFill>
                  <a:sysClr val="windowText" lastClr="000000"/>
                </a:solidFill>
                <a:latin typeface="Arial" pitchFamily="-107" charset="0"/>
                <a:ea typeface="Arial" pitchFamily="-107" charset="0"/>
                <a:cs typeface="Arial" pitchFamily="-107" charset="0"/>
              </a:rPr>
              <a:t>PCM cell can be switched between states reliably and quickly</a:t>
            </a:r>
          </a:p>
        </p:txBody>
      </p:sp>
    </p:spTree>
    <p:extLst>
      <p:ext uri="{BB962C8B-B14F-4D97-AF65-F5344CB8AC3E}">
        <p14:creationId xmlns:p14="http://schemas.microsoft.com/office/powerpoint/2010/main" val="12206674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itle 1"/>
          <p:cNvSpPr>
            <a:spLocks noGrp="1"/>
          </p:cNvSpPr>
          <p:nvPr>
            <p:ph type="title"/>
          </p:nvPr>
        </p:nvSpPr>
        <p:spPr/>
        <p:txBody>
          <a:bodyPr/>
          <a:lstStyle/>
          <a:p>
            <a:r>
              <a:rPr lang="en-US">
                <a:latin typeface="Garamond" charset="0"/>
                <a:ea typeface="ＭＳ Ｐゴシック" charset="0"/>
                <a:cs typeface="ＭＳ Ｐゴシック" charset="0"/>
              </a:rPr>
              <a:t>How Does PCM Work?</a:t>
            </a:r>
          </a:p>
        </p:txBody>
      </p:sp>
      <p:sp>
        <p:nvSpPr>
          <p:cNvPr id="43011" name="Content Placeholder 2"/>
          <p:cNvSpPr>
            <a:spLocks noGrp="1"/>
          </p:cNvSpPr>
          <p:nvPr>
            <p:ph idx="1"/>
          </p:nvPr>
        </p:nvSpPr>
        <p:spPr>
          <a:xfrm>
            <a:off x="228600" y="996950"/>
            <a:ext cx="8610600" cy="5194300"/>
          </a:xfrm>
        </p:spPr>
        <p:txBody>
          <a:bodyPr/>
          <a:lstStyle/>
          <a:p>
            <a:r>
              <a:rPr lang="en-US" sz="2000">
                <a:latin typeface="Tahoma" charset="0"/>
                <a:ea typeface="ＭＳ Ｐゴシック" charset="0"/>
                <a:cs typeface="ＭＳ Ｐゴシック" charset="0"/>
              </a:rPr>
              <a:t>Write: change phase via current injection</a:t>
            </a:r>
          </a:p>
          <a:p>
            <a:pPr lvl="1"/>
            <a:r>
              <a:rPr lang="en-US" sz="1800">
                <a:latin typeface="Tahoma" charset="0"/>
                <a:ea typeface="ＭＳ Ｐゴシック" charset="0"/>
              </a:rPr>
              <a:t>SET: sustained current to heat cell above T</a:t>
            </a:r>
            <a:r>
              <a:rPr lang="en-US" sz="1800" i="1">
                <a:latin typeface="Tahoma" charset="0"/>
                <a:ea typeface="ＭＳ Ｐゴシック" charset="0"/>
              </a:rPr>
              <a:t>cryst</a:t>
            </a:r>
            <a:r>
              <a:rPr lang="en-US" sz="1800">
                <a:latin typeface="Tahoma" charset="0"/>
                <a:ea typeface="ＭＳ Ｐゴシック" charset="0"/>
              </a:rPr>
              <a:t> </a:t>
            </a:r>
          </a:p>
          <a:p>
            <a:pPr lvl="1"/>
            <a:r>
              <a:rPr lang="en-US" sz="1800">
                <a:latin typeface="Tahoma" charset="0"/>
                <a:ea typeface="ＭＳ Ｐゴシック" charset="0"/>
              </a:rPr>
              <a:t>RESET: cell heated above T</a:t>
            </a:r>
            <a:r>
              <a:rPr lang="en-US" sz="1800" i="1">
                <a:latin typeface="Tahoma" charset="0"/>
                <a:ea typeface="ＭＳ Ｐゴシック" charset="0"/>
              </a:rPr>
              <a:t>melt</a:t>
            </a:r>
            <a:r>
              <a:rPr lang="en-US" sz="1800">
                <a:latin typeface="Tahoma" charset="0"/>
                <a:ea typeface="ＭＳ Ｐゴシック" charset="0"/>
              </a:rPr>
              <a:t> and quenched</a:t>
            </a:r>
          </a:p>
          <a:p>
            <a:r>
              <a:rPr lang="en-US" sz="2000">
                <a:latin typeface="Tahoma" charset="0"/>
                <a:ea typeface="ＭＳ Ｐゴシック" charset="0"/>
                <a:cs typeface="ＭＳ Ｐゴシック" charset="0"/>
              </a:rPr>
              <a:t>Read: detect phase via material resistance </a:t>
            </a:r>
          </a:p>
          <a:p>
            <a:pPr lvl="1"/>
            <a:r>
              <a:rPr lang="en-US" sz="1800">
                <a:latin typeface="Tahoma" charset="0"/>
                <a:ea typeface="ＭＳ Ｐゴシック" charset="0"/>
              </a:rPr>
              <a:t>amorphous/crystalline</a:t>
            </a:r>
          </a:p>
          <a:p>
            <a:endParaRPr lang="en-US">
              <a:latin typeface="Tahoma" charset="0"/>
              <a:ea typeface="ＭＳ Ｐゴシック" charset="0"/>
              <a:cs typeface="ＭＳ Ｐゴシック" charset="0"/>
            </a:endParaRPr>
          </a:p>
          <a:p>
            <a:endParaRPr lang="en-US">
              <a:latin typeface="Tahoma" charset="0"/>
              <a:ea typeface="ＭＳ Ｐゴシック" charset="0"/>
              <a:cs typeface="ＭＳ Ｐゴシック" charset="0"/>
            </a:endParaRPr>
          </a:p>
        </p:txBody>
      </p:sp>
      <p:sp>
        <p:nvSpPr>
          <p:cNvPr id="43012"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840896" indent="-35840896"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131" eaLnBrk="0" fontAlgn="base" hangingPunct="0">
              <a:spcBef>
                <a:spcPct val="0"/>
              </a:spcBef>
              <a:spcAft>
                <a:spcPct val="0"/>
              </a:spcAft>
              <a:defRPr sz="2400">
                <a:solidFill>
                  <a:schemeClr val="tx1"/>
                </a:solidFill>
                <a:latin typeface="Arial" charset="0"/>
                <a:ea typeface="Arial" charset="0"/>
                <a:cs typeface="Arial" charset="0"/>
              </a:defRPr>
            </a:lvl6pPr>
            <a:lvl7pPr marL="914263" eaLnBrk="0" fontAlgn="base" hangingPunct="0">
              <a:spcBef>
                <a:spcPct val="0"/>
              </a:spcBef>
              <a:spcAft>
                <a:spcPct val="0"/>
              </a:spcAft>
              <a:defRPr sz="2400">
                <a:solidFill>
                  <a:schemeClr val="tx1"/>
                </a:solidFill>
                <a:latin typeface="Arial" charset="0"/>
                <a:ea typeface="Arial" charset="0"/>
                <a:cs typeface="Arial" charset="0"/>
              </a:defRPr>
            </a:lvl7pPr>
            <a:lvl8pPr marL="1371395" eaLnBrk="0" fontAlgn="base" hangingPunct="0">
              <a:spcBef>
                <a:spcPct val="0"/>
              </a:spcBef>
              <a:spcAft>
                <a:spcPct val="0"/>
              </a:spcAft>
              <a:defRPr sz="2400">
                <a:solidFill>
                  <a:schemeClr val="tx1"/>
                </a:solidFill>
                <a:latin typeface="Arial" charset="0"/>
                <a:ea typeface="Arial" charset="0"/>
                <a:cs typeface="Arial" charset="0"/>
              </a:defRPr>
            </a:lvl8pPr>
            <a:lvl9pPr marL="1828527"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3969144A-7066-6447-B21E-9C90E183834E}" type="slidenum">
              <a:rPr lang="en-US" sz="1600">
                <a:solidFill>
                  <a:srgbClr val="000000"/>
                </a:solidFill>
                <a:latin typeface="Garamond" charset="0"/>
              </a:rPr>
              <a:pPr eaLnBrk="1" hangingPunct="1"/>
              <a:t>172</a:t>
            </a:fld>
            <a:endParaRPr lang="en-US" sz="1600">
              <a:solidFill>
                <a:srgbClr val="000000"/>
              </a:solidFill>
              <a:latin typeface="Garamond" charset="0"/>
            </a:endParaRPr>
          </a:p>
        </p:txBody>
      </p:sp>
      <p:grpSp>
        <p:nvGrpSpPr>
          <p:cNvPr id="2" name="Group 33"/>
          <p:cNvGrpSpPr>
            <a:grpSpLocks/>
          </p:cNvGrpSpPr>
          <p:nvPr/>
        </p:nvGrpSpPr>
        <p:grpSpPr bwMode="auto">
          <a:xfrm>
            <a:off x="-80960" y="3208341"/>
            <a:ext cx="3863977" cy="3236912"/>
            <a:chOff x="2960" y="1053"/>
            <a:chExt cx="2434" cy="2039"/>
          </a:xfrm>
        </p:grpSpPr>
        <p:grpSp>
          <p:nvGrpSpPr>
            <p:cNvPr id="43032" name="Group 34"/>
            <p:cNvGrpSpPr>
              <a:grpSpLocks/>
            </p:cNvGrpSpPr>
            <p:nvPr/>
          </p:nvGrpSpPr>
          <p:grpSpPr bwMode="auto">
            <a:xfrm>
              <a:off x="3283" y="1548"/>
              <a:ext cx="177" cy="877"/>
              <a:chOff x="3790" y="1082"/>
              <a:chExt cx="177" cy="877"/>
            </a:xfrm>
          </p:grpSpPr>
          <p:sp>
            <p:nvSpPr>
              <p:cNvPr id="47" name="Freeform 35"/>
              <p:cNvSpPr>
                <a:spLocks noChangeAspect="1"/>
              </p:cNvSpPr>
              <p:nvPr/>
            </p:nvSpPr>
            <p:spPr bwMode="auto">
              <a:xfrm>
                <a:off x="3836" y="1634"/>
                <a:ext cx="94" cy="325"/>
              </a:xfrm>
              <a:custGeom>
                <a:avLst/>
                <a:gdLst/>
                <a:ahLst/>
                <a:cxnLst>
                  <a:cxn ang="0">
                    <a:pos x="96" y="0"/>
                  </a:cxn>
                  <a:cxn ang="0">
                    <a:pos x="96" y="95"/>
                  </a:cxn>
                  <a:cxn ang="0">
                    <a:pos x="0" y="95"/>
                  </a:cxn>
                  <a:cxn ang="0">
                    <a:pos x="0" y="239"/>
                  </a:cxn>
                  <a:cxn ang="0">
                    <a:pos x="96" y="239"/>
                  </a:cxn>
                  <a:cxn ang="0">
                    <a:pos x="96" y="334"/>
                  </a:cxn>
                </a:cxnLst>
                <a:rect l="0" t="0" r="r" b="b"/>
                <a:pathLst>
                  <a:path w="96" h="334">
                    <a:moveTo>
                      <a:pt x="96" y="0"/>
                    </a:moveTo>
                    <a:lnTo>
                      <a:pt x="96" y="95"/>
                    </a:lnTo>
                    <a:lnTo>
                      <a:pt x="0" y="95"/>
                    </a:lnTo>
                    <a:lnTo>
                      <a:pt x="0" y="239"/>
                    </a:lnTo>
                    <a:lnTo>
                      <a:pt x="96" y="239"/>
                    </a:lnTo>
                    <a:lnTo>
                      <a:pt x="96" y="334"/>
                    </a:lnTo>
                  </a:path>
                </a:pathLst>
              </a:custGeom>
              <a:noFill/>
              <a:ln w="38100" cap="flat" cmpd="sng">
                <a:solidFill>
                  <a:srgbClr val="000000"/>
                </a:solidFill>
                <a:prstDash val="solid"/>
                <a:round/>
                <a:headEnd type="none" w="med" len="med"/>
                <a:tailEnd type="none" w="med" len="med"/>
              </a:ln>
              <a:effectLst/>
            </p:spPr>
            <p:txBody>
              <a:bodyP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8" name="Line 36"/>
              <p:cNvSpPr>
                <a:spLocks noChangeAspect="1" noChangeShapeType="1"/>
              </p:cNvSpPr>
              <p:nvPr/>
            </p:nvSpPr>
            <p:spPr bwMode="auto">
              <a:xfrm>
                <a:off x="3790" y="1726"/>
                <a:ext cx="0" cy="141"/>
              </a:xfrm>
              <a:prstGeom prst="line">
                <a:avLst/>
              </a:prstGeom>
              <a:noFill/>
              <a:ln w="38100">
                <a:solidFill>
                  <a:srgbClr val="000000"/>
                </a:solidFill>
                <a:round/>
                <a:headEnd/>
                <a:tailEnd/>
              </a:ln>
              <a:effectLst/>
            </p:spPr>
            <p:txBody>
              <a:bodyP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9" name="Freeform 37"/>
              <p:cNvSpPr>
                <a:spLocks noChangeAspect="1"/>
              </p:cNvSpPr>
              <p:nvPr/>
            </p:nvSpPr>
            <p:spPr bwMode="auto">
              <a:xfrm rot="-16200000">
                <a:off x="3772" y="1348"/>
                <a:ext cx="322" cy="63"/>
              </a:xfrm>
              <a:custGeom>
                <a:avLst/>
                <a:gdLst/>
                <a:ahLst/>
                <a:cxnLst>
                  <a:cxn ang="0">
                    <a:pos x="0" y="144"/>
                  </a:cxn>
                  <a:cxn ang="0">
                    <a:pos x="384" y="144"/>
                  </a:cxn>
                  <a:cxn ang="0">
                    <a:pos x="480" y="0"/>
                  </a:cxn>
                  <a:cxn ang="0">
                    <a:pos x="528" y="240"/>
                  </a:cxn>
                  <a:cxn ang="0">
                    <a:pos x="672" y="0"/>
                  </a:cxn>
                  <a:cxn ang="0">
                    <a:pos x="720" y="240"/>
                  </a:cxn>
                  <a:cxn ang="0">
                    <a:pos x="864" y="0"/>
                  </a:cxn>
                  <a:cxn ang="0">
                    <a:pos x="912" y="144"/>
                  </a:cxn>
                  <a:cxn ang="0">
                    <a:pos x="1344" y="144"/>
                  </a:cxn>
                </a:cxnLst>
                <a:rect l="0" t="0" r="r" b="b"/>
                <a:pathLst>
                  <a:path w="1344" h="240">
                    <a:moveTo>
                      <a:pt x="0" y="144"/>
                    </a:moveTo>
                    <a:lnTo>
                      <a:pt x="384" y="144"/>
                    </a:lnTo>
                    <a:lnTo>
                      <a:pt x="480" y="0"/>
                    </a:lnTo>
                    <a:lnTo>
                      <a:pt x="528" y="240"/>
                    </a:lnTo>
                    <a:lnTo>
                      <a:pt x="672" y="0"/>
                    </a:lnTo>
                    <a:lnTo>
                      <a:pt x="720" y="240"/>
                    </a:lnTo>
                    <a:lnTo>
                      <a:pt x="864" y="0"/>
                    </a:lnTo>
                    <a:lnTo>
                      <a:pt x="912" y="144"/>
                    </a:lnTo>
                    <a:lnTo>
                      <a:pt x="1344" y="144"/>
                    </a:lnTo>
                  </a:path>
                </a:pathLst>
              </a:custGeom>
              <a:noFill/>
              <a:ln w="38100" cap="flat" cmpd="sng">
                <a:solidFill>
                  <a:srgbClr val="000000"/>
                </a:solidFill>
                <a:prstDash val="solid"/>
                <a:round/>
                <a:headEnd/>
                <a:tailEnd/>
              </a:ln>
              <a:effectLst/>
            </p:spPr>
            <p:txBody>
              <a:bodyPr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50" name="Line 38"/>
              <p:cNvSpPr>
                <a:spLocks noChangeAspect="1" noChangeShapeType="1"/>
              </p:cNvSpPr>
              <p:nvPr/>
            </p:nvSpPr>
            <p:spPr bwMode="auto">
              <a:xfrm>
                <a:off x="3929" y="1082"/>
                <a:ext cx="0" cy="177"/>
              </a:xfrm>
              <a:prstGeom prst="line">
                <a:avLst/>
              </a:prstGeom>
              <a:noFill/>
              <a:ln w="38100">
                <a:solidFill>
                  <a:srgbClr val="000000"/>
                </a:solidFill>
                <a:round/>
                <a:headEnd/>
                <a:tailEnd/>
              </a:ln>
              <a:effectLst/>
            </p:spPr>
            <p:txBody>
              <a:bodyP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51" name="Line 39"/>
              <p:cNvSpPr>
                <a:spLocks noChangeAspect="1" noChangeShapeType="1"/>
              </p:cNvSpPr>
              <p:nvPr/>
            </p:nvSpPr>
            <p:spPr bwMode="auto">
              <a:xfrm>
                <a:off x="3930" y="1488"/>
                <a:ext cx="0" cy="191"/>
              </a:xfrm>
              <a:prstGeom prst="line">
                <a:avLst/>
              </a:prstGeom>
              <a:noFill/>
              <a:ln w="38100">
                <a:solidFill>
                  <a:srgbClr val="000000"/>
                </a:solidFill>
                <a:round/>
                <a:headEnd/>
                <a:tailEnd/>
              </a:ln>
              <a:effectLst/>
            </p:spPr>
            <p:txBody>
              <a:bodyPr/>
              <a:lstStyle/>
              <a:p>
                <a:pPr>
                  <a:defRPr/>
                </a:pPr>
                <a:endParaRPr lang="en-US" kern="0">
                  <a:solidFill>
                    <a:sysClr val="windowText" lastClr="000000"/>
                  </a:solidFill>
                  <a:latin typeface="Arial" pitchFamily="-107" charset="0"/>
                  <a:ea typeface="Arial" pitchFamily="-107" charset="0"/>
                  <a:cs typeface="Arial" pitchFamily="-107" charset="0"/>
                </a:endParaRPr>
              </a:p>
            </p:txBody>
          </p:sp>
        </p:grpSp>
        <p:pic>
          <p:nvPicPr>
            <p:cNvPr id="43033" name="Picture 40" descr="11201-cell5a"/>
            <p:cNvPicPr>
              <a:picLocks noChangeAspect="1" noChangeArrowheads="1"/>
            </p:cNvPicPr>
            <p:nvPr/>
          </p:nvPicPr>
          <p:blipFill>
            <a:blip r:embed="rId2">
              <a:extLst>
                <a:ext uri="{28A0092B-C50C-407E-A947-70E740481C1C}">
                  <a14:useLocalDpi xmlns:a14="http://schemas.microsoft.com/office/drawing/2010/main" val="0"/>
                </a:ext>
              </a:extLst>
            </a:blip>
            <a:srcRect l="24374" t="25031" r="25969" b="32062"/>
            <a:stretch>
              <a:fillRect/>
            </a:stretch>
          </p:blipFill>
          <p:spPr bwMode="auto">
            <a:xfrm>
              <a:off x="3949" y="1055"/>
              <a:ext cx="1445" cy="1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 name="Line 41"/>
            <p:cNvSpPr>
              <a:spLocks noChangeShapeType="1"/>
            </p:cNvSpPr>
            <p:nvPr/>
          </p:nvSpPr>
          <p:spPr bwMode="auto">
            <a:xfrm flipV="1">
              <a:off x="3426" y="1053"/>
              <a:ext cx="514" cy="713"/>
            </a:xfrm>
            <a:prstGeom prst="line">
              <a:avLst/>
            </a:prstGeom>
            <a:noFill/>
            <a:ln w="19050">
              <a:solidFill>
                <a:srgbClr val="000000"/>
              </a:solidFill>
              <a:prstDash val="sysDot"/>
              <a:round/>
              <a:headEnd/>
              <a:tailEnd type="none" w="lg" len="lg"/>
            </a:ln>
            <a:effectLst/>
          </p:spPr>
          <p:txBody>
            <a:bodyPr wrap="none"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0" name="Line 42"/>
            <p:cNvSpPr>
              <a:spLocks noChangeShapeType="1"/>
            </p:cNvSpPr>
            <p:nvPr/>
          </p:nvSpPr>
          <p:spPr bwMode="auto">
            <a:xfrm>
              <a:off x="3413" y="1946"/>
              <a:ext cx="534" cy="348"/>
            </a:xfrm>
            <a:prstGeom prst="line">
              <a:avLst/>
            </a:prstGeom>
            <a:noFill/>
            <a:ln w="19050">
              <a:solidFill>
                <a:srgbClr val="000000"/>
              </a:solidFill>
              <a:prstDash val="sysDot"/>
              <a:round/>
              <a:headEnd/>
              <a:tailEnd type="none" w="lg" len="lg"/>
            </a:ln>
            <a:effectLst/>
          </p:spPr>
          <p:txBody>
            <a:bodyPr wrap="none"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1" name="Line 43"/>
            <p:cNvSpPr>
              <a:spLocks noChangeShapeType="1"/>
            </p:cNvSpPr>
            <p:nvPr/>
          </p:nvSpPr>
          <p:spPr bwMode="auto">
            <a:xfrm>
              <a:off x="3269" y="1417"/>
              <a:ext cx="0" cy="507"/>
            </a:xfrm>
            <a:prstGeom prst="line">
              <a:avLst/>
            </a:prstGeom>
            <a:noFill/>
            <a:ln w="38100">
              <a:solidFill>
                <a:srgbClr val="7889FB"/>
              </a:solidFill>
              <a:round/>
              <a:headEnd/>
              <a:tailEnd type="triangle" w="lg" len="lg"/>
            </a:ln>
            <a:effectLst/>
          </p:spPr>
          <p:txBody>
            <a:bodyPr wrap="none"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2" name="Text Box 44"/>
            <p:cNvSpPr txBox="1">
              <a:spLocks noChangeAspect="1" noChangeArrowheads="1"/>
            </p:cNvSpPr>
            <p:nvPr/>
          </p:nvSpPr>
          <p:spPr bwMode="auto">
            <a:xfrm>
              <a:off x="2960" y="1062"/>
              <a:ext cx="611" cy="368"/>
            </a:xfrm>
            <a:prstGeom prst="rect">
              <a:avLst/>
            </a:prstGeom>
            <a:noFill/>
            <a:ln w="12700">
              <a:noFill/>
              <a:miter lim="800000"/>
              <a:headEnd/>
              <a:tailEnd/>
            </a:ln>
            <a:effectLst/>
          </p:spPr>
          <p:txBody>
            <a:bodyPr wrap="none">
              <a:spAutoFit/>
            </a:bodyPr>
            <a:lstStyle/>
            <a:p>
              <a:pPr algn="ctr">
                <a:defRPr/>
              </a:pPr>
              <a:r>
                <a:rPr lang="en-US" sz="1600" b="1" kern="0">
                  <a:solidFill>
                    <a:srgbClr val="7889FB"/>
                  </a:solidFill>
                  <a:ea typeface="MS PGothic" pitchFamily="34" charset="-128"/>
                  <a:cs typeface="MS PGothic" pitchFamily="34" charset="-128"/>
                </a:rPr>
                <a:t>Large</a:t>
              </a:r>
            </a:p>
            <a:p>
              <a:pPr algn="ctr">
                <a:defRPr/>
              </a:pPr>
              <a:r>
                <a:rPr lang="en-US" sz="1600" b="1" kern="0">
                  <a:solidFill>
                    <a:srgbClr val="7889FB"/>
                  </a:solidFill>
                  <a:ea typeface="MS PGothic" pitchFamily="34" charset="-128"/>
                  <a:cs typeface="MS PGothic" pitchFamily="34" charset="-128"/>
                </a:rPr>
                <a:t>Current</a:t>
              </a:r>
            </a:p>
          </p:txBody>
        </p:sp>
        <p:sp>
          <p:nvSpPr>
            <p:cNvPr id="43" name="AutoShape 45"/>
            <p:cNvSpPr>
              <a:spLocks noChangeAspect="1" noChangeArrowheads="1"/>
            </p:cNvSpPr>
            <p:nvPr/>
          </p:nvSpPr>
          <p:spPr bwMode="auto">
            <a:xfrm rot="10800000" flipH="1">
              <a:off x="3375" y="2419"/>
              <a:ext cx="92" cy="76"/>
            </a:xfrm>
            <a:prstGeom prst="triangle">
              <a:avLst>
                <a:gd name="adj" fmla="val 50000"/>
              </a:avLst>
            </a:prstGeom>
            <a:noFill/>
            <a:ln w="38100">
              <a:solidFill>
                <a:srgbClr val="000000"/>
              </a:solidFill>
              <a:miter lim="800000"/>
              <a:headEnd/>
              <a:tailEnd/>
            </a:ln>
            <a:effectLst/>
          </p:spPr>
          <p:txBody>
            <a:bodyPr wrap="none"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4" name="Line 46"/>
            <p:cNvSpPr>
              <a:spLocks noChangeAspect="1" noChangeShapeType="1"/>
            </p:cNvSpPr>
            <p:nvPr/>
          </p:nvSpPr>
          <p:spPr bwMode="auto">
            <a:xfrm rot="-5400000">
              <a:off x="3217" y="2185"/>
              <a:ext cx="0" cy="141"/>
            </a:xfrm>
            <a:prstGeom prst="line">
              <a:avLst/>
            </a:prstGeom>
            <a:noFill/>
            <a:ln w="38100">
              <a:solidFill>
                <a:srgbClr val="000000"/>
              </a:solidFill>
              <a:round/>
              <a:headEnd/>
              <a:tailEnd/>
            </a:ln>
            <a:effectLst/>
          </p:spPr>
          <p:txBody>
            <a:bodyP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5" name="Text Box 47"/>
            <p:cNvSpPr txBox="1">
              <a:spLocks noChangeAspect="1" noChangeArrowheads="1"/>
            </p:cNvSpPr>
            <p:nvPr/>
          </p:nvSpPr>
          <p:spPr bwMode="auto">
            <a:xfrm>
              <a:off x="3969" y="2333"/>
              <a:ext cx="1406" cy="446"/>
            </a:xfrm>
            <a:prstGeom prst="rect">
              <a:avLst/>
            </a:prstGeom>
            <a:solidFill>
              <a:srgbClr val="7889FB"/>
            </a:solidFill>
            <a:ln w="19050">
              <a:noFill/>
              <a:miter lim="800000"/>
              <a:headEnd/>
              <a:tailEnd/>
            </a:ln>
            <a:effectLst/>
          </p:spPr>
          <p:txBody>
            <a:bodyPr>
              <a:spAutoFit/>
            </a:bodyPr>
            <a:lstStyle/>
            <a:p>
              <a:pPr algn="ctr">
                <a:defRPr/>
              </a:pPr>
              <a:r>
                <a:rPr lang="en-US" sz="2000" kern="0" dirty="0">
                  <a:solidFill>
                    <a:srgbClr val="FFFFFF"/>
                  </a:solidFill>
                  <a:ea typeface="MS PGothic" pitchFamily="34" charset="-128"/>
                  <a:cs typeface="Tahoma" pitchFamily="-107" charset="0"/>
                </a:rPr>
                <a:t>SET (</a:t>
              </a:r>
              <a:r>
                <a:rPr lang="en-US" sz="2000" kern="0" dirty="0" err="1">
                  <a:solidFill>
                    <a:srgbClr val="FFFFFF"/>
                  </a:solidFill>
                  <a:ea typeface="MS PGothic" pitchFamily="34" charset="-128"/>
                  <a:cs typeface="Tahoma" pitchFamily="-107" charset="0"/>
                </a:rPr>
                <a:t>cryst</a:t>
              </a:r>
              <a:r>
                <a:rPr lang="en-US" sz="2000" kern="0" dirty="0">
                  <a:solidFill>
                    <a:srgbClr val="FFFFFF"/>
                  </a:solidFill>
                  <a:ea typeface="MS PGothic" pitchFamily="34" charset="-128"/>
                  <a:cs typeface="Tahoma" pitchFamily="-107" charset="0"/>
                </a:rPr>
                <a:t>)</a:t>
              </a:r>
            </a:p>
            <a:p>
              <a:pPr algn="ctr">
                <a:defRPr/>
              </a:pPr>
              <a:r>
                <a:rPr lang="en-US" sz="2000" kern="0" dirty="0">
                  <a:solidFill>
                    <a:srgbClr val="FFFFFF"/>
                  </a:solidFill>
                  <a:ea typeface="MS PGothic" pitchFamily="34" charset="-128"/>
                  <a:cs typeface="Tahoma" pitchFamily="-107" charset="0"/>
                </a:rPr>
                <a:t>Low resistance</a:t>
              </a:r>
            </a:p>
          </p:txBody>
        </p:sp>
        <p:sp>
          <p:nvSpPr>
            <p:cNvPr id="46" name="Text Box 48"/>
            <p:cNvSpPr txBox="1">
              <a:spLocks noChangeAspect="1" noChangeArrowheads="1"/>
            </p:cNvSpPr>
            <p:nvPr/>
          </p:nvSpPr>
          <p:spPr bwMode="auto">
            <a:xfrm>
              <a:off x="4105" y="2840"/>
              <a:ext cx="1134" cy="252"/>
            </a:xfrm>
            <a:prstGeom prst="rect">
              <a:avLst/>
            </a:prstGeom>
            <a:solidFill>
              <a:srgbClr val="7889FB"/>
            </a:solidFill>
            <a:ln w="19050">
              <a:noFill/>
              <a:miter lim="800000"/>
              <a:headEnd/>
              <a:tailEnd/>
            </a:ln>
            <a:effectLst/>
          </p:spPr>
          <p:txBody>
            <a:bodyPr>
              <a:spAutoFit/>
            </a:bodyPr>
            <a:lstStyle/>
            <a:p>
              <a:pPr algn="ctr">
                <a:defRPr/>
              </a:pPr>
              <a:r>
                <a:rPr lang="en-US" sz="2000" kern="0">
                  <a:solidFill>
                    <a:srgbClr val="FFFFFF"/>
                  </a:solidFill>
                  <a:ea typeface="MS PGothic" pitchFamily="34" charset="-128"/>
                  <a:cs typeface="Tahoma" pitchFamily="-107" charset="0"/>
                </a:rPr>
                <a:t>10</a:t>
              </a:r>
              <a:r>
                <a:rPr lang="en-US" sz="2000" kern="0" baseline="30000">
                  <a:solidFill>
                    <a:srgbClr val="FFFFFF"/>
                  </a:solidFill>
                  <a:ea typeface="MS PGothic" pitchFamily="34" charset="-128"/>
                  <a:cs typeface="Tahoma" pitchFamily="-107" charset="0"/>
                </a:rPr>
                <a:t>3</a:t>
              </a:r>
              <a:r>
                <a:rPr lang="en-US" sz="2000" kern="0">
                  <a:solidFill>
                    <a:srgbClr val="FFFFFF"/>
                  </a:solidFill>
                  <a:ea typeface="MS PGothic" pitchFamily="34" charset="-128"/>
                  <a:cs typeface="Tahoma" pitchFamily="-107" charset="0"/>
                </a:rPr>
                <a:t>-10</a:t>
              </a:r>
              <a:r>
                <a:rPr lang="en-US" sz="2000" kern="0" baseline="30000">
                  <a:solidFill>
                    <a:srgbClr val="FFFFFF"/>
                  </a:solidFill>
                  <a:ea typeface="MS PGothic" pitchFamily="34" charset="-128"/>
                  <a:cs typeface="Tahoma" pitchFamily="-107" charset="0"/>
                </a:rPr>
                <a:t>4 </a:t>
              </a:r>
              <a:r>
                <a:rPr lang="en-US" sz="2000" kern="0">
                  <a:solidFill>
                    <a:srgbClr val="FFFFFF"/>
                  </a:solidFill>
                  <a:latin typeface="Symbol" pitchFamily="-107" charset="2"/>
                  <a:ea typeface="MS PGothic" pitchFamily="34" charset="-128"/>
                  <a:cs typeface="Tahoma" pitchFamily="-107" charset="0"/>
                </a:rPr>
                <a:t>W</a:t>
              </a:r>
            </a:p>
          </p:txBody>
        </p:sp>
      </p:grpSp>
      <p:grpSp>
        <p:nvGrpSpPr>
          <p:cNvPr id="4" name="Group 49"/>
          <p:cNvGrpSpPr>
            <a:grpSpLocks/>
          </p:cNvGrpSpPr>
          <p:nvPr/>
        </p:nvGrpSpPr>
        <p:grpSpPr bwMode="auto">
          <a:xfrm>
            <a:off x="3997328" y="3243266"/>
            <a:ext cx="4267202" cy="3236912"/>
            <a:chOff x="101" y="1053"/>
            <a:chExt cx="2688" cy="2039"/>
          </a:xfrm>
        </p:grpSpPr>
        <p:sp>
          <p:nvSpPr>
            <p:cNvPr id="53" name="Freeform 50"/>
            <p:cNvSpPr>
              <a:spLocks noChangeAspect="1"/>
            </p:cNvSpPr>
            <p:nvPr/>
          </p:nvSpPr>
          <p:spPr bwMode="auto">
            <a:xfrm>
              <a:off x="747" y="2095"/>
              <a:ext cx="94" cy="325"/>
            </a:xfrm>
            <a:custGeom>
              <a:avLst/>
              <a:gdLst/>
              <a:ahLst/>
              <a:cxnLst>
                <a:cxn ang="0">
                  <a:pos x="96" y="0"/>
                </a:cxn>
                <a:cxn ang="0">
                  <a:pos x="96" y="95"/>
                </a:cxn>
                <a:cxn ang="0">
                  <a:pos x="0" y="95"/>
                </a:cxn>
                <a:cxn ang="0">
                  <a:pos x="0" y="239"/>
                </a:cxn>
                <a:cxn ang="0">
                  <a:pos x="96" y="239"/>
                </a:cxn>
                <a:cxn ang="0">
                  <a:pos x="96" y="334"/>
                </a:cxn>
              </a:cxnLst>
              <a:rect l="0" t="0" r="r" b="b"/>
              <a:pathLst>
                <a:path w="96" h="334">
                  <a:moveTo>
                    <a:pt x="96" y="0"/>
                  </a:moveTo>
                  <a:lnTo>
                    <a:pt x="96" y="95"/>
                  </a:lnTo>
                  <a:lnTo>
                    <a:pt x="0" y="95"/>
                  </a:lnTo>
                  <a:lnTo>
                    <a:pt x="0" y="239"/>
                  </a:lnTo>
                  <a:lnTo>
                    <a:pt x="96" y="239"/>
                  </a:lnTo>
                  <a:lnTo>
                    <a:pt x="96" y="334"/>
                  </a:lnTo>
                </a:path>
              </a:pathLst>
            </a:custGeom>
            <a:noFill/>
            <a:ln w="38100" cap="flat" cmpd="sng">
              <a:solidFill>
                <a:srgbClr val="000000"/>
              </a:solidFill>
              <a:prstDash val="solid"/>
              <a:round/>
              <a:headEnd type="none" w="med" len="med"/>
              <a:tailEnd type="none" w="med" len="med"/>
            </a:ln>
            <a:effectLst/>
          </p:spPr>
          <p:txBody>
            <a:bodyP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54" name="Line 51"/>
            <p:cNvSpPr>
              <a:spLocks noChangeAspect="1" noChangeShapeType="1"/>
            </p:cNvSpPr>
            <p:nvPr/>
          </p:nvSpPr>
          <p:spPr bwMode="auto">
            <a:xfrm>
              <a:off x="701" y="2187"/>
              <a:ext cx="0" cy="141"/>
            </a:xfrm>
            <a:prstGeom prst="line">
              <a:avLst/>
            </a:prstGeom>
            <a:noFill/>
            <a:ln w="38100">
              <a:solidFill>
                <a:srgbClr val="000000"/>
              </a:solidFill>
              <a:round/>
              <a:headEnd/>
              <a:tailEnd/>
            </a:ln>
            <a:effectLst/>
          </p:spPr>
          <p:txBody>
            <a:bodyP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55" name="Freeform 52"/>
            <p:cNvSpPr>
              <a:spLocks noChangeAspect="1"/>
            </p:cNvSpPr>
            <p:nvPr/>
          </p:nvSpPr>
          <p:spPr bwMode="auto">
            <a:xfrm rot="-16200000">
              <a:off x="535" y="1804"/>
              <a:ext cx="637" cy="125"/>
            </a:xfrm>
            <a:custGeom>
              <a:avLst/>
              <a:gdLst/>
              <a:ahLst/>
              <a:cxnLst>
                <a:cxn ang="0">
                  <a:pos x="0" y="144"/>
                </a:cxn>
                <a:cxn ang="0">
                  <a:pos x="384" y="144"/>
                </a:cxn>
                <a:cxn ang="0">
                  <a:pos x="480" y="0"/>
                </a:cxn>
                <a:cxn ang="0">
                  <a:pos x="528" y="240"/>
                </a:cxn>
                <a:cxn ang="0">
                  <a:pos x="672" y="0"/>
                </a:cxn>
                <a:cxn ang="0">
                  <a:pos x="720" y="240"/>
                </a:cxn>
                <a:cxn ang="0">
                  <a:pos x="864" y="0"/>
                </a:cxn>
                <a:cxn ang="0">
                  <a:pos x="912" y="144"/>
                </a:cxn>
                <a:cxn ang="0">
                  <a:pos x="1344" y="144"/>
                </a:cxn>
              </a:cxnLst>
              <a:rect l="0" t="0" r="r" b="b"/>
              <a:pathLst>
                <a:path w="1344" h="240">
                  <a:moveTo>
                    <a:pt x="0" y="144"/>
                  </a:moveTo>
                  <a:lnTo>
                    <a:pt x="384" y="144"/>
                  </a:lnTo>
                  <a:lnTo>
                    <a:pt x="480" y="0"/>
                  </a:lnTo>
                  <a:lnTo>
                    <a:pt x="528" y="240"/>
                  </a:lnTo>
                  <a:lnTo>
                    <a:pt x="672" y="0"/>
                  </a:lnTo>
                  <a:lnTo>
                    <a:pt x="720" y="240"/>
                  </a:lnTo>
                  <a:lnTo>
                    <a:pt x="864" y="0"/>
                  </a:lnTo>
                  <a:lnTo>
                    <a:pt x="912" y="144"/>
                  </a:lnTo>
                  <a:lnTo>
                    <a:pt x="1344" y="144"/>
                  </a:lnTo>
                </a:path>
              </a:pathLst>
            </a:custGeom>
            <a:noFill/>
            <a:ln w="38100" cap="flat" cmpd="sng">
              <a:solidFill>
                <a:srgbClr val="FF0000"/>
              </a:solidFill>
              <a:prstDash val="solid"/>
              <a:round/>
              <a:headEnd/>
              <a:tailEnd/>
            </a:ln>
            <a:effectLst/>
          </p:spPr>
          <p:txBody>
            <a:bodyPr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pic>
          <p:nvPicPr>
            <p:cNvPr id="43021" name="Picture 53" descr="11201-cell8a"/>
            <p:cNvPicPr>
              <a:picLocks noChangeAspect="1" noChangeArrowheads="1"/>
            </p:cNvPicPr>
            <p:nvPr/>
          </p:nvPicPr>
          <p:blipFill>
            <a:blip r:embed="rId3">
              <a:extLst>
                <a:ext uri="{28A0092B-C50C-407E-A947-70E740481C1C}">
                  <a14:useLocalDpi xmlns:a14="http://schemas.microsoft.com/office/drawing/2010/main" val="0"/>
                </a:ext>
              </a:extLst>
            </a:blip>
            <a:srcRect l="17062" t="21490" r="18938" b="29689"/>
            <a:stretch>
              <a:fillRect/>
            </a:stretch>
          </p:blipFill>
          <p:spPr bwMode="auto">
            <a:xfrm>
              <a:off x="1374" y="1054"/>
              <a:ext cx="1388" cy="1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rgbClr val="000000"/>
                  </a:solidFill>
                  <a:miter lim="800000"/>
                  <a:headEnd/>
                  <a:tailEnd/>
                </a14:hiddenLine>
              </a:ext>
            </a:extLst>
          </p:spPr>
        </p:pic>
        <p:sp>
          <p:nvSpPr>
            <p:cNvPr id="57" name="Line 54"/>
            <p:cNvSpPr>
              <a:spLocks noChangeShapeType="1"/>
            </p:cNvSpPr>
            <p:nvPr/>
          </p:nvSpPr>
          <p:spPr bwMode="auto">
            <a:xfrm flipV="1">
              <a:off x="853" y="1053"/>
              <a:ext cx="514" cy="652"/>
            </a:xfrm>
            <a:prstGeom prst="line">
              <a:avLst/>
            </a:prstGeom>
            <a:noFill/>
            <a:ln w="19050">
              <a:solidFill>
                <a:srgbClr val="000000"/>
              </a:solidFill>
              <a:prstDash val="sysDot"/>
              <a:round/>
              <a:headEnd/>
              <a:tailEnd type="none" w="lg" len="lg"/>
            </a:ln>
            <a:effectLst/>
          </p:spPr>
          <p:txBody>
            <a:bodyPr wrap="none"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58" name="Line 55"/>
            <p:cNvSpPr>
              <a:spLocks noChangeShapeType="1"/>
            </p:cNvSpPr>
            <p:nvPr/>
          </p:nvSpPr>
          <p:spPr bwMode="auto">
            <a:xfrm>
              <a:off x="853" y="2021"/>
              <a:ext cx="521" cy="273"/>
            </a:xfrm>
            <a:prstGeom prst="line">
              <a:avLst/>
            </a:prstGeom>
            <a:noFill/>
            <a:ln w="19050">
              <a:solidFill>
                <a:srgbClr val="000000"/>
              </a:solidFill>
              <a:prstDash val="sysDot"/>
              <a:round/>
              <a:headEnd/>
              <a:tailEnd type="none" w="lg" len="lg"/>
            </a:ln>
            <a:effectLst/>
          </p:spPr>
          <p:txBody>
            <a:bodyPr wrap="none"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59" name="Line 56"/>
            <p:cNvSpPr>
              <a:spLocks noChangeShapeType="1"/>
            </p:cNvSpPr>
            <p:nvPr/>
          </p:nvSpPr>
          <p:spPr bwMode="auto">
            <a:xfrm>
              <a:off x="633" y="1445"/>
              <a:ext cx="0" cy="148"/>
            </a:xfrm>
            <a:prstGeom prst="line">
              <a:avLst/>
            </a:prstGeom>
            <a:noFill/>
            <a:ln w="25400">
              <a:solidFill>
                <a:srgbClr val="7889FB"/>
              </a:solidFill>
              <a:round/>
              <a:headEnd/>
              <a:tailEnd type="triangle" w="med" len="med"/>
            </a:ln>
            <a:effectLst/>
          </p:spPr>
          <p:txBody>
            <a:bodyPr wrap="none"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60" name="Text Box 57"/>
            <p:cNvSpPr txBox="1">
              <a:spLocks noChangeAspect="1" noChangeArrowheads="1"/>
            </p:cNvSpPr>
            <p:nvPr/>
          </p:nvSpPr>
          <p:spPr bwMode="auto">
            <a:xfrm>
              <a:off x="303" y="1071"/>
              <a:ext cx="611" cy="368"/>
            </a:xfrm>
            <a:prstGeom prst="rect">
              <a:avLst/>
            </a:prstGeom>
            <a:noFill/>
            <a:ln w="12700">
              <a:noFill/>
              <a:miter lim="800000"/>
              <a:headEnd/>
              <a:tailEnd/>
            </a:ln>
            <a:effectLst/>
          </p:spPr>
          <p:txBody>
            <a:bodyPr wrap="none">
              <a:spAutoFit/>
            </a:bodyPr>
            <a:lstStyle/>
            <a:p>
              <a:pPr algn="ctr">
                <a:defRPr/>
              </a:pPr>
              <a:r>
                <a:rPr lang="en-US" sz="1600" b="1" kern="0">
                  <a:solidFill>
                    <a:srgbClr val="7889FB"/>
                  </a:solidFill>
                  <a:ea typeface="MS PGothic" pitchFamily="34" charset="-128"/>
                  <a:cs typeface="MS PGothic" pitchFamily="34" charset="-128"/>
                </a:rPr>
                <a:t>Small</a:t>
              </a:r>
            </a:p>
            <a:p>
              <a:pPr algn="ctr">
                <a:defRPr/>
              </a:pPr>
              <a:r>
                <a:rPr lang="en-US" sz="1600" b="1" kern="0">
                  <a:solidFill>
                    <a:srgbClr val="7889FB"/>
                  </a:solidFill>
                  <a:ea typeface="MS PGothic" pitchFamily="34" charset="-128"/>
                  <a:cs typeface="MS PGothic" pitchFamily="34" charset="-128"/>
                </a:rPr>
                <a:t>Current</a:t>
              </a:r>
            </a:p>
          </p:txBody>
        </p:sp>
        <p:sp>
          <p:nvSpPr>
            <p:cNvPr id="61" name="AutoShape 58"/>
            <p:cNvSpPr>
              <a:spLocks noChangeAspect="1" noChangeArrowheads="1"/>
            </p:cNvSpPr>
            <p:nvPr/>
          </p:nvSpPr>
          <p:spPr bwMode="auto">
            <a:xfrm rot="10800000" flipH="1">
              <a:off x="795" y="2419"/>
              <a:ext cx="92" cy="76"/>
            </a:xfrm>
            <a:prstGeom prst="triangle">
              <a:avLst>
                <a:gd name="adj" fmla="val 50000"/>
              </a:avLst>
            </a:prstGeom>
            <a:noFill/>
            <a:ln w="38100">
              <a:solidFill>
                <a:srgbClr val="000000"/>
              </a:solidFill>
              <a:miter lim="800000"/>
              <a:headEnd/>
              <a:tailEnd/>
            </a:ln>
            <a:effectLst/>
          </p:spPr>
          <p:txBody>
            <a:bodyPr wrap="none"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62" name="Line 59"/>
            <p:cNvSpPr>
              <a:spLocks noChangeAspect="1" noChangeShapeType="1"/>
            </p:cNvSpPr>
            <p:nvPr/>
          </p:nvSpPr>
          <p:spPr bwMode="auto">
            <a:xfrm rot="-5400000">
              <a:off x="629" y="2185"/>
              <a:ext cx="0" cy="141"/>
            </a:xfrm>
            <a:prstGeom prst="line">
              <a:avLst/>
            </a:prstGeom>
            <a:noFill/>
            <a:ln w="38100">
              <a:solidFill>
                <a:srgbClr val="000000"/>
              </a:solidFill>
              <a:round/>
              <a:headEnd/>
              <a:tailEnd/>
            </a:ln>
            <a:effectLst/>
          </p:spPr>
          <p:txBody>
            <a:bodyP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63" name="Text Box 60"/>
            <p:cNvSpPr txBox="1">
              <a:spLocks noChangeAspect="1" noChangeArrowheads="1"/>
            </p:cNvSpPr>
            <p:nvPr/>
          </p:nvSpPr>
          <p:spPr bwMode="auto">
            <a:xfrm>
              <a:off x="1383" y="2333"/>
              <a:ext cx="1406" cy="446"/>
            </a:xfrm>
            <a:prstGeom prst="rect">
              <a:avLst/>
            </a:prstGeom>
            <a:solidFill>
              <a:srgbClr val="7889FB"/>
            </a:solidFill>
            <a:ln w="19050">
              <a:noFill/>
              <a:miter lim="800000"/>
              <a:headEnd/>
              <a:tailEnd/>
            </a:ln>
            <a:effectLst/>
          </p:spPr>
          <p:txBody>
            <a:bodyPr>
              <a:spAutoFit/>
            </a:bodyPr>
            <a:lstStyle/>
            <a:p>
              <a:pPr algn="ctr">
                <a:defRPr/>
              </a:pPr>
              <a:r>
                <a:rPr lang="en-US" sz="2000" kern="0" dirty="0">
                  <a:solidFill>
                    <a:srgbClr val="FFFFFF"/>
                  </a:solidFill>
                  <a:ea typeface="MS PGothic" pitchFamily="34" charset="-128"/>
                  <a:cs typeface="Tahoma" pitchFamily="-107" charset="0"/>
                </a:rPr>
                <a:t>RESET (</a:t>
              </a:r>
              <a:r>
                <a:rPr lang="en-US" sz="2000" kern="0" dirty="0" err="1">
                  <a:solidFill>
                    <a:srgbClr val="FFFFFF"/>
                  </a:solidFill>
                  <a:ea typeface="MS PGothic" pitchFamily="34" charset="-128"/>
                  <a:cs typeface="Tahoma" pitchFamily="-107" charset="0"/>
                </a:rPr>
                <a:t>amorph</a:t>
              </a:r>
              <a:r>
                <a:rPr lang="en-US" sz="2000" kern="0" dirty="0">
                  <a:solidFill>
                    <a:srgbClr val="FFFFFF"/>
                  </a:solidFill>
                  <a:ea typeface="MS PGothic" pitchFamily="34" charset="-128"/>
                  <a:cs typeface="Tahoma" pitchFamily="-107" charset="0"/>
                </a:rPr>
                <a:t>)</a:t>
              </a:r>
            </a:p>
            <a:p>
              <a:pPr algn="ctr">
                <a:defRPr/>
              </a:pPr>
              <a:r>
                <a:rPr lang="en-US" sz="2000" kern="0" dirty="0">
                  <a:solidFill>
                    <a:srgbClr val="FFFFFF"/>
                  </a:solidFill>
                  <a:ea typeface="MS PGothic" pitchFamily="34" charset="-128"/>
                  <a:cs typeface="Tahoma" pitchFamily="-107" charset="0"/>
                </a:rPr>
                <a:t>High resistance</a:t>
              </a:r>
            </a:p>
          </p:txBody>
        </p:sp>
        <p:sp>
          <p:nvSpPr>
            <p:cNvPr id="64" name="Text Box 61"/>
            <p:cNvSpPr txBox="1">
              <a:spLocks noChangeAspect="1" noChangeArrowheads="1"/>
            </p:cNvSpPr>
            <p:nvPr/>
          </p:nvSpPr>
          <p:spPr bwMode="auto">
            <a:xfrm>
              <a:off x="135" y="2341"/>
              <a:ext cx="505" cy="368"/>
            </a:xfrm>
            <a:prstGeom prst="rect">
              <a:avLst/>
            </a:prstGeom>
            <a:noFill/>
            <a:ln w="12700">
              <a:noFill/>
              <a:miter lim="800000"/>
              <a:headEnd/>
              <a:tailEnd/>
            </a:ln>
            <a:effectLst/>
          </p:spPr>
          <p:txBody>
            <a:bodyPr wrap="none">
              <a:spAutoFit/>
            </a:bodyPr>
            <a:lstStyle/>
            <a:p>
              <a:pPr algn="ctr">
                <a:defRPr/>
              </a:pPr>
              <a:r>
                <a:rPr lang="en-US" sz="1600" kern="0">
                  <a:solidFill>
                    <a:sysClr val="windowText" lastClr="000000"/>
                  </a:solidFill>
                  <a:ea typeface="MS PGothic" pitchFamily="34" charset="-128"/>
                  <a:cs typeface="MS PGothic" pitchFamily="34" charset="-128"/>
                </a:rPr>
                <a:t>Access</a:t>
              </a:r>
            </a:p>
            <a:p>
              <a:pPr algn="ctr">
                <a:defRPr/>
              </a:pPr>
              <a:r>
                <a:rPr lang="en-US" sz="1600" kern="0">
                  <a:solidFill>
                    <a:sysClr val="windowText" lastClr="000000"/>
                  </a:solidFill>
                  <a:ea typeface="MS PGothic" pitchFamily="34" charset="-128"/>
                  <a:cs typeface="MS PGothic" pitchFamily="34" charset="-128"/>
                </a:rPr>
                <a:t>Device</a:t>
              </a:r>
            </a:p>
          </p:txBody>
        </p:sp>
        <p:sp>
          <p:nvSpPr>
            <p:cNvPr id="65" name="Text Box 62"/>
            <p:cNvSpPr txBox="1">
              <a:spLocks noChangeAspect="1" noChangeArrowheads="1"/>
            </p:cNvSpPr>
            <p:nvPr/>
          </p:nvSpPr>
          <p:spPr bwMode="auto">
            <a:xfrm>
              <a:off x="101" y="1661"/>
              <a:ext cx="578" cy="368"/>
            </a:xfrm>
            <a:prstGeom prst="rect">
              <a:avLst/>
            </a:prstGeom>
            <a:noFill/>
            <a:ln w="12700">
              <a:noFill/>
              <a:miter lim="800000"/>
              <a:headEnd/>
              <a:tailEnd/>
            </a:ln>
            <a:effectLst/>
          </p:spPr>
          <p:txBody>
            <a:bodyPr wrap="none">
              <a:spAutoFit/>
            </a:bodyPr>
            <a:lstStyle/>
            <a:p>
              <a:pPr algn="ctr">
                <a:defRPr/>
              </a:pPr>
              <a:r>
                <a:rPr lang="en-US" sz="1600" kern="0">
                  <a:solidFill>
                    <a:sysClr val="windowText" lastClr="000000"/>
                  </a:solidFill>
                  <a:ea typeface="MS PGothic" pitchFamily="34" charset="-128"/>
                  <a:cs typeface="MS PGothic" pitchFamily="34" charset="-128"/>
                </a:rPr>
                <a:t>Memory</a:t>
              </a:r>
            </a:p>
            <a:p>
              <a:pPr algn="ctr">
                <a:defRPr/>
              </a:pPr>
              <a:r>
                <a:rPr lang="en-US" sz="1600" kern="0">
                  <a:solidFill>
                    <a:sysClr val="windowText" lastClr="000000"/>
                  </a:solidFill>
                  <a:ea typeface="MS PGothic" pitchFamily="34" charset="-128"/>
                  <a:cs typeface="MS PGothic" pitchFamily="34" charset="-128"/>
                </a:rPr>
                <a:t>Element</a:t>
              </a:r>
            </a:p>
          </p:txBody>
        </p:sp>
        <p:sp>
          <p:nvSpPr>
            <p:cNvPr id="66" name="Text Box 63"/>
            <p:cNvSpPr txBox="1">
              <a:spLocks noChangeAspect="1" noChangeArrowheads="1"/>
            </p:cNvSpPr>
            <p:nvPr/>
          </p:nvSpPr>
          <p:spPr bwMode="auto">
            <a:xfrm>
              <a:off x="1610" y="2840"/>
              <a:ext cx="1043" cy="252"/>
            </a:xfrm>
            <a:prstGeom prst="rect">
              <a:avLst/>
            </a:prstGeom>
            <a:solidFill>
              <a:srgbClr val="7889FB"/>
            </a:solidFill>
            <a:ln w="19050">
              <a:noFill/>
              <a:miter lim="800000"/>
              <a:headEnd/>
              <a:tailEnd/>
            </a:ln>
            <a:effectLst/>
          </p:spPr>
          <p:txBody>
            <a:bodyPr>
              <a:spAutoFit/>
            </a:bodyPr>
            <a:lstStyle/>
            <a:p>
              <a:pPr algn="ctr">
                <a:defRPr/>
              </a:pPr>
              <a:r>
                <a:rPr lang="en-US" sz="2000" kern="0">
                  <a:solidFill>
                    <a:srgbClr val="FFFFFF"/>
                  </a:solidFill>
                  <a:ea typeface="MS PGothic" pitchFamily="34" charset="-128"/>
                  <a:cs typeface="Tahoma" pitchFamily="-107" charset="0"/>
                </a:rPr>
                <a:t>10</a:t>
              </a:r>
              <a:r>
                <a:rPr lang="en-US" sz="2000" kern="0" baseline="30000">
                  <a:solidFill>
                    <a:srgbClr val="FFFFFF"/>
                  </a:solidFill>
                  <a:ea typeface="MS PGothic" pitchFamily="34" charset="-128"/>
                  <a:cs typeface="Tahoma" pitchFamily="-107" charset="0"/>
                </a:rPr>
                <a:t>6</a:t>
              </a:r>
              <a:r>
                <a:rPr lang="en-US" sz="2000" kern="0">
                  <a:solidFill>
                    <a:srgbClr val="FFFFFF"/>
                  </a:solidFill>
                  <a:ea typeface="MS PGothic" pitchFamily="34" charset="-128"/>
                  <a:cs typeface="Tahoma" pitchFamily="-107" charset="0"/>
                </a:rPr>
                <a:t>-10</a:t>
              </a:r>
              <a:r>
                <a:rPr lang="en-US" sz="2000" kern="0" baseline="30000">
                  <a:solidFill>
                    <a:srgbClr val="FFFFFF"/>
                  </a:solidFill>
                  <a:ea typeface="MS PGothic" pitchFamily="34" charset="-128"/>
                  <a:cs typeface="Tahoma" pitchFamily="-107" charset="0"/>
                </a:rPr>
                <a:t>7 </a:t>
              </a:r>
              <a:r>
                <a:rPr lang="en-US" sz="2000" kern="0">
                  <a:solidFill>
                    <a:srgbClr val="FFFFFF"/>
                  </a:solidFill>
                  <a:latin typeface="Symbol" pitchFamily="-107" charset="2"/>
                  <a:ea typeface="MS PGothic" pitchFamily="34" charset="-128"/>
                  <a:cs typeface="Tahoma" pitchFamily="-107" charset="0"/>
                </a:rPr>
                <a:t>W</a:t>
              </a:r>
            </a:p>
          </p:txBody>
        </p:sp>
      </p:grpSp>
      <p:pic>
        <p:nvPicPr>
          <p:cNvPr id="43015" name="Picture 251"/>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172200" y="914400"/>
            <a:ext cx="2628900" cy="2197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16" name="Text Box 58" descr="90%"/>
          <p:cNvSpPr txBox="1">
            <a:spLocks noChangeArrowheads="1"/>
          </p:cNvSpPr>
          <p:nvPr/>
        </p:nvSpPr>
        <p:spPr bwMode="auto">
          <a:xfrm>
            <a:off x="152402" y="6553202"/>
            <a:ext cx="3386550" cy="2800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63999" tIns="31999" rIns="63999" bIns="31999">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r>
              <a:rPr lang="en-US" sz="1400" b="1">
                <a:solidFill>
                  <a:srgbClr val="000000"/>
                </a:solidFill>
              </a:rPr>
              <a:t>Photo Courtesy: Bipin Rajendran, IBM</a:t>
            </a:r>
          </a:p>
        </p:txBody>
      </p:sp>
      <p:sp>
        <p:nvSpPr>
          <p:cNvPr id="43017" name="Text Box 58" descr="90%"/>
          <p:cNvSpPr txBox="1">
            <a:spLocks noChangeArrowheads="1"/>
          </p:cNvSpPr>
          <p:nvPr/>
        </p:nvSpPr>
        <p:spPr bwMode="auto">
          <a:xfrm>
            <a:off x="3521077" y="6553202"/>
            <a:ext cx="3566086" cy="2800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63999" tIns="31999" rIns="63999" bIns="31999">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r>
              <a:rPr lang="en-US" sz="1400" b="1">
                <a:solidFill>
                  <a:srgbClr val="000000"/>
                </a:solidFill>
              </a:rPr>
              <a:t>Slide Courtesy: Moinuddin Qureshi, IBM</a:t>
            </a:r>
          </a:p>
        </p:txBody>
      </p:sp>
    </p:spTree>
    <p:extLst>
      <p:ext uri="{BB962C8B-B14F-4D97-AF65-F5344CB8AC3E}">
        <p14:creationId xmlns:p14="http://schemas.microsoft.com/office/powerpoint/2010/main" val="8465019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Title 1"/>
          <p:cNvSpPr>
            <a:spLocks noGrp="1"/>
          </p:cNvSpPr>
          <p:nvPr>
            <p:ph type="title"/>
          </p:nvPr>
        </p:nvSpPr>
        <p:spPr/>
        <p:txBody>
          <a:bodyPr/>
          <a:lstStyle/>
          <a:p>
            <a:r>
              <a:rPr lang="en-US">
                <a:latin typeface="Garamond" charset="0"/>
                <a:ea typeface="ＭＳ Ｐゴシック" charset="0"/>
                <a:cs typeface="ＭＳ Ｐゴシック" charset="0"/>
              </a:rPr>
              <a:t>Opportunity: PCM Advantages</a:t>
            </a:r>
          </a:p>
        </p:txBody>
      </p:sp>
      <p:sp>
        <p:nvSpPr>
          <p:cNvPr id="3" name="Content Placeholder 2"/>
          <p:cNvSpPr>
            <a:spLocks noGrp="1"/>
          </p:cNvSpPr>
          <p:nvPr>
            <p:ph idx="1"/>
          </p:nvPr>
        </p:nvSpPr>
        <p:spPr>
          <a:xfrm>
            <a:off x="228600" y="996950"/>
            <a:ext cx="8610600" cy="5194300"/>
          </a:xfrm>
        </p:spPr>
        <p:txBody>
          <a:bodyPr/>
          <a:lstStyle/>
          <a:p>
            <a:r>
              <a:rPr lang="en-US">
                <a:solidFill>
                  <a:srgbClr val="0000FF"/>
                </a:solidFill>
                <a:latin typeface="Tahoma" charset="0"/>
                <a:ea typeface="ＭＳ Ｐゴシック" charset="0"/>
                <a:cs typeface="ＭＳ Ｐゴシック" charset="0"/>
              </a:rPr>
              <a:t>Scales better than DRAM, Flash</a:t>
            </a:r>
          </a:p>
          <a:p>
            <a:pPr lvl="1"/>
            <a:r>
              <a:rPr lang="en-US">
                <a:latin typeface="Tahoma" charset="0"/>
                <a:ea typeface="ＭＳ Ｐゴシック" charset="0"/>
              </a:rPr>
              <a:t>Requires current pulses, which scale linearly with feature size</a:t>
            </a:r>
          </a:p>
          <a:p>
            <a:pPr lvl="1"/>
            <a:r>
              <a:rPr lang="en-US">
                <a:latin typeface="Tahoma" charset="0"/>
                <a:ea typeface="ＭＳ Ｐゴシック" charset="0"/>
              </a:rPr>
              <a:t>Expected to scale to 9nm (2022 [ITRS])</a:t>
            </a:r>
          </a:p>
          <a:p>
            <a:pPr lvl="1"/>
            <a:r>
              <a:rPr lang="en-US">
                <a:latin typeface="Tahoma" charset="0"/>
                <a:ea typeface="ＭＳ Ｐゴシック" charset="0"/>
              </a:rPr>
              <a:t>Prototyped at 20nm (Raoux+, IBM JRD 2008)</a:t>
            </a:r>
          </a:p>
          <a:p>
            <a:pPr lvl="1"/>
            <a:endParaRPr lang="en-US">
              <a:latin typeface="Tahoma" charset="0"/>
              <a:ea typeface="ＭＳ Ｐゴシック" charset="0"/>
            </a:endParaRPr>
          </a:p>
          <a:p>
            <a:r>
              <a:rPr lang="en-US">
                <a:solidFill>
                  <a:srgbClr val="0000FF"/>
                </a:solidFill>
                <a:latin typeface="Tahoma" charset="0"/>
                <a:ea typeface="ＭＳ Ｐゴシック" charset="0"/>
                <a:cs typeface="ＭＳ Ｐゴシック" charset="0"/>
              </a:rPr>
              <a:t>Can be denser than DRAM</a:t>
            </a:r>
          </a:p>
          <a:p>
            <a:pPr lvl="1"/>
            <a:r>
              <a:rPr lang="en-US">
                <a:latin typeface="Tahoma" charset="0"/>
                <a:ea typeface="ＭＳ Ｐゴシック" charset="0"/>
              </a:rPr>
              <a:t>Can store multiple bits per cell due to large resistance range</a:t>
            </a:r>
          </a:p>
          <a:p>
            <a:pPr lvl="1"/>
            <a:r>
              <a:rPr lang="en-US">
                <a:latin typeface="Tahoma" charset="0"/>
                <a:ea typeface="ＭＳ Ｐゴシック" charset="0"/>
              </a:rPr>
              <a:t>Prototypes with 2 bits/cell in ISSCC</a:t>
            </a:r>
            <a:r>
              <a:rPr lang="ja-JP" altLang="en-US">
                <a:latin typeface="Tahoma" charset="0"/>
                <a:ea typeface="ＭＳ Ｐゴシック" charset="0"/>
              </a:rPr>
              <a:t>’</a:t>
            </a:r>
            <a:r>
              <a:rPr lang="en-US">
                <a:latin typeface="Tahoma" charset="0"/>
                <a:ea typeface="ＭＳ Ｐゴシック" charset="0"/>
              </a:rPr>
              <a:t>08, 4 bits/cell by 2012</a:t>
            </a:r>
          </a:p>
          <a:p>
            <a:pPr lvl="1"/>
            <a:endParaRPr lang="en-US">
              <a:latin typeface="Tahoma" charset="0"/>
              <a:ea typeface="ＭＳ Ｐゴシック" charset="0"/>
            </a:endParaRPr>
          </a:p>
          <a:p>
            <a:r>
              <a:rPr lang="en-US">
                <a:solidFill>
                  <a:srgbClr val="0000FF"/>
                </a:solidFill>
                <a:latin typeface="Tahoma" charset="0"/>
                <a:ea typeface="ＭＳ Ｐゴシック" charset="0"/>
                <a:cs typeface="ＭＳ Ｐゴシック" charset="0"/>
              </a:rPr>
              <a:t>Non-volatile</a:t>
            </a:r>
          </a:p>
          <a:p>
            <a:pPr lvl="1"/>
            <a:r>
              <a:rPr lang="en-US">
                <a:latin typeface="Tahoma" charset="0"/>
                <a:ea typeface="ＭＳ Ｐゴシック" charset="0"/>
              </a:rPr>
              <a:t>Retain data for &gt;10 years at 85C</a:t>
            </a:r>
          </a:p>
          <a:p>
            <a:pPr lvl="1"/>
            <a:endParaRPr lang="en-US">
              <a:solidFill>
                <a:srgbClr val="0000FF"/>
              </a:solidFill>
              <a:latin typeface="Tahoma" charset="0"/>
              <a:ea typeface="ＭＳ Ｐゴシック" charset="0"/>
            </a:endParaRPr>
          </a:p>
          <a:p>
            <a:r>
              <a:rPr lang="en-US">
                <a:solidFill>
                  <a:srgbClr val="0000FF"/>
                </a:solidFill>
                <a:latin typeface="Tahoma" charset="0"/>
                <a:ea typeface="ＭＳ Ｐゴシック" charset="0"/>
                <a:cs typeface="ＭＳ Ｐゴシック" charset="0"/>
              </a:rPr>
              <a:t>No refresh needed, low idle power</a:t>
            </a:r>
          </a:p>
        </p:txBody>
      </p:sp>
      <p:sp>
        <p:nvSpPr>
          <p:cNvPr id="44036"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840896" indent="-35840896"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131" eaLnBrk="0" fontAlgn="base" hangingPunct="0">
              <a:spcBef>
                <a:spcPct val="0"/>
              </a:spcBef>
              <a:spcAft>
                <a:spcPct val="0"/>
              </a:spcAft>
              <a:defRPr sz="2400">
                <a:solidFill>
                  <a:schemeClr val="tx1"/>
                </a:solidFill>
                <a:latin typeface="Arial" charset="0"/>
                <a:ea typeface="Arial" charset="0"/>
                <a:cs typeface="Arial" charset="0"/>
              </a:defRPr>
            </a:lvl6pPr>
            <a:lvl7pPr marL="914263" eaLnBrk="0" fontAlgn="base" hangingPunct="0">
              <a:spcBef>
                <a:spcPct val="0"/>
              </a:spcBef>
              <a:spcAft>
                <a:spcPct val="0"/>
              </a:spcAft>
              <a:defRPr sz="2400">
                <a:solidFill>
                  <a:schemeClr val="tx1"/>
                </a:solidFill>
                <a:latin typeface="Arial" charset="0"/>
                <a:ea typeface="Arial" charset="0"/>
                <a:cs typeface="Arial" charset="0"/>
              </a:defRPr>
            </a:lvl7pPr>
            <a:lvl8pPr marL="1371395" eaLnBrk="0" fontAlgn="base" hangingPunct="0">
              <a:spcBef>
                <a:spcPct val="0"/>
              </a:spcBef>
              <a:spcAft>
                <a:spcPct val="0"/>
              </a:spcAft>
              <a:defRPr sz="2400">
                <a:solidFill>
                  <a:schemeClr val="tx1"/>
                </a:solidFill>
                <a:latin typeface="Arial" charset="0"/>
                <a:ea typeface="Arial" charset="0"/>
                <a:cs typeface="Arial" charset="0"/>
              </a:defRPr>
            </a:lvl8pPr>
            <a:lvl9pPr marL="1828527"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24117907-FFDA-F74E-9C3F-5CD2C05E7B65}" type="slidenum">
              <a:rPr lang="en-US" sz="1600">
                <a:solidFill>
                  <a:srgbClr val="000000"/>
                </a:solidFill>
                <a:latin typeface="Garamond" charset="0"/>
              </a:rPr>
              <a:pPr eaLnBrk="1" hangingPunct="1"/>
              <a:t>173</a:t>
            </a:fld>
            <a:endParaRPr lang="en-US" sz="1600">
              <a:solidFill>
                <a:srgbClr val="000000"/>
              </a:solidFill>
              <a:latin typeface="Garamond" charset="0"/>
            </a:endParaRPr>
          </a:p>
        </p:txBody>
      </p:sp>
    </p:spTree>
    <p:extLst>
      <p:ext uri="{BB962C8B-B14F-4D97-AF65-F5344CB8AC3E}">
        <p14:creationId xmlns:p14="http://schemas.microsoft.com/office/powerpoint/2010/main" val="789105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itle 1"/>
          <p:cNvSpPr>
            <a:spLocks noGrp="1"/>
          </p:cNvSpPr>
          <p:nvPr>
            <p:ph type="title"/>
          </p:nvPr>
        </p:nvSpPr>
        <p:spPr/>
        <p:txBody>
          <a:bodyPr/>
          <a:lstStyle/>
          <a:p>
            <a:r>
              <a:rPr lang="en-US">
                <a:latin typeface="Garamond" charset="0"/>
                <a:ea typeface="ＭＳ Ｐゴシック" charset="0"/>
                <a:cs typeface="ＭＳ Ｐゴシック" charset="0"/>
              </a:rPr>
              <a:t>Phase Change Memory Properties</a:t>
            </a:r>
          </a:p>
        </p:txBody>
      </p:sp>
      <p:sp>
        <p:nvSpPr>
          <p:cNvPr id="45059" name="Content Placeholder 2"/>
          <p:cNvSpPr>
            <a:spLocks noGrp="1"/>
          </p:cNvSpPr>
          <p:nvPr>
            <p:ph idx="1"/>
          </p:nvPr>
        </p:nvSpPr>
        <p:spPr>
          <a:xfrm>
            <a:off x="228600" y="996950"/>
            <a:ext cx="8610600" cy="5194300"/>
          </a:xfrm>
        </p:spPr>
        <p:txBody>
          <a:bodyPr/>
          <a:lstStyle/>
          <a:p>
            <a:endParaRPr lang="en-US" dirty="0">
              <a:latin typeface="Tahoma" charset="0"/>
              <a:ea typeface="ＭＳ Ｐゴシック" charset="0"/>
              <a:cs typeface="ＭＳ Ｐゴシック" charset="0"/>
            </a:endParaRPr>
          </a:p>
          <a:p>
            <a:r>
              <a:rPr lang="en-US" dirty="0">
                <a:latin typeface="Tahoma" charset="0"/>
                <a:ea typeface="ＭＳ Ｐゴシック" charset="0"/>
                <a:cs typeface="ＭＳ Ｐゴシック" charset="0"/>
              </a:rPr>
              <a:t>Surveyed prototypes from 2003-2008	(ITRS, IEDM, VLSI, ISSCC)</a:t>
            </a:r>
          </a:p>
          <a:p>
            <a:r>
              <a:rPr lang="en-US" dirty="0">
                <a:latin typeface="Tahoma" charset="0"/>
                <a:ea typeface="ＭＳ Ｐゴシック" charset="0"/>
                <a:cs typeface="ＭＳ Ｐゴシック" charset="0"/>
              </a:rPr>
              <a:t>Derived PCM parameters for F=90nm</a:t>
            </a:r>
          </a:p>
          <a:p>
            <a:endParaRPr lang="en-US" dirty="0">
              <a:latin typeface="Tahoma" charset="0"/>
              <a:ea typeface="ＭＳ Ｐゴシック" charset="0"/>
              <a:cs typeface="ＭＳ Ｐゴシック" charset="0"/>
            </a:endParaRPr>
          </a:p>
          <a:p>
            <a:endParaRPr lang="en-US" dirty="0" smtClean="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r>
              <a:rPr lang="en-US" dirty="0">
                <a:latin typeface="Tahoma" charset="0"/>
                <a:ea typeface="ＭＳ Ｐゴシック" charset="0"/>
                <a:cs typeface="ＭＳ Ｐゴシック" charset="0"/>
              </a:rPr>
              <a:t>Lee, </a:t>
            </a:r>
            <a:r>
              <a:rPr lang="en-US" dirty="0" err="1">
                <a:latin typeface="Tahoma" charset="0"/>
                <a:ea typeface="ＭＳ Ｐゴシック" charset="0"/>
                <a:cs typeface="ＭＳ Ｐゴシック" charset="0"/>
              </a:rPr>
              <a:t>Ipek</a:t>
            </a:r>
            <a:r>
              <a:rPr lang="en-US" dirty="0">
                <a:latin typeface="Tahoma" charset="0"/>
                <a:ea typeface="ＭＳ Ｐゴシック" charset="0"/>
                <a:cs typeface="ＭＳ Ｐゴシック" charset="0"/>
              </a:rPr>
              <a:t>, Mutlu, Burger, </a:t>
            </a:r>
            <a:r>
              <a:rPr lang="ja-JP" altLang="en-US" dirty="0">
                <a:latin typeface="Tahoma" charset="0"/>
                <a:ea typeface="ＭＳ Ｐゴシック" charset="0"/>
                <a:cs typeface="ＭＳ Ｐゴシック" charset="0"/>
              </a:rPr>
              <a:t>“</a:t>
            </a:r>
            <a:r>
              <a:rPr lang="en-US" dirty="0">
                <a:solidFill>
                  <a:srgbClr val="0000FF"/>
                </a:solidFill>
                <a:latin typeface="Tahoma" charset="0"/>
                <a:ea typeface="ＭＳ Ｐゴシック" charset="0"/>
                <a:cs typeface="ＭＳ Ｐゴシック" charset="0"/>
              </a:rPr>
              <a:t>Architecting Phase Change Memory as a Scalable DRAM Alternative</a:t>
            </a:r>
            <a:r>
              <a:rPr lang="en-US" dirty="0">
                <a:latin typeface="Tahoma" charset="0"/>
                <a:ea typeface="ＭＳ Ｐゴシック" charset="0"/>
                <a:cs typeface="ＭＳ Ｐゴシック" charset="0"/>
              </a:rPr>
              <a:t>,</a:t>
            </a:r>
            <a:r>
              <a:rPr lang="ja-JP" altLang="en-US" dirty="0">
                <a:latin typeface="Tahoma" charset="0"/>
                <a:ea typeface="ＭＳ Ｐゴシック" charset="0"/>
                <a:cs typeface="ＭＳ Ｐゴシック" charset="0"/>
              </a:rPr>
              <a:t>”</a:t>
            </a:r>
            <a:r>
              <a:rPr lang="en-US" dirty="0">
                <a:latin typeface="Tahoma" charset="0"/>
                <a:ea typeface="ＭＳ Ｐゴシック" charset="0"/>
                <a:cs typeface="ＭＳ Ｐゴシック" charset="0"/>
              </a:rPr>
              <a:t> ISCA 2009.</a:t>
            </a:r>
          </a:p>
          <a:p>
            <a:r>
              <a:rPr lang="en-US" dirty="0" smtClean="0">
                <a:latin typeface="Tahoma" charset="0"/>
                <a:ea typeface="ＭＳ Ｐゴシック" charset="0"/>
                <a:cs typeface="ＭＳ Ｐゴシック" charset="0"/>
              </a:rPr>
              <a:t>Lee et al., “</a:t>
            </a:r>
            <a:r>
              <a:rPr lang="en-US" dirty="0" smtClean="0">
                <a:solidFill>
                  <a:srgbClr val="0000FF"/>
                </a:solidFill>
                <a:latin typeface="Tahoma" charset="0"/>
                <a:ea typeface="ＭＳ Ｐゴシック" charset="0"/>
                <a:cs typeface="ＭＳ Ｐゴシック" charset="0"/>
              </a:rPr>
              <a:t>Phase Change Technology and the Future of Main Memory</a:t>
            </a:r>
            <a:r>
              <a:rPr lang="en-US" dirty="0" smtClean="0">
                <a:latin typeface="Tahoma" charset="0"/>
                <a:ea typeface="ＭＳ Ｐゴシック" charset="0"/>
                <a:cs typeface="ＭＳ Ｐゴシック" charset="0"/>
              </a:rPr>
              <a:t>,” IEEE Micro Top Picks 2010.</a:t>
            </a:r>
            <a:endParaRPr lang="en-US" dirty="0">
              <a:latin typeface="Tahoma" charset="0"/>
              <a:ea typeface="ＭＳ Ｐゴシック" charset="0"/>
              <a:cs typeface="ＭＳ Ｐゴシック" charset="0"/>
            </a:endParaRPr>
          </a:p>
        </p:txBody>
      </p:sp>
      <p:sp>
        <p:nvSpPr>
          <p:cNvPr id="45060"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840896" indent="-35840896"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131" eaLnBrk="0" fontAlgn="base" hangingPunct="0">
              <a:spcBef>
                <a:spcPct val="0"/>
              </a:spcBef>
              <a:spcAft>
                <a:spcPct val="0"/>
              </a:spcAft>
              <a:defRPr sz="2400">
                <a:solidFill>
                  <a:schemeClr val="tx1"/>
                </a:solidFill>
                <a:latin typeface="Arial" charset="0"/>
                <a:ea typeface="Arial" charset="0"/>
                <a:cs typeface="Arial" charset="0"/>
              </a:defRPr>
            </a:lvl6pPr>
            <a:lvl7pPr marL="914263" eaLnBrk="0" fontAlgn="base" hangingPunct="0">
              <a:spcBef>
                <a:spcPct val="0"/>
              </a:spcBef>
              <a:spcAft>
                <a:spcPct val="0"/>
              </a:spcAft>
              <a:defRPr sz="2400">
                <a:solidFill>
                  <a:schemeClr val="tx1"/>
                </a:solidFill>
                <a:latin typeface="Arial" charset="0"/>
                <a:ea typeface="Arial" charset="0"/>
                <a:cs typeface="Arial" charset="0"/>
              </a:defRPr>
            </a:lvl7pPr>
            <a:lvl8pPr marL="1371395" eaLnBrk="0" fontAlgn="base" hangingPunct="0">
              <a:spcBef>
                <a:spcPct val="0"/>
              </a:spcBef>
              <a:spcAft>
                <a:spcPct val="0"/>
              </a:spcAft>
              <a:defRPr sz="2400">
                <a:solidFill>
                  <a:schemeClr val="tx1"/>
                </a:solidFill>
                <a:latin typeface="Arial" charset="0"/>
                <a:ea typeface="Arial" charset="0"/>
                <a:cs typeface="Arial" charset="0"/>
              </a:defRPr>
            </a:lvl8pPr>
            <a:lvl9pPr marL="1828527"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305571C-B6B9-D944-9674-781C1E0E6C1E}" type="slidenum">
              <a:rPr lang="en-US" sz="1600">
                <a:solidFill>
                  <a:srgbClr val="000000"/>
                </a:solidFill>
                <a:latin typeface="Garamond" charset="0"/>
              </a:rPr>
              <a:pPr eaLnBrk="1" hangingPunct="1"/>
              <a:t>174</a:t>
            </a:fld>
            <a:endParaRPr lang="en-US" sz="1600">
              <a:solidFill>
                <a:srgbClr val="000000"/>
              </a:solidFill>
              <a:latin typeface="Garamond" charset="0"/>
            </a:endParaRPr>
          </a:p>
        </p:txBody>
      </p:sp>
    </p:spTree>
    <p:extLst>
      <p:ext uri="{BB962C8B-B14F-4D97-AF65-F5344CB8AC3E}">
        <p14:creationId xmlns:p14="http://schemas.microsoft.com/office/powerpoint/2010/main" val="12528927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4" name="Slide Number Placeholder 3"/>
          <p:cNvSpPr>
            <a:spLocks noGrp="1"/>
          </p:cNvSpPr>
          <p:nvPr>
            <p:ph type="sldNum" sz="quarter" idx="11"/>
          </p:nvPr>
        </p:nvSpPr>
        <p:spPr/>
        <p:txBody>
          <a:bodyPr/>
          <a:lstStyle/>
          <a:p>
            <a:fld id="{481389B1-16D0-EE4E-960B-3BEB333B27E2}" type="slidenum">
              <a:rPr lang="en-US" smtClean="0"/>
              <a:pPr/>
              <a:t>175</a:t>
            </a:fld>
            <a:endParaRPr lang="en-US"/>
          </a:p>
        </p:txBody>
      </p:sp>
      <p:pic>
        <p:nvPicPr>
          <p:cNvPr id="5" name="Picture 4"/>
          <p:cNvPicPr>
            <a:picLocks noChangeAspect="1"/>
          </p:cNvPicPr>
          <p:nvPr/>
        </p:nvPicPr>
        <p:blipFill>
          <a:blip r:embed="rId2"/>
          <a:stretch>
            <a:fillRect/>
          </a:stretch>
        </p:blipFill>
        <p:spPr>
          <a:xfrm>
            <a:off x="406400" y="152400"/>
            <a:ext cx="8318500" cy="6553200"/>
          </a:xfrm>
          <a:prstGeom prst="rect">
            <a:avLst/>
          </a:prstGeom>
        </p:spPr>
      </p:pic>
    </p:spTree>
    <p:extLst>
      <p:ext uri="{BB962C8B-B14F-4D97-AF65-F5344CB8AC3E}">
        <p14:creationId xmlns:p14="http://schemas.microsoft.com/office/powerpoint/2010/main" val="12910887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Phase Change Memory: Pros and Cons</a:t>
            </a:r>
          </a:p>
        </p:txBody>
      </p:sp>
      <p:sp>
        <p:nvSpPr>
          <p:cNvPr id="29699" name="Content Placeholder 2"/>
          <p:cNvSpPr>
            <a:spLocks noGrp="1"/>
          </p:cNvSpPr>
          <p:nvPr>
            <p:ph idx="1"/>
          </p:nvPr>
        </p:nvSpPr>
        <p:spPr>
          <a:xfrm>
            <a:off x="228600" y="520700"/>
            <a:ext cx="8610600" cy="5194300"/>
          </a:xfrm>
        </p:spPr>
        <p:txBody>
          <a:bodyPr/>
          <a:lstStyle/>
          <a:p>
            <a:pPr eaLnBrk="1" hangingPunct="1"/>
            <a:endParaRPr lang="en-US" dirty="0">
              <a:latin typeface="Tahoma" charset="0"/>
              <a:ea typeface="ＭＳ Ｐゴシック" charset="0"/>
              <a:cs typeface="ＭＳ Ｐゴシック" charset="0"/>
            </a:endParaRPr>
          </a:p>
          <a:p>
            <a:pPr eaLnBrk="1" hangingPunct="1"/>
            <a:r>
              <a:rPr lang="en-US" dirty="0">
                <a:latin typeface="Tahoma" charset="0"/>
                <a:ea typeface="ＭＳ Ｐゴシック" charset="0"/>
                <a:cs typeface="ＭＳ Ｐゴシック" charset="0"/>
              </a:rPr>
              <a:t>Pros over DRAM</a:t>
            </a:r>
          </a:p>
          <a:p>
            <a:pPr lvl="1" eaLnBrk="1" hangingPunct="1"/>
            <a:r>
              <a:rPr lang="en-US" dirty="0">
                <a:solidFill>
                  <a:srgbClr val="008000"/>
                </a:solidFill>
                <a:latin typeface="Tahoma" charset="0"/>
                <a:ea typeface="ＭＳ Ｐゴシック" charset="0"/>
              </a:rPr>
              <a:t>Better technology </a:t>
            </a:r>
            <a:r>
              <a:rPr lang="en-US" dirty="0" smtClean="0">
                <a:solidFill>
                  <a:srgbClr val="008000"/>
                </a:solidFill>
                <a:latin typeface="Tahoma" charset="0"/>
                <a:ea typeface="ＭＳ Ｐゴシック" charset="0"/>
              </a:rPr>
              <a:t>scaling (capacity and cost)</a:t>
            </a:r>
            <a:endParaRPr lang="en-US" dirty="0">
              <a:solidFill>
                <a:srgbClr val="008000"/>
              </a:solidFill>
              <a:latin typeface="Tahoma" charset="0"/>
              <a:ea typeface="ＭＳ Ｐゴシック" charset="0"/>
            </a:endParaRPr>
          </a:p>
          <a:p>
            <a:pPr lvl="1" eaLnBrk="1" hangingPunct="1"/>
            <a:r>
              <a:rPr lang="en-US" dirty="0">
                <a:solidFill>
                  <a:srgbClr val="008000"/>
                </a:solidFill>
                <a:latin typeface="Tahoma" charset="0"/>
                <a:ea typeface="ＭＳ Ｐゴシック" charset="0"/>
              </a:rPr>
              <a:t>Non </a:t>
            </a:r>
            <a:r>
              <a:rPr lang="en-US" dirty="0" smtClean="0">
                <a:solidFill>
                  <a:srgbClr val="008000"/>
                </a:solidFill>
                <a:latin typeface="Tahoma" charset="0"/>
                <a:ea typeface="ＭＳ Ｐゴシック" charset="0"/>
              </a:rPr>
              <a:t>volatile </a:t>
            </a:r>
            <a:r>
              <a:rPr lang="en-US" dirty="0" smtClean="0">
                <a:solidFill>
                  <a:srgbClr val="008000"/>
                </a:solidFill>
                <a:latin typeface="Tahoma" charset="0"/>
                <a:ea typeface="ＭＳ Ｐゴシック" charset="0"/>
                <a:sym typeface="Wingdings"/>
              </a:rPr>
              <a:t> Persistent</a:t>
            </a:r>
            <a:endParaRPr lang="en-US" dirty="0">
              <a:solidFill>
                <a:srgbClr val="008000"/>
              </a:solidFill>
              <a:latin typeface="Tahoma" charset="0"/>
              <a:ea typeface="ＭＳ Ｐゴシック" charset="0"/>
            </a:endParaRPr>
          </a:p>
          <a:p>
            <a:pPr lvl="1" eaLnBrk="1" hangingPunct="1"/>
            <a:r>
              <a:rPr lang="en-US" dirty="0">
                <a:solidFill>
                  <a:srgbClr val="008000"/>
                </a:solidFill>
                <a:latin typeface="Tahoma" charset="0"/>
                <a:ea typeface="ＭＳ Ｐゴシック" charset="0"/>
              </a:rPr>
              <a:t>Low idle power (no refresh)</a:t>
            </a:r>
          </a:p>
          <a:p>
            <a:pPr lvl="1" eaLnBrk="1" hangingPunct="1"/>
            <a:endParaRPr lang="en-US" sz="1100" dirty="0">
              <a:latin typeface="Tahoma" charset="0"/>
              <a:ea typeface="ＭＳ Ｐゴシック" charset="0"/>
            </a:endParaRPr>
          </a:p>
          <a:p>
            <a:pPr eaLnBrk="1" hangingPunct="1"/>
            <a:r>
              <a:rPr lang="en-US" dirty="0">
                <a:latin typeface="Tahoma" charset="0"/>
                <a:ea typeface="ＭＳ Ｐゴシック" charset="0"/>
                <a:cs typeface="ＭＳ Ｐゴシック" charset="0"/>
              </a:rPr>
              <a:t>Cons</a:t>
            </a:r>
          </a:p>
          <a:p>
            <a:pPr lvl="1" eaLnBrk="1" hangingPunct="1"/>
            <a:r>
              <a:rPr lang="en-US" dirty="0">
                <a:solidFill>
                  <a:srgbClr val="FF0000"/>
                </a:solidFill>
                <a:latin typeface="Tahoma" charset="0"/>
                <a:ea typeface="ＭＳ Ｐゴシック" charset="0"/>
              </a:rPr>
              <a:t>Higher latencies: ~4-15x DRAM (especially write)</a:t>
            </a:r>
          </a:p>
          <a:p>
            <a:pPr lvl="1" eaLnBrk="1" hangingPunct="1"/>
            <a:r>
              <a:rPr lang="en-US" dirty="0">
                <a:solidFill>
                  <a:srgbClr val="FF0000"/>
                </a:solidFill>
                <a:latin typeface="Tahoma" charset="0"/>
                <a:ea typeface="ＭＳ Ｐゴシック" charset="0"/>
              </a:rPr>
              <a:t>Higher active energy: ~2-50x DRAM (especially write)</a:t>
            </a:r>
          </a:p>
          <a:p>
            <a:pPr lvl="1" eaLnBrk="1" hangingPunct="1"/>
            <a:r>
              <a:rPr lang="en-US" dirty="0">
                <a:solidFill>
                  <a:srgbClr val="FF0000"/>
                </a:solidFill>
                <a:latin typeface="Tahoma" charset="0"/>
                <a:ea typeface="ＭＳ Ｐゴシック" charset="0"/>
              </a:rPr>
              <a:t>Lower endurance (a cell dies after ~10</a:t>
            </a:r>
            <a:r>
              <a:rPr lang="en-US" baseline="30000" dirty="0">
                <a:solidFill>
                  <a:srgbClr val="FF0000"/>
                </a:solidFill>
                <a:latin typeface="Tahoma" charset="0"/>
                <a:ea typeface="ＭＳ Ｐゴシック" charset="0"/>
              </a:rPr>
              <a:t>8</a:t>
            </a:r>
            <a:r>
              <a:rPr lang="en-US" dirty="0">
                <a:solidFill>
                  <a:srgbClr val="FF0000"/>
                </a:solidFill>
                <a:latin typeface="Tahoma" charset="0"/>
                <a:ea typeface="ＭＳ Ｐゴシック" charset="0"/>
              </a:rPr>
              <a:t> writes</a:t>
            </a:r>
            <a:r>
              <a:rPr lang="en-US" dirty="0" smtClean="0">
                <a:solidFill>
                  <a:srgbClr val="FF0000"/>
                </a:solidFill>
                <a:latin typeface="Tahoma" charset="0"/>
                <a:ea typeface="ＭＳ Ｐゴシック" charset="0"/>
              </a:rPr>
              <a:t>)</a:t>
            </a:r>
          </a:p>
          <a:p>
            <a:pPr lvl="1" eaLnBrk="1" hangingPunct="1"/>
            <a:r>
              <a:rPr lang="en-US" dirty="0" smtClean="0">
                <a:solidFill>
                  <a:srgbClr val="FF0000"/>
                </a:solidFill>
                <a:latin typeface="Tahoma" charset="0"/>
                <a:ea typeface="ＭＳ Ｐゴシック" charset="0"/>
              </a:rPr>
              <a:t>Reliability issues (resistance drift)</a:t>
            </a:r>
            <a:endParaRPr lang="en-US" dirty="0">
              <a:solidFill>
                <a:srgbClr val="FF0000"/>
              </a:solidFill>
              <a:latin typeface="Tahoma" charset="0"/>
              <a:ea typeface="ＭＳ Ｐゴシック" charset="0"/>
            </a:endParaRPr>
          </a:p>
          <a:p>
            <a:pPr lvl="1" eaLnBrk="1" hangingPunct="1"/>
            <a:endParaRPr lang="en-US" sz="2000" dirty="0">
              <a:latin typeface="Tahoma" charset="0"/>
              <a:ea typeface="ＭＳ Ｐゴシック" charset="0"/>
            </a:endParaRPr>
          </a:p>
          <a:p>
            <a:pPr eaLnBrk="1" hangingPunct="1"/>
            <a:r>
              <a:rPr lang="en-US" dirty="0">
                <a:latin typeface="Tahoma" charset="0"/>
                <a:ea typeface="ＭＳ Ｐゴシック" charset="0"/>
                <a:cs typeface="ＭＳ Ｐゴシック" charset="0"/>
              </a:rPr>
              <a:t>Challenges in enabling PCM as DRAM replacement/helper:</a:t>
            </a:r>
          </a:p>
          <a:p>
            <a:pPr lvl="1" eaLnBrk="1" hangingPunct="1"/>
            <a:r>
              <a:rPr lang="en-US" dirty="0">
                <a:solidFill>
                  <a:srgbClr val="0000FF"/>
                </a:solidFill>
                <a:latin typeface="Tahoma" charset="0"/>
                <a:ea typeface="ＭＳ Ｐゴシック" charset="0"/>
              </a:rPr>
              <a:t>Mitigate PCM shortcomings</a:t>
            </a:r>
          </a:p>
          <a:p>
            <a:pPr lvl="1" eaLnBrk="1" hangingPunct="1"/>
            <a:r>
              <a:rPr lang="en-US" dirty="0">
                <a:solidFill>
                  <a:srgbClr val="0000FF"/>
                </a:solidFill>
                <a:latin typeface="Tahoma" charset="0"/>
                <a:ea typeface="ＭＳ Ｐゴシック" charset="0"/>
              </a:rPr>
              <a:t>Find the right way to place PCM in the </a:t>
            </a:r>
            <a:r>
              <a:rPr lang="en-US" dirty="0" smtClean="0">
                <a:solidFill>
                  <a:srgbClr val="0000FF"/>
                </a:solidFill>
                <a:latin typeface="Tahoma" charset="0"/>
                <a:ea typeface="ＭＳ Ｐゴシック" charset="0"/>
              </a:rPr>
              <a:t>system</a:t>
            </a:r>
            <a:endParaRPr lang="en-US" dirty="0">
              <a:solidFill>
                <a:srgbClr val="0000FF"/>
              </a:solidFill>
              <a:latin typeface="Tahoma" charset="0"/>
              <a:ea typeface="ＭＳ Ｐゴシック" charset="0"/>
            </a:endParaRPr>
          </a:p>
        </p:txBody>
      </p:sp>
      <p:sp>
        <p:nvSpPr>
          <p:cNvPr id="48132"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2FE82CC-7BA9-6841-9A5F-3367483BAFFF}" type="slidenum">
              <a:rPr lang="en-US" sz="1600">
                <a:solidFill>
                  <a:srgbClr val="000000"/>
                </a:solidFill>
                <a:latin typeface="Garamond" charset="0"/>
              </a:rPr>
              <a:pPr eaLnBrk="1" hangingPunct="1"/>
              <a:t>176</a:t>
            </a:fld>
            <a:endParaRPr lang="en-US" sz="1600">
              <a:solidFill>
                <a:srgbClr val="000000"/>
              </a:solidFill>
              <a:latin typeface="Garamond" charset="0"/>
            </a:endParaRPr>
          </a:p>
        </p:txBody>
      </p:sp>
    </p:spTree>
    <p:extLst>
      <p:ext uri="{BB962C8B-B14F-4D97-AF65-F5344CB8AC3E}">
        <p14:creationId xmlns:p14="http://schemas.microsoft.com/office/powerpoint/2010/main" val="208801413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699">
                                            <p:txEl>
                                              <p:pRg st="12" end="12"/>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9699">
                                            <p:txEl>
                                              <p:pRg st="13" end="13"/>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9699">
                                            <p:txEl>
                                              <p:pRg st="14" end="1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9" grpId="0" build="p"/>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Title 1"/>
          <p:cNvSpPr>
            <a:spLocks noGrp="1"/>
          </p:cNvSpPr>
          <p:nvPr>
            <p:ph type="title"/>
          </p:nvPr>
        </p:nvSpPr>
        <p:spPr>
          <a:xfrm>
            <a:off x="228600" y="152400"/>
            <a:ext cx="8915400" cy="1066800"/>
          </a:xfrm>
        </p:spPr>
        <p:txBody>
          <a:bodyPr/>
          <a:lstStyle/>
          <a:p>
            <a:pPr eaLnBrk="1" hangingPunct="1"/>
            <a:r>
              <a:rPr lang="en-US" dirty="0">
                <a:latin typeface="Garamond" charset="0"/>
                <a:ea typeface="ＭＳ Ｐゴシック" charset="0"/>
                <a:cs typeface="ＭＳ Ｐゴシック" charset="0"/>
              </a:rPr>
              <a:t>PCM-based Main Memory </a:t>
            </a:r>
            <a:r>
              <a:rPr lang="en-US" dirty="0" smtClean="0">
                <a:latin typeface="Garamond" charset="0"/>
                <a:ea typeface="ＭＳ Ｐゴシック" charset="0"/>
                <a:cs typeface="ＭＳ Ｐゴシック" charset="0"/>
              </a:rPr>
              <a:t>(I)</a:t>
            </a:r>
            <a:endParaRPr lang="en-US" dirty="0">
              <a:latin typeface="Garamond" charset="0"/>
              <a:ea typeface="ＭＳ Ｐゴシック" charset="0"/>
              <a:cs typeface="ＭＳ Ｐゴシック" charset="0"/>
            </a:endParaRPr>
          </a:p>
        </p:txBody>
      </p:sp>
      <p:sp>
        <p:nvSpPr>
          <p:cNvPr id="52227" name="Content Placeholder 2"/>
          <p:cNvSpPr>
            <a:spLocks noGrp="1"/>
          </p:cNvSpPr>
          <p:nvPr>
            <p:ph idx="1"/>
          </p:nvPr>
        </p:nvSpPr>
        <p:spPr>
          <a:xfrm>
            <a:off x="228600" y="908720"/>
            <a:ext cx="8610600" cy="5181600"/>
          </a:xfrm>
        </p:spPr>
        <p:txBody>
          <a:bodyPr/>
          <a:lstStyle/>
          <a:p>
            <a:pPr eaLnBrk="1" hangingPunct="1"/>
            <a:r>
              <a:rPr lang="en-US" dirty="0">
                <a:latin typeface="Tahoma" charset="0"/>
                <a:ea typeface="ＭＳ Ｐゴシック" charset="0"/>
                <a:cs typeface="ＭＳ Ｐゴシック" charset="0"/>
              </a:rPr>
              <a:t>How should PCM-based (main) memory be organized?</a:t>
            </a: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buFont typeface="Wingdings" charset="0"/>
              <a:buNone/>
            </a:pPr>
            <a:endParaRPr lang="en-US" dirty="0">
              <a:latin typeface="Tahoma" charset="0"/>
              <a:ea typeface="ＭＳ Ｐゴシック" charset="0"/>
              <a:cs typeface="ＭＳ Ｐゴシック" charset="0"/>
            </a:endParaRPr>
          </a:p>
          <a:p>
            <a:pPr eaLnBrk="1" hangingPunct="1"/>
            <a:endParaRPr lang="en-US" sz="1100" dirty="0" smtClean="0">
              <a:solidFill>
                <a:srgbClr val="0000FF"/>
              </a:solidFill>
              <a:latin typeface="Tahoma" charset="0"/>
              <a:ea typeface="ＭＳ Ｐゴシック" charset="0"/>
              <a:cs typeface="ＭＳ Ｐゴシック" charset="0"/>
            </a:endParaRPr>
          </a:p>
          <a:p>
            <a:pPr eaLnBrk="1" hangingPunct="1"/>
            <a:endParaRPr lang="en-US" sz="1100" dirty="0">
              <a:solidFill>
                <a:srgbClr val="0000FF"/>
              </a:solidFill>
              <a:latin typeface="Tahoma" charset="0"/>
              <a:ea typeface="ＭＳ Ｐゴシック" charset="0"/>
              <a:cs typeface="ＭＳ Ｐゴシック" charset="0"/>
            </a:endParaRPr>
          </a:p>
          <a:p>
            <a:pPr eaLnBrk="1" hangingPunct="1"/>
            <a:r>
              <a:rPr lang="en-US" dirty="0">
                <a:solidFill>
                  <a:srgbClr val="0000FF"/>
                </a:solidFill>
                <a:latin typeface="Tahoma" charset="0"/>
                <a:ea typeface="ＭＳ Ｐゴシック" charset="0"/>
                <a:cs typeface="ＭＳ Ｐゴシック" charset="0"/>
              </a:rPr>
              <a:t>Hybrid PCM+DRAM </a:t>
            </a:r>
            <a:r>
              <a:rPr lang="en-US" sz="2000" dirty="0">
                <a:solidFill>
                  <a:srgbClr val="008000"/>
                </a:solidFill>
                <a:latin typeface="Tahoma" charset="0"/>
                <a:ea typeface="ＭＳ Ｐゴシック" charset="0"/>
                <a:cs typeface="ＭＳ Ｐゴシック" charset="0"/>
              </a:rPr>
              <a:t>[</a:t>
            </a:r>
            <a:r>
              <a:rPr lang="en-US" sz="2000" dirty="0" err="1">
                <a:solidFill>
                  <a:srgbClr val="008000"/>
                </a:solidFill>
                <a:latin typeface="Tahoma" charset="0"/>
                <a:ea typeface="ＭＳ Ｐゴシック" charset="0"/>
                <a:cs typeface="ＭＳ Ｐゴシック" charset="0"/>
              </a:rPr>
              <a:t>Qureshi</a:t>
            </a:r>
            <a:r>
              <a:rPr lang="en-US" sz="2000" dirty="0">
                <a:solidFill>
                  <a:srgbClr val="008000"/>
                </a:solidFill>
                <a:latin typeface="Tahoma" charset="0"/>
                <a:ea typeface="ＭＳ Ｐゴシック" charset="0"/>
                <a:cs typeface="ＭＳ Ｐゴシック" charset="0"/>
              </a:rPr>
              <a:t>+ </a:t>
            </a:r>
            <a:r>
              <a:rPr lang="en-US" sz="2000" dirty="0" smtClean="0">
                <a:solidFill>
                  <a:srgbClr val="008000"/>
                </a:solidFill>
                <a:latin typeface="Tahoma" charset="0"/>
                <a:ea typeface="ＭＳ Ｐゴシック" charset="0"/>
                <a:cs typeface="ＭＳ Ｐゴシック" charset="0"/>
              </a:rPr>
              <a:t>ISCA’09</a:t>
            </a:r>
            <a:r>
              <a:rPr lang="en-US" sz="2000" dirty="0">
                <a:solidFill>
                  <a:srgbClr val="008000"/>
                </a:solidFill>
                <a:latin typeface="Tahoma" charset="0"/>
                <a:ea typeface="ＭＳ Ｐゴシック" charset="0"/>
                <a:cs typeface="ＭＳ Ｐゴシック" charset="0"/>
              </a:rPr>
              <a:t>, </a:t>
            </a:r>
            <a:r>
              <a:rPr lang="en-US" sz="2000" dirty="0" err="1">
                <a:solidFill>
                  <a:srgbClr val="008000"/>
                </a:solidFill>
                <a:latin typeface="Tahoma" charset="0"/>
                <a:ea typeface="ＭＳ Ｐゴシック" charset="0"/>
                <a:cs typeface="ＭＳ Ｐゴシック" charset="0"/>
              </a:rPr>
              <a:t>Dhiman</a:t>
            </a:r>
            <a:r>
              <a:rPr lang="en-US" sz="2000" dirty="0">
                <a:solidFill>
                  <a:srgbClr val="008000"/>
                </a:solidFill>
                <a:latin typeface="Tahoma" charset="0"/>
                <a:ea typeface="ＭＳ Ｐゴシック" charset="0"/>
                <a:cs typeface="ＭＳ Ｐゴシック" charset="0"/>
              </a:rPr>
              <a:t>+ </a:t>
            </a:r>
            <a:r>
              <a:rPr lang="en-US" sz="2000" dirty="0" smtClean="0">
                <a:solidFill>
                  <a:srgbClr val="008000"/>
                </a:solidFill>
                <a:latin typeface="Tahoma" charset="0"/>
                <a:ea typeface="ＭＳ Ｐゴシック" charset="0"/>
                <a:cs typeface="ＭＳ Ｐゴシック" charset="0"/>
              </a:rPr>
              <a:t>DAC’09]</a:t>
            </a:r>
            <a:r>
              <a:rPr lang="en-US" dirty="0" smtClean="0">
                <a:solidFill>
                  <a:srgbClr val="0000FF"/>
                </a:solidFill>
                <a:latin typeface="Tahoma" charset="0"/>
                <a:ea typeface="ＭＳ Ｐゴシック" charset="0"/>
                <a:cs typeface="ＭＳ Ｐゴシック" charset="0"/>
              </a:rPr>
              <a:t>: </a:t>
            </a:r>
          </a:p>
          <a:p>
            <a:pPr lvl="1" eaLnBrk="1" hangingPunct="1"/>
            <a:r>
              <a:rPr lang="en-US" dirty="0" smtClean="0">
                <a:latin typeface="Tahoma" charset="0"/>
                <a:ea typeface="ＭＳ Ｐゴシック" charset="0"/>
              </a:rPr>
              <a:t>How to partition/migrate data between PCM and DRAM</a:t>
            </a:r>
          </a:p>
        </p:txBody>
      </p:sp>
      <p:sp>
        <p:nvSpPr>
          <p:cNvPr id="52228"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B3EF163-E7CF-734F-8A38-A2627986A4B3}" type="slidenum">
              <a:rPr lang="en-US" sz="1600">
                <a:solidFill>
                  <a:srgbClr val="000000"/>
                </a:solidFill>
                <a:latin typeface="Garamond" charset="0"/>
              </a:rPr>
              <a:pPr eaLnBrk="1" hangingPunct="1"/>
              <a:t>177</a:t>
            </a:fld>
            <a:endParaRPr lang="en-US" sz="1600">
              <a:solidFill>
                <a:srgbClr val="000000"/>
              </a:solidFill>
              <a:latin typeface="Garamond" charset="0"/>
            </a:endParaRPr>
          </a:p>
        </p:txBody>
      </p:sp>
      <p:pic>
        <p:nvPicPr>
          <p:cNvPr id="52229" name="Picture 4" descr="pcm-dram.tif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879600" y="1524000"/>
            <a:ext cx="5588000" cy="2557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2230" name="Picture 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6850" y="1484784"/>
            <a:ext cx="8642350" cy="2432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231" name="Rectangle 5"/>
          <p:cNvSpPr>
            <a:spLocks noChangeArrowheads="1"/>
          </p:cNvSpPr>
          <p:nvPr/>
        </p:nvSpPr>
        <p:spPr bwMode="auto">
          <a:xfrm>
            <a:off x="3200400" y="2708920"/>
            <a:ext cx="2895600" cy="1143000"/>
          </a:xfrm>
          <a:prstGeom prst="rect">
            <a:avLst/>
          </a:prstGeom>
          <a:noFill/>
          <a:ln w="1270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solidFill>
                <a:srgbClr val="000000"/>
              </a:solidFill>
            </a:endParaRPr>
          </a:p>
        </p:txBody>
      </p:sp>
    </p:spTree>
    <p:extLst>
      <p:ext uri="{BB962C8B-B14F-4D97-AF65-F5344CB8AC3E}">
        <p14:creationId xmlns:p14="http://schemas.microsoft.com/office/powerpoint/2010/main" val="122327451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2227">
                                            <p:txEl>
                                              <p:pRg st="9" end="9"/>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223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2227">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build="p"/>
      <p:bldP spid="52231"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itle 1"/>
          <p:cNvSpPr>
            <a:spLocks noGrp="1"/>
          </p:cNvSpPr>
          <p:nvPr>
            <p:ph type="title"/>
          </p:nvPr>
        </p:nvSpPr>
        <p:spPr>
          <a:xfrm>
            <a:off x="228600" y="152400"/>
            <a:ext cx="8915400" cy="1066800"/>
          </a:xfrm>
        </p:spPr>
        <p:txBody>
          <a:bodyPr/>
          <a:lstStyle/>
          <a:p>
            <a:pPr eaLnBrk="1" hangingPunct="1"/>
            <a:r>
              <a:rPr lang="en-US" dirty="0">
                <a:latin typeface="Garamond" charset="0"/>
                <a:ea typeface="ＭＳ Ｐゴシック" charset="0"/>
                <a:cs typeface="ＭＳ Ｐゴシック" charset="0"/>
              </a:rPr>
              <a:t>PCM-based Main Memory </a:t>
            </a:r>
            <a:r>
              <a:rPr lang="en-US" dirty="0" smtClean="0">
                <a:latin typeface="Garamond" charset="0"/>
                <a:ea typeface="ＭＳ Ｐゴシック" charset="0"/>
                <a:cs typeface="ＭＳ Ｐゴシック" charset="0"/>
              </a:rPr>
              <a:t>(II)</a:t>
            </a:r>
            <a:endParaRPr lang="en-US" dirty="0">
              <a:latin typeface="Garamond" charset="0"/>
              <a:ea typeface="ＭＳ Ｐゴシック" charset="0"/>
              <a:cs typeface="ＭＳ Ｐゴシック" charset="0"/>
            </a:endParaRPr>
          </a:p>
        </p:txBody>
      </p:sp>
      <p:sp>
        <p:nvSpPr>
          <p:cNvPr id="54275" name="Content Placeholder 2"/>
          <p:cNvSpPr>
            <a:spLocks noGrp="1"/>
          </p:cNvSpPr>
          <p:nvPr>
            <p:ph idx="1"/>
          </p:nvPr>
        </p:nvSpPr>
        <p:spPr>
          <a:xfrm>
            <a:off x="228600" y="908720"/>
            <a:ext cx="8610600" cy="5181600"/>
          </a:xfrm>
        </p:spPr>
        <p:txBody>
          <a:bodyPr/>
          <a:lstStyle/>
          <a:p>
            <a:pPr eaLnBrk="1" hangingPunct="1"/>
            <a:r>
              <a:rPr lang="en-US" dirty="0">
                <a:latin typeface="Tahoma" charset="0"/>
                <a:ea typeface="ＭＳ Ｐゴシック" charset="0"/>
                <a:cs typeface="ＭＳ Ｐゴシック" charset="0"/>
              </a:rPr>
              <a:t>How should PCM-based (main) memory be organized?</a:t>
            </a: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buFont typeface="Wingdings" charset="0"/>
              <a:buNone/>
            </a:pPr>
            <a:endParaRPr lang="en-US" dirty="0">
              <a:latin typeface="Tahoma" charset="0"/>
              <a:ea typeface="ＭＳ Ｐゴシック" charset="0"/>
              <a:cs typeface="ＭＳ Ｐゴシック" charset="0"/>
            </a:endParaRPr>
          </a:p>
          <a:p>
            <a:pPr eaLnBrk="1" hangingPunct="1"/>
            <a:r>
              <a:rPr lang="en-US" dirty="0">
                <a:solidFill>
                  <a:srgbClr val="0000FF"/>
                </a:solidFill>
                <a:latin typeface="Tahoma" charset="0"/>
                <a:ea typeface="ＭＳ Ｐゴシック" charset="0"/>
                <a:cs typeface="ＭＳ Ｐゴシック" charset="0"/>
              </a:rPr>
              <a:t>Pure PCM main memory </a:t>
            </a:r>
            <a:r>
              <a:rPr lang="en-US" sz="2000" dirty="0">
                <a:solidFill>
                  <a:srgbClr val="008000"/>
                </a:solidFill>
                <a:latin typeface="Tahoma" charset="0"/>
                <a:ea typeface="ＭＳ Ｐゴシック" charset="0"/>
                <a:cs typeface="ＭＳ Ｐゴシック" charset="0"/>
              </a:rPr>
              <a:t>[Lee et al., </a:t>
            </a:r>
            <a:r>
              <a:rPr lang="en-US" sz="2000" dirty="0" smtClean="0">
                <a:solidFill>
                  <a:srgbClr val="008000"/>
                </a:solidFill>
                <a:latin typeface="Tahoma" charset="0"/>
                <a:ea typeface="ＭＳ Ｐゴシック" charset="0"/>
                <a:cs typeface="ＭＳ Ｐゴシック" charset="0"/>
              </a:rPr>
              <a:t>ISCA’09</a:t>
            </a:r>
            <a:r>
              <a:rPr lang="en-US" sz="2000" dirty="0">
                <a:solidFill>
                  <a:srgbClr val="008000"/>
                </a:solidFill>
                <a:latin typeface="Tahoma" charset="0"/>
                <a:ea typeface="ＭＳ Ｐゴシック" charset="0"/>
                <a:cs typeface="ＭＳ Ｐゴシック" charset="0"/>
              </a:rPr>
              <a:t>, </a:t>
            </a:r>
            <a:r>
              <a:rPr lang="en-US" sz="2000" dirty="0" smtClean="0">
                <a:solidFill>
                  <a:srgbClr val="008000"/>
                </a:solidFill>
                <a:latin typeface="Tahoma" charset="0"/>
                <a:ea typeface="ＭＳ Ｐゴシック" charset="0"/>
                <a:cs typeface="ＭＳ Ｐゴシック" charset="0"/>
              </a:rPr>
              <a:t>Top Picks’10</a:t>
            </a:r>
            <a:r>
              <a:rPr lang="en-US" sz="2000" dirty="0">
                <a:solidFill>
                  <a:srgbClr val="008000"/>
                </a:solidFill>
                <a:latin typeface="Tahoma" charset="0"/>
                <a:ea typeface="ＭＳ Ｐゴシック" charset="0"/>
                <a:cs typeface="ＭＳ Ｐゴシック" charset="0"/>
              </a:rPr>
              <a:t>]</a:t>
            </a:r>
            <a:r>
              <a:rPr lang="en-US" dirty="0">
                <a:latin typeface="Tahoma" charset="0"/>
                <a:ea typeface="ＭＳ Ｐゴシック" charset="0"/>
                <a:cs typeface="ＭＳ Ｐゴシック" charset="0"/>
              </a:rPr>
              <a:t>: </a:t>
            </a:r>
          </a:p>
          <a:p>
            <a:pPr lvl="1" eaLnBrk="1" hangingPunct="1"/>
            <a:r>
              <a:rPr lang="en-US" dirty="0">
                <a:latin typeface="Tahoma" charset="0"/>
                <a:ea typeface="ＭＳ Ｐゴシック" charset="0"/>
              </a:rPr>
              <a:t>How to redesign entire hierarchy (and cores) to overcome PCM </a:t>
            </a:r>
            <a:r>
              <a:rPr lang="en-US" dirty="0" smtClean="0">
                <a:latin typeface="Tahoma" charset="0"/>
                <a:ea typeface="ＭＳ Ｐゴシック" charset="0"/>
              </a:rPr>
              <a:t>shortcomings</a:t>
            </a:r>
            <a:endParaRPr lang="en-US" dirty="0">
              <a:latin typeface="Tahoma" charset="0"/>
              <a:ea typeface="ＭＳ Ｐゴシック" charset="0"/>
            </a:endParaRPr>
          </a:p>
        </p:txBody>
      </p:sp>
      <p:sp>
        <p:nvSpPr>
          <p:cNvPr id="54276"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E9D8C9EB-AE2A-C24C-B938-98D1CB46FF5A}" type="slidenum">
              <a:rPr lang="en-US" sz="1600">
                <a:solidFill>
                  <a:srgbClr val="000000"/>
                </a:solidFill>
                <a:latin typeface="Garamond" charset="0"/>
              </a:rPr>
              <a:pPr eaLnBrk="1" hangingPunct="1"/>
              <a:t>178</a:t>
            </a:fld>
            <a:endParaRPr lang="en-US" sz="1600">
              <a:solidFill>
                <a:srgbClr val="000000"/>
              </a:solidFill>
              <a:latin typeface="Garamond" charset="0"/>
            </a:endParaRPr>
          </a:p>
        </p:txBody>
      </p:sp>
      <p:pic>
        <p:nvPicPr>
          <p:cNvPr id="54277" name="Picture 4" descr="pcm-dram.tif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879600" y="1524000"/>
            <a:ext cx="5588000" cy="2557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4278" name="Picture 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2471" y="1484784"/>
            <a:ext cx="8642350" cy="2432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279" name="Rectangle 5"/>
          <p:cNvSpPr>
            <a:spLocks noChangeArrowheads="1"/>
          </p:cNvSpPr>
          <p:nvPr/>
        </p:nvSpPr>
        <p:spPr bwMode="auto">
          <a:xfrm>
            <a:off x="6096000" y="2743200"/>
            <a:ext cx="2895600" cy="1143000"/>
          </a:xfrm>
          <a:prstGeom prst="rect">
            <a:avLst/>
          </a:prstGeom>
          <a:noFill/>
          <a:ln w="1270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solidFill>
                <a:srgbClr val="000000"/>
              </a:solidFill>
            </a:endParaRPr>
          </a:p>
        </p:txBody>
      </p:sp>
    </p:spTree>
    <p:extLst>
      <p:ext uri="{BB962C8B-B14F-4D97-AF65-F5344CB8AC3E}">
        <p14:creationId xmlns:p14="http://schemas.microsoft.com/office/powerpoint/2010/main" val="1713753646"/>
      </p:ext>
    </p:extLst>
  </p:cSld>
  <p:clrMapOvr>
    <a:masterClrMapping/>
  </p:clrMapOvr>
  <p:transition/>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itle 1"/>
          <p:cNvSpPr>
            <a:spLocks noGrp="1"/>
          </p:cNvSpPr>
          <p:nvPr>
            <p:ph type="title"/>
          </p:nvPr>
        </p:nvSpPr>
        <p:spPr>
          <a:xfrm>
            <a:off x="228600" y="152400"/>
            <a:ext cx="8915400" cy="1066800"/>
          </a:xfrm>
        </p:spPr>
        <p:txBody>
          <a:bodyPr/>
          <a:lstStyle/>
          <a:p>
            <a:r>
              <a:rPr lang="en-US" dirty="0" smtClean="0">
                <a:latin typeface="Garamond" charset="0"/>
                <a:ea typeface="ＭＳ Ｐゴシック" charset="0"/>
                <a:cs typeface="ＭＳ Ｐゴシック" charset="0"/>
              </a:rPr>
              <a:t>An Initial Study: Replace DRAM with PCM</a:t>
            </a:r>
            <a:endParaRPr lang="en-US" dirty="0">
              <a:latin typeface="Garamond" charset="0"/>
              <a:ea typeface="ＭＳ Ｐゴシック" charset="0"/>
              <a:cs typeface="ＭＳ Ｐゴシック" charset="0"/>
            </a:endParaRPr>
          </a:p>
        </p:txBody>
      </p:sp>
      <p:sp>
        <p:nvSpPr>
          <p:cNvPr id="45059" name="Content Placeholder 2"/>
          <p:cNvSpPr>
            <a:spLocks noGrp="1"/>
          </p:cNvSpPr>
          <p:nvPr>
            <p:ph idx="1"/>
          </p:nvPr>
        </p:nvSpPr>
        <p:spPr>
          <a:xfrm>
            <a:off x="228600" y="996950"/>
            <a:ext cx="8807896" cy="5194300"/>
          </a:xfrm>
        </p:spPr>
        <p:txBody>
          <a:bodyPr/>
          <a:lstStyle/>
          <a:p>
            <a:r>
              <a:rPr lang="en-US" dirty="0" smtClean="0">
                <a:latin typeface="Tahoma" charset="0"/>
                <a:ea typeface="ＭＳ Ｐゴシック" charset="0"/>
                <a:cs typeface="ＭＳ Ｐゴシック" charset="0"/>
              </a:rPr>
              <a:t>Lee, </a:t>
            </a:r>
            <a:r>
              <a:rPr lang="en-US" dirty="0" err="1" smtClean="0">
                <a:latin typeface="Tahoma" charset="0"/>
                <a:ea typeface="ＭＳ Ｐゴシック" charset="0"/>
                <a:cs typeface="ＭＳ Ｐゴシック" charset="0"/>
              </a:rPr>
              <a:t>Ipek</a:t>
            </a:r>
            <a:r>
              <a:rPr lang="en-US" dirty="0" smtClean="0">
                <a:latin typeface="Tahoma" charset="0"/>
                <a:ea typeface="ＭＳ Ｐゴシック" charset="0"/>
                <a:cs typeface="ＭＳ Ｐゴシック" charset="0"/>
              </a:rPr>
              <a:t>, Mutlu, Burger, </a:t>
            </a:r>
            <a:r>
              <a:rPr lang="ja-JP" altLang="en-US" dirty="0" smtClean="0">
                <a:latin typeface="Tahoma" charset="0"/>
                <a:ea typeface="ＭＳ Ｐゴシック" charset="0"/>
                <a:cs typeface="ＭＳ Ｐゴシック" charset="0"/>
              </a:rPr>
              <a:t>“</a:t>
            </a:r>
            <a:r>
              <a:rPr lang="en-US" dirty="0" smtClean="0">
                <a:solidFill>
                  <a:srgbClr val="0000FF"/>
                </a:solidFill>
                <a:latin typeface="Tahoma" charset="0"/>
                <a:ea typeface="ＭＳ Ｐゴシック" charset="0"/>
                <a:cs typeface="ＭＳ Ｐゴシック" charset="0"/>
              </a:rPr>
              <a:t>Architecting Phase Change Memory as a Scalable DRAM Alternative</a:t>
            </a:r>
            <a:r>
              <a:rPr lang="en-US" dirty="0" smtClean="0">
                <a:latin typeface="Tahoma" charset="0"/>
                <a:ea typeface="ＭＳ Ｐゴシック" charset="0"/>
                <a:cs typeface="ＭＳ Ｐゴシック" charset="0"/>
              </a:rPr>
              <a:t>,</a:t>
            </a:r>
            <a:r>
              <a:rPr lang="ja-JP" altLang="en-US" dirty="0" smtClean="0">
                <a:latin typeface="Tahoma" charset="0"/>
                <a:ea typeface="ＭＳ Ｐゴシック" charset="0"/>
                <a:cs typeface="ＭＳ Ｐゴシック" charset="0"/>
              </a:rPr>
              <a:t>”</a:t>
            </a:r>
            <a:r>
              <a:rPr lang="en-US" dirty="0" smtClean="0">
                <a:latin typeface="Tahoma" charset="0"/>
                <a:ea typeface="ＭＳ Ｐゴシック" charset="0"/>
                <a:cs typeface="ＭＳ Ｐゴシック" charset="0"/>
              </a:rPr>
              <a:t> ISCA 2009.</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cs typeface="ＭＳ Ｐゴシック" charset="0"/>
              </a:rPr>
              <a:t>Surveyed prototypes from 2003-</a:t>
            </a:r>
            <a:r>
              <a:rPr lang="en-US" dirty="0" smtClean="0">
                <a:latin typeface="Tahoma" charset="0"/>
                <a:ea typeface="ＭＳ Ｐゴシック" charset="0"/>
                <a:cs typeface="ＭＳ Ｐゴシック" charset="0"/>
              </a:rPr>
              <a:t>2008 (e.g. </a:t>
            </a:r>
            <a:r>
              <a:rPr lang="en-US" dirty="0">
                <a:latin typeface="Tahoma" charset="0"/>
                <a:ea typeface="ＭＳ Ｐゴシック" charset="0"/>
                <a:cs typeface="ＭＳ Ｐゴシック" charset="0"/>
              </a:rPr>
              <a:t>IEDM, VLSI, ISSCC)</a:t>
            </a:r>
          </a:p>
          <a:p>
            <a:pPr lvl="1"/>
            <a:r>
              <a:rPr lang="en-US" dirty="0">
                <a:latin typeface="Tahoma" charset="0"/>
                <a:ea typeface="ＭＳ Ｐゴシック" charset="0"/>
                <a:cs typeface="ＭＳ Ｐゴシック" charset="0"/>
              </a:rPr>
              <a:t>Derived </a:t>
            </a:r>
            <a:r>
              <a:rPr lang="en-US" dirty="0" smtClean="0">
                <a:latin typeface="Tahoma" charset="0"/>
                <a:ea typeface="ＭＳ Ｐゴシック" charset="0"/>
                <a:cs typeface="ＭＳ Ｐゴシック" charset="0"/>
              </a:rPr>
              <a:t>“average” PCM </a:t>
            </a:r>
            <a:r>
              <a:rPr lang="en-US" dirty="0">
                <a:latin typeface="Tahoma" charset="0"/>
                <a:ea typeface="ＭＳ Ｐゴシック" charset="0"/>
                <a:cs typeface="ＭＳ Ｐゴシック" charset="0"/>
              </a:rPr>
              <a:t>parameters for F=</a:t>
            </a:r>
            <a:r>
              <a:rPr lang="en-US" dirty="0" smtClean="0">
                <a:latin typeface="Tahoma" charset="0"/>
                <a:ea typeface="ＭＳ Ｐゴシック" charset="0"/>
                <a:cs typeface="ＭＳ Ｐゴシック" charset="0"/>
              </a:rPr>
              <a:t>90nm</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45060"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082A579-E316-044F-805A-ED8A38B34982}" type="slidenum">
              <a:rPr lang="en-US" sz="1600">
                <a:solidFill>
                  <a:srgbClr val="000000"/>
                </a:solidFill>
                <a:latin typeface="Garamond" charset="0"/>
              </a:rPr>
              <a:pPr eaLnBrk="1" hangingPunct="1"/>
              <a:t>179</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81000" y="3284984"/>
            <a:ext cx="8401050" cy="3071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5"/>
          <p:cNvSpPr/>
          <p:nvPr/>
        </p:nvSpPr>
        <p:spPr>
          <a:xfrm>
            <a:off x="611560" y="5301208"/>
            <a:ext cx="2160240" cy="428625"/>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7" name="Rectangle 6"/>
          <p:cNvSpPr/>
          <p:nvPr/>
        </p:nvSpPr>
        <p:spPr>
          <a:xfrm>
            <a:off x="4876800" y="4199384"/>
            <a:ext cx="2438400" cy="428625"/>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8" name="Rectangle 7"/>
          <p:cNvSpPr/>
          <p:nvPr/>
        </p:nvSpPr>
        <p:spPr>
          <a:xfrm>
            <a:off x="4876800" y="5775772"/>
            <a:ext cx="2438400" cy="428625"/>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10068547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One Foreshadowing</a:t>
            </a:r>
            <a:endParaRPr lang="en-US" dirty="0"/>
          </a:p>
        </p:txBody>
      </p:sp>
      <p:sp>
        <p:nvSpPr>
          <p:cNvPr id="3" name="Content Placeholder 2"/>
          <p:cNvSpPr>
            <a:spLocks noGrp="1"/>
          </p:cNvSpPr>
          <p:nvPr>
            <p:ph idx="1"/>
          </p:nvPr>
        </p:nvSpPr>
        <p:spPr>
          <a:xfrm>
            <a:off x="0" y="2060848"/>
            <a:ext cx="9144000" cy="2088232"/>
          </a:xfrm>
        </p:spPr>
        <p:txBody>
          <a:bodyPr/>
          <a:lstStyle/>
          <a:p>
            <a:pPr marL="0" indent="0" algn="ctr">
              <a:buNone/>
            </a:pPr>
            <a:r>
              <a:rPr lang="en-US" sz="6400" dirty="0" smtClean="0">
                <a:solidFill>
                  <a:srgbClr val="FF0000"/>
                </a:solidFill>
              </a:rPr>
              <a:t>Main Memory Needs </a:t>
            </a:r>
          </a:p>
          <a:p>
            <a:pPr marL="0" indent="0" algn="ctr">
              <a:buNone/>
            </a:pPr>
            <a:r>
              <a:rPr lang="en-US" sz="6400" dirty="0" smtClean="0">
                <a:solidFill>
                  <a:srgbClr val="0432FF"/>
                </a:solidFill>
              </a:rPr>
              <a:t>Intelligent Controllers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18</a:t>
            </a:fld>
            <a:endParaRPr lang="en-US"/>
          </a:p>
        </p:txBody>
      </p:sp>
    </p:spTree>
    <p:extLst>
      <p:ext uri="{BB962C8B-B14F-4D97-AF65-F5344CB8AC3E}">
        <p14:creationId xmlns:p14="http://schemas.microsoft.com/office/powerpoint/2010/main" val="91513015"/>
      </p:ext>
    </p:extLst>
  </p:cSld>
  <p:clrMapOvr>
    <a:masterClrMapping/>
  </p:clrMapOvr>
  <p:transition/>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itle 1"/>
          <p:cNvSpPr>
            <a:spLocks noGrp="1"/>
          </p:cNvSpPr>
          <p:nvPr>
            <p:ph type="title"/>
          </p:nvPr>
        </p:nvSpPr>
        <p:spPr>
          <a:xfrm>
            <a:off x="228600" y="152400"/>
            <a:ext cx="8915400" cy="1066800"/>
          </a:xfrm>
        </p:spPr>
        <p:txBody>
          <a:bodyPr/>
          <a:lstStyle/>
          <a:p>
            <a:r>
              <a:rPr lang="en-US" sz="3500">
                <a:solidFill>
                  <a:srgbClr val="006633"/>
                </a:solidFill>
                <a:latin typeface="Garamond" charset="0"/>
                <a:ea typeface="ＭＳ Ｐゴシック" charset="0"/>
                <a:cs typeface="ＭＳ Ｐゴシック" charset="0"/>
              </a:rPr>
              <a:t>Results: Naïve Replacement of DRAM with PCM</a:t>
            </a:r>
            <a:endParaRPr lang="en-US">
              <a:latin typeface="Garamond" charset="0"/>
              <a:ea typeface="ＭＳ Ｐゴシック" charset="0"/>
              <a:cs typeface="ＭＳ Ｐゴシック" charset="0"/>
            </a:endParaRPr>
          </a:p>
        </p:txBody>
      </p:sp>
      <p:sp>
        <p:nvSpPr>
          <p:cNvPr id="55299" name="Content Placeholder 2"/>
          <p:cNvSpPr>
            <a:spLocks noGrp="1"/>
          </p:cNvSpPr>
          <p:nvPr>
            <p:ph idx="1"/>
          </p:nvPr>
        </p:nvSpPr>
        <p:spPr>
          <a:xfrm>
            <a:off x="228600" y="996950"/>
            <a:ext cx="8915400" cy="5194300"/>
          </a:xfrm>
        </p:spPr>
        <p:txBody>
          <a:bodyPr/>
          <a:lstStyle/>
          <a:p>
            <a:r>
              <a:rPr lang="en-US" sz="2200" dirty="0">
                <a:latin typeface="Tahoma" charset="0"/>
                <a:ea typeface="ＭＳ Ｐゴシック" charset="0"/>
                <a:cs typeface="ＭＳ Ｐゴシック" charset="0"/>
              </a:rPr>
              <a:t>Replace DRAM with PCM in a 4-core, 4MB L2 system</a:t>
            </a:r>
          </a:p>
          <a:p>
            <a:r>
              <a:rPr lang="en-US" sz="2200" dirty="0">
                <a:latin typeface="Tahoma" charset="0"/>
                <a:ea typeface="ＭＳ Ｐゴシック" charset="0"/>
                <a:cs typeface="ＭＳ Ｐゴシック" charset="0"/>
              </a:rPr>
              <a:t>PCM organized the same as DRAM: row buffers, banks, peripherals</a:t>
            </a:r>
          </a:p>
          <a:p>
            <a:r>
              <a:rPr lang="en-US" sz="2200" dirty="0">
                <a:solidFill>
                  <a:srgbClr val="FF0000"/>
                </a:solidFill>
                <a:latin typeface="Tahoma" charset="0"/>
                <a:ea typeface="ＭＳ Ｐゴシック" charset="0"/>
                <a:cs typeface="ＭＳ Ｐゴシック" charset="0"/>
              </a:rPr>
              <a:t>1.6x delay, 2.2x energy, 500-hour average lifetime</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a:buFont typeface="Wingdings" charset="0"/>
              <a:buNone/>
            </a:pPr>
            <a:endParaRPr lang="en-US" dirty="0">
              <a:latin typeface="Tahoma" charset="0"/>
              <a:ea typeface="ＭＳ Ｐゴシック" charset="0"/>
              <a:cs typeface="ＭＳ Ｐゴシック" charset="0"/>
            </a:endParaRPr>
          </a:p>
          <a:p>
            <a:r>
              <a:rPr lang="en-US" sz="2200" dirty="0">
                <a:latin typeface="Tahoma" charset="0"/>
                <a:ea typeface="ＭＳ Ｐゴシック" charset="0"/>
                <a:cs typeface="ＭＳ Ｐゴシック" charset="0"/>
              </a:rPr>
              <a:t>Lee, </a:t>
            </a:r>
            <a:r>
              <a:rPr lang="en-US" sz="2200" dirty="0" err="1">
                <a:latin typeface="Tahoma" charset="0"/>
                <a:ea typeface="ＭＳ Ｐゴシック" charset="0"/>
                <a:cs typeface="ＭＳ Ｐゴシック" charset="0"/>
              </a:rPr>
              <a:t>Ipek</a:t>
            </a:r>
            <a:r>
              <a:rPr lang="en-US" sz="2200" dirty="0">
                <a:latin typeface="Tahoma" charset="0"/>
                <a:ea typeface="ＭＳ Ｐゴシック" charset="0"/>
                <a:cs typeface="ＭＳ Ｐゴシック" charset="0"/>
              </a:rPr>
              <a:t>, Mutlu, Burger, </a:t>
            </a:r>
            <a:r>
              <a:rPr lang="ja-JP" altLang="en-US" sz="2200" dirty="0">
                <a:latin typeface="Tahoma" charset="0"/>
                <a:ea typeface="ＭＳ Ｐゴシック" charset="0"/>
                <a:cs typeface="ＭＳ Ｐゴシック" charset="0"/>
              </a:rPr>
              <a:t>“</a:t>
            </a:r>
            <a:r>
              <a:rPr lang="en-US" sz="2200" dirty="0">
                <a:solidFill>
                  <a:srgbClr val="0000FF"/>
                </a:solidFill>
                <a:latin typeface="Tahoma" charset="0"/>
                <a:ea typeface="ＭＳ Ｐゴシック" charset="0"/>
                <a:cs typeface="ＭＳ Ｐゴシック" charset="0"/>
              </a:rPr>
              <a:t>Architecting Phase Change Memory as a Scalable DRAM Alternative</a:t>
            </a:r>
            <a:r>
              <a:rPr lang="en-US" sz="2200" dirty="0">
                <a:latin typeface="Tahoma" charset="0"/>
                <a:ea typeface="ＭＳ Ｐゴシック" charset="0"/>
                <a:cs typeface="ＭＳ Ｐゴシック" charset="0"/>
              </a:rPr>
              <a:t>,</a:t>
            </a:r>
            <a:r>
              <a:rPr lang="ja-JP" altLang="en-US" sz="2200" dirty="0">
                <a:latin typeface="Tahoma" charset="0"/>
                <a:ea typeface="ＭＳ Ｐゴシック" charset="0"/>
                <a:cs typeface="ＭＳ Ｐゴシック" charset="0"/>
              </a:rPr>
              <a:t>”</a:t>
            </a:r>
            <a:r>
              <a:rPr lang="en-US" sz="2200" dirty="0">
                <a:latin typeface="Tahoma" charset="0"/>
                <a:ea typeface="ＭＳ Ｐゴシック" charset="0"/>
                <a:cs typeface="ＭＳ Ｐゴシック" charset="0"/>
              </a:rPr>
              <a:t> ISCA 2009.</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55300"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905DDA85-8629-3848-BCAD-65B9EC188183}" type="slidenum">
              <a:rPr lang="en-US" sz="1600">
                <a:solidFill>
                  <a:srgbClr val="000000"/>
                </a:solidFill>
                <a:latin typeface="Garamond" charset="0"/>
              </a:rPr>
              <a:pPr eaLnBrk="1" hangingPunct="1"/>
              <a:t>180</a:t>
            </a:fld>
            <a:endParaRPr lang="en-US" sz="1600">
              <a:solidFill>
                <a:srgbClr val="000000"/>
              </a:solidFill>
              <a:latin typeface="Garamond" charset="0"/>
            </a:endParaRPr>
          </a:p>
        </p:txBody>
      </p:sp>
      <p:pic>
        <p:nvPicPr>
          <p:cNvPr id="55301"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54000" y="2362200"/>
            <a:ext cx="8280400" cy="3259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779346"/>
      </p:ext>
    </p:extLst>
  </p:cSld>
  <p:clrMapOvr>
    <a:masterClrMapping/>
  </p:clrMapOvr>
  <p:transition/>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itle 1"/>
          <p:cNvSpPr>
            <a:spLocks noGrp="1"/>
          </p:cNvSpPr>
          <p:nvPr>
            <p:ph type="title"/>
          </p:nvPr>
        </p:nvSpPr>
        <p:spPr>
          <a:xfrm>
            <a:off x="228600" y="152400"/>
            <a:ext cx="8915400" cy="1066800"/>
          </a:xfrm>
        </p:spPr>
        <p:txBody>
          <a:bodyPr/>
          <a:lstStyle/>
          <a:p>
            <a:r>
              <a:rPr lang="en-US">
                <a:latin typeface="Garamond" charset="0"/>
                <a:ea typeface="ＭＳ Ｐゴシック" charset="0"/>
                <a:cs typeface="ＭＳ Ｐゴシック" charset="0"/>
              </a:rPr>
              <a:t>Architecting PCM to Mitigate Shortcomings</a:t>
            </a:r>
          </a:p>
        </p:txBody>
      </p:sp>
      <p:sp>
        <p:nvSpPr>
          <p:cNvPr id="56323" name="Content Placeholder 2"/>
          <p:cNvSpPr>
            <a:spLocks noGrp="1"/>
          </p:cNvSpPr>
          <p:nvPr>
            <p:ph idx="1"/>
          </p:nvPr>
        </p:nvSpPr>
        <p:spPr>
          <a:xfrm>
            <a:off x="228600" y="996950"/>
            <a:ext cx="8915400" cy="5194300"/>
          </a:xfrm>
        </p:spPr>
        <p:txBody>
          <a:bodyPr/>
          <a:lstStyle/>
          <a:p>
            <a:r>
              <a:rPr lang="en-US" dirty="0">
                <a:latin typeface="Tahoma" charset="0"/>
                <a:ea typeface="ＭＳ Ｐゴシック" charset="0"/>
                <a:cs typeface="ＭＳ Ｐゴシック" charset="0"/>
              </a:rPr>
              <a:t>Idea 1: Use </a:t>
            </a:r>
            <a:r>
              <a:rPr lang="en-US" dirty="0" smtClean="0">
                <a:latin typeface="Tahoma" charset="0"/>
                <a:ea typeface="ＭＳ Ｐゴシック" charset="0"/>
                <a:cs typeface="ＭＳ Ｐゴシック" charset="0"/>
              </a:rPr>
              <a:t>multiple narrow </a:t>
            </a:r>
            <a:r>
              <a:rPr lang="en-US" dirty="0">
                <a:latin typeface="Tahoma" charset="0"/>
                <a:ea typeface="ＭＳ Ｐゴシック" charset="0"/>
                <a:cs typeface="ＭＳ Ｐゴシック" charset="0"/>
              </a:rPr>
              <a:t>row buffers in each PCM chip</a:t>
            </a:r>
          </a:p>
          <a:p>
            <a:pPr marL="695220" lvl="2" indent="-342849">
              <a:buNone/>
            </a:pPr>
            <a:r>
              <a:rPr lang="en-US" sz="2200" dirty="0">
                <a:latin typeface="Tahoma" charset="0"/>
                <a:ea typeface="ＭＳ Ｐゴシック" charset="0"/>
                <a:sym typeface="Wingdings" charset="0"/>
              </a:rPr>
              <a:t> </a:t>
            </a:r>
            <a:r>
              <a:rPr lang="en-US" sz="2200" dirty="0">
                <a:latin typeface="Tahoma" charset="0"/>
                <a:ea typeface="ＭＳ Ｐゴシック" charset="0"/>
              </a:rPr>
              <a:t>Reduces array reads/writes </a:t>
            </a:r>
            <a:r>
              <a:rPr lang="en-US" sz="2200" dirty="0">
                <a:latin typeface="Tahoma" charset="0"/>
                <a:ea typeface="ＭＳ Ｐゴシック" charset="0"/>
                <a:sym typeface="Wingdings" charset="0"/>
              </a:rPr>
              <a:t> better endurance, latency, energy</a:t>
            </a:r>
            <a:endParaRPr lang="en-US" dirty="0">
              <a:latin typeface="Tahoma" charset="0"/>
              <a:ea typeface="ＭＳ Ｐゴシック" charset="0"/>
            </a:endParaRPr>
          </a:p>
          <a:p>
            <a:pPr lvl="1"/>
            <a:endParaRPr lang="en-US" dirty="0">
              <a:latin typeface="Tahoma" charset="0"/>
              <a:ea typeface="ＭＳ Ｐゴシック" charset="0"/>
              <a:sym typeface="Wingdings" charset="0"/>
            </a:endParaRPr>
          </a:p>
          <a:p>
            <a:r>
              <a:rPr lang="en-US" dirty="0">
                <a:latin typeface="Tahoma" charset="0"/>
                <a:ea typeface="ＭＳ Ｐゴシック" charset="0"/>
                <a:cs typeface="ＭＳ Ｐゴシック" charset="0"/>
                <a:sym typeface="Wingdings" charset="0"/>
              </a:rPr>
              <a:t>Idea </a:t>
            </a:r>
            <a:r>
              <a:rPr lang="en-US" dirty="0" smtClean="0">
                <a:latin typeface="Tahoma" charset="0"/>
                <a:ea typeface="ＭＳ Ｐゴシック" charset="0"/>
                <a:cs typeface="ＭＳ Ｐゴシック" charset="0"/>
                <a:sym typeface="Wingdings" charset="0"/>
              </a:rPr>
              <a:t>2: </a:t>
            </a:r>
            <a:r>
              <a:rPr lang="en-US" dirty="0">
                <a:latin typeface="Tahoma" charset="0"/>
                <a:ea typeface="ＭＳ Ｐゴシック" charset="0"/>
                <a:cs typeface="ＭＳ Ｐゴシック" charset="0"/>
                <a:sym typeface="Wingdings" charset="0"/>
              </a:rPr>
              <a:t>Write into array at</a:t>
            </a:r>
          </a:p>
          <a:p>
            <a:pPr>
              <a:buFont typeface="Wingdings" charset="0"/>
              <a:buNone/>
            </a:pPr>
            <a:r>
              <a:rPr lang="en-US" dirty="0">
                <a:latin typeface="Tahoma" charset="0"/>
                <a:ea typeface="ＭＳ Ｐゴシック" charset="0"/>
                <a:cs typeface="ＭＳ Ｐゴシック" charset="0"/>
                <a:sym typeface="Wingdings" charset="0"/>
              </a:rPr>
              <a:t>    cache block or word </a:t>
            </a:r>
          </a:p>
          <a:p>
            <a:pPr>
              <a:buFont typeface="Wingdings" charset="0"/>
              <a:buNone/>
            </a:pPr>
            <a:r>
              <a:rPr lang="en-US" dirty="0">
                <a:latin typeface="Tahoma" charset="0"/>
                <a:ea typeface="ＭＳ Ｐゴシック" charset="0"/>
                <a:cs typeface="ＭＳ Ｐゴシック" charset="0"/>
                <a:sym typeface="Wingdings" charset="0"/>
              </a:rPr>
              <a:t>    granularity</a:t>
            </a:r>
          </a:p>
          <a:p>
            <a:pPr>
              <a:buFont typeface="Wingdings" charset="0"/>
              <a:buNone/>
            </a:pPr>
            <a:r>
              <a:rPr lang="en-US" sz="2200" dirty="0">
                <a:latin typeface="Tahoma" charset="0"/>
                <a:ea typeface="ＭＳ Ｐゴシック" charset="0"/>
                <a:cs typeface="ＭＳ Ｐゴシック" charset="0"/>
                <a:sym typeface="Wingdings" charset="0"/>
              </a:rPr>
              <a:t>	 Reduces unnecessary wear	 </a:t>
            </a:r>
            <a:endParaRPr lang="en-US" sz="2200" dirty="0">
              <a:latin typeface="Tahoma" charset="0"/>
              <a:ea typeface="ＭＳ Ｐゴシック" charset="0"/>
              <a:cs typeface="ＭＳ Ｐゴシック" charset="0"/>
            </a:endParaRPr>
          </a:p>
          <a:p>
            <a:pPr lvl="1"/>
            <a:endParaRPr lang="en-US" dirty="0">
              <a:latin typeface="Tahoma" charset="0"/>
              <a:ea typeface="ＭＳ Ｐゴシック" charset="0"/>
            </a:endParaRPr>
          </a:p>
          <a:p>
            <a:pPr lvl="1"/>
            <a:endParaRPr lang="en-US" dirty="0">
              <a:latin typeface="Tahoma" charset="0"/>
              <a:ea typeface="ＭＳ Ｐゴシック" charset="0"/>
            </a:endParaRPr>
          </a:p>
        </p:txBody>
      </p:sp>
      <p:sp>
        <p:nvSpPr>
          <p:cNvPr id="56324"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840896" indent="-35840896"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131" eaLnBrk="0" fontAlgn="base" hangingPunct="0">
              <a:spcBef>
                <a:spcPct val="0"/>
              </a:spcBef>
              <a:spcAft>
                <a:spcPct val="0"/>
              </a:spcAft>
              <a:defRPr sz="2400">
                <a:solidFill>
                  <a:schemeClr val="tx1"/>
                </a:solidFill>
                <a:latin typeface="Arial" charset="0"/>
                <a:ea typeface="Arial" charset="0"/>
                <a:cs typeface="Arial" charset="0"/>
              </a:defRPr>
            </a:lvl6pPr>
            <a:lvl7pPr marL="914263" eaLnBrk="0" fontAlgn="base" hangingPunct="0">
              <a:spcBef>
                <a:spcPct val="0"/>
              </a:spcBef>
              <a:spcAft>
                <a:spcPct val="0"/>
              </a:spcAft>
              <a:defRPr sz="2400">
                <a:solidFill>
                  <a:schemeClr val="tx1"/>
                </a:solidFill>
                <a:latin typeface="Arial" charset="0"/>
                <a:ea typeface="Arial" charset="0"/>
                <a:cs typeface="Arial" charset="0"/>
              </a:defRPr>
            </a:lvl7pPr>
            <a:lvl8pPr marL="1371395" eaLnBrk="0" fontAlgn="base" hangingPunct="0">
              <a:spcBef>
                <a:spcPct val="0"/>
              </a:spcBef>
              <a:spcAft>
                <a:spcPct val="0"/>
              </a:spcAft>
              <a:defRPr sz="2400">
                <a:solidFill>
                  <a:schemeClr val="tx1"/>
                </a:solidFill>
                <a:latin typeface="Arial" charset="0"/>
                <a:ea typeface="Arial" charset="0"/>
                <a:cs typeface="Arial" charset="0"/>
              </a:defRPr>
            </a:lvl8pPr>
            <a:lvl9pPr marL="1828527"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9C7187ED-11D3-4F44-9645-0E823415E70E}" type="slidenum">
              <a:rPr lang="en-US" sz="1600">
                <a:solidFill>
                  <a:srgbClr val="000000"/>
                </a:solidFill>
                <a:latin typeface="Garamond" charset="0"/>
              </a:rPr>
              <a:pPr eaLnBrk="1" hangingPunct="1"/>
              <a:t>181</a:t>
            </a:fld>
            <a:endParaRPr lang="en-US" sz="1600">
              <a:solidFill>
                <a:srgbClr val="000000"/>
              </a:solidFill>
              <a:latin typeface="Garamond" charset="0"/>
            </a:endParaRPr>
          </a:p>
        </p:txBody>
      </p:sp>
      <p:pic>
        <p:nvPicPr>
          <p:cNvPr id="5632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24400" y="3352800"/>
            <a:ext cx="4419600" cy="3122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326" name="Text Box 55"/>
          <p:cNvSpPr txBox="1">
            <a:spLocks noChangeArrowheads="1"/>
          </p:cNvSpPr>
          <p:nvPr/>
        </p:nvSpPr>
        <p:spPr bwMode="auto">
          <a:xfrm>
            <a:off x="5105530" y="3200402"/>
            <a:ext cx="1107817"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6" tIns="45714" rIns="91426" bIns="4571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r>
              <a:rPr lang="en-US" b="1">
                <a:solidFill>
                  <a:srgbClr val="0000FF"/>
                </a:solidFill>
              </a:rPr>
              <a:t>DRAM</a:t>
            </a:r>
          </a:p>
        </p:txBody>
      </p:sp>
      <p:sp>
        <p:nvSpPr>
          <p:cNvPr id="56327" name="Text Box 55"/>
          <p:cNvSpPr txBox="1">
            <a:spLocks noChangeArrowheads="1"/>
          </p:cNvSpPr>
          <p:nvPr/>
        </p:nvSpPr>
        <p:spPr bwMode="auto">
          <a:xfrm>
            <a:off x="7742136" y="3195641"/>
            <a:ext cx="868569"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6" tIns="45714" rIns="91426" bIns="4571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r>
              <a:rPr lang="en-US" b="1">
                <a:solidFill>
                  <a:srgbClr val="0000FF"/>
                </a:solidFill>
              </a:rPr>
              <a:t>PCM</a:t>
            </a:r>
          </a:p>
        </p:txBody>
      </p:sp>
    </p:spTree>
    <p:extLst>
      <p:ext uri="{BB962C8B-B14F-4D97-AF65-F5344CB8AC3E}">
        <p14:creationId xmlns:p14="http://schemas.microsoft.com/office/powerpoint/2010/main" val="18226615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Results: Architected PCM as Main Memory </a:t>
            </a:r>
          </a:p>
        </p:txBody>
      </p:sp>
      <p:sp>
        <p:nvSpPr>
          <p:cNvPr id="3" name="Content Placeholder 2"/>
          <p:cNvSpPr>
            <a:spLocks noGrp="1"/>
          </p:cNvSpPr>
          <p:nvPr>
            <p:ph idx="1"/>
          </p:nvPr>
        </p:nvSpPr>
        <p:spPr>
          <a:xfrm>
            <a:off x="228600" y="996950"/>
            <a:ext cx="8915400" cy="5194300"/>
          </a:xfrm>
        </p:spPr>
        <p:txBody>
          <a:bodyPr/>
          <a:lstStyle/>
          <a:p>
            <a:r>
              <a:rPr lang="en-US" sz="2200" dirty="0">
                <a:solidFill>
                  <a:srgbClr val="FF0000"/>
                </a:solidFill>
                <a:latin typeface="Tahoma" charset="0"/>
                <a:ea typeface="ＭＳ Ｐゴシック" charset="0"/>
                <a:cs typeface="ＭＳ Ｐゴシック" charset="0"/>
              </a:rPr>
              <a:t>1.2x delay, 1.0x energy, 5.6-year average lifetime</a:t>
            </a:r>
          </a:p>
          <a:p>
            <a:r>
              <a:rPr lang="en-US" sz="2200" dirty="0">
                <a:latin typeface="Tahoma" charset="0"/>
                <a:ea typeface="ＭＳ Ｐゴシック" charset="0"/>
                <a:cs typeface="ＭＳ Ｐゴシック" charset="0"/>
              </a:rPr>
              <a:t>Scaling improves energy, endurance, density</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r>
              <a:rPr lang="en-US" sz="2100" dirty="0">
                <a:latin typeface="Tahoma" charset="0"/>
                <a:ea typeface="ＭＳ Ｐゴシック" charset="0"/>
                <a:cs typeface="ＭＳ Ｐゴシック" charset="0"/>
              </a:rPr>
              <a:t>Caveat 1: Worst-case lifetime is much shorter (no guarantees)</a:t>
            </a:r>
          </a:p>
          <a:p>
            <a:r>
              <a:rPr lang="en-US" sz="2100" dirty="0">
                <a:latin typeface="Tahoma" charset="0"/>
                <a:ea typeface="ＭＳ Ｐゴシック" charset="0"/>
                <a:cs typeface="ＭＳ Ｐゴシック" charset="0"/>
              </a:rPr>
              <a:t>Caveat 2: Intensive applications see large performance and energy </a:t>
            </a:r>
            <a:r>
              <a:rPr lang="en-US" sz="2100" dirty="0" smtClean="0">
                <a:latin typeface="Tahoma" charset="0"/>
                <a:ea typeface="ＭＳ Ｐゴシック" charset="0"/>
                <a:cs typeface="ＭＳ Ｐゴシック" charset="0"/>
              </a:rPr>
              <a:t>hits</a:t>
            </a:r>
          </a:p>
          <a:p>
            <a:r>
              <a:rPr lang="en-US" sz="2100" dirty="0" smtClean="0">
                <a:latin typeface="Tahoma" charset="0"/>
                <a:ea typeface="ＭＳ Ｐゴシック" charset="0"/>
                <a:cs typeface="ＭＳ Ｐゴシック" charset="0"/>
              </a:rPr>
              <a:t>Caveat 3: Optimistic PCM parameters?</a:t>
            </a:r>
            <a:endParaRPr lang="en-US" sz="2100" dirty="0">
              <a:latin typeface="Tahoma" charset="0"/>
              <a:ea typeface="ＭＳ Ｐゴシック" charset="0"/>
              <a:cs typeface="ＭＳ Ｐゴシック" charset="0"/>
            </a:endParaRPr>
          </a:p>
        </p:txBody>
      </p:sp>
      <p:sp>
        <p:nvSpPr>
          <p:cNvPr id="57348"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3CCB8ED4-A500-C744-ACEF-D399903418A2}" type="slidenum">
              <a:rPr lang="en-US" sz="1600">
                <a:solidFill>
                  <a:srgbClr val="000000"/>
                </a:solidFill>
                <a:latin typeface="Garamond" charset="0"/>
              </a:rPr>
              <a:pPr eaLnBrk="1" hangingPunct="1"/>
              <a:t>182</a:t>
            </a:fld>
            <a:endParaRPr lang="en-US" sz="1600">
              <a:solidFill>
                <a:srgbClr val="000000"/>
              </a:solidFill>
              <a:latin typeface="Garamond" charset="0"/>
            </a:endParaRPr>
          </a:p>
        </p:txBody>
      </p:sp>
      <p:pic>
        <p:nvPicPr>
          <p:cNvPr id="57349"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04800" y="1949450"/>
            <a:ext cx="8337550" cy="3155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7656443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PCM As Main Memory</a:t>
            </a:r>
            <a:endParaRPr lang="en-US" dirty="0"/>
          </a:p>
        </p:txBody>
      </p:sp>
      <p:sp>
        <p:nvSpPr>
          <p:cNvPr id="3" name="Content Placeholder 2"/>
          <p:cNvSpPr>
            <a:spLocks noGrp="1"/>
          </p:cNvSpPr>
          <p:nvPr>
            <p:ph idx="1"/>
          </p:nvPr>
        </p:nvSpPr>
        <p:spPr/>
        <p:txBody>
          <a:bodyPr/>
          <a:lstStyle/>
          <a:p>
            <a:r>
              <a:rPr lang="en-US" sz="2200" dirty="0"/>
              <a:t>Benjamin C. Lee, </a:t>
            </a:r>
            <a:r>
              <a:rPr lang="en-US" sz="2200" dirty="0" err="1"/>
              <a:t>Engin</a:t>
            </a:r>
            <a:r>
              <a:rPr lang="en-US" sz="2200" dirty="0"/>
              <a:t> </a:t>
            </a:r>
            <a:r>
              <a:rPr lang="en-US" sz="2200" dirty="0" err="1"/>
              <a:t>Ipek</a:t>
            </a:r>
            <a:r>
              <a:rPr lang="en-US" sz="2200" dirty="0"/>
              <a:t>, Onur Mutlu, and Doug Burger,</a:t>
            </a:r>
            <a:br>
              <a:rPr lang="en-US" sz="2200" dirty="0"/>
            </a:br>
            <a:r>
              <a:rPr lang="en-US" sz="2200" b="1" dirty="0">
                <a:hlinkClick r:id="rId2"/>
              </a:rPr>
              <a:t>"Architecting Phase Change Memory as a Scalable DRAM Alternative"</a:t>
            </a:r>
            <a:r>
              <a:rPr lang="en-US" sz="2200" dirty="0"/>
              <a:t/>
            </a:r>
            <a:br>
              <a:rPr lang="en-US" sz="2200" dirty="0"/>
            </a:br>
            <a:r>
              <a:rPr lang="en-US" sz="2200" i="1" dirty="0"/>
              <a:t>Proceedings of the </a:t>
            </a:r>
            <a:r>
              <a:rPr lang="en-US" sz="2200" i="1" dirty="0">
                <a:hlinkClick r:id="rId3"/>
              </a:rPr>
              <a:t>36th International Symposium on Computer Architecture</a:t>
            </a:r>
            <a:r>
              <a:rPr lang="en-US" sz="2200" i="1" dirty="0"/>
              <a:t> (</a:t>
            </a:r>
            <a:r>
              <a:rPr lang="en-US" sz="2200" b="1" i="1" dirty="0"/>
              <a:t>ISCA</a:t>
            </a:r>
            <a:r>
              <a:rPr lang="en-US" sz="2200" i="1" dirty="0"/>
              <a:t>)</a:t>
            </a:r>
            <a:r>
              <a:rPr lang="en-US" sz="2200" dirty="0"/>
              <a:t>, pages 2-13, Austin, TX, June 2009. </a:t>
            </a:r>
            <a:r>
              <a:rPr lang="en-US" sz="2200" dirty="0">
                <a:hlinkClick r:id="rId4"/>
              </a:rPr>
              <a:t>Slides (pdf</a:t>
            </a:r>
            <a:r>
              <a:rPr lang="en-US" sz="2200" dirty="0" smtClean="0">
                <a:hlinkClick r:id="rId4"/>
              </a:rPr>
              <a:t>)</a:t>
            </a:r>
            <a:endParaRPr lang="en-US" sz="2200" dirty="0" smtClean="0"/>
          </a:p>
          <a:p>
            <a:endParaRPr lang="en-US" dirty="0" smtClean="0"/>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183</a:t>
            </a:fld>
            <a:endParaRPr lang="en-US"/>
          </a:p>
        </p:txBody>
      </p:sp>
      <p:pic>
        <p:nvPicPr>
          <p:cNvPr id="5" name="Picture 4"/>
          <p:cNvPicPr>
            <a:picLocks noChangeAspect="1"/>
          </p:cNvPicPr>
          <p:nvPr/>
        </p:nvPicPr>
        <p:blipFill>
          <a:blip r:embed="rId5"/>
          <a:stretch>
            <a:fillRect/>
          </a:stretch>
        </p:blipFill>
        <p:spPr>
          <a:xfrm>
            <a:off x="0" y="3573016"/>
            <a:ext cx="9144000" cy="2857500"/>
          </a:xfrm>
          <a:prstGeom prst="rect">
            <a:avLst/>
          </a:prstGeom>
        </p:spPr>
      </p:pic>
    </p:spTree>
    <p:extLst>
      <p:ext uri="{BB962C8B-B14F-4D97-AF65-F5344CB8AC3E}">
        <p14:creationId xmlns:p14="http://schemas.microsoft.com/office/powerpoint/2010/main" val="12551024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PCM As Main </a:t>
            </a:r>
            <a:r>
              <a:rPr lang="en-US" dirty="0" smtClean="0"/>
              <a:t>Memory (II)</a:t>
            </a:r>
            <a:endParaRPr lang="en-US" dirty="0"/>
          </a:p>
        </p:txBody>
      </p:sp>
      <p:sp>
        <p:nvSpPr>
          <p:cNvPr id="3" name="Content Placeholder 2"/>
          <p:cNvSpPr>
            <a:spLocks noGrp="1"/>
          </p:cNvSpPr>
          <p:nvPr>
            <p:ph idx="1"/>
          </p:nvPr>
        </p:nvSpPr>
        <p:spPr/>
        <p:txBody>
          <a:bodyPr/>
          <a:lstStyle/>
          <a:p>
            <a:r>
              <a:rPr lang="en-US" sz="2100" dirty="0"/>
              <a:t>Benjamin C. Lee, Ping Zhou, Jun Yang, </a:t>
            </a:r>
            <a:r>
              <a:rPr lang="en-US" sz="2100" dirty="0" err="1"/>
              <a:t>Youtao</a:t>
            </a:r>
            <a:r>
              <a:rPr lang="en-US" sz="2100" dirty="0"/>
              <a:t> Zhang, Bo Zhao, </a:t>
            </a:r>
            <a:r>
              <a:rPr lang="en-US" sz="2100" dirty="0" err="1"/>
              <a:t>Engin</a:t>
            </a:r>
            <a:r>
              <a:rPr lang="en-US" sz="2100" dirty="0"/>
              <a:t> </a:t>
            </a:r>
            <a:r>
              <a:rPr lang="en-US" sz="2100" dirty="0" err="1"/>
              <a:t>Ipek</a:t>
            </a:r>
            <a:r>
              <a:rPr lang="en-US" sz="2100" dirty="0"/>
              <a:t>, Onur Mutlu, and Doug Burger,</a:t>
            </a:r>
            <a:br>
              <a:rPr lang="en-US" sz="2100" dirty="0"/>
            </a:br>
            <a:r>
              <a:rPr lang="en-US" sz="2100" b="1" dirty="0">
                <a:hlinkClick r:id="rId2"/>
              </a:rPr>
              <a:t>"Phase Change Technology and the Future of Main Memory"</a:t>
            </a:r>
            <a:r>
              <a:rPr lang="en-US" sz="2100" dirty="0"/>
              <a:t/>
            </a:r>
            <a:br>
              <a:rPr lang="en-US" sz="2100" dirty="0"/>
            </a:br>
            <a:r>
              <a:rPr lang="en-US" sz="2100" i="1" dirty="0">
                <a:hlinkClick r:id="rId3"/>
              </a:rPr>
              <a:t>IEEE Micro</a:t>
            </a:r>
            <a:r>
              <a:rPr lang="en-US" sz="2100" i="1" dirty="0"/>
              <a:t>, Special Issue: Micro's Top Picks from 2009 Computer Architecture Conferences (</a:t>
            </a:r>
            <a:r>
              <a:rPr lang="en-US" sz="2100" b="1" i="1" dirty="0"/>
              <a:t>MICRO TOP PICKS</a:t>
            </a:r>
            <a:r>
              <a:rPr lang="en-US" sz="2100" i="1" dirty="0"/>
              <a:t>)</a:t>
            </a:r>
            <a:r>
              <a:rPr lang="en-US" sz="2100" dirty="0"/>
              <a:t>, Vol. 30, No. 1, pages 60-70, January/February 2010. </a:t>
            </a:r>
            <a:endParaRPr lang="en-US" sz="2100" dirty="0" smtClean="0"/>
          </a:p>
          <a:p>
            <a:endParaRPr lang="en-US" sz="2100"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184</a:t>
            </a:fld>
            <a:endParaRPr lang="en-US"/>
          </a:p>
        </p:txBody>
      </p:sp>
      <p:pic>
        <p:nvPicPr>
          <p:cNvPr id="5" name="Picture 4"/>
          <p:cNvPicPr>
            <a:picLocks noChangeAspect="1"/>
          </p:cNvPicPr>
          <p:nvPr/>
        </p:nvPicPr>
        <p:blipFill>
          <a:blip r:embed="rId4"/>
          <a:stretch>
            <a:fillRect/>
          </a:stretch>
        </p:blipFill>
        <p:spPr>
          <a:xfrm>
            <a:off x="0" y="3875936"/>
            <a:ext cx="9144000" cy="1785312"/>
          </a:xfrm>
          <a:prstGeom prst="rect">
            <a:avLst/>
          </a:prstGeom>
        </p:spPr>
      </p:pic>
    </p:spTree>
    <p:extLst>
      <p:ext uri="{BB962C8B-B14F-4D97-AF65-F5344CB8AC3E}">
        <p14:creationId xmlns:p14="http://schemas.microsoft.com/office/powerpoint/2010/main" val="19219080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STT-MRAM as Main Memory</a:t>
            </a:r>
            <a:endParaRPr lang="en-US" dirty="0"/>
          </a:p>
        </p:txBody>
      </p:sp>
      <p:sp>
        <p:nvSpPr>
          <p:cNvPr id="3" name="Content Placeholder 2"/>
          <p:cNvSpPr>
            <a:spLocks noGrp="1"/>
          </p:cNvSpPr>
          <p:nvPr>
            <p:ph idx="1"/>
          </p:nvPr>
        </p:nvSpPr>
        <p:spPr>
          <a:xfrm>
            <a:off x="107505" y="1066800"/>
            <a:ext cx="5904656" cy="5386536"/>
          </a:xfrm>
        </p:spPr>
        <p:txBody>
          <a:bodyPr>
            <a:normAutofit fontScale="92500"/>
          </a:bodyPr>
          <a:lstStyle/>
          <a:p>
            <a:r>
              <a:rPr lang="en-US" dirty="0" smtClean="0"/>
              <a:t>Magnetic Tunnel Junction (MTJ) device</a:t>
            </a:r>
          </a:p>
          <a:p>
            <a:pPr lvl="1"/>
            <a:r>
              <a:rPr lang="en-US" dirty="0" smtClean="0"/>
              <a:t>Reference layer: Fixed magnetic orientation</a:t>
            </a:r>
          </a:p>
          <a:p>
            <a:pPr lvl="1"/>
            <a:r>
              <a:rPr lang="en-US" dirty="0" smtClean="0"/>
              <a:t>Free layer: Parallel or anti-parallel</a:t>
            </a:r>
          </a:p>
          <a:p>
            <a:endParaRPr lang="en-US" sz="1700" dirty="0" smtClean="0"/>
          </a:p>
          <a:p>
            <a:r>
              <a:rPr lang="en-US" dirty="0" smtClean="0">
                <a:solidFill>
                  <a:srgbClr val="0000FF"/>
                </a:solidFill>
              </a:rPr>
              <a:t>Magnetic orientation of the free layer determines logical state of device</a:t>
            </a:r>
          </a:p>
          <a:p>
            <a:pPr lvl="1"/>
            <a:r>
              <a:rPr lang="en-US" dirty="0" smtClean="0"/>
              <a:t>High vs. low resistance</a:t>
            </a:r>
          </a:p>
          <a:p>
            <a:endParaRPr lang="en-US" sz="1700" dirty="0" smtClean="0"/>
          </a:p>
          <a:p>
            <a:r>
              <a:rPr lang="en-US" dirty="0" smtClean="0"/>
              <a:t>Write: Push large current through MTJ to change orientation of free layer</a:t>
            </a:r>
          </a:p>
          <a:p>
            <a:r>
              <a:rPr lang="en-US" dirty="0" smtClean="0"/>
              <a:t>Read: Sense current flow</a:t>
            </a:r>
          </a:p>
          <a:p>
            <a:endParaRPr lang="en-US" sz="1700" dirty="0" smtClean="0"/>
          </a:p>
          <a:p>
            <a:endParaRPr lang="en-US" sz="1700" dirty="0" smtClean="0"/>
          </a:p>
          <a:p>
            <a:r>
              <a:rPr lang="en-US" sz="1900" dirty="0" err="1" smtClean="0"/>
              <a:t>Kultursay</a:t>
            </a:r>
            <a:r>
              <a:rPr lang="en-US" sz="1900" dirty="0" smtClean="0"/>
              <a:t> et al., “</a:t>
            </a:r>
            <a:r>
              <a:rPr lang="en-US" sz="1900" dirty="0" smtClean="0">
                <a:solidFill>
                  <a:srgbClr val="0000FF"/>
                </a:solidFill>
              </a:rPr>
              <a:t>Evaluating STT-RAM as an Energy-Efficient Main Memory Alternative</a:t>
            </a:r>
            <a:r>
              <a:rPr lang="en-US" sz="1900" dirty="0" smtClean="0"/>
              <a:t>,” ISPASS 2013.</a:t>
            </a:r>
            <a:endParaRPr lang="en-US" sz="1900" dirty="0"/>
          </a:p>
        </p:txBody>
      </p:sp>
      <p:grpSp>
        <p:nvGrpSpPr>
          <p:cNvPr id="17" name="Group 16"/>
          <p:cNvGrpSpPr/>
          <p:nvPr/>
        </p:nvGrpSpPr>
        <p:grpSpPr>
          <a:xfrm>
            <a:off x="6519594" y="1264605"/>
            <a:ext cx="1841633" cy="2519065"/>
            <a:chOff x="7391400" y="3272135"/>
            <a:chExt cx="2679833" cy="3361730"/>
          </a:xfrm>
        </p:grpSpPr>
        <p:sp>
          <p:nvSpPr>
            <p:cNvPr id="4" name="Rectangle 3"/>
            <p:cNvSpPr/>
            <p:nvPr/>
          </p:nvSpPr>
          <p:spPr>
            <a:xfrm>
              <a:off x="7391400" y="3733800"/>
              <a:ext cx="2667000" cy="381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400" smtClean="0">
                  <a:solidFill>
                    <a:srgbClr val="FFFFFF"/>
                  </a:solidFill>
                </a:rPr>
                <a:t>Reference Layer</a:t>
              </a:r>
              <a:endParaRPr lang="en-US" sz="1400">
                <a:solidFill>
                  <a:srgbClr val="FFFFFF"/>
                </a:solidFill>
              </a:endParaRPr>
            </a:p>
          </p:txBody>
        </p:sp>
        <p:sp>
          <p:nvSpPr>
            <p:cNvPr id="5" name="Rectangle 4"/>
            <p:cNvSpPr/>
            <p:nvPr/>
          </p:nvSpPr>
          <p:spPr>
            <a:xfrm>
              <a:off x="7391400" y="4495800"/>
              <a:ext cx="2667000" cy="381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400" smtClean="0">
                  <a:solidFill>
                    <a:srgbClr val="FFFFFF"/>
                  </a:solidFill>
                </a:rPr>
                <a:t>Free Layer</a:t>
              </a:r>
              <a:endParaRPr lang="en-US" sz="1400">
                <a:solidFill>
                  <a:srgbClr val="FFFFFF"/>
                </a:solidFill>
              </a:endParaRPr>
            </a:p>
          </p:txBody>
        </p:sp>
        <p:sp>
          <p:nvSpPr>
            <p:cNvPr id="6" name="Rectangle 5"/>
            <p:cNvSpPr/>
            <p:nvPr/>
          </p:nvSpPr>
          <p:spPr>
            <a:xfrm>
              <a:off x="7391400" y="4114800"/>
              <a:ext cx="2667000" cy="381000"/>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1400" smtClean="0">
                  <a:solidFill>
                    <a:srgbClr val="000000"/>
                  </a:solidFill>
                </a:rPr>
                <a:t>Barrier</a:t>
              </a:r>
              <a:endParaRPr lang="en-US" sz="1400">
                <a:solidFill>
                  <a:srgbClr val="000000"/>
                </a:solidFill>
              </a:endParaRPr>
            </a:p>
          </p:txBody>
        </p:sp>
        <p:sp>
          <p:nvSpPr>
            <p:cNvPr id="7" name="Right Arrow 6"/>
            <p:cNvSpPr/>
            <p:nvPr/>
          </p:nvSpPr>
          <p:spPr>
            <a:xfrm>
              <a:off x="9369552" y="3771900"/>
              <a:ext cx="609600" cy="304800"/>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sz="1400">
                <a:solidFill>
                  <a:srgbClr val="000000"/>
                </a:solidFill>
              </a:endParaRPr>
            </a:p>
          </p:txBody>
        </p:sp>
        <p:sp>
          <p:nvSpPr>
            <p:cNvPr id="8" name="Right Arrow 7"/>
            <p:cNvSpPr/>
            <p:nvPr/>
          </p:nvSpPr>
          <p:spPr>
            <a:xfrm>
              <a:off x="9372600" y="4533900"/>
              <a:ext cx="609600" cy="304800"/>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sz="1400">
                <a:solidFill>
                  <a:srgbClr val="000000"/>
                </a:solidFill>
              </a:endParaRPr>
            </a:p>
          </p:txBody>
        </p:sp>
        <p:sp>
          <p:nvSpPr>
            <p:cNvPr id="9" name="Rectangle 8"/>
            <p:cNvSpPr/>
            <p:nvPr/>
          </p:nvSpPr>
          <p:spPr>
            <a:xfrm>
              <a:off x="7404233" y="5490865"/>
              <a:ext cx="2667000" cy="381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400" smtClean="0">
                  <a:solidFill>
                    <a:srgbClr val="FFFFFF"/>
                  </a:solidFill>
                </a:rPr>
                <a:t>Reference Layer</a:t>
              </a:r>
              <a:endParaRPr lang="en-US" sz="1400">
                <a:solidFill>
                  <a:srgbClr val="FFFFFF"/>
                </a:solidFill>
              </a:endParaRPr>
            </a:p>
          </p:txBody>
        </p:sp>
        <p:sp>
          <p:nvSpPr>
            <p:cNvPr id="10" name="Rectangle 9"/>
            <p:cNvSpPr/>
            <p:nvPr/>
          </p:nvSpPr>
          <p:spPr>
            <a:xfrm>
              <a:off x="7404233" y="6252865"/>
              <a:ext cx="2667000" cy="381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400" smtClean="0">
                  <a:solidFill>
                    <a:srgbClr val="FFFFFF"/>
                  </a:solidFill>
                </a:rPr>
                <a:t>Free Layer</a:t>
              </a:r>
              <a:endParaRPr lang="en-US" sz="1400">
                <a:solidFill>
                  <a:srgbClr val="FFFFFF"/>
                </a:solidFill>
              </a:endParaRPr>
            </a:p>
          </p:txBody>
        </p:sp>
        <p:sp>
          <p:nvSpPr>
            <p:cNvPr id="11" name="Rectangle 10"/>
            <p:cNvSpPr/>
            <p:nvPr/>
          </p:nvSpPr>
          <p:spPr>
            <a:xfrm>
              <a:off x="7404233" y="5871865"/>
              <a:ext cx="2667000" cy="381000"/>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1400" smtClean="0">
                  <a:solidFill>
                    <a:srgbClr val="000000"/>
                  </a:solidFill>
                </a:rPr>
                <a:t>Barrier</a:t>
              </a:r>
              <a:endParaRPr lang="en-US" sz="1400">
                <a:solidFill>
                  <a:srgbClr val="000000"/>
                </a:solidFill>
              </a:endParaRPr>
            </a:p>
          </p:txBody>
        </p:sp>
        <p:sp>
          <p:nvSpPr>
            <p:cNvPr id="12" name="Right Arrow 11"/>
            <p:cNvSpPr/>
            <p:nvPr/>
          </p:nvSpPr>
          <p:spPr>
            <a:xfrm>
              <a:off x="9372600" y="5528965"/>
              <a:ext cx="609600" cy="304800"/>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sz="1400">
                <a:solidFill>
                  <a:srgbClr val="000000"/>
                </a:solidFill>
              </a:endParaRPr>
            </a:p>
          </p:txBody>
        </p:sp>
        <p:sp>
          <p:nvSpPr>
            <p:cNvPr id="13" name="Right Arrow 12"/>
            <p:cNvSpPr/>
            <p:nvPr/>
          </p:nvSpPr>
          <p:spPr>
            <a:xfrm rot="10800000">
              <a:off x="9372600" y="6290965"/>
              <a:ext cx="609600" cy="304800"/>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sz="1400">
                <a:solidFill>
                  <a:srgbClr val="000000"/>
                </a:solidFill>
              </a:endParaRPr>
            </a:p>
          </p:txBody>
        </p:sp>
        <p:sp>
          <p:nvSpPr>
            <p:cNvPr id="14" name="TextBox 13"/>
            <p:cNvSpPr txBox="1"/>
            <p:nvPr/>
          </p:nvSpPr>
          <p:spPr>
            <a:xfrm>
              <a:off x="8077200" y="3272135"/>
              <a:ext cx="1185611" cy="410733"/>
            </a:xfrm>
            <a:prstGeom prst="rect">
              <a:avLst/>
            </a:prstGeom>
            <a:noFill/>
          </p:spPr>
          <p:txBody>
            <a:bodyPr wrap="none" rtlCol="0">
              <a:spAutoFit/>
            </a:bodyPr>
            <a:lstStyle/>
            <a:p>
              <a:r>
                <a:rPr lang="en-US" sz="1400" smtClean="0">
                  <a:solidFill>
                    <a:srgbClr val="000000"/>
                  </a:solidFill>
                </a:rPr>
                <a:t>Logical 0</a:t>
              </a:r>
              <a:endParaRPr lang="en-US" sz="1400">
                <a:solidFill>
                  <a:srgbClr val="000000"/>
                </a:solidFill>
              </a:endParaRPr>
            </a:p>
          </p:txBody>
        </p:sp>
        <p:sp>
          <p:nvSpPr>
            <p:cNvPr id="15" name="TextBox 14"/>
            <p:cNvSpPr txBox="1"/>
            <p:nvPr/>
          </p:nvSpPr>
          <p:spPr>
            <a:xfrm>
              <a:off x="8080249" y="5033665"/>
              <a:ext cx="1185611" cy="410733"/>
            </a:xfrm>
            <a:prstGeom prst="rect">
              <a:avLst/>
            </a:prstGeom>
            <a:noFill/>
          </p:spPr>
          <p:txBody>
            <a:bodyPr wrap="none" rtlCol="0">
              <a:spAutoFit/>
            </a:bodyPr>
            <a:lstStyle/>
            <a:p>
              <a:r>
                <a:rPr lang="en-US" sz="1400" smtClean="0">
                  <a:solidFill>
                    <a:srgbClr val="000000"/>
                  </a:solidFill>
                </a:rPr>
                <a:t>Logical 1</a:t>
              </a:r>
              <a:endParaRPr lang="en-US" sz="1400">
                <a:solidFill>
                  <a:srgbClr val="000000"/>
                </a:solidFill>
              </a:endParaRPr>
            </a:p>
          </p:txBody>
        </p:sp>
      </p:grpSp>
      <p:grpSp>
        <p:nvGrpSpPr>
          <p:cNvPr id="39" name="Group 38"/>
          <p:cNvGrpSpPr/>
          <p:nvPr/>
        </p:nvGrpSpPr>
        <p:grpSpPr>
          <a:xfrm>
            <a:off x="6066411" y="4334961"/>
            <a:ext cx="2919304" cy="1567247"/>
            <a:chOff x="2667000" y="2117229"/>
            <a:chExt cx="2919304" cy="1567247"/>
          </a:xfrm>
        </p:grpSpPr>
        <p:cxnSp>
          <p:nvCxnSpPr>
            <p:cNvPr id="18" name="Straight Connector 17"/>
            <p:cNvCxnSpPr/>
            <p:nvPr/>
          </p:nvCxnSpPr>
          <p:spPr>
            <a:xfrm>
              <a:off x="2895600" y="2438400"/>
              <a:ext cx="228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418667" y="2744596"/>
              <a:ext cx="381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3418667" y="2820796"/>
              <a:ext cx="381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3425470" y="2820796"/>
              <a:ext cx="0" cy="12620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792864" y="2820796"/>
              <a:ext cx="0" cy="12382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V="1">
              <a:off x="3048001" y="2937478"/>
              <a:ext cx="377469" cy="794"/>
            </a:xfrm>
            <a:prstGeom prst="line">
              <a:avLst/>
            </a:prstGeom>
            <a:ln w="19050">
              <a:solidFill>
                <a:schemeClr val="tx1"/>
              </a:solidFill>
              <a:head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3607807" y="2438400"/>
              <a:ext cx="0" cy="306196"/>
            </a:xfrm>
            <a:prstGeom prst="line">
              <a:avLst/>
            </a:prstGeom>
            <a:ln w="19050">
              <a:solidFill>
                <a:schemeClr val="tx1"/>
              </a:solidFill>
              <a:headEnd type="ova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3792864" y="2117229"/>
              <a:ext cx="1034066" cy="338554"/>
            </a:xfrm>
            <a:prstGeom prst="rect">
              <a:avLst/>
            </a:prstGeom>
            <a:noFill/>
          </p:spPr>
          <p:txBody>
            <a:bodyPr wrap="none" rtlCol="0">
              <a:spAutoFit/>
            </a:bodyPr>
            <a:lstStyle/>
            <a:p>
              <a:r>
                <a:rPr lang="en-US" sz="1600" dirty="0" smtClean="0">
                  <a:solidFill>
                    <a:srgbClr val="000000"/>
                  </a:solidFill>
                </a:rPr>
                <a:t>Word Line</a:t>
              </a:r>
              <a:endParaRPr lang="en-US" sz="1600" dirty="0">
                <a:solidFill>
                  <a:srgbClr val="000000"/>
                </a:solidFill>
              </a:endParaRPr>
            </a:p>
          </p:txBody>
        </p:sp>
        <p:sp>
          <p:nvSpPr>
            <p:cNvPr id="26" name="TextBox 25"/>
            <p:cNvSpPr txBox="1"/>
            <p:nvPr/>
          </p:nvSpPr>
          <p:spPr>
            <a:xfrm>
              <a:off x="2667000" y="3345922"/>
              <a:ext cx="801823" cy="338554"/>
            </a:xfrm>
            <a:prstGeom prst="rect">
              <a:avLst/>
            </a:prstGeom>
            <a:noFill/>
          </p:spPr>
          <p:txBody>
            <a:bodyPr wrap="none" rtlCol="0">
              <a:spAutoFit/>
            </a:bodyPr>
            <a:lstStyle/>
            <a:p>
              <a:r>
                <a:rPr lang="en-US" sz="1600" dirty="0" smtClean="0">
                  <a:solidFill>
                    <a:srgbClr val="000000"/>
                  </a:solidFill>
                </a:rPr>
                <a:t>Bit Line</a:t>
              </a:r>
              <a:endParaRPr lang="en-US" sz="1600" dirty="0">
                <a:solidFill>
                  <a:srgbClr val="000000"/>
                </a:solidFill>
              </a:endParaRPr>
            </a:p>
          </p:txBody>
        </p:sp>
        <p:cxnSp>
          <p:nvCxnSpPr>
            <p:cNvPr id="27" name="Straight Connector 26"/>
            <p:cNvCxnSpPr/>
            <p:nvPr/>
          </p:nvCxnSpPr>
          <p:spPr>
            <a:xfrm>
              <a:off x="3792864" y="2938272"/>
              <a:ext cx="546557" cy="0"/>
            </a:xfrm>
            <a:prstGeom prst="line">
              <a:avLst/>
            </a:prstGeom>
            <a:ln w="19050">
              <a:solidFill>
                <a:schemeClr val="tx1"/>
              </a:solidFill>
              <a:headEnd type="none"/>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165306" y="2944622"/>
              <a:ext cx="902876" cy="523220"/>
            </a:xfrm>
            <a:prstGeom prst="rect">
              <a:avLst/>
            </a:prstGeom>
            <a:noFill/>
          </p:spPr>
          <p:txBody>
            <a:bodyPr wrap="none" rtlCol="0">
              <a:spAutoFit/>
            </a:bodyPr>
            <a:lstStyle/>
            <a:p>
              <a:pPr algn="ctr"/>
              <a:r>
                <a:rPr lang="en-US" sz="1400" dirty="0" smtClean="0">
                  <a:solidFill>
                    <a:srgbClr val="000000"/>
                  </a:solidFill>
                </a:rPr>
                <a:t>Access</a:t>
              </a:r>
            </a:p>
            <a:p>
              <a:pPr algn="ctr"/>
              <a:r>
                <a:rPr lang="en-US" sz="1400" dirty="0" smtClean="0">
                  <a:solidFill>
                    <a:srgbClr val="000000"/>
                  </a:solidFill>
                </a:rPr>
                <a:t>Transistor</a:t>
              </a:r>
              <a:endParaRPr lang="en-US" sz="1400" dirty="0">
                <a:solidFill>
                  <a:srgbClr val="000000"/>
                </a:solidFill>
              </a:endParaRPr>
            </a:p>
          </p:txBody>
        </p:sp>
        <p:sp>
          <p:nvSpPr>
            <p:cNvPr id="29" name="TextBox 28"/>
            <p:cNvSpPr txBox="1"/>
            <p:nvPr/>
          </p:nvSpPr>
          <p:spPr>
            <a:xfrm>
              <a:off x="4206794" y="2591498"/>
              <a:ext cx="478721" cy="307777"/>
            </a:xfrm>
            <a:prstGeom prst="rect">
              <a:avLst/>
            </a:prstGeom>
            <a:noFill/>
          </p:spPr>
          <p:txBody>
            <a:bodyPr wrap="none" rtlCol="0">
              <a:spAutoFit/>
            </a:bodyPr>
            <a:lstStyle/>
            <a:p>
              <a:pPr algn="ctr"/>
              <a:r>
                <a:rPr lang="en-US" sz="1400" dirty="0" smtClean="0">
                  <a:solidFill>
                    <a:srgbClr val="000000"/>
                  </a:solidFill>
                </a:rPr>
                <a:t>MTJ</a:t>
              </a:r>
              <a:endParaRPr lang="en-US" sz="1400" dirty="0">
                <a:solidFill>
                  <a:srgbClr val="000000"/>
                </a:solidFill>
              </a:endParaRPr>
            </a:p>
          </p:txBody>
        </p:sp>
        <p:grpSp>
          <p:nvGrpSpPr>
            <p:cNvPr id="30" name="Group 29"/>
            <p:cNvGrpSpPr/>
            <p:nvPr/>
          </p:nvGrpSpPr>
          <p:grpSpPr>
            <a:xfrm>
              <a:off x="4336395" y="2823972"/>
              <a:ext cx="225574" cy="228600"/>
              <a:chOff x="844252" y="685800"/>
              <a:chExt cx="225574" cy="228600"/>
            </a:xfrm>
          </p:grpSpPr>
          <p:sp>
            <p:nvSpPr>
              <p:cNvPr id="31" name="Rectangle 30"/>
              <p:cNvSpPr/>
              <p:nvPr/>
            </p:nvSpPr>
            <p:spPr>
              <a:xfrm>
                <a:off x="844252" y="685800"/>
                <a:ext cx="73174" cy="22860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2" name="Rectangle 31"/>
              <p:cNvSpPr/>
              <p:nvPr/>
            </p:nvSpPr>
            <p:spPr>
              <a:xfrm>
                <a:off x="917426" y="685800"/>
                <a:ext cx="73174" cy="22860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3" name="Rectangle 32"/>
              <p:cNvSpPr/>
              <p:nvPr/>
            </p:nvSpPr>
            <p:spPr>
              <a:xfrm>
                <a:off x="996652" y="685800"/>
                <a:ext cx="73174" cy="22860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cxnSp>
          <p:nvCxnSpPr>
            <p:cNvPr id="34" name="Straight Connector 33"/>
            <p:cNvCxnSpPr/>
            <p:nvPr/>
          </p:nvCxnSpPr>
          <p:spPr>
            <a:xfrm flipH="1">
              <a:off x="4525382" y="2937478"/>
              <a:ext cx="530170" cy="0"/>
            </a:xfrm>
            <a:prstGeom prst="line">
              <a:avLst/>
            </a:prstGeom>
            <a:ln w="19050">
              <a:solidFill>
                <a:schemeClr val="tx1"/>
              </a:solidFill>
              <a:headEnd type="oval"/>
            </a:ln>
          </p:spPr>
          <p:style>
            <a:lnRef idx="1">
              <a:schemeClr val="accent1"/>
            </a:lnRef>
            <a:fillRef idx="0">
              <a:schemeClr val="accent1"/>
            </a:fillRef>
            <a:effectRef idx="0">
              <a:schemeClr val="accent1"/>
            </a:effectRef>
            <a:fontRef idx="minor">
              <a:schemeClr val="tx1"/>
            </a:fontRef>
          </p:style>
        </p:cxnSp>
        <p:grpSp>
          <p:nvGrpSpPr>
            <p:cNvPr id="35" name="Group 34"/>
            <p:cNvGrpSpPr/>
            <p:nvPr/>
          </p:nvGrpSpPr>
          <p:grpSpPr>
            <a:xfrm>
              <a:off x="3048000" y="2209800"/>
              <a:ext cx="2007552" cy="1181336"/>
              <a:chOff x="3048000" y="2101764"/>
              <a:chExt cx="2286002" cy="2470236"/>
            </a:xfrm>
          </p:grpSpPr>
          <p:cxnSp>
            <p:nvCxnSpPr>
              <p:cNvPr id="36" name="Straight Connector 35"/>
              <p:cNvCxnSpPr/>
              <p:nvPr/>
            </p:nvCxnSpPr>
            <p:spPr>
              <a:xfrm flipH="1">
                <a:off x="3048000" y="2133600"/>
                <a:ext cx="2" cy="24384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H="1">
                <a:off x="5334000" y="2101764"/>
                <a:ext cx="2" cy="24384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8" name="TextBox 37"/>
            <p:cNvSpPr txBox="1"/>
            <p:nvPr/>
          </p:nvSpPr>
          <p:spPr>
            <a:xfrm>
              <a:off x="4524795" y="3323951"/>
              <a:ext cx="1061509" cy="338554"/>
            </a:xfrm>
            <a:prstGeom prst="rect">
              <a:avLst/>
            </a:prstGeom>
            <a:noFill/>
          </p:spPr>
          <p:txBody>
            <a:bodyPr wrap="none" rtlCol="0">
              <a:spAutoFit/>
            </a:bodyPr>
            <a:lstStyle/>
            <a:p>
              <a:r>
                <a:rPr lang="en-US" sz="1600" dirty="0" smtClean="0">
                  <a:solidFill>
                    <a:srgbClr val="000000"/>
                  </a:solidFill>
                </a:rPr>
                <a:t>Sense Line</a:t>
              </a:r>
              <a:endParaRPr lang="en-US" sz="1600" dirty="0">
                <a:solidFill>
                  <a:srgbClr val="000000"/>
                </a:solidFill>
              </a:endParaRPr>
            </a:p>
          </p:txBody>
        </p:sp>
      </p:grpSp>
    </p:spTree>
    <p:extLst>
      <p:ext uri="{BB962C8B-B14F-4D97-AF65-F5344CB8AC3E}">
        <p14:creationId xmlns:p14="http://schemas.microsoft.com/office/powerpoint/2010/main" val="1207414770"/>
      </p:ext>
    </p:extLst>
  </p:cSld>
  <p:clrMapOvr>
    <a:masterClrMapping/>
  </p:clrMapOvr>
  <p:transition/>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itle 1"/>
          <p:cNvSpPr>
            <a:spLocks noGrp="1"/>
          </p:cNvSpPr>
          <p:nvPr>
            <p:ph type="title"/>
          </p:nvPr>
        </p:nvSpPr>
        <p:spPr/>
        <p:txBody>
          <a:bodyPr/>
          <a:lstStyle/>
          <a:p>
            <a:pPr eaLnBrk="1" hangingPunct="1"/>
            <a:r>
              <a:rPr lang="en-US" dirty="0" smtClean="0">
                <a:latin typeface="Garamond" charset="0"/>
                <a:ea typeface="ＭＳ Ｐゴシック" charset="0"/>
                <a:cs typeface="ＭＳ Ｐゴシック" charset="0"/>
              </a:rPr>
              <a:t>STT-MRAM: </a:t>
            </a:r>
            <a:r>
              <a:rPr lang="en-US" dirty="0">
                <a:latin typeface="Garamond" charset="0"/>
                <a:ea typeface="ＭＳ Ｐゴシック" charset="0"/>
                <a:cs typeface="ＭＳ Ｐゴシック" charset="0"/>
              </a:rPr>
              <a:t>Pros and Cons</a:t>
            </a:r>
          </a:p>
        </p:txBody>
      </p:sp>
      <p:sp>
        <p:nvSpPr>
          <p:cNvPr id="29699" name="Content Placeholder 2"/>
          <p:cNvSpPr>
            <a:spLocks noGrp="1"/>
          </p:cNvSpPr>
          <p:nvPr>
            <p:ph idx="1"/>
          </p:nvPr>
        </p:nvSpPr>
        <p:spPr>
          <a:xfrm>
            <a:off x="228600" y="520700"/>
            <a:ext cx="8610600" cy="5194300"/>
          </a:xfrm>
        </p:spPr>
        <p:txBody>
          <a:bodyPr/>
          <a:lstStyle/>
          <a:p>
            <a:pPr eaLnBrk="1" hangingPunct="1"/>
            <a:endParaRPr lang="en-US" dirty="0">
              <a:latin typeface="Tahoma" charset="0"/>
              <a:ea typeface="ＭＳ Ｐゴシック" charset="0"/>
              <a:cs typeface="ＭＳ Ｐゴシック" charset="0"/>
            </a:endParaRPr>
          </a:p>
          <a:p>
            <a:pPr eaLnBrk="1" hangingPunct="1"/>
            <a:r>
              <a:rPr lang="en-US" dirty="0">
                <a:latin typeface="Tahoma" charset="0"/>
                <a:ea typeface="ＭＳ Ｐゴシック" charset="0"/>
                <a:cs typeface="ＭＳ Ｐゴシック" charset="0"/>
              </a:rPr>
              <a:t>Pros over DRAM</a:t>
            </a:r>
          </a:p>
          <a:p>
            <a:pPr lvl="1" eaLnBrk="1" hangingPunct="1"/>
            <a:r>
              <a:rPr lang="en-US" dirty="0">
                <a:solidFill>
                  <a:srgbClr val="008000"/>
                </a:solidFill>
                <a:latin typeface="Tahoma" charset="0"/>
                <a:ea typeface="ＭＳ Ｐゴシック" charset="0"/>
              </a:rPr>
              <a:t>Better technology </a:t>
            </a:r>
            <a:r>
              <a:rPr lang="en-US" dirty="0" smtClean="0">
                <a:solidFill>
                  <a:srgbClr val="008000"/>
                </a:solidFill>
                <a:latin typeface="Tahoma" charset="0"/>
                <a:ea typeface="ＭＳ Ｐゴシック" charset="0"/>
              </a:rPr>
              <a:t>scaling (capacity and cost)</a:t>
            </a:r>
            <a:endParaRPr lang="en-US" dirty="0">
              <a:solidFill>
                <a:srgbClr val="008000"/>
              </a:solidFill>
              <a:latin typeface="Tahoma" charset="0"/>
              <a:ea typeface="ＭＳ Ｐゴシック" charset="0"/>
            </a:endParaRPr>
          </a:p>
          <a:p>
            <a:pPr lvl="1" eaLnBrk="1" hangingPunct="1"/>
            <a:r>
              <a:rPr lang="en-US" dirty="0">
                <a:solidFill>
                  <a:srgbClr val="008000"/>
                </a:solidFill>
                <a:latin typeface="Tahoma" charset="0"/>
                <a:ea typeface="ＭＳ Ｐゴシック" charset="0"/>
              </a:rPr>
              <a:t>Non </a:t>
            </a:r>
            <a:r>
              <a:rPr lang="en-US" dirty="0" smtClean="0">
                <a:solidFill>
                  <a:srgbClr val="008000"/>
                </a:solidFill>
                <a:latin typeface="Tahoma" charset="0"/>
                <a:ea typeface="ＭＳ Ｐゴシック" charset="0"/>
              </a:rPr>
              <a:t>volatile </a:t>
            </a:r>
            <a:r>
              <a:rPr lang="en-US" dirty="0" smtClean="0">
                <a:solidFill>
                  <a:srgbClr val="008000"/>
                </a:solidFill>
                <a:latin typeface="Tahoma" charset="0"/>
                <a:ea typeface="ＭＳ Ｐゴシック" charset="0"/>
                <a:sym typeface="Wingdings"/>
              </a:rPr>
              <a:t> Persistent</a:t>
            </a:r>
            <a:endParaRPr lang="en-US" dirty="0">
              <a:solidFill>
                <a:srgbClr val="008000"/>
              </a:solidFill>
              <a:latin typeface="Tahoma" charset="0"/>
              <a:ea typeface="ＭＳ Ｐゴシック" charset="0"/>
            </a:endParaRPr>
          </a:p>
          <a:p>
            <a:pPr lvl="1" eaLnBrk="1" hangingPunct="1"/>
            <a:r>
              <a:rPr lang="en-US" dirty="0">
                <a:solidFill>
                  <a:srgbClr val="008000"/>
                </a:solidFill>
                <a:latin typeface="Tahoma" charset="0"/>
                <a:ea typeface="ＭＳ Ｐゴシック" charset="0"/>
              </a:rPr>
              <a:t>Low idle power (no refresh)</a:t>
            </a:r>
          </a:p>
          <a:p>
            <a:pPr lvl="1" eaLnBrk="1" hangingPunct="1"/>
            <a:endParaRPr lang="en-US" sz="1100" dirty="0">
              <a:latin typeface="Tahoma" charset="0"/>
              <a:ea typeface="ＭＳ Ｐゴシック" charset="0"/>
            </a:endParaRPr>
          </a:p>
          <a:p>
            <a:pPr eaLnBrk="1" hangingPunct="1"/>
            <a:r>
              <a:rPr lang="en-US" dirty="0">
                <a:latin typeface="Tahoma" charset="0"/>
                <a:ea typeface="ＭＳ Ｐゴシック" charset="0"/>
                <a:cs typeface="ＭＳ Ｐゴシック" charset="0"/>
              </a:rPr>
              <a:t>Cons</a:t>
            </a:r>
          </a:p>
          <a:p>
            <a:pPr lvl="1" eaLnBrk="1" hangingPunct="1"/>
            <a:r>
              <a:rPr lang="en-US" dirty="0">
                <a:solidFill>
                  <a:srgbClr val="FF0000"/>
                </a:solidFill>
                <a:latin typeface="Tahoma" charset="0"/>
                <a:ea typeface="ＭＳ Ｐゴシック" charset="0"/>
              </a:rPr>
              <a:t>Higher </a:t>
            </a:r>
            <a:r>
              <a:rPr lang="en-US" dirty="0" smtClean="0">
                <a:solidFill>
                  <a:srgbClr val="FF0000"/>
                </a:solidFill>
                <a:latin typeface="Tahoma" charset="0"/>
                <a:ea typeface="ＭＳ Ｐゴシック" charset="0"/>
              </a:rPr>
              <a:t>write latency</a:t>
            </a:r>
          </a:p>
          <a:p>
            <a:pPr lvl="1" eaLnBrk="1" hangingPunct="1"/>
            <a:r>
              <a:rPr lang="en-US" dirty="0" smtClean="0">
                <a:solidFill>
                  <a:srgbClr val="FF0000"/>
                </a:solidFill>
                <a:latin typeface="Tahoma" charset="0"/>
                <a:ea typeface="ＭＳ Ｐゴシック" charset="0"/>
              </a:rPr>
              <a:t>Higher write energy</a:t>
            </a:r>
          </a:p>
          <a:p>
            <a:pPr lvl="1" eaLnBrk="1" hangingPunct="1"/>
            <a:r>
              <a:rPr lang="en-US" dirty="0" smtClean="0">
                <a:solidFill>
                  <a:srgbClr val="FF0000"/>
                </a:solidFill>
                <a:latin typeface="Tahoma" charset="0"/>
                <a:ea typeface="ＭＳ Ｐゴシック" charset="0"/>
              </a:rPr>
              <a:t>Poor density (currently)</a:t>
            </a:r>
          </a:p>
          <a:p>
            <a:pPr lvl="1" eaLnBrk="1" hangingPunct="1"/>
            <a:r>
              <a:rPr lang="en-US" dirty="0" smtClean="0">
                <a:solidFill>
                  <a:srgbClr val="FF0000"/>
                </a:solidFill>
                <a:latin typeface="Tahoma" charset="0"/>
                <a:ea typeface="ＭＳ Ｐゴシック" charset="0"/>
              </a:rPr>
              <a:t>Reliability?</a:t>
            </a:r>
          </a:p>
          <a:p>
            <a:pPr lvl="1" eaLnBrk="1" hangingPunct="1"/>
            <a:endParaRPr lang="en-US" dirty="0">
              <a:solidFill>
                <a:srgbClr val="FF0000"/>
              </a:solidFill>
              <a:latin typeface="Tahoma" charset="0"/>
              <a:ea typeface="ＭＳ Ｐゴシック" charset="0"/>
            </a:endParaRPr>
          </a:p>
          <a:p>
            <a:pPr eaLnBrk="1" hangingPunct="1"/>
            <a:r>
              <a:rPr lang="en-US" dirty="0" smtClean="0">
                <a:latin typeface="Tahoma" charset="0"/>
                <a:ea typeface="ＭＳ Ｐゴシック" charset="0"/>
              </a:rPr>
              <a:t>Another level of freedom</a:t>
            </a:r>
          </a:p>
          <a:p>
            <a:pPr lvl="1" eaLnBrk="1" hangingPunct="1"/>
            <a:r>
              <a:rPr lang="en-US" dirty="0" smtClean="0">
                <a:solidFill>
                  <a:srgbClr val="FF0000"/>
                </a:solidFill>
                <a:latin typeface="Tahoma" charset="0"/>
                <a:ea typeface="ＭＳ Ｐゴシック" charset="0"/>
              </a:rPr>
              <a:t>Can trade off non-volatility for lower write latency/energy (by reducing the size of the MTJ)</a:t>
            </a:r>
            <a:endParaRPr lang="en-US" dirty="0">
              <a:solidFill>
                <a:srgbClr val="FF0000"/>
              </a:solidFill>
              <a:latin typeface="Tahoma" charset="0"/>
              <a:ea typeface="ＭＳ Ｐゴシック" charset="0"/>
            </a:endParaRPr>
          </a:p>
        </p:txBody>
      </p:sp>
      <p:sp>
        <p:nvSpPr>
          <p:cNvPr id="48132"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2B4145D1-8D0C-954A-B9B2-B5A6EDB1613A}" type="slidenum">
              <a:rPr lang="en-US" sz="1600">
                <a:solidFill>
                  <a:srgbClr val="000000"/>
                </a:solidFill>
                <a:latin typeface="Garamond" charset="0"/>
              </a:rPr>
              <a:pPr eaLnBrk="1" hangingPunct="1"/>
              <a:t>186</a:t>
            </a:fld>
            <a:endParaRPr lang="en-US" sz="1600">
              <a:solidFill>
                <a:srgbClr val="000000"/>
              </a:solidFill>
              <a:latin typeface="Garamond" charset="0"/>
            </a:endParaRPr>
          </a:p>
        </p:txBody>
      </p:sp>
    </p:spTree>
    <p:extLst>
      <p:ext uri="{BB962C8B-B14F-4D97-AF65-F5344CB8AC3E}">
        <p14:creationId xmlns:p14="http://schemas.microsoft.com/office/powerpoint/2010/main" val="466411534"/>
      </p:ext>
    </p:extLst>
  </p:cSld>
  <p:clrMapOvr>
    <a:masterClrMapping/>
  </p:clrMapOvr>
  <p:transition/>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Architected STT-MRAM as Main Memory</a:t>
            </a:r>
            <a:endParaRPr lang="en-US" dirty="0"/>
          </a:p>
        </p:txBody>
      </p:sp>
      <p:sp>
        <p:nvSpPr>
          <p:cNvPr id="3" name="Content Placeholder 2"/>
          <p:cNvSpPr>
            <a:spLocks noGrp="1"/>
          </p:cNvSpPr>
          <p:nvPr>
            <p:ph idx="1"/>
          </p:nvPr>
        </p:nvSpPr>
        <p:spPr/>
        <p:txBody>
          <a:bodyPr/>
          <a:lstStyle/>
          <a:p>
            <a:r>
              <a:rPr lang="en-US" dirty="0" smtClean="0"/>
              <a:t>4-core, 4GB main memory, </a:t>
            </a:r>
            <a:r>
              <a:rPr lang="en-US" dirty="0" err="1" smtClean="0"/>
              <a:t>multiprogrammed</a:t>
            </a:r>
            <a:r>
              <a:rPr lang="en-US" dirty="0" smtClean="0"/>
              <a:t> workloads</a:t>
            </a:r>
          </a:p>
          <a:p>
            <a:r>
              <a:rPr lang="en-US" dirty="0" smtClean="0">
                <a:solidFill>
                  <a:srgbClr val="0000FF"/>
                </a:solidFill>
              </a:rPr>
              <a:t>~6% performance loss, ~60% energy savings vs. DRAM</a:t>
            </a:r>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187</a:t>
            </a:fld>
            <a:endParaRPr lang="en-US" altLang="en-US"/>
          </a:p>
        </p:txBody>
      </p:sp>
      <p:graphicFrame>
        <p:nvGraphicFramePr>
          <p:cNvPr id="5" name="Chart 4"/>
          <p:cNvGraphicFramePr>
            <a:graphicFrameLocks/>
          </p:cNvGraphicFramePr>
          <p:nvPr>
            <p:extLst/>
          </p:nvPr>
        </p:nvGraphicFramePr>
        <p:xfrm>
          <a:off x="971600" y="1916832"/>
          <a:ext cx="5328592" cy="201622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 name="Chart 5"/>
          <p:cNvGraphicFramePr>
            <a:graphicFrameLocks/>
          </p:cNvGraphicFramePr>
          <p:nvPr>
            <p:extLst/>
          </p:nvPr>
        </p:nvGraphicFramePr>
        <p:xfrm>
          <a:off x="899592" y="3861048"/>
          <a:ext cx="5472608" cy="2298192"/>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p:cNvSpPr/>
          <p:nvPr/>
        </p:nvSpPr>
        <p:spPr>
          <a:xfrm>
            <a:off x="122598" y="6093296"/>
            <a:ext cx="9129922" cy="338554"/>
          </a:xfrm>
          <a:prstGeom prst="rect">
            <a:avLst/>
          </a:prstGeom>
        </p:spPr>
        <p:txBody>
          <a:bodyPr wrap="square">
            <a:spAutoFit/>
          </a:bodyPr>
          <a:lstStyle/>
          <a:p>
            <a:r>
              <a:rPr lang="en-US" sz="1600" dirty="0" err="1" smtClean="0">
                <a:solidFill>
                  <a:srgbClr val="000000"/>
                </a:solidFill>
              </a:rPr>
              <a:t>Kultursay</a:t>
            </a:r>
            <a:r>
              <a:rPr lang="en-US" sz="1600" dirty="0" smtClean="0">
                <a:solidFill>
                  <a:srgbClr val="000000"/>
                </a:solidFill>
              </a:rPr>
              <a:t>+, </a:t>
            </a:r>
            <a:r>
              <a:rPr lang="en-US" sz="1600" dirty="0">
                <a:solidFill>
                  <a:srgbClr val="000000"/>
                </a:solidFill>
              </a:rPr>
              <a:t>“</a:t>
            </a:r>
            <a:r>
              <a:rPr lang="en-US" sz="1600" dirty="0">
                <a:solidFill>
                  <a:srgbClr val="0000FF"/>
                </a:solidFill>
              </a:rPr>
              <a:t>Evaluating STT-RAM as an Energy-Efficient Main Memory Alternative</a:t>
            </a:r>
            <a:r>
              <a:rPr lang="en-US" sz="1600" dirty="0">
                <a:solidFill>
                  <a:srgbClr val="000000"/>
                </a:solidFill>
              </a:rPr>
              <a:t>,” ISPASS </a:t>
            </a:r>
            <a:r>
              <a:rPr lang="en-US" sz="1600" dirty="0" smtClean="0">
                <a:solidFill>
                  <a:srgbClr val="000000"/>
                </a:solidFill>
              </a:rPr>
              <a:t>2013.</a:t>
            </a:r>
            <a:endParaRPr lang="en-US" sz="1600" dirty="0">
              <a:solidFill>
                <a:srgbClr val="000000"/>
              </a:solidFill>
            </a:endParaRPr>
          </a:p>
        </p:txBody>
      </p:sp>
    </p:spTree>
    <p:extLst>
      <p:ext uri="{BB962C8B-B14F-4D97-AF65-F5344CB8AC3E}">
        <p14:creationId xmlns:p14="http://schemas.microsoft.com/office/powerpoint/2010/main" val="663340388"/>
      </p:ext>
    </p:extLst>
  </p:cSld>
  <p:clrMapOvr>
    <a:masterClrMapping/>
  </p:clrMapOvr>
  <p:transition/>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STT-MRAM as Main Memory</a:t>
            </a:r>
            <a:endParaRPr lang="en-US" dirty="0"/>
          </a:p>
        </p:txBody>
      </p:sp>
      <p:sp>
        <p:nvSpPr>
          <p:cNvPr id="3" name="Content Placeholder 2"/>
          <p:cNvSpPr>
            <a:spLocks noGrp="1"/>
          </p:cNvSpPr>
          <p:nvPr>
            <p:ph idx="1"/>
          </p:nvPr>
        </p:nvSpPr>
        <p:spPr/>
        <p:txBody>
          <a:bodyPr/>
          <a:lstStyle/>
          <a:p>
            <a:r>
              <a:rPr lang="en-US" dirty="0" err="1"/>
              <a:t>Emre</a:t>
            </a:r>
            <a:r>
              <a:rPr lang="en-US" dirty="0"/>
              <a:t> </a:t>
            </a:r>
            <a:r>
              <a:rPr lang="en-US" dirty="0" err="1"/>
              <a:t>Kultursay</a:t>
            </a:r>
            <a:r>
              <a:rPr lang="en-US" dirty="0"/>
              <a:t>, </a:t>
            </a:r>
            <a:r>
              <a:rPr lang="en-US" dirty="0" err="1"/>
              <a:t>Mahmut</a:t>
            </a:r>
            <a:r>
              <a:rPr lang="en-US" dirty="0"/>
              <a:t> </a:t>
            </a:r>
            <a:r>
              <a:rPr lang="en-US" dirty="0" err="1"/>
              <a:t>Kandemir</a:t>
            </a:r>
            <a:r>
              <a:rPr lang="en-US" dirty="0"/>
              <a:t>, </a:t>
            </a:r>
            <a:r>
              <a:rPr lang="en-US" dirty="0" err="1"/>
              <a:t>Anand</a:t>
            </a:r>
            <a:r>
              <a:rPr lang="en-US" dirty="0"/>
              <a:t> </a:t>
            </a:r>
            <a:r>
              <a:rPr lang="en-US" dirty="0" err="1"/>
              <a:t>Sivasubramaniam</a:t>
            </a:r>
            <a:r>
              <a:rPr lang="en-US" dirty="0"/>
              <a:t>, and Onur Mutlu</a:t>
            </a:r>
            <a:r>
              <a:rPr lang="en-US" u="sng" dirty="0"/>
              <a:t>,</a:t>
            </a:r>
            <a:r>
              <a:rPr lang="en-US" dirty="0"/>
              <a:t/>
            </a:r>
            <a:br>
              <a:rPr lang="en-US" dirty="0"/>
            </a:br>
            <a:r>
              <a:rPr lang="en-US" b="1" dirty="0">
                <a:hlinkClick r:id="rId2"/>
              </a:rPr>
              <a:t>"Evaluating STT-RAM as an Energy-Efficient Main Memory Alternative"</a:t>
            </a:r>
            <a:r>
              <a:rPr lang="en-US" dirty="0"/>
              <a:t> </a:t>
            </a:r>
            <a:br>
              <a:rPr lang="en-US" dirty="0"/>
            </a:br>
            <a:r>
              <a:rPr lang="en-US" i="1" dirty="0"/>
              <a:t>Proceedings of the </a:t>
            </a:r>
            <a:r>
              <a:rPr lang="en-US" i="1" dirty="0">
                <a:hlinkClick r:id="rId3"/>
              </a:rPr>
              <a:t>2013 IEEE International Symposium on Performance Analysis of Systems and Software</a:t>
            </a:r>
            <a:r>
              <a:rPr lang="en-US" i="1" dirty="0"/>
              <a:t> (</a:t>
            </a:r>
            <a:r>
              <a:rPr lang="en-US" b="1" i="1" dirty="0"/>
              <a:t>ISPASS</a:t>
            </a:r>
            <a:r>
              <a:rPr lang="en-US" i="1" dirty="0"/>
              <a:t>)</a:t>
            </a:r>
            <a:r>
              <a:rPr lang="en-US" dirty="0"/>
              <a:t>, Austin, TX, April 2013. </a:t>
            </a:r>
            <a:r>
              <a:rPr lang="en-US" dirty="0">
                <a:hlinkClick r:id="rId4"/>
              </a:rPr>
              <a:t>Slides (pptx)</a:t>
            </a:r>
            <a:r>
              <a:rPr lang="en-US" dirty="0"/>
              <a:t> </a:t>
            </a:r>
            <a:r>
              <a:rPr lang="en-US" dirty="0">
                <a:hlinkClick r:id="rId5"/>
              </a:rPr>
              <a:t>(pdf</a:t>
            </a:r>
            <a:r>
              <a:rPr lang="en-US" dirty="0" smtClean="0">
                <a:hlinkClick r:id="rId5"/>
              </a:rPr>
              <a:t>)</a:t>
            </a:r>
            <a:endParaRPr lang="en-US" dirty="0" smtClean="0"/>
          </a:p>
          <a:p>
            <a:endParaRPr lang="en-US" dirty="0"/>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188</a:t>
            </a:fld>
            <a:endParaRPr lang="en-US"/>
          </a:p>
        </p:txBody>
      </p:sp>
      <p:pic>
        <p:nvPicPr>
          <p:cNvPr id="5" name="Picture 4"/>
          <p:cNvPicPr>
            <a:picLocks noChangeAspect="1"/>
          </p:cNvPicPr>
          <p:nvPr/>
        </p:nvPicPr>
        <p:blipFill>
          <a:blip r:embed="rId6"/>
          <a:stretch>
            <a:fillRect/>
          </a:stretch>
        </p:blipFill>
        <p:spPr>
          <a:xfrm>
            <a:off x="0" y="4442268"/>
            <a:ext cx="9144000" cy="1939060"/>
          </a:xfrm>
          <a:prstGeom prst="rect">
            <a:avLst/>
          </a:prstGeom>
        </p:spPr>
      </p:pic>
    </p:spTree>
    <p:extLst>
      <p:ext uri="{BB962C8B-B14F-4D97-AF65-F5344CB8AC3E}">
        <p14:creationId xmlns:p14="http://schemas.microsoft.com/office/powerpoint/2010/main" val="11742895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400" dirty="0" smtClean="0"/>
              <a:t>A More Viable Approach: Hybrid Memory </a:t>
            </a:r>
            <a:r>
              <a:rPr lang="en-US" sz="3400" dirty="0"/>
              <a:t>Systems</a:t>
            </a:r>
          </a:p>
        </p:txBody>
      </p:sp>
      <p:sp>
        <p:nvSpPr>
          <p:cNvPr id="3" name="Content Placeholder 2"/>
          <p:cNvSpPr>
            <a:spLocks noGrp="1"/>
          </p:cNvSpPr>
          <p:nvPr>
            <p:ph idx="1"/>
          </p:nvPr>
        </p:nvSpPr>
        <p:spPr>
          <a:xfrm>
            <a:off x="228600" y="1124744"/>
            <a:ext cx="8610600" cy="4807737"/>
          </a:xfrm>
        </p:spPr>
        <p:txBody>
          <a:bodyPr/>
          <a:lstStyle/>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pPr marL="0" indent="0">
              <a:buNone/>
            </a:pPr>
            <a:endParaRPr lang="en-US" dirty="0"/>
          </a:p>
          <a:p>
            <a:endParaRPr lang="en-US" dirty="0" smtClean="0"/>
          </a:p>
          <a:p>
            <a:pPr marL="0" indent="0">
              <a:buNone/>
            </a:pPr>
            <a:endParaRPr lang="en-US" dirty="0" smtClean="0"/>
          </a:p>
          <a:p>
            <a:pPr marL="0" indent="0">
              <a:buNone/>
            </a:pPr>
            <a:r>
              <a:rPr lang="en-US" sz="1600" dirty="0" smtClean="0"/>
              <a:t>Meza</a:t>
            </a:r>
            <a:r>
              <a:rPr lang="en-US" sz="1600" dirty="0"/>
              <a:t>+</a:t>
            </a:r>
            <a:r>
              <a:rPr lang="en-US" sz="1600" dirty="0" smtClean="0"/>
              <a:t>, “</a:t>
            </a:r>
            <a:r>
              <a:rPr lang="en-US" sz="1600" dirty="0" smtClean="0">
                <a:solidFill>
                  <a:srgbClr val="0000FF"/>
                </a:solidFill>
              </a:rPr>
              <a:t>Enabling Efficient and Scalable Hybrid Memories</a:t>
            </a:r>
            <a:r>
              <a:rPr lang="en-US" sz="1600" dirty="0" smtClean="0"/>
              <a:t>,” IEEE Comp. Arch. Letters, 2012.</a:t>
            </a:r>
          </a:p>
          <a:p>
            <a:pPr marL="0" indent="0">
              <a:buNone/>
            </a:pPr>
            <a:r>
              <a:rPr lang="en-US" sz="1600" dirty="0" smtClean="0"/>
              <a:t>Yoon+, </a:t>
            </a:r>
            <a:r>
              <a:rPr lang="en-US" sz="1600" dirty="0"/>
              <a:t>“</a:t>
            </a:r>
            <a:r>
              <a:rPr lang="en-US" sz="1600" dirty="0">
                <a:solidFill>
                  <a:srgbClr val="0000FF"/>
                </a:solidFill>
              </a:rPr>
              <a:t>Row Buffer Locality Aware Caching Policies for Hybrid Memories</a:t>
            </a:r>
            <a:r>
              <a:rPr lang="en-US" sz="1600" dirty="0"/>
              <a:t>,” ICCD 2012 Best Paper Award.</a:t>
            </a:r>
          </a:p>
          <a:p>
            <a:pPr marL="0" indent="0">
              <a:buNone/>
            </a:pPr>
            <a:endParaRPr lang="en-US" sz="1600" dirty="0" smtClean="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a:p>
        </p:txBody>
      </p:sp>
      <p:sp>
        <p:nvSpPr>
          <p:cNvPr id="4" name="Rectangle 3"/>
          <p:cNvSpPr/>
          <p:nvPr/>
        </p:nvSpPr>
        <p:spPr>
          <a:xfrm>
            <a:off x="3000210" y="1052736"/>
            <a:ext cx="1512168" cy="1512168"/>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dirty="0" smtClean="0">
                <a:solidFill>
                  <a:srgbClr val="FFFFFF"/>
                </a:solidFill>
              </a:rPr>
              <a:t>CPU</a:t>
            </a:r>
            <a:endParaRPr lang="en-US" sz="2400" dirty="0">
              <a:solidFill>
                <a:srgbClr val="FFFFFF"/>
              </a:solidFill>
            </a:endParaRPr>
          </a:p>
        </p:txBody>
      </p:sp>
      <p:sp>
        <p:nvSpPr>
          <p:cNvPr id="5" name="Rectangle 4"/>
          <p:cNvSpPr/>
          <p:nvPr/>
        </p:nvSpPr>
        <p:spPr>
          <a:xfrm>
            <a:off x="3000210" y="2047067"/>
            <a:ext cx="792087" cy="504056"/>
          </a:xfrm>
          <a:prstGeom prst="rect">
            <a:avLst/>
          </a:prstGeom>
          <a:solidFill>
            <a:schemeClr val="accent6">
              <a:lumMod val="20000"/>
              <a:lumOff val="80000"/>
            </a:schemeClr>
          </a:solidFill>
          <a:ln>
            <a:solidFill>
              <a:schemeClr val="accent6">
                <a:lumMod val="20000"/>
                <a:lumOff val="8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700" dirty="0" smtClean="0">
                <a:solidFill>
                  <a:srgbClr val="000000"/>
                </a:solidFill>
              </a:rPr>
              <a:t>DRAMCtrl</a:t>
            </a:r>
            <a:endParaRPr lang="en-US" sz="1700" dirty="0">
              <a:solidFill>
                <a:srgbClr val="000000"/>
              </a:solidFill>
            </a:endParaRPr>
          </a:p>
        </p:txBody>
      </p:sp>
      <p:cxnSp>
        <p:nvCxnSpPr>
          <p:cNvPr id="6" name="Straight Connector 5"/>
          <p:cNvCxnSpPr/>
          <p:nvPr/>
        </p:nvCxnSpPr>
        <p:spPr>
          <a:xfrm>
            <a:off x="3440385" y="2601190"/>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 name="Straight Connector 6"/>
          <p:cNvCxnSpPr/>
          <p:nvPr/>
        </p:nvCxnSpPr>
        <p:spPr>
          <a:xfrm flipH="1">
            <a:off x="3144226" y="3140968"/>
            <a:ext cx="296159"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8" name="Rectangle 7"/>
          <p:cNvSpPr/>
          <p:nvPr/>
        </p:nvSpPr>
        <p:spPr>
          <a:xfrm>
            <a:off x="1403648" y="2744642"/>
            <a:ext cx="1740577"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6633">
                    <a:lumMod val="75000"/>
                  </a:srgbClr>
                </a:solidFill>
              </a:rPr>
              <a:t>Fast, </a:t>
            </a:r>
            <a:r>
              <a:rPr lang="en-US" b="1" dirty="0" smtClean="0">
                <a:solidFill>
                  <a:srgbClr val="006633">
                    <a:lumMod val="75000"/>
                  </a:srgbClr>
                </a:solidFill>
              </a:rPr>
              <a:t>durable</a:t>
            </a:r>
          </a:p>
          <a:p>
            <a:pPr algn="ctr"/>
            <a:r>
              <a:rPr lang="en-US" dirty="0" smtClean="0">
                <a:solidFill>
                  <a:srgbClr val="8C0000"/>
                </a:solidFill>
              </a:rPr>
              <a:t>Small, </a:t>
            </a:r>
          </a:p>
          <a:p>
            <a:pPr algn="ctr"/>
            <a:r>
              <a:rPr lang="en-US" dirty="0" smtClean="0">
                <a:solidFill>
                  <a:srgbClr val="8C0000"/>
                </a:solidFill>
              </a:rPr>
              <a:t>leaky, volatile, </a:t>
            </a:r>
          </a:p>
          <a:p>
            <a:pPr algn="ctr"/>
            <a:r>
              <a:rPr lang="en-US" dirty="0" smtClean="0">
                <a:solidFill>
                  <a:srgbClr val="8C0000"/>
                </a:solidFill>
              </a:rPr>
              <a:t>high-cost</a:t>
            </a:r>
            <a:endParaRPr lang="en-US" dirty="0">
              <a:solidFill>
                <a:srgbClr val="8C0000"/>
              </a:solidFill>
            </a:endParaRPr>
          </a:p>
        </p:txBody>
      </p:sp>
      <p:sp>
        <p:nvSpPr>
          <p:cNvPr id="9" name="Rectangle 8"/>
          <p:cNvSpPr/>
          <p:nvPr/>
        </p:nvSpPr>
        <p:spPr>
          <a:xfrm>
            <a:off x="4440369" y="2744642"/>
            <a:ext cx="4070409"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4D26"/>
                </a:solidFill>
              </a:rPr>
              <a:t>Large, non-volatile, </a:t>
            </a:r>
            <a:r>
              <a:rPr lang="en-US" dirty="0">
                <a:solidFill>
                  <a:srgbClr val="004D26"/>
                </a:solidFill>
              </a:rPr>
              <a:t>low</a:t>
            </a:r>
            <a:r>
              <a:rPr lang="en-US" dirty="0" smtClean="0">
                <a:solidFill>
                  <a:srgbClr val="004D26"/>
                </a:solidFill>
              </a:rPr>
              <a:t>-cost</a:t>
            </a:r>
          </a:p>
          <a:p>
            <a:pPr algn="ctr"/>
            <a:r>
              <a:rPr lang="en-US" dirty="0" smtClean="0">
                <a:solidFill>
                  <a:srgbClr val="8C0000"/>
                </a:solidFill>
              </a:rPr>
              <a:t>Slow, </a:t>
            </a:r>
            <a:r>
              <a:rPr lang="en-US" b="1" dirty="0" smtClean="0">
                <a:solidFill>
                  <a:srgbClr val="8C0000"/>
                </a:solidFill>
              </a:rPr>
              <a:t>wears out, </a:t>
            </a:r>
            <a:r>
              <a:rPr lang="en-US" dirty="0" smtClean="0">
                <a:solidFill>
                  <a:srgbClr val="8C0000"/>
                </a:solidFill>
              </a:rPr>
              <a:t>high active energy</a:t>
            </a:r>
            <a:endParaRPr lang="en-US" dirty="0">
              <a:solidFill>
                <a:srgbClr val="8C0000"/>
              </a:solidFill>
            </a:endParaRPr>
          </a:p>
        </p:txBody>
      </p:sp>
      <p:cxnSp>
        <p:nvCxnSpPr>
          <p:cNvPr id="10" name="Straight Connector 9"/>
          <p:cNvCxnSpPr/>
          <p:nvPr/>
        </p:nvCxnSpPr>
        <p:spPr>
          <a:xfrm flipH="1">
            <a:off x="4113004" y="3140968"/>
            <a:ext cx="327366"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3792298" y="2045549"/>
            <a:ext cx="735381" cy="504056"/>
          </a:xfrm>
          <a:prstGeom prst="rect">
            <a:avLst/>
          </a:prstGeom>
          <a:solidFill>
            <a:schemeClr val="accent6">
              <a:lumMod val="40000"/>
              <a:lumOff val="60000"/>
            </a:schemeClr>
          </a:solidFill>
          <a:ln>
            <a:solidFill>
              <a:schemeClr val="accent6">
                <a:lumMod val="40000"/>
                <a:lumOff val="6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700" dirty="0" smtClean="0">
                <a:solidFill>
                  <a:srgbClr val="303030"/>
                </a:solidFill>
              </a:rPr>
              <a:t>PCM Ctrl</a:t>
            </a:r>
            <a:endParaRPr lang="en-US" sz="1700" dirty="0">
              <a:solidFill>
                <a:srgbClr val="303030"/>
              </a:solidFill>
            </a:endParaRPr>
          </a:p>
        </p:txBody>
      </p:sp>
      <p:cxnSp>
        <p:nvCxnSpPr>
          <p:cNvPr id="12" name="Straight Connector 11"/>
          <p:cNvCxnSpPr/>
          <p:nvPr/>
        </p:nvCxnSpPr>
        <p:spPr>
          <a:xfrm>
            <a:off x="4113004" y="2564904"/>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3" name="TextBox 12"/>
          <p:cNvSpPr txBox="1"/>
          <p:nvPr/>
        </p:nvSpPr>
        <p:spPr>
          <a:xfrm>
            <a:off x="1844847" y="2353804"/>
            <a:ext cx="782937" cy="369332"/>
          </a:xfrm>
          <a:prstGeom prst="rect">
            <a:avLst/>
          </a:prstGeom>
          <a:noFill/>
        </p:spPr>
        <p:txBody>
          <a:bodyPr wrap="none" rtlCol="0">
            <a:spAutoFit/>
          </a:bodyPr>
          <a:lstStyle/>
          <a:p>
            <a:r>
              <a:rPr lang="en-US" dirty="0" smtClean="0">
                <a:solidFill>
                  <a:srgbClr val="303030"/>
                </a:solidFill>
              </a:rPr>
              <a:t>DRAM</a:t>
            </a:r>
            <a:endParaRPr lang="en-US" dirty="0">
              <a:solidFill>
                <a:srgbClr val="303030"/>
              </a:solidFill>
            </a:endParaRPr>
          </a:p>
        </p:txBody>
      </p:sp>
      <p:sp>
        <p:nvSpPr>
          <p:cNvPr id="14" name="TextBox 13"/>
          <p:cNvSpPr txBox="1"/>
          <p:nvPr/>
        </p:nvSpPr>
        <p:spPr>
          <a:xfrm>
            <a:off x="4876146" y="2364939"/>
            <a:ext cx="3471323" cy="369332"/>
          </a:xfrm>
          <a:prstGeom prst="rect">
            <a:avLst/>
          </a:prstGeom>
          <a:noFill/>
        </p:spPr>
        <p:txBody>
          <a:bodyPr wrap="none" rtlCol="0">
            <a:spAutoFit/>
          </a:bodyPr>
          <a:lstStyle/>
          <a:p>
            <a:r>
              <a:rPr lang="en-US" dirty="0" smtClean="0">
                <a:solidFill>
                  <a:srgbClr val="303030"/>
                </a:solidFill>
              </a:rPr>
              <a:t>Phase Change Memory (or Tech. X)</a:t>
            </a:r>
            <a:endParaRPr lang="en-US" dirty="0">
              <a:solidFill>
                <a:srgbClr val="303030"/>
              </a:solidFill>
            </a:endParaRPr>
          </a:p>
        </p:txBody>
      </p:sp>
      <p:sp>
        <p:nvSpPr>
          <p:cNvPr id="15" name="TextBox 14"/>
          <p:cNvSpPr txBox="1"/>
          <p:nvPr/>
        </p:nvSpPr>
        <p:spPr>
          <a:xfrm>
            <a:off x="459985" y="4365104"/>
            <a:ext cx="8161209" cy="830997"/>
          </a:xfrm>
          <a:prstGeom prst="rect">
            <a:avLst/>
          </a:prstGeom>
          <a:noFill/>
        </p:spPr>
        <p:txBody>
          <a:bodyPr wrap="none" rtlCol="0">
            <a:spAutoFit/>
          </a:bodyPr>
          <a:lstStyle/>
          <a:p>
            <a:pPr algn="ctr"/>
            <a:r>
              <a:rPr lang="en-US" sz="2400" dirty="0" smtClean="0">
                <a:solidFill>
                  <a:srgbClr val="000000"/>
                </a:solidFill>
              </a:rPr>
              <a:t>Hardware/software manage data allocation and movement </a:t>
            </a:r>
            <a:endParaRPr lang="en-US" sz="2400" dirty="0">
              <a:solidFill>
                <a:srgbClr val="000000"/>
              </a:solidFill>
            </a:endParaRPr>
          </a:p>
          <a:p>
            <a:pPr algn="ctr"/>
            <a:r>
              <a:rPr lang="en-US" sz="2400" dirty="0">
                <a:solidFill>
                  <a:srgbClr val="008000"/>
                </a:solidFill>
              </a:rPr>
              <a:t>t</a:t>
            </a:r>
            <a:r>
              <a:rPr lang="en-US" sz="2400" dirty="0" smtClean="0">
                <a:solidFill>
                  <a:srgbClr val="008000"/>
                </a:solidFill>
              </a:rPr>
              <a:t>o achieve the best of multiple technologies</a:t>
            </a:r>
          </a:p>
        </p:txBody>
      </p:sp>
    </p:spTree>
    <p:extLst>
      <p:ext uri="{BB962C8B-B14F-4D97-AF65-F5344CB8AC3E}">
        <p14:creationId xmlns:p14="http://schemas.microsoft.com/office/powerpoint/2010/main" val="90956604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solidFill>
                  <a:srgbClr val="000000"/>
                </a:solidFill>
                <a:latin typeface="Tahoma" charset="0"/>
                <a:ea typeface="ＭＳ Ｐゴシック" charset="0"/>
                <a:cs typeface="ＭＳ Ｐゴシック" charset="0"/>
              </a:rPr>
              <a:t>Major Trends Affecting Main Memory</a:t>
            </a:r>
          </a:p>
          <a:p>
            <a:pPr eaLnBrk="1" hangingPunct="1"/>
            <a:r>
              <a:rPr lang="en-US" dirty="0" smtClean="0">
                <a:solidFill>
                  <a:srgbClr val="0000FF"/>
                </a:solidFill>
                <a:latin typeface="Tahoma" charset="0"/>
                <a:ea typeface="ＭＳ Ｐゴシック" charset="0"/>
                <a:cs typeface="ＭＳ Ｐゴシック" charset="0"/>
              </a:rPr>
              <a:t>The Memory Scaling Problem and Solution Directions</a:t>
            </a:r>
          </a:p>
          <a:p>
            <a:pPr lvl="1" eaLnBrk="1" hangingPunct="1"/>
            <a:r>
              <a:rPr lang="en-US" dirty="0" smtClean="0">
                <a:solidFill>
                  <a:srgbClr val="0432FF"/>
                </a:solidFill>
                <a:latin typeface="Tahoma" charset="0"/>
                <a:ea typeface="ＭＳ Ｐゴシック" charset="0"/>
                <a:cs typeface="ＭＳ Ｐゴシック" charset="0"/>
              </a:rPr>
              <a:t>New Memory Architectures</a:t>
            </a:r>
          </a:p>
          <a:p>
            <a:pPr lvl="1" eaLnBrk="1" hangingPunct="1"/>
            <a:r>
              <a:rPr lang="en-US" dirty="0" smtClean="0">
                <a:latin typeface="Tahoma" charset="0"/>
                <a:ea typeface="ＭＳ Ｐゴシック" charset="0"/>
                <a:cs typeface="ＭＳ Ｐゴシック" charset="0"/>
              </a:rPr>
              <a:t>Enabling Emerging Technologies</a:t>
            </a: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19</a:t>
            </a:fld>
            <a:endParaRPr lang="en-US" sz="1600">
              <a:solidFill>
                <a:srgbClr val="000000"/>
              </a:solidFill>
              <a:latin typeface="Garamond" charset="0"/>
            </a:endParaRPr>
          </a:p>
        </p:txBody>
      </p:sp>
    </p:spTree>
    <p:extLst>
      <p:ext uri="{BB962C8B-B14F-4D97-AF65-F5344CB8AC3E}">
        <p14:creationId xmlns:p14="http://schemas.microsoft.com/office/powerpoint/2010/main" val="1618140188"/>
      </p:ext>
    </p:extLst>
  </p:cSld>
  <p:clrMapOvr>
    <a:masterClrMapping/>
  </p:clrMapOvr>
  <p:transition/>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0" y="1772816"/>
            <a:ext cx="9144000" cy="2088232"/>
          </a:xfrm>
        </p:spPr>
        <p:txBody>
          <a:bodyPr/>
          <a:lstStyle/>
          <a:p>
            <a:pPr marL="0" indent="0" algn="ctr">
              <a:buNone/>
            </a:pPr>
            <a:r>
              <a:rPr lang="en-US" sz="5000" dirty="0" smtClean="0">
                <a:solidFill>
                  <a:srgbClr val="FF0000"/>
                </a:solidFill>
              </a:rPr>
              <a:t>Providing the Best of</a:t>
            </a:r>
          </a:p>
          <a:p>
            <a:pPr marL="0" indent="0" algn="ctr">
              <a:buNone/>
            </a:pPr>
            <a:r>
              <a:rPr lang="en-US" sz="5000" dirty="0" smtClean="0">
                <a:solidFill>
                  <a:srgbClr val="FF0000"/>
                </a:solidFill>
              </a:rPr>
              <a:t>Multiple Metrics</a:t>
            </a:r>
          </a:p>
          <a:p>
            <a:pPr marL="0" indent="0" algn="ctr">
              <a:buNone/>
            </a:pPr>
            <a:r>
              <a:rPr lang="en-US" sz="5000" dirty="0"/>
              <a:t>w</a:t>
            </a:r>
            <a:r>
              <a:rPr lang="en-US" sz="5000" dirty="0" smtClean="0"/>
              <a:t>ith</a:t>
            </a:r>
          </a:p>
          <a:p>
            <a:pPr marL="0" indent="0" algn="ctr">
              <a:buNone/>
            </a:pPr>
            <a:r>
              <a:rPr lang="en-US" sz="5000" dirty="0" smtClean="0">
                <a:solidFill>
                  <a:srgbClr val="0000FF"/>
                </a:solidFill>
              </a:rPr>
              <a:t>Multiple Memory Technologies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190</a:t>
            </a:fld>
            <a:endParaRPr lang="en-US"/>
          </a:p>
        </p:txBody>
      </p:sp>
    </p:spTree>
    <p:extLst>
      <p:ext uri="{BB962C8B-B14F-4D97-AF65-F5344CB8AC3E}">
        <p14:creationId xmlns:p14="http://schemas.microsoft.com/office/powerpoint/2010/main" val="12878853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Challenge and Opportunity</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191</a:t>
            </a:fld>
            <a:endParaRPr lang="en-US"/>
          </a:p>
        </p:txBody>
      </p:sp>
      <p:sp>
        <p:nvSpPr>
          <p:cNvPr id="5" name="Content Placeholder 2"/>
          <p:cNvSpPr>
            <a:spLocks noGrp="1"/>
          </p:cNvSpPr>
          <p:nvPr>
            <p:ph idx="1"/>
          </p:nvPr>
        </p:nvSpPr>
        <p:spPr>
          <a:xfrm>
            <a:off x="251520" y="1844824"/>
            <a:ext cx="8352928" cy="2088232"/>
          </a:xfrm>
        </p:spPr>
        <p:txBody>
          <a:bodyPr/>
          <a:lstStyle/>
          <a:p>
            <a:pPr marL="0" indent="0" algn="ctr">
              <a:buNone/>
            </a:pPr>
            <a:r>
              <a:rPr lang="en-US" sz="5000" dirty="0" smtClean="0">
                <a:solidFill>
                  <a:srgbClr val="FF0000"/>
                </a:solidFill>
              </a:rPr>
              <a:t>Heterogeneous,</a:t>
            </a:r>
          </a:p>
          <a:p>
            <a:pPr marL="0" indent="0" algn="ctr">
              <a:buNone/>
            </a:pPr>
            <a:r>
              <a:rPr lang="en-US" sz="5000" dirty="0" smtClean="0">
                <a:solidFill>
                  <a:srgbClr val="FF0000"/>
                </a:solidFill>
              </a:rPr>
              <a:t>Configurable,</a:t>
            </a:r>
          </a:p>
          <a:p>
            <a:pPr marL="0" indent="0" algn="ctr">
              <a:buNone/>
            </a:pPr>
            <a:r>
              <a:rPr lang="en-US" sz="5000" dirty="0" smtClean="0">
                <a:solidFill>
                  <a:srgbClr val="FF0000"/>
                </a:solidFill>
              </a:rPr>
              <a:t>Programmable </a:t>
            </a:r>
          </a:p>
          <a:p>
            <a:pPr marL="0" indent="0" algn="ctr">
              <a:buNone/>
            </a:pPr>
            <a:r>
              <a:rPr lang="en-US" sz="5000" dirty="0" smtClean="0">
                <a:solidFill>
                  <a:srgbClr val="0000FF"/>
                </a:solidFill>
              </a:rPr>
              <a:t>Memory Systems</a:t>
            </a:r>
          </a:p>
        </p:txBody>
      </p:sp>
    </p:spTree>
    <p:extLst>
      <p:ext uri="{BB962C8B-B14F-4D97-AF65-F5344CB8AC3E}">
        <p14:creationId xmlns:p14="http://schemas.microsoft.com/office/powerpoint/2010/main" val="10014833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Hybrid Memory Systems: Issues</a:t>
            </a:r>
            <a:endParaRPr lang="en-US" dirty="0"/>
          </a:p>
        </p:txBody>
      </p:sp>
      <p:sp>
        <p:nvSpPr>
          <p:cNvPr id="3" name="Content Placeholder 2"/>
          <p:cNvSpPr>
            <a:spLocks noGrp="1"/>
          </p:cNvSpPr>
          <p:nvPr>
            <p:ph idx="1"/>
          </p:nvPr>
        </p:nvSpPr>
        <p:spPr/>
        <p:txBody>
          <a:bodyPr/>
          <a:lstStyle/>
          <a:p>
            <a:r>
              <a:rPr lang="en-US" dirty="0" smtClean="0"/>
              <a:t>Cache vs. Main Memory</a:t>
            </a:r>
          </a:p>
          <a:p>
            <a:endParaRPr lang="en-US" dirty="0"/>
          </a:p>
          <a:p>
            <a:r>
              <a:rPr lang="en-US" dirty="0" smtClean="0"/>
              <a:t>Granularity of Data Move/Manage-</a:t>
            </a:r>
            <a:r>
              <a:rPr lang="en-US" dirty="0" err="1" smtClean="0"/>
              <a:t>ment</a:t>
            </a:r>
            <a:r>
              <a:rPr lang="en-US" dirty="0" smtClean="0"/>
              <a:t>: Fine or Coarse</a:t>
            </a:r>
          </a:p>
          <a:p>
            <a:endParaRPr lang="en-US" dirty="0" smtClean="0"/>
          </a:p>
          <a:p>
            <a:r>
              <a:rPr lang="en-US" dirty="0" smtClean="0"/>
              <a:t>Hardware vs. Software vs. HW/SW Cooperative </a:t>
            </a:r>
          </a:p>
          <a:p>
            <a:endParaRPr lang="en-US" dirty="0"/>
          </a:p>
          <a:p>
            <a:r>
              <a:rPr lang="en-US" dirty="0" smtClean="0"/>
              <a:t>When to migrate data?</a:t>
            </a:r>
          </a:p>
          <a:p>
            <a:endParaRPr lang="en-US" dirty="0"/>
          </a:p>
          <a:p>
            <a:r>
              <a:rPr lang="en-US" dirty="0" smtClean="0"/>
              <a:t>How to design a scalable and efficient large cache?</a:t>
            </a:r>
          </a:p>
          <a:p>
            <a:endParaRPr lang="en-US" dirty="0"/>
          </a:p>
          <a:p>
            <a:r>
              <a:rPr lang="is-IS" dirty="0" smtClean="0"/>
              <a:t>…</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192</a:t>
            </a:fld>
            <a:endParaRPr lang="en-US"/>
          </a:p>
        </p:txBody>
      </p:sp>
    </p:spTree>
    <p:extLst>
      <p:ext uri="{BB962C8B-B14F-4D97-AF65-F5344CB8AC3E}">
        <p14:creationId xmlns:p14="http://schemas.microsoft.com/office/powerpoint/2010/main" val="2101691665"/>
      </p:ext>
    </p:extLst>
  </p:cSld>
  <p:clrMapOvr>
    <a:masterClrMapping/>
  </p:clrMapOvr>
  <p:transition/>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6" name="Straight Connector 25"/>
          <p:cNvCxnSpPr/>
          <p:nvPr/>
        </p:nvCxnSpPr>
        <p:spPr>
          <a:xfrm flipV="1">
            <a:off x="2352982" y="2133600"/>
            <a:ext cx="0" cy="534748"/>
          </a:xfrm>
          <a:prstGeom prst="line">
            <a:avLst/>
          </a:prstGeom>
          <a:effectLst/>
        </p:spPr>
        <p:style>
          <a:lnRef idx="2">
            <a:schemeClr val="dk1"/>
          </a:lnRef>
          <a:fillRef idx="0">
            <a:schemeClr val="dk1"/>
          </a:fillRef>
          <a:effectRef idx="1">
            <a:schemeClr val="dk1"/>
          </a:effectRef>
          <a:fontRef idx="minor">
            <a:schemeClr val="tx1"/>
          </a:fontRef>
        </p:style>
      </p:cxnSp>
      <p:sp>
        <p:nvSpPr>
          <p:cNvPr id="2" name="Title 1"/>
          <p:cNvSpPr>
            <a:spLocks noGrp="1"/>
          </p:cNvSpPr>
          <p:nvPr>
            <p:ph type="title"/>
          </p:nvPr>
        </p:nvSpPr>
        <p:spPr/>
        <p:txBody>
          <a:bodyPr/>
          <a:lstStyle/>
          <a:p>
            <a:r>
              <a:rPr lang="en-US" dirty="0" smtClean="0"/>
              <a:t>Data Placement in Hybrid Memory</a:t>
            </a:r>
            <a:endParaRPr lang="en-US" dirty="0"/>
          </a:p>
        </p:txBody>
      </p:sp>
      <p:sp>
        <p:nvSpPr>
          <p:cNvPr id="3" name="Content Placeholder 2"/>
          <p:cNvSpPr>
            <a:spLocks noGrp="1"/>
          </p:cNvSpPr>
          <p:nvPr>
            <p:ph idx="1"/>
          </p:nvPr>
        </p:nvSpPr>
        <p:spPr>
          <a:xfrm>
            <a:off x="228600" y="5373216"/>
            <a:ext cx="8915400" cy="1310812"/>
          </a:xfrm>
        </p:spPr>
        <p:txBody>
          <a:bodyPr/>
          <a:lstStyle/>
          <a:p>
            <a:r>
              <a:rPr lang="en-US" sz="2000" dirty="0" smtClean="0"/>
              <a:t>Memory A is fast, but small</a:t>
            </a:r>
          </a:p>
          <a:p>
            <a:r>
              <a:rPr lang="en-US" sz="2000" dirty="0" smtClean="0"/>
              <a:t>Load should be balanced on both channels</a:t>
            </a:r>
          </a:p>
          <a:p>
            <a:r>
              <a:rPr lang="en-US" sz="2000" dirty="0" smtClean="0"/>
              <a:t>Page migrations have performance and energy overhead </a:t>
            </a:r>
            <a:endParaRPr lang="en-US" sz="2000" dirty="0"/>
          </a:p>
          <a:p>
            <a:pPr marL="344487" lvl="1" indent="0">
              <a:buNone/>
            </a:pPr>
            <a:endParaRPr lang="en-US" dirty="0"/>
          </a:p>
          <a:p>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193</a:t>
            </a:fld>
            <a:endParaRPr lang="en-US" altLang="en-US"/>
          </a:p>
        </p:txBody>
      </p:sp>
      <p:cxnSp>
        <p:nvCxnSpPr>
          <p:cNvPr id="30" name="Straight Connector 29"/>
          <p:cNvCxnSpPr/>
          <p:nvPr/>
        </p:nvCxnSpPr>
        <p:spPr>
          <a:xfrm>
            <a:off x="4533503" y="1542340"/>
            <a:ext cx="0" cy="156551"/>
          </a:xfrm>
          <a:prstGeom prst="line">
            <a:avLst/>
          </a:prstGeom>
          <a:effectLst/>
        </p:spPr>
        <p:style>
          <a:lnRef idx="2">
            <a:schemeClr val="dk1"/>
          </a:lnRef>
          <a:fillRef idx="0">
            <a:schemeClr val="dk1"/>
          </a:fillRef>
          <a:effectRef idx="1">
            <a:schemeClr val="dk1"/>
          </a:effectRef>
          <a:fontRef idx="minor">
            <a:schemeClr val="tx1"/>
          </a:fontRef>
        </p:style>
      </p:cxnSp>
      <p:sp>
        <p:nvSpPr>
          <p:cNvPr id="31" name="Rectangle 30"/>
          <p:cNvSpPr/>
          <p:nvPr/>
        </p:nvSpPr>
        <p:spPr>
          <a:xfrm>
            <a:off x="557971" y="2590800"/>
            <a:ext cx="3480629" cy="1465207"/>
          </a:xfrm>
          <a:prstGeom prst="rect">
            <a:avLst/>
          </a:prstGeom>
          <a:solidFill>
            <a:schemeClr val="accent3">
              <a:lumMod val="95000"/>
            </a:schemeClr>
          </a:solidFill>
          <a:ln w="76200">
            <a:solidFill>
              <a:srgbClr val="009900"/>
            </a:solidFill>
          </a:ln>
        </p:spPr>
        <p:style>
          <a:lnRef idx="1">
            <a:schemeClr val="accent1"/>
          </a:lnRef>
          <a:fillRef idx="2">
            <a:schemeClr val="accent1"/>
          </a:fillRef>
          <a:effectRef idx="1">
            <a:schemeClr val="accent1"/>
          </a:effectRef>
          <a:fontRef idx="minor">
            <a:schemeClr val="dk1"/>
          </a:fontRef>
        </p:style>
        <p:txBody>
          <a:bodyPr rtlCol="0" anchor="ctr"/>
          <a:lstStyle/>
          <a:p>
            <a:pPr algn="ctr"/>
            <a:endParaRPr lang="en-US">
              <a:solidFill>
                <a:srgbClr val="000000"/>
              </a:solidFill>
            </a:endParaRPr>
          </a:p>
        </p:txBody>
      </p:sp>
      <p:sp>
        <p:nvSpPr>
          <p:cNvPr id="32" name="Rectangle 31"/>
          <p:cNvSpPr/>
          <p:nvPr/>
        </p:nvSpPr>
        <p:spPr>
          <a:xfrm>
            <a:off x="5157121" y="2590800"/>
            <a:ext cx="3316004" cy="1465207"/>
          </a:xfrm>
          <a:prstGeom prst="rect">
            <a:avLst/>
          </a:prstGeom>
          <a:solidFill>
            <a:schemeClr val="accent3">
              <a:lumMod val="95000"/>
            </a:schemeClr>
          </a:solidFill>
          <a:ln w="76200">
            <a:solidFill>
              <a:srgbClr val="99CC00"/>
            </a:solidFill>
          </a:ln>
        </p:spPr>
        <p:style>
          <a:lnRef idx="1">
            <a:schemeClr val="accent1"/>
          </a:lnRef>
          <a:fillRef idx="2">
            <a:schemeClr val="accent1"/>
          </a:fillRef>
          <a:effectRef idx="1">
            <a:schemeClr val="accent1"/>
          </a:effectRef>
          <a:fontRef idx="minor">
            <a:schemeClr val="dk1"/>
          </a:fontRef>
        </p:style>
        <p:txBody>
          <a:bodyPr rtlCol="0" anchor="ctr"/>
          <a:lstStyle/>
          <a:p>
            <a:pPr algn="ctr"/>
            <a:endParaRPr lang="en-US">
              <a:solidFill>
                <a:srgbClr val="000000"/>
              </a:solidFill>
            </a:endParaRPr>
          </a:p>
        </p:txBody>
      </p:sp>
      <p:cxnSp>
        <p:nvCxnSpPr>
          <p:cNvPr id="47" name="Straight Connector 46"/>
          <p:cNvCxnSpPr/>
          <p:nvPr/>
        </p:nvCxnSpPr>
        <p:spPr>
          <a:xfrm flipV="1">
            <a:off x="6815123" y="2057400"/>
            <a:ext cx="0" cy="534748"/>
          </a:xfrm>
          <a:prstGeom prst="line">
            <a:avLst/>
          </a:prstGeom>
          <a:effectLst/>
        </p:spPr>
        <p:style>
          <a:lnRef idx="2">
            <a:schemeClr val="dk1"/>
          </a:lnRef>
          <a:fillRef idx="0">
            <a:schemeClr val="dk1"/>
          </a:fillRef>
          <a:effectRef idx="1">
            <a:schemeClr val="dk1"/>
          </a:effectRef>
          <a:fontRef idx="minor">
            <a:schemeClr val="tx1"/>
          </a:fontRef>
        </p:style>
      </p:cxnSp>
      <p:sp>
        <p:nvSpPr>
          <p:cNvPr id="50" name="TextBox 49"/>
          <p:cNvSpPr txBox="1"/>
          <p:nvPr/>
        </p:nvSpPr>
        <p:spPr>
          <a:xfrm>
            <a:off x="783322" y="2133600"/>
            <a:ext cx="1569660" cy="461665"/>
          </a:xfrm>
          <a:prstGeom prst="rect">
            <a:avLst/>
          </a:prstGeom>
          <a:noFill/>
        </p:spPr>
        <p:txBody>
          <a:bodyPr wrap="none" rtlCol="0">
            <a:spAutoFit/>
          </a:bodyPr>
          <a:lstStyle/>
          <a:p>
            <a:r>
              <a:rPr lang="en-US" sz="2400" b="1" dirty="0" smtClean="0">
                <a:solidFill>
                  <a:srgbClr val="000000"/>
                </a:solidFill>
                <a:latin typeface="Times New Roman"/>
                <a:cs typeface="Times New Roman"/>
              </a:rPr>
              <a:t>Channel A</a:t>
            </a:r>
            <a:endParaRPr lang="en-US" sz="2400" b="1" dirty="0">
              <a:solidFill>
                <a:srgbClr val="000000"/>
              </a:solidFill>
              <a:latin typeface="Times New Roman"/>
              <a:cs typeface="Times New Roman"/>
            </a:endParaRPr>
          </a:p>
        </p:txBody>
      </p:sp>
      <p:sp>
        <p:nvSpPr>
          <p:cNvPr id="51" name="TextBox 50"/>
          <p:cNvSpPr txBox="1"/>
          <p:nvPr/>
        </p:nvSpPr>
        <p:spPr>
          <a:xfrm>
            <a:off x="6796715" y="2138065"/>
            <a:ext cx="1578677" cy="461665"/>
          </a:xfrm>
          <a:prstGeom prst="rect">
            <a:avLst/>
          </a:prstGeom>
          <a:noFill/>
        </p:spPr>
        <p:txBody>
          <a:bodyPr wrap="none" rtlCol="0">
            <a:spAutoFit/>
          </a:bodyPr>
          <a:lstStyle/>
          <a:p>
            <a:r>
              <a:rPr lang="en-US" sz="2400" b="1" dirty="0" smtClean="0">
                <a:solidFill>
                  <a:srgbClr val="000000"/>
                </a:solidFill>
                <a:latin typeface="Times New Roman"/>
                <a:cs typeface="Times New Roman"/>
              </a:rPr>
              <a:t>Channel B</a:t>
            </a:r>
            <a:endParaRPr lang="en-US" sz="2400" b="1" dirty="0">
              <a:solidFill>
                <a:srgbClr val="000000"/>
              </a:solidFill>
              <a:latin typeface="Times New Roman"/>
              <a:cs typeface="Times New Roman"/>
            </a:endParaRPr>
          </a:p>
        </p:txBody>
      </p:sp>
      <p:sp>
        <p:nvSpPr>
          <p:cNvPr id="52" name="TextBox 51"/>
          <p:cNvSpPr txBox="1"/>
          <p:nvPr/>
        </p:nvSpPr>
        <p:spPr>
          <a:xfrm>
            <a:off x="1548870" y="2891135"/>
            <a:ext cx="1654113" cy="461665"/>
          </a:xfrm>
          <a:prstGeom prst="rect">
            <a:avLst/>
          </a:prstGeom>
          <a:noFill/>
        </p:spPr>
        <p:txBody>
          <a:bodyPr wrap="square" rtlCol="0">
            <a:spAutoFit/>
          </a:bodyPr>
          <a:lstStyle/>
          <a:p>
            <a:r>
              <a:rPr lang="en-US" sz="2400" b="1" dirty="0" smtClean="0">
                <a:solidFill>
                  <a:srgbClr val="000000"/>
                </a:solidFill>
                <a:latin typeface="Times New Roman"/>
                <a:cs typeface="Times New Roman"/>
              </a:rPr>
              <a:t>Memory A</a:t>
            </a:r>
            <a:endParaRPr lang="en-US" sz="2400" b="1" dirty="0">
              <a:solidFill>
                <a:srgbClr val="000000"/>
              </a:solidFill>
              <a:latin typeface="Times New Roman"/>
              <a:cs typeface="Times New Roman"/>
            </a:endParaRPr>
          </a:p>
        </p:txBody>
      </p:sp>
      <p:sp>
        <p:nvSpPr>
          <p:cNvPr id="53" name="TextBox 52"/>
          <p:cNvSpPr txBox="1"/>
          <p:nvPr/>
        </p:nvSpPr>
        <p:spPr>
          <a:xfrm>
            <a:off x="5995918" y="2971800"/>
            <a:ext cx="1594757" cy="461665"/>
          </a:xfrm>
          <a:prstGeom prst="rect">
            <a:avLst/>
          </a:prstGeom>
          <a:noFill/>
        </p:spPr>
        <p:txBody>
          <a:bodyPr wrap="none" rtlCol="0">
            <a:spAutoFit/>
          </a:bodyPr>
          <a:lstStyle/>
          <a:p>
            <a:r>
              <a:rPr lang="en-US" sz="2400" b="1" dirty="0" smtClean="0">
                <a:solidFill>
                  <a:srgbClr val="000000"/>
                </a:solidFill>
                <a:latin typeface="Times New Roman"/>
                <a:cs typeface="Times New Roman"/>
              </a:rPr>
              <a:t>Memory B</a:t>
            </a:r>
            <a:endParaRPr lang="en-US" sz="2400" b="1" dirty="0">
              <a:solidFill>
                <a:srgbClr val="000000"/>
              </a:solidFill>
              <a:latin typeface="Times New Roman"/>
              <a:cs typeface="Times New Roman"/>
            </a:endParaRPr>
          </a:p>
        </p:txBody>
      </p:sp>
      <p:cxnSp>
        <p:nvCxnSpPr>
          <p:cNvPr id="54" name="Straight Connector 53"/>
          <p:cNvCxnSpPr/>
          <p:nvPr/>
        </p:nvCxnSpPr>
        <p:spPr>
          <a:xfrm flipH="1">
            <a:off x="2331503" y="2239264"/>
            <a:ext cx="4092" cy="0"/>
          </a:xfrm>
          <a:prstGeom prst="line">
            <a:avLst/>
          </a:prstGeom>
        </p:spPr>
        <p:style>
          <a:lnRef idx="2">
            <a:schemeClr val="accent1"/>
          </a:lnRef>
          <a:fillRef idx="0">
            <a:schemeClr val="accent1"/>
          </a:fillRef>
          <a:effectRef idx="1">
            <a:schemeClr val="accent1"/>
          </a:effectRef>
          <a:fontRef idx="minor">
            <a:schemeClr val="tx1"/>
          </a:fontRef>
        </p:style>
      </p:cxnSp>
      <p:sp>
        <p:nvSpPr>
          <p:cNvPr id="61" name="TextBox 60"/>
          <p:cNvSpPr txBox="1"/>
          <p:nvPr/>
        </p:nvSpPr>
        <p:spPr>
          <a:xfrm>
            <a:off x="1452525" y="3276600"/>
            <a:ext cx="1774795" cy="461665"/>
          </a:xfrm>
          <a:prstGeom prst="rect">
            <a:avLst/>
          </a:prstGeom>
          <a:noFill/>
        </p:spPr>
        <p:txBody>
          <a:bodyPr wrap="none" rtlCol="0">
            <a:spAutoFit/>
          </a:bodyPr>
          <a:lstStyle/>
          <a:p>
            <a:r>
              <a:rPr lang="en-US" sz="2400" dirty="0" smtClean="0">
                <a:solidFill>
                  <a:srgbClr val="000000"/>
                </a:solidFill>
                <a:latin typeface="Times New Roman"/>
                <a:cs typeface="Times New Roman"/>
              </a:rPr>
              <a:t>(</a:t>
            </a:r>
            <a:r>
              <a:rPr lang="en-US" sz="2400" dirty="0" smtClean="0">
                <a:solidFill>
                  <a:srgbClr val="35742A"/>
                </a:solidFill>
                <a:latin typeface="Times New Roman"/>
                <a:cs typeface="Times New Roman"/>
              </a:rPr>
              <a:t>Fast</a:t>
            </a:r>
            <a:r>
              <a:rPr lang="en-US" sz="2400" dirty="0" smtClean="0">
                <a:solidFill>
                  <a:srgbClr val="000000"/>
                </a:solidFill>
                <a:latin typeface="Times New Roman"/>
                <a:cs typeface="Times New Roman"/>
              </a:rPr>
              <a:t>, </a:t>
            </a:r>
            <a:r>
              <a:rPr lang="en-US" sz="2400" dirty="0" smtClean="0">
                <a:solidFill>
                  <a:srgbClr val="FF0000"/>
                </a:solidFill>
                <a:latin typeface="Times New Roman"/>
                <a:cs typeface="Times New Roman"/>
              </a:rPr>
              <a:t>Small</a:t>
            </a:r>
            <a:r>
              <a:rPr lang="en-US" sz="2400" dirty="0" smtClean="0">
                <a:solidFill>
                  <a:srgbClr val="000000"/>
                </a:solidFill>
                <a:latin typeface="Times New Roman"/>
                <a:cs typeface="Times New Roman"/>
              </a:rPr>
              <a:t>)</a:t>
            </a:r>
            <a:endParaRPr lang="en-US" sz="2400" dirty="0">
              <a:solidFill>
                <a:srgbClr val="000000"/>
              </a:solidFill>
              <a:latin typeface="Times New Roman"/>
              <a:cs typeface="Times New Roman"/>
            </a:endParaRPr>
          </a:p>
        </p:txBody>
      </p:sp>
      <p:sp>
        <p:nvSpPr>
          <p:cNvPr id="62" name="TextBox 61"/>
          <p:cNvSpPr txBox="1"/>
          <p:nvPr/>
        </p:nvSpPr>
        <p:spPr>
          <a:xfrm>
            <a:off x="5867842" y="3276600"/>
            <a:ext cx="1888408" cy="461665"/>
          </a:xfrm>
          <a:prstGeom prst="rect">
            <a:avLst/>
          </a:prstGeom>
          <a:noFill/>
        </p:spPr>
        <p:txBody>
          <a:bodyPr wrap="none" rtlCol="0">
            <a:spAutoFit/>
          </a:bodyPr>
          <a:lstStyle/>
          <a:p>
            <a:r>
              <a:rPr lang="en-US" sz="2400" dirty="0" smtClean="0">
                <a:solidFill>
                  <a:srgbClr val="000000"/>
                </a:solidFill>
                <a:latin typeface="Times New Roman"/>
                <a:cs typeface="Times New Roman"/>
              </a:rPr>
              <a:t>(</a:t>
            </a:r>
            <a:r>
              <a:rPr lang="en-US" sz="2400" dirty="0" smtClean="0">
                <a:solidFill>
                  <a:srgbClr val="35742A"/>
                </a:solidFill>
                <a:latin typeface="Times New Roman"/>
                <a:cs typeface="Times New Roman"/>
              </a:rPr>
              <a:t>Large</a:t>
            </a:r>
            <a:r>
              <a:rPr lang="en-US" sz="2400" dirty="0" smtClean="0">
                <a:solidFill>
                  <a:srgbClr val="000000"/>
                </a:solidFill>
                <a:latin typeface="Times New Roman"/>
                <a:cs typeface="Times New Roman"/>
              </a:rPr>
              <a:t>, </a:t>
            </a:r>
            <a:r>
              <a:rPr lang="en-US" sz="2400" dirty="0" smtClean="0">
                <a:solidFill>
                  <a:srgbClr val="FF0000"/>
                </a:solidFill>
                <a:latin typeface="Times New Roman"/>
                <a:cs typeface="Times New Roman"/>
              </a:rPr>
              <a:t>Slow</a:t>
            </a:r>
            <a:r>
              <a:rPr lang="en-US" sz="2400" dirty="0" smtClean="0">
                <a:solidFill>
                  <a:srgbClr val="000000"/>
                </a:solidFill>
                <a:latin typeface="Times New Roman"/>
                <a:cs typeface="Times New Roman"/>
              </a:rPr>
              <a:t>)</a:t>
            </a:r>
            <a:endParaRPr lang="en-US" sz="2400" dirty="0">
              <a:solidFill>
                <a:srgbClr val="000000"/>
              </a:solidFill>
              <a:latin typeface="Times New Roman"/>
              <a:cs typeface="Times New Roman"/>
            </a:endParaRPr>
          </a:p>
        </p:txBody>
      </p:sp>
      <p:sp>
        <p:nvSpPr>
          <p:cNvPr id="5" name="Rectangle 4"/>
          <p:cNvSpPr/>
          <p:nvPr/>
        </p:nvSpPr>
        <p:spPr>
          <a:xfrm>
            <a:off x="1398520" y="3733219"/>
            <a:ext cx="1828800" cy="301186"/>
          </a:xfrm>
          <a:prstGeom prst="rect">
            <a:avLst/>
          </a:prstGeom>
          <a:solidFill>
            <a:srgbClr val="0066FF"/>
          </a:solidFill>
          <a:ln>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FFFFFF"/>
                </a:solidFill>
              </a:rPr>
              <a:t>Page 1</a:t>
            </a:r>
            <a:endParaRPr lang="en-US" dirty="0">
              <a:solidFill>
                <a:srgbClr val="FFFFFF"/>
              </a:solidFill>
            </a:endParaRPr>
          </a:p>
        </p:txBody>
      </p:sp>
      <p:sp>
        <p:nvSpPr>
          <p:cNvPr id="63" name="Rectangle 62"/>
          <p:cNvSpPr/>
          <p:nvPr/>
        </p:nvSpPr>
        <p:spPr>
          <a:xfrm>
            <a:off x="5927450" y="3733219"/>
            <a:ext cx="1828800" cy="301186"/>
          </a:xfrm>
          <a:prstGeom prst="rect">
            <a:avLst/>
          </a:prstGeom>
          <a:solidFill>
            <a:srgbClr val="0066FF"/>
          </a:solidFill>
          <a:ln>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FFFFFF"/>
                </a:solidFill>
              </a:rPr>
              <a:t>Page 2</a:t>
            </a:r>
            <a:endParaRPr lang="en-US" dirty="0">
              <a:solidFill>
                <a:srgbClr val="FFFFFF"/>
              </a:solidFill>
            </a:endParaRPr>
          </a:p>
        </p:txBody>
      </p:sp>
      <p:sp>
        <p:nvSpPr>
          <p:cNvPr id="6" name="TextBox 5"/>
          <p:cNvSpPr txBox="1"/>
          <p:nvPr/>
        </p:nvSpPr>
        <p:spPr>
          <a:xfrm>
            <a:off x="5927450" y="2138065"/>
            <a:ext cx="938077" cy="461665"/>
          </a:xfrm>
          <a:prstGeom prst="rect">
            <a:avLst/>
          </a:prstGeom>
          <a:noFill/>
        </p:spPr>
        <p:txBody>
          <a:bodyPr wrap="none" rtlCol="0">
            <a:spAutoFit/>
          </a:bodyPr>
          <a:lstStyle/>
          <a:p>
            <a:r>
              <a:rPr lang="en-US" sz="2400" b="1" dirty="0" smtClean="0">
                <a:solidFill>
                  <a:srgbClr val="FF0000"/>
                </a:solidFill>
                <a:latin typeface="Times New Roman" charset="0"/>
                <a:ea typeface="Times New Roman" charset="0"/>
                <a:cs typeface="Times New Roman" charset="0"/>
              </a:rPr>
              <a:t>IDLE</a:t>
            </a:r>
            <a:endParaRPr lang="en-US" sz="2400" b="1" dirty="0">
              <a:solidFill>
                <a:srgbClr val="FF0000"/>
              </a:solidFill>
              <a:latin typeface="Times New Roman" charset="0"/>
              <a:ea typeface="Times New Roman" charset="0"/>
              <a:cs typeface="Times New Roman" charset="0"/>
            </a:endParaRPr>
          </a:p>
        </p:txBody>
      </p:sp>
      <p:sp>
        <p:nvSpPr>
          <p:cNvPr id="7" name="Rectangle 6"/>
          <p:cNvSpPr/>
          <p:nvPr/>
        </p:nvSpPr>
        <p:spPr>
          <a:xfrm>
            <a:off x="0" y="4211506"/>
            <a:ext cx="9144000" cy="1157751"/>
          </a:xfrm>
          <a:prstGeom prst="rect">
            <a:avLst/>
          </a:prstGeom>
          <a:solidFill>
            <a:srgbClr val="0066CC"/>
          </a:solidFill>
        </p:spPr>
        <p:txBody>
          <a:bodyPr wrap="square" anchor="ctr">
            <a:noAutofit/>
          </a:bodyPr>
          <a:lstStyle/>
          <a:p>
            <a:pPr algn="ctr"/>
            <a:r>
              <a:rPr lang="en-US" sz="2800" b="1" dirty="0">
                <a:solidFill>
                  <a:srgbClr val="FFFFFF"/>
                </a:solidFill>
              </a:rPr>
              <a:t>Which memory</a:t>
            </a:r>
            <a:r>
              <a:rPr lang="en-US" sz="2800" dirty="0">
                <a:solidFill>
                  <a:srgbClr val="FFFFFF"/>
                </a:solidFill>
              </a:rPr>
              <a:t> do we place each page </a:t>
            </a:r>
            <a:r>
              <a:rPr lang="en-US" sz="2800" dirty="0" smtClean="0">
                <a:solidFill>
                  <a:srgbClr val="FFFFFF"/>
                </a:solidFill>
              </a:rPr>
              <a:t>in, </a:t>
            </a:r>
          </a:p>
          <a:p>
            <a:pPr algn="ctr"/>
            <a:r>
              <a:rPr lang="en-US" sz="2800" dirty="0" smtClean="0">
                <a:solidFill>
                  <a:srgbClr val="FFFFFF"/>
                </a:solidFill>
              </a:rPr>
              <a:t>to </a:t>
            </a:r>
            <a:r>
              <a:rPr lang="en-US" sz="2800" b="1" dirty="0">
                <a:solidFill>
                  <a:srgbClr val="FFFFFF"/>
                </a:solidFill>
              </a:rPr>
              <a:t>maximize system performance</a:t>
            </a:r>
            <a:r>
              <a:rPr lang="en-US" sz="2800" dirty="0">
                <a:solidFill>
                  <a:srgbClr val="FFFFFF"/>
                </a:solidFill>
              </a:rPr>
              <a:t>?</a:t>
            </a:r>
          </a:p>
        </p:txBody>
      </p:sp>
      <p:sp>
        <p:nvSpPr>
          <p:cNvPr id="23" name="Rectangle 22"/>
          <p:cNvSpPr/>
          <p:nvPr/>
        </p:nvSpPr>
        <p:spPr>
          <a:xfrm>
            <a:off x="1748897" y="1078147"/>
            <a:ext cx="5569209" cy="434709"/>
          </a:xfrm>
          <a:prstGeom prst="rect">
            <a:avLst/>
          </a:prstGeom>
          <a:solidFill>
            <a:schemeClr val="tx1">
              <a:lumMod val="50000"/>
              <a:lumOff val="50000"/>
            </a:schemeClr>
          </a:solidFill>
          <a:ln>
            <a:solidFill>
              <a:schemeClr val="tx1">
                <a:lumMod val="85000"/>
                <a:lumOff val="15000"/>
              </a:schemeClr>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US" sz="2400" dirty="0" smtClean="0">
                <a:solidFill>
                  <a:srgbClr val="FFFFFF"/>
                </a:solidFill>
                <a:latin typeface="Times New Roman" panose="02020603050405020304" pitchFamily="18" charset="0"/>
                <a:cs typeface="Times New Roman" panose="02020603050405020304" pitchFamily="18" charset="0"/>
              </a:rPr>
              <a:t>Cores/Caches</a:t>
            </a:r>
            <a:endParaRPr lang="en-US" sz="2400" dirty="0">
              <a:solidFill>
                <a:srgbClr val="FFFFFF"/>
              </a:solidFill>
              <a:latin typeface="Times New Roman" panose="02020603050405020304" pitchFamily="18" charset="0"/>
              <a:cs typeface="Times New Roman" panose="02020603050405020304" pitchFamily="18" charset="0"/>
            </a:endParaRPr>
          </a:p>
        </p:txBody>
      </p:sp>
      <p:sp>
        <p:nvSpPr>
          <p:cNvPr id="24" name="Rectangle 23"/>
          <p:cNvSpPr/>
          <p:nvPr/>
        </p:nvSpPr>
        <p:spPr>
          <a:xfrm>
            <a:off x="1748896" y="1701255"/>
            <a:ext cx="5569209" cy="434709"/>
          </a:xfrm>
          <a:prstGeom prst="rect">
            <a:avLst/>
          </a:prstGeom>
          <a:solidFill>
            <a:srgbClr val="002060"/>
          </a:solidFill>
          <a:ln>
            <a:solidFill>
              <a:schemeClr val="tx1">
                <a:lumMod val="85000"/>
                <a:lumOff val="15000"/>
              </a:schemeClr>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US" sz="2400" dirty="0" smtClean="0">
                <a:solidFill>
                  <a:srgbClr val="FFFFFF"/>
                </a:solidFill>
                <a:latin typeface="Times New Roman" panose="02020603050405020304" pitchFamily="18" charset="0"/>
                <a:cs typeface="Times New Roman" panose="02020603050405020304" pitchFamily="18" charset="0"/>
              </a:rPr>
              <a:t>Memory Controllers</a:t>
            </a:r>
            <a:endParaRPr lang="en-US" sz="2400" dirty="0">
              <a:solidFill>
                <a:srgbClr val="FFFFFF"/>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207877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63"/>
                                        </p:tgtEl>
                                        <p:attrNameLst>
                                          <p:attrName>style.visibility</p:attrName>
                                        </p:attrNameLst>
                                      </p:cBhvr>
                                      <p:to>
                                        <p:strVal val="visible"/>
                                      </p:to>
                                    </p:set>
                                    <p:animEffect transition="in" filter="blinds(horizontal)">
                                      <p:cBhvr>
                                        <p:cTn id="10" dur="500"/>
                                        <p:tgtEl>
                                          <p:spTgt spid="63"/>
                                        </p:tgtEl>
                                      </p:cBhvr>
                                    </p:animEffect>
                                  </p:childTnLst>
                                </p:cTn>
                              </p:par>
                            </p:childTnLst>
                          </p:cTn>
                        </p:par>
                      </p:childTnLst>
                    </p:cTn>
                  </p:par>
                  <p:par>
                    <p:cTn id="11" fill="hold">
                      <p:stCondLst>
                        <p:cond delay="indefinite"/>
                      </p:stCondLst>
                      <p:childTnLst>
                        <p:par>
                          <p:cTn id="12" fill="hold">
                            <p:stCondLst>
                              <p:cond delay="0"/>
                            </p:stCondLst>
                            <p:childTnLst>
                              <p:par>
                                <p:cTn id="13" presetID="0" presetClass="path" presetSubtype="0" accel="50000" decel="50000" fill="hold" grpId="1" nodeType="clickEffect">
                                  <p:stCondLst>
                                    <p:cond delay="0"/>
                                  </p:stCondLst>
                                  <p:childTnLst>
                                    <p:animMotion origin="layout" path="M -0.00104 4.81481E-6 C 0.03907 -0.12871 0.07952 -0.25579 -0.00364 -0.3088 C -0.0868 -0.36158 -0.41684 -0.34862 -0.5 -0.31875 C -0.58211 -0.28913 -0.49566 -0.19723 -0.49392 -0.16227 " pathEditMode="relative" rAng="0" ptsTypes="AAAA">
                                      <p:cBhvr>
                                        <p:cTn id="14" dur="2000" fill="hold"/>
                                        <p:tgtEl>
                                          <p:spTgt spid="63"/>
                                        </p:tgtEl>
                                        <p:attrNameLst>
                                          <p:attrName>ppt_x</p:attrName>
                                          <p:attrName>ppt_y</p:attrName>
                                        </p:attrNameLst>
                                      </p:cBhvr>
                                      <p:rCtr x="-24410" y="-17245"/>
                                    </p:animMotion>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6"/>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3" grpId="0" animBg="1"/>
      <p:bldP spid="63" grpId="1" animBg="1"/>
      <p:bldP spid="6" grpId="0"/>
      <p:bldP spid="7" grpId="0" animBg="1"/>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Data Placement Between DRAM and PCM</a:t>
            </a:r>
            <a:endParaRPr lang="en-US" dirty="0"/>
          </a:p>
        </p:txBody>
      </p:sp>
      <p:sp>
        <p:nvSpPr>
          <p:cNvPr id="3" name="Content Placeholder 2"/>
          <p:cNvSpPr>
            <a:spLocks noGrp="1"/>
          </p:cNvSpPr>
          <p:nvPr>
            <p:ph idx="1"/>
          </p:nvPr>
        </p:nvSpPr>
        <p:spPr/>
        <p:txBody>
          <a:bodyPr/>
          <a:lstStyle/>
          <a:p>
            <a:r>
              <a:rPr lang="en-US" dirty="0" smtClean="0"/>
              <a:t>Idea: Characterize data access patterns and guide data placement in hybrid memory</a:t>
            </a:r>
          </a:p>
          <a:p>
            <a:endParaRPr lang="en-US" dirty="0"/>
          </a:p>
          <a:p>
            <a:r>
              <a:rPr lang="en-US" dirty="0" smtClean="0"/>
              <a:t>Streaming accesses: As fast in PCM as in DRAM</a:t>
            </a:r>
          </a:p>
          <a:p>
            <a:endParaRPr lang="en-US" dirty="0"/>
          </a:p>
          <a:p>
            <a:r>
              <a:rPr lang="en-US" dirty="0" smtClean="0"/>
              <a:t>Random accesses: Much faster in DRAM</a:t>
            </a:r>
          </a:p>
          <a:p>
            <a:endParaRPr lang="en-US" dirty="0"/>
          </a:p>
          <a:p>
            <a:r>
              <a:rPr lang="en-US" dirty="0" smtClean="0"/>
              <a:t>Idea: </a:t>
            </a:r>
            <a:r>
              <a:rPr lang="en-US" dirty="0" smtClean="0">
                <a:solidFill>
                  <a:srgbClr val="FF0000"/>
                </a:solidFill>
              </a:rPr>
              <a:t>Place random access data with some reuse in DRAM; streaming data in PCM</a:t>
            </a:r>
          </a:p>
          <a:p>
            <a:endParaRPr lang="en-US" dirty="0"/>
          </a:p>
          <a:p>
            <a:r>
              <a:rPr lang="en-US" dirty="0"/>
              <a:t>Yoon+, “</a:t>
            </a:r>
            <a:r>
              <a:rPr lang="en-US" dirty="0">
                <a:solidFill>
                  <a:srgbClr val="0000FF"/>
                </a:solidFill>
              </a:rPr>
              <a:t>Row Buffer Locality-Aware Data Placement in Hybrid Memories</a:t>
            </a:r>
            <a:r>
              <a:rPr lang="en-US" dirty="0"/>
              <a:t>,” ICCD 2012 Best Paper Award.</a:t>
            </a:r>
          </a:p>
          <a:p>
            <a:endParaRPr lang="en-US" dirty="0"/>
          </a:p>
        </p:txBody>
      </p:sp>
      <p:sp>
        <p:nvSpPr>
          <p:cNvPr id="4" name="Slide Number Placeholder 3"/>
          <p:cNvSpPr>
            <a:spLocks noGrp="1"/>
          </p:cNvSpPr>
          <p:nvPr>
            <p:ph type="sldNum" sz="quarter" idx="11"/>
          </p:nvPr>
        </p:nvSpPr>
        <p:spPr/>
        <p:txBody>
          <a:bodyPr/>
          <a:lstStyle/>
          <a:p>
            <a:fld id="{481389B1-16D0-EE4E-960B-3BEB333B27E2}" type="slidenum">
              <a:rPr lang="en-US" smtClean="0"/>
              <a:pPr/>
              <a:t>194</a:t>
            </a:fld>
            <a:endParaRPr lang="en-US"/>
          </a:p>
        </p:txBody>
      </p:sp>
    </p:spTree>
    <p:extLst>
      <p:ext uri="{BB962C8B-B14F-4D97-AF65-F5344CB8AC3E}">
        <p14:creationId xmlns:p14="http://schemas.microsoft.com/office/powerpoint/2010/main" val="20895624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Chart 17"/>
          <p:cNvGraphicFramePr>
            <a:graphicFrameLocks/>
          </p:cNvGraphicFramePr>
          <p:nvPr>
            <p:extLst/>
          </p:nvPr>
        </p:nvGraphicFramePr>
        <p:xfrm>
          <a:off x="902082" y="1417638"/>
          <a:ext cx="7065701" cy="4938711"/>
        </p:xfrm>
        <a:graphic>
          <a:graphicData uri="http://schemas.openxmlformats.org/drawingml/2006/chart">
            <c:chart xmlns:c="http://schemas.openxmlformats.org/drawingml/2006/chart" xmlns:r="http://schemas.openxmlformats.org/officeDocument/2006/relationships" r:id="rId3"/>
          </a:graphicData>
        </a:graphic>
      </p:graphicFrame>
      <p:sp>
        <p:nvSpPr>
          <p:cNvPr id="3" name="Rectangle 2"/>
          <p:cNvSpPr/>
          <p:nvPr/>
        </p:nvSpPr>
        <p:spPr>
          <a:xfrm>
            <a:off x="0" y="1880315"/>
            <a:ext cx="9144000" cy="4468669"/>
          </a:xfrm>
          <a:prstGeom prst="rect">
            <a:avLst/>
          </a:prstGeom>
          <a:ln>
            <a:noFill/>
          </a:ln>
        </p:spPr>
        <p:style>
          <a:lnRef idx="2">
            <a:schemeClr val="dk1"/>
          </a:lnRef>
          <a:fillRef idx="1">
            <a:schemeClr val="lt1"/>
          </a:fillRef>
          <a:effectRef idx="0">
            <a:schemeClr val="dk1"/>
          </a:effectRef>
          <a:fontRef idx="minor">
            <a:schemeClr val="dk1"/>
          </a:fontRef>
        </p:style>
        <p:txBody>
          <a:bodyPr rtlCol="0" anchor="ctr"/>
          <a:lstStyle/>
          <a:p>
            <a:pPr algn="ctr" defTabSz="457200" fontAlgn="base">
              <a:spcBef>
                <a:spcPct val="0"/>
              </a:spcBef>
              <a:spcAft>
                <a:spcPct val="0"/>
              </a:spcAft>
            </a:pPr>
            <a:endParaRPr lang="en-US">
              <a:solidFill>
                <a:prstClr val="black"/>
              </a:solidFill>
            </a:endParaRPr>
          </a:p>
        </p:txBody>
      </p:sp>
      <p:graphicFrame>
        <p:nvGraphicFramePr>
          <p:cNvPr id="13" name="Chart 12"/>
          <p:cNvGraphicFramePr>
            <a:graphicFrameLocks/>
          </p:cNvGraphicFramePr>
          <p:nvPr>
            <p:extLst/>
          </p:nvPr>
        </p:nvGraphicFramePr>
        <p:xfrm>
          <a:off x="902083" y="1999737"/>
          <a:ext cx="3138021" cy="434924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 name="Chart 13"/>
          <p:cNvGraphicFramePr>
            <a:graphicFrameLocks/>
          </p:cNvGraphicFramePr>
          <p:nvPr>
            <p:extLst/>
          </p:nvPr>
        </p:nvGraphicFramePr>
        <p:xfrm>
          <a:off x="4847052" y="1999738"/>
          <a:ext cx="3107242" cy="4356612"/>
        </p:xfrm>
        <a:graphic>
          <a:graphicData uri="http://schemas.openxmlformats.org/drawingml/2006/chart">
            <c:chart xmlns:c="http://schemas.openxmlformats.org/drawingml/2006/chart" xmlns:r="http://schemas.openxmlformats.org/officeDocument/2006/relationships" r:id="rId5"/>
          </a:graphicData>
        </a:graphic>
      </p:graphicFrame>
      <p:sp>
        <p:nvSpPr>
          <p:cNvPr id="2" name="Title 1"/>
          <p:cNvSpPr>
            <a:spLocks noGrp="1"/>
          </p:cNvSpPr>
          <p:nvPr>
            <p:ph type="title"/>
          </p:nvPr>
        </p:nvSpPr>
        <p:spPr>
          <a:xfrm>
            <a:off x="457200" y="274638"/>
            <a:ext cx="8435280" cy="1143000"/>
          </a:xfrm>
        </p:spPr>
        <p:txBody>
          <a:bodyPr/>
          <a:lstStyle/>
          <a:p>
            <a:r>
              <a:rPr lang="en-US" dirty="0" smtClean="0"/>
              <a:t>Hybrid vs. All-PCM/DRAM </a:t>
            </a:r>
            <a:r>
              <a:rPr lang="en-US" sz="3000" dirty="0" smtClean="0"/>
              <a:t>[ICCD’12]</a:t>
            </a:r>
            <a:endParaRPr lang="en-US" sz="3000" dirty="0"/>
          </a:p>
        </p:txBody>
      </p:sp>
      <p:cxnSp>
        <p:nvCxnSpPr>
          <p:cNvPr id="15" name="Straight Arrow Connector 14"/>
          <p:cNvCxnSpPr/>
          <p:nvPr/>
        </p:nvCxnSpPr>
        <p:spPr>
          <a:xfrm flipV="1">
            <a:off x="2466641" y="3562350"/>
            <a:ext cx="0" cy="604839"/>
          </a:xfrm>
          <a:prstGeom prst="straightConnector1">
            <a:avLst/>
          </a:prstGeom>
          <a:ln>
            <a:solidFill>
              <a:srgbClr val="FF0000"/>
            </a:solidFill>
            <a:headEnd type="none"/>
            <a:tailEnd type="arrow"/>
          </a:ln>
        </p:spPr>
        <p:style>
          <a:lnRef idx="2">
            <a:schemeClr val="accent2"/>
          </a:lnRef>
          <a:fillRef idx="0">
            <a:schemeClr val="accent2"/>
          </a:fillRef>
          <a:effectRef idx="1">
            <a:schemeClr val="accent2"/>
          </a:effectRef>
          <a:fontRef idx="minor">
            <a:schemeClr val="tx1"/>
          </a:fontRef>
        </p:style>
      </p:cxnSp>
      <p:cxnSp>
        <p:nvCxnSpPr>
          <p:cNvPr id="16" name="Straight Arrow Connector 15"/>
          <p:cNvCxnSpPr/>
          <p:nvPr/>
        </p:nvCxnSpPr>
        <p:spPr>
          <a:xfrm>
            <a:off x="2906923" y="2512219"/>
            <a:ext cx="0" cy="1050131"/>
          </a:xfrm>
          <a:prstGeom prst="straightConnector1">
            <a:avLst/>
          </a:prstGeom>
          <a:ln>
            <a:solidFill>
              <a:srgbClr val="FF0000"/>
            </a:solidFill>
            <a:headEnd type="none"/>
            <a:tailEnd type="arrow"/>
          </a:ln>
        </p:spPr>
        <p:style>
          <a:lnRef idx="2">
            <a:schemeClr val="accent2"/>
          </a:lnRef>
          <a:fillRef idx="0">
            <a:schemeClr val="accent2"/>
          </a:fillRef>
          <a:effectRef idx="1">
            <a:schemeClr val="accent2"/>
          </a:effectRef>
          <a:fontRef idx="minor">
            <a:schemeClr val="tx1"/>
          </a:fontRef>
        </p:style>
      </p:cxnSp>
      <p:sp>
        <p:nvSpPr>
          <p:cNvPr id="9" name="TextBox 8"/>
          <p:cNvSpPr txBox="1"/>
          <p:nvPr/>
        </p:nvSpPr>
        <p:spPr>
          <a:xfrm>
            <a:off x="1307244" y="4745954"/>
            <a:ext cx="6632544" cy="830997"/>
          </a:xfrm>
          <a:prstGeom prst="rect">
            <a:avLst/>
          </a:prstGeom>
          <a:ln>
            <a:solidFill>
              <a:srgbClr val="0000FF"/>
            </a:solidFill>
          </a:ln>
        </p:spPr>
        <p:style>
          <a:lnRef idx="2">
            <a:schemeClr val="dk1"/>
          </a:lnRef>
          <a:fillRef idx="1">
            <a:schemeClr val="lt1"/>
          </a:fillRef>
          <a:effectRef idx="0">
            <a:schemeClr val="dk1"/>
          </a:effectRef>
          <a:fontRef idx="minor">
            <a:schemeClr val="dk1"/>
          </a:fontRef>
        </p:style>
        <p:txBody>
          <a:bodyPr wrap="square" rtlCol="0">
            <a:spAutoFit/>
          </a:bodyPr>
          <a:lstStyle/>
          <a:p>
            <a:pPr algn="ctr" defTabSz="457200" fontAlgn="base">
              <a:spcBef>
                <a:spcPct val="0"/>
              </a:spcBef>
              <a:spcAft>
                <a:spcPct val="0"/>
              </a:spcAft>
            </a:pPr>
            <a:r>
              <a:rPr lang="en-US" sz="2400" b="1" dirty="0" smtClean="0">
                <a:solidFill>
                  <a:srgbClr val="0000FF"/>
                </a:solidFill>
              </a:rPr>
              <a:t>31% better performance than all PCM, </a:t>
            </a:r>
          </a:p>
          <a:p>
            <a:pPr algn="ctr" defTabSz="457200" fontAlgn="base">
              <a:spcBef>
                <a:spcPct val="0"/>
              </a:spcBef>
              <a:spcAft>
                <a:spcPct val="0"/>
              </a:spcAft>
            </a:pPr>
            <a:r>
              <a:rPr lang="en-US" sz="2400" b="1" dirty="0" smtClean="0">
                <a:solidFill>
                  <a:srgbClr val="0000FF"/>
                </a:solidFill>
              </a:rPr>
              <a:t>within 29% of all DRAM performance</a:t>
            </a:r>
            <a:endParaRPr lang="en-US" sz="2400" b="1" dirty="0">
              <a:solidFill>
                <a:srgbClr val="0000FF"/>
              </a:solidFill>
            </a:endParaRPr>
          </a:p>
        </p:txBody>
      </p:sp>
      <p:sp>
        <p:nvSpPr>
          <p:cNvPr id="11" name="TextBox 10"/>
          <p:cNvSpPr txBox="1"/>
          <p:nvPr/>
        </p:nvSpPr>
        <p:spPr>
          <a:xfrm>
            <a:off x="1868805" y="3680103"/>
            <a:ext cx="597836" cy="369332"/>
          </a:xfrm>
          <a:prstGeom prst="rect">
            <a:avLst/>
          </a:prstGeom>
          <a:noFill/>
        </p:spPr>
        <p:txBody>
          <a:bodyPr wrap="square" rtlCol="0">
            <a:spAutoFit/>
          </a:bodyPr>
          <a:lstStyle/>
          <a:p>
            <a:pPr algn="r" defTabSz="457200" fontAlgn="base">
              <a:spcBef>
                <a:spcPct val="0"/>
              </a:spcBef>
              <a:spcAft>
                <a:spcPct val="0"/>
              </a:spcAft>
            </a:pPr>
            <a:r>
              <a:rPr lang="en-US" dirty="0" smtClean="0">
                <a:solidFill>
                  <a:srgbClr val="0000FF"/>
                </a:solidFill>
                <a:ea typeface="ＭＳ Ｐゴシック" charset="0"/>
                <a:cs typeface="ＭＳ Ｐゴシック" charset="0"/>
              </a:rPr>
              <a:t>31%</a:t>
            </a:r>
            <a:endParaRPr lang="en-US" dirty="0">
              <a:solidFill>
                <a:srgbClr val="0000FF"/>
              </a:solidFill>
              <a:ea typeface="ＭＳ Ｐゴシック" charset="0"/>
              <a:cs typeface="ＭＳ Ｐゴシック" charset="0"/>
            </a:endParaRPr>
          </a:p>
        </p:txBody>
      </p:sp>
      <p:sp>
        <p:nvSpPr>
          <p:cNvPr id="12" name="TextBox 11"/>
          <p:cNvSpPr txBox="1"/>
          <p:nvPr/>
        </p:nvSpPr>
        <p:spPr>
          <a:xfrm>
            <a:off x="2309087" y="2852618"/>
            <a:ext cx="597836" cy="369332"/>
          </a:xfrm>
          <a:prstGeom prst="rect">
            <a:avLst/>
          </a:prstGeom>
          <a:noFill/>
        </p:spPr>
        <p:txBody>
          <a:bodyPr wrap="square" rtlCol="0">
            <a:spAutoFit/>
          </a:bodyPr>
          <a:lstStyle/>
          <a:p>
            <a:pPr algn="r" defTabSz="457200" fontAlgn="base">
              <a:spcBef>
                <a:spcPct val="0"/>
              </a:spcBef>
              <a:spcAft>
                <a:spcPct val="0"/>
              </a:spcAft>
            </a:pPr>
            <a:r>
              <a:rPr lang="en-US" dirty="0" smtClean="0">
                <a:solidFill>
                  <a:srgbClr val="0000FF"/>
                </a:solidFill>
                <a:ea typeface="ＭＳ Ｐゴシック" charset="0"/>
                <a:cs typeface="ＭＳ Ｐゴシック" charset="0"/>
              </a:rPr>
              <a:t>29%</a:t>
            </a:r>
            <a:endParaRPr lang="en-US" dirty="0">
              <a:solidFill>
                <a:srgbClr val="0000FF"/>
              </a:solidFill>
              <a:ea typeface="ＭＳ Ｐゴシック" charset="0"/>
              <a:cs typeface="ＭＳ Ｐゴシック" charset="0"/>
            </a:endParaRPr>
          </a:p>
        </p:txBody>
      </p:sp>
      <p:sp>
        <p:nvSpPr>
          <p:cNvPr id="5" name="Rectangle 4"/>
          <p:cNvSpPr/>
          <p:nvPr/>
        </p:nvSpPr>
        <p:spPr>
          <a:xfrm>
            <a:off x="-36512" y="6474822"/>
            <a:ext cx="9060448" cy="338554"/>
          </a:xfrm>
          <a:prstGeom prst="rect">
            <a:avLst/>
          </a:prstGeom>
        </p:spPr>
        <p:txBody>
          <a:bodyPr wrap="square">
            <a:spAutoFit/>
          </a:bodyPr>
          <a:lstStyle/>
          <a:p>
            <a:r>
              <a:rPr lang="en-US" sz="1600" dirty="0" smtClean="0">
                <a:solidFill>
                  <a:prstClr val="black"/>
                </a:solidFill>
              </a:rPr>
              <a:t>Yoon+, </a:t>
            </a:r>
            <a:r>
              <a:rPr lang="en-US" sz="1600" dirty="0">
                <a:solidFill>
                  <a:prstClr val="black"/>
                </a:solidFill>
              </a:rPr>
              <a:t>“</a:t>
            </a:r>
            <a:r>
              <a:rPr lang="en-US" sz="1600" dirty="0">
                <a:solidFill>
                  <a:srgbClr val="0000FF"/>
                </a:solidFill>
              </a:rPr>
              <a:t>Row Buffer Locality-Aware Data Placement in Hybrid Memories</a:t>
            </a:r>
            <a:r>
              <a:rPr lang="en-US" sz="1600" dirty="0">
                <a:solidFill>
                  <a:prstClr val="black"/>
                </a:solidFill>
              </a:rPr>
              <a:t>,” ICCD 2012 Best Paper Award.</a:t>
            </a:r>
          </a:p>
        </p:txBody>
      </p:sp>
    </p:spTree>
    <p:extLst>
      <p:ext uri="{BB962C8B-B14F-4D97-AF65-F5344CB8AC3E}">
        <p14:creationId xmlns:p14="http://schemas.microsoft.com/office/powerpoint/2010/main" val="890483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P spid="12"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smtClean="0"/>
              <a:t>More on Hybrid Memory Data Placement</a:t>
            </a:r>
            <a:endParaRPr lang="en-US" sz="3600" dirty="0"/>
          </a:p>
        </p:txBody>
      </p:sp>
      <p:sp>
        <p:nvSpPr>
          <p:cNvPr id="3" name="Content Placeholder 2"/>
          <p:cNvSpPr>
            <a:spLocks noGrp="1"/>
          </p:cNvSpPr>
          <p:nvPr>
            <p:ph idx="1"/>
          </p:nvPr>
        </p:nvSpPr>
        <p:spPr/>
        <p:txBody>
          <a:bodyPr/>
          <a:lstStyle/>
          <a:p>
            <a:r>
              <a:rPr lang="en-US" dirty="0" err="1"/>
              <a:t>HanBin</a:t>
            </a:r>
            <a:r>
              <a:rPr lang="en-US" dirty="0"/>
              <a:t> Yoon, Justin Meza, </a:t>
            </a:r>
            <a:r>
              <a:rPr lang="en-US" dirty="0" err="1"/>
              <a:t>Rachata</a:t>
            </a:r>
            <a:r>
              <a:rPr lang="en-US" dirty="0"/>
              <a:t> </a:t>
            </a:r>
            <a:r>
              <a:rPr lang="en-US" dirty="0" err="1"/>
              <a:t>Ausavarungnirun</a:t>
            </a:r>
            <a:r>
              <a:rPr lang="en-US" dirty="0"/>
              <a:t>, Rachael Harding, and Onur Mutlu,</a:t>
            </a:r>
            <a:br>
              <a:rPr lang="en-US" dirty="0"/>
            </a:br>
            <a:r>
              <a:rPr lang="en-US" b="1" dirty="0">
                <a:hlinkClick r:id="rId2"/>
              </a:rPr>
              <a:t>"Row Buffer Locality Aware Caching Policies for Hybrid Memories"</a:t>
            </a:r>
            <a:r>
              <a:rPr lang="en-US" dirty="0"/>
              <a:t/>
            </a:r>
            <a:br>
              <a:rPr lang="en-US" dirty="0"/>
            </a:br>
            <a:r>
              <a:rPr lang="en-US" i="1" dirty="0"/>
              <a:t>Proceedings of the </a:t>
            </a:r>
            <a:r>
              <a:rPr lang="en-US" i="1" dirty="0">
                <a:hlinkClick r:id="rId3"/>
              </a:rPr>
              <a:t>30th IEEE International Conference on Computer Design</a:t>
            </a:r>
            <a:r>
              <a:rPr lang="en-US" i="1" dirty="0"/>
              <a:t> (</a:t>
            </a:r>
            <a:r>
              <a:rPr lang="en-US" b="1" i="1" dirty="0"/>
              <a:t>ICCD</a:t>
            </a:r>
            <a:r>
              <a:rPr lang="en-US" i="1" dirty="0"/>
              <a:t>)</a:t>
            </a:r>
            <a:r>
              <a:rPr lang="en-US" dirty="0"/>
              <a:t>, Montreal, Quebec, Canada, September 2012. </a:t>
            </a:r>
            <a:r>
              <a:rPr lang="en-US" dirty="0">
                <a:hlinkClick r:id="rId4"/>
              </a:rPr>
              <a:t>Slides (pptx)</a:t>
            </a:r>
            <a:r>
              <a:rPr lang="en-US" dirty="0"/>
              <a:t> </a:t>
            </a:r>
            <a:r>
              <a:rPr lang="en-US" dirty="0">
                <a:hlinkClick r:id="rId5"/>
              </a:rPr>
              <a:t>(pdf</a:t>
            </a:r>
            <a:r>
              <a:rPr lang="en-US" dirty="0" smtClean="0">
                <a:hlinkClick r:id="rId5"/>
              </a:rPr>
              <a:t>)</a:t>
            </a:r>
            <a:endParaRPr lang="en-US" dirty="0" smtClean="0"/>
          </a:p>
          <a:p>
            <a:endParaRPr lang="en-US" dirty="0"/>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196</a:t>
            </a:fld>
            <a:endParaRPr lang="en-US"/>
          </a:p>
        </p:txBody>
      </p:sp>
      <p:pic>
        <p:nvPicPr>
          <p:cNvPr id="5" name="Picture 4"/>
          <p:cNvPicPr>
            <a:picLocks noChangeAspect="1"/>
          </p:cNvPicPr>
          <p:nvPr/>
        </p:nvPicPr>
        <p:blipFill>
          <a:blip r:embed="rId6"/>
          <a:stretch>
            <a:fillRect/>
          </a:stretch>
        </p:blipFill>
        <p:spPr>
          <a:xfrm>
            <a:off x="0" y="4533758"/>
            <a:ext cx="9144000" cy="1919578"/>
          </a:xfrm>
          <a:prstGeom prst="rect">
            <a:avLst/>
          </a:prstGeom>
        </p:spPr>
      </p:pic>
    </p:spTree>
    <p:extLst>
      <p:ext uri="{BB962C8B-B14F-4D97-AF65-F5344CB8AC3E}">
        <p14:creationId xmlns:p14="http://schemas.microsoft.com/office/powerpoint/2010/main" val="18917815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Weaknesses of Existing Solutions</a:t>
            </a:r>
            <a:endParaRPr lang="en-US" dirty="0"/>
          </a:p>
        </p:txBody>
      </p:sp>
      <p:sp>
        <p:nvSpPr>
          <p:cNvPr id="3" name="Content Placeholder 2"/>
          <p:cNvSpPr>
            <a:spLocks noGrp="1"/>
          </p:cNvSpPr>
          <p:nvPr>
            <p:ph idx="1"/>
          </p:nvPr>
        </p:nvSpPr>
        <p:spPr>
          <a:xfrm>
            <a:off x="228600" y="908721"/>
            <a:ext cx="8915400" cy="5339680"/>
          </a:xfrm>
        </p:spPr>
        <p:txBody>
          <a:bodyPr/>
          <a:lstStyle/>
          <a:p>
            <a:r>
              <a:rPr lang="en-US" dirty="0" smtClean="0"/>
              <a:t>They are all </a:t>
            </a:r>
            <a:r>
              <a:rPr lang="en-US" dirty="0" smtClean="0">
                <a:solidFill>
                  <a:srgbClr val="C00000"/>
                </a:solidFill>
              </a:rPr>
              <a:t>heuristics </a:t>
            </a:r>
            <a:r>
              <a:rPr lang="en-US" dirty="0">
                <a:solidFill>
                  <a:srgbClr val="C00000"/>
                </a:solidFill>
              </a:rPr>
              <a:t>that consider only a </a:t>
            </a:r>
            <a:r>
              <a:rPr lang="en-US" b="1" i="1" dirty="0">
                <a:solidFill>
                  <a:srgbClr val="C00000"/>
                </a:solidFill>
              </a:rPr>
              <a:t>limited </a:t>
            </a:r>
            <a:r>
              <a:rPr lang="en-US" b="1" i="1" dirty="0" smtClean="0">
                <a:solidFill>
                  <a:srgbClr val="C00000"/>
                </a:solidFill>
              </a:rPr>
              <a:t>part </a:t>
            </a:r>
            <a:r>
              <a:rPr lang="en-US" b="1" dirty="0" smtClean="0">
                <a:solidFill>
                  <a:srgbClr val="C00000"/>
                </a:solidFill>
              </a:rPr>
              <a:t>of memory access behavior</a:t>
            </a:r>
          </a:p>
          <a:p>
            <a:endParaRPr lang="en-US" b="1" dirty="0" smtClean="0">
              <a:solidFill>
                <a:srgbClr val="C00000"/>
              </a:solidFill>
            </a:endParaRPr>
          </a:p>
          <a:p>
            <a:r>
              <a:rPr lang="en-US" b="1" dirty="0" smtClean="0">
                <a:solidFill>
                  <a:srgbClr val="C00000"/>
                </a:solidFill>
              </a:rPr>
              <a:t>Do </a:t>
            </a:r>
            <a:r>
              <a:rPr lang="en-US" b="1" dirty="0">
                <a:solidFill>
                  <a:srgbClr val="C00000"/>
                </a:solidFill>
              </a:rPr>
              <a:t>not </a:t>
            </a:r>
            <a:r>
              <a:rPr lang="en-US" b="1" i="1" dirty="0">
                <a:solidFill>
                  <a:srgbClr val="C00000"/>
                </a:solidFill>
              </a:rPr>
              <a:t>directly</a:t>
            </a:r>
            <a:r>
              <a:rPr lang="en-US" b="1" dirty="0">
                <a:solidFill>
                  <a:srgbClr val="C00000"/>
                </a:solidFill>
              </a:rPr>
              <a:t> capture the overall system performance </a:t>
            </a:r>
            <a:r>
              <a:rPr lang="en-US" b="1" dirty="0" smtClean="0">
                <a:solidFill>
                  <a:srgbClr val="C00000"/>
                </a:solidFill>
              </a:rPr>
              <a:t>impact</a:t>
            </a:r>
            <a:r>
              <a:rPr lang="en-US" dirty="0" smtClean="0"/>
              <a:t> </a:t>
            </a:r>
            <a:r>
              <a:rPr lang="en-US" dirty="0"/>
              <a:t>of data placement decisions </a:t>
            </a:r>
            <a:endParaRPr lang="en-US" dirty="0" smtClean="0"/>
          </a:p>
          <a:p>
            <a:pPr>
              <a:spcBef>
                <a:spcPts val="500"/>
              </a:spcBef>
            </a:pPr>
            <a:endParaRPr lang="en-US" dirty="0" smtClean="0"/>
          </a:p>
          <a:p>
            <a:pPr>
              <a:spcBef>
                <a:spcPts val="500"/>
              </a:spcBef>
            </a:pPr>
            <a:endParaRPr lang="en-US" dirty="0" smtClean="0"/>
          </a:p>
          <a:p>
            <a:pPr>
              <a:spcBef>
                <a:spcPts val="500"/>
              </a:spcBef>
            </a:pPr>
            <a:r>
              <a:rPr lang="en-US" dirty="0" smtClean="0"/>
              <a:t>Example: None capture </a:t>
            </a:r>
            <a:r>
              <a:rPr lang="en-US" b="1" dirty="0" smtClean="0">
                <a:solidFill>
                  <a:srgbClr val="0066CC"/>
                </a:solidFill>
              </a:rPr>
              <a:t>memory-level parallelism</a:t>
            </a:r>
            <a:r>
              <a:rPr lang="en-US" dirty="0" smtClean="0"/>
              <a:t> (MLP)</a:t>
            </a:r>
          </a:p>
          <a:p>
            <a:pPr lvl="1">
              <a:spcBef>
                <a:spcPts val="500"/>
              </a:spcBef>
            </a:pPr>
            <a:r>
              <a:rPr lang="en-US" dirty="0"/>
              <a:t>N</a:t>
            </a:r>
            <a:r>
              <a:rPr lang="en-US" dirty="0" smtClean="0"/>
              <a:t>umber of </a:t>
            </a:r>
            <a:r>
              <a:rPr lang="en-US" b="1" i="1" dirty="0" smtClean="0">
                <a:solidFill>
                  <a:srgbClr val="0066CC"/>
                </a:solidFill>
              </a:rPr>
              <a:t>concurrent</a:t>
            </a:r>
            <a:r>
              <a:rPr lang="en-US" b="1" dirty="0" smtClean="0">
                <a:solidFill>
                  <a:srgbClr val="0066CC"/>
                </a:solidFill>
              </a:rPr>
              <a:t> memory requests</a:t>
            </a:r>
            <a:r>
              <a:rPr lang="en-US" dirty="0" smtClean="0"/>
              <a:t> from the same application when a page is accessed</a:t>
            </a:r>
          </a:p>
          <a:p>
            <a:pPr lvl="1">
              <a:spcBef>
                <a:spcPts val="500"/>
              </a:spcBef>
            </a:pPr>
            <a:r>
              <a:rPr lang="en-US" dirty="0" smtClean="0"/>
              <a:t>Affects how much page migration helps performance</a:t>
            </a:r>
          </a:p>
          <a:p>
            <a:pPr lvl="1"/>
            <a:endParaRPr lang="en-US" b="1" dirty="0">
              <a:solidFill>
                <a:srgbClr val="FF0000"/>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197</a:t>
            </a:fld>
            <a:endParaRPr lang="en-US" altLang="en-US"/>
          </a:p>
        </p:txBody>
      </p:sp>
    </p:spTree>
    <p:extLst>
      <p:ext uri="{BB962C8B-B14F-4D97-AF65-F5344CB8AC3E}">
        <p14:creationId xmlns:p14="http://schemas.microsoft.com/office/powerpoint/2010/main" val="167741954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Importance of Memory-Level Parallelism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198</a:t>
            </a:fld>
            <a:endParaRPr lang="en-US" altLang="en-US"/>
          </a:p>
        </p:txBody>
      </p:sp>
      <p:cxnSp>
        <p:nvCxnSpPr>
          <p:cNvPr id="5" name="Straight Arrow Connector 4"/>
          <p:cNvCxnSpPr/>
          <p:nvPr/>
        </p:nvCxnSpPr>
        <p:spPr>
          <a:xfrm>
            <a:off x="381000" y="4495800"/>
            <a:ext cx="4038600" cy="0"/>
          </a:xfrm>
          <a:prstGeom prst="straightConnector1">
            <a:avLst/>
          </a:prstGeom>
          <a:noFill/>
          <a:ln w="25400" cap="flat" cmpd="sng" algn="ctr">
            <a:solidFill>
              <a:srgbClr val="000000"/>
            </a:solidFill>
            <a:prstDash val="solid"/>
            <a:tailEnd type="arrow"/>
          </a:ln>
          <a:effectLst>
            <a:outerShdw blurRad="40000" dist="20000" dir="5400000" rotWithShape="0">
              <a:srgbClr val="000000">
                <a:alpha val="38000"/>
              </a:srgbClr>
            </a:outerShdw>
          </a:effectLst>
        </p:spPr>
      </p:cxnSp>
      <p:sp>
        <p:nvSpPr>
          <p:cNvPr id="6" name="Octagon 5"/>
          <p:cNvSpPr/>
          <p:nvPr/>
        </p:nvSpPr>
        <p:spPr>
          <a:xfrm>
            <a:off x="2286000" y="1447800"/>
            <a:ext cx="1752600" cy="381000"/>
          </a:xfrm>
          <a:prstGeom prst="octagon">
            <a:avLst/>
          </a:prstGeom>
          <a:solidFill>
            <a:srgbClr val="92D050"/>
          </a:solidFill>
          <a:ln w="9525" cap="flat" cmpd="sng" algn="ctr">
            <a:solidFill>
              <a:schemeClr val="tx1"/>
            </a:solidFill>
            <a:prstDash val="solid"/>
          </a:ln>
          <a:effectLst>
            <a:outerShdw blurRad="40000" dist="23000" dir="5400000" rotWithShape="0">
              <a:srgbClr val="000000">
                <a:alpha val="35000"/>
              </a:srgbClr>
            </a:outerShdw>
          </a:effectLst>
        </p:spPr>
        <p:txBody>
          <a:bodyPr rtlCol="0" anchor="ctr"/>
          <a:lstStyle/>
          <a:p>
            <a:pPr algn="ctr">
              <a:defRPr/>
            </a:pPr>
            <a:endParaRPr lang="en-US" kern="0">
              <a:solidFill>
                <a:srgbClr val="FF0000"/>
              </a:solidFill>
            </a:endParaRPr>
          </a:p>
        </p:txBody>
      </p:sp>
      <p:sp>
        <p:nvSpPr>
          <p:cNvPr id="7" name="Octagon 6"/>
          <p:cNvSpPr/>
          <p:nvPr/>
        </p:nvSpPr>
        <p:spPr>
          <a:xfrm>
            <a:off x="6781800" y="2133600"/>
            <a:ext cx="1752600" cy="381000"/>
          </a:xfrm>
          <a:prstGeom prst="octagon">
            <a:avLst/>
          </a:prstGeom>
          <a:solidFill>
            <a:srgbClr val="92D050"/>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lstStyle/>
          <a:p>
            <a:pPr algn="ctr">
              <a:defRPr/>
            </a:pPr>
            <a:endParaRPr lang="en-US" kern="0">
              <a:solidFill>
                <a:srgbClr val="FFFFFF"/>
              </a:solidFill>
            </a:endParaRPr>
          </a:p>
        </p:txBody>
      </p:sp>
      <p:sp>
        <p:nvSpPr>
          <p:cNvPr id="8" name="Octagon 7"/>
          <p:cNvSpPr/>
          <p:nvPr/>
        </p:nvSpPr>
        <p:spPr>
          <a:xfrm>
            <a:off x="6781800" y="3886200"/>
            <a:ext cx="1066800" cy="381000"/>
          </a:xfrm>
          <a:prstGeom prst="octagon">
            <a:avLst/>
          </a:prstGeom>
          <a:solidFill>
            <a:srgbClr val="009900"/>
          </a:solidFill>
          <a:ln w="9525" cap="flat" cmpd="sng" algn="ctr">
            <a:solidFill>
              <a:schemeClr val="tx1"/>
            </a:solidFill>
            <a:prstDash val="solid"/>
          </a:ln>
          <a:effectLst>
            <a:outerShdw blurRad="40000" dist="23000" dir="5400000" rotWithShape="0">
              <a:srgbClr val="000000">
                <a:alpha val="35000"/>
              </a:srgbClr>
            </a:outerShdw>
          </a:effectLst>
        </p:spPr>
        <p:txBody>
          <a:bodyPr rtlCol="0" anchor="ctr"/>
          <a:lstStyle/>
          <a:p>
            <a:pPr algn="ctr">
              <a:defRPr/>
            </a:pPr>
            <a:endParaRPr lang="en-US" kern="0">
              <a:solidFill>
                <a:srgbClr val="FF0000"/>
              </a:solidFill>
            </a:endParaRPr>
          </a:p>
        </p:txBody>
      </p:sp>
      <p:sp>
        <p:nvSpPr>
          <p:cNvPr id="9" name="Octagon 8"/>
          <p:cNvSpPr/>
          <p:nvPr/>
        </p:nvSpPr>
        <p:spPr>
          <a:xfrm>
            <a:off x="2286000" y="3276600"/>
            <a:ext cx="1066800" cy="381000"/>
          </a:xfrm>
          <a:prstGeom prst="octagon">
            <a:avLst/>
          </a:prstGeom>
          <a:solidFill>
            <a:srgbClr val="009900"/>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lstStyle/>
          <a:p>
            <a:pPr algn="ctr">
              <a:defRPr/>
            </a:pPr>
            <a:endParaRPr lang="en-US" kern="0">
              <a:solidFill>
                <a:srgbClr val="FFFFFF"/>
              </a:solidFill>
            </a:endParaRPr>
          </a:p>
        </p:txBody>
      </p:sp>
      <p:cxnSp>
        <p:nvCxnSpPr>
          <p:cNvPr id="10" name="Straight Connector 9"/>
          <p:cNvCxnSpPr/>
          <p:nvPr/>
        </p:nvCxnSpPr>
        <p:spPr>
          <a:xfrm>
            <a:off x="4038600" y="1793409"/>
            <a:ext cx="0" cy="2702391"/>
          </a:xfrm>
          <a:prstGeom prst="line">
            <a:avLst/>
          </a:prstGeom>
          <a:noFill/>
          <a:ln w="25400" cap="flat" cmpd="sng" algn="ctr">
            <a:solidFill>
              <a:srgbClr val="000000"/>
            </a:solidFill>
            <a:prstDash val="dash"/>
          </a:ln>
          <a:effectLst>
            <a:outerShdw blurRad="40000" dist="20000" dir="5400000" rotWithShape="0">
              <a:srgbClr val="000000">
                <a:alpha val="38000"/>
              </a:srgbClr>
            </a:outerShdw>
          </a:effectLst>
        </p:spPr>
      </p:cxnSp>
      <p:cxnSp>
        <p:nvCxnSpPr>
          <p:cNvPr id="11" name="Straight Connector 10"/>
          <p:cNvCxnSpPr/>
          <p:nvPr/>
        </p:nvCxnSpPr>
        <p:spPr>
          <a:xfrm>
            <a:off x="310141" y="2667000"/>
            <a:ext cx="4109459" cy="0"/>
          </a:xfrm>
          <a:prstGeom prst="line">
            <a:avLst/>
          </a:prstGeom>
          <a:noFill/>
          <a:ln w="25400" cap="flat" cmpd="sng" algn="ctr">
            <a:solidFill>
              <a:srgbClr val="000000"/>
            </a:solidFill>
            <a:prstDash val="dash"/>
          </a:ln>
          <a:effectLst>
            <a:outerShdw blurRad="40000" dist="20000" dir="5400000" rotWithShape="0">
              <a:srgbClr val="000000">
                <a:alpha val="38000"/>
              </a:srgbClr>
            </a:outerShdw>
          </a:effectLst>
        </p:spPr>
      </p:cxnSp>
      <p:sp>
        <p:nvSpPr>
          <p:cNvPr id="12" name="TextBox 11"/>
          <p:cNvSpPr txBox="1"/>
          <p:nvPr/>
        </p:nvSpPr>
        <p:spPr>
          <a:xfrm>
            <a:off x="304800" y="1447800"/>
            <a:ext cx="2040943" cy="400110"/>
          </a:xfrm>
          <a:prstGeom prst="rect">
            <a:avLst/>
          </a:prstGeom>
          <a:noFill/>
        </p:spPr>
        <p:txBody>
          <a:bodyPr wrap="none" rtlCol="0">
            <a:spAutoFit/>
          </a:bodyPr>
          <a:lstStyle/>
          <a:p>
            <a:pPr>
              <a:defRPr/>
            </a:pPr>
            <a:r>
              <a:rPr lang="en-US" sz="2000" kern="0" dirty="0" smtClean="0">
                <a:solidFill>
                  <a:sysClr val="windowText" lastClr="000000"/>
                </a:solidFill>
                <a:latin typeface="Times New Roman"/>
                <a:cs typeface="Times New Roman"/>
              </a:rPr>
              <a:t>requests to </a:t>
            </a:r>
            <a:r>
              <a:rPr lang="en-US" sz="2000" kern="0" dirty="0">
                <a:solidFill>
                  <a:sysClr val="windowText" lastClr="000000"/>
                </a:solidFill>
                <a:latin typeface="Times New Roman"/>
                <a:cs typeface="Times New Roman"/>
              </a:rPr>
              <a:t>P</a:t>
            </a:r>
            <a:r>
              <a:rPr lang="en-US" sz="2000" kern="0" dirty="0" smtClean="0">
                <a:solidFill>
                  <a:sysClr val="windowText" lastClr="000000"/>
                </a:solidFill>
                <a:latin typeface="Times New Roman"/>
                <a:cs typeface="Times New Roman"/>
              </a:rPr>
              <a:t>age </a:t>
            </a:r>
            <a:r>
              <a:rPr lang="en-US" sz="2000" kern="0" dirty="0">
                <a:solidFill>
                  <a:sysClr val="windowText" lastClr="000000"/>
                </a:solidFill>
                <a:latin typeface="Times New Roman"/>
                <a:cs typeface="Times New Roman"/>
              </a:rPr>
              <a:t>1</a:t>
            </a:r>
          </a:p>
        </p:txBody>
      </p:sp>
      <p:sp>
        <p:nvSpPr>
          <p:cNvPr id="13" name="TextBox 12"/>
          <p:cNvSpPr txBox="1"/>
          <p:nvPr/>
        </p:nvSpPr>
        <p:spPr>
          <a:xfrm>
            <a:off x="4800600" y="2114490"/>
            <a:ext cx="2040943" cy="400110"/>
          </a:xfrm>
          <a:prstGeom prst="rect">
            <a:avLst/>
          </a:prstGeom>
          <a:noFill/>
        </p:spPr>
        <p:txBody>
          <a:bodyPr wrap="none" rtlCol="0">
            <a:spAutoFit/>
          </a:bodyPr>
          <a:lstStyle/>
          <a:p>
            <a:pPr>
              <a:defRPr/>
            </a:pPr>
            <a:r>
              <a:rPr lang="en-US" sz="2000" kern="0" dirty="0" smtClean="0">
                <a:solidFill>
                  <a:sysClr val="windowText" lastClr="000000"/>
                </a:solidFill>
                <a:latin typeface="Times New Roman"/>
                <a:cs typeface="Times New Roman"/>
              </a:rPr>
              <a:t>requests to Page 3</a:t>
            </a:r>
            <a:endParaRPr lang="en-US" sz="2000" kern="0" dirty="0">
              <a:solidFill>
                <a:sysClr val="windowText" lastClr="000000"/>
              </a:solidFill>
              <a:latin typeface="Times New Roman"/>
              <a:cs typeface="Times New Roman"/>
            </a:endParaRPr>
          </a:p>
        </p:txBody>
      </p:sp>
      <p:sp>
        <p:nvSpPr>
          <p:cNvPr id="14" name="TextBox 13"/>
          <p:cNvSpPr txBox="1"/>
          <p:nvPr/>
        </p:nvSpPr>
        <p:spPr>
          <a:xfrm>
            <a:off x="304800" y="3241596"/>
            <a:ext cx="2040943" cy="400110"/>
          </a:xfrm>
          <a:prstGeom prst="rect">
            <a:avLst/>
          </a:prstGeom>
          <a:noFill/>
        </p:spPr>
        <p:txBody>
          <a:bodyPr wrap="none" rtlCol="0">
            <a:spAutoFit/>
          </a:bodyPr>
          <a:lstStyle/>
          <a:p>
            <a:pPr>
              <a:defRPr/>
            </a:pPr>
            <a:r>
              <a:rPr lang="en-US" sz="2000" kern="0" dirty="0" smtClean="0">
                <a:solidFill>
                  <a:sysClr val="windowText" lastClr="000000"/>
                </a:solidFill>
                <a:latin typeface="Times New Roman"/>
                <a:cs typeface="Times New Roman"/>
              </a:rPr>
              <a:t>requests to Page </a:t>
            </a:r>
            <a:r>
              <a:rPr lang="en-US" sz="2000" kern="0" dirty="0">
                <a:solidFill>
                  <a:sysClr val="windowText" lastClr="000000"/>
                </a:solidFill>
                <a:latin typeface="Times New Roman"/>
                <a:cs typeface="Times New Roman"/>
              </a:rPr>
              <a:t>1</a:t>
            </a:r>
          </a:p>
        </p:txBody>
      </p:sp>
      <p:sp>
        <p:nvSpPr>
          <p:cNvPr id="15" name="TextBox 14"/>
          <p:cNvSpPr txBox="1"/>
          <p:nvPr/>
        </p:nvSpPr>
        <p:spPr>
          <a:xfrm>
            <a:off x="4814226" y="3867090"/>
            <a:ext cx="2040943" cy="400110"/>
          </a:xfrm>
          <a:prstGeom prst="rect">
            <a:avLst/>
          </a:prstGeom>
          <a:noFill/>
        </p:spPr>
        <p:txBody>
          <a:bodyPr wrap="none" rtlCol="0">
            <a:spAutoFit/>
          </a:bodyPr>
          <a:lstStyle/>
          <a:p>
            <a:pPr>
              <a:defRPr/>
            </a:pPr>
            <a:r>
              <a:rPr lang="en-US" sz="2000" kern="0" dirty="0" smtClean="0">
                <a:solidFill>
                  <a:sysClr val="windowText" lastClr="000000"/>
                </a:solidFill>
                <a:latin typeface="Times New Roman"/>
                <a:cs typeface="Times New Roman"/>
              </a:rPr>
              <a:t>requests to Page 3</a:t>
            </a:r>
            <a:endParaRPr lang="en-US" sz="2000" kern="0" dirty="0">
              <a:solidFill>
                <a:sysClr val="windowText" lastClr="000000"/>
              </a:solidFill>
              <a:latin typeface="Times New Roman"/>
              <a:cs typeface="Times New Roman"/>
            </a:endParaRPr>
          </a:p>
        </p:txBody>
      </p:sp>
      <p:sp>
        <p:nvSpPr>
          <p:cNvPr id="16" name="TextBox 15"/>
          <p:cNvSpPr txBox="1"/>
          <p:nvPr/>
        </p:nvSpPr>
        <p:spPr>
          <a:xfrm>
            <a:off x="304800" y="4591110"/>
            <a:ext cx="659155" cy="400110"/>
          </a:xfrm>
          <a:prstGeom prst="rect">
            <a:avLst/>
          </a:prstGeom>
          <a:noFill/>
        </p:spPr>
        <p:txBody>
          <a:bodyPr wrap="none" rtlCol="0">
            <a:spAutoFit/>
          </a:bodyPr>
          <a:lstStyle/>
          <a:p>
            <a:pPr>
              <a:defRPr/>
            </a:pPr>
            <a:r>
              <a:rPr lang="en-US" sz="2000" kern="0" dirty="0" smtClean="0">
                <a:solidFill>
                  <a:sysClr val="windowText" lastClr="000000"/>
                </a:solidFill>
                <a:latin typeface="Times New Roman"/>
                <a:cs typeface="Times New Roman"/>
              </a:rPr>
              <a:t>time</a:t>
            </a:r>
            <a:endParaRPr lang="en-US" sz="2000" kern="0" dirty="0">
              <a:solidFill>
                <a:sysClr val="windowText" lastClr="000000"/>
              </a:solidFill>
              <a:latin typeface="Times New Roman"/>
              <a:cs typeface="Times New Roman"/>
            </a:endParaRPr>
          </a:p>
        </p:txBody>
      </p:sp>
      <p:sp>
        <p:nvSpPr>
          <p:cNvPr id="17" name="TextBox 16"/>
          <p:cNvSpPr txBox="1"/>
          <p:nvPr/>
        </p:nvSpPr>
        <p:spPr>
          <a:xfrm>
            <a:off x="233941" y="914400"/>
            <a:ext cx="2138576" cy="400110"/>
          </a:xfrm>
          <a:prstGeom prst="rect">
            <a:avLst/>
          </a:prstGeom>
          <a:noFill/>
        </p:spPr>
        <p:txBody>
          <a:bodyPr wrap="none" rtlCol="0">
            <a:spAutoFit/>
          </a:bodyPr>
          <a:lstStyle/>
          <a:p>
            <a:pPr>
              <a:defRPr/>
            </a:pPr>
            <a:r>
              <a:rPr lang="en-US" sz="2000" b="1" kern="0" dirty="0" smtClean="0">
                <a:solidFill>
                  <a:sysClr val="windowText" lastClr="000000"/>
                </a:solidFill>
                <a:latin typeface="Times New Roman"/>
                <a:cs typeface="Times New Roman"/>
              </a:rPr>
              <a:t>Before migration:</a:t>
            </a:r>
            <a:endParaRPr lang="en-US" sz="2000" b="1" kern="0" dirty="0">
              <a:solidFill>
                <a:sysClr val="windowText" lastClr="000000"/>
              </a:solidFill>
              <a:latin typeface="Times New Roman"/>
              <a:cs typeface="Times New Roman"/>
            </a:endParaRPr>
          </a:p>
        </p:txBody>
      </p:sp>
      <p:sp>
        <p:nvSpPr>
          <p:cNvPr id="18" name="TextBox 17"/>
          <p:cNvSpPr txBox="1"/>
          <p:nvPr/>
        </p:nvSpPr>
        <p:spPr>
          <a:xfrm>
            <a:off x="233941" y="2754868"/>
            <a:ext cx="1999365" cy="400110"/>
          </a:xfrm>
          <a:prstGeom prst="rect">
            <a:avLst/>
          </a:prstGeom>
          <a:noFill/>
        </p:spPr>
        <p:txBody>
          <a:bodyPr wrap="none" rtlCol="0">
            <a:spAutoFit/>
          </a:bodyPr>
          <a:lstStyle/>
          <a:p>
            <a:pPr>
              <a:defRPr/>
            </a:pPr>
            <a:r>
              <a:rPr lang="en-US" sz="2000" b="1" kern="0" dirty="0" smtClean="0">
                <a:solidFill>
                  <a:sysClr val="windowText" lastClr="000000"/>
                </a:solidFill>
                <a:latin typeface="Times New Roman"/>
                <a:cs typeface="Times New Roman"/>
              </a:rPr>
              <a:t>After</a:t>
            </a:r>
            <a:r>
              <a:rPr lang="en-US" sz="2000" kern="0" dirty="0" smtClean="0">
                <a:solidFill>
                  <a:sysClr val="windowText" lastClr="000000"/>
                </a:solidFill>
                <a:latin typeface="Times New Roman"/>
                <a:cs typeface="Times New Roman"/>
              </a:rPr>
              <a:t> </a:t>
            </a:r>
            <a:r>
              <a:rPr lang="en-US" sz="2000" b="1" kern="0" dirty="0" smtClean="0">
                <a:solidFill>
                  <a:sysClr val="windowText" lastClr="000000"/>
                </a:solidFill>
                <a:latin typeface="Times New Roman"/>
                <a:cs typeface="Times New Roman"/>
              </a:rPr>
              <a:t>migration</a:t>
            </a:r>
            <a:r>
              <a:rPr lang="en-US" sz="2000" kern="0" dirty="0" smtClean="0">
                <a:solidFill>
                  <a:sysClr val="windowText" lastClr="000000"/>
                </a:solidFill>
                <a:latin typeface="Times New Roman"/>
                <a:cs typeface="Times New Roman"/>
              </a:rPr>
              <a:t>:</a:t>
            </a:r>
            <a:endParaRPr lang="en-US" sz="2000" kern="0" dirty="0">
              <a:solidFill>
                <a:sysClr val="windowText" lastClr="000000"/>
              </a:solidFill>
              <a:latin typeface="Times New Roman"/>
              <a:cs typeface="Times New Roman"/>
            </a:endParaRPr>
          </a:p>
        </p:txBody>
      </p:sp>
      <p:cxnSp>
        <p:nvCxnSpPr>
          <p:cNvPr id="20" name="Straight Arrow Connector 19"/>
          <p:cNvCxnSpPr/>
          <p:nvPr/>
        </p:nvCxnSpPr>
        <p:spPr>
          <a:xfrm>
            <a:off x="4876800" y="4495800"/>
            <a:ext cx="4038600" cy="0"/>
          </a:xfrm>
          <a:prstGeom prst="straightConnector1">
            <a:avLst/>
          </a:prstGeom>
          <a:noFill/>
          <a:ln w="25400" cap="flat" cmpd="sng" algn="ctr">
            <a:solidFill>
              <a:srgbClr val="000000"/>
            </a:solidFill>
            <a:prstDash val="solid"/>
            <a:tailEnd type="arrow"/>
          </a:ln>
          <a:effectLst>
            <a:outerShdw blurRad="40000" dist="20000" dir="5400000" rotWithShape="0">
              <a:srgbClr val="000000">
                <a:alpha val="38000"/>
              </a:srgbClr>
            </a:outerShdw>
          </a:effectLst>
        </p:spPr>
      </p:cxnSp>
      <p:sp>
        <p:nvSpPr>
          <p:cNvPr id="21" name="Octagon 20"/>
          <p:cNvSpPr/>
          <p:nvPr/>
        </p:nvSpPr>
        <p:spPr>
          <a:xfrm>
            <a:off x="6781800" y="1524000"/>
            <a:ext cx="1752600" cy="381000"/>
          </a:xfrm>
          <a:prstGeom prst="octagon">
            <a:avLst/>
          </a:prstGeom>
          <a:solidFill>
            <a:srgbClr val="92D050"/>
          </a:solidFill>
          <a:ln w="9525" cap="flat" cmpd="sng" algn="ctr">
            <a:solidFill>
              <a:schemeClr val="tx1"/>
            </a:solidFill>
            <a:prstDash val="solid"/>
          </a:ln>
          <a:effectLst>
            <a:outerShdw blurRad="40000" dist="23000" dir="5400000" rotWithShape="0">
              <a:srgbClr val="000000">
                <a:alpha val="35000"/>
              </a:srgbClr>
            </a:outerShdw>
          </a:effectLst>
        </p:spPr>
        <p:txBody>
          <a:bodyPr rtlCol="0" anchor="ctr"/>
          <a:lstStyle/>
          <a:p>
            <a:pPr algn="ctr">
              <a:defRPr/>
            </a:pPr>
            <a:endParaRPr lang="en-US" kern="0">
              <a:solidFill>
                <a:srgbClr val="FF0000"/>
              </a:solidFill>
            </a:endParaRPr>
          </a:p>
        </p:txBody>
      </p:sp>
      <p:sp>
        <p:nvSpPr>
          <p:cNvPr id="22" name="Octagon 21"/>
          <p:cNvSpPr/>
          <p:nvPr/>
        </p:nvSpPr>
        <p:spPr>
          <a:xfrm>
            <a:off x="6781800" y="3276600"/>
            <a:ext cx="1066800" cy="381000"/>
          </a:xfrm>
          <a:prstGeom prst="octagon">
            <a:avLst/>
          </a:prstGeom>
          <a:solidFill>
            <a:srgbClr val="009900"/>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lstStyle/>
          <a:p>
            <a:pPr algn="ctr">
              <a:defRPr/>
            </a:pPr>
            <a:endParaRPr lang="en-US" kern="0">
              <a:solidFill>
                <a:srgbClr val="FFFFFF"/>
              </a:solidFill>
            </a:endParaRPr>
          </a:p>
        </p:txBody>
      </p:sp>
      <p:cxnSp>
        <p:nvCxnSpPr>
          <p:cNvPr id="23" name="Straight Connector 22"/>
          <p:cNvCxnSpPr/>
          <p:nvPr/>
        </p:nvCxnSpPr>
        <p:spPr>
          <a:xfrm>
            <a:off x="8534400" y="1771710"/>
            <a:ext cx="0" cy="2702391"/>
          </a:xfrm>
          <a:prstGeom prst="line">
            <a:avLst/>
          </a:prstGeom>
          <a:noFill/>
          <a:ln w="25400" cap="flat" cmpd="sng" algn="ctr">
            <a:solidFill>
              <a:srgbClr val="000000"/>
            </a:solidFill>
            <a:prstDash val="dash"/>
          </a:ln>
          <a:effectLst>
            <a:outerShdw blurRad="40000" dist="20000" dir="5400000" rotWithShape="0">
              <a:srgbClr val="000000">
                <a:alpha val="38000"/>
              </a:srgbClr>
            </a:outerShdw>
          </a:effectLst>
        </p:spPr>
      </p:cxnSp>
      <p:cxnSp>
        <p:nvCxnSpPr>
          <p:cNvPr id="24" name="Straight Connector 23"/>
          <p:cNvCxnSpPr/>
          <p:nvPr/>
        </p:nvCxnSpPr>
        <p:spPr>
          <a:xfrm>
            <a:off x="4805941" y="2667000"/>
            <a:ext cx="4109459" cy="0"/>
          </a:xfrm>
          <a:prstGeom prst="line">
            <a:avLst/>
          </a:prstGeom>
          <a:noFill/>
          <a:ln w="25400" cap="flat" cmpd="sng" algn="ctr">
            <a:solidFill>
              <a:srgbClr val="000000"/>
            </a:solidFill>
            <a:prstDash val="dash"/>
          </a:ln>
          <a:effectLst>
            <a:outerShdw blurRad="40000" dist="20000" dir="5400000" rotWithShape="0">
              <a:srgbClr val="000000">
                <a:alpha val="38000"/>
              </a:srgbClr>
            </a:outerShdw>
          </a:effectLst>
        </p:spPr>
      </p:cxnSp>
      <p:sp>
        <p:nvSpPr>
          <p:cNvPr id="25" name="TextBox 24"/>
          <p:cNvSpPr txBox="1"/>
          <p:nvPr/>
        </p:nvSpPr>
        <p:spPr>
          <a:xfrm>
            <a:off x="4817057" y="1447800"/>
            <a:ext cx="2040943" cy="400110"/>
          </a:xfrm>
          <a:prstGeom prst="rect">
            <a:avLst/>
          </a:prstGeom>
          <a:noFill/>
        </p:spPr>
        <p:txBody>
          <a:bodyPr wrap="none" rtlCol="0">
            <a:spAutoFit/>
          </a:bodyPr>
          <a:lstStyle/>
          <a:p>
            <a:pPr>
              <a:defRPr/>
            </a:pPr>
            <a:r>
              <a:rPr lang="en-US" sz="2000" kern="0" dirty="0" smtClean="0">
                <a:solidFill>
                  <a:sysClr val="windowText" lastClr="000000"/>
                </a:solidFill>
                <a:latin typeface="Times New Roman"/>
                <a:cs typeface="Times New Roman"/>
              </a:rPr>
              <a:t>requests to </a:t>
            </a:r>
            <a:r>
              <a:rPr lang="en-US" sz="2000" kern="0" dirty="0">
                <a:solidFill>
                  <a:sysClr val="windowText" lastClr="000000"/>
                </a:solidFill>
                <a:latin typeface="Times New Roman"/>
                <a:cs typeface="Times New Roman"/>
              </a:rPr>
              <a:t>P</a:t>
            </a:r>
            <a:r>
              <a:rPr lang="en-US" sz="2000" kern="0" dirty="0" smtClean="0">
                <a:solidFill>
                  <a:sysClr val="windowText" lastClr="000000"/>
                </a:solidFill>
                <a:latin typeface="Times New Roman"/>
                <a:cs typeface="Times New Roman"/>
              </a:rPr>
              <a:t>age 2</a:t>
            </a:r>
            <a:endParaRPr lang="en-US" sz="2000" kern="0" dirty="0">
              <a:solidFill>
                <a:sysClr val="windowText" lastClr="000000"/>
              </a:solidFill>
              <a:latin typeface="Times New Roman"/>
              <a:cs typeface="Times New Roman"/>
            </a:endParaRPr>
          </a:p>
        </p:txBody>
      </p:sp>
      <p:sp>
        <p:nvSpPr>
          <p:cNvPr id="26" name="TextBox 25"/>
          <p:cNvSpPr txBox="1"/>
          <p:nvPr/>
        </p:nvSpPr>
        <p:spPr>
          <a:xfrm>
            <a:off x="4800600" y="3257490"/>
            <a:ext cx="2040943" cy="400110"/>
          </a:xfrm>
          <a:prstGeom prst="rect">
            <a:avLst/>
          </a:prstGeom>
          <a:noFill/>
        </p:spPr>
        <p:txBody>
          <a:bodyPr wrap="none" rtlCol="0">
            <a:spAutoFit/>
          </a:bodyPr>
          <a:lstStyle/>
          <a:p>
            <a:pPr>
              <a:defRPr/>
            </a:pPr>
            <a:r>
              <a:rPr lang="en-US" sz="2000" kern="0" dirty="0" smtClean="0">
                <a:solidFill>
                  <a:sysClr val="windowText" lastClr="000000"/>
                </a:solidFill>
                <a:latin typeface="Times New Roman"/>
                <a:cs typeface="Times New Roman"/>
              </a:rPr>
              <a:t>requests to Page 2</a:t>
            </a:r>
            <a:endParaRPr lang="en-US" sz="2000" kern="0" dirty="0">
              <a:solidFill>
                <a:sysClr val="windowText" lastClr="000000"/>
              </a:solidFill>
              <a:latin typeface="Times New Roman"/>
              <a:cs typeface="Times New Roman"/>
            </a:endParaRPr>
          </a:p>
        </p:txBody>
      </p:sp>
      <p:sp>
        <p:nvSpPr>
          <p:cNvPr id="27" name="TextBox 26"/>
          <p:cNvSpPr txBox="1"/>
          <p:nvPr/>
        </p:nvSpPr>
        <p:spPr>
          <a:xfrm>
            <a:off x="4800600" y="4514910"/>
            <a:ext cx="659155" cy="400110"/>
          </a:xfrm>
          <a:prstGeom prst="rect">
            <a:avLst/>
          </a:prstGeom>
          <a:noFill/>
        </p:spPr>
        <p:txBody>
          <a:bodyPr wrap="none" rtlCol="0">
            <a:spAutoFit/>
          </a:bodyPr>
          <a:lstStyle/>
          <a:p>
            <a:pPr>
              <a:defRPr/>
            </a:pPr>
            <a:r>
              <a:rPr lang="en-US" sz="2000" kern="0" dirty="0" smtClean="0">
                <a:solidFill>
                  <a:sysClr val="windowText" lastClr="000000"/>
                </a:solidFill>
                <a:latin typeface="Times New Roman"/>
                <a:cs typeface="Times New Roman"/>
              </a:rPr>
              <a:t>time</a:t>
            </a:r>
            <a:endParaRPr lang="en-US" sz="2000" kern="0" dirty="0">
              <a:solidFill>
                <a:sysClr val="windowText" lastClr="000000"/>
              </a:solidFill>
              <a:latin typeface="Times New Roman"/>
              <a:cs typeface="Times New Roman"/>
            </a:endParaRPr>
          </a:p>
        </p:txBody>
      </p:sp>
      <p:sp>
        <p:nvSpPr>
          <p:cNvPr id="28" name="TextBox 27"/>
          <p:cNvSpPr txBox="1"/>
          <p:nvPr/>
        </p:nvSpPr>
        <p:spPr>
          <a:xfrm>
            <a:off x="4729741" y="914400"/>
            <a:ext cx="2138576" cy="400110"/>
          </a:xfrm>
          <a:prstGeom prst="rect">
            <a:avLst/>
          </a:prstGeom>
          <a:noFill/>
        </p:spPr>
        <p:txBody>
          <a:bodyPr wrap="none" rtlCol="0">
            <a:spAutoFit/>
          </a:bodyPr>
          <a:lstStyle/>
          <a:p>
            <a:pPr>
              <a:defRPr/>
            </a:pPr>
            <a:r>
              <a:rPr lang="en-US" sz="2000" b="1" kern="0" dirty="0" smtClean="0">
                <a:solidFill>
                  <a:sysClr val="windowText" lastClr="000000"/>
                </a:solidFill>
                <a:latin typeface="Times New Roman"/>
                <a:cs typeface="Times New Roman"/>
              </a:rPr>
              <a:t>Before migration:</a:t>
            </a:r>
            <a:endParaRPr lang="en-US" sz="2000" b="1" kern="0" dirty="0">
              <a:solidFill>
                <a:sysClr val="windowText" lastClr="000000"/>
              </a:solidFill>
              <a:latin typeface="Times New Roman"/>
              <a:cs typeface="Times New Roman"/>
            </a:endParaRPr>
          </a:p>
        </p:txBody>
      </p:sp>
      <p:sp>
        <p:nvSpPr>
          <p:cNvPr id="29" name="TextBox 28"/>
          <p:cNvSpPr txBox="1"/>
          <p:nvPr/>
        </p:nvSpPr>
        <p:spPr>
          <a:xfrm>
            <a:off x="4729741" y="2754868"/>
            <a:ext cx="1999365" cy="400110"/>
          </a:xfrm>
          <a:prstGeom prst="rect">
            <a:avLst/>
          </a:prstGeom>
          <a:noFill/>
        </p:spPr>
        <p:txBody>
          <a:bodyPr wrap="none" rtlCol="0">
            <a:spAutoFit/>
          </a:bodyPr>
          <a:lstStyle/>
          <a:p>
            <a:pPr>
              <a:defRPr/>
            </a:pPr>
            <a:r>
              <a:rPr lang="en-US" sz="2000" b="1" kern="0" dirty="0" smtClean="0">
                <a:solidFill>
                  <a:sysClr val="windowText" lastClr="000000"/>
                </a:solidFill>
                <a:latin typeface="Times New Roman"/>
                <a:cs typeface="Times New Roman"/>
              </a:rPr>
              <a:t>After</a:t>
            </a:r>
            <a:r>
              <a:rPr lang="en-US" sz="2000" kern="0" dirty="0" smtClean="0">
                <a:solidFill>
                  <a:sysClr val="windowText" lastClr="000000"/>
                </a:solidFill>
                <a:latin typeface="Times New Roman"/>
                <a:cs typeface="Times New Roman"/>
              </a:rPr>
              <a:t> </a:t>
            </a:r>
            <a:r>
              <a:rPr lang="en-US" sz="2000" b="1" kern="0" dirty="0" smtClean="0">
                <a:solidFill>
                  <a:sysClr val="windowText" lastClr="000000"/>
                </a:solidFill>
                <a:latin typeface="Times New Roman"/>
                <a:cs typeface="Times New Roman"/>
              </a:rPr>
              <a:t>migration</a:t>
            </a:r>
            <a:r>
              <a:rPr lang="en-US" sz="2000" kern="0" dirty="0" smtClean="0">
                <a:solidFill>
                  <a:sysClr val="windowText" lastClr="000000"/>
                </a:solidFill>
                <a:latin typeface="Times New Roman"/>
                <a:cs typeface="Times New Roman"/>
              </a:rPr>
              <a:t>:</a:t>
            </a:r>
            <a:endParaRPr lang="en-US" sz="2000" kern="0" dirty="0">
              <a:solidFill>
                <a:sysClr val="windowText" lastClr="000000"/>
              </a:solidFill>
              <a:latin typeface="Times New Roman"/>
              <a:cs typeface="Times New Roman"/>
            </a:endParaRPr>
          </a:p>
        </p:txBody>
      </p:sp>
      <p:cxnSp>
        <p:nvCxnSpPr>
          <p:cNvPr id="32" name="Straight Connector 31"/>
          <p:cNvCxnSpPr/>
          <p:nvPr/>
        </p:nvCxnSpPr>
        <p:spPr>
          <a:xfrm>
            <a:off x="7848600" y="2514600"/>
            <a:ext cx="0" cy="2000310"/>
          </a:xfrm>
          <a:prstGeom prst="line">
            <a:avLst/>
          </a:prstGeom>
          <a:noFill/>
          <a:ln w="25400" cap="flat" cmpd="sng" algn="ctr">
            <a:solidFill>
              <a:srgbClr val="000000"/>
            </a:solidFill>
            <a:prstDash val="dash"/>
          </a:ln>
          <a:effectLst>
            <a:outerShdw blurRad="40000" dist="20000" dir="5400000" rotWithShape="0">
              <a:srgbClr val="000000">
                <a:alpha val="38000"/>
              </a:srgbClr>
            </a:outerShdw>
          </a:effectLst>
        </p:spPr>
      </p:cxnSp>
      <p:sp>
        <p:nvSpPr>
          <p:cNvPr id="33" name="TextBox 32"/>
          <p:cNvSpPr txBox="1"/>
          <p:nvPr/>
        </p:nvSpPr>
        <p:spPr>
          <a:xfrm>
            <a:off x="2613775" y="1412434"/>
            <a:ext cx="1107996" cy="430887"/>
          </a:xfrm>
          <a:prstGeom prst="rect">
            <a:avLst/>
          </a:prstGeom>
          <a:noFill/>
        </p:spPr>
        <p:txBody>
          <a:bodyPr wrap="none" rtlCol="0">
            <a:spAutoFit/>
          </a:bodyPr>
          <a:lstStyle/>
          <a:p>
            <a:r>
              <a:rPr lang="en-US" sz="2200" dirty="0" smtClean="0">
                <a:solidFill>
                  <a:srgbClr val="000000"/>
                </a:solidFill>
                <a:latin typeface="Times New Roman"/>
                <a:cs typeface="Times New Roman"/>
              </a:rPr>
              <a:t>Mem. </a:t>
            </a:r>
            <a:r>
              <a:rPr lang="en-US" sz="2200" dirty="0">
                <a:solidFill>
                  <a:srgbClr val="000000"/>
                </a:solidFill>
                <a:latin typeface="Times New Roman"/>
                <a:cs typeface="Times New Roman"/>
              </a:rPr>
              <a:t>B</a:t>
            </a:r>
          </a:p>
        </p:txBody>
      </p:sp>
      <p:sp>
        <p:nvSpPr>
          <p:cNvPr id="34" name="TextBox 33"/>
          <p:cNvSpPr txBox="1"/>
          <p:nvPr/>
        </p:nvSpPr>
        <p:spPr>
          <a:xfrm>
            <a:off x="7162800" y="2083713"/>
            <a:ext cx="1107996" cy="430887"/>
          </a:xfrm>
          <a:prstGeom prst="rect">
            <a:avLst/>
          </a:prstGeom>
          <a:noFill/>
        </p:spPr>
        <p:txBody>
          <a:bodyPr wrap="none" rtlCol="0">
            <a:spAutoFit/>
          </a:bodyPr>
          <a:lstStyle/>
          <a:p>
            <a:r>
              <a:rPr lang="en-US" sz="2200" dirty="0" smtClean="0">
                <a:solidFill>
                  <a:srgbClr val="000000"/>
                </a:solidFill>
                <a:latin typeface="Times New Roman"/>
                <a:cs typeface="Times New Roman"/>
              </a:rPr>
              <a:t>Mem. B</a:t>
            </a:r>
            <a:endParaRPr lang="en-US" sz="2200" dirty="0">
              <a:solidFill>
                <a:srgbClr val="000000"/>
              </a:solidFill>
              <a:latin typeface="Times New Roman"/>
              <a:cs typeface="Times New Roman"/>
            </a:endParaRPr>
          </a:p>
        </p:txBody>
      </p:sp>
      <p:sp>
        <p:nvSpPr>
          <p:cNvPr id="35" name="TextBox 34"/>
          <p:cNvSpPr txBox="1"/>
          <p:nvPr/>
        </p:nvSpPr>
        <p:spPr>
          <a:xfrm>
            <a:off x="2275899" y="3267909"/>
            <a:ext cx="1108509" cy="430887"/>
          </a:xfrm>
          <a:prstGeom prst="rect">
            <a:avLst/>
          </a:prstGeom>
          <a:noFill/>
        </p:spPr>
        <p:txBody>
          <a:bodyPr wrap="none" rtlCol="0">
            <a:spAutoFit/>
          </a:bodyPr>
          <a:lstStyle/>
          <a:p>
            <a:r>
              <a:rPr lang="en-US" sz="2200" dirty="0" smtClean="0">
                <a:solidFill>
                  <a:srgbClr val="FFFFFF">
                    <a:lumMod val="95000"/>
                  </a:srgbClr>
                </a:solidFill>
                <a:latin typeface="Times New Roman"/>
                <a:cs typeface="Times New Roman"/>
              </a:rPr>
              <a:t>Mem. A</a:t>
            </a:r>
            <a:endParaRPr lang="en-US" sz="2200" dirty="0">
              <a:solidFill>
                <a:srgbClr val="FFFFFF">
                  <a:lumMod val="95000"/>
                </a:srgbClr>
              </a:solidFill>
              <a:latin typeface="Times New Roman"/>
              <a:cs typeface="Times New Roman"/>
            </a:endParaRPr>
          </a:p>
        </p:txBody>
      </p:sp>
      <p:sp>
        <p:nvSpPr>
          <p:cNvPr id="36" name="TextBox 35"/>
          <p:cNvSpPr txBox="1"/>
          <p:nvPr/>
        </p:nvSpPr>
        <p:spPr>
          <a:xfrm>
            <a:off x="6781800" y="3886199"/>
            <a:ext cx="1108509" cy="430887"/>
          </a:xfrm>
          <a:prstGeom prst="rect">
            <a:avLst/>
          </a:prstGeom>
          <a:noFill/>
        </p:spPr>
        <p:txBody>
          <a:bodyPr wrap="none" rtlCol="0">
            <a:spAutoFit/>
          </a:bodyPr>
          <a:lstStyle/>
          <a:p>
            <a:r>
              <a:rPr lang="en-US" sz="2200" dirty="0" smtClean="0">
                <a:solidFill>
                  <a:srgbClr val="FFFFFF">
                    <a:lumMod val="95000"/>
                  </a:srgbClr>
                </a:solidFill>
                <a:latin typeface="Times New Roman"/>
                <a:cs typeface="Times New Roman"/>
              </a:rPr>
              <a:t>Mem. A</a:t>
            </a:r>
            <a:endParaRPr lang="en-US" sz="2200" dirty="0">
              <a:solidFill>
                <a:srgbClr val="FFFFFF">
                  <a:lumMod val="95000"/>
                </a:srgbClr>
              </a:solidFill>
              <a:latin typeface="Times New Roman"/>
              <a:cs typeface="Times New Roman"/>
            </a:endParaRPr>
          </a:p>
        </p:txBody>
      </p:sp>
      <p:sp>
        <p:nvSpPr>
          <p:cNvPr id="37" name="TextBox 36"/>
          <p:cNvSpPr txBox="1"/>
          <p:nvPr/>
        </p:nvSpPr>
        <p:spPr>
          <a:xfrm>
            <a:off x="7121604" y="1512333"/>
            <a:ext cx="1107996" cy="430887"/>
          </a:xfrm>
          <a:prstGeom prst="rect">
            <a:avLst/>
          </a:prstGeom>
          <a:noFill/>
        </p:spPr>
        <p:txBody>
          <a:bodyPr wrap="none" rtlCol="0">
            <a:spAutoFit/>
          </a:bodyPr>
          <a:lstStyle/>
          <a:p>
            <a:r>
              <a:rPr lang="en-US" sz="2200" dirty="0" smtClean="0">
                <a:solidFill>
                  <a:srgbClr val="000000"/>
                </a:solidFill>
                <a:latin typeface="Times New Roman"/>
                <a:cs typeface="Times New Roman"/>
              </a:rPr>
              <a:t>Mem. B</a:t>
            </a:r>
            <a:endParaRPr lang="en-US" sz="2200" dirty="0">
              <a:solidFill>
                <a:srgbClr val="000000"/>
              </a:solidFill>
              <a:latin typeface="Times New Roman"/>
              <a:cs typeface="Times New Roman"/>
            </a:endParaRPr>
          </a:p>
        </p:txBody>
      </p:sp>
      <p:sp>
        <p:nvSpPr>
          <p:cNvPr id="38" name="TextBox 37"/>
          <p:cNvSpPr txBox="1"/>
          <p:nvPr/>
        </p:nvSpPr>
        <p:spPr>
          <a:xfrm>
            <a:off x="6767040" y="3251340"/>
            <a:ext cx="1108509" cy="430887"/>
          </a:xfrm>
          <a:prstGeom prst="rect">
            <a:avLst/>
          </a:prstGeom>
          <a:noFill/>
        </p:spPr>
        <p:txBody>
          <a:bodyPr wrap="none" rtlCol="0">
            <a:spAutoFit/>
          </a:bodyPr>
          <a:lstStyle/>
          <a:p>
            <a:r>
              <a:rPr lang="en-US" sz="2200" dirty="0" smtClean="0">
                <a:solidFill>
                  <a:srgbClr val="FFFFFF">
                    <a:lumMod val="95000"/>
                  </a:srgbClr>
                </a:solidFill>
                <a:latin typeface="Times New Roman"/>
                <a:cs typeface="Times New Roman"/>
              </a:rPr>
              <a:t>Mem. A</a:t>
            </a:r>
            <a:endParaRPr lang="en-US" sz="2200" dirty="0">
              <a:solidFill>
                <a:srgbClr val="FFFFFF">
                  <a:lumMod val="95000"/>
                </a:srgbClr>
              </a:solidFill>
              <a:latin typeface="Times New Roman"/>
              <a:cs typeface="Times New Roman"/>
            </a:endParaRPr>
          </a:p>
        </p:txBody>
      </p:sp>
      <p:cxnSp>
        <p:nvCxnSpPr>
          <p:cNvPr id="39" name="Straight Connector 38"/>
          <p:cNvCxnSpPr/>
          <p:nvPr/>
        </p:nvCxnSpPr>
        <p:spPr>
          <a:xfrm>
            <a:off x="3343103" y="1828800"/>
            <a:ext cx="9697" cy="2705220"/>
          </a:xfrm>
          <a:prstGeom prst="line">
            <a:avLst/>
          </a:prstGeom>
          <a:noFill/>
          <a:ln w="25400" cap="flat" cmpd="sng" algn="ctr">
            <a:solidFill>
              <a:srgbClr val="000000"/>
            </a:solidFill>
            <a:prstDash val="dash"/>
          </a:ln>
          <a:effectLst>
            <a:outerShdw blurRad="40000" dist="20000" dir="5400000" rotWithShape="0">
              <a:srgbClr val="000000">
                <a:alpha val="38000"/>
              </a:srgbClr>
            </a:outerShdw>
          </a:effectLst>
        </p:spPr>
      </p:cxnSp>
      <p:cxnSp>
        <p:nvCxnSpPr>
          <p:cNvPr id="40" name="Straight Arrow Connector 39"/>
          <p:cNvCxnSpPr/>
          <p:nvPr/>
        </p:nvCxnSpPr>
        <p:spPr>
          <a:xfrm>
            <a:off x="3352800" y="4305420"/>
            <a:ext cx="685800" cy="0"/>
          </a:xfrm>
          <a:prstGeom prst="straightConnector1">
            <a:avLst/>
          </a:prstGeom>
          <a:ln>
            <a:solidFill>
              <a:srgbClr val="000000"/>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42" name="Straight Arrow Connector 41"/>
          <p:cNvCxnSpPr/>
          <p:nvPr/>
        </p:nvCxnSpPr>
        <p:spPr>
          <a:xfrm>
            <a:off x="7848600" y="4305420"/>
            <a:ext cx="685800" cy="0"/>
          </a:xfrm>
          <a:prstGeom prst="straightConnector1">
            <a:avLst/>
          </a:prstGeom>
          <a:ln>
            <a:solidFill>
              <a:srgbClr val="000000"/>
            </a:solidFill>
            <a:headEnd type="arrow"/>
            <a:tailEnd type="arrow"/>
          </a:ln>
        </p:spPr>
        <p:style>
          <a:lnRef idx="2">
            <a:schemeClr val="accent1"/>
          </a:lnRef>
          <a:fillRef idx="0">
            <a:schemeClr val="accent1"/>
          </a:fillRef>
          <a:effectRef idx="1">
            <a:schemeClr val="accent1"/>
          </a:effectRef>
          <a:fontRef idx="minor">
            <a:schemeClr val="tx1"/>
          </a:fontRef>
        </p:style>
      </p:cxnSp>
      <p:sp>
        <p:nvSpPr>
          <p:cNvPr id="43" name="TextBox 42"/>
          <p:cNvSpPr txBox="1"/>
          <p:nvPr/>
        </p:nvSpPr>
        <p:spPr>
          <a:xfrm>
            <a:off x="3516293" y="3843755"/>
            <a:ext cx="389850" cy="461665"/>
          </a:xfrm>
          <a:prstGeom prst="rect">
            <a:avLst/>
          </a:prstGeom>
          <a:noFill/>
        </p:spPr>
        <p:txBody>
          <a:bodyPr wrap="none" rtlCol="0">
            <a:spAutoFit/>
          </a:bodyPr>
          <a:lstStyle/>
          <a:p>
            <a:pPr algn="ctr"/>
            <a:r>
              <a:rPr lang="en-US" sz="2400" b="1" dirty="0" smtClean="0">
                <a:solidFill>
                  <a:srgbClr val="000000"/>
                </a:solidFill>
                <a:latin typeface="Times New Roman"/>
                <a:cs typeface="Times New Roman"/>
              </a:rPr>
              <a:t>T</a:t>
            </a:r>
            <a:endParaRPr lang="en-US" sz="2400" b="1" dirty="0">
              <a:solidFill>
                <a:srgbClr val="000000"/>
              </a:solidFill>
              <a:latin typeface="Times New Roman"/>
              <a:cs typeface="Times New Roman"/>
            </a:endParaRPr>
          </a:p>
        </p:txBody>
      </p:sp>
      <p:sp>
        <p:nvSpPr>
          <p:cNvPr id="44" name="TextBox 43"/>
          <p:cNvSpPr txBox="1"/>
          <p:nvPr/>
        </p:nvSpPr>
        <p:spPr>
          <a:xfrm>
            <a:off x="7996575" y="3802687"/>
            <a:ext cx="389850" cy="461665"/>
          </a:xfrm>
          <a:prstGeom prst="rect">
            <a:avLst/>
          </a:prstGeom>
          <a:noFill/>
        </p:spPr>
        <p:txBody>
          <a:bodyPr wrap="none" rtlCol="0">
            <a:spAutoFit/>
          </a:bodyPr>
          <a:lstStyle/>
          <a:p>
            <a:pPr algn="ctr"/>
            <a:r>
              <a:rPr lang="en-US" sz="2400" b="1" dirty="0" smtClean="0">
                <a:solidFill>
                  <a:srgbClr val="000000"/>
                </a:solidFill>
                <a:latin typeface="Times New Roman"/>
                <a:cs typeface="Times New Roman"/>
              </a:rPr>
              <a:t>T</a:t>
            </a:r>
            <a:endParaRPr lang="en-US" sz="2400" b="1" dirty="0">
              <a:solidFill>
                <a:srgbClr val="000000"/>
              </a:solidFill>
              <a:latin typeface="Times New Roman"/>
              <a:cs typeface="Times New Roman"/>
            </a:endParaRPr>
          </a:p>
        </p:txBody>
      </p:sp>
      <p:sp>
        <p:nvSpPr>
          <p:cNvPr id="45" name="TextBox 44"/>
          <p:cNvSpPr txBox="1"/>
          <p:nvPr/>
        </p:nvSpPr>
        <p:spPr>
          <a:xfrm>
            <a:off x="1143000" y="4495800"/>
            <a:ext cx="3459309" cy="769441"/>
          </a:xfrm>
          <a:prstGeom prst="rect">
            <a:avLst/>
          </a:prstGeom>
          <a:noFill/>
        </p:spPr>
        <p:txBody>
          <a:bodyPr wrap="square" rtlCol="0">
            <a:spAutoFit/>
          </a:bodyPr>
          <a:lstStyle/>
          <a:p>
            <a:pPr algn="ctr">
              <a:defRPr/>
            </a:pPr>
            <a:r>
              <a:rPr lang="en-US" sz="2200" b="1" kern="0" dirty="0" smtClean="0">
                <a:solidFill>
                  <a:srgbClr val="35742A"/>
                </a:solidFill>
                <a:cs typeface="Times New Roman"/>
              </a:rPr>
              <a:t>Migrating one page</a:t>
            </a:r>
            <a:r>
              <a:rPr lang="en-US" sz="2200" kern="0" dirty="0" smtClean="0">
                <a:solidFill>
                  <a:sysClr val="windowText" lastClr="000000"/>
                </a:solidFill>
                <a:cs typeface="Times New Roman"/>
              </a:rPr>
              <a:t/>
            </a:r>
            <a:br>
              <a:rPr lang="en-US" sz="2200" kern="0" dirty="0" smtClean="0">
                <a:solidFill>
                  <a:sysClr val="windowText" lastClr="000000"/>
                </a:solidFill>
                <a:cs typeface="Times New Roman"/>
              </a:rPr>
            </a:br>
            <a:r>
              <a:rPr lang="en-US" sz="2200" kern="0" dirty="0" smtClean="0">
                <a:solidFill>
                  <a:sysClr val="windowText" lastClr="000000"/>
                </a:solidFill>
                <a:cs typeface="Times New Roman"/>
              </a:rPr>
              <a:t>reduces stall time by T</a:t>
            </a:r>
            <a:endParaRPr lang="en-US" sz="2200" kern="0" dirty="0">
              <a:solidFill>
                <a:sysClr val="windowText" lastClr="000000"/>
              </a:solidFill>
              <a:cs typeface="Times New Roman"/>
            </a:endParaRPr>
          </a:p>
        </p:txBody>
      </p:sp>
      <p:sp>
        <p:nvSpPr>
          <p:cNvPr id="46" name="TextBox 45"/>
          <p:cNvSpPr txBox="1"/>
          <p:nvPr/>
        </p:nvSpPr>
        <p:spPr>
          <a:xfrm>
            <a:off x="5524098" y="4495800"/>
            <a:ext cx="3619902" cy="1446550"/>
          </a:xfrm>
          <a:prstGeom prst="rect">
            <a:avLst/>
          </a:prstGeom>
          <a:noFill/>
        </p:spPr>
        <p:txBody>
          <a:bodyPr wrap="none" rtlCol="0">
            <a:spAutoFit/>
          </a:bodyPr>
          <a:lstStyle/>
          <a:p>
            <a:pPr algn="ctr">
              <a:defRPr/>
            </a:pPr>
            <a:r>
              <a:rPr lang="en-US" sz="2200" b="1" kern="0" dirty="0" smtClean="0">
                <a:solidFill>
                  <a:srgbClr val="C00000"/>
                </a:solidFill>
                <a:cs typeface="Times New Roman"/>
              </a:rPr>
              <a:t>Must migrate two pages</a:t>
            </a:r>
            <a:br>
              <a:rPr lang="en-US" sz="2200" b="1" kern="0" dirty="0" smtClean="0">
                <a:solidFill>
                  <a:srgbClr val="C00000"/>
                </a:solidFill>
                <a:cs typeface="Times New Roman"/>
              </a:rPr>
            </a:br>
            <a:r>
              <a:rPr lang="en-US" sz="2200" kern="0" dirty="0" smtClean="0">
                <a:solidFill>
                  <a:sysClr val="windowText" lastClr="000000"/>
                </a:solidFill>
                <a:cs typeface="Times New Roman"/>
              </a:rPr>
              <a:t>to reduce stall time by T:</a:t>
            </a:r>
          </a:p>
          <a:p>
            <a:pPr algn="ctr">
              <a:defRPr/>
            </a:pPr>
            <a:r>
              <a:rPr lang="en-US" sz="2200" kern="0" dirty="0">
                <a:solidFill>
                  <a:sysClr val="windowText" lastClr="000000"/>
                </a:solidFill>
                <a:cs typeface="Times New Roman"/>
              </a:rPr>
              <a:t>m</a:t>
            </a:r>
            <a:r>
              <a:rPr lang="en-US" sz="2200" kern="0" dirty="0" smtClean="0">
                <a:solidFill>
                  <a:sysClr val="windowText" lastClr="000000"/>
                </a:solidFill>
                <a:cs typeface="Times New Roman"/>
              </a:rPr>
              <a:t>igrating one page alone</a:t>
            </a:r>
            <a:br>
              <a:rPr lang="en-US" sz="2200" kern="0" dirty="0" smtClean="0">
                <a:solidFill>
                  <a:sysClr val="windowText" lastClr="000000"/>
                </a:solidFill>
                <a:cs typeface="Times New Roman"/>
              </a:rPr>
            </a:br>
            <a:r>
              <a:rPr lang="en-US" sz="2200" kern="0" dirty="0" smtClean="0">
                <a:solidFill>
                  <a:sysClr val="windowText" lastClr="000000"/>
                </a:solidFill>
                <a:cs typeface="Times New Roman"/>
              </a:rPr>
              <a:t>does not help</a:t>
            </a:r>
            <a:endParaRPr lang="en-US" sz="2200" kern="0" dirty="0">
              <a:solidFill>
                <a:sysClr val="windowText" lastClr="000000"/>
              </a:solidFill>
              <a:cs typeface="Times New Roman"/>
            </a:endParaRPr>
          </a:p>
        </p:txBody>
      </p:sp>
      <p:cxnSp>
        <p:nvCxnSpPr>
          <p:cNvPr id="47" name="Straight Connector 46"/>
          <p:cNvCxnSpPr/>
          <p:nvPr/>
        </p:nvCxnSpPr>
        <p:spPr>
          <a:xfrm>
            <a:off x="4505635" y="1003300"/>
            <a:ext cx="23752" cy="4122474"/>
          </a:xfrm>
          <a:prstGeom prst="line">
            <a:avLst/>
          </a:prstGeom>
          <a:ln>
            <a:prstDash val="dash"/>
          </a:ln>
          <a:effectLst/>
        </p:spPr>
        <p:style>
          <a:lnRef idx="2">
            <a:schemeClr val="dk1"/>
          </a:lnRef>
          <a:fillRef idx="0">
            <a:schemeClr val="dk1"/>
          </a:fillRef>
          <a:effectRef idx="1">
            <a:schemeClr val="dk1"/>
          </a:effectRef>
          <a:fontRef idx="minor">
            <a:schemeClr val="tx1"/>
          </a:fontRef>
        </p:style>
      </p:cxnSp>
      <p:sp>
        <p:nvSpPr>
          <p:cNvPr id="49" name="Octagon 48"/>
          <p:cNvSpPr/>
          <p:nvPr/>
        </p:nvSpPr>
        <p:spPr>
          <a:xfrm>
            <a:off x="6767039" y="3890167"/>
            <a:ext cx="1752600" cy="381000"/>
          </a:xfrm>
          <a:prstGeom prst="octagon">
            <a:avLst/>
          </a:prstGeom>
          <a:solidFill>
            <a:srgbClr val="92D050"/>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lstStyle/>
          <a:p>
            <a:pPr algn="ctr">
              <a:defRPr/>
            </a:pPr>
            <a:endParaRPr lang="en-US" kern="0">
              <a:solidFill>
                <a:srgbClr val="FFFFFF"/>
              </a:solidFill>
            </a:endParaRPr>
          </a:p>
        </p:txBody>
      </p:sp>
      <p:sp>
        <p:nvSpPr>
          <p:cNvPr id="50" name="TextBox 49"/>
          <p:cNvSpPr txBox="1"/>
          <p:nvPr/>
        </p:nvSpPr>
        <p:spPr>
          <a:xfrm>
            <a:off x="7131902" y="3876039"/>
            <a:ext cx="1107996" cy="430887"/>
          </a:xfrm>
          <a:prstGeom prst="rect">
            <a:avLst/>
          </a:prstGeom>
          <a:noFill/>
        </p:spPr>
        <p:txBody>
          <a:bodyPr wrap="none" rtlCol="0">
            <a:spAutoFit/>
          </a:bodyPr>
          <a:lstStyle/>
          <a:p>
            <a:r>
              <a:rPr lang="en-US" sz="2200" dirty="0" smtClean="0">
                <a:solidFill>
                  <a:srgbClr val="000000"/>
                </a:solidFill>
                <a:latin typeface="Times New Roman"/>
                <a:cs typeface="Times New Roman"/>
              </a:rPr>
              <a:t>Mem. B</a:t>
            </a:r>
            <a:endParaRPr lang="en-US" sz="2200" dirty="0">
              <a:solidFill>
                <a:srgbClr val="000000"/>
              </a:solidFill>
              <a:latin typeface="Times New Roman"/>
              <a:cs typeface="Times New Roman"/>
            </a:endParaRPr>
          </a:p>
        </p:txBody>
      </p:sp>
      <p:sp>
        <p:nvSpPr>
          <p:cNvPr id="51" name="Rectangle 50"/>
          <p:cNvSpPr/>
          <p:nvPr/>
        </p:nvSpPr>
        <p:spPr>
          <a:xfrm>
            <a:off x="0" y="5969653"/>
            <a:ext cx="9144000" cy="812147"/>
          </a:xfrm>
          <a:prstGeom prst="rect">
            <a:avLst/>
          </a:prstGeom>
          <a:solidFill>
            <a:srgbClr val="0066C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dirty="0" smtClean="0">
                <a:solidFill>
                  <a:srgbClr val="FFFFFF"/>
                </a:solidFill>
              </a:rPr>
              <a:t>Page migration decisions </a:t>
            </a:r>
            <a:r>
              <a:rPr lang="en-US" sz="2400" b="1" dirty="0" smtClean="0">
                <a:solidFill>
                  <a:srgbClr val="FFFFFF"/>
                </a:solidFill>
              </a:rPr>
              <a:t>need to consider MLP</a:t>
            </a:r>
            <a:endParaRPr lang="en-US" sz="2400" b="1" dirty="0">
              <a:solidFill>
                <a:srgbClr val="FFFFFF"/>
              </a:solidFill>
            </a:endParaRPr>
          </a:p>
        </p:txBody>
      </p:sp>
    </p:spTree>
    <p:extLst>
      <p:ext uri="{BB962C8B-B14F-4D97-AF65-F5344CB8AC3E}">
        <p14:creationId xmlns:p14="http://schemas.microsoft.com/office/powerpoint/2010/main" val="4536884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6"/>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5"/>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9"/>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3"/>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40"/>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9"/>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45"/>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28"/>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47"/>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5"/>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7"/>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24"/>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20"/>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27"/>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37"/>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4"/>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29"/>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26"/>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8"/>
                                        </p:tgtEl>
                                        <p:attrNameLst>
                                          <p:attrName>style.visibility</p:attrName>
                                        </p:attrNameLst>
                                      </p:cBhvr>
                                      <p:to>
                                        <p:strVal val="visible"/>
                                      </p:to>
                                    </p:set>
                                  </p:childTnLst>
                                </p:cTn>
                              </p:par>
                              <p:par>
                                <p:cTn id="73" presetID="1" presetClass="entr" presetSubtype="0" fill="hold" nodeType="withEffect">
                                  <p:stCondLst>
                                    <p:cond delay="0"/>
                                  </p:stCondLst>
                                  <p:childTnLst>
                                    <p:set>
                                      <p:cBhvr>
                                        <p:cTn id="74" dur="1" fill="hold">
                                          <p:stCondLst>
                                            <p:cond delay="0"/>
                                          </p:stCondLst>
                                        </p:cTn>
                                        <p:tgtEl>
                                          <p:spTgt spid="32"/>
                                        </p:tgtEl>
                                        <p:attrNameLst>
                                          <p:attrName>style.visibility</p:attrName>
                                        </p:attrNameLst>
                                      </p:cBhvr>
                                      <p:to>
                                        <p:strVal val="visible"/>
                                      </p:to>
                                    </p:set>
                                  </p:childTnLst>
                                </p:cTn>
                              </p:par>
                              <p:par>
                                <p:cTn id="75" presetID="1" presetClass="entr" presetSubtype="0" fill="hold" nodeType="withEffect">
                                  <p:stCondLst>
                                    <p:cond delay="0"/>
                                  </p:stCondLst>
                                  <p:childTnLst>
                                    <p:set>
                                      <p:cBhvr>
                                        <p:cTn id="76" dur="1" fill="hold">
                                          <p:stCondLst>
                                            <p:cond delay="0"/>
                                          </p:stCondLst>
                                        </p:cTn>
                                        <p:tgtEl>
                                          <p:spTgt spid="23"/>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15"/>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50"/>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49"/>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22"/>
                                        </p:tgtEl>
                                        <p:attrNameLst>
                                          <p:attrName>style.visibility</p:attrName>
                                        </p:attrNameLst>
                                      </p:cBhvr>
                                      <p:to>
                                        <p:strVal val="visible"/>
                                      </p:to>
                                    </p:set>
                                  </p:childTnLst>
                                </p:cTn>
                              </p:par>
                            </p:childTnLst>
                          </p:cTn>
                        </p:par>
                      </p:childTnLst>
                    </p:cTn>
                  </p:par>
                  <p:par>
                    <p:cTn id="85" fill="hold">
                      <p:stCondLst>
                        <p:cond delay="indefinite"/>
                      </p:stCondLst>
                      <p:childTnLst>
                        <p:par>
                          <p:cTn id="86" fill="hold">
                            <p:stCondLst>
                              <p:cond delay="0"/>
                            </p:stCondLst>
                            <p:childTnLst>
                              <p:par>
                                <p:cTn id="87" presetID="1" presetClass="exit" presetSubtype="0" fill="hold" grpId="1" nodeType="clickEffect">
                                  <p:stCondLst>
                                    <p:cond delay="0"/>
                                  </p:stCondLst>
                                  <p:childTnLst>
                                    <p:set>
                                      <p:cBhvr>
                                        <p:cTn id="88" dur="1" fill="hold">
                                          <p:stCondLst>
                                            <p:cond delay="0"/>
                                          </p:stCondLst>
                                        </p:cTn>
                                        <p:tgtEl>
                                          <p:spTgt spid="50"/>
                                        </p:tgtEl>
                                        <p:attrNameLst>
                                          <p:attrName>style.visibility</p:attrName>
                                        </p:attrNameLst>
                                      </p:cBhvr>
                                      <p:to>
                                        <p:strVal val="hidden"/>
                                      </p:to>
                                    </p:set>
                                  </p:childTnLst>
                                </p:cTn>
                              </p:par>
                              <p:par>
                                <p:cTn id="89" presetID="1" presetClass="exit" presetSubtype="0" fill="hold" grpId="1" nodeType="withEffect">
                                  <p:stCondLst>
                                    <p:cond delay="0"/>
                                  </p:stCondLst>
                                  <p:childTnLst>
                                    <p:set>
                                      <p:cBhvr>
                                        <p:cTn id="90" dur="1" fill="hold">
                                          <p:stCondLst>
                                            <p:cond delay="0"/>
                                          </p:stCondLst>
                                        </p:cTn>
                                        <p:tgtEl>
                                          <p:spTgt spid="49"/>
                                        </p:tgtEl>
                                        <p:attrNameLst>
                                          <p:attrName>style.visibility</p:attrName>
                                        </p:attrNameLst>
                                      </p:cBhvr>
                                      <p:to>
                                        <p:strVal val="hidden"/>
                                      </p:to>
                                    </p:set>
                                  </p:childTnLst>
                                </p:cTn>
                              </p:par>
                              <p:par>
                                <p:cTn id="91" presetID="10" presetClass="entr" presetSubtype="0" fill="hold" grpId="0" nodeType="withEffect">
                                  <p:stCondLst>
                                    <p:cond delay="0"/>
                                  </p:stCondLst>
                                  <p:childTnLst>
                                    <p:set>
                                      <p:cBhvr>
                                        <p:cTn id="92" dur="1" fill="hold">
                                          <p:stCondLst>
                                            <p:cond delay="0"/>
                                          </p:stCondLst>
                                        </p:cTn>
                                        <p:tgtEl>
                                          <p:spTgt spid="8"/>
                                        </p:tgtEl>
                                        <p:attrNameLst>
                                          <p:attrName>style.visibility</p:attrName>
                                        </p:attrNameLst>
                                      </p:cBhvr>
                                      <p:to>
                                        <p:strVal val="visible"/>
                                      </p:to>
                                    </p:set>
                                    <p:animEffect transition="in" filter="fade">
                                      <p:cBhvr>
                                        <p:cTn id="93" dur="500"/>
                                        <p:tgtEl>
                                          <p:spTgt spid="8"/>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36"/>
                                        </p:tgtEl>
                                        <p:attrNameLst>
                                          <p:attrName>style.visibility</p:attrName>
                                        </p:attrNameLst>
                                      </p:cBhvr>
                                      <p:to>
                                        <p:strVal val="visible"/>
                                      </p:to>
                                    </p:set>
                                    <p:animEffect transition="in" filter="fade">
                                      <p:cBhvr>
                                        <p:cTn id="96" dur="500"/>
                                        <p:tgtEl>
                                          <p:spTgt spid="36"/>
                                        </p:tgtEl>
                                      </p:cBhvr>
                                    </p:animEffect>
                                  </p:childTnLst>
                                </p:cTn>
                              </p:par>
                              <p:par>
                                <p:cTn id="97" presetID="10" presetClass="entr" presetSubtype="0" fill="hold" nodeType="withEffect">
                                  <p:stCondLst>
                                    <p:cond delay="0"/>
                                  </p:stCondLst>
                                  <p:childTnLst>
                                    <p:set>
                                      <p:cBhvr>
                                        <p:cTn id="98" dur="1" fill="hold">
                                          <p:stCondLst>
                                            <p:cond delay="0"/>
                                          </p:stCondLst>
                                        </p:cTn>
                                        <p:tgtEl>
                                          <p:spTgt spid="42"/>
                                        </p:tgtEl>
                                        <p:attrNameLst>
                                          <p:attrName>style.visibility</p:attrName>
                                        </p:attrNameLst>
                                      </p:cBhvr>
                                      <p:to>
                                        <p:strVal val="visible"/>
                                      </p:to>
                                    </p:set>
                                    <p:animEffect transition="in" filter="fade">
                                      <p:cBhvr>
                                        <p:cTn id="99" dur="500"/>
                                        <p:tgtEl>
                                          <p:spTgt spid="42"/>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44"/>
                                        </p:tgtEl>
                                        <p:attrNameLst>
                                          <p:attrName>style.visibility</p:attrName>
                                        </p:attrNameLst>
                                      </p:cBhvr>
                                      <p:to>
                                        <p:strVal val="visible"/>
                                      </p:to>
                                    </p:set>
                                    <p:animEffect transition="in" filter="fade">
                                      <p:cBhvr>
                                        <p:cTn id="102" dur="500"/>
                                        <p:tgtEl>
                                          <p:spTgt spid="44"/>
                                        </p:tgtEl>
                                      </p:cBhvr>
                                    </p:animEffect>
                                  </p:childTnLst>
                                </p:cTn>
                              </p:par>
                            </p:childTnLst>
                          </p:cTn>
                        </p:par>
                        <p:par>
                          <p:cTn id="103" fill="hold">
                            <p:stCondLst>
                              <p:cond delay="500"/>
                            </p:stCondLst>
                            <p:childTnLst>
                              <p:par>
                                <p:cTn id="104" presetID="10" presetClass="entr" presetSubtype="0" fill="hold" grpId="0" nodeType="afterEffect">
                                  <p:stCondLst>
                                    <p:cond delay="0"/>
                                  </p:stCondLst>
                                  <p:childTnLst>
                                    <p:set>
                                      <p:cBhvr>
                                        <p:cTn id="105" dur="1" fill="hold">
                                          <p:stCondLst>
                                            <p:cond delay="0"/>
                                          </p:stCondLst>
                                        </p:cTn>
                                        <p:tgtEl>
                                          <p:spTgt spid="46"/>
                                        </p:tgtEl>
                                        <p:attrNameLst>
                                          <p:attrName>style.visibility</p:attrName>
                                        </p:attrNameLst>
                                      </p:cBhvr>
                                      <p:to>
                                        <p:strVal val="visible"/>
                                      </p:to>
                                    </p:set>
                                    <p:animEffect transition="in" filter="fade">
                                      <p:cBhvr>
                                        <p:cTn id="106" dur="500"/>
                                        <p:tgtEl>
                                          <p:spTgt spid="46"/>
                                        </p:tgtEl>
                                      </p:cBhvr>
                                    </p:animEffect>
                                  </p:childTnLst>
                                </p:cTn>
                              </p:par>
                            </p:childTnLst>
                          </p:cTn>
                        </p:par>
                      </p:childTnLst>
                    </p:cTn>
                  </p:par>
                  <p:par>
                    <p:cTn id="107" fill="hold">
                      <p:stCondLst>
                        <p:cond delay="indefinite"/>
                      </p:stCondLst>
                      <p:childTnLst>
                        <p:par>
                          <p:cTn id="108" fill="hold">
                            <p:stCondLst>
                              <p:cond delay="0"/>
                            </p:stCondLst>
                            <p:childTnLst>
                              <p:par>
                                <p:cTn id="109" presetID="10" presetClass="entr" presetSubtype="0" fill="hold" grpId="0" nodeType="clickEffect">
                                  <p:stCondLst>
                                    <p:cond delay="0"/>
                                  </p:stCondLst>
                                  <p:childTnLst>
                                    <p:set>
                                      <p:cBhvr>
                                        <p:cTn id="110" dur="1" fill="hold">
                                          <p:stCondLst>
                                            <p:cond delay="0"/>
                                          </p:stCondLst>
                                        </p:cTn>
                                        <p:tgtEl>
                                          <p:spTgt spid="51"/>
                                        </p:tgtEl>
                                        <p:attrNameLst>
                                          <p:attrName>style.visibility</p:attrName>
                                        </p:attrNameLst>
                                      </p:cBhvr>
                                      <p:to>
                                        <p:strVal val="visible"/>
                                      </p:to>
                                    </p:set>
                                    <p:animEffect transition="in" filter="fade">
                                      <p:cBhvr>
                                        <p:cTn id="11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2" grpId="0"/>
      <p:bldP spid="13" grpId="0"/>
      <p:bldP spid="14" grpId="0"/>
      <p:bldP spid="15" grpId="0"/>
      <p:bldP spid="16" grpId="0"/>
      <p:bldP spid="17" grpId="0"/>
      <p:bldP spid="18" grpId="0"/>
      <p:bldP spid="21" grpId="0" animBg="1"/>
      <p:bldP spid="22" grpId="0" animBg="1"/>
      <p:bldP spid="25" grpId="0"/>
      <p:bldP spid="26" grpId="0"/>
      <p:bldP spid="27" grpId="0"/>
      <p:bldP spid="28" grpId="0"/>
      <p:bldP spid="29" grpId="0"/>
      <p:bldP spid="33" grpId="0"/>
      <p:bldP spid="34" grpId="0"/>
      <p:bldP spid="35" grpId="0"/>
      <p:bldP spid="36" grpId="0"/>
      <p:bldP spid="37" grpId="0"/>
      <p:bldP spid="38" grpId="0"/>
      <p:bldP spid="43" grpId="0"/>
      <p:bldP spid="44" grpId="0"/>
      <p:bldP spid="45" grpId="0"/>
      <p:bldP spid="46" grpId="0"/>
      <p:bldP spid="49" grpId="0" animBg="1"/>
      <p:bldP spid="49" grpId="1" animBg="1"/>
      <p:bldP spid="50" grpId="0"/>
      <p:bldP spid="50" grpId="1"/>
      <p:bldP spid="51"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Our Goal </a:t>
            </a:r>
            <a:r>
              <a:rPr lang="en-US" sz="3000" b="1" dirty="0" smtClean="0"/>
              <a:t>[CLUSTER 2017]</a:t>
            </a:r>
            <a:endParaRPr lang="en-US" sz="3000" b="1" dirty="0"/>
          </a:p>
        </p:txBody>
      </p:sp>
      <p:sp>
        <p:nvSpPr>
          <p:cNvPr id="3" name="Content Placeholder 2"/>
          <p:cNvSpPr>
            <a:spLocks noGrp="1"/>
          </p:cNvSpPr>
          <p:nvPr>
            <p:ph idx="1"/>
          </p:nvPr>
        </p:nvSpPr>
        <p:spPr>
          <a:xfrm>
            <a:off x="228600" y="1676399"/>
            <a:ext cx="8610600" cy="4572001"/>
          </a:xfrm>
        </p:spPr>
        <p:txBody>
          <a:bodyPr/>
          <a:lstStyle/>
          <a:p>
            <a:pPr marL="0" indent="0" algn="ctr">
              <a:buNone/>
            </a:pPr>
            <a:r>
              <a:rPr lang="en-US" sz="2800" dirty="0" smtClean="0"/>
              <a:t>A </a:t>
            </a:r>
            <a:r>
              <a:rPr lang="en-US" sz="2800" b="1" dirty="0" smtClean="0">
                <a:solidFill>
                  <a:srgbClr val="0066CC"/>
                </a:solidFill>
              </a:rPr>
              <a:t>generalized</a:t>
            </a:r>
            <a:r>
              <a:rPr lang="en-US" sz="2800" dirty="0" smtClean="0"/>
              <a:t> mechanism that</a:t>
            </a:r>
          </a:p>
          <a:p>
            <a:pPr marL="0" indent="0" algn="ctr">
              <a:buNone/>
            </a:pPr>
            <a:endParaRPr lang="en-US" sz="2800" dirty="0" smtClean="0"/>
          </a:p>
          <a:p>
            <a:pPr marL="0" indent="0" algn="ctr">
              <a:buNone/>
            </a:pPr>
            <a:r>
              <a:rPr lang="en-US" sz="2800" dirty="0" smtClean="0"/>
              <a:t>1. Directly estimates the </a:t>
            </a:r>
            <a:r>
              <a:rPr lang="en-US" sz="2800" b="1" dirty="0" smtClean="0">
                <a:solidFill>
                  <a:srgbClr val="7030A0"/>
                </a:solidFill>
              </a:rPr>
              <a:t>performance benefit</a:t>
            </a:r>
            <a:r>
              <a:rPr lang="en-US" sz="2800" dirty="0">
                <a:solidFill>
                  <a:srgbClr val="7030A0"/>
                </a:solidFill>
              </a:rPr>
              <a:t/>
            </a:r>
            <a:br>
              <a:rPr lang="en-US" sz="2800" dirty="0">
                <a:solidFill>
                  <a:srgbClr val="7030A0"/>
                </a:solidFill>
              </a:rPr>
            </a:br>
            <a:r>
              <a:rPr lang="en-US" sz="2800" b="1" dirty="0" smtClean="0">
                <a:solidFill>
                  <a:srgbClr val="7030A0"/>
                </a:solidFill>
              </a:rPr>
              <a:t>of migrating a page</a:t>
            </a:r>
            <a:r>
              <a:rPr lang="en-US" sz="2800" dirty="0" smtClean="0"/>
              <a:t> between</a:t>
            </a:r>
            <a:br>
              <a:rPr lang="en-US" sz="2800" dirty="0" smtClean="0"/>
            </a:br>
            <a:r>
              <a:rPr lang="en-US" sz="2800" b="1" dirty="0" smtClean="0">
                <a:solidFill>
                  <a:srgbClr val="0066CC"/>
                </a:solidFill>
              </a:rPr>
              <a:t>any two types of memory</a:t>
            </a:r>
          </a:p>
          <a:p>
            <a:pPr marL="514350" indent="-514350" algn="ctr">
              <a:buAutoNum type="arabicPeriod"/>
            </a:pPr>
            <a:endParaRPr lang="en-US" sz="2800" b="1" dirty="0" smtClean="0">
              <a:solidFill>
                <a:srgbClr val="0066CC"/>
              </a:solidFill>
            </a:endParaRPr>
          </a:p>
          <a:p>
            <a:pPr marL="0" indent="0" algn="ctr">
              <a:buNone/>
            </a:pPr>
            <a:r>
              <a:rPr lang="en-US" sz="2800" dirty="0" smtClean="0"/>
              <a:t>2. Places </a:t>
            </a:r>
            <a:r>
              <a:rPr lang="en-US" sz="2800" b="1" dirty="0" smtClean="0">
                <a:solidFill>
                  <a:srgbClr val="7030A0"/>
                </a:solidFill>
              </a:rPr>
              <a:t>only</a:t>
            </a:r>
            <a:r>
              <a:rPr lang="en-US" sz="2800" dirty="0" smtClean="0"/>
              <a:t> the </a:t>
            </a:r>
            <a:r>
              <a:rPr lang="en-US" sz="2800" b="1" dirty="0" smtClean="0">
                <a:solidFill>
                  <a:srgbClr val="7030A0"/>
                </a:solidFill>
              </a:rPr>
              <a:t>performance-critical data</a:t>
            </a:r>
            <a:r>
              <a:rPr lang="en-US" sz="2800" dirty="0"/>
              <a:t/>
            </a:r>
            <a:br>
              <a:rPr lang="en-US" sz="2800" dirty="0"/>
            </a:br>
            <a:r>
              <a:rPr lang="en-US" sz="2800" dirty="0" smtClean="0"/>
              <a:t>in the fast memory</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199</a:t>
            </a:fld>
            <a:endParaRPr lang="en-US" altLang="en-US"/>
          </a:p>
        </p:txBody>
      </p:sp>
    </p:spTree>
    <p:extLst>
      <p:ext uri="{BB962C8B-B14F-4D97-AF65-F5344CB8AC3E}">
        <p14:creationId xmlns:p14="http://schemas.microsoft.com/office/powerpoint/2010/main" val="16548976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62"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166144">
            <a:off x="5944993" y="1201593"/>
            <a:ext cx="2124075" cy="212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58" name="Title 1"/>
          <p:cNvSpPr>
            <a:spLocks noGrp="1"/>
          </p:cNvSpPr>
          <p:nvPr>
            <p:ph type="title"/>
          </p:nvPr>
        </p:nvSpPr>
        <p:spPr/>
        <p:txBody>
          <a:bodyPr/>
          <a:lstStyle/>
          <a:p>
            <a:r>
              <a:rPr lang="en-US" dirty="0">
                <a:latin typeface="Garamond" charset="0"/>
                <a:ea typeface="ＭＳ Ｐゴシック" charset="0"/>
                <a:cs typeface="ＭＳ Ｐゴシック" charset="0"/>
              </a:rPr>
              <a:t>The Main </a:t>
            </a:r>
            <a:r>
              <a:rPr lang="en-US" dirty="0" smtClean="0">
                <a:latin typeface="Garamond" charset="0"/>
                <a:ea typeface="ＭＳ Ｐゴシック" charset="0"/>
                <a:cs typeface="ＭＳ Ｐゴシック" charset="0"/>
              </a:rPr>
              <a:t>Memory</a:t>
            </a:r>
            <a:r>
              <a:rPr lang="en-US" dirty="0">
                <a:latin typeface="Garamond" charset="0"/>
                <a:ea typeface="ＭＳ Ｐゴシック" charset="0"/>
                <a:cs typeface="ＭＳ Ｐゴシック" charset="0"/>
              </a:rPr>
              <a:t> </a:t>
            </a:r>
            <a:r>
              <a:rPr lang="en-US" dirty="0" smtClean="0">
                <a:latin typeface="Garamond" charset="0"/>
                <a:ea typeface="ＭＳ Ｐゴシック" charset="0"/>
                <a:cs typeface="ＭＳ Ｐゴシック" charset="0"/>
              </a:rPr>
              <a:t>System</a:t>
            </a:r>
            <a:endParaRPr lang="en-US" dirty="0">
              <a:latin typeface="Garamond" charset="0"/>
              <a:ea typeface="ＭＳ Ｐゴシック" charset="0"/>
              <a:cs typeface="ＭＳ Ｐゴシック" charset="0"/>
            </a:endParaRPr>
          </a:p>
        </p:txBody>
      </p:sp>
      <p:sp>
        <p:nvSpPr>
          <p:cNvPr id="3" name="Content Placeholder 2"/>
          <p:cNvSpPr>
            <a:spLocks noGrp="1"/>
          </p:cNvSpPr>
          <p:nvPr>
            <p:ph idx="1"/>
          </p:nvPr>
        </p:nvSpPr>
        <p:spPr>
          <a:xfrm>
            <a:off x="228600" y="996950"/>
            <a:ext cx="86106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pPr marL="0" indent="0">
              <a:buNone/>
            </a:pPr>
            <a:endParaRPr lang="en-US" sz="1200"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is a critical component of all computing systems</a:t>
            </a:r>
            <a:r>
              <a:rPr lang="en-US" dirty="0">
                <a:latin typeface="Tahoma" charset="0"/>
                <a:ea typeface="ＭＳ Ｐゴシック" charset="0"/>
                <a:cs typeface="ＭＳ Ｐゴシック" charset="0"/>
              </a:rPr>
              <a:t>: server, mobile, embedded, desktop, sensor</a:t>
            </a: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system must scale </a:t>
            </a:r>
            <a:r>
              <a:rPr lang="en-US" dirty="0">
                <a:latin typeface="Tahoma" charset="0"/>
                <a:ea typeface="ＭＳ Ｐゴシック" charset="0"/>
                <a:cs typeface="ＭＳ Ｐゴシック" charset="0"/>
              </a:rPr>
              <a:t>(in </a:t>
            </a:r>
            <a:r>
              <a:rPr lang="en-US" i="1" dirty="0">
                <a:latin typeface="Tahoma" charset="0"/>
                <a:ea typeface="ＭＳ Ｐゴシック" charset="0"/>
                <a:cs typeface="ＭＳ Ｐゴシック" charset="0"/>
              </a:rPr>
              <a:t>size</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technology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efficiency</a:t>
            </a:r>
            <a:r>
              <a:rPr lang="en-US" dirty="0">
                <a:latin typeface="Tahoma" charset="0"/>
                <a:ea typeface="ＭＳ Ｐゴシック" charset="0"/>
                <a:cs typeface="ＭＳ Ｐゴシック" charset="0"/>
              </a:rPr>
              <a:t>, </a:t>
            </a:r>
            <a:r>
              <a:rPr lang="en-US" i="1" dirty="0" smtClean="0">
                <a:latin typeface="Tahoma" charset="0"/>
                <a:ea typeface="ＭＳ Ｐゴシック" charset="0"/>
                <a:cs typeface="ＭＳ Ｐゴシック" charset="0"/>
              </a:rPr>
              <a:t>cost</a:t>
            </a:r>
            <a:r>
              <a:rPr lang="en-US" dirty="0" smtClean="0">
                <a:latin typeface="Tahoma" charset="0"/>
                <a:ea typeface="ＭＳ Ｐゴシック" charset="0"/>
                <a:cs typeface="ＭＳ Ｐゴシック" charset="0"/>
              </a:rPr>
              <a:t>, and </a:t>
            </a:r>
            <a:r>
              <a:rPr lang="en-US" i="1" dirty="0" smtClean="0">
                <a:latin typeface="Tahoma" charset="0"/>
                <a:ea typeface="ＭＳ Ｐゴシック" charset="0"/>
                <a:cs typeface="ＭＳ Ｐゴシック" charset="0"/>
              </a:rPr>
              <a:t>management algorithms</a:t>
            </a:r>
            <a:r>
              <a:rPr lang="en-US" dirty="0" smtClean="0">
                <a:latin typeface="Tahoma" charset="0"/>
                <a:ea typeface="ＭＳ Ｐゴシック" charset="0"/>
                <a:cs typeface="ＭＳ Ｐゴシック" charset="0"/>
              </a:rPr>
              <a:t>) </a:t>
            </a:r>
            <a:r>
              <a:rPr lang="en-US" dirty="0">
                <a:latin typeface="Tahoma" charset="0"/>
                <a:ea typeface="ＭＳ Ｐゴシック" charset="0"/>
                <a:cs typeface="ＭＳ Ｐゴシック" charset="0"/>
              </a:rPr>
              <a:t>to maintain performance growth and technology scaling benefits</a:t>
            </a:r>
          </a:p>
        </p:txBody>
      </p:sp>
      <p:sp>
        <p:nvSpPr>
          <p:cNvPr id="19460"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330F078-BF11-6B47-89B1-D774F4018531}" type="slidenum">
              <a:rPr lang="en-US" sz="1600">
                <a:solidFill>
                  <a:srgbClr val="000000"/>
                </a:solidFill>
                <a:latin typeface="Garamond" charset="0"/>
              </a:rPr>
              <a:pPr eaLnBrk="1" hangingPunct="1"/>
              <a:t>2</a:t>
            </a:fld>
            <a:endParaRPr lang="en-US" sz="1600">
              <a:solidFill>
                <a:srgbClr val="000000"/>
              </a:solidFill>
              <a:latin typeface="Garamond" charset="0"/>
            </a:endParaRPr>
          </a:p>
        </p:txBody>
      </p:sp>
      <p:sp>
        <p:nvSpPr>
          <p:cNvPr id="18" name="AutoShape 25"/>
          <p:cNvSpPr>
            <a:spLocks noChangeArrowheads="1"/>
          </p:cNvSpPr>
          <p:nvPr/>
        </p:nvSpPr>
        <p:spPr bwMode="auto">
          <a:xfrm>
            <a:off x="3190875" y="1166668"/>
            <a:ext cx="2557463" cy="2447925"/>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1" name="Text Box 13" descr="90%"/>
          <p:cNvSpPr txBox="1">
            <a:spLocks noChangeArrowheads="1"/>
          </p:cNvSpPr>
          <p:nvPr/>
        </p:nvSpPr>
        <p:spPr bwMode="auto">
          <a:xfrm>
            <a:off x="1245861" y="2928793"/>
            <a:ext cx="1309915" cy="618631"/>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Processors</a:t>
            </a:r>
          </a:p>
          <a:p>
            <a:pPr algn="ctr">
              <a:defRPr/>
            </a:pPr>
            <a:r>
              <a:rPr lang="en-US" kern="0" dirty="0">
                <a:solidFill>
                  <a:sysClr val="windowText" lastClr="000000"/>
                </a:solidFill>
                <a:latin typeface="Arial" pitchFamily="-107" charset="0"/>
                <a:ea typeface="Arial" pitchFamily="-107" charset="0"/>
                <a:cs typeface="Arial" pitchFamily="-107" charset="0"/>
              </a:rPr>
              <a:t>a</a:t>
            </a:r>
            <a:r>
              <a:rPr lang="en-US" kern="0" dirty="0" smtClean="0">
                <a:solidFill>
                  <a:sysClr val="windowText" lastClr="000000"/>
                </a:solidFill>
                <a:latin typeface="Arial" pitchFamily="-107" charset="0"/>
                <a:ea typeface="Arial" pitchFamily="-107" charset="0"/>
                <a:cs typeface="Arial" pitchFamily="-107" charset="0"/>
              </a:rPr>
              <a:t>nd caches</a:t>
            </a:r>
            <a:endParaRPr lang="en-US" kern="0" dirty="0">
              <a:solidFill>
                <a:sysClr val="windowText" lastClr="000000"/>
              </a:solidFill>
              <a:latin typeface="Arial" pitchFamily="-107" charset="0"/>
              <a:ea typeface="Arial" pitchFamily="-107" charset="0"/>
              <a:cs typeface="Arial" pitchFamily="-107" charset="0"/>
            </a:endParaRPr>
          </a:p>
        </p:txBody>
      </p:sp>
      <p:sp>
        <p:nvSpPr>
          <p:cNvPr id="26" name="Text Box 20" descr="90%"/>
          <p:cNvSpPr txBox="1">
            <a:spLocks noChangeArrowheads="1"/>
          </p:cNvSpPr>
          <p:nvPr/>
        </p:nvSpPr>
        <p:spPr bwMode="auto">
          <a:xfrm>
            <a:off x="3616246" y="2996808"/>
            <a:ext cx="1527335"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Main </a:t>
            </a:r>
            <a:r>
              <a:rPr lang="en-US" kern="0" dirty="0" smtClean="0">
                <a:solidFill>
                  <a:sysClr val="windowText" lastClr="000000"/>
                </a:solidFill>
                <a:latin typeface="Arial" pitchFamily="-107" charset="0"/>
                <a:ea typeface="Arial" pitchFamily="-107" charset="0"/>
                <a:cs typeface="Arial" pitchFamily="-107" charset="0"/>
              </a:rPr>
              <a:t>Memory</a:t>
            </a:r>
            <a:endParaRPr lang="en-US" kern="0" dirty="0">
              <a:solidFill>
                <a:sysClr val="windowText" lastClr="000000"/>
              </a:solidFill>
              <a:latin typeface="Arial" pitchFamily="-107" charset="0"/>
              <a:ea typeface="Arial" pitchFamily="-107" charset="0"/>
              <a:cs typeface="Arial" pitchFamily="-107" charset="0"/>
            </a:endParaRPr>
          </a:p>
        </p:txBody>
      </p:sp>
      <p:sp>
        <p:nvSpPr>
          <p:cNvPr id="27" name="Line 15"/>
          <p:cNvSpPr>
            <a:spLocks noChangeShapeType="1"/>
          </p:cNvSpPr>
          <p:nvPr/>
        </p:nvSpPr>
        <p:spPr bwMode="auto">
          <a:xfrm flipV="1">
            <a:off x="2506663"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9472" name="Text Box 24" descr="90%"/>
          <p:cNvSpPr txBox="1">
            <a:spLocks noChangeArrowheads="1"/>
          </p:cNvSpPr>
          <p:nvPr/>
        </p:nvSpPr>
        <p:spPr bwMode="auto">
          <a:xfrm>
            <a:off x="6049936" y="3020548"/>
            <a:ext cx="2194472" cy="341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smtClean="0">
                <a:solidFill>
                  <a:srgbClr val="000000"/>
                </a:solidFill>
              </a:rPr>
              <a:t>Storage (SSD/HDD)</a:t>
            </a:r>
          </a:p>
        </p:txBody>
      </p:sp>
      <p:pic>
        <p:nvPicPr>
          <p:cNvPr id="19" name="Content Placeholder 6" descr="barcelona-die-photo-colo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87624" y="1633988"/>
            <a:ext cx="1312168" cy="12799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 name="Line 15"/>
          <p:cNvSpPr>
            <a:spLocks noChangeShapeType="1"/>
          </p:cNvSpPr>
          <p:nvPr/>
        </p:nvSpPr>
        <p:spPr bwMode="auto">
          <a:xfrm flipV="1">
            <a:off x="5724128"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pic>
        <p:nvPicPr>
          <p:cNvPr id="23" name="Picture 22"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3324124" y="1633988"/>
            <a:ext cx="2304256" cy="549297"/>
          </a:xfrm>
          <a:prstGeom prst="rect">
            <a:avLst/>
          </a:prstGeom>
        </p:spPr>
      </p:pic>
      <p:pic>
        <p:nvPicPr>
          <p:cNvPr id="24" name="Picture 23"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3299596" y="2308826"/>
            <a:ext cx="2304256" cy="549297"/>
          </a:xfrm>
          <a:prstGeom prst="rect">
            <a:avLst/>
          </a:prstGeom>
        </p:spPr>
      </p:pic>
    </p:spTree>
    <p:extLst>
      <p:ext uri="{BB962C8B-B14F-4D97-AF65-F5344CB8AC3E}">
        <p14:creationId xmlns:p14="http://schemas.microsoft.com/office/powerpoint/2010/main" val="25882191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8"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Three Key Issues in Future Platforms</a:t>
            </a:r>
            <a:endParaRPr lang="en-US" dirty="0"/>
          </a:p>
        </p:txBody>
      </p:sp>
      <p:sp>
        <p:nvSpPr>
          <p:cNvPr id="3" name="Content Placeholder 2"/>
          <p:cNvSpPr>
            <a:spLocks noGrp="1"/>
          </p:cNvSpPr>
          <p:nvPr>
            <p:ph idx="1"/>
          </p:nvPr>
        </p:nvSpPr>
        <p:spPr/>
        <p:txBody>
          <a:bodyPr/>
          <a:lstStyle/>
          <a:p>
            <a:r>
              <a:rPr lang="en-US" dirty="0" smtClean="0"/>
              <a:t>Fundamentally </a:t>
            </a:r>
            <a:r>
              <a:rPr lang="en-US" dirty="0" smtClean="0">
                <a:solidFill>
                  <a:srgbClr val="0000FF"/>
                </a:solidFill>
              </a:rPr>
              <a:t>Secure/Reliable/Safe </a:t>
            </a:r>
            <a:r>
              <a:rPr lang="en-US" dirty="0" smtClean="0"/>
              <a:t>Architectures</a:t>
            </a:r>
          </a:p>
          <a:p>
            <a:endParaRPr lang="en-US" dirty="0"/>
          </a:p>
          <a:p>
            <a:endParaRPr lang="en-US" dirty="0" smtClean="0"/>
          </a:p>
          <a:p>
            <a:endParaRPr lang="en-US" dirty="0" smtClean="0"/>
          </a:p>
          <a:p>
            <a:r>
              <a:rPr lang="en-US" dirty="0" smtClean="0"/>
              <a:t>Fundamentally </a:t>
            </a:r>
            <a:r>
              <a:rPr lang="en-US" dirty="0" smtClean="0">
                <a:solidFill>
                  <a:srgbClr val="0000FF"/>
                </a:solidFill>
              </a:rPr>
              <a:t>Energy-Efficient </a:t>
            </a:r>
            <a:r>
              <a:rPr lang="en-US" dirty="0" smtClean="0"/>
              <a:t>Architectures</a:t>
            </a:r>
          </a:p>
          <a:p>
            <a:pPr lvl="1"/>
            <a:r>
              <a:rPr lang="en-US" dirty="0" smtClean="0">
                <a:solidFill>
                  <a:srgbClr val="0000FF"/>
                </a:solidFill>
              </a:rPr>
              <a:t>Memory-centric </a:t>
            </a:r>
            <a:r>
              <a:rPr lang="en-US" dirty="0" smtClean="0"/>
              <a:t>(Data-centric) Architectures</a:t>
            </a:r>
          </a:p>
          <a:p>
            <a:endParaRPr lang="en-US" dirty="0"/>
          </a:p>
          <a:p>
            <a:endParaRPr lang="en-US" dirty="0" smtClean="0"/>
          </a:p>
          <a:p>
            <a:endParaRPr lang="en-US" dirty="0" smtClean="0"/>
          </a:p>
          <a:p>
            <a:r>
              <a:rPr lang="en-US" dirty="0" smtClean="0"/>
              <a:t>Fundamentally </a:t>
            </a:r>
            <a:r>
              <a:rPr lang="en-US" dirty="0" smtClean="0">
                <a:solidFill>
                  <a:srgbClr val="0000FF"/>
                </a:solidFill>
              </a:rPr>
              <a:t>Low Latency </a:t>
            </a:r>
            <a:r>
              <a:rPr lang="en-US" dirty="0" smtClean="0"/>
              <a:t>Architectures</a:t>
            </a:r>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a:t>
            </a:fld>
            <a:endParaRPr lang="en-US" altLang="en-US">
              <a:solidFill>
                <a:srgbClr val="000000"/>
              </a:solidFill>
            </a:endParaRPr>
          </a:p>
        </p:txBody>
      </p:sp>
      <p:sp>
        <p:nvSpPr>
          <p:cNvPr id="5" name="Rectangle 4"/>
          <p:cNvSpPr/>
          <p:nvPr/>
        </p:nvSpPr>
        <p:spPr>
          <a:xfrm>
            <a:off x="568094" y="1124744"/>
            <a:ext cx="6865906" cy="936104"/>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3492341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pc="-50" dirty="0" smtClean="0"/>
              <a:t>Utility-Based Hybrid Memory Management</a:t>
            </a:r>
            <a:endParaRPr lang="en-US" sz="4400" spc="-50" dirty="0"/>
          </a:p>
        </p:txBody>
      </p:sp>
      <p:sp>
        <p:nvSpPr>
          <p:cNvPr id="3" name="Content Placeholder 2"/>
          <p:cNvSpPr>
            <a:spLocks noGrp="1"/>
          </p:cNvSpPr>
          <p:nvPr>
            <p:ph idx="1"/>
          </p:nvPr>
        </p:nvSpPr>
        <p:spPr>
          <a:xfrm>
            <a:off x="228600" y="997527"/>
            <a:ext cx="8682038" cy="5193723"/>
          </a:xfrm>
        </p:spPr>
        <p:txBody>
          <a:bodyPr/>
          <a:lstStyle/>
          <a:p>
            <a:r>
              <a:rPr lang="en-US" dirty="0" smtClean="0"/>
              <a:t>A memory manager that works for </a:t>
            </a:r>
            <a:r>
              <a:rPr lang="en-US" b="1" i="1" dirty="0" smtClean="0">
                <a:solidFill>
                  <a:srgbClr val="7030A0"/>
                </a:solidFill>
              </a:rPr>
              <a:t>any</a:t>
            </a:r>
            <a:r>
              <a:rPr lang="en-US" dirty="0" smtClean="0"/>
              <a:t> hybrid memory</a:t>
            </a:r>
          </a:p>
          <a:p>
            <a:pPr lvl="1"/>
            <a:r>
              <a:rPr lang="en-US" dirty="0" smtClean="0"/>
              <a:t>e.g., DRAM-NVM, DRAM-RLDRAM</a:t>
            </a:r>
            <a:endParaRPr lang="en-US" dirty="0"/>
          </a:p>
          <a:p>
            <a:endParaRPr lang="en-US" dirty="0" smtClean="0"/>
          </a:p>
          <a:p>
            <a:r>
              <a:rPr lang="en-US" b="1" dirty="0" smtClean="0"/>
              <a:t>Key Idea</a:t>
            </a:r>
          </a:p>
          <a:p>
            <a:pPr lvl="1"/>
            <a:r>
              <a:rPr lang="en-US" sz="2400" dirty="0" smtClean="0"/>
              <a:t>For </a:t>
            </a:r>
            <a:r>
              <a:rPr lang="en-US" sz="2400" dirty="0"/>
              <a:t>each page, </a:t>
            </a:r>
            <a:r>
              <a:rPr lang="en-US" sz="2400" dirty="0" smtClean="0"/>
              <a:t>use </a:t>
            </a:r>
            <a:r>
              <a:rPr lang="en-US" sz="2400" b="1" dirty="0" smtClean="0">
                <a:solidFill>
                  <a:srgbClr val="0066CC"/>
                </a:solidFill>
              </a:rPr>
              <a:t>comprehensive</a:t>
            </a:r>
            <a:r>
              <a:rPr lang="en-US" sz="2400" dirty="0" smtClean="0"/>
              <a:t> characteristics to calculate estimated </a:t>
            </a:r>
            <a:r>
              <a:rPr lang="en-US" sz="2400" b="1" i="1" dirty="0" smtClean="0">
                <a:solidFill>
                  <a:srgbClr val="0066CC"/>
                </a:solidFill>
              </a:rPr>
              <a:t>utility </a:t>
            </a:r>
            <a:r>
              <a:rPr lang="en-US" sz="2400" dirty="0" smtClean="0"/>
              <a:t>(i.e</a:t>
            </a:r>
            <a:r>
              <a:rPr lang="en-US" sz="2400" dirty="0"/>
              <a:t>., performance </a:t>
            </a:r>
            <a:r>
              <a:rPr lang="en-US" sz="2400" dirty="0" smtClean="0"/>
              <a:t>impact)</a:t>
            </a:r>
            <a:br>
              <a:rPr lang="en-US" sz="2400" dirty="0" smtClean="0"/>
            </a:br>
            <a:r>
              <a:rPr lang="en-US" sz="2400" dirty="0" smtClean="0"/>
              <a:t>of migrating page from one memory to the other in the system</a:t>
            </a:r>
          </a:p>
          <a:p>
            <a:pPr lvl="1">
              <a:spcBef>
                <a:spcPts val="1800"/>
              </a:spcBef>
            </a:pPr>
            <a:r>
              <a:rPr lang="en-US" sz="2400" b="1" dirty="0" smtClean="0">
                <a:solidFill>
                  <a:srgbClr val="7030A0"/>
                </a:solidFill>
              </a:rPr>
              <a:t>Migrate only pages with the highest utility</a:t>
            </a:r>
            <a:r>
              <a:rPr lang="en-US" sz="2400" dirty="0"/>
              <a:t/>
            </a:r>
            <a:br>
              <a:rPr lang="en-US" sz="2400" dirty="0"/>
            </a:br>
            <a:r>
              <a:rPr lang="en-US" sz="2400" dirty="0" smtClean="0"/>
              <a:t>(i.e., pages that improve system performance the most when migrated)</a:t>
            </a:r>
          </a:p>
          <a:p>
            <a:pPr lvl="1">
              <a:spcBef>
                <a:spcPts val="1800"/>
              </a:spcBef>
            </a:pPr>
            <a:endParaRPr lang="en-US" sz="200" dirty="0" smtClean="0"/>
          </a:p>
          <a:p>
            <a:pPr>
              <a:spcBef>
                <a:spcPts val="1800"/>
              </a:spcBef>
            </a:pPr>
            <a:r>
              <a:rPr lang="en-US" sz="2200" dirty="0" smtClean="0"/>
              <a:t>Li+, “</a:t>
            </a:r>
            <a:r>
              <a:rPr lang="en-US" sz="2200" dirty="0" smtClean="0">
                <a:solidFill>
                  <a:srgbClr val="0000FF"/>
                </a:solidFill>
              </a:rPr>
              <a:t>Utility-Based Hybrid Memory Management</a:t>
            </a:r>
            <a:r>
              <a:rPr lang="en-US" sz="2200" dirty="0" smtClean="0"/>
              <a:t>”, CLUSTER 2017.</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200</a:t>
            </a:fld>
            <a:endParaRPr lang="en-US" altLang="en-US" dirty="0"/>
          </a:p>
        </p:txBody>
      </p:sp>
    </p:spTree>
    <p:extLst>
      <p:ext uri="{BB962C8B-B14F-4D97-AF65-F5344CB8AC3E}">
        <p14:creationId xmlns:p14="http://schemas.microsoft.com/office/powerpoint/2010/main" val="18033685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228600" y="980456"/>
            <a:ext cx="8610600" cy="3134344"/>
          </a:xfrm>
          <a:prstGeom prst="rect">
            <a:avLst/>
          </a:prstGeom>
          <a:solidFill>
            <a:schemeClr val="accent6">
              <a:lumMod val="60000"/>
              <a:lumOff val="40000"/>
              <a:alpha val="25000"/>
            </a:schemeClr>
          </a:solidFill>
        </p:spPr>
        <p:txBody>
          <a:bodyPr wrap="square" rtlCol="0">
            <a:spAutoFit/>
          </a:bodyPr>
          <a:lstStyle/>
          <a:p>
            <a:endParaRPr lang="en-US">
              <a:solidFill>
                <a:srgbClr val="000000"/>
              </a:solidFill>
            </a:endParaRPr>
          </a:p>
        </p:txBody>
      </p:sp>
      <p:sp>
        <p:nvSpPr>
          <p:cNvPr id="10" name="TextBox 9"/>
          <p:cNvSpPr txBox="1"/>
          <p:nvPr/>
        </p:nvSpPr>
        <p:spPr>
          <a:xfrm>
            <a:off x="228600" y="4114800"/>
            <a:ext cx="8610600" cy="1005840"/>
          </a:xfrm>
          <a:prstGeom prst="rect">
            <a:avLst/>
          </a:prstGeom>
          <a:solidFill>
            <a:srgbClr val="FFCC00">
              <a:alpha val="28000"/>
            </a:srgbClr>
          </a:solidFill>
          <a:ln>
            <a:noFill/>
          </a:ln>
        </p:spPr>
        <p:txBody>
          <a:bodyPr wrap="square" rtlCol="0">
            <a:spAutoFit/>
          </a:bodyPr>
          <a:lstStyle/>
          <a:p>
            <a:endParaRPr lang="en-US">
              <a:solidFill>
                <a:srgbClr val="000000"/>
              </a:solidFill>
            </a:endParaRPr>
          </a:p>
        </p:txBody>
      </p:sp>
      <p:sp>
        <p:nvSpPr>
          <p:cNvPr id="11" name="TextBox 10"/>
          <p:cNvSpPr txBox="1"/>
          <p:nvPr/>
        </p:nvSpPr>
        <p:spPr>
          <a:xfrm>
            <a:off x="228600" y="5120640"/>
            <a:ext cx="8610600" cy="1005840"/>
          </a:xfrm>
          <a:prstGeom prst="rect">
            <a:avLst/>
          </a:prstGeom>
          <a:solidFill>
            <a:srgbClr val="FF6600">
              <a:alpha val="22000"/>
            </a:srgbClr>
          </a:solidFill>
          <a:ln>
            <a:noFill/>
          </a:ln>
        </p:spPr>
        <p:txBody>
          <a:bodyPr wrap="square" rtlCol="0">
            <a:spAutoFit/>
          </a:bodyPr>
          <a:lstStyle/>
          <a:p>
            <a:endParaRPr lang="en-US">
              <a:solidFill>
                <a:srgbClr val="000000"/>
              </a:solidFill>
            </a:endParaRPr>
          </a:p>
        </p:txBody>
      </p:sp>
      <p:sp>
        <p:nvSpPr>
          <p:cNvPr id="2" name="Title 1"/>
          <p:cNvSpPr>
            <a:spLocks noGrp="1"/>
          </p:cNvSpPr>
          <p:nvPr>
            <p:ph type="title"/>
          </p:nvPr>
        </p:nvSpPr>
        <p:spPr/>
        <p:txBody>
          <a:bodyPr/>
          <a:lstStyle/>
          <a:p>
            <a:r>
              <a:rPr lang="en-US" dirty="0" smtClean="0"/>
              <a:t>Key Mechanisms of UH-MEM</a:t>
            </a:r>
            <a:endParaRPr lang="en-US" dirty="0"/>
          </a:p>
        </p:txBody>
      </p:sp>
      <p:sp>
        <p:nvSpPr>
          <p:cNvPr id="3" name="Content Placeholder 2"/>
          <p:cNvSpPr>
            <a:spLocks noGrp="1"/>
          </p:cNvSpPr>
          <p:nvPr>
            <p:ph idx="1"/>
          </p:nvPr>
        </p:nvSpPr>
        <p:spPr/>
        <p:txBody>
          <a:bodyPr/>
          <a:lstStyle/>
          <a:p>
            <a:r>
              <a:rPr lang="en-US" spc="-50" dirty="0" smtClean="0"/>
              <a:t>For each page, estimate </a:t>
            </a:r>
            <a:r>
              <a:rPr lang="en-US" b="1" spc="-50" dirty="0" smtClean="0">
                <a:solidFill>
                  <a:srgbClr val="0066CC"/>
                </a:solidFill>
              </a:rPr>
              <a:t>utility </a:t>
            </a:r>
            <a:r>
              <a:rPr lang="en-US" spc="-50" dirty="0" smtClean="0"/>
              <a:t>using a </a:t>
            </a:r>
            <a:r>
              <a:rPr lang="en-US" b="1" spc="-50" dirty="0" smtClean="0">
                <a:solidFill>
                  <a:srgbClr val="0066CC"/>
                </a:solidFill>
              </a:rPr>
              <a:t>performance model</a:t>
            </a:r>
            <a:endParaRPr lang="en-US" spc="-50" dirty="0" smtClean="0"/>
          </a:p>
          <a:p>
            <a:pPr lvl="1"/>
            <a:r>
              <a:rPr lang="en-US" b="1" dirty="0" smtClean="0">
                <a:solidFill>
                  <a:srgbClr val="7030A0"/>
                </a:solidFill>
              </a:rPr>
              <a:t>Application stall time reduction</a:t>
            </a:r>
          </a:p>
          <a:p>
            <a:pPr marL="671512" lvl="2" indent="0">
              <a:buNone/>
            </a:pPr>
            <a:r>
              <a:rPr lang="en-US" dirty="0" smtClean="0"/>
              <a:t>How much would migrating a page benefit the performance of the application that the page belongs to?</a:t>
            </a:r>
          </a:p>
          <a:p>
            <a:pPr lvl="1"/>
            <a:r>
              <a:rPr lang="en-US" b="1" dirty="0" smtClean="0">
                <a:solidFill>
                  <a:srgbClr val="7030A0"/>
                </a:solidFill>
              </a:rPr>
              <a:t>Application performance sensitivity</a:t>
            </a:r>
          </a:p>
          <a:p>
            <a:pPr marL="671512" lvl="2" indent="0">
              <a:buNone/>
            </a:pPr>
            <a:r>
              <a:rPr lang="en-US" dirty="0" smtClean="0"/>
              <a:t>How much does the improvement of a single application’s performance increase the </a:t>
            </a:r>
            <a:r>
              <a:rPr lang="en-US" i="1" dirty="0" smtClean="0"/>
              <a:t>overall</a:t>
            </a:r>
            <a:r>
              <a:rPr lang="en-US" dirty="0" smtClean="0"/>
              <a:t> system performance?</a:t>
            </a:r>
          </a:p>
          <a:p>
            <a:pPr marL="671512" lvl="2" indent="0">
              <a:buNone/>
            </a:pPr>
            <a:endParaRPr lang="en-US" dirty="0"/>
          </a:p>
          <a:p>
            <a:pPr marL="671512" lvl="2" indent="0">
              <a:buNone/>
            </a:pPr>
            <a:endParaRPr lang="en-US" dirty="0"/>
          </a:p>
          <a:p>
            <a:pPr lvl="0"/>
            <a:r>
              <a:rPr lang="en-US" b="1" dirty="0" smtClean="0">
                <a:solidFill>
                  <a:srgbClr val="0066CC"/>
                </a:solidFill>
              </a:rPr>
              <a:t>Migrate</a:t>
            </a:r>
            <a:r>
              <a:rPr lang="en-US" dirty="0" smtClean="0"/>
              <a:t> only pages whose utility </a:t>
            </a:r>
            <a:r>
              <a:rPr lang="en-US" dirty="0" smtClean="0">
                <a:solidFill>
                  <a:srgbClr val="0066CC"/>
                </a:solidFill>
              </a:rPr>
              <a:t>exceed the migration threshold </a:t>
            </a:r>
            <a:r>
              <a:rPr lang="en-US" dirty="0" smtClean="0"/>
              <a:t>from slow memory to fast memory</a:t>
            </a:r>
          </a:p>
          <a:p>
            <a:pPr lvl="0">
              <a:spcBef>
                <a:spcPts val="1800"/>
              </a:spcBef>
            </a:pPr>
            <a:r>
              <a:rPr lang="en-US" dirty="0" smtClean="0"/>
              <a:t>Periodically </a:t>
            </a:r>
            <a:r>
              <a:rPr lang="en-US" b="1" dirty="0" smtClean="0">
                <a:solidFill>
                  <a:srgbClr val="0066CC"/>
                </a:solidFill>
              </a:rPr>
              <a:t>adjust migration threshold</a:t>
            </a:r>
            <a:endParaRPr lang="en-US" dirty="0"/>
          </a:p>
          <a:p>
            <a:pPr marL="671512" lvl="2" indent="0">
              <a:buNone/>
            </a:pPr>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201</a:t>
            </a:fld>
            <a:endParaRPr lang="en-US" altLang="en-US" dirty="0"/>
          </a:p>
        </p:txBody>
      </p:sp>
      <mc:AlternateContent xmlns:mc="http://schemas.openxmlformats.org/markup-compatibility/2006" xmlns:a14="http://schemas.microsoft.com/office/drawing/2010/main">
        <mc:Choice Requires="a14">
          <p:sp>
            <p:nvSpPr>
              <p:cNvPr id="7" name="Rectangle 6"/>
              <p:cNvSpPr/>
              <p:nvPr/>
            </p:nvSpPr>
            <p:spPr>
              <a:xfrm>
                <a:off x="1524000" y="3581400"/>
                <a:ext cx="5570756" cy="461665"/>
              </a:xfrm>
              <a:prstGeom prst="rect">
                <a:avLst/>
              </a:prstGeom>
            </p:spPr>
            <p:txBody>
              <a:bodyPr wrap="none">
                <a:spAutoFit/>
              </a:bodyPr>
              <a:lstStyle/>
              <a:p>
                <a:pPr lvl="1"/>
                <a14:m>
                  <m:oMathPara xmlns:m="http://schemas.openxmlformats.org/officeDocument/2006/math">
                    <m:oMathParaPr>
                      <m:jc m:val="centerGroup"/>
                    </m:oMathParaPr>
                    <m:oMath xmlns:m="http://schemas.openxmlformats.org/officeDocument/2006/math">
                      <m:r>
                        <a:rPr lang="en-US" sz="2400" i="1">
                          <a:solidFill>
                            <a:srgbClr val="000000"/>
                          </a:solidFill>
                          <a:latin typeface="Cambria Math" charset="0"/>
                        </a:rPr>
                        <m:t>𝑈𝑡𝑖𝑙𝑖𝑡𝑦</m:t>
                      </m:r>
                      <m:r>
                        <a:rPr lang="en-US" sz="2400" i="1">
                          <a:solidFill>
                            <a:srgbClr val="000000"/>
                          </a:solidFill>
                          <a:latin typeface="Cambria Math" charset="0"/>
                        </a:rPr>
                        <m:t>= </m:t>
                      </m:r>
                      <m:sSub>
                        <m:sSubPr>
                          <m:ctrlPr>
                            <a:rPr lang="en-US" sz="2400" i="1">
                              <a:solidFill>
                                <a:srgbClr val="000000"/>
                              </a:solidFill>
                              <a:latin typeface="Cambria Math" charset="0"/>
                              <a:ea typeface="Cambria Math" charset="0"/>
                              <a:cs typeface="Cambria Math" charset="0"/>
                            </a:rPr>
                          </m:ctrlPr>
                        </m:sSubPr>
                        <m:e>
                          <m:r>
                            <a:rPr lang="en-US" sz="2400" i="1">
                              <a:solidFill>
                                <a:srgbClr val="000000"/>
                              </a:solidFill>
                              <a:latin typeface="Cambria Math" charset="0"/>
                              <a:ea typeface="Cambria Math" charset="0"/>
                              <a:cs typeface="Cambria Math" charset="0"/>
                            </a:rPr>
                            <m:t>∆</m:t>
                          </m:r>
                          <m:r>
                            <a:rPr lang="en-US" sz="2400" i="1">
                              <a:solidFill>
                                <a:srgbClr val="000000"/>
                              </a:solidFill>
                              <a:latin typeface="Cambria Math" charset="0"/>
                              <a:ea typeface="Cambria Math" charset="0"/>
                              <a:cs typeface="Cambria Math" charset="0"/>
                            </a:rPr>
                            <m:t>𝑆𝑡𝑎𝑙𝑙𝑇𝑖𝑚𝑒</m:t>
                          </m:r>
                        </m:e>
                        <m:sub>
                          <m:r>
                            <a:rPr lang="en-US" sz="2400" i="1">
                              <a:solidFill>
                                <a:srgbClr val="000000"/>
                              </a:solidFill>
                              <a:latin typeface="Cambria Math" charset="0"/>
                              <a:ea typeface="Cambria Math" charset="0"/>
                              <a:cs typeface="Cambria Math" charset="0"/>
                            </a:rPr>
                            <m:t>𝑖</m:t>
                          </m:r>
                        </m:sub>
                      </m:sSub>
                      <m:r>
                        <a:rPr lang="en-US" sz="2400" i="1">
                          <a:solidFill>
                            <a:srgbClr val="000000"/>
                          </a:solidFill>
                          <a:latin typeface="Cambria Math" charset="0"/>
                          <a:ea typeface="Cambria Math" charset="0"/>
                          <a:cs typeface="Cambria Math" charset="0"/>
                        </a:rPr>
                        <m:t>×</m:t>
                      </m:r>
                      <m:sSub>
                        <m:sSubPr>
                          <m:ctrlPr>
                            <a:rPr lang="en-US" sz="2400" i="1">
                              <a:solidFill>
                                <a:srgbClr val="000000"/>
                              </a:solidFill>
                              <a:latin typeface="Cambria Math" charset="0"/>
                              <a:ea typeface="Cambria Math" charset="0"/>
                              <a:cs typeface="Cambria Math" charset="0"/>
                            </a:rPr>
                          </m:ctrlPr>
                        </m:sSubPr>
                        <m:e>
                          <m:r>
                            <a:rPr lang="en-US" sz="2400" i="1">
                              <a:solidFill>
                                <a:srgbClr val="000000"/>
                              </a:solidFill>
                              <a:latin typeface="Cambria Math" charset="0"/>
                              <a:ea typeface="Cambria Math" charset="0"/>
                              <a:cs typeface="Cambria Math" charset="0"/>
                            </a:rPr>
                            <m:t>𝑆𝑒𝑛𝑠𝑖𝑡𝑖𝑣𝑖𝑡𝑦</m:t>
                          </m:r>
                        </m:e>
                        <m:sub>
                          <m:r>
                            <a:rPr lang="en-US" sz="2400" i="1">
                              <a:solidFill>
                                <a:srgbClr val="000000"/>
                              </a:solidFill>
                              <a:latin typeface="Cambria Math" charset="0"/>
                              <a:ea typeface="Cambria Math" charset="0"/>
                              <a:cs typeface="Cambria Math" charset="0"/>
                            </a:rPr>
                            <m:t>𝑖</m:t>
                          </m:r>
                        </m:sub>
                      </m:sSub>
                    </m:oMath>
                  </m:oMathPara>
                </a14:m>
                <a:endParaRPr lang="en-US" sz="2400" dirty="0">
                  <a:solidFill>
                    <a:srgbClr val="000000"/>
                  </a:solidFill>
                </a:endParaRPr>
              </a:p>
            </p:txBody>
          </p:sp>
        </mc:Choice>
        <mc:Fallback xmlns="">
          <p:sp>
            <p:nvSpPr>
              <p:cNvPr id="7" name="Rectangle 6"/>
              <p:cNvSpPr>
                <a:spLocks noRot="1" noChangeAspect="1" noMove="1" noResize="1" noEditPoints="1" noAdjustHandles="1" noChangeArrowheads="1" noChangeShapeType="1" noTextEdit="1"/>
              </p:cNvSpPr>
              <p:nvPr/>
            </p:nvSpPr>
            <p:spPr>
              <a:xfrm>
                <a:off x="1524000" y="3581400"/>
                <a:ext cx="5570756" cy="461665"/>
              </a:xfrm>
              <a:prstGeom prst="rect">
                <a:avLst/>
              </a:prstGeom>
              <a:blipFill>
                <a:blip r:embed="rId2"/>
                <a:stretch>
                  <a:fillRect b="-20000"/>
                </a:stretch>
              </a:blipFill>
            </p:spPr>
            <p:txBody>
              <a:bodyPr/>
              <a:lstStyle/>
              <a:p>
                <a:r>
                  <a:rPr lang="en-US">
                    <a:noFill/>
                  </a:rPr>
                  <a:t> </a:t>
                </a:r>
              </a:p>
            </p:txBody>
          </p:sp>
        </mc:Fallback>
      </mc:AlternateContent>
    </p:spTree>
    <p:extLst>
      <p:ext uri="{BB962C8B-B14F-4D97-AF65-F5344CB8AC3E}">
        <p14:creationId xmlns:p14="http://schemas.microsoft.com/office/powerpoint/2010/main" val="177854335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7" end="7"/>
                                            </p:txEl>
                                          </p:spTgt>
                                        </p:tgtEl>
                                        <p:attrNameLst>
                                          <p:attrName>style.visibility</p:attrName>
                                        </p:attrNameLst>
                                      </p:cBhvr>
                                      <p:to>
                                        <p:strVal val="visible"/>
                                      </p:to>
                                    </p:set>
                                    <p:animEffect transition="in" filter="fade">
                                      <p:cBhvr>
                                        <p:cTn id="7" dur="500"/>
                                        <p:tgtEl>
                                          <p:spTgt spid="3">
                                            <p:txEl>
                                              <p:pRg st="7" end="7"/>
                                            </p:txEl>
                                          </p:spTgt>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3">
                                            <p:txEl>
                                              <p:pRg st="8" end="8"/>
                                            </p:txEl>
                                          </p:spTgt>
                                        </p:tgtEl>
                                        <p:attrNameLst>
                                          <p:attrName>style.visibility</p:attrName>
                                        </p:attrNameLst>
                                      </p:cBhvr>
                                      <p:to>
                                        <p:strVal val="visible"/>
                                      </p:to>
                                    </p:set>
                                    <p:animEffect transition="in" filter="fade">
                                      <p:cBhvr>
                                        <p:cTn id="14" dur="500"/>
                                        <p:tgtEl>
                                          <p:spTgt spid="3">
                                            <p:txEl>
                                              <p:pRg st="8" end="8"/>
                                            </p:txEl>
                                          </p:spTgt>
                                        </p:tgtEl>
                                      </p:cBhvr>
                                    </p:animEffect>
                                  </p:childTnLst>
                                </p:cTn>
                              </p:par>
                              <p:par>
                                <p:cTn id="15" presetID="1"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animEffect transition="in" filter="fade">
                                      <p:cBhvr>
                                        <p:cTn id="21" dur="500"/>
                                        <p:tgtEl>
                                          <p:spTgt spid="3">
                                            <p:txEl>
                                              <p:pRg st="1" end="1"/>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3">
                                            <p:txEl>
                                              <p:pRg st="2" end="2"/>
                                            </p:txEl>
                                          </p:spTgt>
                                        </p:tgtEl>
                                        <p:attrNameLst>
                                          <p:attrName>style.visibility</p:attrName>
                                        </p:attrNameLst>
                                      </p:cBhvr>
                                      <p:to>
                                        <p:strVal val="visible"/>
                                      </p:to>
                                    </p:set>
                                    <p:animEffect transition="in" filter="fade">
                                      <p:cBhvr>
                                        <p:cTn id="26" dur="500"/>
                                        <p:tgtEl>
                                          <p:spTgt spid="3">
                                            <p:txEl>
                                              <p:pRg st="2" end="2"/>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3">
                                            <p:txEl>
                                              <p:pRg st="3" end="3"/>
                                            </p:txEl>
                                          </p:spTgt>
                                        </p:tgtEl>
                                        <p:attrNameLst>
                                          <p:attrName>style.visibility</p:attrName>
                                        </p:attrNameLst>
                                      </p:cBhvr>
                                      <p:to>
                                        <p:strVal val="visible"/>
                                      </p:to>
                                    </p:set>
                                    <p:animEffect transition="in" filter="fade">
                                      <p:cBhvr>
                                        <p:cTn id="31" dur="500"/>
                                        <p:tgtEl>
                                          <p:spTgt spid="3">
                                            <p:txEl>
                                              <p:pRg st="3" end="3"/>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3">
                                            <p:txEl>
                                              <p:pRg st="4" end="4"/>
                                            </p:txEl>
                                          </p:spTgt>
                                        </p:tgtEl>
                                        <p:attrNameLst>
                                          <p:attrName>style.visibility</p:attrName>
                                        </p:attrNameLst>
                                      </p:cBhvr>
                                      <p:to>
                                        <p:strVal val="visible"/>
                                      </p:to>
                                    </p:set>
                                    <p:animEffect transition="in" filter="fade">
                                      <p:cBhvr>
                                        <p:cTn id="36" dur="500"/>
                                        <p:tgtEl>
                                          <p:spTgt spid="3">
                                            <p:txEl>
                                              <p:pRg st="4" end="4"/>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fade">
                                      <p:cBhvr>
                                        <p:cTn id="4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7" grpId="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a:off x="2273300" y="4038600"/>
            <a:ext cx="5492750" cy="0"/>
          </a:xfrm>
          <a:prstGeom prst="line">
            <a:avLst/>
          </a:prstGeom>
          <a:effectLst/>
        </p:spPr>
        <p:style>
          <a:lnRef idx="3">
            <a:schemeClr val="dk1"/>
          </a:lnRef>
          <a:fillRef idx="0">
            <a:schemeClr val="dk1"/>
          </a:fillRef>
          <a:effectRef idx="2">
            <a:schemeClr val="dk1"/>
          </a:effectRef>
          <a:fontRef idx="minor">
            <a:schemeClr val="tx1"/>
          </a:fontRef>
        </p:style>
      </p:cxnSp>
      <p:sp>
        <p:nvSpPr>
          <p:cNvPr id="2" name="Title 1"/>
          <p:cNvSpPr>
            <a:spLocks noGrp="1"/>
          </p:cNvSpPr>
          <p:nvPr>
            <p:ph type="title"/>
          </p:nvPr>
        </p:nvSpPr>
        <p:spPr/>
        <p:txBody>
          <a:bodyPr/>
          <a:lstStyle/>
          <a:p>
            <a:r>
              <a:rPr lang="en-US" dirty="0" smtClean="0"/>
              <a:t>Results: System Performance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202</a:t>
            </a:fld>
            <a:endParaRPr lang="en-US" altLang="en-US"/>
          </a:p>
        </p:txBody>
      </p:sp>
      <p:graphicFrame>
        <p:nvGraphicFramePr>
          <p:cNvPr id="5" name="Chart 4"/>
          <p:cNvGraphicFramePr/>
          <p:nvPr>
            <p:extLst/>
          </p:nvPr>
        </p:nvGraphicFramePr>
        <p:xfrm>
          <a:off x="1066801" y="1001041"/>
          <a:ext cx="6781800" cy="4409159"/>
        </p:xfrm>
        <a:graphic>
          <a:graphicData uri="http://schemas.openxmlformats.org/drawingml/2006/chart">
            <c:chart xmlns:c="http://schemas.openxmlformats.org/drawingml/2006/chart" xmlns:r="http://schemas.openxmlformats.org/officeDocument/2006/relationships" r:id="rId2"/>
          </a:graphicData>
        </a:graphic>
      </p:graphicFrame>
      <p:cxnSp>
        <p:nvCxnSpPr>
          <p:cNvPr id="10" name="Straight Arrow Connector 9"/>
          <p:cNvCxnSpPr/>
          <p:nvPr/>
        </p:nvCxnSpPr>
        <p:spPr>
          <a:xfrm flipV="1">
            <a:off x="7332006" y="1981200"/>
            <a:ext cx="5419" cy="652901"/>
          </a:xfrm>
          <a:prstGeom prst="straightConnector1">
            <a:avLst/>
          </a:prstGeom>
          <a:ln>
            <a:solidFill>
              <a:srgbClr val="009900"/>
            </a:solidFill>
            <a:tailEnd type="arrow"/>
          </a:ln>
          <a:effectLst/>
        </p:spPr>
        <p:style>
          <a:lnRef idx="2">
            <a:schemeClr val="accent1"/>
          </a:lnRef>
          <a:fillRef idx="0">
            <a:schemeClr val="accent1"/>
          </a:fillRef>
          <a:effectRef idx="1">
            <a:schemeClr val="accent1"/>
          </a:effectRef>
          <a:fontRef idx="minor">
            <a:schemeClr val="tx1"/>
          </a:fontRef>
        </p:style>
      </p:cxnSp>
      <p:sp>
        <p:nvSpPr>
          <p:cNvPr id="12" name="TextBox 11"/>
          <p:cNvSpPr txBox="1"/>
          <p:nvPr/>
        </p:nvSpPr>
        <p:spPr>
          <a:xfrm>
            <a:off x="6629400" y="2000878"/>
            <a:ext cx="756938" cy="369332"/>
          </a:xfrm>
          <a:prstGeom prst="rect">
            <a:avLst/>
          </a:prstGeom>
          <a:noFill/>
        </p:spPr>
        <p:txBody>
          <a:bodyPr wrap="none" rtlCol="0">
            <a:spAutoFit/>
          </a:bodyPr>
          <a:lstStyle/>
          <a:p>
            <a:r>
              <a:rPr lang="en-US" b="1" dirty="0" smtClean="0">
                <a:solidFill>
                  <a:srgbClr val="009900"/>
                </a:solidFill>
              </a:rPr>
              <a:t>14%</a:t>
            </a:r>
            <a:endParaRPr lang="en-US" b="1" dirty="0">
              <a:solidFill>
                <a:srgbClr val="009900"/>
              </a:solidFill>
            </a:endParaRPr>
          </a:p>
        </p:txBody>
      </p:sp>
      <p:sp>
        <p:nvSpPr>
          <p:cNvPr id="11" name="TextBox 10"/>
          <p:cNvSpPr txBox="1"/>
          <p:nvPr/>
        </p:nvSpPr>
        <p:spPr>
          <a:xfrm>
            <a:off x="4568825" y="3347290"/>
            <a:ext cx="609462" cy="369332"/>
          </a:xfrm>
          <a:prstGeom prst="rect">
            <a:avLst/>
          </a:prstGeom>
          <a:noFill/>
        </p:spPr>
        <p:txBody>
          <a:bodyPr wrap="none" rtlCol="0">
            <a:spAutoFit/>
          </a:bodyPr>
          <a:lstStyle/>
          <a:p>
            <a:r>
              <a:rPr lang="en-US" b="1" dirty="0">
                <a:solidFill>
                  <a:srgbClr val="009900"/>
                </a:solidFill>
              </a:rPr>
              <a:t>5</a:t>
            </a:r>
            <a:r>
              <a:rPr lang="en-US" b="1" dirty="0" smtClean="0">
                <a:solidFill>
                  <a:srgbClr val="009900"/>
                </a:solidFill>
              </a:rPr>
              <a:t>%</a:t>
            </a:r>
            <a:endParaRPr lang="en-US" b="1" dirty="0">
              <a:solidFill>
                <a:srgbClr val="009900"/>
              </a:solidFill>
            </a:endParaRPr>
          </a:p>
        </p:txBody>
      </p:sp>
      <p:cxnSp>
        <p:nvCxnSpPr>
          <p:cNvPr id="15" name="Straight Arrow Connector 14"/>
          <p:cNvCxnSpPr/>
          <p:nvPr/>
        </p:nvCxnSpPr>
        <p:spPr>
          <a:xfrm flipV="1">
            <a:off x="6248400" y="2794000"/>
            <a:ext cx="0" cy="374621"/>
          </a:xfrm>
          <a:prstGeom prst="straightConnector1">
            <a:avLst/>
          </a:prstGeom>
          <a:ln>
            <a:solidFill>
              <a:srgbClr val="009900"/>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7" name="Straight Arrow Connector 16"/>
          <p:cNvCxnSpPr/>
          <p:nvPr/>
        </p:nvCxnSpPr>
        <p:spPr>
          <a:xfrm flipV="1">
            <a:off x="5162550" y="3498852"/>
            <a:ext cx="0" cy="171448"/>
          </a:xfrm>
          <a:prstGeom prst="straightConnector1">
            <a:avLst/>
          </a:prstGeom>
          <a:ln>
            <a:solidFill>
              <a:srgbClr val="009900"/>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9" name="Straight Arrow Connector 18"/>
          <p:cNvCxnSpPr/>
          <p:nvPr/>
        </p:nvCxnSpPr>
        <p:spPr>
          <a:xfrm flipV="1">
            <a:off x="4081877" y="3621819"/>
            <a:ext cx="0" cy="112645"/>
          </a:xfrm>
          <a:prstGeom prst="straightConnector1">
            <a:avLst/>
          </a:prstGeom>
          <a:ln>
            <a:solidFill>
              <a:srgbClr val="009900"/>
            </a:solidFill>
            <a:tailEnd type="arrow"/>
          </a:ln>
          <a:effectLst/>
        </p:spPr>
        <p:style>
          <a:lnRef idx="2">
            <a:schemeClr val="accent1"/>
          </a:lnRef>
          <a:fillRef idx="0">
            <a:schemeClr val="accent1"/>
          </a:fillRef>
          <a:effectRef idx="1">
            <a:schemeClr val="accent1"/>
          </a:effectRef>
          <a:fontRef idx="minor">
            <a:schemeClr val="tx1"/>
          </a:fontRef>
        </p:style>
      </p:cxnSp>
      <p:sp>
        <p:nvSpPr>
          <p:cNvPr id="26" name="TextBox 25"/>
          <p:cNvSpPr txBox="1"/>
          <p:nvPr/>
        </p:nvSpPr>
        <p:spPr>
          <a:xfrm>
            <a:off x="3505200" y="3365132"/>
            <a:ext cx="609462" cy="369332"/>
          </a:xfrm>
          <a:prstGeom prst="rect">
            <a:avLst/>
          </a:prstGeom>
          <a:noFill/>
        </p:spPr>
        <p:txBody>
          <a:bodyPr wrap="none" rtlCol="0">
            <a:spAutoFit/>
          </a:bodyPr>
          <a:lstStyle/>
          <a:p>
            <a:r>
              <a:rPr lang="en-US" b="1" dirty="0">
                <a:solidFill>
                  <a:srgbClr val="009900"/>
                </a:solidFill>
              </a:rPr>
              <a:t>3</a:t>
            </a:r>
            <a:r>
              <a:rPr lang="en-US" b="1" dirty="0" smtClean="0">
                <a:solidFill>
                  <a:srgbClr val="009900"/>
                </a:solidFill>
              </a:rPr>
              <a:t>%</a:t>
            </a:r>
            <a:endParaRPr lang="en-US" b="1" dirty="0">
              <a:solidFill>
                <a:srgbClr val="009900"/>
              </a:solidFill>
            </a:endParaRPr>
          </a:p>
        </p:txBody>
      </p:sp>
      <p:sp>
        <p:nvSpPr>
          <p:cNvPr id="27" name="TextBox 26"/>
          <p:cNvSpPr txBox="1"/>
          <p:nvPr/>
        </p:nvSpPr>
        <p:spPr>
          <a:xfrm>
            <a:off x="5648463" y="2713928"/>
            <a:ext cx="609462" cy="369332"/>
          </a:xfrm>
          <a:prstGeom prst="rect">
            <a:avLst/>
          </a:prstGeom>
          <a:noFill/>
        </p:spPr>
        <p:txBody>
          <a:bodyPr wrap="none" rtlCol="0">
            <a:spAutoFit/>
          </a:bodyPr>
          <a:lstStyle/>
          <a:p>
            <a:r>
              <a:rPr lang="en-US" b="1" dirty="0">
                <a:solidFill>
                  <a:srgbClr val="009900"/>
                </a:solidFill>
              </a:rPr>
              <a:t>9</a:t>
            </a:r>
            <a:r>
              <a:rPr lang="en-US" b="1" dirty="0" smtClean="0">
                <a:solidFill>
                  <a:srgbClr val="009900"/>
                </a:solidFill>
              </a:rPr>
              <a:t>%</a:t>
            </a:r>
            <a:endParaRPr lang="en-US" b="1" dirty="0">
              <a:solidFill>
                <a:srgbClr val="009900"/>
              </a:solidFill>
            </a:endParaRPr>
          </a:p>
        </p:txBody>
      </p:sp>
      <p:sp>
        <p:nvSpPr>
          <p:cNvPr id="28" name="Rectangle 27"/>
          <p:cNvSpPr/>
          <p:nvPr/>
        </p:nvSpPr>
        <p:spPr>
          <a:xfrm>
            <a:off x="0" y="5257800"/>
            <a:ext cx="9144000" cy="1143000"/>
          </a:xfrm>
          <a:prstGeom prst="rect">
            <a:avLst/>
          </a:prstGeom>
          <a:solidFill>
            <a:srgbClr val="0066C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smtClean="0">
                <a:solidFill>
                  <a:srgbClr val="FFFFFF"/>
                </a:solidFill>
              </a:rPr>
              <a:t>UH-MEM improves system performance</a:t>
            </a:r>
          </a:p>
          <a:p>
            <a:pPr algn="ctr"/>
            <a:r>
              <a:rPr lang="en-US" sz="2400" dirty="0" smtClean="0">
                <a:solidFill>
                  <a:srgbClr val="FFFFFF"/>
                </a:solidFill>
              </a:rPr>
              <a:t>over the best state-of-the-art hybrid memory manager</a:t>
            </a:r>
            <a:endParaRPr lang="en-US" sz="2400" dirty="0">
              <a:solidFill>
                <a:srgbClr val="FFFFFF"/>
              </a:solidFill>
            </a:endParaRPr>
          </a:p>
        </p:txBody>
      </p:sp>
    </p:spTree>
    <p:extLst>
      <p:ext uri="{BB962C8B-B14F-4D97-AF65-F5344CB8AC3E}">
        <p14:creationId xmlns:p14="http://schemas.microsoft.com/office/powerpoint/2010/main" val="11532512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fade">
                                      <p:cBhvr>
                                        <p:cTn id="10" dur="500"/>
                                        <p:tgtEl>
                                          <p:spTgt spid="26"/>
                                        </p:tgtEl>
                                      </p:cBhvr>
                                    </p:animEffect>
                                  </p:childTnLst>
                                </p:cTn>
                              </p:par>
                              <p:par>
                                <p:cTn id="11" presetID="10" presetClass="entr" presetSubtype="0" fill="hold"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500"/>
                                        <p:tgtEl>
                                          <p:spTgt spid="1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par>
                                <p:cTn id="17" presetID="10" presetClass="entr" presetSubtype="0"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par>
                                <p:cTn id="23" presetID="10" presetClass="entr" presetSubtype="0" fill="hold"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500"/>
                                        <p:tgtEl>
                                          <p:spTgt spid="12"/>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fade">
                                      <p:cBhvr>
                                        <p:cTn id="3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1" grpId="0"/>
      <p:bldP spid="26" grpId="0"/>
      <p:bldP spid="27" grpId="0"/>
      <p:bldP spid="28"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pc="-100" dirty="0" smtClean="0"/>
              <a:t>Results: Sensitivity to Slow Memory Latency</a:t>
            </a:r>
            <a:endParaRPr lang="en-US" spc="-100" dirty="0"/>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r>
                  <a:rPr lang="en-US" dirty="0" smtClean="0"/>
                  <a:t>We vary </a:t>
                </a:r>
                <a14:m>
                  <m:oMath xmlns:m="http://schemas.openxmlformats.org/officeDocument/2006/math">
                    <m:sSub>
                      <m:sSubPr>
                        <m:ctrlPr>
                          <a:rPr lang="en-US" i="1" smtClean="0">
                            <a:latin typeface="Cambria Math" charset="0"/>
                          </a:rPr>
                        </m:ctrlPr>
                      </m:sSubPr>
                      <m:e>
                        <m:r>
                          <a:rPr lang="en-US" b="0" i="1" smtClean="0">
                            <a:latin typeface="Cambria Math" charset="0"/>
                          </a:rPr>
                          <m:t>𝑡</m:t>
                        </m:r>
                      </m:e>
                      <m:sub>
                        <m:r>
                          <a:rPr lang="en-US" b="0" i="1" smtClean="0">
                            <a:latin typeface="Cambria Math" charset="0"/>
                          </a:rPr>
                          <m:t>𝑅𝐶𝐷</m:t>
                        </m:r>
                      </m:sub>
                    </m:sSub>
                  </m:oMath>
                </a14:m>
                <a:r>
                  <a:rPr lang="en-US" dirty="0" smtClean="0"/>
                  <a:t> and </a:t>
                </a:r>
                <a14:m>
                  <m:oMath xmlns:m="http://schemas.openxmlformats.org/officeDocument/2006/math">
                    <m:sSub>
                      <m:sSubPr>
                        <m:ctrlPr>
                          <a:rPr lang="en-US" i="1" smtClean="0">
                            <a:latin typeface="Cambria Math" charset="0"/>
                          </a:rPr>
                        </m:ctrlPr>
                      </m:sSubPr>
                      <m:e>
                        <m:r>
                          <a:rPr lang="en-US" b="0" i="1" smtClean="0">
                            <a:latin typeface="Cambria Math" charset="0"/>
                          </a:rPr>
                          <m:t>𝑡</m:t>
                        </m:r>
                      </m:e>
                      <m:sub>
                        <m:r>
                          <a:rPr lang="en-US" b="0" i="1" smtClean="0">
                            <a:latin typeface="Cambria Math" charset="0"/>
                          </a:rPr>
                          <m:t>𝑊𝑅</m:t>
                        </m:r>
                      </m:sub>
                    </m:sSub>
                  </m:oMath>
                </a14:m>
                <a:r>
                  <a:rPr lang="en-US" dirty="0" smtClean="0"/>
                  <a:t> of the slow memory</a:t>
                </a:r>
              </a:p>
              <a:p>
                <a:endParaRPr lang="en-US" dirty="0" smtClean="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283" t="-1027"/>
                </a:stretch>
              </a:blipFill>
            </p:spPr>
            <p:txBody>
              <a:bodyPr/>
              <a:lstStyle/>
              <a:p>
                <a:r>
                  <a:rPr lang="en-US">
                    <a:noFill/>
                  </a:rPr>
                  <a:t> </a:t>
                </a:r>
              </a:p>
            </p:txBody>
          </p:sp>
        </mc:Fallback>
      </mc:AlternateContent>
      <p:sp>
        <p:nvSpPr>
          <p:cNvPr id="4" name="Slide Number Placeholder 3"/>
          <p:cNvSpPr>
            <a:spLocks noGrp="1"/>
          </p:cNvSpPr>
          <p:nvPr>
            <p:ph type="sldNum" sz="quarter" idx="11"/>
          </p:nvPr>
        </p:nvSpPr>
        <p:spPr/>
        <p:txBody>
          <a:bodyPr/>
          <a:lstStyle/>
          <a:p>
            <a:fld id="{323594FA-E141-4234-AE05-360401972BE7}" type="slidenum">
              <a:rPr lang="en-US" altLang="en-US" smtClean="0"/>
              <a:pPr/>
              <a:t>203</a:t>
            </a:fld>
            <a:endParaRPr lang="en-US" altLang="en-US"/>
          </a:p>
        </p:txBody>
      </p:sp>
      <p:graphicFrame>
        <p:nvGraphicFramePr>
          <p:cNvPr id="5" name="Chart 4"/>
          <p:cNvGraphicFramePr/>
          <p:nvPr>
            <p:extLst/>
          </p:nvPr>
        </p:nvGraphicFramePr>
        <p:xfrm>
          <a:off x="1257300" y="1371600"/>
          <a:ext cx="6477000" cy="4115718"/>
        </p:xfrm>
        <a:graphic>
          <a:graphicData uri="http://schemas.openxmlformats.org/drawingml/2006/chart">
            <c:chart xmlns:c="http://schemas.openxmlformats.org/drawingml/2006/chart" xmlns:r="http://schemas.openxmlformats.org/officeDocument/2006/relationships" r:id="rId3"/>
          </a:graphicData>
        </a:graphic>
      </p:graphicFrame>
      <p:cxnSp>
        <p:nvCxnSpPr>
          <p:cNvPr id="6" name="Straight Arrow Connector 5"/>
          <p:cNvCxnSpPr/>
          <p:nvPr/>
        </p:nvCxnSpPr>
        <p:spPr>
          <a:xfrm flipH="1" flipV="1">
            <a:off x="7285303" y="2572247"/>
            <a:ext cx="1" cy="449330"/>
          </a:xfrm>
          <a:prstGeom prst="straightConnector1">
            <a:avLst/>
          </a:prstGeom>
          <a:ln>
            <a:solidFill>
              <a:srgbClr val="009900"/>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8" name="Straight Arrow Connector 7"/>
          <p:cNvCxnSpPr/>
          <p:nvPr/>
        </p:nvCxnSpPr>
        <p:spPr>
          <a:xfrm flipV="1">
            <a:off x="6240738" y="2464904"/>
            <a:ext cx="0" cy="471115"/>
          </a:xfrm>
          <a:prstGeom prst="straightConnector1">
            <a:avLst/>
          </a:prstGeom>
          <a:ln>
            <a:solidFill>
              <a:srgbClr val="009900"/>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9" name="Straight Arrow Connector 8"/>
          <p:cNvCxnSpPr/>
          <p:nvPr/>
        </p:nvCxnSpPr>
        <p:spPr>
          <a:xfrm flipV="1">
            <a:off x="5190012" y="2270097"/>
            <a:ext cx="0" cy="505369"/>
          </a:xfrm>
          <a:prstGeom prst="straightConnector1">
            <a:avLst/>
          </a:prstGeom>
          <a:ln>
            <a:solidFill>
              <a:srgbClr val="009900"/>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1" name="Straight Arrow Connector 10"/>
          <p:cNvCxnSpPr/>
          <p:nvPr/>
        </p:nvCxnSpPr>
        <p:spPr>
          <a:xfrm flipV="1">
            <a:off x="4151620" y="2194560"/>
            <a:ext cx="0" cy="228035"/>
          </a:xfrm>
          <a:prstGeom prst="straightConnector1">
            <a:avLst/>
          </a:prstGeom>
          <a:ln>
            <a:solidFill>
              <a:srgbClr val="009900"/>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3" name="Straight Arrow Connector 12"/>
          <p:cNvCxnSpPr/>
          <p:nvPr/>
        </p:nvCxnSpPr>
        <p:spPr>
          <a:xfrm flipV="1">
            <a:off x="3099053" y="1999753"/>
            <a:ext cx="0" cy="343328"/>
          </a:xfrm>
          <a:prstGeom prst="straightConnector1">
            <a:avLst/>
          </a:prstGeom>
          <a:ln>
            <a:solidFill>
              <a:srgbClr val="009900"/>
            </a:solidFill>
            <a:tailEnd type="arrow"/>
          </a:ln>
          <a:effectLst/>
        </p:spPr>
        <p:style>
          <a:lnRef idx="2">
            <a:schemeClr val="accent1"/>
          </a:lnRef>
          <a:fillRef idx="0">
            <a:schemeClr val="accent1"/>
          </a:fillRef>
          <a:effectRef idx="1">
            <a:schemeClr val="accent1"/>
          </a:effectRef>
          <a:fontRef idx="minor">
            <a:schemeClr val="tx1"/>
          </a:fontRef>
        </p:style>
      </p:cxnSp>
      <p:sp>
        <p:nvSpPr>
          <p:cNvPr id="15" name="TextBox 14"/>
          <p:cNvSpPr txBox="1"/>
          <p:nvPr/>
        </p:nvSpPr>
        <p:spPr>
          <a:xfrm>
            <a:off x="6578227" y="2343081"/>
            <a:ext cx="756938" cy="369332"/>
          </a:xfrm>
          <a:prstGeom prst="rect">
            <a:avLst/>
          </a:prstGeom>
          <a:noFill/>
        </p:spPr>
        <p:txBody>
          <a:bodyPr wrap="none" rtlCol="0">
            <a:spAutoFit/>
          </a:bodyPr>
          <a:lstStyle/>
          <a:p>
            <a:r>
              <a:rPr lang="en-US" b="1" dirty="0" smtClean="0">
                <a:solidFill>
                  <a:srgbClr val="009900"/>
                </a:solidFill>
              </a:rPr>
              <a:t>13%</a:t>
            </a:r>
            <a:endParaRPr lang="en-US" b="1" dirty="0">
              <a:solidFill>
                <a:srgbClr val="009900"/>
              </a:solidFill>
            </a:endParaRPr>
          </a:p>
        </p:txBody>
      </p:sp>
      <p:sp>
        <p:nvSpPr>
          <p:cNvPr id="16" name="TextBox 15"/>
          <p:cNvSpPr txBox="1"/>
          <p:nvPr/>
        </p:nvSpPr>
        <p:spPr>
          <a:xfrm>
            <a:off x="5527246" y="2417740"/>
            <a:ext cx="756938" cy="369332"/>
          </a:xfrm>
          <a:prstGeom prst="rect">
            <a:avLst/>
          </a:prstGeom>
          <a:noFill/>
        </p:spPr>
        <p:txBody>
          <a:bodyPr wrap="none" rtlCol="0">
            <a:spAutoFit/>
          </a:bodyPr>
          <a:lstStyle/>
          <a:p>
            <a:r>
              <a:rPr lang="en-US" b="1" dirty="0" smtClean="0">
                <a:solidFill>
                  <a:srgbClr val="009900"/>
                </a:solidFill>
              </a:rPr>
              <a:t>13%</a:t>
            </a:r>
            <a:endParaRPr lang="en-US" b="1" dirty="0">
              <a:solidFill>
                <a:srgbClr val="009900"/>
              </a:solidFill>
            </a:endParaRPr>
          </a:p>
        </p:txBody>
      </p:sp>
      <p:sp>
        <p:nvSpPr>
          <p:cNvPr id="17" name="TextBox 16"/>
          <p:cNvSpPr txBox="1"/>
          <p:nvPr/>
        </p:nvSpPr>
        <p:spPr>
          <a:xfrm>
            <a:off x="2507999" y="1928315"/>
            <a:ext cx="609462" cy="369332"/>
          </a:xfrm>
          <a:prstGeom prst="rect">
            <a:avLst/>
          </a:prstGeom>
          <a:noFill/>
        </p:spPr>
        <p:txBody>
          <a:bodyPr wrap="none" rtlCol="0">
            <a:spAutoFit/>
          </a:bodyPr>
          <a:lstStyle/>
          <a:p>
            <a:r>
              <a:rPr lang="en-US" b="1" dirty="0">
                <a:solidFill>
                  <a:srgbClr val="009900"/>
                </a:solidFill>
              </a:rPr>
              <a:t>8</a:t>
            </a:r>
            <a:r>
              <a:rPr lang="en-US" b="1" dirty="0" smtClean="0">
                <a:solidFill>
                  <a:srgbClr val="009900"/>
                </a:solidFill>
              </a:rPr>
              <a:t>%</a:t>
            </a:r>
            <a:endParaRPr lang="en-US" b="1" dirty="0">
              <a:solidFill>
                <a:srgbClr val="009900"/>
              </a:solidFill>
            </a:endParaRPr>
          </a:p>
        </p:txBody>
      </p:sp>
      <p:sp>
        <p:nvSpPr>
          <p:cNvPr id="18" name="TextBox 17"/>
          <p:cNvSpPr txBox="1"/>
          <p:nvPr/>
        </p:nvSpPr>
        <p:spPr>
          <a:xfrm>
            <a:off x="3599922" y="1928315"/>
            <a:ext cx="609462" cy="369332"/>
          </a:xfrm>
          <a:prstGeom prst="rect">
            <a:avLst/>
          </a:prstGeom>
          <a:noFill/>
        </p:spPr>
        <p:txBody>
          <a:bodyPr wrap="none" rtlCol="0">
            <a:spAutoFit/>
          </a:bodyPr>
          <a:lstStyle/>
          <a:p>
            <a:r>
              <a:rPr lang="en-US" b="1" dirty="0">
                <a:solidFill>
                  <a:srgbClr val="009900"/>
                </a:solidFill>
              </a:rPr>
              <a:t>6</a:t>
            </a:r>
            <a:r>
              <a:rPr lang="en-US" b="1" dirty="0" smtClean="0">
                <a:solidFill>
                  <a:srgbClr val="009900"/>
                </a:solidFill>
              </a:rPr>
              <a:t>%</a:t>
            </a:r>
            <a:endParaRPr lang="en-US" b="1" dirty="0">
              <a:solidFill>
                <a:srgbClr val="009900"/>
              </a:solidFill>
            </a:endParaRPr>
          </a:p>
        </p:txBody>
      </p:sp>
      <p:sp>
        <p:nvSpPr>
          <p:cNvPr id="19" name="TextBox 18"/>
          <p:cNvSpPr txBox="1"/>
          <p:nvPr/>
        </p:nvSpPr>
        <p:spPr>
          <a:xfrm>
            <a:off x="4488855" y="2321299"/>
            <a:ext cx="756938" cy="369332"/>
          </a:xfrm>
          <a:prstGeom prst="rect">
            <a:avLst/>
          </a:prstGeom>
          <a:noFill/>
        </p:spPr>
        <p:txBody>
          <a:bodyPr wrap="none" rtlCol="0">
            <a:spAutoFit/>
          </a:bodyPr>
          <a:lstStyle/>
          <a:p>
            <a:r>
              <a:rPr lang="en-US" b="1" dirty="0" smtClean="0">
                <a:solidFill>
                  <a:srgbClr val="009900"/>
                </a:solidFill>
              </a:rPr>
              <a:t>14%</a:t>
            </a:r>
            <a:endParaRPr lang="en-US" b="1" dirty="0">
              <a:solidFill>
                <a:srgbClr val="009900"/>
              </a:solidFill>
            </a:endParaRPr>
          </a:p>
        </p:txBody>
      </p:sp>
      <p:sp>
        <p:nvSpPr>
          <p:cNvPr id="20" name="Rectangle 19"/>
          <p:cNvSpPr/>
          <p:nvPr/>
        </p:nvSpPr>
        <p:spPr>
          <a:xfrm>
            <a:off x="-8074" y="5486400"/>
            <a:ext cx="9144000" cy="1143000"/>
          </a:xfrm>
          <a:prstGeom prst="rect">
            <a:avLst/>
          </a:prstGeom>
          <a:solidFill>
            <a:srgbClr val="0066C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smtClean="0">
                <a:solidFill>
                  <a:srgbClr val="FFFFFF"/>
                </a:solidFill>
              </a:rPr>
              <a:t>UH-MEM improves system performance</a:t>
            </a:r>
            <a:br>
              <a:rPr lang="en-US" sz="2400" b="1" dirty="0" smtClean="0">
                <a:solidFill>
                  <a:srgbClr val="FFFFFF"/>
                </a:solidFill>
              </a:rPr>
            </a:br>
            <a:r>
              <a:rPr lang="en-US" sz="2400" b="1" dirty="0" smtClean="0">
                <a:solidFill>
                  <a:srgbClr val="FFFFFF"/>
                </a:solidFill>
              </a:rPr>
              <a:t>for a wide variety of hybrid memory systems</a:t>
            </a:r>
            <a:endParaRPr lang="en-US" sz="2400" b="1" dirty="0">
              <a:solidFill>
                <a:srgbClr val="FFFFFF"/>
              </a:solidFill>
            </a:endParaRPr>
          </a:p>
        </p:txBody>
      </p:sp>
      <mc:AlternateContent xmlns:mc="http://schemas.openxmlformats.org/markup-compatibility/2006" xmlns:a14="http://schemas.microsoft.com/office/drawing/2010/main">
        <mc:Choice Requires="a14">
          <p:sp>
            <p:nvSpPr>
              <p:cNvPr id="7" name="TextBox 6"/>
              <p:cNvSpPr txBox="1"/>
              <p:nvPr/>
            </p:nvSpPr>
            <p:spPr>
              <a:xfrm>
                <a:off x="1774359" y="4370832"/>
                <a:ext cx="816441" cy="707886"/>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2000" i="1" smtClean="0">
                              <a:solidFill>
                                <a:srgbClr val="000000">
                                  <a:lumMod val="65000"/>
                                  <a:lumOff val="35000"/>
                                </a:srgbClr>
                              </a:solidFill>
                              <a:latin typeface="Cambria Math" charset="0"/>
                            </a:rPr>
                          </m:ctrlPr>
                        </m:sSubPr>
                        <m:e>
                          <m:r>
                            <a:rPr lang="en-US" sz="2000" i="1" smtClean="0">
                              <a:solidFill>
                                <a:srgbClr val="000000">
                                  <a:lumMod val="65000"/>
                                  <a:lumOff val="35000"/>
                                </a:srgbClr>
                              </a:solidFill>
                              <a:latin typeface="Cambria Math" charset="0"/>
                            </a:rPr>
                            <m:t>𝑡</m:t>
                          </m:r>
                        </m:e>
                        <m:sub>
                          <m:r>
                            <a:rPr lang="en-US" sz="2000" i="1" smtClean="0">
                              <a:solidFill>
                                <a:srgbClr val="000000">
                                  <a:lumMod val="65000"/>
                                  <a:lumOff val="35000"/>
                                </a:srgbClr>
                              </a:solidFill>
                              <a:latin typeface="Cambria Math" charset="0"/>
                            </a:rPr>
                            <m:t>𝑅𝐶𝐷</m:t>
                          </m:r>
                        </m:sub>
                      </m:sSub>
                      <m:r>
                        <a:rPr lang="en-US" sz="2000" i="1" smtClean="0">
                          <a:solidFill>
                            <a:srgbClr val="000000">
                              <a:lumMod val="65000"/>
                              <a:lumOff val="35000"/>
                            </a:srgbClr>
                          </a:solidFill>
                          <a:latin typeface="Cambria Math" charset="0"/>
                        </a:rPr>
                        <m:t>:</m:t>
                      </m:r>
                    </m:oMath>
                  </m:oMathPara>
                </a14:m>
                <a:endParaRPr lang="en-US" sz="2000" dirty="0" smtClean="0">
                  <a:solidFill>
                    <a:srgbClr val="000000">
                      <a:lumMod val="65000"/>
                      <a:lumOff val="35000"/>
                    </a:srgbClr>
                  </a:solidFill>
                </a:endParaRPr>
              </a:p>
              <a:p>
                <a:pPr/>
                <a14:m>
                  <m:oMathPara xmlns:m="http://schemas.openxmlformats.org/officeDocument/2006/math">
                    <m:oMathParaPr>
                      <m:jc m:val="centerGroup"/>
                    </m:oMathParaPr>
                    <m:oMath xmlns:m="http://schemas.openxmlformats.org/officeDocument/2006/math">
                      <m:sSub>
                        <m:sSubPr>
                          <m:ctrlPr>
                            <a:rPr lang="en-US" sz="2000" i="1" smtClean="0">
                              <a:solidFill>
                                <a:srgbClr val="000000">
                                  <a:lumMod val="65000"/>
                                  <a:lumOff val="35000"/>
                                </a:srgbClr>
                              </a:solidFill>
                              <a:latin typeface="Cambria Math" charset="0"/>
                            </a:rPr>
                          </m:ctrlPr>
                        </m:sSubPr>
                        <m:e>
                          <m:r>
                            <a:rPr lang="en-US" sz="2000" i="1" smtClean="0">
                              <a:solidFill>
                                <a:srgbClr val="000000">
                                  <a:lumMod val="65000"/>
                                  <a:lumOff val="35000"/>
                                </a:srgbClr>
                              </a:solidFill>
                              <a:latin typeface="Cambria Math" charset="0"/>
                            </a:rPr>
                            <m:t>𝑡</m:t>
                          </m:r>
                        </m:e>
                        <m:sub>
                          <m:r>
                            <a:rPr lang="en-US" sz="2000" i="1" smtClean="0">
                              <a:solidFill>
                                <a:srgbClr val="000000">
                                  <a:lumMod val="65000"/>
                                  <a:lumOff val="35000"/>
                                </a:srgbClr>
                              </a:solidFill>
                              <a:latin typeface="Cambria Math" charset="0"/>
                            </a:rPr>
                            <m:t>𝑊𝑅</m:t>
                          </m:r>
                        </m:sub>
                      </m:sSub>
                      <m:r>
                        <a:rPr lang="en-US" sz="2000" i="1" smtClean="0">
                          <a:solidFill>
                            <a:srgbClr val="000000">
                              <a:lumMod val="65000"/>
                              <a:lumOff val="35000"/>
                            </a:srgbClr>
                          </a:solidFill>
                          <a:latin typeface="Cambria Math" charset="0"/>
                        </a:rPr>
                        <m:t>:</m:t>
                      </m:r>
                    </m:oMath>
                  </m:oMathPara>
                </a14:m>
                <a:endParaRPr lang="en-US" sz="2000" dirty="0">
                  <a:solidFill>
                    <a:srgbClr val="000000">
                      <a:lumMod val="65000"/>
                      <a:lumOff val="35000"/>
                    </a:srgbClr>
                  </a:solidFill>
                </a:endParaRPr>
              </a:p>
            </p:txBody>
          </p:sp>
        </mc:Choice>
        <mc:Fallback xmlns="">
          <p:sp>
            <p:nvSpPr>
              <p:cNvPr id="7" name="TextBox 6"/>
              <p:cNvSpPr txBox="1">
                <a:spLocks noRot="1" noChangeAspect="1" noMove="1" noResize="1" noEditPoints="1" noAdjustHandles="1" noChangeArrowheads="1" noChangeShapeType="1" noTextEdit="1"/>
              </p:cNvSpPr>
              <p:nvPr/>
            </p:nvSpPr>
            <p:spPr>
              <a:xfrm>
                <a:off x="1774359" y="4370832"/>
                <a:ext cx="816441" cy="707886"/>
              </a:xfrm>
              <a:prstGeom prst="rect">
                <a:avLst/>
              </a:prstGeom>
              <a:blipFill rotWithShape="0">
                <a:blip r:embed="rId4"/>
                <a:stretch>
                  <a:fillRect b="-1724"/>
                </a:stretch>
              </a:blipFill>
            </p:spPr>
            <p:txBody>
              <a:bodyPr/>
              <a:lstStyle/>
              <a:p>
                <a:r>
                  <a:rPr lang="en-US">
                    <a:noFill/>
                  </a:rPr>
                  <a:t> </a:t>
                </a:r>
              </a:p>
            </p:txBody>
          </p:sp>
        </mc:Fallback>
      </mc:AlternateContent>
    </p:spTree>
    <p:extLst>
      <p:ext uri="{BB962C8B-B14F-4D97-AF65-F5344CB8AC3E}">
        <p14:creationId xmlns:p14="http://schemas.microsoft.com/office/powerpoint/2010/main" val="16543151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par>
                                <p:cTn id="11" presetID="10"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childTnLst>
                                </p:cTn>
                              </p:par>
                              <p:par>
                                <p:cTn id="14" presetID="10" presetClass="entr" presetSubtype="0" fill="hold"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par>
                                <p:cTn id="17" presetID="10" presetClass="entr" presetSubtype="0"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500"/>
                                        <p:tgtEl>
                                          <p:spTgt spid="1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fade">
                                      <p:cBhvr>
                                        <p:cTn id="25" dur="500"/>
                                        <p:tgtEl>
                                          <p:spTgt spid="1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fade">
                                      <p:cBhvr>
                                        <p:cTn id="28" dur="500"/>
                                        <p:tgtEl>
                                          <p:spTgt spid="1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fade">
                                      <p:cBhvr>
                                        <p:cTn id="31" dur="500"/>
                                        <p:tgtEl>
                                          <p:spTgt spid="16"/>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UH-MEM</a:t>
            </a:r>
            <a:endParaRPr lang="en-US" dirty="0"/>
          </a:p>
        </p:txBody>
      </p:sp>
      <p:sp>
        <p:nvSpPr>
          <p:cNvPr id="3" name="Content Placeholder 2"/>
          <p:cNvSpPr>
            <a:spLocks noGrp="1"/>
          </p:cNvSpPr>
          <p:nvPr>
            <p:ph idx="1"/>
          </p:nvPr>
        </p:nvSpPr>
        <p:spPr/>
        <p:txBody>
          <a:bodyPr/>
          <a:lstStyle/>
          <a:p>
            <a:r>
              <a:rPr lang="en-US" sz="2300" dirty="0"/>
              <a:t>Yang Li, Saugata Ghose, </a:t>
            </a:r>
            <a:r>
              <a:rPr lang="en-US" sz="2300" dirty="0" err="1"/>
              <a:t>Jongmoo</a:t>
            </a:r>
            <a:r>
              <a:rPr lang="en-US" sz="2300" dirty="0"/>
              <a:t> Choi, </a:t>
            </a:r>
            <a:r>
              <a:rPr lang="en-US" sz="2300" dirty="0" err="1"/>
              <a:t>Jin</a:t>
            </a:r>
            <a:r>
              <a:rPr lang="en-US" sz="2300" dirty="0"/>
              <a:t> Sun, Hui Wang, and Onur Mutlu,</a:t>
            </a:r>
            <a:br>
              <a:rPr lang="en-US" sz="2300" dirty="0"/>
            </a:br>
            <a:r>
              <a:rPr lang="en-US" sz="2300" b="1" dirty="0">
                <a:hlinkClick r:id="rId2"/>
              </a:rPr>
              <a:t>"Utility-Based Hybrid Memory Management"</a:t>
            </a:r>
            <a:r>
              <a:rPr lang="en-US" sz="2300" dirty="0"/>
              <a:t/>
            </a:r>
            <a:br>
              <a:rPr lang="en-US" sz="2300" dirty="0"/>
            </a:br>
            <a:r>
              <a:rPr lang="en-US" sz="2300" i="1" dirty="0"/>
              <a:t>Proceedings of the </a:t>
            </a:r>
            <a:r>
              <a:rPr lang="en-US" sz="2300" i="1" dirty="0">
                <a:hlinkClick r:id="rId3"/>
              </a:rPr>
              <a:t>19th IEEE Cluster Conference</a:t>
            </a:r>
            <a:r>
              <a:rPr lang="en-US" sz="2300" i="1" dirty="0"/>
              <a:t> (</a:t>
            </a:r>
            <a:r>
              <a:rPr lang="en-US" sz="2300" b="1" i="1" dirty="0"/>
              <a:t>CLUSTER</a:t>
            </a:r>
            <a:r>
              <a:rPr lang="en-US" sz="2300" i="1" dirty="0"/>
              <a:t>)</a:t>
            </a:r>
            <a:r>
              <a:rPr lang="en-US" sz="2300" dirty="0"/>
              <a:t>, Honolulu, Hawaii, USA, September 2017. </a:t>
            </a:r>
            <a:br>
              <a:rPr lang="en-US" sz="2300" dirty="0"/>
            </a:br>
            <a:r>
              <a:rPr lang="en-US" sz="2300" dirty="0"/>
              <a:t>[</a:t>
            </a:r>
            <a:r>
              <a:rPr lang="en-US" sz="2300" dirty="0">
                <a:hlinkClick r:id="rId4"/>
              </a:rPr>
              <a:t>Slides (pptx)</a:t>
            </a:r>
            <a:r>
              <a:rPr lang="en-US" sz="2300" dirty="0"/>
              <a:t> </a:t>
            </a:r>
            <a:r>
              <a:rPr lang="en-US" sz="2300" dirty="0">
                <a:hlinkClick r:id="rId5"/>
              </a:rPr>
              <a:t>(pdf)</a:t>
            </a:r>
            <a:r>
              <a:rPr lang="en-US" sz="2300" dirty="0"/>
              <a:t>] </a:t>
            </a:r>
          </a:p>
        </p:txBody>
      </p:sp>
      <p:sp>
        <p:nvSpPr>
          <p:cNvPr id="4" name="Slide Number Placeholder 3"/>
          <p:cNvSpPr>
            <a:spLocks noGrp="1"/>
          </p:cNvSpPr>
          <p:nvPr>
            <p:ph type="sldNum" sz="quarter" idx="11"/>
          </p:nvPr>
        </p:nvSpPr>
        <p:spPr/>
        <p:txBody>
          <a:bodyPr/>
          <a:lstStyle/>
          <a:p>
            <a:fld id="{27F28456-B93E-5440-A8F9-7EDDF5DA4557}" type="slidenum">
              <a:rPr lang="en-US" smtClean="0"/>
              <a:pPr/>
              <a:t>204</a:t>
            </a:fld>
            <a:endParaRPr lang="en-US"/>
          </a:p>
        </p:txBody>
      </p:sp>
      <p:pic>
        <p:nvPicPr>
          <p:cNvPr id="5" name="Picture 4"/>
          <p:cNvPicPr>
            <a:picLocks noChangeAspect="1"/>
          </p:cNvPicPr>
          <p:nvPr/>
        </p:nvPicPr>
        <p:blipFill>
          <a:blip r:embed="rId6"/>
          <a:stretch>
            <a:fillRect/>
          </a:stretch>
        </p:blipFill>
        <p:spPr>
          <a:xfrm>
            <a:off x="0" y="4437112"/>
            <a:ext cx="9144000" cy="1513211"/>
          </a:xfrm>
          <a:prstGeom prst="rect">
            <a:avLst/>
          </a:prstGeom>
        </p:spPr>
      </p:pic>
    </p:spTree>
    <p:extLst>
      <p:ext uri="{BB962C8B-B14F-4D97-AF65-F5344CB8AC3E}">
        <p14:creationId xmlns:p14="http://schemas.microsoft.com/office/powerpoint/2010/main" val="604301288"/>
      </p:ext>
    </p:extLst>
  </p:cSld>
  <p:clrMapOvr>
    <a:masterClrMapping/>
  </p:clrMapOvr>
  <p:transition/>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0" y="1124744"/>
            <a:ext cx="9144000" cy="2088232"/>
          </a:xfrm>
        </p:spPr>
        <p:txBody>
          <a:bodyPr/>
          <a:lstStyle/>
          <a:p>
            <a:pPr marL="0" indent="0" algn="ctr">
              <a:buNone/>
            </a:pPr>
            <a:r>
              <a:rPr lang="en-US" sz="5400" dirty="0" smtClean="0">
                <a:solidFill>
                  <a:srgbClr val="FF0000"/>
                </a:solidFill>
              </a:rPr>
              <a:t>Enabling </a:t>
            </a:r>
          </a:p>
          <a:p>
            <a:pPr marL="0" indent="0" algn="ctr">
              <a:buNone/>
            </a:pPr>
            <a:r>
              <a:rPr lang="en-US" sz="5400" dirty="0" smtClean="0">
                <a:solidFill>
                  <a:srgbClr val="FF0000"/>
                </a:solidFill>
              </a:rPr>
              <a:t>an Emerging Technology</a:t>
            </a:r>
          </a:p>
          <a:p>
            <a:pPr marL="0" indent="0" algn="ctr">
              <a:buNone/>
            </a:pPr>
            <a:r>
              <a:rPr lang="en-US" sz="5400" dirty="0" smtClean="0">
                <a:solidFill>
                  <a:srgbClr val="0000FF"/>
                </a:solidFill>
              </a:rPr>
              <a:t>to Augment DRAM</a:t>
            </a:r>
          </a:p>
          <a:p>
            <a:pPr marL="0" indent="0" algn="ctr">
              <a:buNone/>
            </a:pPr>
            <a:endParaRPr lang="en-US" sz="5400" dirty="0" smtClean="0">
              <a:solidFill>
                <a:srgbClr val="FF0000"/>
              </a:solidFill>
            </a:endParaRPr>
          </a:p>
          <a:p>
            <a:pPr marL="0" indent="0" algn="ctr">
              <a:buNone/>
            </a:pPr>
            <a:r>
              <a:rPr lang="en-US" sz="5400" dirty="0" smtClean="0">
                <a:solidFill>
                  <a:srgbClr val="FF0000"/>
                </a:solidFill>
              </a:rPr>
              <a:t>Managing Hybrid Memories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205</a:t>
            </a:fld>
            <a:endParaRPr lang="en-US"/>
          </a:p>
        </p:txBody>
      </p:sp>
    </p:spTree>
    <p:extLst>
      <p:ext uri="{BB962C8B-B14F-4D97-AF65-F5344CB8AC3E}">
        <p14:creationId xmlns:p14="http://schemas.microsoft.com/office/powerpoint/2010/main" val="104158075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Another Challenge</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206</a:t>
            </a:fld>
            <a:endParaRPr lang="en-US"/>
          </a:p>
        </p:txBody>
      </p:sp>
      <p:sp>
        <p:nvSpPr>
          <p:cNvPr id="5" name="Content Placeholder 2"/>
          <p:cNvSpPr>
            <a:spLocks noGrp="1"/>
          </p:cNvSpPr>
          <p:nvPr>
            <p:ph idx="1"/>
          </p:nvPr>
        </p:nvSpPr>
        <p:spPr>
          <a:xfrm>
            <a:off x="467544" y="2348880"/>
            <a:ext cx="8064896" cy="2088232"/>
          </a:xfrm>
        </p:spPr>
        <p:txBody>
          <a:bodyPr/>
          <a:lstStyle/>
          <a:p>
            <a:pPr marL="0" indent="0" algn="ctr">
              <a:buNone/>
            </a:pPr>
            <a:r>
              <a:rPr lang="en-US" sz="5400" dirty="0" smtClean="0">
                <a:solidFill>
                  <a:srgbClr val="FF0000"/>
                </a:solidFill>
              </a:rPr>
              <a:t>Designing Effective </a:t>
            </a:r>
          </a:p>
          <a:p>
            <a:pPr marL="0" indent="0" algn="ctr">
              <a:buNone/>
            </a:pPr>
            <a:r>
              <a:rPr lang="en-US" sz="5400" dirty="0" smtClean="0">
                <a:solidFill>
                  <a:srgbClr val="FF0000"/>
                </a:solidFill>
              </a:rPr>
              <a:t>Large (DRAM) Caches</a:t>
            </a:r>
            <a:endParaRPr lang="en-US" sz="5400" dirty="0" smtClean="0">
              <a:solidFill>
                <a:srgbClr val="0000FF"/>
              </a:solidFill>
            </a:endParaRPr>
          </a:p>
          <a:p>
            <a:pPr marL="0" indent="0" algn="ctr">
              <a:buNone/>
            </a:pPr>
            <a:endParaRPr lang="en-US" sz="5400" dirty="0">
              <a:solidFill>
                <a:srgbClr val="FF0000"/>
              </a:solidFill>
            </a:endParaRPr>
          </a:p>
          <a:p>
            <a:pPr marL="0" indent="0" algn="ctr">
              <a:buNone/>
            </a:pPr>
            <a:endParaRPr lang="en-US" sz="5400" dirty="0" smtClean="0">
              <a:solidFill>
                <a:srgbClr val="FF0000"/>
              </a:solidFill>
            </a:endParaRPr>
          </a:p>
        </p:txBody>
      </p:sp>
    </p:spTree>
    <p:extLst>
      <p:ext uri="{BB962C8B-B14F-4D97-AF65-F5344CB8AC3E}">
        <p14:creationId xmlns:p14="http://schemas.microsoft.com/office/powerpoint/2010/main" val="1708508974"/>
      </p:ext>
    </p:extLst>
  </p:cSld>
  <p:clrMapOvr>
    <a:masterClrMapping/>
  </p:clrMapOvr>
  <p:transition/>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One Problem with Large DRAM Caches</a:t>
            </a:r>
            <a:endParaRPr lang="en-US" dirty="0"/>
          </a:p>
        </p:txBody>
      </p:sp>
      <p:sp>
        <p:nvSpPr>
          <p:cNvPr id="3" name="Content Placeholder 2"/>
          <p:cNvSpPr>
            <a:spLocks noGrp="1"/>
          </p:cNvSpPr>
          <p:nvPr>
            <p:ph idx="1"/>
          </p:nvPr>
        </p:nvSpPr>
        <p:spPr/>
        <p:txBody>
          <a:bodyPr/>
          <a:lstStyle/>
          <a:p>
            <a:r>
              <a:rPr lang="en-US" dirty="0" smtClean="0"/>
              <a:t>A large DRAM cache requires a large metadata (tag + block-based information) store</a:t>
            </a:r>
          </a:p>
          <a:p>
            <a:r>
              <a:rPr lang="en-US" dirty="0" smtClean="0"/>
              <a:t>How do we design an efficient DRAM cache?</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207</a:t>
            </a:fld>
            <a:endParaRPr lang="en-US"/>
          </a:p>
        </p:txBody>
      </p:sp>
      <p:sp>
        <p:nvSpPr>
          <p:cNvPr id="38" name="Rectangle 37"/>
          <p:cNvSpPr/>
          <p:nvPr/>
        </p:nvSpPr>
        <p:spPr>
          <a:xfrm>
            <a:off x="3692529" y="2673242"/>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lIns="91426" tIns="45714" rIns="91426" bIns="45714" anchor="ctr"/>
          <a:lstStyle/>
          <a:p>
            <a:pPr algn="ctr" defTabSz="914263">
              <a:defRPr/>
            </a:pPr>
            <a:endParaRPr lang="en-US" sz="1600" kern="0" dirty="0">
              <a:solidFill>
                <a:sysClr val="window" lastClr="FFFFFF"/>
              </a:solidFill>
              <a:latin typeface="Calibri"/>
            </a:endParaRPr>
          </a:p>
        </p:txBody>
      </p:sp>
      <p:sp>
        <p:nvSpPr>
          <p:cNvPr id="39" name="Rectangle 38"/>
          <p:cNvSpPr/>
          <p:nvPr/>
        </p:nvSpPr>
        <p:spPr>
          <a:xfrm>
            <a:off x="4132266" y="2673242"/>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lIns="91426" tIns="45714" rIns="91426" bIns="45714" anchor="ctr"/>
          <a:lstStyle/>
          <a:p>
            <a:pPr algn="ctr" defTabSz="914263">
              <a:defRPr/>
            </a:pPr>
            <a:endParaRPr lang="en-US" sz="1600" kern="0" dirty="0">
              <a:solidFill>
                <a:sysClr val="window" lastClr="FFFFFF"/>
              </a:solidFill>
              <a:latin typeface="Calibri"/>
            </a:endParaRPr>
          </a:p>
        </p:txBody>
      </p:sp>
      <p:sp>
        <p:nvSpPr>
          <p:cNvPr id="40" name="Rectangle 39"/>
          <p:cNvSpPr/>
          <p:nvPr/>
        </p:nvSpPr>
        <p:spPr>
          <a:xfrm>
            <a:off x="4572003" y="2673242"/>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lIns="91426" tIns="45714" rIns="91426" bIns="45714" anchor="ctr"/>
          <a:lstStyle/>
          <a:p>
            <a:pPr algn="ctr" defTabSz="914263">
              <a:defRPr/>
            </a:pPr>
            <a:endParaRPr lang="en-US" sz="1600" kern="0" dirty="0">
              <a:solidFill>
                <a:sysClr val="window" lastClr="FFFFFF"/>
              </a:solidFill>
              <a:latin typeface="Calibri"/>
            </a:endParaRPr>
          </a:p>
        </p:txBody>
      </p:sp>
      <p:sp>
        <p:nvSpPr>
          <p:cNvPr id="41" name="Rectangle 40"/>
          <p:cNvSpPr/>
          <p:nvPr/>
        </p:nvSpPr>
        <p:spPr>
          <a:xfrm>
            <a:off x="5011740" y="2673242"/>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lIns="91426" tIns="45714" rIns="91426" bIns="45714" anchor="ctr"/>
          <a:lstStyle/>
          <a:p>
            <a:pPr algn="ctr" defTabSz="914263">
              <a:defRPr/>
            </a:pPr>
            <a:endParaRPr lang="en-US" sz="1600" kern="0" dirty="0">
              <a:solidFill>
                <a:sysClr val="window" lastClr="FFFFFF"/>
              </a:solidFill>
              <a:latin typeface="Calibri"/>
            </a:endParaRPr>
          </a:p>
        </p:txBody>
      </p:sp>
      <p:sp>
        <p:nvSpPr>
          <p:cNvPr id="42" name="Rectangle 41"/>
          <p:cNvSpPr/>
          <p:nvPr/>
        </p:nvSpPr>
        <p:spPr>
          <a:xfrm>
            <a:off x="3692529" y="3112978"/>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lIns="91426" tIns="45714" rIns="91426" bIns="45714" anchor="ctr"/>
          <a:lstStyle/>
          <a:p>
            <a:pPr algn="ctr" defTabSz="914263">
              <a:defRPr/>
            </a:pPr>
            <a:endParaRPr lang="en-US" sz="1600" kern="0" dirty="0">
              <a:solidFill>
                <a:sysClr val="window" lastClr="FFFFFF"/>
              </a:solidFill>
              <a:latin typeface="Calibri"/>
            </a:endParaRPr>
          </a:p>
        </p:txBody>
      </p:sp>
      <p:sp>
        <p:nvSpPr>
          <p:cNvPr id="43" name="Rectangle 42"/>
          <p:cNvSpPr/>
          <p:nvPr/>
        </p:nvSpPr>
        <p:spPr>
          <a:xfrm>
            <a:off x="4132266" y="3112978"/>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lIns="91426" tIns="45714" rIns="91426" bIns="45714" anchor="ctr"/>
          <a:lstStyle/>
          <a:p>
            <a:pPr algn="ctr" defTabSz="914263">
              <a:defRPr/>
            </a:pPr>
            <a:endParaRPr lang="en-US" sz="1600" kern="0" dirty="0">
              <a:solidFill>
                <a:sysClr val="window" lastClr="FFFFFF"/>
              </a:solidFill>
              <a:latin typeface="Calibri"/>
            </a:endParaRPr>
          </a:p>
        </p:txBody>
      </p:sp>
      <p:sp>
        <p:nvSpPr>
          <p:cNvPr id="44" name="Rectangle 43"/>
          <p:cNvSpPr/>
          <p:nvPr/>
        </p:nvSpPr>
        <p:spPr>
          <a:xfrm>
            <a:off x="4572003" y="3112978"/>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lIns="91426" tIns="45714" rIns="91426" bIns="45714" anchor="ctr"/>
          <a:lstStyle/>
          <a:p>
            <a:pPr algn="ctr" defTabSz="914263">
              <a:defRPr/>
            </a:pPr>
            <a:endParaRPr lang="en-US" sz="1600" kern="0" dirty="0">
              <a:solidFill>
                <a:sysClr val="window" lastClr="FFFFFF"/>
              </a:solidFill>
              <a:latin typeface="Calibri"/>
            </a:endParaRPr>
          </a:p>
        </p:txBody>
      </p:sp>
      <p:sp>
        <p:nvSpPr>
          <p:cNvPr id="45" name="Rectangle 44"/>
          <p:cNvSpPr/>
          <p:nvPr/>
        </p:nvSpPr>
        <p:spPr>
          <a:xfrm>
            <a:off x="5011740" y="3112978"/>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lIns="91426" tIns="45714" rIns="91426" bIns="45714" anchor="ctr"/>
          <a:lstStyle/>
          <a:p>
            <a:pPr algn="ctr" defTabSz="914263">
              <a:defRPr/>
            </a:pPr>
            <a:endParaRPr lang="en-US" sz="1600" kern="0" dirty="0">
              <a:solidFill>
                <a:sysClr val="window" lastClr="FFFFFF"/>
              </a:solidFill>
              <a:latin typeface="Calibri"/>
            </a:endParaRPr>
          </a:p>
        </p:txBody>
      </p:sp>
      <p:sp>
        <p:nvSpPr>
          <p:cNvPr id="46" name="Rectangle 45"/>
          <p:cNvSpPr/>
          <p:nvPr/>
        </p:nvSpPr>
        <p:spPr>
          <a:xfrm>
            <a:off x="3692529" y="3552717"/>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lIns="91426" tIns="45714" rIns="91426" bIns="45714" anchor="ctr"/>
          <a:lstStyle/>
          <a:p>
            <a:pPr algn="ctr" defTabSz="914263">
              <a:defRPr/>
            </a:pPr>
            <a:endParaRPr lang="en-US" sz="1600" kern="0" dirty="0">
              <a:solidFill>
                <a:sysClr val="window" lastClr="FFFFFF"/>
              </a:solidFill>
              <a:latin typeface="Calibri"/>
            </a:endParaRPr>
          </a:p>
        </p:txBody>
      </p:sp>
      <p:sp>
        <p:nvSpPr>
          <p:cNvPr id="47" name="Rectangle 46"/>
          <p:cNvSpPr/>
          <p:nvPr/>
        </p:nvSpPr>
        <p:spPr>
          <a:xfrm>
            <a:off x="4132266" y="3552717"/>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lIns="91426" tIns="45714" rIns="91426" bIns="45714" anchor="ctr"/>
          <a:lstStyle/>
          <a:p>
            <a:pPr algn="ctr" defTabSz="914263">
              <a:defRPr/>
            </a:pPr>
            <a:endParaRPr lang="en-US" sz="1600" kern="0" dirty="0">
              <a:solidFill>
                <a:sysClr val="window" lastClr="FFFFFF"/>
              </a:solidFill>
              <a:latin typeface="Calibri"/>
            </a:endParaRPr>
          </a:p>
        </p:txBody>
      </p:sp>
      <p:sp>
        <p:nvSpPr>
          <p:cNvPr id="48" name="Rectangle 47"/>
          <p:cNvSpPr/>
          <p:nvPr/>
        </p:nvSpPr>
        <p:spPr>
          <a:xfrm>
            <a:off x="4572003" y="3552717"/>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lIns="91426" tIns="45714" rIns="91426" bIns="45714" anchor="ctr"/>
          <a:lstStyle/>
          <a:p>
            <a:pPr algn="ctr" defTabSz="914263">
              <a:defRPr/>
            </a:pPr>
            <a:endParaRPr lang="en-US" sz="1600" kern="0" dirty="0">
              <a:solidFill>
                <a:sysClr val="window" lastClr="FFFFFF"/>
              </a:solidFill>
              <a:latin typeface="Calibri"/>
            </a:endParaRPr>
          </a:p>
        </p:txBody>
      </p:sp>
      <p:sp>
        <p:nvSpPr>
          <p:cNvPr id="49" name="Rectangle 48"/>
          <p:cNvSpPr/>
          <p:nvPr/>
        </p:nvSpPr>
        <p:spPr>
          <a:xfrm>
            <a:off x="5011740" y="3552717"/>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lIns="91426" tIns="45714" rIns="91426" bIns="45714" anchor="ctr"/>
          <a:lstStyle/>
          <a:p>
            <a:pPr algn="ctr" defTabSz="914263">
              <a:defRPr/>
            </a:pPr>
            <a:endParaRPr lang="en-US" sz="1600" kern="0" dirty="0">
              <a:solidFill>
                <a:sysClr val="window" lastClr="FFFFFF"/>
              </a:solidFill>
              <a:latin typeface="Calibri"/>
            </a:endParaRPr>
          </a:p>
        </p:txBody>
      </p:sp>
      <p:sp>
        <p:nvSpPr>
          <p:cNvPr id="50" name="Rectangle 49"/>
          <p:cNvSpPr/>
          <p:nvPr/>
        </p:nvSpPr>
        <p:spPr>
          <a:xfrm>
            <a:off x="3692529" y="3992452"/>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lIns="91426" tIns="45714" rIns="91426" bIns="45714" anchor="ctr"/>
          <a:lstStyle/>
          <a:p>
            <a:pPr algn="ctr" defTabSz="914263">
              <a:defRPr/>
            </a:pPr>
            <a:endParaRPr lang="en-US" sz="1600" kern="0" dirty="0">
              <a:solidFill>
                <a:sysClr val="window" lastClr="FFFFFF"/>
              </a:solidFill>
              <a:latin typeface="Calibri"/>
            </a:endParaRPr>
          </a:p>
        </p:txBody>
      </p:sp>
      <p:sp>
        <p:nvSpPr>
          <p:cNvPr id="51" name="Rectangle 50"/>
          <p:cNvSpPr/>
          <p:nvPr/>
        </p:nvSpPr>
        <p:spPr>
          <a:xfrm>
            <a:off x="4132266" y="3992452"/>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lIns="91426" tIns="45714" rIns="91426" bIns="45714" anchor="ctr"/>
          <a:lstStyle/>
          <a:p>
            <a:pPr algn="ctr" defTabSz="914263">
              <a:defRPr/>
            </a:pPr>
            <a:endParaRPr lang="en-US" sz="1600" kern="0" dirty="0">
              <a:solidFill>
                <a:sysClr val="window" lastClr="FFFFFF"/>
              </a:solidFill>
              <a:latin typeface="Calibri"/>
            </a:endParaRPr>
          </a:p>
        </p:txBody>
      </p:sp>
      <p:sp>
        <p:nvSpPr>
          <p:cNvPr id="52" name="Rectangle 51"/>
          <p:cNvSpPr/>
          <p:nvPr/>
        </p:nvSpPr>
        <p:spPr>
          <a:xfrm>
            <a:off x="4572003" y="3992452"/>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lIns="91426" tIns="45714" rIns="91426" bIns="45714" anchor="ctr"/>
          <a:lstStyle/>
          <a:p>
            <a:pPr algn="ctr" defTabSz="914263">
              <a:defRPr/>
            </a:pPr>
            <a:endParaRPr lang="en-US" sz="1600" kern="0" dirty="0">
              <a:solidFill>
                <a:sysClr val="window" lastClr="FFFFFF"/>
              </a:solidFill>
              <a:latin typeface="Calibri"/>
            </a:endParaRPr>
          </a:p>
        </p:txBody>
      </p:sp>
      <p:sp>
        <p:nvSpPr>
          <p:cNvPr id="53" name="Rectangle 52"/>
          <p:cNvSpPr/>
          <p:nvPr/>
        </p:nvSpPr>
        <p:spPr>
          <a:xfrm>
            <a:off x="5011740" y="3992452"/>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lIns="91426" tIns="45714" rIns="91426" bIns="45714" anchor="ctr"/>
          <a:lstStyle/>
          <a:p>
            <a:pPr algn="ctr" defTabSz="914263">
              <a:defRPr/>
            </a:pPr>
            <a:endParaRPr lang="en-US" sz="1600" kern="0" dirty="0">
              <a:solidFill>
                <a:sysClr val="window" lastClr="FFFFFF"/>
              </a:solidFill>
              <a:latin typeface="Calibri"/>
            </a:endParaRPr>
          </a:p>
        </p:txBody>
      </p:sp>
      <p:cxnSp>
        <p:nvCxnSpPr>
          <p:cNvPr id="54" name="Straight Connector 7"/>
          <p:cNvCxnSpPr>
            <a:endCxn id="55" idx="3"/>
          </p:cNvCxnSpPr>
          <p:nvPr/>
        </p:nvCxnSpPr>
        <p:spPr>
          <a:xfrm rot="5400000">
            <a:off x="3480996" y="4875502"/>
            <a:ext cx="1094579" cy="207963"/>
          </a:xfrm>
          <a:prstGeom prst="bentConnector2">
            <a:avLst/>
          </a:prstGeom>
          <a:noFill/>
          <a:ln w="76200" cap="flat" cmpd="sng" algn="ctr">
            <a:solidFill>
              <a:sysClr val="windowText" lastClr="000000"/>
            </a:solidFill>
            <a:prstDash val="solid"/>
          </a:ln>
          <a:effectLst>
            <a:outerShdw blurRad="40000" dist="20000" dir="5400000" rotWithShape="0">
              <a:srgbClr val="000000">
                <a:alpha val="38000"/>
              </a:srgbClr>
            </a:outerShdw>
          </a:effectLst>
        </p:spPr>
      </p:cxnSp>
      <p:sp>
        <p:nvSpPr>
          <p:cNvPr id="55" name="Rectangle 54"/>
          <p:cNvSpPr/>
          <p:nvPr/>
        </p:nvSpPr>
        <p:spPr>
          <a:xfrm>
            <a:off x="1258888" y="5130689"/>
            <a:ext cx="2665412" cy="792162"/>
          </a:xfrm>
          <a:prstGeom prst="rect">
            <a:avLst/>
          </a:prstGeom>
          <a:gradFill rotWithShape="1">
            <a:gsLst>
              <a:gs pos="0">
                <a:srgbClr val="4BACC6">
                  <a:tint val="100000"/>
                  <a:shade val="100000"/>
                  <a:satMod val="130000"/>
                </a:srgbClr>
              </a:gs>
              <a:gs pos="100000">
                <a:srgbClr val="4BACC6">
                  <a:tint val="50000"/>
                  <a:shade val="100000"/>
                  <a:satMod val="350000"/>
                </a:srgbClr>
              </a:gs>
            </a:gsLst>
            <a:lin ang="16200000" scaled="0"/>
          </a:gradFill>
          <a:ln w="9525" cap="flat" cmpd="sng" algn="ctr">
            <a:solidFill>
              <a:srgbClr val="4BACC6">
                <a:shade val="95000"/>
                <a:satMod val="105000"/>
              </a:srgbClr>
            </a:solidFill>
            <a:prstDash val="solid"/>
          </a:ln>
          <a:effectLst>
            <a:outerShdw blurRad="40000" dist="23000" dir="5400000" rotWithShape="0">
              <a:srgbClr val="000000">
                <a:alpha val="35000"/>
              </a:srgbClr>
            </a:outerShdw>
          </a:effectLst>
        </p:spPr>
        <p:txBody>
          <a:bodyPr lIns="91426" tIns="45714" rIns="91426" bIns="45714" anchor="ctr"/>
          <a:lstStyle/>
          <a:p>
            <a:pPr algn="ctr" defTabSz="914263">
              <a:defRPr/>
            </a:pPr>
            <a:endParaRPr lang="en-US" b="1" kern="0" dirty="0">
              <a:solidFill>
                <a:sysClr val="window" lastClr="FFFFFF"/>
              </a:solidFill>
              <a:effectLst>
                <a:outerShdw blurRad="38100" dist="38100" dir="2700000" algn="tl">
                  <a:srgbClr val="000000">
                    <a:alpha val="43137"/>
                  </a:srgbClr>
                </a:outerShdw>
              </a:effectLst>
              <a:latin typeface="Calibri"/>
            </a:endParaRPr>
          </a:p>
        </p:txBody>
      </p:sp>
      <p:sp>
        <p:nvSpPr>
          <p:cNvPr id="56" name="Rectangle 55"/>
          <p:cNvSpPr/>
          <p:nvPr/>
        </p:nvSpPr>
        <p:spPr>
          <a:xfrm>
            <a:off x="5219703" y="5130689"/>
            <a:ext cx="2665413" cy="792162"/>
          </a:xfrm>
          <a:prstGeom prst="rect">
            <a:avLst/>
          </a:prstGeom>
          <a:gradFill rotWithShape="1">
            <a:gsLst>
              <a:gs pos="0">
                <a:srgbClr val="4F81BD">
                  <a:tint val="100000"/>
                  <a:shade val="100000"/>
                  <a:satMod val="130000"/>
                </a:srgbClr>
              </a:gs>
              <a:gs pos="100000">
                <a:srgbClr val="4F81BD">
                  <a:tint val="50000"/>
                  <a:shade val="100000"/>
                  <a:satMod val="350000"/>
                </a:srgbClr>
              </a:gs>
            </a:gsLst>
            <a:lin ang="16200000" scaled="0"/>
          </a:gradFill>
          <a:ln w="9525" cap="flat" cmpd="sng" algn="ctr">
            <a:solidFill>
              <a:srgbClr val="4F81BD">
                <a:shade val="95000"/>
                <a:satMod val="105000"/>
              </a:srgbClr>
            </a:solidFill>
            <a:prstDash val="solid"/>
          </a:ln>
          <a:effectLst>
            <a:outerShdw blurRad="40000" dist="23000" dir="5400000" rotWithShape="0">
              <a:srgbClr val="000000">
                <a:alpha val="35000"/>
              </a:srgbClr>
            </a:outerShdw>
          </a:effectLst>
        </p:spPr>
        <p:txBody>
          <a:bodyPr lIns="91426" tIns="45714" rIns="91426" bIns="45714" anchor="ctr"/>
          <a:lstStyle/>
          <a:p>
            <a:pPr algn="ctr" defTabSz="914263">
              <a:defRPr/>
            </a:pPr>
            <a:endParaRPr lang="en-US" b="1" kern="0" dirty="0">
              <a:solidFill>
                <a:sysClr val="window" lastClr="FFFFFF"/>
              </a:solidFill>
              <a:effectLst>
                <a:outerShdw blurRad="38100" dist="38100" dir="2700000" algn="tl">
                  <a:srgbClr val="000000">
                    <a:alpha val="43137"/>
                  </a:srgbClr>
                </a:outerShdw>
              </a:effectLst>
              <a:latin typeface="Calibri"/>
            </a:endParaRPr>
          </a:p>
        </p:txBody>
      </p:sp>
      <p:cxnSp>
        <p:nvCxnSpPr>
          <p:cNvPr id="57" name="Straight Connector 13"/>
          <p:cNvCxnSpPr>
            <a:endCxn id="56" idx="1"/>
          </p:cNvCxnSpPr>
          <p:nvPr/>
        </p:nvCxnSpPr>
        <p:spPr>
          <a:xfrm rot="16200000" flipH="1">
            <a:off x="4568430" y="4875502"/>
            <a:ext cx="1094579" cy="207962"/>
          </a:xfrm>
          <a:prstGeom prst="bentConnector2">
            <a:avLst/>
          </a:prstGeom>
          <a:noFill/>
          <a:ln w="76200" cap="flat" cmpd="sng" algn="ctr">
            <a:solidFill>
              <a:sysClr val="windowText" lastClr="000000"/>
            </a:solidFill>
            <a:prstDash val="solid"/>
          </a:ln>
          <a:effectLst>
            <a:outerShdw blurRad="40000" dist="20000" dir="5400000" rotWithShape="0">
              <a:srgbClr val="000000">
                <a:alpha val="38000"/>
              </a:srgbClr>
            </a:outerShdw>
          </a:effectLst>
        </p:spPr>
      </p:cxnSp>
      <p:sp>
        <p:nvSpPr>
          <p:cNvPr id="58" name="TextBox 26"/>
          <p:cNvSpPr txBox="1">
            <a:spLocks noChangeArrowheads="1"/>
          </p:cNvSpPr>
          <p:nvPr/>
        </p:nvSpPr>
        <p:spPr bwMode="auto">
          <a:xfrm>
            <a:off x="1919489" y="5051652"/>
            <a:ext cx="1381179" cy="646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6" tIns="45714" rIns="91426" bIns="45714">
            <a:spAutoFit/>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defTabSz="914263">
              <a:defRPr/>
            </a:pPr>
            <a:r>
              <a:rPr lang="en-US" sz="3600" kern="0" dirty="0">
                <a:solidFill>
                  <a:sysClr val="windowText" lastClr="000000"/>
                </a:solidFill>
              </a:rPr>
              <a:t>DRAM</a:t>
            </a:r>
          </a:p>
        </p:txBody>
      </p:sp>
      <p:sp>
        <p:nvSpPr>
          <p:cNvPr id="59" name="TextBox 26"/>
          <p:cNvSpPr txBox="1">
            <a:spLocks noChangeArrowheads="1"/>
          </p:cNvSpPr>
          <p:nvPr/>
        </p:nvSpPr>
        <p:spPr bwMode="auto">
          <a:xfrm>
            <a:off x="6021201" y="5051652"/>
            <a:ext cx="1064010" cy="646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6" tIns="45714" rIns="91426" bIns="45714">
            <a:spAutoFit/>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defTabSz="914263">
              <a:defRPr/>
            </a:pPr>
            <a:r>
              <a:rPr lang="en-US" sz="3600" kern="0" dirty="0">
                <a:solidFill>
                  <a:sysClr val="windowText" lastClr="000000"/>
                </a:solidFill>
              </a:rPr>
              <a:t>PCM</a:t>
            </a:r>
          </a:p>
        </p:txBody>
      </p:sp>
      <p:sp>
        <p:nvSpPr>
          <p:cNvPr id="60" name="Rectangle 59"/>
          <p:cNvSpPr/>
          <p:nvPr/>
        </p:nvSpPr>
        <p:spPr>
          <a:xfrm>
            <a:off x="4092579" y="3194882"/>
            <a:ext cx="1019151" cy="646319"/>
          </a:xfrm>
          <a:prstGeom prst="rect">
            <a:avLst/>
          </a:prstGeom>
        </p:spPr>
        <p:txBody>
          <a:bodyPr wrap="none" lIns="91426" tIns="45714" rIns="91426" bIns="45714">
            <a:spAutoFit/>
          </a:bodyPr>
          <a:lstStyle/>
          <a:p>
            <a:pPr defTabSz="914263">
              <a:defRPr/>
            </a:pPr>
            <a:r>
              <a:rPr lang="en-US" sz="3600" kern="0" dirty="0">
                <a:solidFill>
                  <a:sysClr val="windowText" lastClr="000000"/>
                </a:solidFill>
              </a:rPr>
              <a:t>CPU</a:t>
            </a:r>
          </a:p>
        </p:txBody>
      </p:sp>
      <p:sp>
        <p:nvSpPr>
          <p:cNvPr id="61" name="TextBox 60"/>
          <p:cNvSpPr txBox="1"/>
          <p:nvPr/>
        </p:nvSpPr>
        <p:spPr>
          <a:xfrm>
            <a:off x="1429745" y="5543703"/>
            <a:ext cx="2266538" cy="400097"/>
          </a:xfrm>
          <a:prstGeom prst="rect">
            <a:avLst/>
          </a:prstGeom>
          <a:noFill/>
        </p:spPr>
        <p:txBody>
          <a:bodyPr wrap="none" lIns="91426" tIns="45714" rIns="91426" bIns="45714" rtlCol="0">
            <a:spAutoFit/>
          </a:bodyPr>
          <a:lstStyle/>
          <a:p>
            <a:pPr algn="ctr" defTabSz="914263">
              <a:defRPr/>
            </a:pPr>
            <a:r>
              <a:rPr lang="en-US" sz="2000" kern="0" dirty="0">
                <a:solidFill>
                  <a:sysClr val="windowText" lastClr="000000"/>
                </a:solidFill>
              </a:rPr>
              <a:t>(small, fast cache)</a:t>
            </a:r>
          </a:p>
        </p:txBody>
      </p:sp>
      <p:sp>
        <p:nvSpPr>
          <p:cNvPr id="62" name="TextBox 61"/>
          <p:cNvSpPr txBox="1"/>
          <p:nvPr/>
        </p:nvSpPr>
        <p:spPr>
          <a:xfrm>
            <a:off x="5619498" y="5543703"/>
            <a:ext cx="1867415" cy="400097"/>
          </a:xfrm>
          <a:prstGeom prst="rect">
            <a:avLst/>
          </a:prstGeom>
          <a:noFill/>
        </p:spPr>
        <p:txBody>
          <a:bodyPr wrap="none" lIns="91426" tIns="45714" rIns="91426" bIns="45714" rtlCol="0">
            <a:spAutoFit/>
          </a:bodyPr>
          <a:lstStyle/>
          <a:p>
            <a:pPr algn="ctr" defTabSz="914263">
              <a:defRPr/>
            </a:pPr>
            <a:r>
              <a:rPr lang="en-US" sz="2000" kern="0" dirty="0">
                <a:solidFill>
                  <a:sysClr val="windowText" lastClr="000000"/>
                </a:solidFill>
              </a:rPr>
              <a:t>(high capacity)</a:t>
            </a:r>
          </a:p>
        </p:txBody>
      </p:sp>
      <p:sp>
        <p:nvSpPr>
          <p:cNvPr id="63" name="Rectangle 62"/>
          <p:cNvSpPr/>
          <p:nvPr/>
        </p:nvSpPr>
        <p:spPr>
          <a:xfrm>
            <a:off x="3692526" y="4432189"/>
            <a:ext cx="879474" cy="504825"/>
          </a:xfrm>
          <a:prstGeom prst="rect">
            <a:avLst/>
          </a:prstGeom>
          <a:gradFill rotWithShape="1">
            <a:gsLst>
              <a:gs pos="0">
                <a:srgbClr val="C0504D">
                  <a:tint val="100000"/>
                  <a:shade val="100000"/>
                  <a:satMod val="130000"/>
                </a:srgbClr>
              </a:gs>
              <a:gs pos="100000">
                <a:srgbClr val="C0504D">
                  <a:tint val="50000"/>
                  <a:shade val="100000"/>
                  <a:satMod val="350000"/>
                </a:srgbClr>
              </a:gs>
            </a:gsLst>
            <a:lin ang="16200000" scaled="0"/>
          </a:gradFill>
          <a:ln w="9525" cap="flat" cmpd="sng" algn="ctr">
            <a:solidFill>
              <a:srgbClr val="C0504D">
                <a:shade val="95000"/>
                <a:satMod val="105000"/>
              </a:srgbClr>
            </a:solidFill>
            <a:prstDash val="solid"/>
          </a:ln>
          <a:effectLst>
            <a:outerShdw blurRad="40000" dist="23000" dir="5400000" rotWithShape="0">
              <a:srgbClr val="000000">
                <a:alpha val="35000"/>
              </a:srgbClr>
            </a:outerShdw>
          </a:effectLst>
        </p:spPr>
        <p:txBody>
          <a:bodyPr lIns="91426" tIns="45714" rIns="91426" bIns="45714" anchor="ctr"/>
          <a:lstStyle/>
          <a:p>
            <a:pPr algn="ctr" defTabSz="914263">
              <a:lnSpc>
                <a:spcPct val="70000"/>
              </a:lnSpc>
              <a:defRPr/>
            </a:pPr>
            <a:r>
              <a:rPr lang="en-US" sz="2000" b="1" kern="0" dirty="0" err="1">
                <a:solidFill>
                  <a:srgbClr val="000000"/>
                </a:solidFill>
                <a:latin typeface="Calibri"/>
              </a:rPr>
              <a:t>Mem</a:t>
            </a:r>
            <a:r>
              <a:rPr lang="en-US" sz="2000" b="1" kern="0" dirty="0">
                <a:solidFill>
                  <a:srgbClr val="000000"/>
                </a:solidFill>
                <a:latin typeface="Calibri"/>
              </a:rPr>
              <a:t/>
            </a:r>
            <a:br>
              <a:rPr lang="en-US" sz="2000" b="1" kern="0" dirty="0">
                <a:solidFill>
                  <a:srgbClr val="000000"/>
                </a:solidFill>
                <a:latin typeface="Calibri"/>
              </a:rPr>
            </a:br>
            <a:r>
              <a:rPr lang="en-US" sz="2000" b="1" kern="0" dirty="0" err="1">
                <a:solidFill>
                  <a:srgbClr val="000000"/>
                </a:solidFill>
                <a:latin typeface="Calibri"/>
              </a:rPr>
              <a:t>Ctlr</a:t>
            </a:r>
            <a:endParaRPr lang="en-US" sz="2000" b="1" kern="0" dirty="0">
              <a:solidFill>
                <a:srgbClr val="000000"/>
              </a:solidFill>
              <a:latin typeface="Calibri"/>
            </a:endParaRPr>
          </a:p>
        </p:txBody>
      </p:sp>
      <p:sp>
        <p:nvSpPr>
          <p:cNvPr id="64" name="Rectangle 63"/>
          <p:cNvSpPr/>
          <p:nvPr/>
        </p:nvSpPr>
        <p:spPr>
          <a:xfrm>
            <a:off x="4572000" y="4432192"/>
            <a:ext cx="879474" cy="503237"/>
          </a:xfrm>
          <a:prstGeom prst="rect">
            <a:avLst/>
          </a:prstGeom>
          <a:gradFill rotWithShape="1">
            <a:gsLst>
              <a:gs pos="0">
                <a:srgbClr val="C0504D">
                  <a:tint val="100000"/>
                  <a:shade val="100000"/>
                  <a:satMod val="130000"/>
                </a:srgbClr>
              </a:gs>
              <a:gs pos="100000">
                <a:srgbClr val="C0504D">
                  <a:tint val="50000"/>
                  <a:shade val="100000"/>
                  <a:satMod val="350000"/>
                </a:srgbClr>
              </a:gs>
            </a:gsLst>
            <a:lin ang="16200000" scaled="0"/>
          </a:gradFill>
          <a:ln w="9525" cap="flat" cmpd="sng" algn="ctr">
            <a:solidFill>
              <a:srgbClr val="C0504D">
                <a:shade val="95000"/>
                <a:satMod val="105000"/>
              </a:srgbClr>
            </a:solidFill>
            <a:prstDash val="solid"/>
          </a:ln>
          <a:effectLst>
            <a:outerShdw blurRad="40000" dist="23000" dir="5400000" rotWithShape="0">
              <a:srgbClr val="000000">
                <a:alpha val="35000"/>
              </a:srgbClr>
            </a:outerShdw>
          </a:effectLst>
        </p:spPr>
        <p:txBody>
          <a:bodyPr lIns="91426" tIns="45714" rIns="91426" bIns="45714" anchor="ctr"/>
          <a:lstStyle/>
          <a:p>
            <a:pPr algn="ctr" defTabSz="914263">
              <a:lnSpc>
                <a:spcPct val="70000"/>
              </a:lnSpc>
              <a:defRPr/>
            </a:pPr>
            <a:r>
              <a:rPr lang="en-US" sz="2000" b="1" kern="0" dirty="0" err="1">
                <a:solidFill>
                  <a:srgbClr val="000000"/>
                </a:solidFill>
                <a:latin typeface="Calibri"/>
              </a:rPr>
              <a:t>Mem</a:t>
            </a:r>
            <a:r>
              <a:rPr lang="en-US" sz="2000" b="1" kern="0" dirty="0">
                <a:solidFill>
                  <a:srgbClr val="000000"/>
                </a:solidFill>
                <a:latin typeface="Calibri"/>
              </a:rPr>
              <a:t/>
            </a:r>
            <a:br>
              <a:rPr lang="en-US" sz="2000" b="1" kern="0" dirty="0">
                <a:solidFill>
                  <a:srgbClr val="000000"/>
                </a:solidFill>
                <a:latin typeface="Calibri"/>
              </a:rPr>
            </a:br>
            <a:r>
              <a:rPr lang="en-US" sz="2000" b="1" kern="0" dirty="0" err="1">
                <a:solidFill>
                  <a:srgbClr val="000000"/>
                </a:solidFill>
                <a:latin typeface="Calibri"/>
              </a:rPr>
              <a:t>Ctlr</a:t>
            </a:r>
            <a:endParaRPr lang="en-US" sz="2000" b="1" kern="0" dirty="0">
              <a:solidFill>
                <a:srgbClr val="000000"/>
              </a:solidFill>
              <a:latin typeface="Calibri"/>
            </a:endParaRPr>
          </a:p>
        </p:txBody>
      </p:sp>
      <p:grpSp>
        <p:nvGrpSpPr>
          <p:cNvPr id="65" name="Group 64"/>
          <p:cNvGrpSpPr/>
          <p:nvPr/>
        </p:nvGrpSpPr>
        <p:grpSpPr>
          <a:xfrm>
            <a:off x="4060293" y="3825492"/>
            <a:ext cx="1114608" cy="815677"/>
            <a:chOff x="1506880" y="3741716"/>
            <a:chExt cx="1114608" cy="815677"/>
          </a:xfrm>
        </p:grpSpPr>
        <p:cxnSp>
          <p:nvCxnSpPr>
            <p:cNvPr id="66" name="Straight Arrow Connector 65"/>
            <p:cNvCxnSpPr/>
            <p:nvPr/>
          </p:nvCxnSpPr>
          <p:spPr bwMode="auto">
            <a:xfrm>
              <a:off x="2011708" y="4203380"/>
              <a:ext cx="0" cy="354013"/>
            </a:xfrm>
            <a:prstGeom prst="straightConnector1">
              <a:avLst/>
            </a:prstGeom>
            <a:noFill/>
            <a:ln w="38100" cap="flat" cmpd="sng" algn="ctr">
              <a:solidFill>
                <a:srgbClr val="000000"/>
              </a:solidFill>
              <a:prstDash val="solid"/>
              <a:tailEnd type="arrow"/>
            </a:ln>
            <a:effectLst>
              <a:outerShdw blurRad="40000" dist="20000" dir="5400000" rotWithShape="0">
                <a:srgbClr val="000000">
                  <a:alpha val="38000"/>
                </a:srgbClr>
              </a:outerShdw>
            </a:effectLst>
          </p:spPr>
        </p:cxnSp>
        <p:sp>
          <p:nvSpPr>
            <p:cNvPr id="67" name="TextBox 11"/>
            <p:cNvSpPr txBox="1">
              <a:spLocks noChangeArrowheads="1"/>
            </p:cNvSpPr>
            <p:nvPr/>
          </p:nvSpPr>
          <p:spPr bwMode="auto">
            <a:xfrm>
              <a:off x="1506880" y="3741716"/>
              <a:ext cx="111460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defTabSz="914263">
                <a:defRPr/>
              </a:pPr>
              <a:r>
                <a:rPr lang="en-US" sz="2400" kern="0" dirty="0">
                  <a:solidFill>
                    <a:sysClr val="windowText" lastClr="000000"/>
                  </a:solidFill>
                </a:rPr>
                <a:t>LOAD X</a:t>
              </a:r>
            </a:p>
          </p:txBody>
        </p:sp>
      </p:grpSp>
      <p:sp>
        <p:nvSpPr>
          <p:cNvPr id="68" name="TextBox 67"/>
          <p:cNvSpPr txBox="1"/>
          <p:nvPr/>
        </p:nvSpPr>
        <p:spPr>
          <a:xfrm>
            <a:off x="1990707" y="5943814"/>
            <a:ext cx="1467040" cy="492430"/>
          </a:xfrm>
          <a:prstGeom prst="rect">
            <a:avLst/>
          </a:prstGeom>
          <a:noFill/>
        </p:spPr>
        <p:txBody>
          <a:bodyPr wrap="none" lIns="91426" tIns="45714" rIns="91426" bIns="45714" rtlCol="0">
            <a:spAutoFit/>
          </a:bodyPr>
          <a:lstStyle/>
          <a:p>
            <a:pPr defTabSz="914263">
              <a:defRPr/>
            </a:pPr>
            <a:r>
              <a:rPr lang="en-US" sz="2600" kern="0" dirty="0">
                <a:solidFill>
                  <a:srgbClr val="FF0000"/>
                </a:solidFill>
              </a:rPr>
              <a:t>Access X</a:t>
            </a:r>
          </a:p>
        </p:txBody>
      </p:sp>
      <p:sp>
        <p:nvSpPr>
          <p:cNvPr id="69" name="Rounded Rectangular Callout 68"/>
          <p:cNvSpPr/>
          <p:nvPr/>
        </p:nvSpPr>
        <p:spPr>
          <a:xfrm>
            <a:off x="1258888" y="4055952"/>
            <a:ext cx="2297111" cy="879474"/>
          </a:xfrm>
          <a:prstGeom prst="wedgeRoundRectCallout">
            <a:avLst>
              <a:gd name="adj1" fmla="val 61715"/>
              <a:gd name="adj2" fmla="val 28876"/>
              <a:gd name="adj3" fmla="val 16667"/>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lIns="91426" tIns="45714" rIns="91426" bIns="45714" rtlCol="0" anchor="ctr"/>
          <a:lstStyle/>
          <a:p>
            <a:pPr algn="ctr" defTabSz="914263">
              <a:defRPr/>
            </a:pPr>
            <a:r>
              <a:rPr lang="en-US" sz="2600" kern="0" dirty="0">
                <a:solidFill>
                  <a:sysClr val="windowText" lastClr="000000"/>
                </a:solidFill>
                <a:latin typeface="Calibri"/>
              </a:rPr>
              <a:t>Metadata:</a:t>
            </a:r>
          </a:p>
          <a:p>
            <a:pPr algn="ctr" defTabSz="914263">
              <a:defRPr/>
            </a:pPr>
            <a:r>
              <a:rPr lang="en-US" sz="2600" kern="0" dirty="0">
                <a:solidFill>
                  <a:sysClr val="windowText" lastClr="000000"/>
                </a:solidFill>
                <a:latin typeface="Calibri"/>
              </a:rPr>
              <a:t>X </a:t>
            </a:r>
            <a:r>
              <a:rPr lang="en-US" sz="2600" kern="0" dirty="0">
                <a:solidFill>
                  <a:sysClr val="windowText" lastClr="000000"/>
                </a:solidFill>
                <a:latin typeface="Calibri"/>
                <a:sym typeface="Wingdings"/>
              </a:rPr>
              <a:t> </a:t>
            </a:r>
            <a:r>
              <a:rPr lang="en-US" sz="2600" kern="0" dirty="0">
                <a:solidFill>
                  <a:srgbClr val="4BACC6">
                    <a:lumMod val="75000"/>
                  </a:srgbClr>
                </a:solidFill>
                <a:latin typeface="Calibri"/>
                <a:sym typeface="Wingdings"/>
              </a:rPr>
              <a:t>DRAM</a:t>
            </a:r>
            <a:endParaRPr lang="en-US" sz="2600" kern="0" dirty="0">
              <a:solidFill>
                <a:srgbClr val="4BACC6">
                  <a:lumMod val="75000"/>
                </a:srgbClr>
              </a:solidFill>
              <a:latin typeface="Calibri"/>
            </a:endParaRPr>
          </a:p>
        </p:txBody>
      </p:sp>
      <p:sp>
        <p:nvSpPr>
          <p:cNvPr id="70" name="Rectangle 69"/>
          <p:cNvSpPr/>
          <p:nvPr/>
        </p:nvSpPr>
        <p:spPr>
          <a:xfrm>
            <a:off x="2144637" y="5312871"/>
            <a:ext cx="799889" cy="461664"/>
          </a:xfrm>
          <a:prstGeom prst="rect">
            <a:avLst/>
          </a:prstGeom>
          <a:gradFill rotWithShape="1">
            <a:gsLst>
              <a:gs pos="0">
                <a:srgbClr val="4BACC6">
                  <a:tint val="50000"/>
                  <a:satMod val="300000"/>
                </a:srgbClr>
              </a:gs>
              <a:gs pos="35000">
                <a:srgbClr val="4BACC6">
                  <a:tint val="37000"/>
                  <a:satMod val="300000"/>
                </a:srgbClr>
              </a:gs>
              <a:gs pos="100000">
                <a:srgbClr val="4BACC6">
                  <a:tint val="15000"/>
                  <a:satMod val="350000"/>
                </a:srgbClr>
              </a:gs>
            </a:gsLst>
            <a:lin ang="16200000" scaled="1"/>
          </a:gradFill>
          <a:ln w="9525" cap="flat" cmpd="sng" algn="ctr">
            <a:solidFill>
              <a:srgbClr val="4BACC6">
                <a:shade val="95000"/>
                <a:satMod val="105000"/>
              </a:srgbClr>
            </a:solidFill>
            <a:prstDash val="solid"/>
          </a:ln>
          <a:effectLst>
            <a:outerShdw blurRad="40000" dist="20000" dir="5400000" rotWithShape="0">
              <a:srgbClr val="000000">
                <a:alpha val="38000"/>
              </a:srgbClr>
            </a:outerShdw>
          </a:effectLst>
        </p:spPr>
        <p:txBody>
          <a:bodyPr lIns="91426" tIns="45714" rIns="91426" bIns="45714" rtlCol="0" anchor="ctr"/>
          <a:lstStyle/>
          <a:p>
            <a:pPr algn="ctr" defTabSz="914263">
              <a:defRPr/>
            </a:pPr>
            <a:r>
              <a:rPr lang="en-US" sz="2600" kern="0" dirty="0">
                <a:solidFill>
                  <a:sysClr val="windowText" lastClr="000000"/>
                </a:solidFill>
                <a:latin typeface="Calibri"/>
              </a:rPr>
              <a:t>X</a:t>
            </a:r>
          </a:p>
        </p:txBody>
      </p:sp>
    </p:spTree>
    <p:extLst>
      <p:ext uri="{BB962C8B-B14F-4D97-AF65-F5344CB8AC3E}">
        <p14:creationId xmlns:p14="http://schemas.microsoft.com/office/powerpoint/2010/main" val="9064819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fade">
                                      <p:cBhvr>
                                        <p:cTn id="7" dur="500"/>
                                        <p:tgtEl>
                                          <p:spTgt spid="6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9"/>
                                        </p:tgtEl>
                                        <p:attrNameLst>
                                          <p:attrName>style.visibility</p:attrName>
                                        </p:attrNameLst>
                                      </p:cBhvr>
                                      <p:to>
                                        <p:strVal val="visible"/>
                                      </p:to>
                                    </p:set>
                                    <p:animEffect transition="in" filter="fade">
                                      <p:cBhvr>
                                        <p:cTn id="12" dur="500"/>
                                        <p:tgtEl>
                                          <p:spTgt spid="6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8"/>
                                        </p:tgtEl>
                                        <p:attrNameLst>
                                          <p:attrName>style.visibility</p:attrName>
                                        </p:attrNameLst>
                                      </p:cBhvr>
                                      <p:to>
                                        <p:strVal val="visible"/>
                                      </p:to>
                                    </p:set>
                                    <p:animEffect transition="in" filter="fade">
                                      <p:cBhvr>
                                        <p:cTn id="17" dur="500"/>
                                        <p:tgtEl>
                                          <p:spTgt spid="68"/>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1" nodeType="clickEffect">
                                  <p:stCondLst>
                                    <p:cond delay="0"/>
                                  </p:stCondLst>
                                  <p:childTnLst>
                                    <p:set>
                                      <p:cBhvr>
                                        <p:cTn id="21" dur="1" fill="hold">
                                          <p:stCondLst>
                                            <p:cond delay="0"/>
                                          </p:stCondLst>
                                        </p:cTn>
                                        <p:tgtEl>
                                          <p:spTgt spid="70"/>
                                        </p:tgtEl>
                                        <p:attrNameLst>
                                          <p:attrName>style.visibility</p:attrName>
                                        </p:attrNameLst>
                                      </p:cBhvr>
                                      <p:to>
                                        <p:strVal val="visible"/>
                                      </p:to>
                                    </p:set>
                                    <p:animEffect transition="in" filter="fade">
                                      <p:cBhvr>
                                        <p:cTn id="22" dur="500"/>
                                        <p:tgtEl>
                                          <p:spTgt spid="70"/>
                                        </p:tgtEl>
                                      </p:cBhvr>
                                    </p:animEffect>
                                  </p:childTnLst>
                                </p:cTn>
                              </p:par>
                            </p:childTnLst>
                          </p:cTn>
                        </p:par>
                      </p:childTnLst>
                    </p:cTn>
                  </p:par>
                  <p:par>
                    <p:cTn id="23" fill="hold">
                      <p:stCondLst>
                        <p:cond delay="indefinite"/>
                      </p:stCondLst>
                      <p:childTnLst>
                        <p:par>
                          <p:cTn id="24" fill="hold">
                            <p:stCondLst>
                              <p:cond delay="0"/>
                            </p:stCondLst>
                            <p:childTnLst>
                              <p:par>
                                <p:cTn id="25" presetID="0" presetClass="path" presetSubtype="0" accel="50000" decel="50000" fill="hold" grpId="0" nodeType="clickEffect">
                                  <p:stCondLst>
                                    <p:cond delay="0"/>
                                  </p:stCondLst>
                                  <p:childTnLst>
                                    <p:animMotion origin="layout" path="M -1.13116E-6 -4.30623E-6 C 0.06297 0.01552 0.12612 0.03127 0.15596 0.00255 C 0.18581 -0.02618 0.18216 -0.09938 0.17869 -0.17257 " pathEditMode="relative" ptsTypes="aaA">
                                      <p:cBhvr>
                                        <p:cTn id="26" dur="2000" fill="hold"/>
                                        <p:tgtEl>
                                          <p:spTgt spid="70"/>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p:bldP spid="69" grpId="0" animBg="1"/>
      <p:bldP spid="70" grpId="0" animBg="1"/>
      <p:bldP spid="70" grpId="1" animBg="1"/>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Idea 1: Tags in Memory</a:t>
            </a:r>
            <a:endParaRPr lang="en-US" dirty="0"/>
          </a:p>
        </p:txBody>
      </p:sp>
      <p:sp>
        <p:nvSpPr>
          <p:cNvPr id="3" name="Content Placeholder 2"/>
          <p:cNvSpPr>
            <a:spLocks noGrp="1"/>
          </p:cNvSpPr>
          <p:nvPr>
            <p:ph idx="1"/>
          </p:nvPr>
        </p:nvSpPr>
        <p:spPr/>
        <p:txBody>
          <a:bodyPr/>
          <a:lstStyle/>
          <a:p>
            <a:r>
              <a:rPr lang="en-US" dirty="0" smtClean="0"/>
              <a:t>Store tags in the same row as data in DRAM</a:t>
            </a:r>
          </a:p>
          <a:p>
            <a:pPr lvl="1"/>
            <a:r>
              <a:rPr lang="en-US" dirty="0" smtClean="0"/>
              <a:t>Store </a:t>
            </a:r>
            <a:r>
              <a:rPr lang="en-US" dirty="0"/>
              <a:t>metadata in same row as their </a:t>
            </a:r>
            <a:r>
              <a:rPr lang="en-US" dirty="0" smtClean="0"/>
              <a:t>data</a:t>
            </a:r>
          </a:p>
          <a:p>
            <a:pPr lvl="1"/>
            <a:r>
              <a:rPr lang="en-US" dirty="0" smtClean="0"/>
              <a:t>Data and metadata can be accessed together</a:t>
            </a:r>
          </a:p>
          <a:p>
            <a:pPr lvl="1"/>
            <a:endParaRPr lang="en-US" dirty="0"/>
          </a:p>
          <a:p>
            <a:pPr lvl="1"/>
            <a:endParaRPr lang="en-US" dirty="0" smtClean="0"/>
          </a:p>
          <a:p>
            <a:pPr lvl="1"/>
            <a:endParaRPr lang="en-US" dirty="0"/>
          </a:p>
          <a:p>
            <a:pPr lvl="1"/>
            <a:endParaRPr lang="en-US" dirty="0" smtClean="0"/>
          </a:p>
          <a:p>
            <a:pPr lvl="1"/>
            <a:endParaRPr lang="en-US" dirty="0"/>
          </a:p>
          <a:p>
            <a:pPr lvl="1"/>
            <a:endParaRPr lang="en-US" dirty="0" smtClean="0"/>
          </a:p>
          <a:p>
            <a:r>
              <a:rPr lang="en-US" dirty="0" smtClean="0"/>
              <a:t>Benefit: No on-chip tag storage overhead</a:t>
            </a:r>
          </a:p>
          <a:p>
            <a:r>
              <a:rPr lang="en-US" dirty="0" smtClean="0"/>
              <a:t>Downsides: </a:t>
            </a:r>
          </a:p>
          <a:p>
            <a:pPr lvl="1"/>
            <a:r>
              <a:rPr lang="en-US" dirty="0" smtClean="0"/>
              <a:t>Cache hit determined only after a DRAM access</a:t>
            </a:r>
          </a:p>
          <a:p>
            <a:pPr lvl="1"/>
            <a:r>
              <a:rPr lang="en-US" dirty="0" smtClean="0"/>
              <a:t>Cache hit requires two DRAM accesses</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208</a:t>
            </a:fld>
            <a:endParaRPr lang="en-US"/>
          </a:p>
        </p:txBody>
      </p:sp>
      <p:sp>
        <p:nvSpPr>
          <p:cNvPr id="46" name="Rectangle 45"/>
          <p:cNvSpPr/>
          <p:nvPr/>
        </p:nvSpPr>
        <p:spPr>
          <a:xfrm>
            <a:off x="4497765" y="3566082"/>
            <a:ext cx="1881972" cy="397787"/>
          </a:xfrm>
          <a:prstGeom prst="rect">
            <a:avLst/>
          </a:prstGeom>
          <a:gradFill rotWithShape="1">
            <a:gsLst>
              <a:gs pos="0">
                <a:srgbClr val="4F81BD">
                  <a:tint val="100000"/>
                  <a:shade val="100000"/>
                  <a:satMod val="130000"/>
                </a:srgbClr>
              </a:gs>
              <a:gs pos="100000">
                <a:srgbClr val="4F81BD">
                  <a:tint val="50000"/>
                  <a:shade val="100000"/>
                  <a:satMod val="350000"/>
                </a:srgbClr>
              </a:gs>
            </a:gsLst>
            <a:lin ang="16200000" scaled="0"/>
          </a:gradFill>
          <a:ln w="9525" cap="flat" cmpd="sng" algn="ctr">
            <a:solidFill>
              <a:srgbClr val="4F81BD">
                <a:shade val="95000"/>
                <a:satMod val="105000"/>
              </a:srgbClr>
            </a:solidFill>
            <a:prstDash val="solid"/>
          </a:ln>
          <a:effectLst>
            <a:outerShdw blurRad="40000" dist="23000" dir="5400000" rotWithShape="0">
              <a:srgbClr val="000000">
                <a:alpha val="35000"/>
              </a:srgbClr>
            </a:outerShdw>
          </a:effectLst>
        </p:spPr>
        <p:txBody>
          <a:bodyPr lIns="91426" tIns="45714" rIns="91426" bIns="45714" rtlCol="0" anchor="ctr"/>
          <a:lstStyle/>
          <a:p>
            <a:pPr algn="ctr" defTabSz="914263">
              <a:defRPr/>
            </a:pPr>
            <a:r>
              <a:rPr lang="en-US" sz="2400" kern="0" dirty="0">
                <a:solidFill>
                  <a:srgbClr val="000000"/>
                </a:solidFill>
                <a:latin typeface="Calibri"/>
              </a:rPr>
              <a:t>Cache block 2</a:t>
            </a:r>
          </a:p>
        </p:txBody>
      </p:sp>
      <p:sp>
        <p:nvSpPr>
          <p:cNvPr id="47" name="Rectangle 46"/>
          <p:cNvSpPr/>
          <p:nvPr/>
        </p:nvSpPr>
        <p:spPr>
          <a:xfrm>
            <a:off x="733820" y="3566082"/>
            <a:ext cx="1881972" cy="397787"/>
          </a:xfrm>
          <a:prstGeom prst="rect">
            <a:avLst/>
          </a:prstGeom>
          <a:gradFill rotWithShape="1">
            <a:gsLst>
              <a:gs pos="0">
                <a:srgbClr val="4F81BD">
                  <a:tint val="100000"/>
                  <a:shade val="100000"/>
                  <a:satMod val="130000"/>
                </a:srgbClr>
              </a:gs>
              <a:gs pos="100000">
                <a:srgbClr val="4F81BD">
                  <a:tint val="50000"/>
                  <a:shade val="100000"/>
                  <a:satMod val="350000"/>
                </a:srgbClr>
              </a:gs>
            </a:gsLst>
            <a:lin ang="16200000" scaled="0"/>
          </a:gradFill>
          <a:ln w="9525" cap="flat" cmpd="sng" algn="ctr">
            <a:solidFill>
              <a:srgbClr val="4F81BD">
                <a:shade val="95000"/>
                <a:satMod val="105000"/>
              </a:srgbClr>
            </a:solidFill>
            <a:prstDash val="solid"/>
          </a:ln>
          <a:effectLst>
            <a:outerShdw blurRad="40000" dist="23000" dir="5400000" rotWithShape="0">
              <a:srgbClr val="000000">
                <a:alpha val="35000"/>
              </a:srgbClr>
            </a:outerShdw>
          </a:effectLst>
        </p:spPr>
        <p:txBody>
          <a:bodyPr lIns="91426" tIns="45714" rIns="91426" bIns="45714" rtlCol="0" anchor="ctr"/>
          <a:lstStyle/>
          <a:p>
            <a:pPr algn="ctr" defTabSz="914263">
              <a:defRPr/>
            </a:pPr>
            <a:r>
              <a:rPr lang="en-US" sz="2400" kern="0" dirty="0">
                <a:solidFill>
                  <a:srgbClr val="000000"/>
                </a:solidFill>
                <a:latin typeface="Calibri"/>
              </a:rPr>
              <a:t>Cache block 0</a:t>
            </a:r>
          </a:p>
        </p:txBody>
      </p:sp>
      <p:sp>
        <p:nvSpPr>
          <p:cNvPr id="48" name="Rectangle 47"/>
          <p:cNvSpPr/>
          <p:nvPr/>
        </p:nvSpPr>
        <p:spPr>
          <a:xfrm>
            <a:off x="2615792" y="3566082"/>
            <a:ext cx="1881972" cy="397787"/>
          </a:xfrm>
          <a:prstGeom prst="rect">
            <a:avLst/>
          </a:prstGeom>
          <a:gradFill rotWithShape="1">
            <a:gsLst>
              <a:gs pos="0">
                <a:srgbClr val="4F81BD">
                  <a:tint val="100000"/>
                  <a:shade val="100000"/>
                  <a:satMod val="130000"/>
                </a:srgbClr>
              </a:gs>
              <a:gs pos="100000">
                <a:srgbClr val="4F81BD">
                  <a:tint val="50000"/>
                  <a:shade val="100000"/>
                  <a:satMod val="350000"/>
                </a:srgbClr>
              </a:gs>
            </a:gsLst>
            <a:lin ang="16200000" scaled="0"/>
          </a:gradFill>
          <a:ln w="9525" cap="flat" cmpd="sng" algn="ctr">
            <a:solidFill>
              <a:srgbClr val="4F81BD">
                <a:shade val="95000"/>
                <a:satMod val="105000"/>
              </a:srgbClr>
            </a:solidFill>
            <a:prstDash val="solid"/>
          </a:ln>
          <a:effectLst>
            <a:outerShdw blurRad="40000" dist="23000" dir="5400000" rotWithShape="0">
              <a:srgbClr val="000000">
                <a:alpha val="35000"/>
              </a:srgbClr>
            </a:outerShdw>
          </a:effectLst>
        </p:spPr>
        <p:txBody>
          <a:bodyPr lIns="91426" tIns="45714" rIns="91426" bIns="45714" rtlCol="0" anchor="ctr"/>
          <a:lstStyle/>
          <a:p>
            <a:pPr algn="ctr" defTabSz="914263">
              <a:defRPr/>
            </a:pPr>
            <a:r>
              <a:rPr lang="en-US" sz="2400" kern="0" dirty="0">
                <a:solidFill>
                  <a:srgbClr val="000000"/>
                </a:solidFill>
                <a:latin typeface="Calibri"/>
              </a:rPr>
              <a:t>Cache block 1</a:t>
            </a:r>
          </a:p>
        </p:txBody>
      </p:sp>
      <p:cxnSp>
        <p:nvCxnSpPr>
          <p:cNvPr id="49" name="Straight Arrow Connector 48"/>
          <p:cNvCxnSpPr/>
          <p:nvPr/>
        </p:nvCxnSpPr>
        <p:spPr>
          <a:xfrm>
            <a:off x="733820" y="3337186"/>
            <a:ext cx="7527888" cy="0"/>
          </a:xfrm>
          <a:prstGeom prst="straightConnector1">
            <a:avLst/>
          </a:prstGeom>
          <a:noFill/>
          <a:ln w="38100" cap="flat" cmpd="sng" algn="ctr">
            <a:solidFill>
              <a:sysClr val="windowText" lastClr="000000"/>
            </a:solidFill>
            <a:prstDash val="solid"/>
            <a:headEnd type="arrow"/>
            <a:tailEnd type="arrow"/>
          </a:ln>
          <a:effectLst/>
        </p:spPr>
      </p:cxnSp>
      <p:sp>
        <p:nvSpPr>
          <p:cNvPr id="50" name="TextBox 49"/>
          <p:cNvSpPr txBox="1"/>
          <p:nvPr/>
        </p:nvSpPr>
        <p:spPr>
          <a:xfrm>
            <a:off x="3874167" y="3068962"/>
            <a:ext cx="1608705" cy="461653"/>
          </a:xfrm>
          <a:prstGeom prst="rect">
            <a:avLst/>
          </a:prstGeom>
          <a:solidFill>
            <a:srgbClr val="FFFFFF"/>
          </a:solidFill>
        </p:spPr>
        <p:txBody>
          <a:bodyPr wrap="none" lIns="91426" tIns="45714" rIns="91426" bIns="45714" rtlCol="0">
            <a:spAutoFit/>
          </a:bodyPr>
          <a:lstStyle/>
          <a:p>
            <a:pPr defTabSz="914263">
              <a:defRPr/>
            </a:pPr>
            <a:r>
              <a:rPr lang="en-US" sz="2400" kern="0" dirty="0">
                <a:solidFill>
                  <a:sysClr val="windowText" lastClr="000000"/>
                </a:solidFill>
              </a:rPr>
              <a:t>DRAM row</a:t>
            </a:r>
          </a:p>
        </p:txBody>
      </p:sp>
      <p:sp>
        <p:nvSpPr>
          <p:cNvPr id="51" name="Rectangle 50"/>
          <p:cNvSpPr/>
          <p:nvPr/>
        </p:nvSpPr>
        <p:spPr>
          <a:xfrm>
            <a:off x="6379736" y="3566082"/>
            <a:ext cx="627324" cy="397787"/>
          </a:xfrm>
          <a:prstGeom prst="rect">
            <a:avLst/>
          </a:prstGeom>
          <a:gradFill rotWithShape="1">
            <a:gsLst>
              <a:gs pos="0">
                <a:srgbClr val="F79646">
                  <a:tint val="100000"/>
                  <a:shade val="100000"/>
                  <a:satMod val="130000"/>
                </a:srgbClr>
              </a:gs>
              <a:gs pos="100000">
                <a:srgbClr val="F79646">
                  <a:tint val="50000"/>
                  <a:shade val="100000"/>
                  <a:satMod val="350000"/>
                </a:srgbClr>
              </a:gs>
            </a:gsLst>
            <a:lin ang="16200000" scaled="0"/>
          </a:gradFill>
          <a:ln w="9525" cap="flat" cmpd="sng" algn="ctr">
            <a:solidFill>
              <a:srgbClr val="F79646">
                <a:shade val="95000"/>
                <a:satMod val="105000"/>
              </a:srgbClr>
            </a:solidFill>
            <a:prstDash val="solid"/>
          </a:ln>
          <a:effectLst>
            <a:outerShdw blurRad="40000" dist="23000" dir="5400000" rotWithShape="0">
              <a:srgbClr val="000000">
                <a:alpha val="35000"/>
              </a:srgbClr>
            </a:outerShdw>
          </a:effectLst>
        </p:spPr>
        <p:txBody>
          <a:bodyPr lIns="91426" tIns="45714" rIns="91426" bIns="45714" rtlCol="0" anchor="ctr"/>
          <a:lstStyle/>
          <a:p>
            <a:pPr algn="ctr" defTabSz="914263">
              <a:defRPr/>
            </a:pPr>
            <a:r>
              <a:rPr lang="en-US" kern="0" dirty="0" smtClean="0">
                <a:solidFill>
                  <a:srgbClr val="000000"/>
                </a:solidFill>
                <a:latin typeface="Calibri"/>
              </a:rPr>
              <a:t>Tag0</a:t>
            </a:r>
            <a:endParaRPr lang="en-US" kern="0" dirty="0">
              <a:solidFill>
                <a:srgbClr val="000000"/>
              </a:solidFill>
              <a:latin typeface="Calibri"/>
            </a:endParaRPr>
          </a:p>
        </p:txBody>
      </p:sp>
      <p:sp>
        <p:nvSpPr>
          <p:cNvPr id="52" name="Rectangle 51"/>
          <p:cNvSpPr/>
          <p:nvPr/>
        </p:nvSpPr>
        <p:spPr>
          <a:xfrm>
            <a:off x="7007060" y="3566082"/>
            <a:ext cx="627324" cy="397787"/>
          </a:xfrm>
          <a:prstGeom prst="rect">
            <a:avLst/>
          </a:prstGeom>
          <a:gradFill rotWithShape="1">
            <a:gsLst>
              <a:gs pos="0">
                <a:srgbClr val="F79646">
                  <a:tint val="100000"/>
                  <a:shade val="100000"/>
                  <a:satMod val="130000"/>
                </a:srgbClr>
              </a:gs>
              <a:gs pos="100000">
                <a:srgbClr val="F79646">
                  <a:tint val="50000"/>
                  <a:shade val="100000"/>
                  <a:satMod val="350000"/>
                </a:srgbClr>
              </a:gs>
            </a:gsLst>
            <a:lin ang="16200000" scaled="0"/>
          </a:gradFill>
          <a:ln w="9525" cap="flat" cmpd="sng" algn="ctr">
            <a:solidFill>
              <a:srgbClr val="F79646">
                <a:shade val="95000"/>
                <a:satMod val="105000"/>
              </a:srgbClr>
            </a:solidFill>
            <a:prstDash val="solid"/>
          </a:ln>
          <a:effectLst>
            <a:outerShdw blurRad="40000" dist="23000" dir="5400000" rotWithShape="0">
              <a:srgbClr val="000000">
                <a:alpha val="35000"/>
              </a:srgbClr>
            </a:outerShdw>
          </a:effectLst>
        </p:spPr>
        <p:txBody>
          <a:bodyPr lIns="91426" tIns="45714" rIns="91426" bIns="45714" rtlCol="0" anchor="ctr"/>
          <a:lstStyle/>
          <a:p>
            <a:pPr algn="ctr" defTabSz="914263">
              <a:defRPr/>
            </a:pPr>
            <a:r>
              <a:rPr lang="en-US" kern="0" dirty="0" smtClean="0">
                <a:solidFill>
                  <a:srgbClr val="000000"/>
                </a:solidFill>
                <a:latin typeface="Calibri"/>
              </a:rPr>
              <a:t>Tag1</a:t>
            </a:r>
            <a:endParaRPr lang="en-US" kern="0" dirty="0">
              <a:solidFill>
                <a:srgbClr val="000000"/>
              </a:solidFill>
              <a:latin typeface="Calibri"/>
            </a:endParaRPr>
          </a:p>
        </p:txBody>
      </p:sp>
      <p:sp>
        <p:nvSpPr>
          <p:cNvPr id="53" name="Rectangle 52"/>
          <p:cNvSpPr/>
          <p:nvPr/>
        </p:nvSpPr>
        <p:spPr>
          <a:xfrm>
            <a:off x="7634384" y="3566082"/>
            <a:ext cx="627324" cy="397787"/>
          </a:xfrm>
          <a:prstGeom prst="rect">
            <a:avLst/>
          </a:prstGeom>
          <a:gradFill rotWithShape="1">
            <a:gsLst>
              <a:gs pos="0">
                <a:srgbClr val="F79646">
                  <a:tint val="100000"/>
                  <a:shade val="100000"/>
                  <a:satMod val="130000"/>
                </a:srgbClr>
              </a:gs>
              <a:gs pos="100000">
                <a:srgbClr val="F79646">
                  <a:tint val="50000"/>
                  <a:shade val="100000"/>
                  <a:satMod val="350000"/>
                </a:srgbClr>
              </a:gs>
            </a:gsLst>
            <a:lin ang="16200000" scaled="0"/>
          </a:gradFill>
          <a:ln w="9525" cap="flat" cmpd="sng" algn="ctr">
            <a:solidFill>
              <a:srgbClr val="F79646">
                <a:shade val="95000"/>
                <a:satMod val="105000"/>
              </a:srgbClr>
            </a:solidFill>
            <a:prstDash val="solid"/>
          </a:ln>
          <a:effectLst>
            <a:outerShdw blurRad="40000" dist="23000" dir="5400000" rotWithShape="0">
              <a:srgbClr val="000000">
                <a:alpha val="35000"/>
              </a:srgbClr>
            </a:outerShdw>
          </a:effectLst>
        </p:spPr>
        <p:txBody>
          <a:bodyPr lIns="91426" tIns="45714" rIns="91426" bIns="45714" rtlCol="0" anchor="ctr"/>
          <a:lstStyle/>
          <a:p>
            <a:pPr algn="ctr" defTabSz="914263">
              <a:defRPr/>
            </a:pPr>
            <a:r>
              <a:rPr lang="en-US" kern="0" dirty="0" smtClean="0">
                <a:solidFill>
                  <a:srgbClr val="000000"/>
                </a:solidFill>
                <a:latin typeface="Calibri"/>
              </a:rPr>
              <a:t>Tag2</a:t>
            </a:r>
            <a:endParaRPr lang="en-US" kern="0" dirty="0">
              <a:solidFill>
                <a:srgbClr val="000000"/>
              </a:solidFill>
              <a:latin typeface="Calibri"/>
            </a:endParaRPr>
          </a:p>
        </p:txBody>
      </p:sp>
    </p:spTree>
    <p:extLst>
      <p:ext uri="{BB962C8B-B14F-4D97-AF65-F5344CB8AC3E}">
        <p14:creationId xmlns:p14="http://schemas.microsoft.com/office/powerpoint/2010/main" val="9936628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0" end="10"/>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11" end="11"/>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Idea 2: Cache Tags in SRAM</a:t>
            </a:r>
            <a:endParaRPr lang="en-US" dirty="0"/>
          </a:p>
        </p:txBody>
      </p:sp>
      <p:sp>
        <p:nvSpPr>
          <p:cNvPr id="3" name="Content Placeholder 2"/>
          <p:cNvSpPr>
            <a:spLocks noGrp="1"/>
          </p:cNvSpPr>
          <p:nvPr>
            <p:ph idx="1"/>
          </p:nvPr>
        </p:nvSpPr>
        <p:spPr/>
        <p:txBody>
          <a:bodyPr/>
          <a:lstStyle/>
          <a:p>
            <a:r>
              <a:rPr lang="en-US" dirty="0" smtClean="0"/>
              <a:t>Recall Idea 1: Store </a:t>
            </a:r>
            <a:r>
              <a:rPr lang="en-US" dirty="0"/>
              <a:t>all metadata in DRAM </a:t>
            </a:r>
          </a:p>
          <a:p>
            <a:pPr lvl="1"/>
            <a:r>
              <a:rPr lang="en-US" dirty="0"/>
              <a:t>To reduce metadata storage overhead</a:t>
            </a:r>
          </a:p>
          <a:p>
            <a:endParaRPr lang="en-US" dirty="0" smtClean="0"/>
          </a:p>
          <a:p>
            <a:r>
              <a:rPr lang="en-US" dirty="0" smtClean="0"/>
              <a:t>Idea 2: </a:t>
            </a:r>
            <a:r>
              <a:rPr lang="en-US" dirty="0" smtClean="0">
                <a:solidFill>
                  <a:srgbClr val="0000FF"/>
                </a:solidFill>
              </a:rPr>
              <a:t>Cache </a:t>
            </a:r>
            <a:r>
              <a:rPr lang="en-US" dirty="0">
                <a:solidFill>
                  <a:srgbClr val="0000FF"/>
                </a:solidFill>
              </a:rPr>
              <a:t>in on-chip SRAM frequently-accessed metadata</a:t>
            </a:r>
          </a:p>
          <a:p>
            <a:pPr lvl="1"/>
            <a:r>
              <a:rPr lang="en-US" dirty="0" smtClean="0"/>
              <a:t>Cache </a:t>
            </a:r>
            <a:r>
              <a:rPr lang="en-US" dirty="0"/>
              <a:t>only a small amount to keep SRAM size small</a:t>
            </a:r>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209</a:t>
            </a:fld>
            <a:endParaRPr lang="en-US"/>
          </a:p>
        </p:txBody>
      </p:sp>
    </p:spTree>
    <p:extLst>
      <p:ext uri="{BB962C8B-B14F-4D97-AF65-F5344CB8AC3E}">
        <p14:creationId xmlns:p14="http://schemas.microsoft.com/office/powerpoint/2010/main" val="16586640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Maslow’s (Human) Hierarchy of Needs</a:t>
            </a:r>
            <a:endParaRPr lang="en-US" dirty="0"/>
          </a:p>
        </p:txBody>
      </p:sp>
      <p:sp>
        <p:nvSpPr>
          <p:cNvPr id="3" name="Content Placeholder 2"/>
          <p:cNvSpPr>
            <a:spLocks noGrp="1"/>
          </p:cNvSpPr>
          <p:nvPr>
            <p:ph idx="1"/>
          </p:nvPr>
        </p:nvSpPr>
        <p:spPr/>
        <p:txBody>
          <a:bodyPr/>
          <a:lstStyle/>
          <a:p>
            <a:endParaRPr lang="en-US" dirty="0" smtClean="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a:p>
          <a:p>
            <a:r>
              <a:rPr lang="en-US" dirty="0" smtClean="0"/>
              <a:t>We need to start with </a:t>
            </a:r>
            <a:r>
              <a:rPr lang="en-US" dirty="0" smtClean="0">
                <a:solidFill>
                  <a:srgbClr val="FF0000"/>
                </a:solidFill>
              </a:rPr>
              <a:t>reliability and security</a:t>
            </a:r>
            <a:r>
              <a:rPr lang="is-IS" dirty="0" smtClean="0"/>
              <a:t>…</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a:t>
            </a:fld>
            <a:endParaRPr lang="en-US" altLang="en-US">
              <a:solidFill>
                <a:srgbClr val="000000"/>
              </a:solidFill>
            </a:endParaRPr>
          </a:p>
        </p:txBody>
      </p:sp>
      <p:pic>
        <p:nvPicPr>
          <p:cNvPr id="5" name="Picture 4" descr="maslow-pyramid.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31357" y="931384"/>
            <a:ext cx="6336704" cy="4657856"/>
          </a:xfrm>
          <a:prstGeom prst="rect">
            <a:avLst/>
          </a:prstGeom>
        </p:spPr>
      </p:pic>
      <p:sp>
        <p:nvSpPr>
          <p:cNvPr id="6" name="TextBox 5"/>
          <p:cNvSpPr txBox="1"/>
          <p:nvPr/>
        </p:nvSpPr>
        <p:spPr>
          <a:xfrm>
            <a:off x="227414" y="1052736"/>
            <a:ext cx="4416594" cy="646331"/>
          </a:xfrm>
          <a:prstGeom prst="rect">
            <a:avLst/>
          </a:prstGeom>
          <a:noFill/>
        </p:spPr>
        <p:txBody>
          <a:bodyPr wrap="none" rtlCol="0">
            <a:spAutoFit/>
          </a:bodyPr>
          <a:lstStyle/>
          <a:p>
            <a:r>
              <a:rPr lang="en-US" dirty="0" smtClean="0">
                <a:solidFill>
                  <a:srgbClr val="000000"/>
                </a:solidFill>
              </a:rPr>
              <a:t>Maslow, “</a:t>
            </a:r>
            <a:r>
              <a:rPr lang="en-US" dirty="0" smtClean="0">
                <a:solidFill>
                  <a:srgbClr val="0000FF"/>
                </a:solidFill>
              </a:rPr>
              <a:t>A Theory of Human Motivation</a:t>
            </a:r>
            <a:r>
              <a:rPr lang="en-US" dirty="0" smtClean="0">
                <a:solidFill>
                  <a:srgbClr val="000000"/>
                </a:solidFill>
              </a:rPr>
              <a:t>,” </a:t>
            </a:r>
          </a:p>
          <a:p>
            <a:r>
              <a:rPr lang="en-US" dirty="0" smtClean="0">
                <a:solidFill>
                  <a:srgbClr val="000000"/>
                </a:solidFill>
              </a:rPr>
              <a:t>Psychological Review, 1943. </a:t>
            </a:r>
            <a:endParaRPr lang="en-US" dirty="0">
              <a:solidFill>
                <a:srgbClr val="000000"/>
              </a:solidFill>
            </a:endParaRPr>
          </a:p>
        </p:txBody>
      </p:sp>
      <p:sp>
        <p:nvSpPr>
          <p:cNvPr id="7" name="TextBox 6"/>
          <p:cNvSpPr txBox="1"/>
          <p:nvPr/>
        </p:nvSpPr>
        <p:spPr>
          <a:xfrm>
            <a:off x="1780551" y="6512454"/>
            <a:ext cx="3160741" cy="246221"/>
          </a:xfrm>
          <a:prstGeom prst="rect">
            <a:avLst/>
          </a:prstGeom>
          <a:noFill/>
        </p:spPr>
        <p:txBody>
          <a:bodyPr wrap="none" rtlCol="0">
            <a:spAutoFit/>
          </a:bodyPr>
          <a:lstStyle/>
          <a:p>
            <a:r>
              <a:rPr lang="en-US" sz="1000" dirty="0">
                <a:solidFill>
                  <a:srgbClr val="000000"/>
                </a:solidFill>
                <a:latin typeface="Calibri"/>
                <a:cs typeface="Calibri"/>
              </a:rPr>
              <a:t>Source: https://</a:t>
            </a:r>
            <a:r>
              <a:rPr lang="en-US" sz="1000" dirty="0" err="1">
                <a:solidFill>
                  <a:srgbClr val="000000"/>
                </a:solidFill>
                <a:latin typeface="Calibri"/>
                <a:cs typeface="Calibri"/>
              </a:rPr>
              <a:t>www.simplypsychology.org</a:t>
            </a:r>
            <a:r>
              <a:rPr lang="en-US" sz="1000" dirty="0">
                <a:solidFill>
                  <a:srgbClr val="000000"/>
                </a:solidFill>
                <a:latin typeface="Calibri"/>
                <a:cs typeface="Calibri"/>
              </a:rPr>
              <a:t>/</a:t>
            </a:r>
            <a:r>
              <a:rPr lang="en-US" sz="1000" dirty="0" err="1">
                <a:solidFill>
                  <a:srgbClr val="000000"/>
                </a:solidFill>
                <a:latin typeface="Calibri"/>
                <a:cs typeface="Calibri"/>
              </a:rPr>
              <a:t>maslow.html</a:t>
            </a:r>
            <a:endParaRPr lang="en-US" sz="1000" dirty="0">
              <a:solidFill>
                <a:srgbClr val="000000"/>
              </a:solidFill>
              <a:latin typeface="Calibri"/>
              <a:cs typeface="Calibri"/>
            </a:endParaRPr>
          </a:p>
        </p:txBody>
      </p:sp>
      <p:sp>
        <p:nvSpPr>
          <p:cNvPr id="8" name="Rectangle 7"/>
          <p:cNvSpPr/>
          <p:nvPr/>
        </p:nvSpPr>
        <p:spPr>
          <a:xfrm>
            <a:off x="4499992" y="4293096"/>
            <a:ext cx="2448272" cy="1152128"/>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9" name="TextBox 8"/>
          <p:cNvSpPr txBox="1"/>
          <p:nvPr/>
        </p:nvSpPr>
        <p:spPr>
          <a:xfrm>
            <a:off x="227414" y="1052736"/>
            <a:ext cx="4477380" cy="1477328"/>
          </a:xfrm>
          <a:prstGeom prst="rect">
            <a:avLst/>
          </a:prstGeom>
          <a:noFill/>
        </p:spPr>
        <p:txBody>
          <a:bodyPr wrap="none" rtlCol="0">
            <a:spAutoFit/>
          </a:bodyPr>
          <a:lstStyle/>
          <a:p>
            <a:r>
              <a:rPr lang="en-US" dirty="0" smtClean="0">
                <a:solidFill>
                  <a:srgbClr val="000000"/>
                </a:solidFill>
              </a:rPr>
              <a:t>Maslow, “</a:t>
            </a:r>
            <a:r>
              <a:rPr lang="en-US" dirty="0" smtClean="0">
                <a:solidFill>
                  <a:srgbClr val="0000FF"/>
                </a:solidFill>
              </a:rPr>
              <a:t>A Theory of Human Motivation</a:t>
            </a:r>
            <a:r>
              <a:rPr lang="en-US" dirty="0" smtClean="0">
                <a:solidFill>
                  <a:srgbClr val="000000"/>
                </a:solidFill>
              </a:rPr>
              <a:t>,” </a:t>
            </a:r>
          </a:p>
          <a:p>
            <a:r>
              <a:rPr lang="en-US" dirty="0" smtClean="0">
                <a:solidFill>
                  <a:srgbClr val="000000"/>
                </a:solidFill>
              </a:rPr>
              <a:t>Psychological Review, 1943. </a:t>
            </a:r>
          </a:p>
          <a:p>
            <a:endParaRPr lang="en-US" dirty="0">
              <a:solidFill>
                <a:srgbClr val="000000"/>
              </a:solidFill>
            </a:endParaRPr>
          </a:p>
          <a:p>
            <a:r>
              <a:rPr lang="en-US" dirty="0" smtClean="0">
                <a:solidFill>
                  <a:srgbClr val="000000"/>
                </a:solidFill>
              </a:rPr>
              <a:t>Maslow, “</a:t>
            </a:r>
            <a:r>
              <a:rPr lang="en-US" dirty="0" smtClean="0">
                <a:solidFill>
                  <a:srgbClr val="0000FF"/>
                </a:solidFill>
              </a:rPr>
              <a:t>Motivation and Personality</a:t>
            </a:r>
            <a:r>
              <a:rPr lang="en-US" dirty="0" smtClean="0">
                <a:solidFill>
                  <a:srgbClr val="000000"/>
                </a:solidFill>
              </a:rPr>
              <a:t>,”</a:t>
            </a:r>
          </a:p>
          <a:p>
            <a:r>
              <a:rPr lang="en-US" dirty="0" smtClean="0">
                <a:solidFill>
                  <a:srgbClr val="000000"/>
                </a:solidFill>
              </a:rPr>
              <a:t>Book, 1954-1970.</a:t>
            </a:r>
            <a:endParaRPr lang="en-US" dirty="0">
              <a:solidFill>
                <a:srgbClr val="000000"/>
              </a:solidFill>
            </a:endParaRPr>
          </a:p>
        </p:txBody>
      </p:sp>
    </p:spTree>
    <p:extLst>
      <p:ext uri="{BB962C8B-B14F-4D97-AF65-F5344CB8AC3E}">
        <p14:creationId xmlns:p14="http://schemas.microsoft.com/office/powerpoint/2010/main" val="50484590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0" end="10"/>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On Large DRAM Cache Design</a:t>
            </a:r>
            <a:endParaRPr lang="en-US" dirty="0"/>
          </a:p>
        </p:txBody>
      </p:sp>
      <p:sp>
        <p:nvSpPr>
          <p:cNvPr id="3" name="Content Placeholder 2"/>
          <p:cNvSpPr>
            <a:spLocks noGrp="1"/>
          </p:cNvSpPr>
          <p:nvPr>
            <p:ph idx="1"/>
          </p:nvPr>
        </p:nvSpPr>
        <p:spPr>
          <a:xfrm>
            <a:off x="228600" y="1196752"/>
            <a:ext cx="8610600" cy="5051648"/>
          </a:xfrm>
        </p:spPr>
        <p:txBody>
          <a:bodyPr/>
          <a:lstStyle/>
          <a:p>
            <a:r>
              <a:rPr lang="en-US" dirty="0"/>
              <a:t>Justin Meza, </a:t>
            </a:r>
            <a:r>
              <a:rPr lang="en-US" dirty="0" err="1"/>
              <a:t>Jichuan</a:t>
            </a:r>
            <a:r>
              <a:rPr lang="en-US" dirty="0"/>
              <a:t> Chang, </a:t>
            </a:r>
            <a:r>
              <a:rPr lang="en-US" dirty="0" err="1"/>
              <a:t>HanBin</a:t>
            </a:r>
            <a:r>
              <a:rPr lang="en-US" dirty="0"/>
              <a:t> Yoon, Onur Mutlu, and </a:t>
            </a:r>
            <a:r>
              <a:rPr lang="en-US" dirty="0" err="1"/>
              <a:t>Parthasarathy</a:t>
            </a:r>
            <a:r>
              <a:rPr lang="en-US" dirty="0"/>
              <a:t> Ranganathan, </a:t>
            </a:r>
            <a:br>
              <a:rPr lang="en-US" dirty="0"/>
            </a:br>
            <a:r>
              <a:rPr lang="en-US" b="1" dirty="0">
                <a:hlinkClick r:id="rId2"/>
              </a:rPr>
              <a:t>"Enabling Efficient and Scalable Hybrid Memories Using Fine-Granularity DRAM Cache Management"</a:t>
            </a:r>
            <a:r>
              <a:rPr lang="en-US" dirty="0"/>
              <a:t/>
            </a:r>
            <a:br>
              <a:rPr lang="en-US" dirty="0"/>
            </a:br>
            <a:r>
              <a:rPr lang="en-US" i="1" dirty="0">
                <a:hlinkClick r:id="rId3"/>
              </a:rPr>
              <a:t>IEEE Computer Architecture Letters</a:t>
            </a:r>
            <a:r>
              <a:rPr lang="en-US" i="1" dirty="0"/>
              <a:t> (</a:t>
            </a:r>
            <a:r>
              <a:rPr lang="en-US" b="1" i="1" dirty="0"/>
              <a:t>CAL</a:t>
            </a:r>
            <a:r>
              <a:rPr lang="en-US" i="1" dirty="0"/>
              <a:t>)</a:t>
            </a:r>
            <a:r>
              <a:rPr lang="en-US" dirty="0"/>
              <a:t>, February 2012. </a:t>
            </a:r>
            <a:endParaRPr lang="en-US" dirty="0" smtClean="0"/>
          </a:p>
          <a:p>
            <a:endParaRPr lang="en-US" u="sng" dirty="0"/>
          </a:p>
          <a:p>
            <a:endParaRPr lang="en-US" u="sng"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210</a:t>
            </a:fld>
            <a:endParaRPr lang="en-US" altLang="en-US"/>
          </a:p>
        </p:txBody>
      </p:sp>
      <p:pic>
        <p:nvPicPr>
          <p:cNvPr id="5" name="Picture 4"/>
          <p:cNvPicPr>
            <a:picLocks noChangeAspect="1"/>
          </p:cNvPicPr>
          <p:nvPr/>
        </p:nvPicPr>
        <p:blipFill>
          <a:blip r:embed="rId4"/>
          <a:stretch>
            <a:fillRect/>
          </a:stretch>
        </p:blipFill>
        <p:spPr>
          <a:xfrm>
            <a:off x="0" y="4143065"/>
            <a:ext cx="9144000" cy="1734207"/>
          </a:xfrm>
          <a:prstGeom prst="rect">
            <a:avLst/>
          </a:prstGeom>
        </p:spPr>
      </p:pic>
    </p:spTree>
    <p:extLst>
      <p:ext uri="{BB962C8B-B14F-4D97-AF65-F5344CB8AC3E}">
        <p14:creationId xmlns:p14="http://schemas.microsoft.com/office/powerpoint/2010/main" val="6818195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DRAM Caches: Many Recent Options</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211</a:t>
            </a:fld>
            <a:endParaRPr lang="en-US"/>
          </a:p>
        </p:txBody>
      </p:sp>
      <p:pic>
        <p:nvPicPr>
          <p:cNvPr id="5" name="Picture 4"/>
          <p:cNvPicPr>
            <a:picLocks noChangeAspect="1"/>
          </p:cNvPicPr>
          <p:nvPr/>
        </p:nvPicPr>
        <p:blipFill>
          <a:blip r:embed="rId2"/>
          <a:stretch>
            <a:fillRect/>
          </a:stretch>
        </p:blipFill>
        <p:spPr>
          <a:xfrm>
            <a:off x="0" y="1824228"/>
            <a:ext cx="9144000" cy="3209544"/>
          </a:xfrm>
          <a:prstGeom prst="rect">
            <a:avLst/>
          </a:prstGeom>
        </p:spPr>
      </p:pic>
      <p:sp>
        <p:nvSpPr>
          <p:cNvPr id="6" name="TextBox 5"/>
          <p:cNvSpPr txBox="1"/>
          <p:nvPr/>
        </p:nvSpPr>
        <p:spPr>
          <a:xfrm>
            <a:off x="237506" y="5759532"/>
            <a:ext cx="8886472" cy="600164"/>
          </a:xfrm>
          <a:prstGeom prst="rect">
            <a:avLst/>
          </a:prstGeom>
          <a:noFill/>
        </p:spPr>
        <p:txBody>
          <a:bodyPr wrap="none" rtlCol="0">
            <a:spAutoFit/>
          </a:bodyPr>
          <a:lstStyle/>
          <a:p>
            <a:r>
              <a:rPr lang="en-US" sz="1500" dirty="0" smtClean="0">
                <a:solidFill>
                  <a:srgbClr val="000000"/>
                </a:solidFill>
              </a:rPr>
              <a:t>Yu+, “</a:t>
            </a:r>
            <a:r>
              <a:rPr lang="en-US" sz="1500" dirty="0" smtClean="0">
                <a:solidFill>
                  <a:srgbClr val="0000FF"/>
                </a:solidFill>
              </a:rPr>
              <a:t>Banshee: Bandwidth-Efficient DRAM Caching via Software/Hardware Cooperation</a:t>
            </a:r>
            <a:r>
              <a:rPr lang="en-US" sz="1500" dirty="0" smtClean="0">
                <a:solidFill>
                  <a:srgbClr val="000000"/>
                </a:solidFill>
              </a:rPr>
              <a:t>,” MICRO 2017.</a:t>
            </a:r>
          </a:p>
          <a:p>
            <a:endParaRPr lang="en-US" dirty="0">
              <a:solidFill>
                <a:srgbClr val="000000"/>
              </a:solidFill>
            </a:endParaRPr>
          </a:p>
        </p:txBody>
      </p:sp>
    </p:spTree>
    <p:extLst>
      <p:ext uri="{BB962C8B-B14F-4D97-AF65-F5344CB8AC3E}">
        <p14:creationId xmlns:p14="http://schemas.microsoft.com/office/powerpoint/2010/main" val="369108738"/>
      </p:ext>
    </p:extLst>
  </p:cSld>
  <p:clrMapOvr>
    <a:masterClrMapping/>
  </p:clrMapOvr>
  <p:transition/>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Banshee </a:t>
            </a:r>
            <a:r>
              <a:rPr lang="en-US" sz="3000" b="1" dirty="0" smtClean="0">
                <a:solidFill>
                  <a:srgbClr val="006633"/>
                </a:solidFill>
              </a:rPr>
              <a:t>[MICRO 2017</a:t>
            </a:r>
            <a:r>
              <a:rPr lang="en-US" sz="3000" b="1" dirty="0">
                <a:solidFill>
                  <a:srgbClr val="006633"/>
                </a:solidFill>
              </a:rPr>
              <a:t>]</a:t>
            </a:r>
            <a:endParaRPr lang="en-US" dirty="0"/>
          </a:p>
        </p:txBody>
      </p:sp>
      <p:sp>
        <p:nvSpPr>
          <p:cNvPr id="3" name="Content Placeholder 2"/>
          <p:cNvSpPr>
            <a:spLocks noGrp="1"/>
          </p:cNvSpPr>
          <p:nvPr>
            <p:ph idx="1"/>
          </p:nvPr>
        </p:nvSpPr>
        <p:spPr/>
        <p:txBody>
          <a:bodyPr/>
          <a:lstStyle/>
          <a:p>
            <a:r>
              <a:rPr lang="en-US" dirty="0" smtClean="0">
                <a:solidFill>
                  <a:srgbClr val="0000FF"/>
                </a:solidFill>
              </a:rPr>
              <a:t>Tracks presence in cache using TLB and Page Table</a:t>
            </a:r>
          </a:p>
          <a:p>
            <a:pPr lvl="1"/>
            <a:r>
              <a:rPr lang="en-US" dirty="0" smtClean="0"/>
              <a:t>No tag store needed for DRAM cache</a:t>
            </a:r>
          </a:p>
          <a:p>
            <a:pPr lvl="1"/>
            <a:r>
              <a:rPr lang="en-US" dirty="0" smtClean="0"/>
              <a:t>Enabled by a new lightweight </a:t>
            </a:r>
            <a:r>
              <a:rPr lang="en-US" dirty="0" smtClean="0">
                <a:solidFill>
                  <a:srgbClr val="0000FF"/>
                </a:solidFill>
              </a:rPr>
              <a:t>lazy TLB coherence protocol</a:t>
            </a:r>
            <a:endParaRPr lang="en-US" dirty="0">
              <a:solidFill>
                <a:srgbClr val="0000FF"/>
              </a:solidFill>
            </a:endParaRPr>
          </a:p>
          <a:p>
            <a:pPr lvl="1"/>
            <a:endParaRPr lang="en-US" dirty="0" smtClean="0"/>
          </a:p>
          <a:p>
            <a:r>
              <a:rPr lang="en-US" dirty="0" smtClean="0">
                <a:solidFill>
                  <a:srgbClr val="0000FF"/>
                </a:solidFill>
              </a:rPr>
              <a:t>New bandwidth-aware frequency-based replacement policy</a:t>
            </a:r>
          </a:p>
          <a:p>
            <a:endParaRPr lang="en-US" dirty="0"/>
          </a:p>
          <a:p>
            <a:endParaRPr lang="en-US" dirty="0" smtClean="0"/>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212</a:t>
            </a:fld>
            <a:endParaRPr lang="en-US"/>
          </a:p>
        </p:txBody>
      </p:sp>
      <p:pic>
        <p:nvPicPr>
          <p:cNvPr id="5" name="Picture 4"/>
          <p:cNvPicPr>
            <a:picLocks noChangeAspect="1"/>
          </p:cNvPicPr>
          <p:nvPr/>
        </p:nvPicPr>
        <p:blipFill>
          <a:blip r:embed="rId2"/>
          <a:stretch>
            <a:fillRect/>
          </a:stretch>
        </p:blipFill>
        <p:spPr>
          <a:xfrm>
            <a:off x="1054100" y="3429000"/>
            <a:ext cx="7035800" cy="3251200"/>
          </a:xfrm>
          <a:prstGeom prst="rect">
            <a:avLst/>
          </a:prstGeom>
        </p:spPr>
      </p:pic>
    </p:spTree>
    <p:extLst>
      <p:ext uri="{BB962C8B-B14F-4D97-AF65-F5344CB8AC3E}">
        <p14:creationId xmlns:p14="http://schemas.microsoft.com/office/powerpoint/2010/main" val="16777870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Banshee</a:t>
            </a:r>
            <a:endParaRPr lang="en-US" dirty="0"/>
          </a:p>
        </p:txBody>
      </p:sp>
      <p:sp>
        <p:nvSpPr>
          <p:cNvPr id="3" name="Content Placeholder 2"/>
          <p:cNvSpPr>
            <a:spLocks noGrp="1"/>
          </p:cNvSpPr>
          <p:nvPr>
            <p:ph idx="1"/>
          </p:nvPr>
        </p:nvSpPr>
        <p:spPr/>
        <p:txBody>
          <a:bodyPr/>
          <a:lstStyle/>
          <a:p>
            <a:r>
              <a:rPr lang="en-US" sz="2300" dirty="0" err="1"/>
              <a:t>Xiangyao</a:t>
            </a:r>
            <a:r>
              <a:rPr lang="en-US" sz="2300" dirty="0"/>
              <a:t> Yu, Christopher J. Hughes, </a:t>
            </a:r>
            <a:r>
              <a:rPr lang="en-US" sz="2300" dirty="0" err="1"/>
              <a:t>Nadathur</a:t>
            </a:r>
            <a:r>
              <a:rPr lang="en-US" sz="2300" dirty="0"/>
              <a:t> Satish, Onur Mutlu, and Srinivas </a:t>
            </a:r>
            <a:r>
              <a:rPr lang="en-US" sz="2300" dirty="0" err="1"/>
              <a:t>Devadas</a:t>
            </a:r>
            <a:r>
              <a:rPr lang="en-US" sz="2300" dirty="0"/>
              <a:t>,</a:t>
            </a:r>
            <a:br>
              <a:rPr lang="en-US" sz="2300" dirty="0"/>
            </a:br>
            <a:r>
              <a:rPr lang="en-US" sz="2300" b="1" dirty="0">
                <a:hlinkClick r:id="rId2"/>
              </a:rPr>
              <a:t>"Banshee: Bandwidth-Efficient DRAM Caching via Software/Hardware Cooperation"</a:t>
            </a:r>
            <a:r>
              <a:rPr lang="en-US" sz="2300" dirty="0"/>
              <a:t/>
            </a:r>
            <a:br>
              <a:rPr lang="en-US" sz="2300" dirty="0"/>
            </a:br>
            <a:r>
              <a:rPr lang="en-US" sz="2300" i="1" dirty="0"/>
              <a:t>Proceedings of the </a:t>
            </a:r>
            <a:r>
              <a:rPr lang="en-US" sz="2300" i="1" dirty="0">
                <a:hlinkClick r:id="rId3"/>
              </a:rPr>
              <a:t>50th International Symposium on Microarchitecture</a:t>
            </a:r>
            <a:r>
              <a:rPr lang="en-US" sz="2300" i="1" dirty="0"/>
              <a:t> (</a:t>
            </a:r>
            <a:r>
              <a:rPr lang="en-US" sz="2300" b="1" i="1" dirty="0"/>
              <a:t>MICRO</a:t>
            </a:r>
            <a:r>
              <a:rPr lang="en-US" sz="2300" i="1" dirty="0"/>
              <a:t>)</a:t>
            </a:r>
            <a:r>
              <a:rPr lang="en-US" sz="2300" dirty="0"/>
              <a:t>, Boston, MA, USA, October 2017. </a:t>
            </a:r>
          </a:p>
        </p:txBody>
      </p:sp>
      <p:sp>
        <p:nvSpPr>
          <p:cNvPr id="4" name="Slide Number Placeholder 3"/>
          <p:cNvSpPr>
            <a:spLocks noGrp="1"/>
          </p:cNvSpPr>
          <p:nvPr>
            <p:ph type="sldNum" sz="quarter" idx="11"/>
          </p:nvPr>
        </p:nvSpPr>
        <p:spPr/>
        <p:txBody>
          <a:bodyPr/>
          <a:lstStyle/>
          <a:p>
            <a:fld id="{27F28456-B93E-5440-A8F9-7EDDF5DA4557}" type="slidenum">
              <a:rPr lang="en-US" smtClean="0"/>
              <a:pPr/>
              <a:t>213</a:t>
            </a:fld>
            <a:endParaRPr lang="en-US"/>
          </a:p>
        </p:txBody>
      </p:sp>
      <p:pic>
        <p:nvPicPr>
          <p:cNvPr id="5" name="Picture 4"/>
          <p:cNvPicPr>
            <a:picLocks noChangeAspect="1"/>
          </p:cNvPicPr>
          <p:nvPr/>
        </p:nvPicPr>
        <p:blipFill>
          <a:blip r:embed="rId4"/>
          <a:stretch>
            <a:fillRect/>
          </a:stretch>
        </p:blipFill>
        <p:spPr>
          <a:xfrm>
            <a:off x="0" y="3933056"/>
            <a:ext cx="9144000" cy="1630723"/>
          </a:xfrm>
          <a:prstGeom prst="rect">
            <a:avLst/>
          </a:prstGeom>
        </p:spPr>
      </p:pic>
    </p:spTree>
    <p:extLst>
      <p:ext uri="{BB962C8B-B14F-4D97-AF65-F5344CB8AC3E}">
        <p14:creationId xmlns:p14="http://schemas.microsoft.com/office/powerpoint/2010/main" val="2106328100"/>
      </p:ext>
    </p:extLst>
  </p:cSld>
  <p:clrMapOvr>
    <a:masterClrMapping/>
  </p:clrMapOvr>
  <p:transition/>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smtClean="0"/>
              <a:t>Other Opportunities with Emerging Technologies</a:t>
            </a:r>
            <a:endParaRPr lang="en-US" sz="3400" dirty="0"/>
          </a:p>
        </p:txBody>
      </p:sp>
      <p:sp>
        <p:nvSpPr>
          <p:cNvPr id="3" name="Content Placeholder 2"/>
          <p:cNvSpPr>
            <a:spLocks noGrp="1"/>
          </p:cNvSpPr>
          <p:nvPr>
            <p:ph idx="1"/>
          </p:nvPr>
        </p:nvSpPr>
        <p:spPr/>
        <p:txBody>
          <a:bodyPr/>
          <a:lstStyle/>
          <a:p>
            <a:r>
              <a:rPr lang="en-US" dirty="0" smtClean="0">
                <a:solidFill>
                  <a:srgbClr val="0000FF"/>
                </a:solidFill>
              </a:rPr>
              <a:t>Merging of memory and storage</a:t>
            </a:r>
          </a:p>
          <a:p>
            <a:pPr lvl="1"/>
            <a:r>
              <a:rPr lang="en-US" dirty="0"/>
              <a:t>e</a:t>
            </a:r>
            <a:r>
              <a:rPr lang="en-US" dirty="0" smtClean="0"/>
              <a:t>.g., a single interface to manage all data</a:t>
            </a:r>
          </a:p>
          <a:p>
            <a:endParaRPr lang="en-US" dirty="0" smtClean="0"/>
          </a:p>
          <a:p>
            <a:r>
              <a:rPr lang="en-US" dirty="0" smtClean="0">
                <a:solidFill>
                  <a:srgbClr val="0000FF"/>
                </a:solidFill>
              </a:rPr>
              <a:t>New applications</a:t>
            </a:r>
          </a:p>
          <a:p>
            <a:pPr lvl="1"/>
            <a:r>
              <a:rPr lang="en-US" dirty="0"/>
              <a:t>e</a:t>
            </a:r>
            <a:r>
              <a:rPr lang="en-US" dirty="0" smtClean="0"/>
              <a:t>.g., ultra-fast checkpoint and restore</a:t>
            </a:r>
          </a:p>
          <a:p>
            <a:pPr lvl="1"/>
            <a:endParaRPr lang="en-US" dirty="0" smtClean="0"/>
          </a:p>
          <a:p>
            <a:r>
              <a:rPr lang="en-US" dirty="0" smtClean="0">
                <a:solidFill>
                  <a:srgbClr val="0000FF"/>
                </a:solidFill>
              </a:rPr>
              <a:t>More robust system design</a:t>
            </a:r>
          </a:p>
          <a:p>
            <a:pPr lvl="1"/>
            <a:r>
              <a:rPr lang="en-US" dirty="0" smtClean="0"/>
              <a:t>e.g., reducing data loss</a:t>
            </a:r>
            <a:endParaRPr lang="en-US" dirty="0"/>
          </a:p>
          <a:p>
            <a:endParaRPr lang="en-US" dirty="0"/>
          </a:p>
          <a:p>
            <a:r>
              <a:rPr lang="en-US" dirty="0" smtClean="0">
                <a:solidFill>
                  <a:srgbClr val="0000FF"/>
                </a:solidFill>
              </a:rPr>
              <a:t>Processing tightly-coupled with memory</a:t>
            </a:r>
          </a:p>
          <a:p>
            <a:pPr lvl="1"/>
            <a:r>
              <a:rPr lang="en-US" dirty="0"/>
              <a:t>e</a:t>
            </a:r>
            <a:r>
              <a:rPr lang="en-US" dirty="0" smtClean="0"/>
              <a:t>.g., enabling efficient search and filtering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214</a:t>
            </a:fld>
            <a:endParaRPr lang="en-US" altLang="en-US">
              <a:solidFill>
                <a:srgbClr val="000000"/>
              </a:solidFill>
            </a:endParaRPr>
          </a:p>
        </p:txBody>
      </p:sp>
      <p:sp>
        <p:nvSpPr>
          <p:cNvPr id="5" name="Rectangle 4"/>
          <p:cNvSpPr/>
          <p:nvPr/>
        </p:nvSpPr>
        <p:spPr>
          <a:xfrm>
            <a:off x="539552" y="1340768"/>
            <a:ext cx="4608512" cy="504056"/>
          </a:xfrm>
          <a:prstGeom prst="rect">
            <a:avLst/>
          </a:prstGeom>
          <a:noFill/>
          <a:ln w="571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19359395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a:off x="0" y="871538"/>
            <a:ext cx="9144000" cy="4538662"/>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p:txBody>
      </p:sp>
      <p:sp>
        <p:nvSpPr>
          <p:cNvPr id="532482" name="Title 1"/>
          <p:cNvSpPr>
            <a:spLocks noGrp="1"/>
          </p:cNvSpPr>
          <p:nvPr>
            <p:ph type="title"/>
          </p:nvPr>
        </p:nvSpPr>
        <p:spPr>
          <a:xfrm>
            <a:off x="228600" y="-155575"/>
            <a:ext cx="9144000" cy="1143000"/>
          </a:xfrm>
        </p:spPr>
        <p:txBody>
          <a:bodyPr/>
          <a:lstStyle/>
          <a:p>
            <a:r>
              <a:rPr lang="en-US" b="1">
                <a:latin typeface="Calibri" charset="0"/>
                <a:cs typeface="Charter Black" charset="0"/>
              </a:rPr>
              <a:t>TWO-LEVEL STORAGE MODEL</a:t>
            </a:r>
          </a:p>
        </p:txBody>
      </p:sp>
      <p:sp>
        <p:nvSpPr>
          <p:cNvPr id="18" name="Rectangle 17"/>
          <p:cNvSpPr/>
          <p:nvPr/>
        </p:nvSpPr>
        <p:spPr>
          <a:xfrm>
            <a:off x="733425" y="871538"/>
            <a:ext cx="3124200" cy="438626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endParaRPr lang="en-US" sz="3600" b="1" dirty="0">
              <a:solidFill>
                <a:srgbClr val="FF0000"/>
              </a:solidFill>
            </a:endParaRPr>
          </a:p>
        </p:txBody>
      </p:sp>
      <p:sp>
        <p:nvSpPr>
          <p:cNvPr id="38" name="Rectangle 37"/>
          <p:cNvSpPr/>
          <p:nvPr/>
        </p:nvSpPr>
        <p:spPr>
          <a:xfrm>
            <a:off x="0" y="2138363"/>
            <a:ext cx="9144000" cy="1366837"/>
          </a:xfrm>
          <a:prstGeom prst="rect">
            <a:avLst/>
          </a:prstGeom>
          <a:solidFill>
            <a:srgbClr val="D9969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endParaRPr lang="en-US" dirty="0">
              <a:solidFill>
                <a:prstClr val="white"/>
              </a:solidFill>
            </a:endParaRPr>
          </a:p>
        </p:txBody>
      </p:sp>
      <p:sp>
        <p:nvSpPr>
          <p:cNvPr id="39" name="Rectangle 38"/>
          <p:cNvSpPr/>
          <p:nvPr/>
        </p:nvSpPr>
        <p:spPr>
          <a:xfrm>
            <a:off x="0" y="3657600"/>
            <a:ext cx="9144000" cy="1366838"/>
          </a:xfrm>
          <a:prstGeom prst="rect">
            <a:avLst/>
          </a:prstGeom>
          <a:solidFill>
            <a:srgbClr val="D9969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endParaRPr lang="en-US" b="1" dirty="0">
              <a:solidFill>
                <a:prstClr val="white"/>
              </a:solidFill>
            </a:endParaRPr>
          </a:p>
        </p:txBody>
      </p:sp>
      <p:pic>
        <p:nvPicPr>
          <p:cNvPr id="7" name="Picture 6" descr="24342616_s.jpg"/>
          <p:cNvPicPr>
            <a:picLocks noChangeAspect="1"/>
          </p:cNvPicPr>
          <p:nvPr/>
        </p:nvPicPr>
        <p:blipFill>
          <a:blip r:embed="rId3">
            <a:duotone>
              <a:prstClr val="black"/>
              <a:schemeClr val="accent1">
                <a:tint val="45000"/>
                <a:satMod val="400000"/>
              </a:schemeClr>
            </a:duotone>
            <a:extLst>
              <a:ext uri="{28A0092B-C50C-407E-A947-70E740481C1C}">
                <a14:useLocalDpi xmlns:a14="http://schemas.microsoft.com/office/drawing/2010/main" val="0"/>
              </a:ext>
            </a:extLst>
          </a:blip>
          <a:stretch>
            <a:fillRect/>
          </a:stretch>
        </p:blipFill>
        <p:spPr>
          <a:xfrm>
            <a:off x="1647612" y="2137766"/>
            <a:ext cx="2314788" cy="1543192"/>
          </a:xfrm>
          <a:prstGeom prst="rect">
            <a:avLst/>
          </a:prstGeom>
        </p:spPr>
      </p:pic>
      <p:pic>
        <p:nvPicPr>
          <p:cNvPr id="532487" name="Picture 3"/>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373313" y="3890963"/>
            <a:ext cx="952500" cy="952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Picture 5"/>
          <p:cNvPicPr>
            <a:picLocks noChangeAspect="1"/>
          </p:cNvPicPr>
          <p:nvPr/>
        </p:nvPicPr>
        <p:blipFill>
          <a:blip r:embed="rId5">
            <a:duotone>
              <a:prstClr val="black"/>
              <a:srgbClr val="D9C3A5">
                <a:tint val="50000"/>
                <a:satMod val="180000"/>
              </a:srgbClr>
            </a:duotone>
            <a:extLst>
              <a:ext uri="{28A0092B-C50C-407E-A947-70E740481C1C}">
                <a14:useLocalDpi xmlns:a14="http://schemas.microsoft.com/office/drawing/2010/main" val="0"/>
              </a:ext>
            </a:extLst>
          </a:blip>
          <a:srcRect/>
          <a:stretch>
            <a:fillRect/>
          </a:stretch>
        </p:blipFill>
        <p:spPr bwMode="auto">
          <a:xfrm>
            <a:off x="2365612" y="960438"/>
            <a:ext cx="952500" cy="952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cxnSp>
        <p:nvCxnSpPr>
          <p:cNvPr id="12" name="Straight Arrow Connector 11"/>
          <p:cNvCxnSpPr/>
          <p:nvPr/>
        </p:nvCxnSpPr>
        <p:spPr>
          <a:xfrm>
            <a:off x="2841625" y="1911350"/>
            <a:ext cx="0" cy="593725"/>
          </a:xfrm>
          <a:prstGeom prst="straightConnector1">
            <a:avLst/>
          </a:prstGeom>
          <a:ln w="57150" cmpd="sng">
            <a:solidFill>
              <a:srgbClr val="800000"/>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5" name="Straight Arrow Connector 4"/>
          <p:cNvCxnSpPr/>
          <p:nvPr/>
        </p:nvCxnSpPr>
        <p:spPr>
          <a:xfrm>
            <a:off x="2841625" y="3276600"/>
            <a:ext cx="0" cy="593725"/>
          </a:xfrm>
          <a:prstGeom prst="straightConnector1">
            <a:avLst/>
          </a:prstGeom>
          <a:ln w="57150" cmpd="sng">
            <a:solidFill>
              <a:srgbClr val="800000"/>
            </a:solidFill>
            <a:headEnd type="arrow"/>
            <a:tailEnd type="arrow"/>
          </a:ln>
        </p:spPr>
        <p:style>
          <a:lnRef idx="2">
            <a:schemeClr val="accent1"/>
          </a:lnRef>
          <a:fillRef idx="0">
            <a:schemeClr val="accent1"/>
          </a:fillRef>
          <a:effectRef idx="1">
            <a:schemeClr val="accent1"/>
          </a:effectRef>
          <a:fontRef idx="minor">
            <a:schemeClr val="tx1"/>
          </a:fontRef>
        </p:style>
      </p:cxnSp>
      <p:sp>
        <p:nvSpPr>
          <p:cNvPr id="33" name="Rounded Rectangle 32"/>
          <p:cNvSpPr/>
          <p:nvPr/>
        </p:nvSpPr>
        <p:spPr>
          <a:xfrm>
            <a:off x="885613" y="1066800"/>
            <a:ext cx="841248" cy="762000"/>
          </a:xfrm>
          <a:prstGeom prst="roundRect">
            <a:avLst/>
          </a:prstGeom>
          <a:solidFill>
            <a:schemeClr val="tx1"/>
          </a:solidFill>
          <a:ln>
            <a:noFill/>
          </a:ln>
        </p:spPr>
        <p:style>
          <a:lnRef idx="1">
            <a:schemeClr val="accent1"/>
          </a:lnRef>
          <a:fillRef idx="3">
            <a:schemeClr val="accent1"/>
          </a:fillRef>
          <a:effectRef idx="2">
            <a:schemeClr val="accent1"/>
          </a:effectRef>
          <a:fontRef idx="minor">
            <a:schemeClr val="lt1"/>
          </a:fontRef>
        </p:style>
        <p:txBody>
          <a:bodyPr vert="vert270" anchor="ctr"/>
          <a:lstStyle/>
          <a:p>
            <a:pPr algn="ctr" defTabSz="457200">
              <a:defRPr/>
            </a:pPr>
            <a:r>
              <a:rPr lang="en-US" sz="2400" b="1" dirty="0">
                <a:solidFill>
                  <a:prstClr val="white"/>
                </a:solidFill>
              </a:rPr>
              <a:t>CPU</a:t>
            </a:r>
          </a:p>
        </p:txBody>
      </p:sp>
      <p:sp>
        <p:nvSpPr>
          <p:cNvPr id="34" name="Rounded Rectangle 33"/>
          <p:cNvSpPr/>
          <p:nvPr/>
        </p:nvSpPr>
        <p:spPr>
          <a:xfrm>
            <a:off x="885610" y="2133600"/>
            <a:ext cx="841248" cy="1389888"/>
          </a:xfrm>
          <a:prstGeom prst="roundRect">
            <a:avLst/>
          </a:prstGeom>
          <a:solidFill>
            <a:schemeClr val="tx2">
              <a:lumMod val="50000"/>
            </a:schemeClr>
          </a:solidFill>
          <a:ln>
            <a:noFill/>
          </a:ln>
        </p:spPr>
        <p:style>
          <a:lnRef idx="1">
            <a:schemeClr val="accent1"/>
          </a:lnRef>
          <a:fillRef idx="3">
            <a:schemeClr val="accent1"/>
          </a:fillRef>
          <a:effectRef idx="2">
            <a:schemeClr val="accent1"/>
          </a:effectRef>
          <a:fontRef idx="minor">
            <a:schemeClr val="lt1"/>
          </a:fontRef>
        </p:style>
        <p:txBody>
          <a:bodyPr vert="vert270" anchor="ctr"/>
          <a:lstStyle/>
          <a:p>
            <a:pPr algn="ctr" defTabSz="457200">
              <a:defRPr/>
            </a:pPr>
            <a:r>
              <a:rPr lang="en-US" sz="2400" b="1" dirty="0">
                <a:solidFill>
                  <a:prstClr val="white"/>
                </a:solidFill>
              </a:rPr>
              <a:t>MEMORY</a:t>
            </a:r>
          </a:p>
        </p:txBody>
      </p:sp>
      <p:sp>
        <p:nvSpPr>
          <p:cNvPr id="35" name="Rounded Rectangle 34"/>
          <p:cNvSpPr/>
          <p:nvPr/>
        </p:nvSpPr>
        <p:spPr>
          <a:xfrm>
            <a:off x="885612" y="3657601"/>
            <a:ext cx="841248" cy="1371599"/>
          </a:xfrm>
          <a:prstGeom prst="round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vert="vert270" anchor="ctr"/>
          <a:lstStyle/>
          <a:p>
            <a:pPr algn="ctr" defTabSz="457200">
              <a:defRPr/>
            </a:pPr>
            <a:r>
              <a:rPr lang="en-US" sz="2400" b="1" dirty="0">
                <a:solidFill>
                  <a:prstClr val="white"/>
                </a:solidFill>
              </a:rPr>
              <a:t>STORAGE</a:t>
            </a:r>
          </a:p>
        </p:txBody>
      </p:sp>
      <p:sp>
        <p:nvSpPr>
          <p:cNvPr id="41" name="Rounded Rectangle 40"/>
          <p:cNvSpPr/>
          <p:nvPr/>
        </p:nvSpPr>
        <p:spPr>
          <a:xfrm>
            <a:off x="6324600" y="1981200"/>
            <a:ext cx="2667000" cy="528638"/>
          </a:xfrm>
          <a:prstGeom prst="roundRect">
            <a:avLst/>
          </a:prstGeom>
          <a:solidFill>
            <a:schemeClr val="bg2"/>
          </a:solid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r>
              <a:rPr lang="en-US" sz="3200" b="1" dirty="0">
                <a:solidFill>
                  <a:srgbClr val="FF0000"/>
                </a:solidFill>
              </a:rPr>
              <a:t>VOLATILE</a:t>
            </a:r>
          </a:p>
        </p:txBody>
      </p:sp>
      <p:sp>
        <p:nvSpPr>
          <p:cNvPr id="42" name="Rounded Rectangle 41"/>
          <p:cNvSpPr/>
          <p:nvPr/>
        </p:nvSpPr>
        <p:spPr>
          <a:xfrm>
            <a:off x="6324600" y="2509838"/>
            <a:ext cx="2667000" cy="530225"/>
          </a:xfrm>
          <a:prstGeom prst="roundRect">
            <a:avLst/>
          </a:prstGeom>
          <a:solidFill>
            <a:schemeClr val="bg2"/>
          </a:solid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r>
              <a:rPr lang="en-US" sz="3200" b="1" dirty="0">
                <a:solidFill>
                  <a:srgbClr val="FF0000"/>
                </a:solidFill>
              </a:rPr>
              <a:t>FAST</a:t>
            </a:r>
          </a:p>
        </p:txBody>
      </p:sp>
      <p:sp>
        <p:nvSpPr>
          <p:cNvPr id="43" name="Rounded Rectangle 42"/>
          <p:cNvSpPr/>
          <p:nvPr/>
        </p:nvSpPr>
        <p:spPr>
          <a:xfrm>
            <a:off x="6324600" y="3043238"/>
            <a:ext cx="2667000" cy="530225"/>
          </a:xfrm>
          <a:prstGeom prst="roundRect">
            <a:avLst/>
          </a:prstGeom>
          <a:solidFill>
            <a:schemeClr val="bg2"/>
          </a:solid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r>
              <a:rPr lang="en-US" sz="3200" b="1" dirty="0">
                <a:solidFill>
                  <a:srgbClr val="FF0000"/>
                </a:solidFill>
              </a:rPr>
              <a:t>BYTE ADDR</a:t>
            </a:r>
          </a:p>
        </p:txBody>
      </p:sp>
      <p:sp>
        <p:nvSpPr>
          <p:cNvPr id="44" name="Rounded Rectangle 43"/>
          <p:cNvSpPr/>
          <p:nvPr/>
        </p:nvSpPr>
        <p:spPr>
          <a:xfrm>
            <a:off x="6324600" y="3657600"/>
            <a:ext cx="2667000" cy="528638"/>
          </a:xfrm>
          <a:prstGeom prst="roundRect">
            <a:avLst/>
          </a:prstGeom>
          <a:solidFill>
            <a:schemeClr val="bg2"/>
          </a:solid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r>
              <a:rPr lang="en-US" sz="3200" b="1" dirty="0">
                <a:solidFill>
                  <a:srgbClr val="FF0000"/>
                </a:solidFill>
              </a:rPr>
              <a:t>NONVOLATILE</a:t>
            </a:r>
          </a:p>
        </p:txBody>
      </p:sp>
      <p:sp>
        <p:nvSpPr>
          <p:cNvPr id="45" name="Rounded Rectangle 44"/>
          <p:cNvSpPr/>
          <p:nvPr/>
        </p:nvSpPr>
        <p:spPr>
          <a:xfrm>
            <a:off x="6324600" y="4186238"/>
            <a:ext cx="2667000" cy="530225"/>
          </a:xfrm>
          <a:prstGeom prst="roundRect">
            <a:avLst/>
          </a:prstGeom>
          <a:solidFill>
            <a:schemeClr val="bg2"/>
          </a:solid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r>
              <a:rPr lang="en-US" sz="3200" b="1" dirty="0">
                <a:solidFill>
                  <a:srgbClr val="FF0000"/>
                </a:solidFill>
              </a:rPr>
              <a:t>SLOW</a:t>
            </a:r>
          </a:p>
        </p:txBody>
      </p:sp>
      <p:sp>
        <p:nvSpPr>
          <p:cNvPr id="46" name="Rounded Rectangle 45"/>
          <p:cNvSpPr/>
          <p:nvPr/>
        </p:nvSpPr>
        <p:spPr>
          <a:xfrm>
            <a:off x="6324600" y="4719638"/>
            <a:ext cx="2667000" cy="530225"/>
          </a:xfrm>
          <a:prstGeom prst="roundRect">
            <a:avLst/>
          </a:prstGeom>
          <a:solidFill>
            <a:schemeClr val="bg2"/>
          </a:solid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r>
              <a:rPr lang="en-US" sz="3200" b="1" dirty="0">
                <a:solidFill>
                  <a:srgbClr val="FF0000"/>
                </a:solidFill>
              </a:rPr>
              <a:t>BLOCK ADDR</a:t>
            </a:r>
          </a:p>
        </p:txBody>
      </p:sp>
      <p:sp>
        <p:nvSpPr>
          <p:cNvPr id="47" name="TextBox 46"/>
          <p:cNvSpPr txBox="1"/>
          <p:nvPr/>
        </p:nvSpPr>
        <p:spPr>
          <a:xfrm>
            <a:off x="2895600" y="1868488"/>
            <a:ext cx="1204913" cy="646112"/>
          </a:xfrm>
          <a:prstGeom prst="rect">
            <a:avLst/>
          </a:prstGeom>
          <a:noFill/>
        </p:spPr>
        <p:txBody>
          <a:bodyPr wrap="none">
            <a:spAutoFit/>
          </a:bodyPr>
          <a:lstStyle/>
          <a:p>
            <a:pPr defTabSz="457200">
              <a:defRPr/>
            </a:pPr>
            <a:r>
              <a:rPr lang="en-US" sz="3600" b="1" dirty="0">
                <a:solidFill>
                  <a:srgbClr val="800000"/>
                </a:solidFill>
                <a:ea typeface="ＭＳ Ｐゴシック" charset="0"/>
                <a:cs typeface="ＭＳ Ｐゴシック" charset="0"/>
              </a:rPr>
              <a:t>Ld/St</a:t>
            </a:r>
          </a:p>
        </p:txBody>
      </p:sp>
      <p:sp>
        <p:nvSpPr>
          <p:cNvPr id="48" name="TextBox 47"/>
          <p:cNvSpPr txBox="1"/>
          <p:nvPr/>
        </p:nvSpPr>
        <p:spPr>
          <a:xfrm>
            <a:off x="2971800" y="3295650"/>
            <a:ext cx="939800" cy="895350"/>
          </a:xfrm>
          <a:prstGeom prst="rect">
            <a:avLst/>
          </a:prstGeom>
          <a:noFill/>
        </p:spPr>
        <p:txBody>
          <a:bodyPr wrap="none">
            <a:spAutoFit/>
          </a:bodyPr>
          <a:lstStyle/>
          <a:p>
            <a:pPr algn="ctr" defTabSz="457200">
              <a:lnSpc>
                <a:spcPct val="70000"/>
              </a:lnSpc>
              <a:defRPr/>
            </a:pPr>
            <a:r>
              <a:rPr lang="en-US" sz="3600" b="1" dirty="0">
                <a:solidFill>
                  <a:srgbClr val="800000"/>
                </a:solidFill>
                <a:ea typeface="ＭＳ Ｐゴシック" charset="0"/>
                <a:cs typeface="ＭＳ Ｐゴシック" charset="0"/>
              </a:rPr>
              <a:t>FILE </a:t>
            </a:r>
          </a:p>
          <a:p>
            <a:pPr algn="ctr" defTabSz="457200">
              <a:lnSpc>
                <a:spcPct val="70000"/>
              </a:lnSpc>
              <a:defRPr/>
            </a:pPr>
            <a:r>
              <a:rPr lang="en-US" sz="3600" b="1" dirty="0">
                <a:solidFill>
                  <a:srgbClr val="800000"/>
                </a:solidFill>
                <a:ea typeface="ＭＳ Ｐゴシック" charset="0"/>
                <a:cs typeface="ＭＳ Ｐゴシック" charset="0"/>
              </a:rPr>
              <a:t>I/O</a:t>
            </a:r>
          </a:p>
        </p:txBody>
      </p:sp>
      <p:sp>
        <p:nvSpPr>
          <p:cNvPr id="30" name="Rectangle 29"/>
          <p:cNvSpPr/>
          <p:nvPr/>
        </p:nvSpPr>
        <p:spPr>
          <a:xfrm>
            <a:off x="2344738" y="2906713"/>
            <a:ext cx="1008062" cy="461962"/>
          </a:xfrm>
          <a:prstGeom prst="rect">
            <a:avLst/>
          </a:prstGeom>
        </p:spPr>
        <p:txBody>
          <a:bodyPr wrap="none">
            <a:spAutoFit/>
          </a:bodyPr>
          <a:lstStyle/>
          <a:p>
            <a:pPr defTabSz="457200">
              <a:defRPr/>
            </a:pPr>
            <a:r>
              <a:rPr lang="en-US" sz="2400" b="1" dirty="0">
                <a:solidFill>
                  <a:srgbClr val="FFFFFF"/>
                </a:solidFill>
                <a:ea typeface="ＭＳ Ｐゴシック" charset="0"/>
                <a:cs typeface="ＭＳ Ｐゴシック" charset="0"/>
              </a:rPr>
              <a:t>DRAM</a:t>
            </a:r>
          </a:p>
        </p:txBody>
      </p:sp>
      <p:sp>
        <p:nvSpPr>
          <p:cNvPr id="532503" name="Slide Number Placeholder 1"/>
          <p:cNvSpPr>
            <a:spLocks noGrp="1"/>
          </p:cNvSpPr>
          <p:nvPr>
            <p:ph type="sldNum" sz="quarter" idx="12"/>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78A6097-43B5-5645-8DF2-0909C4502255}" type="slidenum">
              <a:rPr lang="en-US" sz="1200">
                <a:solidFill>
                  <a:srgbClr val="898989"/>
                </a:solidFill>
                <a:latin typeface="Calibri" charset="0"/>
              </a:rPr>
              <a:pPr eaLnBrk="1" hangingPunct="1"/>
              <a:t>215</a:t>
            </a:fld>
            <a:endParaRPr lang="en-US" sz="1200">
              <a:solidFill>
                <a:srgbClr val="898989"/>
              </a:solidFill>
              <a:latin typeface="Calibri" charset="0"/>
            </a:endParaRPr>
          </a:p>
        </p:txBody>
      </p:sp>
    </p:spTree>
    <p:extLst>
      <p:ext uri="{BB962C8B-B14F-4D97-AF65-F5344CB8AC3E}">
        <p14:creationId xmlns:p14="http://schemas.microsoft.com/office/powerpoint/2010/main" val="13936141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6"/>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animBg="1"/>
      <p:bldP spid="41" grpId="0" animBg="1"/>
      <p:bldP spid="42" grpId="0" animBg="1"/>
      <p:bldP spid="43" grpId="0" animBg="1"/>
      <p:bldP spid="44" grpId="0" animBg="1"/>
      <p:bldP spid="45" grpId="0" animBg="1"/>
      <p:bldP spid="46"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a:off x="0" y="871538"/>
            <a:ext cx="9144000" cy="4538662"/>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p:txBody>
      </p:sp>
      <p:sp>
        <p:nvSpPr>
          <p:cNvPr id="533506" name="Title 1"/>
          <p:cNvSpPr>
            <a:spLocks noGrp="1"/>
          </p:cNvSpPr>
          <p:nvPr>
            <p:ph type="title"/>
          </p:nvPr>
        </p:nvSpPr>
        <p:spPr>
          <a:xfrm>
            <a:off x="228600" y="-155575"/>
            <a:ext cx="9144000" cy="1143000"/>
          </a:xfrm>
        </p:spPr>
        <p:txBody>
          <a:bodyPr/>
          <a:lstStyle/>
          <a:p>
            <a:r>
              <a:rPr lang="en-US" b="1">
                <a:latin typeface="Calibri" charset="0"/>
                <a:cs typeface="Charter Black" charset="0"/>
              </a:rPr>
              <a:t>TWO-LEVEL STORAGE MODEL</a:t>
            </a:r>
          </a:p>
        </p:txBody>
      </p:sp>
      <p:sp>
        <p:nvSpPr>
          <p:cNvPr id="18" name="Rectangle 17"/>
          <p:cNvSpPr/>
          <p:nvPr/>
        </p:nvSpPr>
        <p:spPr>
          <a:xfrm>
            <a:off x="733425" y="871538"/>
            <a:ext cx="3124200" cy="438626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endParaRPr lang="en-US" sz="3600" b="1" dirty="0">
              <a:solidFill>
                <a:srgbClr val="FF0000"/>
              </a:solidFill>
            </a:endParaRPr>
          </a:p>
        </p:txBody>
      </p:sp>
      <p:sp>
        <p:nvSpPr>
          <p:cNvPr id="29" name="Rectangle 28"/>
          <p:cNvSpPr/>
          <p:nvPr/>
        </p:nvSpPr>
        <p:spPr>
          <a:xfrm>
            <a:off x="0" y="2743200"/>
            <a:ext cx="9144000" cy="1366838"/>
          </a:xfrm>
          <a:prstGeom prst="rect">
            <a:avLst/>
          </a:prstGeom>
          <a:solidFill>
            <a:srgbClr val="D9969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endParaRPr lang="en-US" b="1" dirty="0">
              <a:solidFill>
                <a:prstClr val="white"/>
              </a:solidFill>
            </a:endParaRPr>
          </a:p>
        </p:txBody>
      </p:sp>
      <p:pic>
        <p:nvPicPr>
          <p:cNvPr id="7" name="Picture 6" descr="24342616_s.jpg"/>
          <p:cNvPicPr>
            <a:picLocks noChangeAspect="1"/>
          </p:cNvPicPr>
          <p:nvPr/>
        </p:nvPicPr>
        <p:blipFill>
          <a:blip r:embed="rId3">
            <a:duotone>
              <a:prstClr val="black"/>
              <a:schemeClr val="accent1">
                <a:tint val="45000"/>
                <a:satMod val="400000"/>
              </a:schemeClr>
            </a:duotone>
            <a:extLst>
              <a:ext uri="{28A0092B-C50C-407E-A947-70E740481C1C}">
                <a14:useLocalDpi xmlns:a14="http://schemas.microsoft.com/office/drawing/2010/main" val="0"/>
              </a:ext>
            </a:extLst>
          </a:blip>
          <a:stretch>
            <a:fillRect/>
          </a:stretch>
        </p:blipFill>
        <p:spPr>
          <a:xfrm>
            <a:off x="1647612" y="2137766"/>
            <a:ext cx="2314788" cy="1543192"/>
          </a:xfrm>
          <a:prstGeom prst="rect">
            <a:avLst/>
          </a:prstGeom>
        </p:spPr>
      </p:pic>
      <p:pic>
        <p:nvPicPr>
          <p:cNvPr id="533510" name="Picture 3"/>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373313" y="3890963"/>
            <a:ext cx="952500" cy="952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Picture 5"/>
          <p:cNvPicPr>
            <a:picLocks noChangeAspect="1"/>
          </p:cNvPicPr>
          <p:nvPr/>
        </p:nvPicPr>
        <p:blipFill>
          <a:blip r:embed="rId5">
            <a:duotone>
              <a:prstClr val="black"/>
              <a:srgbClr val="D9C3A5">
                <a:tint val="50000"/>
                <a:satMod val="180000"/>
              </a:srgbClr>
            </a:duotone>
            <a:extLst>
              <a:ext uri="{28A0092B-C50C-407E-A947-70E740481C1C}">
                <a14:useLocalDpi xmlns:a14="http://schemas.microsoft.com/office/drawing/2010/main" val="0"/>
              </a:ext>
            </a:extLst>
          </a:blip>
          <a:srcRect/>
          <a:stretch>
            <a:fillRect/>
          </a:stretch>
        </p:blipFill>
        <p:spPr bwMode="auto">
          <a:xfrm>
            <a:off x="2365612" y="960438"/>
            <a:ext cx="952500" cy="952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cxnSp>
        <p:nvCxnSpPr>
          <p:cNvPr id="12" name="Straight Arrow Connector 11"/>
          <p:cNvCxnSpPr/>
          <p:nvPr/>
        </p:nvCxnSpPr>
        <p:spPr>
          <a:xfrm>
            <a:off x="2841625" y="1911350"/>
            <a:ext cx="0" cy="593725"/>
          </a:xfrm>
          <a:prstGeom prst="straightConnector1">
            <a:avLst/>
          </a:prstGeom>
          <a:ln w="57150" cmpd="sng">
            <a:solidFill>
              <a:srgbClr val="800000"/>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5" name="Straight Arrow Connector 4"/>
          <p:cNvCxnSpPr/>
          <p:nvPr/>
        </p:nvCxnSpPr>
        <p:spPr>
          <a:xfrm>
            <a:off x="2841625" y="3276600"/>
            <a:ext cx="0" cy="593725"/>
          </a:xfrm>
          <a:prstGeom prst="straightConnector1">
            <a:avLst/>
          </a:prstGeom>
          <a:ln w="57150" cmpd="sng">
            <a:solidFill>
              <a:srgbClr val="800000"/>
            </a:solidFill>
            <a:headEnd type="arrow"/>
            <a:tailEnd type="arrow"/>
          </a:ln>
        </p:spPr>
        <p:style>
          <a:lnRef idx="2">
            <a:schemeClr val="accent1"/>
          </a:lnRef>
          <a:fillRef idx="0">
            <a:schemeClr val="accent1"/>
          </a:fillRef>
          <a:effectRef idx="1">
            <a:schemeClr val="accent1"/>
          </a:effectRef>
          <a:fontRef idx="minor">
            <a:schemeClr val="tx1"/>
          </a:fontRef>
        </p:style>
      </p:cxnSp>
      <p:sp>
        <p:nvSpPr>
          <p:cNvPr id="33" name="Rounded Rectangle 32"/>
          <p:cNvSpPr/>
          <p:nvPr/>
        </p:nvSpPr>
        <p:spPr>
          <a:xfrm>
            <a:off x="885613" y="1066800"/>
            <a:ext cx="841248" cy="762000"/>
          </a:xfrm>
          <a:prstGeom prst="roundRect">
            <a:avLst/>
          </a:prstGeom>
          <a:solidFill>
            <a:schemeClr val="tx1"/>
          </a:solidFill>
          <a:ln>
            <a:noFill/>
          </a:ln>
        </p:spPr>
        <p:style>
          <a:lnRef idx="1">
            <a:schemeClr val="accent1"/>
          </a:lnRef>
          <a:fillRef idx="3">
            <a:schemeClr val="accent1"/>
          </a:fillRef>
          <a:effectRef idx="2">
            <a:schemeClr val="accent1"/>
          </a:effectRef>
          <a:fontRef idx="minor">
            <a:schemeClr val="lt1"/>
          </a:fontRef>
        </p:style>
        <p:txBody>
          <a:bodyPr vert="vert270" anchor="ctr"/>
          <a:lstStyle/>
          <a:p>
            <a:pPr algn="ctr" defTabSz="457200">
              <a:defRPr/>
            </a:pPr>
            <a:r>
              <a:rPr lang="en-US" sz="2400" b="1" dirty="0">
                <a:solidFill>
                  <a:prstClr val="white"/>
                </a:solidFill>
              </a:rPr>
              <a:t>CPU</a:t>
            </a:r>
          </a:p>
        </p:txBody>
      </p:sp>
      <p:sp>
        <p:nvSpPr>
          <p:cNvPr id="34" name="Rounded Rectangle 33"/>
          <p:cNvSpPr/>
          <p:nvPr/>
        </p:nvSpPr>
        <p:spPr>
          <a:xfrm>
            <a:off x="885610" y="2133600"/>
            <a:ext cx="841248" cy="1389888"/>
          </a:xfrm>
          <a:prstGeom prst="roundRect">
            <a:avLst/>
          </a:prstGeom>
          <a:solidFill>
            <a:schemeClr val="tx2">
              <a:lumMod val="50000"/>
            </a:schemeClr>
          </a:solidFill>
          <a:ln>
            <a:noFill/>
          </a:ln>
        </p:spPr>
        <p:style>
          <a:lnRef idx="1">
            <a:schemeClr val="accent1"/>
          </a:lnRef>
          <a:fillRef idx="3">
            <a:schemeClr val="accent1"/>
          </a:fillRef>
          <a:effectRef idx="2">
            <a:schemeClr val="accent1"/>
          </a:effectRef>
          <a:fontRef idx="minor">
            <a:schemeClr val="lt1"/>
          </a:fontRef>
        </p:style>
        <p:txBody>
          <a:bodyPr vert="vert270" anchor="ctr"/>
          <a:lstStyle/>
          <a:p>
            <a:pPr algn="ctr" defTabSz="457200">
              <a:defRPr/>
            </a:pPr>
            <a:r>
              <a:rPr lang="en-US" sz="2400" b="1" dirty="0">
                <a:solidFill>
                  <a:prstClr val="white"/>
                </a:solidFill>
              </a:rPr>
              <a:t>MEMORY</a:t>
            </a:r>
          </a:p>
        </p:txBody>
      </p:sp>
      <p:sp>
        <p:nvSpPr>
          <p:cNvPr id="35" name="Rounded Rectangle 34"/>
          <p:cNvSpPr/>
          <p:nvPr/>
        </p:nvSpPr>
        <p:spPr>
          <a:xfrm>
            <a:off x="885612" y="3657601"/>
            <a:ext cx="841248" cy="1371599"/>
          </a:xfrm>
          <a:prstGeom prst="round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vert="vert270" anchor="ctr"/>
          <a:lstStyle/>
          <a:p>
            <a:pPr algn="ctr" defTabSz="457200">
              <a:defRPr/>
            </a:pPr>
            <a:r>
              <a:rPr lang="en-US" sz="2400" b="1" dirty="0">
                <a:solidFill>
                  <a:prstClr val="white"/>
                </a:solidFill>
              </a:rPr>
              <a:t>STORAGE</a:t>
            </a:r>
          </a:p>
        </p:txBody>
      </p:sp>
      <p:sp>
        <p:nvSpPr>
          <p:cNvPr id="41" name="Rounded Rectangle 40"/>
          <p:cNvSpPr/>
          <p:nvPr/>
        </p:nvSpPr>
        <p:spPr>
          <a:xfrm>
            <a:off x="6324600" y="1981200"/>
            <a:ext cx="2667000" cy="528638"/>
          </a:xfrm>
          <a:prstGeom prst="roundRect">
            <a:avLst/>
          </a:prstGeom>
          <a:solidFill>
            <a:schemeClr val="bg2"/>
          </a:solid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r>
              <a:rPr lang="en-US" sz="3200" b="1" dirty="0">
                <a:solidFill>
                  <a:srgbClr val="FF0000"/>
                </a:solidFill>
              </a:rPr>
              <a:t>VOLATILE</a:t>
            </a:r>
          </a:p>
        </p:txBody>
      </p:sp>
      <p:sp>
        <p:nvSpPr>
          <p:cNvPr id="42" name="Rounded Rectangle 41"/>
          <p:cNvSpPr/>
          <p:nvPr/>
        </p:nvSpPr>
        <p:spPr>
          <a:xfrm>
            <a:off x="6324600" y="2509838"/>
            <a:ext cx="2667000" cy="530225"/>
          </a:xfrm>
          <a:prstGeom prst="roundRect">
            <a:avLst/>
          </a:prstGeom>
          <a:solidFill>
            <a:schemeClr val="bg2"/>
          </a:solid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r>
              <a:rPr lang="en-US" sz="3200" b="1" dirty="0">
                <a:solidFill>
                  <a:srgbClr val="FF0000"/>
                </a:solidFill>
              </a:rPr>
              <a:t>FAST</a:t>
            </a:r>
          </a:p>
        </p:txBody>
      </p:sp>
      <p:sp>
        <p:nvSpPr>
          <p:cNvPr id="43" name="Rounded Rectangle 42"/>
          <p:cNvSpPr/>
          <p:nvPr/>
        </p:nvSpPr>
        <p:spPr>
          <a:xfrm>
            <a:off x="6324600" y="3043238"/>
            <a:ext cx="2667000" cy="530225"/>
          </a:xfrm>
          <a:prstGeom prst="roundRect">
            <a:avLst/>
          </a:prstGeom>
          <a:solidFill>
            <a:schemeClr val="bg2"/>
          </a:solid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r>
              <a:rPr lang="en-US" sz="3200" b="1" dirty="0">
                <a:solidFill>
                  <a:srgbClr val="FF0000"/>
                </a:solidFill>
              </a:rPr>
              <a:t>BYTE ADDR</a:t>
            </a:r>
          </a:p>
        </p:txBody>
      </p:sp>
      <p:sp>
        <p:nvSpPr>
          <p:cNvPr id="44" name="Rounded Rectangle 43"/>
          <p:cNvSpPr/>
          <p:nvPr/>
        </p:nvSpPr>
        <p:spPr>
          <a:xfrm>
            <a:off x="6324600" y="3657600"/>
            <a:ext cx="2667000" cy="528638"/>
          </a:xfrm>
          <a:prstGeom prst="roundRect">
            <a:avLst/>
          </a:prstGeom>
          <a:solidFill>
            <a:schemeClr val="bg2"/>
          </a:solid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r>
              <a:rPr lang="en-US" sz="3200" b="1" dirty="0">
                <a:solidFill>
                  <a:srgbClr val="FF0000"/>
                </a:solidFill>
              </a:rPr>
              <a:t>NONVOLATILE</a:t>
            </a:r>
          </a:p>
        </p:txBody>
      </p:sp>
      <p:sp>
        <p:nvSpPr>
          <p:cNvPr id="45" name="Rounded Rectangle 44"/>
          <p:cNvSpPr/>
          <p:nvPr/>
        </p:nvSpPr>
        <p:spPr>
          <a:xfrm>
            <a:off x="6324600" y="4186238"/>
            <a:ext cx="2667000" cy="530225"/>
          </a:xfrm>
          <a:prstGeom prst="roundRect">
            <a:avLst/>
          </a:prstGeom>
          <a:solidFill>
            <a:schemeClr val="bg2"/>
          </a:solid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r>
              <a:rPr lang="en-US" sz="3200" b="1" dirty="0">
                <a:solidFill>
                  <a:srgbClr val="FF0000"/>
                </a:solidFill>
              </a:rPr>
              <a:t>SLOW</a:t>
            </a:r>
          </a:p>
        </p:txBody>
      </p:sp>
      <p:sp>
        <p:nvSpPr>
          <p:cNvPr id="46" name="Rounded Rectangle 45"/>
          <p:cNvSpPr/>
          <p:nvPr/>
        </p:nvSpPr>
        <p:spPr>
          <a:xfrm>
            <a:off x="6324600" y="4719638"/>
            <a:ext cx="2667000" cy="530225"/>
          </a:xfrm>
          <a:prstGeom prst="roundRect">
            <a:avLst/>
          </a:prstGeom>
          <a:solidFill>
            <a:schemeClr val="bg2"/>
          </a:solid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r>
              <a:rPr lang="en-US" sz="3200" b="1" dirty="0">
                <a:solidFill>
                  <a:srgbClr val="FF0000"/>
                </a:solidFill>
              </a:rPr>
              <a:t>BLOCK ADDR</a:t>
            </a:r>
          </a:p>
        </p:txBody>
      </p:sp>
      <p:sp>
        <p:nvSpPr>
          <p:cNvPr id="47" name="TextBox 46"/>
          <p:cNvSpPr txBox="1"/>
          <p:nvPr/>
        </p:nvSpPr>
        <p:spPr>
          <a:xfrm>
            <a:off x="2895600" y="1868488"/>
            <a:ext cx="1204913" cy="646112"/>
          </a:xfrm>
          <a:prstGeom prst="rect">
            <a:avLst/>
          </a:prstGeom>
          <a:noFill/>
        </p:spPr>
        <p:txBody>
          <a:bodyPr wrap="none">
            <a:spAutoFit/>
          </a:bodyPr>
          <a:lstStyle/>
          <a:p>
            <a:pPr defTabSz="457200">
              <a:defRPr/>
            </a:pPr>
            <a:r>
              <a:rPr lang="en-US" sz="3600" b="1" dirty="0">
                <a:solidFill>
                  <a:srgbClr val="800000"/>
                </a:solidFill>
                <a:ea typeface="ＭＳ Ｐゴシック" charset="0"/>
                <a:cs typeface="ＭＳ Ｐゴシック" charset="0"/>
              </a:rPr>
              <a:t>Ld/St</a:t>
            </a:r>
          </a:p>
        </p:txBody>
      </p:sp>
      <p:sp>
        <p:nvSpPr>
          <p:cNvPr id="48" name="TextBox 47"/>
          <p:cNvSpPr txBox="1"/>
          <p:nvPr/>
        </p:nvSpPr>
        <p:spPr>
          <a:xfrm>
            <a:off x="2971800" y="3295650"/>
            <a:ext cx="939800" cy="895350"/>
          </a:xfrm>
          <a:prstGeom prst="rect">
            <a:avLst/>
          </a:prstGeom>
          <a:noFill/>
        </p:spPr>
        <p:txBody>
          <a:bodyPr wrap="none">
            <a:spAutoFit/>
          </a:bodyPr>
          <a:lstStyle/>
          <a:p>
            <a:pPr algn="ctr" defTabSz="457200">
              <a:lnSpc>
                <a:spcPct val="70000"/>
              </a:lnSpc>
              <a:defRPr/>
            </a:pPr>
            <a:r>
              <a:rPr lang="en-US" sz="3600" b="1" dirty="0">
                <a:solidFill>
                  <a:srgbClr val="800000"/>
                </a:solidFill>
                <a:ea typeface="ＭＳ Ｐゴシック" charset="0"/>
                <a:cs typeface="ＭＳ Ｐゴシック" charset="0"/>
              </a:rPr>
              <a:t>FILE </a:t>
            </a:r>
          </a:p>
          <a:p>
            <a:pPr algn="ctr" defTabSz="457200">
              <a:lnSpc>
                <a:spcPct val="70000"/>
              </a:lnSpc>
              <a:defRPr/>
            </a:pPr>
            <a:r>
              <a:rPr lang="en-US" sz="3600" b="1" dirty="0">
                <a:solidFill>
                  <a:srgbClr val="800000"/>
                </a:solidFill>
                <a:ea typeface="ＭＳ Ｐゴシック" charset="0"/>
                <a:cs typeface="ＭＳ Ｐゴシック" charset="0"/>
              </a:rPr>
              <a:t>I/O</a:t>
            </a:r>
          </a:p>
        </p:txBody>
      </p:sp>
      <p:sp>
        <p:nvSpPr>
          <p:cNvPr id="30" name="Rectangle 29"/>
          <p:cNvSpPr/>
          <p:nvPr/>
        </p:nvSpPr>
        <p:spPr>
          <a:xfrm>
            <a:off x="2344738" y="2906713"/>
            <a:ext cx="1008062" cy="461962"/>
          </a:xfrm>
          <a:prstGeom prst="rect">
            <a:avLst/>
          </a:prstGeom>
        </p:spPr>
        <p:txBody>
          <a:bodyPr wrap="none">
            <a:spAutoFit/>
          </a:bodyPr>
          <a:lstStyle/>
          <a:p>
            <a:pPr defTabSz="457200">
              <a:defRPr/>
            </a:pPr>
            <a:r>
              <a:rPr lang="en-US" sz="2400" b="1" dirty="0">
                <a:solidFill>
                  <a:srgbClr val="FFFFFF"/>
                </a:solidFill>
                <a:ea typeface="ＭＳ Ｐゴシック" charset="0"/>
                <a:cs typeface="ＭＳ Ｐゴシック" charset="0"/>
              </a:rPr>
              <a:t>DRAM</a:t>
            </a:r>
          </a:p>
        </p:txBody>
      </p:sp>
      <p:sp>
        <p:nvSpPr>
          <p:cNvPr id="533526" name="Slide Number Placeholder 1"/>
          <p:cNvSpPr>
            <a:spLocks noGrp="1"/>
          </p:cNvSpPr>
          <p:nvPr>
            <p:ph type="sldNum" sz="quarter" idx="12"/>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C1A72E8-9CA4-B740-BA28-1FD1F683185C}" type="slidenum">
              <a:rPr lang="en-US" sz="1200">
                <a:solidFill>
                  <a:srgbClr val="898989"/>
                </a:solidFill>
                <a:latin typeface="Calibri" charset="0"/>
              </a:rPr>
              <a:pPr eaLnBrk="1" hangingPunct="1"/>
              <a:t>216</a:t>
            </a:fld>
            <a:endParaRPr lang="en-US" sz="1200">
              <a:solidFill>
                <a:srgbClr val="898989"/>
              </a:solidFill>
              <a:latin typeface="Calibri" charset="0"/>
            </a:endParaRPr>
          </a:p>
        </p:txBody>
      </p:sp>
      <p:pic>
        <p:nvPicPr>
          <p:cNvPr id="533527" name="Picture 4" descr="24342616_s.jp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3829050" y="2514600"/>
            <a:ext cx="2343150" cy="156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3528" name="TextBox 8"/>
          <p:cNvSpPr txBox="1">
            <a:spLocks noChangeArrowheads="1"/>
          </p:cNvSpPr>
          <p:nvPr/>
        </p:nvSpPr>
        <p:spPr bwMode="auto">
          <a:xfrm>
            <a:off x="3505200" y="3652838"/>
            <a:ext cx="310515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8100">
                <a:solidFill>
                  <a:srgbClr val="000000"/>
                </a:solidFill>
                <a:miter lim="800000"/>
                <a:headEnd/>
                <a:tailEnd/>
              </a14:hiddenLine>
            </a:ext>
          </a:extLst>
        </p:spPr>
        <p:txBody>
          <a:bodyPr>
            <a:spAutoFit/>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b="1" smtClean="0">
                <a:solidFill>
                  <a:srgbClr val="000000"/>
                </a:solidFill>
              </a:rPr>
              <a:t>PCM, STT-RAM</a:t>
            </a:r>
          </a:p>
        </p:txBody>
      </p:sp>
      <p:sp>
        <p:nvSpPr>
          <p:cNvPr id="27" name="Rectangle 26"/>
          <p:cNvSpPr/>
          <p:nvPr/>
        </p:nvSpPr>
        <p:spPr>
          <a:xfrm>
            <a:off x="4648200" y="3200400"/>
            <a:ext cx="838200" cy="461963"/>
          </a:xfrm>
          <a:prstGeom prst="rect">
            <a:avLst/>
          </a:prstGeom>
        </p:spPr>
        <p:txBody>
          <a:bodyPr wrap="none">
            <a:spAutoFit/>
          </a:bodyPr>
          <a:lstStyle/>
          <a:p>
            <a:pPr defTabSz="457200">
              <a:defRPr/>
            </a:pPr>
            <a:r>
              <a:rPr lang="en-US" sz="2400" b="1" dirty="0">
                <a:solidFill>
                  <a:srgbClr val="FFFFFF"/>
                </a:solidFill>
                <a:ea typeface="ＭＳ Ｐゴシック" charset="0"/>
                <a:cs typeface="ＭＳ Ｐゴシック" charset="0"/>
              </a:rPr>
              <a:t>NVM</a:t>
            </a:r>
          </a:p>
        </p:txBody>
      </p:sp>
      <p:sp>
        <p:nvSpPr>
          <p:cNvPr id="3" name="Rounded Rectangle 2"/>
          <p:cNvSpPr/>
          <p:nvPr/>
        </p:nvSpPr>
        <p:spPr>
          <a:xfrm>
            <a:off x="6019800" y="2505075"/>
            <a:ext cx="3124200" cy="1685925"/>
          </a:xfrm>
          <a:prstGeom prst="roundRect">
            <a:avLst/>
          </a:prstGeom>
          <a:noFill/>
          <a:ln w="76200" cmpd="sng">
            <a:solidFill>
              <a:srgbClr val="80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endParaRPr lang="en-US" dirty="0">
              <a:solidFill>
                <a:prstClr val="white"/>
              </a:solidFill>
            </a:endParaRPr>
          </a:p>
        </p:txBody>
      </p:sp>
      <p:sp>
        <p:nvSpPr>
          <p:cNvPr id="31" name="Rounded Rectangle 30"/>
          <p:cNvSpPr/>
          <p:nvPr/>
        </p:nvSpPr>
        <p:spPr>
          <a:xfrm>
            <a:off x="0" y="5470525"/>
            <a:ext cx="9144000" cy="1082675"/>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a:lnSpc>
                <a:spcPct val="80000"/>
              </a:lnSpc>
              <a:defRPr/>
            </a:pPr>
            <a:r>
              <a:rPr lang="en-US" sz="3600" b="1" dirty="0">
                <a:solidFill>
                  <a:srgbClr val="FFFFFF"/>
                </a:solidFill>
              </a:rPr>
              <a:t>Non-volatile memories combine characteristics of memory and storage</a:t>
            </a:r>
          </a:p>
        </p:txBody>
      </p:sp>
    </p:spTree>
    <p:extLst>
      <p:ext uri="{BB962C8B-B14F-4D97-AF65-F5344CB8AC3E}">
        <p14:creationId xmlns:p14="http://schemas.microsoft.com/office/powerpoint/2010/main" val="19770235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mph" presetSubtype="0" grpId="0" nodeType="withEffect">
                                  <p:stCondLst>
                                    <p:cond delay="0"/>
                                  </p:stCondLst>
                                  <p:childTnLst>
                                    <p:set>
                                      <p:cBhvr rctx="PPT">
                                        <p:cTn id="6" dur="indefinite"/>
                                        <p:tgtEl>
                                          <p:spTgt spid="41"/>
                                        </p:tgtEl>
                                        <p:attrNameLst>
                                          <p:attrName>style.opacity</p:attrName>
                                        </p:attrNameLst>
                                      </p:cBhvr>
                                      <p:to>
                                        <p:strVal val="0.5"/>
                                      </p:to>
                                    </p:set>
                                    <p:animEffect filter="image" prLst="opacity: 0.5">
                                      <p:cBhvr rctx="IE">
                                        <p:cTn id="7" dur="indefinite"/>
                                        <p:tgtEl>
                                          <p:spTgt spid="41"/>
                                        </p:tgtEl>
                                      </p:cBhvr>
                                    </p:animEffect>
                                  </p:childTnLst>
                                </p:cTn>
                              </p:par>
                              <p:par>
                                <p:cTn id="8" presetID="9" presetClass="emph" presetSubtype="0" grpId="0" nodeType="withEffect">
                                  <p:stCondLst>
                                    <p:cond delay="0"/>
                                  </p:stCondLst>
                                  <p:childTnLst>
                                    <p:set>
                                      <p:cBhvr rctx="PPT">
                                        <p:cTn id="9" dur="indefinite"/>
                                        <p:tgtEl>
                                          <p:spTgt spid="45"/>
                                        </p:tgtEl>
                                        <p:attrNameLst>
                                          <p:attrName>style.opacity</p:attrName>
                                        </p:attrNameLst>
                                      </p:cBhvr>
                                      <p:to>
                                        <p:strVal val="0.5"/>
                                      </p:to>
                                    </p:set>
                                    <p:animEffect filter="image" prLst="opacity: 0.5">
                                      <p:cBhvr rctx="IE">
                                        <p:cTn id="10" dur="indefinite"/>
                                        <p:tgtEl>
                                          <p:spTgt spid="45"/>
                                        </p:tgtEl>
                                      </p:cBhvr>
                                    </p:animEffect>
                                  </p:childTnLst>
                                </p:cTn>
                              </p:par>
                              <p:par>
                                <p:cTn id="11" presetID="9" presetClass="emph" presetSubtype="0" grpId="0" nodeType="withEffect">
                                  <p:stCondLst>
                                    <p:cond delay="0"/>
                                  </p:stCondLst>
                                  <p:childTnLst>
                                    <p:set>
                                      <p:cBhvr rctx="PPT">
                                        <p:cTn id="12" dur="indefinite"/>
                                        <p:tgtEl>
                                          <p:spTgt spid="46"/>
                                        </p:tgtEl>
                                        <p:attrNameLst>
                                          <p:attrName>style.opacity</p:attrName>
                                        </p:attrNameLst>
                                      </p:cBhvr>
                                      <p:to>
                                        <p:strVal val="0.5"/>
                                      </p:to>
                                    </p:set>
                                    <p:animEffect filter="image" prLst="opacity: 0.5">
                                      <p:cBhvr rctx="IE">
                                        <p:cTn id="13" dur="indefinite"/>
                                        <p:tgtEl>
                                          <p:spTgt spid="46"/>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5" grpId="0" animBg="1"/>
      <p:bldP spid="46" grpId="0" animBg="1"/>
      <p:bldP spid="3" grpId="0" animBg="1"/>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solidFill>
                  <a:srgbClr val="006633"/>
                </a:solidFill>
              </a:rPr>
              <a:t>Two-Level Memory/Storage Model</a:t>
            </a:r>
            <a:endParaRPr lang="en-US" sz="3400" dirty="0"/>
          </a:p>
        </p:txBody>
      </p:sp>
      <p:sp>
        <p:nvSpPr>
          <p:cNvPr id="3" name="Content Placeholder 2"/>
          <p:cNvSpPr>
            <a:spLocks noGrp="1"/>
          </p:cNvSpPr>
          <p:nvPr>
            <p:ph idx="1"/>
          </p:nvPr>
        </p:nvSpPr>
        <p:spPr>
          <a:xfrm>
            <a:off x="228600" y="908720"/>
            <a:ext cx="8807896" cy="5339680"/>
          </a:xfrm>
        </p:spPr>
        <p:txBody>
          <a:bodyPr/>
          <a:lstStyle/>
          <a:p>
            <a:r>
              <a:rPr lang="en-US" sz="2200" dirty="0" smtClean="0">
                <a:solidFill>
                  <a:srgbClr val="FF0000"/>
                </a:solidFill>
                <a:sym typeface="Wingdings"/>
              </a:rPr>
              <a:t>The traditional two</a:t>
            </a:r>
            <a:r>
              <a:rPr lang="en-US" sz="2200" dirty="0">
                <a:solidFill>
                  <a:srgbClr val="FF0000"/>
                </a:solidFill>
                <a:sym typeface="Wingdings"/>
              </a:rPr>
              <a:t>-level storage </a:t>
            </a:r>
            <a:r>
              <a:rPr lang="en-US" sz="2200" dirty="0" smtClean="0">
                <a:solidFill>
                  <a:srgbClr val="FF0000"/>
                </a:solidFill>
                <a:sym typeface="Wingdings"/>
              </a:rPr>
              <a:t>model is a bottleneck with NVM</a:t>
            </a:r>
            <a:endParaRPr lang="en-US" sz="2200" dirty="0">
              <a:solidFill>
                <a:srgbClr val="FF0000"/>
              </a:solidFill>
              <a:sym typeface="Wingdings"/>
            </a:endParaRPr>
          </a:p>
          <a:p>
            <a:pPr lvl="1"/>
            <a:r>
              <a:rPr lang="en-US" sz="1800" b="1" dirty="0">
                <a:solidFill>
                  <a:schemeClr val="tx2">
                    <a:lumMod val="75000"/>
                  </a:schemeClr>
                </a:solidFill>
                <a:sym typeface="Wingdings"/>
              </a:rPr>
              <a:t>V</a:t>
            </a:r>
            <a:r>
              <a:rPr lang="en-US" sz="1800" b="1" dirty="0" smtClean="0">
                <a:solidFill>
                  <a:schemeClr val="tx2">
                    <a:lumMod val="75000"/>
                  </a:schemeClr>
                </a:solidFill>
                <a:sym typeface="Wingdings"/>
              </a:rPr>
              <a:t>olatile</a:t>
            </a:r>
            <a:r>
              <a:rPr lang="en-US" sz="1800" dirty="0" smtClean="0">
                <a:solidFill>
                  <a:schemeClr val="tx2">
                    <a:lumMod val="75000"/>
                  </a:schemeClr>
                </a:solidFill>
                <a:sym typeface="Wingdings"/>
              </a:rPr>
              <a:t> </a:t>
            </a:r>
            <a:r>
              <a:rPr lang="en-US" sz="1800" dirty="0">
                <a:solidFill>
                  <a:schemeClr val="tx2">
                    <a:lumMod val="75000"/>
                  </a:schemeClr>
                </a:solidFill>
                <a:sym typeface="Wingdings"/>
              </a:rPr>
              <a:t>data in memory </a:t>
            </a:r>
            <a:r>
              <a:rPr lang="en-US" sz="1800" dirty="0" smtClean="0">
                <a:solidFill>
                  <a:schemeClr val="tx2">
                    <a:lumMod val="75000"/>
                  </a:schemeClr>
                </a:solidFill>
                <a:sym typeface="Wingdings"/>
              </a:rPr>
              <a:t> a </a:t>
            </a:r>
            <a:r>
              <a:rPr lang="en-US" sz="1800" b="1" dirty="0">
                <a:solidFill>
                  <a:schemeClr val="tx2">
                    <a:lumMod val="75000"/>
                  </a:schemeClr>
                </a:solidFill>
                <a:sym typeface="Wingdings"/>
              </a:rPr>
              <a:t>load/store </a:t>
            </a:r>
            <a:r>
              <a:rPr lang="en-US" sz="1800" dirty="0">
                <a:solidFill>
                  <a:schemeClr val="tx2">
                    <a:lumMod val="75000"/>
                  </a:schemeClr>
                </a:solidFill>
                <a:sym typeface="Wingdings"/>
              </a:rPr>
              <a:t>interface</a:t>
            </a:r>
          </a:p>
          <a:p>
            <a:pPr lvl="1"/>
            <a:r>
              <a:rPr lang="en-US" sz="1800" b="1" dirty="0">
                <a:solidFill>
                  <a:srgbClr val="004D26"/>
                </a:solidFill>
                <a:sym typeface="Wingdings"/>
              </a:rPr>
              <a:t>P</a:t>
            </a:r>
            <a:r>
              <a:rPr lang="en-US" sz="1800" b="1" dirty="0" smtClean="0">
                <a:solidFill>
                  <a:srgbClr val="004D26"/>
                </a:solidFill>
                <a:sym typeface="Wingdings"/>
              </a:rPr>
              <a:t>ersistent</a:t>
            </a:r>
            <a:r>
              <a:rPr lang="en-US" sz="1800" dirty="0" smtClean="0">
                <a:solidFill>
                  <a:srgbClr val="004D26"/>
                </a:solidFill>
                <a:sym typeface="Wingdings"/>
              </a:rPr>
              <a:t> </a:t>
            </a:r>
            <a:r>
              <a:rPr lang="en-US" sz="1800" dirty="0">
                <a:solidFill>
                  <a:srgbClr val="004D26"/>
                </a:solidFill>
                <a:sym typeface="Wingdings"/>
              </a:rPr>
              <a:t>data in storage </a:t>
            </a:r>
            <a:r>
              <a:rPr lang="en-US" sz="1800" dirty="0" smtClean="0">
                <a:solidFill>
                  <a:srgbClr val="004D26"/>
                </a:solidFill>
                <a:sym typeface="Wingdings"/>
              </a:rPr>
              <a:t> </a:t>
            </a:r>
            <a:r>
              <a:rPr lang="en-US" sz="1800" dirty="0">
                <a:solidFill>
                  <a:srgbClr val="004D26"/>
                </a:solidFill>
                <a:sym typeface="Wingdings"/>
              </a:rPr>
              <a:t>a </a:t>
            </a:r>
            <a:r>
              <a:rPr lang="en-US" sz="1800" b="1" dirty="0">
                <a:solidFill>
                  <a:srgbClr val="004D26"/>
                </a:solidFill>
                <a:sym typeface="Wingdings"/>
              </a:rPr>
              <a:t>file system </a:t>
            </a:r>
            <a:r>
              <a:rPr lang="en-US" sz="1800" dirty="0">
                <a:solidFill>
                  <a:srgbClr val="004D26"/>
                </a:solidFill>
                <a:sym typeface="Wingdings"/>
              </a:rPr>
              <a:t>interface</a:t>
            </a:r>
          </a:p>
          <a:p>
            <a:pPr lvl="1"/>
            <a:r>
              <a:rPr lang="en-US" sz="1800" dirty="0">
                <a:sym typeface="Wingdings"/>
              </a:rPr>
              <a:t>Problem: </a:t>
            </a:r>
            <a:r>
              <a:rPr lang="en-US" sz="1800" dirty="0">
                <a:solidFill>
                  <a:srgbClr val="0000FF"/>
                </a:solidFill>
                <a:sym typeface="Wingdings"/>
              </a:rPr>
              <a:t>Operating system (OS) and file system (FS) code </a:t>
            </a:r>
            <a:r>
              <a:rPr lang="en-US" sz="1800" dirty="0" smtClean="0">
                <a:solidFill>
                  <a:srgbClr val="0000FF"/>
                </a:solidFill>
                <a:sym typeface="Wingdings"/>
              </a:rPr>
              <a:t>to locate, translate, buffer data become performance and energy bottlenecks with fast NVM stores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217</a:t>
            </a:fld>
            <a:endParaRPr lang="en-US" altLang="en-US">
              <a:solidFill>
                <a:srgbClr val="000000"/>
              </a:solidFill>
            </a:endParaRPr>
          </a:p>
        </p:txBody>
      </p:sp>
      <p:sp>
        <p:nvSpPr>
          <p:cNvPr id="5" name="Rectangle 4"/>
          <p:cNvSpPr/>
          <p:nvPr/>
        </p:nvSpPr>
        <p:spPr>
          <a:xfrm>
            <a:off x="1619672" y="2996952"/>
            <a:ext cx="6048672" cy="3384376"/>
          </a:xfrm>
          <a:prstGeom prst="rect">
            <a:avLst/>
          </a:prstGeom>
          <a:noFill/>
          <a:ln>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6" name="TextBox 5"/>
          <p:cNvSpPr txBox="1"/>
          <p:nvPr/>
        </p:nvSpPr>
        <p:spPr>
          <a:xfrm>
            <a:off x="1835696" y="2708920"/>
            <a:ext cx="1809172" cy="369332"/>
          </a:xfrm>
          <a:prstGeom prst="rect">
            <a:avLst/>
          </a:prstGeom>
          <a:solidFill>
            <a:srgbClr val="FFFFFF"/>
          </a:solidFill>
        </p:spPr>
        <p:txBody>
          <a:bodyPr wrap="none" rtlCol="0">
            <a:spAutoFit/>
          </a:bodyPr>
          <a:lstStyle/>
          <a:p>
            <a:r>
              <a:rPr lang="en-US" dirty="0" smtClean="0">
                <a:solidFill>
                  <a:srgbClr val="000000"/>
                </a:solidFill>
              </a:rPr>
              <a:t>Two-Level Store</a:t>
            </a:r>
            <a:endParaRPr lang="en-US" dirty="0">
              <a:solidFill>
                <a:srgbClr val="000000"/>
              </a:solidFill>
            </a:endParaRPr>
          </a:p>
        </p:txBody>
      </p:sp>
      <p:pic>
        <p:nvPicPr>
          <p:cNvPr id="8"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20433856">
            <a:off x="5857780" y="4481579"/>
            <a:ext cx="1539467" cy="15394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Text Box 13" descr="90%"/>
          <p:cNvSpPr txBox="1">
            <a:spLocks noChangeArrowheads="1"/>
          </p:cNvSpPr>
          <p:nvPr/>
        </p:nvSpPr>
        <p:spPr bwMode="auto">
          <a:xfrm>
            <a:off x="4136766" y="4272103"/>
            <a:ext cx="1047549" cy="495520"/>
          </a:xfrm>
          <a:prstGeom prst="rect">
            <a:avLst/>
          </a:prstGeom>
          <a:noFill/>
          <a:ln w="12700">
            <a:noFill/>
            <a:miter lim="800000"/>
            <a:headEnd/>
            <a:tailEnd/>
          </a:ln>
          <a:effectLst/>
        </p:spPr>
        <p:txBody>
          <a:bodyPr wrap="none" lIns="64008" tIns="32004" rIns="64008" bIns="32004">
            <a:spAutoFit/>
          </a:bodyPr>
          <a:lstStyle/>
          <a:p>
            <a:pPr algn="ctr">
              <a:defRPr/>
            </a:pPr>
            <a:r>
              <a:rPr lang="en-US" sz="1400" kern="0" dirty="0" smtClean="0">
                <a:solidFill>
                  <a:sysClr val="windowText" lastClr="000000"/>
                </a:solidFill>
                <a:ea typeface="Arial" pitchFamily="-107" charset="0"/>
                <a:cs typeface="Tahoma"/>
              </a:rPr>
              <a:t>Processor</a:t>
            </a:r>
          </a:p>
          <a:p>
            <a:pPr algn="ctr">
              <a:defRPr/>
            </a:pPr>
            <a:r>
              <a:rPr lang="en-US" sz="1400" kern="0" dirty="0">
                <a:solidFill>
                  <a:sysClr val="windowText" lastClr="000000"/>
                </a:solidFill>
                <a:ea typeface="Arial" pitchFamily="-107" charset="0"/>
                <a:cs typeface="Tahoma"/>
              </a:rPr>
              <a:t>a</a:t>
            </a:r>
            <a:r>
              <a:rPr lang="en-US" sz="1400" kern="0" dirty="0" smtClean="0">
                <a:solidFill>
                  <a:sysClr val="windowText" lastClr="000000"/>
                </a:solidFill>
                <a:ea typeface="Arial" pitchFamily="-107" charset="0"/>
                <a:cs typeface="Tahoma"/>
              </a:rPr>
              <a:t>nd caches</a:t>
            </a:r>
            <a:endParaRPr lang="en-US" sz="1400" kern="0" dirty="0">
              <a:solidFill>
                <a:sysClr val="windowText" lastClr="000000"/>
              </a:solidFill>
              <a:ea typeface="Arial" pitchFamily="-107" charset="0"/>
              <a:cs typeface="Tahoma"/>
            </a:endParaRPr>
          </a:p>
        </p:txBody>
      </p:sp>
      <p:sp>
        <p:nvSpPr>
          <p:cNvPr id="10" name="Text Box 20" descr="90%"/>
          <p:cNvSpPr txBox="1">
            <a:spLocks noChangeArrowheads="1"/>
          </p:cNvSpPr>
          <p:nvPr/>
        </p:nvSpPr>
        <p:spPr bwMode="auto">
          <a:xfrm>
            <a:off x="2034060" y="5968296"/>
            <a:ext cx="1232132" cy="280077"/>
          </a:xfrm>
          <a:prstGeom prst="rect">
            <a:avLst/>
          </a:prstGeom>
          <a:noFill/>
          <a:ln w="12700">
            <a:noFill/>
            <a:miter lim="800000"/>
            <a:headEnd/>
            <a:tailEnd/>
          </a:ln>
          <a:effectLst/>
        </p:spPr>
        <p:txBody>
          <a:bodyPr wrap="none" lIns="64008" tIns="32004" rIns="64008" bIns="32004">
            <a:spAutoFit/>
          </a:bodyPr>
          <a:lstStyle/>
          <a:p>
            <a:pPr algn="ctr">
              <a:defRPr/>
            </a:pPr>
            <a:r>
              <a:rPr lang="en-US" sz="1400" kern="0" dirty="0">
                <a:solidFill>
                  <a:srgbClr val="FF0000"/>
                </a:solidFill>
                <a:ea typeface="Arial" pitchFamily="-107" charset="0"/>
                <a:cs typeface="Tahoma"/>
              </a:rPr>
              <a:t>Main </a:t>
            </a:r>
            <a:r>
              <a:rPr lang="en-US" sz="1400" kern="0" dirty="0" smtClean="0">
                <a:solidFill>
                  <a:srgbClr val="FF0000"/>
                </a:solidFill>
                <a:ea typeface="Arial" pitchFamily="-107" charset="0"/>
                <a:cs typeface="Tahoma"/>
              </a:rPr>
              <a:t>Memory</a:t>
            </a:r>
            <a:endParaRPr lang="en-US" sz="1400" kern="0" dirty="0">
              <a:solidFill>
                <a:srgbClr val="FF0000"/>
              </a:solidFill>
              <a:ea typeface="Arial" pitchFamily="-107" charset="0"/>
              <a:cs typeface="Tahoma"/>
            </a:endParaRPr>
          </a:p>
        </p:txBody>
      </p:sp>
      <p:sp>
        <p:nvSpPr>
          <p:cNvPr id="11" name="Text Box 24" descr="90%"/>
          <p:cNvSpPr txBox="1">
            <a:spLocks noChangeArrowheads="1"/>
          </p:cNvSpPr>
          <p:nvPr/>
        </p:nvSpPr>
        <p:spPr bwMode="auto">
          <a:xfrm>
            <a:off x="5861314" y="5852092"/>
            <a:ext cx="1735538" cy="2800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400" dirty="0" smtClean="0">
                <a:solidFill>
                  <a:srgbClr val="FF0000"/>
                </a:solidFill>
                <a:latin typeface="Tahoma"/>
                <a:cs typeface="Tahoma"/>
              </a:rPr>
              <a:t>Storage (SSD/HDD)</a:t>
            </a:r>
          </a:p>
        </p:txBody>
      </p:sp>
      <p:pic>
        <p:nvPicPr>
          <p:cNvPr id="12" name="Content Placeholder 6" descr="barcelona-die-photo-colo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184214" y="3333667"/>
            <a:ext cx="951021" cy="927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 name="Picture 12"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1835696" y="5469667"/>
            <a:ext cx="1670057" cy="398114"/>
          </a:xfrm>
          <a:prstGeom prst="rect">
            <a:avLst/>
          </a:prstGeom>
        </p:spPr>
      </p:pic>
      <p:cxnSp>
        <p:nvCxnSpPr>
          <p:cNvPr id="14" name="Straight Arrow Connector 13"/>
          <p:cNvCxnSpPr/>
          <p:nvPr/>
        </p:nvCxnSpPr>
        <p:spPr>
          <a:xfrm flipH="1">
            <a:off x="3401375" y="3799610"/>
            <a:ext cx="730650" cy="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5" name="Rectangle 14"/>
          <p:cNvSpPr/>
          <p:nvPr/>
        </p:nvSpPr>
        <p:spPr>
          <a:xfrm>
            <a:off x="1887885" y="3486474"/>
            <a:ext cx="1513489" cy="626271"/>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solidFill>
                  <a:srgbClr val="000000"/>
                </a:solidFill>
              </a:rPr>
              <a:t>Virtual memory</a:t>
            </a:r>
            <a:endParaRPr lang="en-US" sz="1400" dirty="0">
              <a:solidFill>
                <a:srgbClr val="000000"/>
              </a:solidFill>
            </a:endParaRPr>
          </a:p>
        </p:txBody>
      </p:sp>
      <p:sp>
        <p:nvSpPr>
          <p:cNvPr id="16" name="Rectangle 15"/>
          <p:cNvSpPr/>
          <p:nvPr/>
        </p:nvSpPr>
        <p:spPr>
          <a:xfrm>
            <a:off x="1887885" y="4478071"/>
            <a:ext cx="1513489" cy="626271"/>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solidFill>
                  <a:srgbClr val="000000"/>
                </a:solidFill>
              </a:rPr>
              <a:t>Address translation</a:t>
            </a:r>
            <a:endParaRPr lang="en-US" sz="1400" dirty="0">
              <a:solidFill>
                <a:srgbClr val="000000"/>
              </a:solidFill>
            </a:endParaRPr>
          </a:p>
        </p:txBody>
      </p:sp>
      <p:cxnSp>
        <p:nvCxnSpPr>
          <p:cNvPr id="17" name="Straight Arrow Connector 16"/>
          <p:cNvCxnSpPr>
            <a:stCxn id="15" idx="2"/>
            <a:endCxn id="16" idx="0"/>
          </p:cNvCxnSpPr>
          <p:nvPr/>
        </p:nvCxnSpPr>
        <p:spPr>
          <a:xfrm>
            <a:off x="2644630" y="4112746"/>
            <a:ext cx="0" cy="365325"/>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cxnSp>
        <p:nvCxnSpPr>
          <p:cNvPr id="18" name="Straight Arrow Connector 17"/>
          <p:cNvCxnSpPr/>
          <p:nvPr/>
        </p:nvCxnSpPr>
        <p:spPr>
          <a:xfrm>
            <a:off x="2657425" y="5104342"/>
            <a:ext cx="0" cy="365325"/>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9" name="TextBox 18"/>
          <p:cNvSpPr txBox="1"/>
          <p:nvPr/>
        </p:nvSpPr>
        <p:spPr>
          <a:xfrm>
            <a:off x="3296996" y="3068960"/>
            <a:ext cx="1049474" cy="307777"/>
          </a:xfrm>
          <a:prstGeom prst="rect">
            <a:avLst/>
          </a:prstGeom>
          <a:noFill/>
        </p:spPr>
        <p:txBody>
          <a:bodyPr wrap="none" rtlCol="0">
            <a:spAutoFit/>
          </a:bodyPr>
          <a:lstStyle/>
          <a:p>
            <a:r>
              <a:rPr lang="en-US" sz="1400" dirty="0" smtClean="0">
                <a:solidFill>
                  <a:srgbClr val="FF0000"/>
                </a:solidFill>
              </a:rPr>
              <a:t>Load/Store</a:t>
            </a:r>
            <a:endParaRPr lang="en-US" sz="1400" dirty="0">
              <a:solidFill>
                <a:srgbClr val="FF0000"/>
              </a:solidFill>
            </a:endParaRPr>
          </a:p>
        </p:txBody>
      </p:sp>
      <p:cxnSp>
        <p:nvCxnSpPr>
          <p:cNvPr id="20" name="Straight Arrow Connector 19"/>
          <p:cNvCxnSpPr/>
          <p:nvPr/>
        </p:nvCxnSpPr>
        <p:spPr>
          <a:xfrm>
            <a:off x="5175811" y="3799610"/>
            <a:ext cx="730650" cy="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21" name="Rectangle 20"/>
          <p:cNvSpPr/>
          <p:nvPr/>
        </p:nvSpPr>
        <p:spPr>
          <a:xfrm>
            <a:off x="5906461" y="3486474"/>
            <a:ext cx="1513489" cy="626271"/>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solidFill>
                  <a:srgbClr val="000000"/>
                </a:solidFill>
              </a:rPr>
              <a:t>Operating system</a:t>
            </a:r>
          </a:p>
          <a:p>
            <a:pPr algn="ctr"/>
            <a:r>
              <a:rPr lang="en-US" sz="1400" dirty="0" smtClean="0">
                <a:solidFill>
                  <a:srgbClr val="000000"/>
                </a:solidFill>
              </a:rPr>
              <a:t>and file system</a:t>
            </a:r>
            <a:endParaRPr lang="en-US" sz="1400" dirty="0">
              <a:solidFill>
                <a:srgbClr val="000000"/>
              </a:solidFill>
            </a:endParaRPr>
          </a:p>
        </p:txBody>
      </p:sp>
      <p:cxnSp>
        <p:nvCxnSpPr>
          <p:cNvPr id="22" name="Straight Arrow Connector 21"/>
          <p:cNvCxnSpPr>
            <a:stCxn id="21" idx="2"/>
          </p:cNvCxnSpPr>
          <p:nvPr/>
        </p:nvCxnSpPr>
        <p:spPr>
          <a:xfrm>
            <a:off x="6663205" y="4112746"/>
            <a:ext cx="0" cy="365325"/>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23" name="TextBox 22"/>
          <p:cNvSpPr txBox="1"/>
          <p:nvPr/>
        </p:nvSpPr>
        <p:spPr>
          <a:xfrm>
            <a:off x="5123621" y="3068960"/>
            <a:ext cx="1968633" cy="307777"/>
          </a:xfrm>
          <a:prstGeom prst="rect">
            <a:avLst/>
          </a:prstGeom>
          <a:noFill/>
        </p:spPr>
        <p:txBody>
          <a:bodyPr wrap="none" rtlCol="0">
            <a:spAutoFit/>
          </a:bodyPr>
          <a:lstStyle/>
          <a:p>
            <a:r>
              <a:rPr lang="en-US" sz="1400" dirty="0" err="1" smtClean="0">
                <a:solidFill>
                  <a:srgbClr val="FF0000"/>
                </a:solidFill>
              </a:rPr>
              <a:t>fopen</a:t>
            </a:r>
            <a:r>
              <a:rPr lang="en-US" sz="1400" dirty="0" smtClean="0">
                <a:solidFill>
                  <a:srgbClr val="FF0000"/>
                </a:solidFill>
              </a:rPr>
              <a:t>, </a:t>
            </a:r>
            <a:r>
              <a:rPr lang="en-US" sz="1400" dirty="0" err="1" smtClean="0">
                <a:solidFill>
                  <a:srgbClr val="FF0000"/>
                </a:solidFill>
              </a:rPr>
              <a:t>fread</a:t>
            </a:r>
            <a:r>
              <a:rPr lang="en-US" sz="1400" dirty="0" smtClean="0">
                <a:solidFill>
                  <a:srgbClr val="FF0000"/>
                </a:solidFill>
              </a:rPr>
              <a:t>, </a:t>
            </a:r>
            <a:r>
              <a:rPr lang="en-US" sz="1400" dirty="0" err="1" smtClean="0">
                <a:solidFill>
                  <a:srgbClr val="FF0000"/>
                </a:solidFill>
              </a:rPr>
              <a:t>fwrite</a:t>
            </a:r>
            <a:r>
              <a:rPr lang="en-US" sz="1400" dirty="0" smtClean="0">
                <a:solidFill>
                  <a:srgbClr val="FF0000"/>
                </a:solidFill>
              </a:rPr>
              <a:t>, …</a:t>
            </a:r>
            <a:endParaRPr lang="en-US" sz="1400" dirty="0">
              <a:solidFill>
                <a:srgbClr val="FF0000"/>
              </a:solidFill>
            </a:endParaRPr>
          </a:p>
        </p:txBody>
      </p:sp>
      <p:sp>
        <p:nvSpPr>
          <p:cNvPr id="24" name="Text Box 24" descr="90%"/>
          <p:cNvSpPr txBox="1">
            <a:spLocks noChangeArrowheads="1"/>
          </p:cNvSpPr>
          <p:nvPr/>
        </p:nvSpPr>
        <p:spPr bwMode="auto">
          <a:xfrm>
            <a:off x="5148064" y="5660392"/>
            <a:ext cx="2623313" cy="4955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400" dirty="0" smtClean="0">
                <a:solidFill>
                  <a:srgbClr val="FF0000"/>
                </a:solidFill>
                <a:latin typeface="Tahoma"/>
                <a:cs typeface="Tahoma"/>
              </a:rPr>
              <a:t>Persistent (e.g., Phase-Change) </a:t>
            </a:r>
          </a:p>
          <a:p>
            <a:pPr algn="ctr" eaLnBrk="1" fontAlgn="base" hangingPunct="1">
              <a:spcBef>
                <a:spcPct val="0"/>
              </a:spcBef>
              <a:spcAft>
                <a:spcPct val="0"/>
              </a:spcAft>
            </a:pPr>
            <a:r>
              <a:rPr lang="en-US" sz="1400" dirty="0" smtClean="0">
                <a:solidFill>
                  <a:srgbClr val="FF0000"/>
                </a:solidFill>
                <a:latin typeface="Tahoma"/>
                <a:cs typeface="Tahoma"/>
              </a:rPr>
              <a:t>Memory</a:t>
            </a:r>
          </a:p>
        </p:txBody>
      </p:sp>
      <p:pic>
        <p:nvPicPr>
          <p:cNvPr id="25" name="Picture 24"/>
          <p:cNvPicPr>
            <a:picLocks noChangeAspect="1"/>
          </p:cNvPicPr>
          <p:nvPr/>
        </p:nvPicPr>
        <p:blipFill>
          <a:blip r:embed="rId5"/>
          <a:stretch>
            <a:fillRect/>
          </a:stretch>
        </p:blipFill>
        <p:spPr>
          <a:xfrm>
            <a:off x="5635893" y="4653136"/>
            <a:ext cx="1554690" cy="1003885"/>
          </a:xfrm>
          <a:prstGeom prst="rect">
            <a:avLst/>
          </a:prstGeom>
        </p:spPr>
      </p:pic>
      <p:sp>
        <p:nvSpPr>
          <p:cNvPr id="26" name="TextBox 25"/>
          <p:cNvSpPr txBox="1"/>
          <p:nvPr/>
        </p:nvSpPr>
        <p:spPr>
          <a:xfrm>
            <a:off x="11759" y="4597476"/>
            <a:ext cx="184666" cy="369332"/>
          </a:xfrm>
          <a:prstGeom prst="rect">
            <a:avLst/>
          </a:prstGeom>
          <a:noFill/>
        </p:spPr>
        <p:txBody>
          <a:bodyPr wrap="none" rtlCol="0">
            <a:spAutoFit/>
          </a:bodyPr>
          <a:lstStyle/>
          <a:p>
            <a:endParaRPr lang="en-US" dirty="0">
              <a:solidFill>
                <a:srgbClr val="000000"/>
              </a:solidFill>
            </a:endParaRPr>
          </a:p>
        </p:txBody>
      </p:sp>
      <p:sp>
        <p:nvSpPr>
          <p:cNvPr id="27" name="Rounded Rectangle 26"/>
          <p:cNvSpPr>
            <a:spLocks noChangeArrowheads="1"/>
          </p:cNvSpPr>
          <p:nvPr/>
        </p:nvSpPr>
        <p:spPr bwMode="auto">
          <a:xfrm>
            <a:off x="5508104" y="3068960"/>
            <a:ext cx="2232248" cy="1440160"/>
          </a:xfrm>
          <a:prstGeom prst="roundRect">
            <a:avLst>
              <a:gd name="adj" fmla="val 16667"/>
            </a:avLst>
          </a:prstGeom>
          <a:noFill/>
          <a:ln w="66675">
            <a:solidFill>
              <a:srgbClr val="FF0000"/>
            </a:solidFill>
            <a:round/>
            <a:headEnd/>
            <a:tailEnd/>
          </a:ln>
          <a:effectLst>
            <a:outerShdw blurRad="63500" dist="23000" dir="5400000" rotWithShape="0">
              <a:srgbClr val="000000">
                <a:alpha val="34998"/>
              </a:srgbClr>
            </a:outerShdw>
          </a:effectLst>
          <a:extLst>
            <a:ext uri="{909E8E84-426E-40dd-AFC4-6F175D3DCCD1}">
              <a14:hiddenFill xmlns:a14="http://schemas.microsoft.com/office/drawing/2010/main" xmlns="">
                <a:solidFill>
                  <a:srgbClr val="FFFFFF"/>
                </a:solidFill>
              </a14:hiddenFill>
            </a:ext>
          </a:extLst>
        </p:spPr>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18530154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xit" presetSubtype="10" fill="hold" grpId="0" nodeType="clickEffect">
                                  <p:stCondLst>
                                    <p:cond delay="0"/>
                                  </p:stCondLst>
                                  <p:childTnLst>
                                    <p:animEffect transition="out" filter="blinds(horizontal)">
                                      <p:cBhvr>
                                        <p:cTn id="6" dur="500"/>
                                        <p:tgtEl>
                                          <p:spTgt spid="11"/>
                                        </p:tgtEl>
                                      </p:cBhvr>
                                    </p:animEffect>
                                    <p:set>
                                      <p:cBhvr>
                                        <p:cTn id="7" dur="1" fill="hold">
                                          <p:stCondLst>
                                            <p:cond delay="499"/>
                                          </p:stCondLst>
                                        </p:cTn>
                                        <p:tgtEl>
                                          <p:spTgt spid="11"/>
                                        </p:tgtEl>
                                        <p:attrNameLst>
                                          <p:attrName>style.visibility</p:attrName>
                                        </p:attrNameLst>
                                      </p:cBhvr>
                                      <p:to>
                                        <p:strVal val="hidden"/>
                                      </p:to>
                                    </p:set>
                                  </p:childTnLst>
                                </p:cTn>
                              </p:par>
                              <p:par>
                                <p:cTn id="8" presetID="3" presetClass="exit" presetSubtype="10" fill="hold" nodeType="withEffect">
                                  <p:stCondLst>
                                    <p:cond delay="0"/>
                                  </p:stCondLst>
                                  <p:childTnLst>
                                    <p:animEffect transition="out" filter="blinds(horizontal)">
                                      <p:cBhvr>
                                        <p:cTn id="9" dur="500"/>
                                        <p:tgtEl>
                                          <p:spTgt spid="8"/>
                                        </p:tgtEl>
                                      </p:cBhvr>
                                    </p:animEffect>
                                    <p:set>
                                      <p:cBhvr>
                                        <p:cTn id="10" dur="1" fill="hold">
                                          <p:stCondLst>
                                            <p:cond delay="499"/>
                                          </p:stCondLst>
                                        </p:cTn>
                                        <p:tgtEl>
                                          <p:spTgt spid="8"/>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blinds(horizontal)">
                                      <p:cBhvr>
                                        <p:cTn id="15" dur="500"/>
                                        <p:tgtEl>
                                          <p:spTgt spid="24"/>
                                        </p:tgtEl>
                                      </p:cBhvr>
                                    </p:animEffect>
                                  </p:childTnLst>
                                </p:cTn>
                              </p:par>
                              <p:par>
                                <p:cTn id="16" presetID="3" presetClass="entr" presetSubtype="1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blinds(horizontal)">
                                      <p:cBhvr>
                                        <p:cTn id="18" dur="500"/>
                                        <p:tgtEl>
                                          <p:spTgt spid="25"/>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3" end="3"/>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4" grpId="0"/>
      <p:bldP spid="27" grpId="0" animBg="1"/>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solidFill>
                  <a:srgbClr val="006633"/>
                </a:solidFill>
              </a:rPr>
              <a:t>Unified Memory and Storage with NVM</a:t>
            </a:r>
            <a:endParaRPr lang="en-US" dirty="0"/>
          </a:p>
        </p:txBody>
      </p:sp>
      <p:sp>
        <p:nvSpPr>
          <p:cNvPr id="3" name="Content Placeholder 2"/>
          <p:cNvSpPr>
            <a:spLocks noGrp="1"/>
          </p:cNvSpPr>
          <p:nvPr>
            <p:ph idx="1"/>
          </p:nvPr>
        </p:nvSpPr>
        <p:spPr>
          <a:xfrm>
            <a:off x="228600" y="1052736"/>
            <a:ext cx="8610600" cy="5195664"/>
          </a:xfrm>
        </p:spPr>
        <p:txBody>
          <a:bodyPr/>
          <a:lstStyle/>
          <a:p>
            <a:r>
              <a:rPr lang="en-US" sz="2200" dirty="0">
                <a:sym typeface="Wingdings"/>
              </a:rPr>
              <a:t>Goal: </a:t>
            </a:r>
            <a:r>
              <a:rPr lang="en-US" sz="2200" dirty="0">
                <a:solidFill>
                  <a:srgbClr val="0000FF"/>
                </a:solidFill>
                <a:sym typeface="Wingdings"/>
              </a:rPr>
              <a:t>Unify memory and storage </a:t>
            </a:r>
            <a:r>
              <a:rPr lang="en-US" sz="2200" dirty="0" smtClean="0">
                <a:solidFill>
                  <a:srgbClr val="0000FF"/>
                </a:solidFill>
                <a:sym typeface="Wingdings"/>
              </a:rPr>
              <a:t>management in a single unit to </a:t>
            </a:r>
            <a:r>
              <a:rPr lang="en-US" sz="2200" dirty="0">
                <a:solidFill>
                  <a:srgbClr val="FF0000"/>
                </a:solidFill>
                <a:sym typeface="Wingdings"/>
              </a:rPr>
              <a:t>eliminate wasted work to locate, transfer, and translate data</a:t>
            </a:r>
          </a:p>
          <a:p>
            <a:pPr lvl="1"/>
            <a:r>
              <a:rPr lang="en-US" sz="1800" dirty="0" smtClean="0">
                <a:sym typeface="Wingdings"/>
              </a:rPr>
              <a:t>Improves </a:t>
            </a:r>
            <a:r>
              <a:rPr lang="en-US" sz="1800" dirty="0">
                <a:sym typeface="Wingdings"/>
              </a:rPr>
              <a:t>both energy and performance</a:t>
            </a:r>
          </a:p>
          <a:p>
            <a:pPr lvl="1"/>
            <a:r>
              <a:rPr lang="en-US" sz="1800" dirty="0" smtClean="0">
                <a:sym typeface="Wingdings"/>
              </a:rPr>
              <a:t>Simplifies </a:t>
            </a:r>
            <a:r>
              <a:rPr lang="en-US" sz="1800" dirty="0">
                <a:sym typeface="Wingdings"/>
              </a:rPr>
              <a:t>programming model as well</a:t>
            </a:r>
            <a:endParaRPr lang="en-US" sz="1800"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218</a:t>
            </a:fld>
            <a:endParaRPr lang="en-US" altLang="en-US">
              <a:solidFill>
                <a:srgbClr val="000000"/>
              </a:solidFill>
            </a:endParaRPr>
          </a:p>
        </p:txBody>
      </p:sp>
      <p:sp>
        <p:nvSpPr>
          <p:cNvPr id="5" name="Rectangle 4"/>
          <p:cNvSpPr/>
          <p:nvPr/>
        </p:nvSpPr>
        <p:spPr>
          <a:xfrm>
            <a:off x="4067944" y="4509120"/>
            <a:ext cx="1296144" cy="36004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6" name="Rectangle 5"/>
          <p:cNvSpPr/>
          <p:nvPr/>
        </p:nvSpPr>
        <p:spPr>
          <a:xfrm>
            <a:off x="1619672" y="2996952"/>
            <a:ext cx="6048672" cy="3384376"/>
          </a:xfrm>
          <a:prstGeom prst="rect">
            <a:avLst/>
          </a:prstGeom>
          <a:noFill/>
          <a:ln>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7" name="TextBox 6"/>
          <p:cNvSpPr txBox="1"/>
          <p:nvPr/>
        </p:nvSpPr>
        <p:spPr>
          <a:xfrm>
            <a:off x="1835696" y="2708920"/>
            <a:ext cx="2651011" cy="369332"/>
          </a:xfrm>
          <a:prstGeom prst="rect">
            <a:avLst/>
          </a:prstGeom>
          <a:solidFill>
            <a:srgbClr val="FFFFFF"/>
          </a:solidFill>
        </p:spPr>
        <p:txBody>
          <a:bodyPr wrap="none" rtlCol="0">
            <a:spAutoFit/>
          </a:bodyPr>
          <a:lstStyle/>
          <a:p>
            <a:r>
              <a:rPr lang="en-US" dirty="0" smtClean="0">
                <a:solidFill>
                  <a:srgbClr val="000000"/>
                </a:solidFill>
              </a:rPr>
              <a:t>Unified Memory/Storage</a:t>
            </a:r>
            <a:endParaRPr lang="en-US" dirty="0">
              <a:solidFill>
                <a:srgbClr val="000000"/>
              </a:solidFill>
            </a:endParaRPr>
          </a:p>
        </p:txBody>
      </p:sp>
      <p:sp>
        <p:nvSpPr>
          <p:cNvPr id="8" name="Text Box 13" descr="90%"/>
          <p:cNvSpPr txBox="1">
            <a:spLocks noChangeArrowheads="1"/>
          </p:cNvSpPr>
          <p:nvPr/>
        </p:nvSpPr>
        <p:spPr bwMode="auto">
          <a:xfrm>
            <a:off x="4185446" y="4003438"/>
            <a:ext cx="1047549" cy="495520"/>
          </a:xfrm>
          <a:prstGeom prst="rect">
            <a:avLst/>
          </a:prstGeom>
          <a:noFill/>
          <a:ln w="12700">
            <a:noFill/>
            <a:miter lim="800000"/>
            <a:headEnd/>
            <a:tailEnd/>
          </a:ln>
          <a:effectLst/>
        </p:spPr>
        <p:txBody>
          <a:bodyPr wrap="none" lIns="64008" tIns="32004" rIns="64008" bIns="32004">
            <a:spAutoFit/>
          </a:bodyPr>
          <a:lstStyle/>
          <a:p>
            <a:pPr algn="ctr">
              <a:defRPr/>
            </a:pPr>
            <a:r>
              <a:rPr lang="en-US" sz="1400" kern="0" dirty="0" smtClean="0">
                <a:solidFill>
                  <a:sysClr val="windowText" lastClr="000000"/>
                </a:solidFill>
                <a:ea typeface="Arial" pitchFamily="-107" charset="0"/>
                <a:cs typeface="Tahoma"/>
              </a:rPr>
              <a:t>Processor</a:t>
            </a:r>
          </a:p>
          <a:p>
            <a:pPr algn="ctr">
              <a:defRPr/>
            </a:pPr>
            <a:r>
              <a:rPr lang="en-US" sz="1400" kern="0" dirty="0">
                <a:solidFill>
                  <a:sysClr val="windowText" lastClr="000000"/>
                </a:solidFill>
                <a:ea typeface="Arial" pitchFamily="-107" charset="0"/>
                <a:cs typeface="Tahoma"/>
              </a:rPr>
              <a:t>a</a:t>
            </a:r>
            <a:r>
              <a:rPr lang="en-US" sz="1400" kern="0" dirty="0" smtClean="0">
                <a:solidFill>
                  <a:sysClr val="windowText" lastClr="000000"/>
                </a:solidFill>
                <a:ea typeface="Arial" pitchFamily="-107" charset="0"/>
                <a:cs typeface="Tahoma"/>
              </a:rPr>
              <a:t>nd caches</a:t>
            </a:r>
            <a:endParaRPr lang="en-US" sz="1400" kern="0" dirty="0">
              <a:solidFill>
                <a:sysClr val="windowText" lastClr="000000"/>
              </a:solidFill>
              <a:ea typeface="Arial" pitchFamily="-107" charset="0"/>
              <a:cs typeface="Tahoma"/>
            </a:endParaRPr>
          </a:p>
        </p:txBody>
      </p:sp>
      <p:sp>
        <p:nvSpPr>
          <p:cNvPr id="9" name="Text Box 24" descr="90%"/>
          <p:cNvSpPr txBox="1">
            <a:spLocks noChangeArrowheads="1"/>
          </p:cNvSpPr>
          <p:nvPr/>
        </p:nvSpPr>
        <p:spPr bwMode="auto">
          <a:xfrm>
            <a:off x="3059832" y="6063351"/>
            <a:ext cx="3399392" cy="2800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400" dirty="0" smtClean="0">
                <a:solidFill>
                  <a:srgbClr val="FF0000"/>
                </a:solidFill>
                <a:latin typeface="Tahoma"/>
                <a:cs typeface="Tahoma"/>
              </a:rPr>
              <a:t>Persistent (e.g., Phase-Change) Memory</a:t>
            </a:r>
          </a:p>
        </p:txBody>
      </p:sp>
      <p:pic>
        <p:nvPicPr>
          <p:cNvPr id="10" name="Content Placeholder 6" descr="barcelona-die-photo-color.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271452" y="3140968"/>
            <a:ext cx="874036" cy="8525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cxnSp>
        <p:nvCxnSpPr>
          <p:cNvPr id="11" name="Straight Arrow Connector 10"/>
          <p:cNvCxnSpPr/>
          <p:nvPr/>
        </p:nvCxnSpPr>
        <p:spPr>
          <a:xfrm>
            <a:off x="4355976" y="4432556"/>
            <a:ext cx="0" cy="52761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2" name="TextBox 11"/>
          <p:cNvSpPr txBox="1"/>
          <p:nvPr/>
        </p:nvSpPr>
        <p:spPr>
          <a:xfrm>
            <a:off x="2987824" y="4509120"/>
            <a:ext cx="1049474" cy="307777"/>
          </a:xfrm>
          <a:prstGeom prst="rect">
            <a:avLst/>
          </a:prstGeom>
          <a:noFill/>
        </p:spPr>
        <p:txBody>
          <a:bodyPr wrap="none" rtlCol="0">
            <a:spAutoFit/>
          </a:bodyPr>
          <a:lstStyle/>
          <a:p>
            <a:r>
              <a:rPr lang="en-US" sz="1400" dirty="0" smtClean="0">
                <a:solidFill>
                  <a:srgbClr val="000000"/>
                </a:solidFill>
              </a:rPr>
              <a:t>Load/Store</a:t>
            </a:r>
            <a:endParaRPr lang="en-US" sz="1400" dirty="0">
              <a:solidFill>
                <a:srgbClr val="000000"/>
              </a:solidFill>
            </a:endParaRPr>
          </a:p>
        </p:txBody>
      </p:sp>
      <p:pic>
        <p:nvPicPr>
          <p:cNvPr id="13" name="Picture 12"/>
          <p:cNvPicPr>
            <a:picLocks noChangeAspect="1"/>
          </p:cNvPicPr>
          <p:nvPr/>
        </p:nvPicPr>
        <p:blipFill>
          <a:blip r:embed="rId3"/>
          <a:stretch>
            <a:fillRect/>
          </a:stretch>
        </p:blipFill>
        <p:spPr>
          <a:xfrm>
            <a:off x="3935700" y="5056095"/>
            <a:ext cx="1554690" cy="1003885"/>
          </a:xfrm>
          <a:prstGeom prst="rect">
            <a:avLst/>
          </a:prstGeom>
        </p:spPr>
      </p:pic>
      <p:cxnSp>
        <p:nvCxnSpPr>
          <p:cNvPr id="14" name="Straight Connector 13"/>
          <p:cNvCxnSpPr/>
          <p:nvPr/>
        </p:nvCxnSpPr>
        <p:spPr>
          <a:xfrm flipH="1" flipV="1">
            <a:off x="2915816" y="4077072"/>
            <a:ext cx="1152128" cy="432048"/>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15" name="TextBox 14"/>
          <p:cNvSpPr txBox="1"/>
          <p:nvPr/>
        </p:nvSpPr>
        <p:spPr>
          <a:xfrm>
            <a:off x="2123728" y="3573016"/>
            <a:ext cx="1659429" cy="523220"/>
          </a:xfrm>
          <a:prstGeom prst="rect">
            <a:avLst/>
          </a:prstGeom>
          <a:noFill/>
        </p:spPr>
        <p:txBody>
          <a:bodyPr wrap="none" rtlCol="0">
            <a:spAutoFit/>
          </a:bodyPr>
          <a:lstStyle/>
          <a:p>
            <a:pPr algn="ctr"/>
            <a:r>
              <a:rPr lang="en-US" sz="1400" dirty="0" smtClean="0">
                <a:solidFill>
                  <a:srgbClr val="FF0000"/>
                </a:solidFill>
              </a:rPr>
              <a:t>Persistent Memory</a:t>
            </a:r>
          </a:p>
          <a:p>
            <a:pPr algn="ctr"/>
            <a:r>
              <a:rPr lang="en-US" sz="1400" dirty="0" smtClean="0">
                <a:solidFill>
                  <a:srgbClr val="FF0000"/>
                </a:solidFill>
              </a:rPr>
              <a:t>Manager</a:t>
            </a:r>
            <a:endParaRPr lang="en-US" sz="1400" dirty="0">
              <a:solidFill>
                <a:srgbClr val="FF0000"/>
              </a:solidFill>
            </a:endParaRPr>
          </a:p>
        </p:txBody>
      </p:sp>
      <p:cxnSp>
        <p:nvCxnSpPr>
          <p:cNvPr id="16" name="Straight Arrow Connector 15"/>
          <p:cNvCxnSpPr/>
          <p:nvPr/>
        </p:nvCxnSpPr>
        <p:spPr>
          <a:xfrm flipV="1">
            <a:off x="5076056" y="4437112"/>
            <a:ext cx="0" cy="52761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7" name="TextBox 16"/>
          <p:cNvSpPr txBox="1"/>
          <p:nvPr/>
        </p:nvSpPr>
        <p:spPr>
          <a:xfrm>
            <a:off x="5436096" y="4509120"/>
            <a:ext cx="928459" cy="307777"/>
          </a:xfrm>
          <a:prstGeom prst="rect">
            <a:avLst/>
          </a:prstGeom>
          <a:noFill/>
        </p:spPr>
        <p:txBody>
          <a:bodyPr wrap="none" rtlCol="0">
            <a:spAutoFit/>
          </a:bodyPr>
          <a:lstStyle/>
          <a:p>
            <a:r>
              <a:rPr lang="en-US" sz="1400" dirty="0" smtClean="0">
                <a:solidFill>
                  <a:srgbClr val="000000"/>
                </a:solidFill>
              </a:rPr>
              <a:t>Feedback</a:t>
            </a:r>
            <a:endParaRPr lang="en-US" sz="1400" dirty="0">
              <a:solidFill>
                <a:srgbClr val="000000"/>
              </a:solidFill>
            </a:endParaRPr>
          </a:p>
        </p:txBody>
      </p:sp>
      <p:sp>
        <p:nvSpPr>
          <p:cNvPr id="18" name="Rectangle 17"/>
          <p:cNvSpPr/>
          <p:nvPr/>
        </p:nvSpPr>
        <p:spPr>
          <a:xfrm>
            <a:off x="1475656" y="6344604"/>
            <a:ext cx="7056784" cy="553998"/>
          </a:xfrm>
          <a:prstGeom prst="rect">
            <a:avLst/>
          </a:prstGeom>
        </p:spPr>
        <p:txBody>
          <a:bodyPr wrap="square">
            <a:spAutoFit/>
          </a:bodyPr>
          <a:lstStyle/>
          <a:p>
            <a:r>
              <a:rPr lang="en-US" sz="1500" dirty="0">
                <a:solidFill>
                  <a:srgbClr val="000000"/>
                </a:solidFill>
              </a:rPr>
              <a:t>Meza+, </a:t>
            </a:r>
            <a:r>
              <a:rPr lang="en-US" sz="1500" dirty="0" smtClean="0">
                <a:solidFill>
                  <a:srgbClr val="000000"/>
                </a:solidFill>
              </a:rPr>
              <a:t>“</a:t>
            </a:r>
            <a:r>
              <a:rPr lang="en-US" sz="1500" dirty="0" smtClean="0">
                <a:solidFill>
                  <a:srgbClr val="0000FF"/>
                </a:solidFill>
              </a:rPr>
              <a:t>A Case for Efficient Hardware-Software Cooperative Management of Storage and Memory</a:t>
            </a:r>
            <a:r>
              <a:rPr lang="en-US" sz="1500" dirty="0" smtClean="0">
                <a:solidFill>
                  <a:srgbClr val="000000"/>
                </a:solidFill>
              </a:rPr>
              <a:t>,</a:t>
            </a:r>
            <a:r>
              <a:rPr lang="en-US" sz="1500" dirty="0">
                <a:solidFill>
                  <a:srgbClr val="000000"/>
                </a:solidFill>
              </a:rPr>
              <a:t>” </a:t>
            </a:r>
            <a:r>
              <a:rPr lang="en-US" sz="1500" dirty="0" smtClean="0">
                <a:solidFill>
                  <a:srgbClr val="000000"/>
                </a:solidFill>
              </a:rPr>
              <a:t>WEED 2013.</a:t>
            </a:r>
            <a:endParaRPr lang="en-US" sz="1500" dirty="0">
              <a:solidFill>
                <a:srgbClr val="000000"/>
              </a:solidFill>
            </a:endParaRPr>
          </a:p>
        </p:txBody>
      </p:sp>
    </p:spTree>
    <p:extLst>
      <p:ext uri="{BB962C8B-B14F-4D97-AF65-F5344CB8AC3E}">
        <p14:creationId xmlns:p14="http://schemas.microsoft.com/office/powerpoint/2010/main" val="5117114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Persistent Memory Manager (PMM)</a:t>
            </a:r>
          </a:p>
        </p:txBody>
      </p:sp>
      <p:sp>
        <p:nvSpPr>
          <p:cNvPr id="3" name="Content Placeholder 2"/>
          <p:cNvSpPr>
            <a:spLocks noGrp="1"/>
          </p:cNvSpPr>
          <p:nvPr>
            <p:ph idx="1"/>
          </p:nvPr>
        </p:nvSpPr>
        <p:spPr/>
        <p:txBody>
          <a:bodyPr/>
          <a:lstStyle/>
          <a:p>
            <a:endParaRPr lang="en-US" sz="2200"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219</a:t>
            </a:fld>
            <a:endParaRPr lang="en-US" altLang="en-US">
              <a:solidFill>
                <a:srgbClr val="000000"/>
              </a:solidFill>
            </a:endParaRPr>
          </a:p>
        </p:txBody>
      </p:sp>
      <p:pic>
        <p:nvPicPr>
          <p:cNvPr id="6" name="Picture 5"/>
          <p:cNvPicPr>
            <a:picLocks noChangeAspect="1"/>
          </p:cNvPicPr>
          <p:nvPr/>
        </p:nvPicPr>
        <p:blipFill>
          <a:blip r:embed="rId3"/>
          <a:stretch>
            <a:fillRect/>
          </a:stretch>
        </p:blipFill>
        <p:spPr>
          <a:xfrm>
            <a:off x="827584" y="786355"/>
            <a:ext cx="6624736" cy="5018909"/>
          </a:xfrm>
          <a:prstGeom prst="rect">
            <a:avLst/>
          </a:prstGeom>
        </p:spPr>
      </p:pic>
      <p:sp>
        <p:nvSpPr>
          <p:cNvPr id="7" name="TextBox 6"/>
          <p:cNvSpPr txBox="1"/>
          <p:nvPr/>
        </p:nvSpPr>
        <p:spPr>
          <a:xfrm>
            <a:off x="251520" y="5910371"/>
            <a:ext cx="8593137" cy="830997"/>
          </a:xfrm>
          <a:prstGeom prst="rect">
            <a:avLst/>
          </a:prstGeom>
          <a:solidFill>
            <a:sysClr val="window" lastClr="FFFFFF"/>
          </a:solidFill>
          <a:ln w="25400" cap="flat" cmpd="sng" algn="ctr">
            <a:solidFill>
              <a:srgbClr val="0000FF"/>
            </a:solidFill>
            <a:prstDash val="solid"/>
          </a:ln>
          <a:effectLst/>
        </p:spPr>
        <p:txBody>
          <a:bodyPr>
            <a:spAutoFit/>
          </a:bodyPr>
          <a:lstStyle/>
          <a:p>
            <a:pPr algn="ctr">
              <a:defRPr/>
            </a:pPr>
            <a:r>
              <a:rPr lang="en-US" sz="2400" b="1" kern="0" dirty="0" smtClean="0">
                <a:solidFill>
                  <a:srgbClr val="0000FF"/>
                </a:solidFill>
                <a:latin typeface="Calibri"/>
              </a:rPr>
              <a:t>PMM uses access and hint information to allocate, locate, migrate and access data in the heterogeneous array of devices</a:t>
            </a:r>
            <a:endParaRPr lang="en-US" sz="2400" b="1" kern="0" dirty="0">
              <a:solidFill>
                <a:srgbClr val="0000FF"/>
              </a:solidFill>
              <a:latin typeface="Calibri"/>
            </a:endParaRPr>
          </a:p>
        </p:txBody>
      </p:sp>
      <p:sp>
        <p:nvSpPr>
          <p:cNvPr id="8" name="Rounded Rectangle 7"/>
          <p:cNvSpPr>
            <a:spLocks noChangeArrowheads="1"/>
          </p:cNvSpPr>
          <p:nvPr/>
        </p:nvSpPr>
        <p:spPr bwMode="auto">
          <a:xfrm>
            <a:off x="2555776" y="1412776"/>
            <a:ext cx="3312368" cy="432048"/>
          </a:xfrm>
          <a:prstGeom prst="roundRect">
            <a:avLst>
              <a:gd name="adj" fmla="val 16667"/>
            </a:avLst>
          </a:prstGeom>
          <a:noFill/>
          <a:ln w="28575">
            <a:solidFill>
              <a:srgbClr val="0000FF"/>
            </a:solidFill>
            <a:round/>
            <a:headEnd/>
            <a:tailEnd/>
          </a:ln>
          <a:effectLst>
            <a:outerShdw blurRad="63500" dist="23000" dir="5400000" rotWithShape="0">
              <a:srgbClr val="000000">
                <a:alpha val="34998"/>
              </a:srgbClr>
            </a:outerShdw>
          </a:effectLst>
          <a:extLst>
            <a:ext uri="{909E8E84-426E-40dd-AFC4-6F175D3DCCD1}">
              <a14:hiddenFill xmlns:a14="http://schemas.microsoft.com/office/drawing/2010/main" xmlns="">
                <a:solidFill>
                  <a:srgbClr val="FFFFFF"/>
                </a:solidFill>
              </a14:hiddenFill>
            </a:ext>
          </a:extLst>
        </p:spPr>
        <p:txBody>
          <a:bodyPr anchor="ctr"/>
          <a:lstStyle/>
          <a:p>
            <a:pPr algn="ctr">
              <a:defRPr/>
            </a:pPr>
            <a:endParaRPr lang="en-US">
              <a:solidFill>
                <a:srgbClr val="FFFFFF"/>
              </a:solidFill>
            </a:endParaRPr>
          </a:p>
        </p:txBody>
      </p:sp>
      <p:sp>
        <p:nvSpPr>
          <p:cNvPr id="9" name="TextBox 38"/>
          <p:cNvSpPr txBox="1">
            <a:spLocks noChangeArrowheads="1"/>
          </p:cNvSpPr>
          <p:nvPr/>
        </p:nvSpPr>
        <p:spPr bwMode="auto">
          <a:xfrm rot="10800000" flipV="1">
            <a:off x="5868144" y="1434262"/>
            <a:ext cx="1800200" cy="338554"/>
          </a:xfrm>
          <a:prstGeom prst="rect">
            <a:avLst/>
          </a:prstGeom>
          <a:noFill/>
          <a:ln>
            <a:noFill/>
          </a:ln>
          <a:scene3d>
            <a:camera prst="orthographicFront">
              <a:rot lat="0" lon="0" rev="0"/>
            </a:camera>
            <a:lightRig rig="threePt" dir="t"/>
          </a:scene3d>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sz="1600" dirty="0" smtClean="0">
                <a:solidFill>
                  <a:srgbClr val="0000FF"/>
                </a:solidFill>
              </a:rPr>
              <a:t>Persistent objects</a:t>
            </a:r>
          </a:p>
        </p:txBody>
      </p:sp>
    </p:spTree>
    <p:extLst>
      <p:ext uri="{BB962C8B-B14F-4D97-AF65-F5344CB8AC3E}">
        <p14:creationId xmlns:p14="http://schemas.microsoft.com/office/powerpoint/2010/main" val="18095990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How Reliable/Secure/Safe is This Bridge?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a:t>
            </a:fld>
            <a:endParaRPr lang="en-US" altLang="en-US">
              <a:solidFill>
                <a:srgbClr val="000000"/>
              </a:solidFill>
            </a:endParaRPr>
          </a:p>
        </p:txBody>
      </p:sp>
      <p:pic>
        <p:nvPicPr>
          <p:cNvPr id="5" name="Picture 4" descr="tacom1.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97680" y="1484785"/>
            <a:ext cx="7884320" cy="4464496"/>
          </a:xfrm>
          <a:prstGeom prst="rect">
            <a:avLst/>
          </a:prstGeom>
        </p:spPr>
      </p:pic>
      <p:sp>
        <p:nvSpPr>
          <p:cNvPr id="6" name="Rectangle 5"/>
          <p:cNvSpPr/>
          <p:nvPr/>
        </p:nvSpPr>
        <p:spPr>
          <a:xfrm>
            <a:off x="2304256" y="6495147"/>
            <a:ext cx="4572000" cy="246221"/>
          </a:xfrm>
          <a:prstGeom prst="rect">
            <a:avLst/>
          </a:prstGeom>
        </p:spPr>
        <p:txBody>
          <a:bodyPr>
            <a:spAutoFit/>
          </a:bodyPr>
          <a:lstStyle/>
          <a:p>
            <a:r>
              <a:rPr lang="en-US" sz="1000" dirty="0" smtClean="0">
                <a:solidFill>
                  <a:srgbClr val="000000"/>
                </a:solidFill>
                <a:latin typeface="Calibri"/>
                <a:cs typeface="Calibri"/>
              </a:rPr>
              <a:t>Source: http</a:t>
            </a:r>
            <a:r>
              <a:rPr lang="en-US" sz="1000" dirty="0">
                <a:solidFill>
                  <a:srgbClr val="000000"/>
                </a:solidFill>
                <a:latin typeface="Calibri"/>
                <a:cs typeface="Calibri"/>
              </a:rPr>
              <a:t>://</a:t>
            </a:r>
            <a:r>
              <a:rPr lang="en-US" sz="1000" dirty="0" err="1">
                <a:solidFill>
                  <a:srgbClr val="000000"/>
                </a:solidFill>
                <a:latin typeface="Calibri"/>
                <a:cs typeface="Calibri"/>
              </a:rPr>
              <a:t>www.technologystudent.com</a:t>
            </a:r>
            <a:r>
              <a:rPr lang="en-US" sz="1000" dirty="0">
                <a:solidFill>
                  <a:srgbClr val="000000"/>
                </a:solidFill>
                <a:latin typeface="Calibri"/>
                <a:cs typeface="Calibri"/>
              </a:rPr>
              <a:t>/struct1/tacom1.png</a:t>
            </a:r>
          </a:p>
        </p:txBody>
      </p:sp>
    </p:spTree>
    <p:extLst>
      <p:ext uri="{BB962C8B-B14F-4D97-AF65-F5344CB8AC3E}">
        <p14:creationId xmlns:p14="http://schemas.microsoft.com/office/powerpoint/2010/main" val="237236038"/>
      </p:ext>
    </p:extLst>
  </p:cSld>
  <p:clrMapOvr>
    <a:masterClrMapping/>
  </p:clrMapOvr>
  <p:transition/>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noAutofit/>
          </a:bodyPr>
          <a:lstStyle/>
          <a:p>
            <a:r>
              <a:rPr lang="en-US" sz="3800" dirty="0" smtClean="0"/>
              <a:t>Performance Benefits </a:t>
            </a:r>
            <a:r>
              <a:rPr lang="en-US" sz="3800" dirty="0"/>
              <a:t>of a Single-Level Store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220</a:t>
            </a:fld>
            <a:endParaRPr lang="en-US" altLang="en-US">
              <a:solidFill>
                <a:srgbClr val="000000"/>
              </a:solidFill>
            </a:endParaRPr>
          </a:p>
        </p:txBody>
      </p:sp>
      <p:pic>
        <p:nvPicPr>
          <p:cNvPr id="8" name="Content Placeholder 7"/>
          <p:cNvPicPr>
            <a:picLocks noGrp="1" noChangeAspect="1"/>
          </p:cNvPicPr>
          <p:nvPr>
            <p:ph idx="1"/>
          </p:nvPr>
        </p:nvPicPr>
        <p:blipFill>
          <a:blip r:embed="rId3"/>
          <a:srcRect l="-7256" r="-7256"/>
          <a:stretch>
            <a:fillRect/>
          </a:stretch>
        </p:blipFill>
        <p:spPr/>
      </p:pic>
      <p:cxnSp>
        <p:nvCxnSpPr>
          <p:cNvPr id="6" name="Straight Arrow Connector 5"/>
          <p:cNvCxnSpPr/>
          <p:nvPr/>
        </p:nvCxnSpPr>
        <p:spPr bwMode="auto">
          <a:xfrm>
            <a:off x="5436096" y="5229200"/>
            <a:ext cx="1080120" cy="144016"/>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9" name="TextBox 38"/>
          <p:cNvSpPr txBox="1">
            <a:spLocks noChangeArrowheads="1"/>
          </p:cNvSpPr>
          <p:nvPr/>
        </p:nvSpPr>
        <p:spPr bwMode="auto">
          <a:xfrm>
            <a:off x="5559334" y="4797152"/>
            <a:ext cx="74085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~5X</a:t>
            </a:r>
            <a:endParaRPr lang="en-US" dirty="0">
              <a:solidFill>
                <a:srgbClr val="FF0000"/>
              </a:solidFill>
            </a:endParaRPr>
          </a:p>
        </p:txBody>
      </p:sp>
      <p:cxnSp>
        <p:nvCxnSpPr>
          <p:cNvPr id="10" name="Straight Arrow Connector 9"/>
          <p:cNvCxnSpPr/>
          <p:nvPr/>
        </p:nvCxnSpPr>
        <p:spPr bwMode="auto">
          <a:xfrm>
            <a:off x="3851920" y="2348880"/>
            <a:ext cx="936104" cy="2592288"/>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1" name="TextBox 38"/>
          <p:cNvSpPr txBox="1">
            <a:spLocks noChangeArrowheads="1"/>
          </p:cNvSpPr>
          <p:nvPr/>
        </p:nvSpPr>
        <p:spPr bwMode="auto">
          <a:xfrm>
            <a:off x="3817565" y="1916832"/>
            <a:ext cx="91202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~24X</a:t>
            </a:r>
            <a:endParaRPr lang="en-US" dirty="0">
              <a:solidFill>
                <a:srgbClr val="FF0000"/>
              </a:solidFill>
            </a:endParaRPr>
          </a:p>
        </p:txBody>
      </p:sp>
      <p:sp>
        <p:nvSpPr>
          <p:cNvPr id="12" name="Rectangle 11"/>
          <p:cNvSpPr/>
          <p:nvPr/>
        </p:nvSpPr>
        <p:spPr>
          <a:xfrm>
            <a:off x="1475656" y="6344604"/>
            <a:ext cx="7056784" cy="553998"/>
          </a:xfrm>
          <a:prstGeom prst="rect">
            <a:avLst/>
          </a:prstGeom>
        </p:spPr>
        <p:txBody>
          <a:bodyPr wrap="square">
            <a:spAutoFit/>
          </a:bodyPr>
          <a:lstStyle/>
          <a:p>
            <a:r>
              <a:rPr lang="en-US" sz="1500" dirty="0">
                <a:solidFill>
                  <a:srgbClr val="000000"/>
                </a:solidFill>
              </a:rPr>
              <a:t>Meza+, </a:t>
            </a:r>
            <a:r>
              <a:rPr lang="en-US" sz="1500" dirty="0" smtClean="0">
                <a:solidFill>
                  <a:srgbClr val="000000"/>
                </a:solidFill>
              </a:rPr>
              <a:t>“</a:t>
            </a:r>
            <a:r>
              <a:rPr lang="en-US" sz="1500" dirty="0" smtClean="0">
                <a:solidFill>
                  <a:srgbClr val="0000FF"/>
                </a:solidFill>
              </a:rPr>
              <a:t>A Case for Efficient Hardware-Software Cooperative Management of Storage and Memory</a:t>
            </a:r>
            <a:r>
              <a:rPr lang="en-US" sz="1500" dirty="0" smtClean="0">
                <a:solidFill>
                  <a:srgbClr val="000000"/>
                </a:solidFill>
              </a:rPr>
              <a:t>,</a:t>
            </a:r>
            <a:r>
              <a:rPr lang="en-US" sz="1500" dirty="0">
                <a:solidFill>
                  <a:srgbClr val="000000"/>
                </a:solidFill>
              </a:rPr>
              <a:t>” </a:t>
            </a:r>
            <a:r>
              <a:rPr lang="en-US" sz="1500" dirty="0" smtClean="0">
                <a:solidFill>
                  <a:srgbClr val="000000"/>
                </a:solidFill>
              </a:rPr>
              <a:t>WEED 2013.</a:t>
            </a:r>
            <a:endParaRPr lang="en-US" sz="1500" dirty="0">
              <a:solidFill>
                <a:srgbClr val="000000"/>
              </a:solidFill>
            </a:endParaRPr>
          </a:p>
        </p:txBody>
      </p:sp>
    </p:spTree>
    <p:extLst>
      <p:ext uri="{BB962C8B-B14F-4D97-AF65-F5344CB8AC3E}">
        <p14:creationId xmlns:p14="http://schemas.microsoft.com/office/powerpoint/2010/main" val="4837603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Energy Benefits of a Single-Level Store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221</a:t>
            </a:fld>
            <a:endParaRPr lang="en-US" altLang="en-US">
              <a:solidFill>
                <a:srgbClr val="000000"/>
              </a:solidFill>
            </a:endParaRPr>
          </a:p>
        </p:txBody>
      </p:sp>
      <p:pic>
        <p:nvPicPr>
          <p:cNvPr id="6" name="Content Placeholder 5"/>
          <p:cNvPicPr>
            <a:picLocks noGrp="1" noChangeAspect="1"/>
          </p:cNvPicPr>
          <p:nvPr>
            <p:ph idx="1"/>
          </p:nvPr>
        </p:nvPicPr>
        <p:blipFill>
          <a:blip r:embed="rId3"/>
          <a:srcRect l="-7624" r="-7624"/>
          <a:stretch>
            <a:fillRect/>
          </a:stretch>
        </p:blipFill>
        <p:spPr/>
      </p:pic>
      <p:cxnSp>
        <p:nvCxnSpPr>
          <p:cNvPr id="8" name="Straight Arrow Connector 7"/>
          <p:cNvCxnSpPr/>
          <p:nvPr/>
        </p:nvCxnSpPr>
        <p:spPr bwMode="auto">
          <a:xfrm>
            <a:off x="5436096" y="5229200"/>
            <a:ext cx="1080120" cy="144016"/>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9" name="TextBox 38"/>
          <p:cNvSpPr txBox="1">
            <a:spLocks noChangeArrowheads="1"/>
          </p:cNvSpPr>
          <p:nvPr/>
        </p:nvSpPr>
        <p:spPr bwMode="auto">
          <a:xfrm>
            <a:off x="5559334" y="4797152"/>
            <a:ext cx="74085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~5X</a:t>
            </a:r>
            <a:endParaRPr lang="en-US" dirty="0">
              <a:solidFill>
                <a:srgbClr val="FF0000"/>
              </a:solidFill>
            </a:endParaRPr>
          </a:p>
        </p:txBody>
      </p:sp>
      <p:cxnSp>
        <p:nvCxnSpPr>
          <p:cNvPr id="10" name="Straight Arrow Connector 9"/>
          <p:cNvCxnSpPr/>
          <p:nvPr/>
        </p:nvCxnSpPr>
        <p:spPr bwMode="auto">
          <a:xfrm>
            <a:off x="3851920" y="2348880"/>
            <a:ext cx="936104" cy="2592288"/>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1" name="TextBox 38"/>
          <p:cNvSpPr txBox="1">
            <a:spLocks noChangeArrowheads="1"/>
          </p:cNvSpPr>
          <p:nvPr/>
        </p:nvSpPr>
        <p:spPr bwMode="auto">
          <a:xfrm>
            <a:off x="3817565" y="1916832"/>
            <a:ext cx="91202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~16X</a:t>
            </a:r>
            <a:endParaRPr lang="en-US" dirty="0">
              <a:solidFill>
                <a:srgbClr val="FF0000"/>
              </a:solidFill>
            </a:endParaRPr>
          </a:p>
        </p:txBody>
      </p:sp>
      <p:sp>
        <p:nvSpPr>
          <p:cNvPr id="12" name="Rectangle 11"/>
          <p:cNvSpPr/>
          <p:nvPr/>
        </p:nvSpPr>
        <p:spPr>
          <a:xfrm>
            <a:off x="1475656" y="6344604"/>
            <a:ext cx="7056784" cy="553998"/>
          </a:xfrm>
          <a:prstGeom prst="rect">
            <a:avLst/>
          </a:prstGeom>
        </p:spPr>
        <p:txBody>
          <a:bodyPr wrap="square">
            <a:spAutoFit/>
          </a:bodyPr>
          <a:lstStyle/>
          <a:p>
            <a:r>
              <a:rPr lang="en-US" sz="1500" dirty="0">
                <a:solidFill>
                  <a:srgbClr val="000000"/>
                </a:solidFill>
              </a:rPr>
              <a:t>Meza+, </a:t>
            </a:r>
            <a:r>
              <a:rPr lang="en-US" sz="1500" dirty="0" smtClean="0">
                <a:solidFill>
                  <a:srgbClr val="000000"/>
                </a:solidFill>
              </a:rPr>
              <a:t>“</a:t>
            </a:r>
            <a:r>
              <a:rPr lang="en-US" sz="1500" dirty="0" smtClean="0">
                <a:solidFill>
                  <a:srgbClr val="0000FF"/>
                </a:solidFill>
              </a:rPr>
              <a:t>A Case for Efficient Hardware-Software Cooperative Management of Storage and Memory</a:t>
            </a:r>
            <a:r>
              <a:rPr lang="en-US" sz="1500" dirty="0" smtClean="0">
                <a:solidFill>
                  <a:srgbClr val="000000"/>
                </a:solidFill>
              </a:rPr>
              <a:t>,</a:t>
            </a:r>
            <a:r>
              <a:rPr lang="en-US" sz="1500" dirty="0">
                <a:solidFill>
                  <a:srgbClr val="000000"/>
                </a:solidFill>
              </a:rPr>
              <a:t>” </a:t>
            </a:r>
            <a:r>
              <a:rPr lang="en-US" sz="1500" dirty="0" smtClean="0">
                <a:solidFill>
                  <a:srgbClr val="000000"/>
                </a:solidFill>
              </a:rPr>
              <a:t>WEED 2013.</a:t>
            </a:r>
            <a:endParaRPr lang="en-US" sz="1500" dirty="0">
              <a:solidFill>
                <a:srgbClr val="000000"/>
              </a:solidFill>
            </a:endParaRPr>
          </a:p>
        </p:txBody>
      </p:sp>
    </p:spTree>
    <p:extLst>
      <p:ext uri="{BB962C8B-B14F-4D97-AF65-F5344CB8AC3E}">
        <p14:creationId xmlns:p14="http://schemas.microsoft.com/office/powerpoint/2010/main" val="13801904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800" dirty="0" smtClean="0"/>
              <a:t>On Persistent Memory Benefits &amp; Challenges </a:t>
            </a:r>
            <a:endParaRPr lang="en-US" sz="3800" dirty="0"/>
          </a:p>
        </p:txBody>
      </p:sp>
      <p:sp>
        <p:nvSpPr>
          <p:cNvPr id="3" name="Content Placeholder 2"/>
          <p:cNvSpPr>
            <a:spLocks noGrp="1"/>
          </p:cNvSpPr>
          <p:nvPr>
            <p:ph idx="1"/>
          </p:nvPr>
        </p:nvSpPr>
        <p:spPr>
          <a:xfrm>
            <a:off x="228600" y="1052736"/>
            <a:ext cx="8610600" cy="5195664"/>
          </a:xfrm>
        </p:spPr>
        <p:txBody>
          <a:bodyPr/>
          <a:lstStyle/>
          <a:p>
            <a:r>
              <a:rPr lang="en-US" dirty="0"/>
              <a:t>Justin Meza, </a:t>
            </a:r>
            <a:r>
              <a:rPr lang="en-US" dirty="0" err="1"/>
              <a:t>Yixin</a:t>
            </a:r>
            <a:r>
              <a:rPr lang="en-US" dirty="0"/>
              <a:t> </a:t>
            </a:r>
            <a:r>
              <a:rPr lang="en-US" dirty="0" err="1"/>
              <a:t>Luo</a:t>
            </a:r>
            <a:r>
              <a:rPr lang="en-US" dirty="0"/>
              <a:t>, Samira Khan, </a:t>
            </a:r>
            <a:r>
              <a:rPr lang="en-US" dirty="0" err="1"/>
              <a:t>Jishen</a:t>
            </a:r>
            <a:r>
              <a:rPr lang="en-US" dirty="0"/>
              <a:t> Zhao, Yuan </a:t>
            </a:r>
            <a:r>
              <a:rPr lang="en-US" dirty="0" err="1"/>
              <a:t>Xie</a:t>
            </a:r>
            <a:r>
              <a:rPr lang="en-US" dirty="0"/>
              <a:t>, and Onur Mutlu,</a:t>
            </a:r>
            <a:br>
              <a:rPr lang="en-US" dirty="0"/>
            </a:br>
            <a:r>
              <a:rPr lang="en-US" b="1" dirty="0">
                <a:hlinkClick r:id="rId2"/>
              </a:rPr>
              <a:t>"A Case for Efficient Hardware-Software Cooperative Management of Storage and Memory"</a:t>
            </a:r>
            <a:r>
              <a:rPr lang="en-US" dirty="0"/>
              <a:t/>
            </a:r>
            <a:br>
              <a:rPr lang="en-US" dirty="0"/>
            </a:br>
            <a:r>
              <a:rPr lang="en-US" i="1" dirty="0"/>
              <a:t>Proceedings of the </a:t>
            </a:r>
            <a:r>
              <a:rPr lang="en-US" i="1" dirty="0">
                <a:hlinkClick r:id="rId3"/>
              </a:rPr>
              <a:t>5th Workshop on Energy-Efficient Design</a:t>
            </a:r>
            <a:r>
              <a:rPr lang="en-US" i="1" dirty="0"/>
              <a:t> (</a:t>
            </a:r>
            <a:r>
              <a:rPr lang="en-US" b="1" i="1" dirty="0"/>
              <a:t>WEED</a:t>
            </a:r>
            <a:r>
              <a:rPr lang="en-US" i="1" dirty="0"/>
              <a:t>)</a:t>
            </a:r>
            <a:r>
              <a:rPr lang="en-US" dirty="0"/>
              <a:t>, Tel-Aviv, Israel, June 2013. </a:t>
            </a:r>
            <a:r>
              <a:rPr lang="en-US" dirty="0">
                <a:hlinkClick r:id="rId4"/>
              </a:rPr>
              <a:t>Slides (pptx)</a:t>
            </a:r>
            <a:r>
              <a:rPr lang="en-US" dirty="0"/>
              <a:t> </a:t>
            </a:r>
            <a:r>
              <a:rPr lang="en-US" dirty="0">
                <a:hlinkClick r:id="rId5"/>
              </a:rPr>
              <a:t>Slides (pdf)</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222</a:t>
            </a:fld>
            <a:endParaRPr lang="en-US" altLang="en-US">
              <a:solidFill>
                <a:srgbClr val="000000"/>
              </a:solidFill>
            </a:endParaRPr>
          </a:p>
        </p:txBody>
      </p:sp>
      <p:pic>
        <p:nvPicPr>
          <p:cNvPr id="5" name="Picture 4"/>
          <p:cNvPicPr>
            <a:picLocks noChangeAspect="1"/>
          </p:cNvPicPr>
          <p:nvPr/>
        </p:nvPicPr>
        <p:blipFill>
          <a:blip r:embed="rId6"/>
          <a:stretch>
            <a:fillRect/>
          </a:stretch>
        </p:blipFill>
        <p:spPr>
          <a:xfrm>
            <a:off x="0" y="4581128"/>
            <a:ext cx="9144000" cy="1018632"/>
          </a:xfrm>
          <a:prstGeom prst="rect">
            <a:avLst/>
          </a:prstGeom>
        </p:spPr>
      </p:pic>
    </p:spTree>
    <p:extLst>
      <p:ext uri="{BB962C8B-B14F-4D97-AF65-F5344CB8AC3E}">
        <p14:creationId xmlns:p14="http://schemas.microsoft.com/office/powerpoint/2010/main" val="3569723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0" y="2276872"/>
            <a:ext cx="9144000" cy="2088232"/>
          </a:xfrm>
        </p:spPr>
        <p:txBody>
          <a:bodyPr/>
          <a:lstStyle/>
          <a:p>
            <a:pPr marL="0" indent="0" algn="ctr">
              <a:buNone/>
            </a:pPr>
            <a:r>
              <a:rPr lang="en-US" sz="6400" dirty="0" smtClean="0">
                <a:solidFill>
                  <a:srgbClr val="FF0000"/>
                </a:solidFill>
              </a:rPr>
              <a:t>Combined </a:t>
            </a:r>
          </a:p>
          <a:p>
            <a:pPr marL="0" indent="0" algn="ctr">
              <a:buNone/>
            </a:pPr>
            <a:r>
              <a:rPr lang="en-US" sz="6400" dirty="0" smtClean="0">
                <a:solidFill>
                  <a:srgbClr val="FF0000"/>
                </a:solidFill>
              </a:rPr>
              <a:t>Memory &amp; Storage</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223</a:t>
            </a:fld>
            <a:endParaRPr lang="en-US">
              <a:solidFill>
                <a:srgbClr val="000000"/>
              </a:solidFill>
            </a:endParaRPr>
          </a:p>
        </p:txBody>
      </p:sp>
    </p:spTree>
    <p:extLst>
      <p:ext uri="{BB962C8B-B14F-4D97-AF65-F5344CB8AC3E}">
        <p14:creationId xmlns:p14="http://schemas.microsoft.com/office/powerpoint/2010/main" val="1712157853"/>
      </p:ext>
    </p:extLst>
  </p:cSld>
  <p:clrMapOvr>
    <a:masterClrMapping/>
  </p:clrMapOvr>
  <p:transition/>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Challenge and Opportunity</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224</a:t>
            </a:fld>
            <a:endParaRPr lang="en-US">
              <a:solidFill>
                <a:srgbClr val="000000"/>
              </a:solidFill>
            </a:endParaRPr>
          </a:p>
        </p:txBody>
      </p:sp>
      <p:sp>
        <p:nvSpPr>
          <p:cNvPr id="5" name="Content Placeholder 2"/>
          <p:cNvSpPr>
            <a:spLocks noGrp="1"/>
          </p:cNvSpPr>
          <p:nvPr>
            <p:ph idx="1"/>
          </p:nvPr>
        </p:nvSpPr>
        <p:spPr>
          <a:xfrm>
            <a:off x="251520" y="2708920"/>
            <a:ext cx="8352928" cy="2088232"/>
          </a:xfrm>
        </p:spPr>
        <p:txBody>
          <a:bodyPr/>
          <a:lstStyle/>
          <a:p>
            <a:pPr marL="0" indent="0" algn="ctr">
              <a:buNone/>
            </a:pPr>
            <a:r>
              <a:rPr lang="en-US" sz="6400" dirty="0" smtClean="0">
                <a:solidFill>
                  <a:srgbClr val="0000FF"/>
                </a:solidFill>
              </a:rPr>
              <a:t>A Unified Interface to </a:t>
            </a:r>
            <a:r>
              <a:rPr lang="en-US" sz="6400" b="1" dirty="0" smtClean="0">
                <a:solidFill>
                  <a:srgbClr val="0000FF"/>
                </a:solidFill>
              </a:rPr>
              <a:t>All</a:t>
            </a:r>
            <a:r>
              <a:rPr lang="en-US" sz="6400" dirty="0" smtClean="0">
                <a:solidFill>
                  <a:srgbClr val="0000FF"/>
                </a:solidFill>
              </a:rPr>
              <a:t> </a:t>
            </a:r>
            <a:r>
              <a:rPr lang="en-US" sz="6400" b="1" dirty="0" smtClean="0">
                <a:solidFill>
                  <a:srgbClr val="0000FF"/>
                </a:solidFill>
              </a:rPr>
              <a:t>Data</a:t>
            </a:r>
          </a:p>
        </p:txBody>
      </p:sp>
    </p:spTree>
    <p:extLst>
      <p:ext uri="{BB962C8B-B14F-4D97-AF65-F5344CB8AC3E}">
        <p14:creationId xmlns:p14="http://schemas.microsoft.com/office/powerpoint/2010/main" val="2103649218"/>
      </p:ext>
    </p:extLst>
  </p:cSld>
  <p:clrMapOvr>
    <a:masterClrMapping/>
  </p:clrMapOvr>
  <p:transition/>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697" name="Title 1"/>
          <p:cNvSpPr>
            <a:spLocks noGrp="1"/>
          </p:cNvSpPr>
          <p:nvPr>
            <p:ph type="title"/>
          </p:nvPr>
        </p:nvSpPr>
        <p:spPr/>
        <p:txBody>
          <a:bodyPr/>
          <a:lstStyle/>
          <a:p>
            <a:r>
              <a:rPr lang="en-US" dirty="0"/>
              <a:t>One Key Challenge in Persistent Memory</a:t>
            </a:r>
            <a:endParaRPr lang="en-US" dirty="0">
              <a:latin typeface="Garamond" charset="0"/>
            </a:endParaRPr>
          </a:p>
        </p:txBody>
      </p:sp>
      <p:sp>
        <p:nvSpPr>
          <p:cNvPr id="3" name="Content Placeholder 2"/>
          <p:cNvSpPr>
            <a:spLocks noGrp="1"/>
          </p:cNvSpPr>
          <p:nvPr>
            <p:ph idx="1"/>
          </p:nvPr>
        </p:nvSpPr>
        <p:spPr>
          <a:xfrm>
            <a:off x="228600" y="1371600"/>
            <a:ext cx="8915400" cy="4876800"/>
          </a:xfrm>
        </p:spPr>
        <p:txBody>
          <a:bodyPr/>
          <a:lstStyle/>
          <a:p>
            <a:r>
              <a:rPr lang="en-US" sz="3000">
                <a:solidFill>
                  <a:srgbClr val="0000FF"/>
                </a:solidFill>
                <a:latin typeface="Tahoma" charset="0"/>
              </a:rPr>
              <a:t>How to ensure consistency of system/data if all memory is persistent? </a:t>
            </a:r>
          </a:p>
          <a:p>
            <a:endParaRPr lang="en-US">
              <a:latin typeface="Tahoma" charset="0"/>
            </a:endParaRPr>
          </a:p>
          <a:p>
            <a:r>
              <a:rPr lang="en-US" sz="3000">
                <a:latin typeface="Tahoma" charset="0"/>
              </a:rPr>
              <a:t>Two extremes</a:t>
            </a:r>
          </a:p>
          <a:p>
            <a:pPr lvl="1"/>
            <a:r>
              <a:rPr lang="en-US" sz="2600">
                <a:latin typeface="Tahoma" charset="0"/>
              </a:rPr>
              <a:t>Programmer transparent: Let the system handle it</a:t>
            </a:r>
          </a:p>
          <a:p>
            <a:pPr lvl="1"/>
            <a:r>
              <a:rPr lang="en-US" sz="2600">
                <a:latin typeface="Tahoma" charset="0"/>
              </a:rPr>
              <a:t>Programmer only: Let the programmer handle it </a:t>
            </a:r>
          </a:p>
          <a:p>
            <a:pPr lvl="1"/>
            <a:endParaRPr lang="en-US" sz="2600">
              <a:latin typeface="Tahoma" charset="0"/>
            </a:endParaRPr>
          </a:p>
          <a:p>
            <a:r>
              <a:rPr lang="en-US" sz="3000">
                <a:latin typeface="Tahoma" charset="0"/>
              </a:rPr>
              <a:t>Many alternatives in-between…	</a:t>
            </a:r>
          </a:p>
        </p:txBody>
      </p:sp>
      <p:sp>
        <p:nvSpPr>
          <p:cNvPr id="541699"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6B0FFFA-80F8-9147-9163-70EDBFD6D24F}" type="slidenum">
              <a:rPr lang="en-US" sz="1600">
                <a:solidFill>
                  <a:srgbClr val="000000"/>
                </a:solidFill>
                <a:latin typeface="Garamond" charset="0"/>
              </a:rPr>
              <a:pPr eaLnBrk="1" hangingPunct="1"/>
              <a:t>225</a:t>
            </a:fld>
            <a:endParaRPr lang="en-US" sz="1600">
              <a:solidFill>
                <a:srgbClr val="000000"/>
              </a:solidFill>
              <a:latin typeface="Garamond" charset="0"/>
            </a:endParaRPr>
          </a:p>
        </p:txBody>
      </p:sp>
    </p:spTree>
    <p:extLst>
      <p:ext uri="{BB962C8B-B14F-4D97-AF65-F5344CB8AC3E}">
        <p14:creationId xmlns:p14="http://schemas.microsoft.com/office/powerpoint/2010/main" val="20091263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0" y="-155842"/>
            <a:ext cx="9144000" cy="1143000"/>
          </a:xfrm>
        </p:spPr>
        <p:txBody>
          <a:bodyPr/>
          <a:lstStyle/>
          <a:p>
            <a:r>
              <a:rPr lang="en-US" b="1" dirty="0" smtClean="0">
                <a:cs typeface="Charter Black"/>
              </a:rPr>
              <a:t>CHALLENGE: CRASH CONSISTENCY</a:t>
            </a:r>
            <a:endParaRPr lang="en-US" b="1" dirty="0">
              <a:cs typeface="Charter Black"/>
            </a:endParaRPr>
          </a:p>
        </p:txBody>
      </p:sp>
      <p:sp>
        <p:nvSpPr>
          <p:cNvPr id="6" name="Rectangle 5"/>
          <p:cNvSpPr/>
          <p:nvPr/>
        </p:nvSpPr>
        <p:spPr>
          <a:xfrm>
            <a:off x="1" y="871537"/>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endParaRPr>
          </a:p>
          <a:p>
            <a:pPr algn="ctr" defTabSz="457200"/>
            <a:endParaRPr lang="en-US" dirty="0">
              <a:solidFill>
                <a:prstClr val="white"/>
              </a:solidFill>
            </a:endParaRPr>
          </a:p>
          <a:p>
            <a:pPr algn="ctr" defTabSz="457200"/>
            <a:endParaRPr lang="en-US" dirty="0" smtClean="0">
              <a:solidFill>
                <a:prstClr val="white"/>
              </a:solidFill>
            </a:endParaRPr>
          </a:p>
          <a:p>
            <a:pPr algn="ctr" defTabSz="457200"/>
            <a:endParaRPr lang="en-US" dirty="0">
              <a:solidFill>
                <a:prstClr val="white"/>
              </a:solidFill>
            </a:endParaRPr>
          </a:p>
          <a:p>
            <a:pPr algn="ctr" defTabSz="457200"/>
            <a:endParaRPr lang="en-US" dirty="0" smtClean="0">
              <a:solidFill>
                <a:prstClr val="white"/>
              </a:solidFill>
            </a:endParaRPr>
          </a:p>
          <a:p>
            <a:pPr algn="ctr" defTabSz="457200"/>
            <a:endParaRPr lang="en-US" dirty="0">
              <a:solidFill>
                <a:prstClr val="white"/>
              </a:solidFill>
            </a:endParaRPr>
          </a:p>
          <a:p>
            <a:pPr algn="ctr" defTabSz="457200"/>
            <a:endParaRPr lang="en-US" dirty="0" smtClean="0">
              <a:solidFill>
                <a:prstClr val="white"/>
              </a:solidFill>
            </a:endParaRPr>
          </a:p>
          <a:p>
            <a:pPr algn="ctr" defTabSz="457200"/>
            <a:endParaRPr lang="en-US" dirty="0">
              <a:solidFill>
                <a:prstClr val="white"/>
              </a:solidFill>
            </a:endParaRPr>
          </a:p>
          <a:p>
            <a:pPr algn="ctr" defTabSz="457200"/>
            <a:endParaRPr lang="en-US" dirty="0" smtClean="0">
              <a:solidFill>
                <a:prstClr val="white"/>
              </a:solidFill>
            </a:endParaRPr>
          </a:p>
          <a:p>
            <a:pPr algn="ctr" defTabSz="457200"/>
            <a:endParaRPr lang="en-US" dirty="0">
              <a:solidFill>
                <a:prstClr val="white"/>
              </a:solidFill>
            </a:endParaRPr>
          </a:p>
        </p:txBody>
      </p:sp>
      <p:sp>
        <p:nvSpPr>
          <p:cNvPr id="7" name="Rectangle 6"/>
          <p:cNvSpPr/>
          <p:nvPr/>
        </p:nvSpPr>
        <p:spPr>
          <a:xfrm>
            <a:off x="2286000" y="806780"/>
            <a:ext cx="4448388" cy="438626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sz="3600" b="1" dirty="0">
              <a:solidFill>
                <a:srgbClr val="FF0000"/>
              </a:solidFill>
            </a:endParaRPr>
          </a:p>
        </p:txBody>
      </p:sp>
      <p:sp>
        <p:nvSpPr>
          <p:cNvPr id="15" name="Rounded Rectangle 14"/>
          <p:cNvSpPr/>
          <p:nvPr/>
        </p:nvSpPr>
        <p:spPr>
          <a:xfrm>
            <a:off x="2" y="5300662"/>
            <a:ext cx="9143999" cy="1082675"/>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a:solidFill>
                  <a:prstClr val="white"/>
                </a:solidFill>
              </a:rPr>
              <a:t>System crash can result in </a:t>
            </a:r>
          </a:p>
          <a:p>
            <a:pPr algn="ctr" defTabSz="457200">
              <a:lnSpc>
                <a:spcPct val="80000"/>
              </a:lnSpc>
            </a:pPr>
            <a:r>
              <a:rPr lang="en-US" sz="3600" b="1" dirty="0">
                <a:solidFill>
                  <a:prstClr val="white"/>
                </a:solidFill>
              </a:rPr>
              <a:t>permanent data corruption in NVM</a:t>
            </a: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rPr>
              <a:pPr/>
              <a:t>226</a:t>
            </a:fld>
            <a:endParaRPr lang="en-US" dirty="0">
              <a:solidFill>
                <a:prstClr val="black">
                  <a:tint val="75000"/>
                </a:prstClr>
              </a:solidFill>
            </a:endParaRPr>
          </a:p>
        </p:txBody>
      </p:sp>
      <p:pic>
        <p:nvPicPr>
          <p:cNvPr id="24" name="Picture 23" descr="24342616_s.jpg"/>
          <p:cNvPicPr>
            <a:picLocks noChangeAspect="1"/>
          </p:cNvPicPr>
          <p:nvPr/>
        </p:nvPicPr>
        <p:blipFill>
          <a:blip r:embed="rId3">
            <a:duotone>
              <a:prstClr val="black"/>
              <a:schemeClr val="accent1">
                <a:tint val="45000"/>
                <a:satMod val="400000"/>
              </a:schemeClr>
            </a:duotone>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val="0"/>
              </a:ext>
            </a:extLst>
          </a:blip>
          <a:stretch>
            <a:fillRect/>
          </a:stretch>
        </p:blipFill>
        <p:spPr>
          <a:xfrm>
            <a:off x="2875518" y="2522695"/>
            <a:ext cx="3429000" cy="2286000"/>
          </a:xfrm>
          <a:prstGeom prst="rect">
            <a:avLst/>
          </a:prstGeom>
        </p:spPr>
      </p:pic>
      <p:sp>
        <p:nvSpPr>
          <p:cNvPr id="25" name="TextBox 24"/>
          <p:cNvSpPr txBox="1"/>
          <p:nvPr/>
        </p:nvSpPr>
        <p:spPr>
          <a:xfrm>
            <a:off x="2087850" y="4322786"/>
            <a:ext cx="4597436" cy="415498"/>
          </a:xfrm>
          <a:prstGeom prst="rect">
            <a:avLst/>
          </a:prstGeom>
          <a:noFill/>
        </p:spPr>
        <p:txBody>
          <a:bodyPr wrap="square" rtlCol="0">
            <a:spAutoFit/>
          </a:bodyPr>
          <a:lstStyle/>
          <a:p>
            <a:pPr algn="ctr" defTabSz="457200">
              <a:lnSpc>
                <a:spcPct val="70000"/>
              </a:lnSpc>
            </a:pPr>
            <a:r>
              <a:rPr lang="en-US" sz="2800" b="1" dirty="0" smtClean="0">
                <a:solidFill>
                  <a:prstClr val="black"/>
                </a:solidFill>
              </a:rPr>
              <a:t>Persistent Memory System</a:t>
            </a:r>
            <a:endParaRPr lang="en-US" sz="2800" b="1" dirty="0">
              <a:solidFill>
                <a:prstClr val="black"/>
              </a:solidFill>
            </a:endParaRPr>
          </a:p>
        </p:txBody>
      </p:sp>
      <p:pic>
        <p:nvPicPr>
          <p:cNvPr id="26" name="Picture 25" descr="6106097_s_clipped_rev_1.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105775" y="1045276"/>
            <a:ext cx="2857500" cy="1936750"/>
          </a:xfrm>
          <a:prstGeom prst="rect">
            <a:avLst/>
          </a:prstGeom>
        </p:spPr>
      </p:pic>
      <p:sp>
        <p:nvSpPr>
          <p:cNvPr id="31" name="Lightning Bolt 30"/>
          <p:cNvSpPr>
            <a:spLocks noChangeAspect="1"/>
          </p:cNvSpPr>
          <p:nvPr/>
        </p:nvSpPr>
        <p:spPr>
          <a:xfrm>
            <a:off x="3617736" y="1071599"/>
            <a:ext cx="1273340" cy="1417538"/>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prstClr val="white"/>
              </a:solidFill>
            </a:endParaRPr>
          </a:p>
        </p:txBody>
      </p:sp>
      <p:pic>
        <p:nvPicPr>
          <p:cNvPr id="32" name="Picture 31" descr="30981636_s.jpg"/>
          <p:cNvPicPr>
            <a:picLocks noChangeAspect="1"/>
          </p:cNvPicPr>
          <p:nvPr/>
        </p:nvPicPr>
        <p:blipFill>
          <a:blip r:embed="rId6">
            <a:extLst>
              <a:ext uri="{BEBA8EAE-BF5A-486C-A8C5-ECC9F3942E4B}">
                <a14:imgProps xmlns:a14="http://schemas.microsoft.com/office/drawing/2010/main">
                  <a14:imgLayer r:embed="rId7">
                    <a14:imgEffect>
                      <a14:backgroundRemoval t="10000" b="90000" l="6889" r="94222"/>
                    </a14:imgEffect>
                  </a14:imgLayer>
                </a14:imgProps>
              </a:ext>
              <a:ext uri="{28A0092B-C50C-407E-A947-70E740481C1C}">
                <a14:useLocalDpi xmlns:a14="http://schemas.microsoft.com/office/drawing/2010/main" val="0"/>
              </a:ext>
            </a:extLst>
          </a:blip>
          <a:stretch>
            <a:fillRect/>
          </a:stretch>
        </p:blipFill>
        <p:spPr>
          <a:xfrm>
            <a:off x="3889541" y="2824837"/>
            <a:ext cx="1578135" cy="1578135"/>
          </a:xfrm>
          <a:prstGeom prst="rect">
            <a:avLst/>
          </a:prstGeom>
        </p:spPr>
      </p:pic>
    </p:spTree>
    <p:extLst>
      <p:ext uri="{BB962C8B-B14F-4D97-AF65-F5344CB8AC3E}">
        <p14:creationId xmlns:p14="http://schemas.microsoft.com/office/powerpoint/2010/main" val="326889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31" grpId="0" animBg="1"/>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0" y="987425"/>
            <a:ext cx="9144000" cy="5486400"/>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p:txBody>
      </p:sp>
      <p:sp>
        <p:nvSpPr>
          <p:cNvPr id="547842" name="Title 1"/>
          <p:cNvSpPr>
            <a:spLocks noGrp="1"/>
          </p:cNvSpPr>
          <p:nvPr>
            <p:ph type="title"/>
          </p:nvPr>
        </p:nvSpPr>
        <p:spPr>
          <a:xfrm>
            <a:off x="0" y="-155575"/>
            <a:ext cx="9144000" cy="1143000"/>
          </a:xfrm>
        </p:spPr>
        <p:txBody>
          <a:bodyPr/>
          <a:lstStyle/>
          <a:p>
            <a:r>
              <a:rPr lang="en-US" b="1">
                <a:latin typeface="Calibri" charset="0"/>
                <a:cs typeface="Charter Black" charset="0"/>
              </a:rPr>
              <a:t>CRASH CONSISTENCY PROBLEM</a:t>
            </a:r>
          </a:p>
        </p:txBody>
      </p:sp>
      <p:sp>
        <p:nvSpPr>
          <p:cNvPr id="547843" name="Slide Number Placeholder 1"/>
          <p:cNvSpPr>
            <a:spLocks noGrp="1"/>
          </p:cNvSpPr>
          <p:nvPr>
            <p:ph type="sldNum" sz="quarter" idx="12"/>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7E649C0-1EE4-8F49-B748-8211807F094D}" type="slidenum">
              <a:rPr lang="en-US" sz="1200">
                <a:solidFill>
                  <a:srgbClr val="898989"/>
                </a:solidFill>
                <a:latin typeface="Calibri" charset="0"/>
              </a:rPr>
              <a:pPr eaLnBrk="1" hangingPunct="1"/>
              <a:t>227</a:t>
            </a:fld>
            <a:endParaRPr lang="en-US" sz="1200">
              <a:solidFill>
                <a:srgbClr val="898989"/>
              </a:solidFill>
              <a:latin typeface="Calibri" charset="0"/>
            </a:endParaRPr>
          </a:p>
        </p:txBody>
      </p:sp>
      <p:cxnSp>
        <p:nvCxnSpPr>
          <p:cNvPr id="57" name="Straight Arrow Connector 56"/>
          <p:cNvCxnSpPr>
            <a:stCxn id="62" idx="7"/>
            <a:endCxn id="65" idx="3"/>
          </p:cNvCxnSpPr>
          <p:nvPr/>
        </p:nvCxnSpPr>
        <p:spPr>
          <a:xfrm flipV="1">
            <a:off x="4176713" y="2613025"/>
            <a:ext cx="231775" cy="436563"/>
          </a:xfrm>
          <a:prstGeom prst="straightConnector1">
            <a:avLst/>
          </a:prstGeom>
          <a:ln w="76200" cmpd="sng">
            <a:solidFill>
              <a:schemeClr val="accent2"/>
            </a:solidFill>
            <a:tailEnd type="triangle"/>
          </a:ln>
        </p:spPr>
        <p:style>
          <a:lnRef idx="3">
            <a:schemeClr val="dk1"/>
          </a:lnRef>
          <a:fillRef idx="0">
            <a:schemeClr val="dk1"/>
          </a:fillRef>
          <a:effectRef idx="2">
            <a:schemeClr val="dk1"/>
          </a:effectRef>
          <a:fontRef idx="minor">
            <a:schemeClr val="tx1"/>
          </a:fontRef>
        </p:style>
      </p:cxnSp>
      <p:sp>
        <p:nvSpPr>
          <p:cNvPr id="61" name="Oval 60"/>
          <p:cNvSpPr/>
          <p:nvPr/>
        </p:nvSpPr>
        <p:spPr>
          <a:xfrm>
            <a:off x="2373313" y="2951163"/>
            <a:ext cx="676275" cy="676275"/>
          </a:xfrm>
          <a:prstGeom prst="ellipse">
            <a:avLst/>
          </a:prstGeom>
        </p:spPr>
        <p:style>
          <a:lnRef idx="2">
            <a:schemeClr val="dk1">
              <a:shade val="50000"/>
            </a:schemeClr>
          </a:lnRef>
          <a:fillRef idx="1">
            <a:schemeClr val="dk1"/>
          </a:fillRef>
          <a:effectRef idx="0">
            <a:schemeClr val="dk1"/>
          </a:effectRef>
          <a:fontRef idx="minor">
            <a:schemeClr val="lt1"/>
          </a:fontRef>
        </p:style>
        <p:txBody>
          <a:bodyPr anchor="ctr"/>
          <a:lstStyle/>
          <a:p>
            <a:pPr algn="ctr" defTabSz="457200">
              <a:defRPr/>
            </a:pPr>
            <a:endParaRPr lang="en-US" sz="1350" dirty="0">
              <a:solidFill>
                <a:prstClr val="white"/>
              </a:solidFill>
            </a:endParaRPr>
          </a:p>
        </p:txBody>
      </p:sp>
      <p:sp>
        <p:nvSpPr>
          <p:cNvPr id="62" name="Oval 61"/>
          <p:cNvSpPr/>
          <p:nvPr/>
        </p:nvSpPr>
        <p:spPr>
          <a:xfrm>
            <a:off x="3598863" y="2951163"/>
            <a:ext cx="676275" cy="676275"/>
          </a:xfrm>
          <a:prstGeom prst="ellipse">
            <a:avLst/>
          </a:prstGeom>
        </p:spPr>
        <p:style>
          <a:lnRef idx="2">
            <a:schemeClr val="dk1">
              <a:shade val="50000"/>
            </a:schemeClr>
          </a:lnRef>
          <a:fillRef idx="1">
            <a:schemeClr val="dk1"/>
          </a:fillRef>
          <a:effectRef idx="0">
            <a:schemeClr val="dk1"/>
          </a:effectRef>
          <a:fontRef idx="minor">
            <a:schemeClr val="lt1"/>
          </a:fontRef>
        </p:style>
        <p:txBody>
          <a:bodyPr anchor="ctr"/>
          <a:lstStyle/>
          <a:p>
            <a:pPr algn="ctr" defTabSz="457200">
              <a:defRPr/>
            </a:pPr>
            <a:endParaRPr lang="en-US" sz="1350" dirty="0">
              <a:solidFill>
                <a:prstClr val="white"/>
              </a:solidFill>
            </a:endParaRPr>
          </a:p>
        </p:txBody>
      </p:sp>
      <p:sp>
        <p:nvSpPr>
          <p:cNvPr id="63" name="Oval 62"/>
          <p:cNvSpPr/>
          <p:nvPr/>
        </p:nvSpPr>
        <p:spPr>
          <a:xfrm>
            <a:off x="5016500" y="2951163"/>
            <a:ext cx="677863" cy="676275"/>
          </a:xfrm>
          <a:prstGeom prst="ellipse">
            <a:avLst/>
          </a:prstGeom>
        </p:spPr>
        <p:style>
          <a:lnRef idx="2">
            <a:schemeClr val="dk1">
              <a:shade val="50000"/>
            </a:schemeClr>
          </a:lnRef>
          <a:fillRef idx="1">
            <a:schemeClr val="dk1"/>
          </a:fillRef>
          <a:effectRef idx="0">
            <a:schemeClr val="dk1"/>
          </a:effectRef>
          <a:fontRef idx="minor">
            <a:schemeClr val="lt1"/>
          </a:fontRef>
        </p:style>
        <p:txBody>
          <a:bodyPr anchor="ctr"/>
          <a:lstStyle/>
          <a:p>
            <a:pPr algn="ctr" defTabSz="457200">
              <a:defRPr/>
            </a:pPr>
            <a:endParaRPr lang="en-US" sz="1350" dirty="0">
              <a:solidFill>
                <a:prstClr val="white"/>
              </a:solidFill>
            </a:endParaRPr>
          </a:p>
        </p:txBody>
      </p:sp>
      <p:sp>
        <p:nvSpPr>
          <p:cNvPr id="64" name="Oval 63"/>
          <p:cNvSpPr/>
          <p:nvPr/>
        </p:nvSpPr>
        <p:spPr>
          <a:xfrm>
            <a:off x="6242050" y="2951163"/>
            <a:ext cx="677863" cy="676275"/>
          </a:xfrm>
          <a:prstGeom prst="ellipse">
            <a:avLst/>
          </a:prstGeom>
        </p:spPr>
        <p:style>
          <a:lnRef idx="2">
            <a:schemeClr val="dk1">
              <a:shade val="50000"/>
            </a:schemeClr>
          </a:lnRef>
          <a:fillRef idx="1">
            <a:schemeClr val="dk1"/>
          </a:fillRef>
          <a:effectRef idx="0">
            <a:schemeClr val="dk1"/>
          </a:effectRef>
          <a:fontRef idx="minor">
            <a:schemeClr val="lt1"/>
          </a:fontRef>
        </p:style>
        <p:txBody>
          <a:bodyPr anchor="ctr"/>
          <a:lstStyle/>
          <a:p>
            <a:pPr algn="ctr" defTabSz="457200">
              <a:defRPr/>
            </a:pPr>
            <a:endParaRPr lang="en-US" sz="1350" dirty="0">
              <a:solidFill>
                <a:prstClr val="white"/>
              </a:solidFill>
            </a:endParaRPr>
          </a:p>
        </p:txBody>
      </p:sp>
      <p:sp>
        <p:nvSpPr>
          <p:cNvPr id="65" name="Oval 64"/>
          <p:cNvSpPr/>
          <p:nvPr/>
        </p:nvSpPr>
        <p:spPr>
          <a:xfrm>
            <a:off x="4310063" y="2035175"/>
            <a:ext cx="676275" cy="676275"/>
          </a:xfrm>
          <a:prstGeom prst="ellipse">
            <a:avLst/>
          </a:prstGeom>
          <a:solidFill>
            <a:srgbClr val="632523"/>
          </a:solidFill>
          <a:ln>
            <a:solidFill>
              <a:srgbClr val="800000"/>
            </a:solidFill>
          </a:ln>
        </p:spPr>
        <p:style>
          <a:lnRef idx="2">
            <a:schemeClr val="dk1">
              <a:shade val="50000"/>
            </a:schemeClr>
          </a:lnRef>
          <a:fillRef idx="1">
            <a:schemeClr val="dk1"/>
          </a:fillRef>
          <a:effectRef idx="0">
            <a:schemeClr val="dk1"/>
          </a:effectRef>
          <a:fontRef idx="minor">
            <a:schemeClr val="lt1"/>
          </a:fontRef>
        </p:style>
        <p:txBody>
          <a:bodyPr anchor="ctr"/>
          <a:lstStyle/>
          <a:p>
            <a:pPr algn="ctr" defTabSz="457200">
              <a:defRPr/>
            </a:pPr>
            <a:endParaRPr lang="en-US" sz="1350" dirty="0">
              <a:solidFill>
                <a:srgbClr val="0070C0"/>
              </a:solidFill>
            </a:endParaRPr>
          </a:p>
        </p:txBody>
      </p:sp>
      <p:cxnSp>
        <p:nvCxnSpPr>
          <p:cNvPr id="66" name="Straight Arrow Connector 65"/>
          <p:cNvCxnSpPr/>
          <p:nvPr/>
        </p:nvCxnSpPr>
        <p:spPr>
          <a:xfrm>
            <a:off x="3049588" y="3289300"/>
            <a:ext cx="549275" cy="0"/>
          </a:xfrm>
          <a:prstGeom prst="straightConnector1">
            <a:avLst/>
          </a:prstGeom>
          <a:ln w="76200" cmpd="sng">
            <a:tailEnd type="triangle"/>
          </a:ln>
        </p:spPr>
        <p:style>
          <a:lnRef idx="3">
            <a:schemeClr val="dk1"/>
          </a:lnRef>
          <a:fillRef idx="0">
            <a:schemeClr val="dk1"/>
          </a:fillRef>
          <a:effectRef idx="2">
            <a:schemeClr val="dk1"/>
          </a:effectRef>
          <a:fontRef idx="minor">
            <a:schemeClr val="tx1"/>
          </a:fontRef>
        </p:style>
      </p:cxnSp>
      <p:cxnSp>
        <p:nvCxnSpPr>
          <p:cNvPr id="67" name="Straight Arrow Connector 66"/>
          <p:cNvCxnSpPr/>
          <p:nvPr/>
        </p:nvCxnSpPr>
        <p:spPr>
          <a:xfrm>
            <a:off x="5694363" y="3289300"/>
            <a:ext cx="547687" cy="0"/>
          </a:xfrm>
          <a:prstGeom prst="straightConnector1">
            <a:avLst/>
          </a:prstGeom>
          <a:ln w="76200" cmpd="sng">
            <a:tailEnd type="triangle"/>
          </a:ln>
        </p:spPr>
        <p:style>
          <a:lnRef idx="3">
            <a:schemeClr val="dk1"/>
          </a:lnRef>
          <a:fillRef idx="0">
            <a:schemeClr val="dk1"/>
          </a:fillRef>
          <a:effectRef idx="2">
            <a:schemeClr val="dk1"/>
          </a:effectRef>
          <a:fontRef idx="minor">
            <a:schemeClr val="tx1"/>
          </a:fontRef>
        </p:style>
      </p:cxnSp>
      <p:cxnSp>
        <p:nvCxnSpPr>
          <p:cNvPr id="60" name="Straight Arrow Connector 59"/>
          <p:cNvCxnSpPr>
            <a:stCxn id="65" idx="5"/>
            <a:endCxn id="63" idx="1"/>
          </p:cNvCxnSpPr>
          <p:nvPr/>
        </p:nvCxnSpPr>
        <p:spPr>
          <a:xfrm>
            <a:off x="4887913" y="2613025"/>
            <a:ext cx="228600" cy="436563"/>
          </a:xfrm>
          <a:prstGeom prst="straightConnector1">
            <a:avLst/>
          </a:prstGeom>
          <a:ln w="76200" cmpd="sng">
            <a:solidFill>
              <a:schemeClr val="tx2"/>
            </a:solidFill>
            <a:tailEnd type="triangle"/>
          </a:ln>
        </p:spPr>
        <p:style>
          <a:lnRef idx="3">
            <a:schemeClr val="dk1"/>
          </a:lnRef>
          <a:fillRef idx="0">
            <a:schemeClr val="dk1"/>
          </a:fillRef>
          <a:effectRef idx="2">
            <a:schemeClr val="dk1"/>
          </a:effectRef>
          <a:fontRef idx="minor">
            <a:schemeClr val="tx1"/>
          </a:fontRef>
        </p:style>
      </p:cxnSp>
      <p:sp>
        <p:nvSpPr>
          <p:cNvPr id="85" name="Rounded Rectangle 84"/>
          <p:cNvSpPr/>
          <p:nvPr/>
        </p:nvSpPr>
        <p:spPr>
          <a:xfrm>
            <a:off x="0" y="968375"/>
            <a:ext cx="9144000" cy="819150"/>
          </a:xfrm>
          <a:prstGeom prst="roundRect">
            <a:avLst/>
          </a:prstGeom>
          <a:solidFill>
            <a:schemeClr val="bg2"/>
          </a:solidFill>
          <a:ln w="57150"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a:lnSpc>
                <a:spcPct val="80000"/>
              </a:lnSpc>
              <a:defRPr/>
            </a:pPr>
            <a:r>
              <a:rPr lang="en-US" sz="3600" b="1" dirty="0" smtClean="0">
                <a:solidFill>
                  <a:srgbClr val="FF0000"/>
                </a:solidFill>
                <a:latin typeface="Arial" charset="0"/>
              </a:rPr>
              <a:t>Example: Add </a:t>
            </a:r>
            <a:r>
              <a:rPr lang="en-US" sz="3600" b="1" dirty="0">
                <a:solidFill>
                  <a:srgbClr val="FF0000"/>
                </a:solidFill>
                <a:latin typeface="Arial" charset="0"/>
              </a:rPr>
              <a:t>a node to a linked list</a:t>
            </a:r>
          </a:p>
        </p:txBody>
      </p:sp>
      <p:sp>
        <p:nvSpPr>
          <p:cNvPr id="86" name="Lightning Bolt 85"/>
          <p:cNvSpPr>
            <a:spLocks noChangeAspect="1"/>
          </p:cNvSpPr>
          <p:nvPr/>
        </p:nvSpPr>
        <p:spPr>
          <a:xfrm>
            <a:off x="4100513" y="2341563"/>
            <a:ext cx="1273175" cy="1417637"/>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endParaRPr lang="en-US" dirty="0">
              <a:solidFill>
                <a:prstClr val="white"/>
              </a:solidFill>
            </a:endParaRPr>
          </a:p>
        </p:txBody>
      </p:sp>
      <p:cxnSp>
        <p:nvCxnSpPr>
          <p:cNvPr id="88" name="Straight Arrow Connector 87"/>
          <p:cNvCxnSpPr>
            <a:stCxn id="62" idx="6"/>
            <a:endCxn id="63" idx="2"/>
          </p:cNvCxnSpPr>
          <p:nvPr/>
        </p:nvCxnSpPr>
        <p:spPr>
          <a:xfrm>
            <a:off x="4275138" y="3289300"/>
            <a:ext cx="741362" cy="0"/>
          </a:xfrm>
          <a:prstGeom prst="straightConnector1">
            <a:avLst/>
          </a:prstGeom>
          <a:ln w="76200" cmpd="sng">
            <a:tailEnd type="triangle"/>
          </a:ln>
        </p:spPr>
        <p:style>
          <a:lnRef idx="3">
            <a:schemeClr val="dk1"/>
          </a:lnRef>
          <a:fillRef idx="0">
            <a:schemeClr val="dk1"/>
          </a:fillRef>
          <a:effectRef idx="2">
            <a:schemeClr val="dk1"/>
          </a:effectRef>
          <a:fontRef idx="minor">
            <a:schemeClr val="tx1"/>
          </a:fontRef>
        </p:style>
      </p:cxnSp>
      <p:sp>
        <p:nvSpPr>
          <p:cNvPr id="90" name="TextBox 89"/>
          <p:cNvSpPr txBox="1"/>
          <p:nvPr/>
        </p:nvSpPr>
        <p:spPr>
          <a:xfrm>
            <a:off x="5116513" y="2171700"/>
            <a:ext cx="3609975" cy="769938"/>
          </a:xfrm>
          <a:prstGeom prst="rect">
            <a:avLst/>
          </a:prstGeom>
          <a:noFill/>
        </p:spPr>
        <p:txBody>
          <a:bodyPr wrap="none">
            <a:spAutoFit/>
          </a:bodyPr>
          <a:lstStyle/>
          <a:p>
            <a:pPr defTabSz="457200">
              <a:defRPr/>
            </a:pPr>
            <a:r>
              <a:rPr lang="en-US" sz="4400" b="1" i="1" dirty="0">
                <a:solidFill>
                  <a:srgbClr val="1F497D"/>
                </a:solidFill>
              </a:rPr>
              <a:t>1. Link to next</a:t>
            </a:r>
          </a:p>
        </p:txBody>
      </p:sp>
      <p:sp>
        <p:nvSpPr>
          <p:cNvPr id="91" name="TextBox 90"/>
          <p:cNvSpPr txBox="1"/>
          <p:nvPr/>
        </p:nvSpPr>
        <p:spPr>
          <a:xfrm>
            <a:off x="862013" y="2168525"/>
            <a:ext cx="3619500" cy="769938"/>
          </a:xfrm>
          <a:prstGeom prst="rect">
            <a:avLst/>
          </a:prstGeom>
          <a:noFill/>
        </p:spPr>
        <p:txBody>
          <a:bodyPr wrap="none">
            <a:spAutoFit/>
          </a:bodyPr>
          <a:lstStyle/>
          <a:p>
            <a:pPr defTabSz="457200">
              <a:defRPr/>
            </a:pPr>
            <a:r>
              <a:rPr lang="en-US" sz="4400" b="1" i="1" dirty="0">
                <a:solidFill>
                  <a:srgbClr val="C0504D"/>
                </a:solidFill>
              </a:rPr>
              <a:t>2. Link to prev</a:t>
            </a:r>
          </a:p>
        </p:txBody>
      </p:sp>
      <p:grpSp>
        <p:nvGrpSpPr>
          <p:cNvPr id="101" name="Group 100"/>
          <p:cNvGrpSpPr>
            <a:grpSpLocks/>
          </p:cNvGrpSpPr>
          <p:nvPr/>
        </p:nvGrpSpPr>
        <p:grpSpPr bwMode="auto">
          <a:xfrm>
            <a:off x="2297113" y="4016375"/>
            <a:ext cx="4546600" cy="1592263"/>
            <a:chOff x="2296686" y="4168126"/>
            <a:chExt cx="4546247" cy="1593600"/>
          </a:xfrm>
        </p:grpSpPr>
        <p:cxnSp>
          <p:nvCxnSpPr>
            <p:cNvPr id="92" name="Straight Arrow Connector 91"/>
            <p:cNvCxnSpPr>
              <a:stCxn id="94" idx="7"/>
              <a:endCxn id="97" idx="3"/>
            </p:cNvCxnSpPr>
            <p:nvPr/>
          </p:nvCxnSpPr>
          <p:spPr>
            <a:xfrm flipV="1">
              <a:off x="4099946" y="4746461"/>
              <a:ext cx="233344" cy="436930"/>
            </a:xfrm>
            <a:prstGeom prst="straightConnector1">
              <a:avLst/>
            </a:prstGeom>
            <a:ln w="76200" cmpd="sng">
              <a:solidFill>
                <a:srgbClr val="C0504D"/>
              </a:solidFill>
              <a:tailEnd type="triangle"/>
            </a:ln>
          </p:spPr>
          <p:style>
            <a:lnRef idx="3">
              <a:schemeClr val="dk1"/>
            </a:lnRef>
            <a:fillRef idx="0">
              <a:schemeClr val="dk1"/>
            </a:fillRef>
            <a:effectRef idx="2">
              <a:schemeClr val="dk1"/>
            </a:effectRef>
            <a:fontRef idx="minor">
              <a:schemeClr val="tx1"/>
            </a:fontRef>
          </p:style>
        </p:cxnSp>
        <p:sp>
          <p:nvSpPr>
            <p:cNvPr id="93" name="Oval 92"/>
            <p:cNvSpPr/>
            <p:nvPr/>
          </p:nvSpPr>
          <p:spPr>
            <a:xfrm>
              <a:off x="2296686" y="5084883"/>
              <a:ext cx="677809" cy="676843"/>
            </a:xfrm>
            <a:prstGeom prst="ellipse">
              <a:avLst/>
            </a:prstGeom>
          </p:spPr>
          <p:style>
            <a:lnRef idx="2">
              <a:schemeClr val="dk1">
                <a:shade val="50000"/>
              </a:schemeClr>
            </a:lnRef>
            <a:fillRef idx="1">
              <a:schemeClr val="dk1"/>
            </a:fillRef>
            <a:effectRef idx="0">
              <a:schemeClr val="dk1"/>
            </a:effectRef>
            <a:fontRef idx="minor">
              <a:schemeClr val="lt1"/>
            </a:fontRef>
          </p:style>
          <p:txBody>
            <a:bodyPr anchor="ctr"/>
            <a:lstStyle/>
            <a:p>
              <a:pPr algn="ctr" defTabSz="457200">
                <a:defRPr/>
              </a:pPr>
              <a:endParaRPr lang="en-US" sz="1350" dirty="0">
                <a:solidFill>
                  <a:prstClr val="white"/>
                </a:solidFill>
              </a:endParaRPr>
            </a:p>
          </p:txBody>
        </p:sp>
        <p:sp>
          <p:nvSpPr>
            <p:cNvPr id="94" name="Oval 93"/>
            <p:cNvSpPr/>
            <p:nvPr/>
          </p:nvSpPr>
          <p:spPr>
            <a:xfrm>
              <a:off x="3522141" y="5084883"/>
              <a:ext cx="676222" cy="676843"/>
            </a:xfrm>
            <a:prstGeom prst="ellipse">
              <a:avLst/>
            </a:prstGeom>
          </p:spPr>
          <p:style>
            <a:lnRef idx="2">
              <a:schemeClr val="dk1">
                <a:shade val="50000"/>
              </a:schemeClr>
            </a:lnRef>
            <a:fillRef idx="1">
              <a:schemeClr val="dk1"/>
            </a:fillRef>
            <a:effectRef idx="0">
              <a:schemeClr val="dk1"/>
            </a:effectRef>
            <a:fontRef idx="minor">
              <a:schemeClr val="lt1"/>
            </a:fontRef>
          </p:style>
          <p:txBody>
            <a:bodyPr anchor="ctr"/>
            <a:lstStyle/>
            <a:p>
              <a:pPr algn="ctr" defTabSz="457200">
                <a:defRPr/>
              </a:pPr>
              <a:endParaRPr lang="en-US" sz="1350" dirty="0">
                <a:solidFill>
                  <a:prstClr val="white"/>
                </a:solidFill>
              </a:endParaRPr>
            </a:p>
          </p:txBody>
        </p:sp>
        <p:sp>
          <p:nvSpPr>
            <p:cNvPr id="95" name="Oval 94"/>
            <p:cNvSpPr/>
            <p:nvPr/>
          </p:nvSpPr>
          <p:spPr>
            <a:xfrm>
              <a:off x="4941256" y="5084883"/>
              <a:ext cx="676222" cy="676843"/>
            </a:xfrm>
            <a:prstGeom prst="ellipse">
              <a:avLst/>
            </a:prstGeom>
            <a:solidFill>
              <a:schemeClr val="bg1">
                <a:lumMod val="5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anchor="ctr"/>
            <a:lstStyle/>
            <a:p>
              <a:pPr algn="ctr" defTabSz="457200">
                <a:defRPr/>
              </a:pPr>
              <a:endParaRPr lang="en-US" sz="1350" dirty="0">
                <a:solidFill>
                  <a:prstClr val="white"/>
                </a:solidFill>
              </a:endParaRPr>
            </a:p>
          </p:txBody>
        </p:sp>
        <p:sp>
          <p:nvSpPr>
            <p:cNvPr id="96" name="Oval 95"/>
            <p:cNvSpPr/>
            <p:nvPr/>
          </p:nvSpPr>
          <p:spPr>
            <a:xfrm>
              <a:off x="6165123" y="5084883"/>
              <a:ext cx="677810" cy="676843"/>
            </a:xfrm>
            <a:prstGeom prst="ellipse">
              <a:avLst/>
            </a:prstGeom>
            <a:solidFill>
              <a:srgbClr val="7F7F7F"/>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anchor="ctr"/>
            <a:lstStyle/>
            <a:p>
              <a:pPr algn="ctr" defTabSz="457200">
                <a:defRPr/>
              </a:pPr>
              <a:endParaRPr lang="en-US" sz="1350" dirty="0">
                <a:solidFill>
                  <a:prstClr val="white"/>
                </a:solidFill>
              </a:endParaRPr>
            </a:p>
          </p:txBody>
        </p:sp>
        <p:sp>
          <p:nvSpPr>
            <p:cNvPr id="97" name="Oval 96"/>
            <p:cNvSpPr/>
            <p:nvPr/>
          </p:nvSpPr>
          <p:spPr>
            <a:xfrm>
              <a:off x="4233286" y="4168126"/>
              <a:ext cx="677809" cy="676843"/>
            </a:xfrm>
            <a:prstGeom prst="ellipse">
              <a:avLst/>
            </a:prstGeom>
            <a:solidFill>
              <a:srgbClr val="632523"/>
            </a:solidFill>
            <a:ln>
              <a:solidFill>
                <a:srgbClr val="800000"/>
              </a:solidFill>
            </a:ln>
          </p:spPr>
          <p:style>
            <a:lnRef idx="2">
              <a:schemeClr val="dk1">
                <a:shade val="50000"/>
              </a:schemeClr>
            </a:lnRef>
            <a:fillRef idx="1">
              <a:schemeClr val="dk1"/>
            </a:fillRef>
            <a:effectRef idx="0">
              <a:schemeClr val="dk1"/>
            </a:effectRef>
            <a:fontRef idx="minor">
              <a:schemeClr val="lt1"/>
            </a:fontRef>
          </p:style>
          <p:txBody>
            <a:bodyPr anchor="ctr"/>
            <a:lstStyle/>
            <a:p>
              <a:pPr algn="ctr" defTabSz="457200">
                <a:defRPr/>
              </a:pPr>
              <a:endParaRPr lang="en-US" sz="1350" dirty="0">
                <a:solidFill>
                  <a:srgbClr val="0070C0"/>
                </a:solidFill>
              </a:endParaRPr>
            </a:p>
          </p:txBody>
        </p:sp>
        <p:cxnSp>
          <p:nvCxnSpPr>
            <p:cNvPr id="98" name="Straight Arrow Connector 97"/>
            <p:cNvCxnSpPr/>
            <p:nvPr/>
          </p:nvCxnSpPr>
          <p:spPr>
            <a:xfrm>
              <a:off x="2974495" y="5423304"/>
              <a:ext cx="547645" cy="0"/>
            </a:xfrm>
            <a:prstGeom prst="straightConnector1">
              <a:avLst/>
            </a:prstGeom>
            <a:ln w="76200" cmpd="sng">
              <a:tailEnd type="triangle"/>
            </a:ln>
          </p:spPr>
          <p:style>
            <a:lnRef idx="3">
              <a:schemeClr val="dk1"/>
            </a:lnRef>
            <a:fillRef idx="0">
              <a:schemeClr val="dk1"/>
            </a:fillRef>
            <a:effectRef idx="2">
              <a:schemeClr val="dk1"/>
            </a:effectRef>
            <a:fontRef idx="minor">
              <a:schemeClr val="tx1"/>
            </a:fontRef>
          </p:style>
        </p:cxnSp>
        <p:cxnSp>
          <p:nvCxnSpPr>
            <p:cNvPr id="99" name="Straight Arrow Connector 98"/>
            <p:cNvCxnSpPr/>
            <p:nvPr/>
          </p:nvCxnSpPr>
          <p:spPr>
            <a:xfrm>
              <a:off x="5617478" y="5423304"/>
              <a:ext cx="547644" cy="0"/>
            </a:xfrm>
            <a:prstGeom prst="straightConnector1">
              <a:avLst/>
            </a:prstGeom>
            <a:ln w="76200" cmpd="sng">
              <a:solidFill>
                <a:srgbClr val="7F7F7F"/>
              </a:solidFill>
              <a:tailEnd type="triangle"/>
            </a:ln>
          </p:spPr>
          <p:style>
            <a:lnRef idx="3">
              <a:schemeClr val="dk1"/>
            </a:lnRef>
            <a:fillRef idx="0">
              <a:schemeClr val="dk1"/>
            </a:fillRef>
            <a:effectRef idx="2">
              <a:schemeClr val="dk1"/>
            </a:effectRef>
            <a:fontRef idx="minor">
              <a:schemeClr val="tx1"/>
            </a:fontRef>
          </p:style>
        </p:cxnSp>
        <p:cxnSp>
          <p:nvCxnSpPr>
            <p:cNvPr id="100" name="Straight Arrow Connector 99"/>
            <p:cNvCxnSpPr>
              <a:stCxn id="97" idx="5"/>
              <a:endCxn id="95" idx="1"/>
            </p:cNvCxnSpPr>
            <p:nvPr/>
          </p:nvCxnSpPr>
          <p:spPr>
            <a:xfrm>
              <a:off x="4811091" y="4746461"/>
              <a:ext cx="228582" cy="436930"/>
            </a:xfrm>
            <a:prstGeom prst="straightConnector1">
              <a:avLst/>
            </a:prstGeom>
            <a:ln w="76200" cmpd="sng">
              <a:solidFill>
                <a:schemeClr val="bg1">
                  <a:lumMod val="50000"/>
                </a:schemeClr>
              </a:solidFill>
              <a:prstDash val="sysDash"/>
              <a:tailEnd type="triangle"/>
            </a:ln>
          </p:spPr>
          <p:style>
            <a:lnRef idx="3">
              <a:schemeClr val="dk1"/>
            </a:lnRef>
            <a:fillRef idx="0">
              <a:schemeClr val="dk1"/>
            </a:fillRef>
            <a:effectRef idx="2">
              <a:schemeClr val="dk1"/>
            </a:effectRef>
            <a:fontRef idx="minor">
              <a:schemeClr val="tx1"/>
            </a:fontRef>
          </p:style>
        </p:cxnSp>
      </p:grpSp>
      <p:pic>
        <p:nvPicPr>
          <p:cNvPr id="87" name="Picture 86" descr="30981636_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408488" y="4143375"/>
            <a:ext cx="1577975" cy="157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 name="Rounded Rectangle 101"/>
          <p:cNvSpPr/>
          <p:nvPr/>
        </p:nvSpPr>
        <p:spPr>
          <a:xfrm>
            <a:off x="0" y="5791200"/>
            <a:ext cx="9144000" cy="1082675"/>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a:lnSpc>
                <a:spcPct val="80000"/>
              </a:lnSpc>
              <a:defRPr/>
            </a:pPr>
            <a:r>
              <a:rPr lang="en-US" sz="3600" b="1" dirty="0">
                <a:solidFill>
                  <a:prstClr val="white"/>
                </a:solidFill>
              </a:rPr>
              <a:t>System crash can result in </a:t>
            </a:r>
          </a:p>
          <a:p>
            <a:pPr algn="ctr" defTabSz="457200">
              <a:lnSpc>
                <a:spcPct val="80000"/>
              </a:lnSpc>
              <a:defRPr/>
            </a:pPr>
            <a:r>
              <a:rPr lang="en-US" sz="3600" b="1" dirty="0">
                <a:solidFill>
                  <a:prstClr val="white"/>
                </a:solidFill>
              </a:rPr>
              <a:t>inconsistent memory state</a:t>
            </a:r>
          </a:p>
        </p:txBody>
      </p:sp>
    </p:spTree>
    <p:extLst>
      <p:ext uri="{BB962C8B-B14F-4D97-AF65-F5344CB8AC3E}">
        <p14:creationId xmlns:p14="http://schemas.microsoft.com/office/powerpoint/2010/main" val="7690785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2"/>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8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5"/>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6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90"/>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91"/>
                                        </p:tgtEl>
                                        <p:attrNameLst>
                                          <p:attrName>style.visibility</p:attrName>
                                        </p:attrNameLst>
                                      </p:cBhvr>
                                      <p:to>
                                        <p:strVal val="visible"/>
                                      </p:to>
                                    </p:set>
                                  </p:childTnLst>
                                </p:cTn>
                              </p:par>
                              <p:par>
                                <p:cTn id="31" presetID="3" presetClass="exit" presetSubtype="10" fill="hold" nodeType="withEffect">
                                  <p:stCondLst>
                                    <p:cond delay="0"/>
                                  </p:stCondLst>
                                  <p:childTnLst>
                                    <p:animEffect transition="out" filter="blinds(horizontal)">
                                      <p:cBhvr>
                                        <p:cTn id="32" dur="500"/>
                                        <p:tgtEl>
                                          <p:spTgt spid="88"/>
                                        </p:tgtEl>
                                      </p:cBhvr>
                                    </p:animEffect>
                                    <p:set>
                                      <p:cBhvr>
                                        <p:cTn id="33" dur="1" fill="hold">
                                          <p:stCondLst>
                                            <p:cond delay="499"/>
                                          </p:stCondLst>
                                        </p:cTn>
                                        <p:tgtEl>
                                          <p:spTgt spid="88"/>
                                        </p:tgtEl>
                                        <p:attrNameLst>
                                          <p:attrName>style.visibility</p:attrName>
                                        </p:attrNameLst>
                                      </p:cBhvr>
                                      <p:to>
                                        <p:strVal val="hidden"/>
                                      </p:to>
                                    </p:set>
                                  </p:childTnLst>
                                </p:cTn>
                              </p:par>
                              <p:par>
                                <p:cTn id="34" presetID="1" presetClass="entr" presetSubtype="0" fill="hold" nodeType="withEffect">
                                  <p:stCondLst>
                                    <p:cond delay="0"/>
                                  </p:stCondLst>
                                  <p:childTnLst>
                                    <p:set>
                                      <p:cBhvr>
                                        <p:cTn id="35" dur="1" fill="hold">
                                          <p:stCondLst>
                                            <p:cond delay="0"/>
                                          </p:stCondLst>
                                        </p:cTn>
                                        <p:tgtEl>
                                          <p:spTgt spid="57"/>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86"/>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1" presetClass="entr" presetSubtype="0" fill="hold" nodeType="clickEffect">
                                  <p:stCondLst>
                                    <p:cond delay="0"/>
                                  </p:stCondLst>
                                  <p:childTnLst>
                                    <p:set>
                                      <p:cBhvr>
                                        <p:cTn id="43" dur="1" fill="hold">
                                          <p:stCondLst>
                                            <p:cond delay="0"/>
                                          </p:stCondLst>
                                        </p:cTn>
                                        <p:tgtEl>
                                          <p:spTgt spid="101"/>
                                        </p:tgtEl>
                                        <p:attrNameLst>
                                          <p:attrName>style.visibility</p:attrName>
                                        </p:attrNameLst>
                                      </p:cBhvr>
                                      <p:to>
                                        <p:strVal val="visible"/>
                                      </p:to>
                                    </p:set>
                                  </p:childTnLst>
                                </p:cTn>
                              </p:par>
                            </p:childTnLst>
                          </p:cTn>
                        </p:par>
                      </p:childTnLst>
                    </p:cTn>
                  </p:par>
                  <p:par>
                    <p:cTn id="44" fill="hold" nodeType="clickPar">
                      <p:stCondLst>
                        <p:cond delay="indefinite"/>
                      </p:stCondLst>
                      <p:childTnLst>
                        <p:par>
                          <p:cTn id="45" fill="hold" nodeType="withGroup">
                            <p:stCondLst>
                              <p:cond delay="0"/>
                            </p:stCondLst>
                            <p:childTnLst>
                              <p:par>
                                <p:cTn id="46" presetID="1" presetClass="entr" presetSubtype="0" fill="hold" nodeType="clickEffect">
                                  <p:stCondLst>
                                    <p:cond delay="0"/>
                                  </p:stCondLst>
                                  <p:childTnLst>
                                    <p:set>
                                      <p:cBhvr>
                                        <p:cTn id="47" dur="1" fill="hold">
                                          <p:stCondLst>
                                            <p:cond delay="0"/>
                                          </p:stCondLst>
                                        </p:cTn>
                                        <p:tgtEl>
                                          <p:spTgt spid="87"/>
                                        </p:tgtEl>
                                        <p:attrNameLst>
                                          <p:attrName>style.visibility</p:attrName>
                                        </p:attrNameLst>
                                      </p:cBhvr>
                                      <p:to>
                                        <p:strVal val="visible"/>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1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62" grpId="0" animBg="1"/>
      <p:bldP spid="63" grpId="0" animBg="1"/>
      <p:bldP spid="64" grpId="0" animBg="1"/>
      <p:bldP spid="65" grpId="0" animBg="1"/>
      <p:bldP spid="86" grpId="0" animBg="1"/>
      <p:bldP spid="90" grpId="0"/>
      <p:bldP spid="91" grpId="0"/>
      <p:bldP spid="102" grpId="0" animBg="1"/>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 y="871537"/>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endParaRPr>
          </a:p>
          <a:p>
            <a:pPr algn="ctr" defTabSz="457200"/>
            <a:endParaRPr lang="en-US" dirty="0">
              <a:solidFill>
                <a:prstClr val="white"/>
              </a:solidFill>
            </a:endParaRPr>
          </a:p>
          <a:p>
            <a:pPr algn="ctr" defTabSz="457200"/>
            <a:endParaRPr lang="en-US" dirty="0" smtClean="0">
              <a:solidFill>
                <a:prstClr val="white"/>
              </a:solidFill>
            </a:endParaRPr>
          </a:p>
          <a:p>
            <a:pPr algn="ctr" defTabSz="457200"/>
            <a:endParaRPr lang="en-US" dirty="0">
              <a:solidFill>
                <a:prstClr val="white"/>
              </a:solidFill>
            </a:endParaRPr>
          </a:p>
          <a:p>
            <a:pPr algn="ctr" defTabSz="457200"/>
            <a:endParaRPr lang="en-US" dirty="0" smtClean="0">
              <a:solidFill>
                <a:prstClr val="white"/>
              </a:solidFill>
            </a:endParaRPr>
          </a:p>
          <a:p>
            <a:pPr algn="ctr" defTabSz="457200"/>
            <a:endParaRPr lang="en-US" dirty="0">
              <a:solidFill>
                <a:prstClr val="white"/>
              </a:solidFill>
            </a:endParaRPr>
          </a:p>
          <a:p>
            <a:pPr algn="ctr" defTabSz="457200"/>
            <a:endParaRPr lang="en-US" dirty="0" smtClean="0">
              <a:solidFill>
                <a:prstClr val="white"/>
              </a:solidFill>
            </a:endParaRPr>
          </a:p>
          <a:p>
            <a:pPr algn="ctr" defTabSz="457200"/>
            <a:endParaRPr lang="en-US" dirty="0">
              <a:solidFill>
                <a:prstClr val="white"/>
              </a:solidFill>
            </a:endParaRPr>
          </a:p>
          <a:p>
            <a:pPr algn="ctr" defTabSz="457200"/>
            <a:endParaRPr lang="en-US" dirty="0" smtClean="0">
              <a:solidFill>
                <a:prstClr val="white"/>
              </a:solidFill>
            </a:endParaRPr>
          </a:p>
          <a:p>
            <a:pPr algn="ctr" defTabSz="457200"/>
            <a:endParaRPr lang="en-US" dirty="0">
              <a:solidFill>
                <a:prstClr val="white"/>
              </a:solidFill>
            </a:endParaRPr>
          </a:p>
        </p:txBody>
      </p:sp>
      <p:sp>
        <p:nvSpPr>
          <p:cNvPr id="5" name="Title 1"/>
          <p:cNvSpPr>
            <a:spLocks noGrp="1"/>
          </p:cNvSpPr>
          <p:nvPr>
            <p:ph type="title"/>
          </p:nvPr>
        </p:nvSpPr>
        <p:spPr>
          <a:xfrm>
            <a:off x="0" y="-155842"/>
            <a:ext cx="9144000" cy="1143000"/>
          </a:xfrm>
        </p:spPr>
        <p:txBody>
          <a:bodyPr/>
          <a:lstStyle/>
          <a:p>
            <a:r>
              <a:rPr lang="en-US" b="1" dirty="0" smtClean="0">
                <a:cs typeface="Charter Black"/>
              </a:rPr>
              <a:t>CURRENT SOLUTIONS</a:t>
            </a:r>
            <a:endParaRPr lang="en-US" b="1" dirty="0">
              <a:cs typeface="Charter Black"/>
            </a:endParaRPr>
          </a:p>
        </p:txBody>
      </p:sp>
      <p:sp>
        <p:nvSpPr>
          <p:cNvPr id="6" name="Content Placeholder 2"/>
          <p:cNvSpPr>
            <a:spLocks noGrp="1"/>
          </p:cNvSpPr>
          <p:nvPr>
            <p:ph idx="1"/>
          </p:nvPr>
        </p:nvSpPr>
        <p:spPr>
          <a:xfrm>
            <a:off x="0" y="838200"/>
            <a:ext cx="9143999" cy="1079500"/>
          </a:xfrm>
          <a:solidFill>
            <a:schemeClr val="bg2"/>
          </a:solidFill>
          <a:ln>
            <a:noFill/>
          </a:ln>
        </p:spPr>
        <p:txBody>
          <a:bodyPr>
            <a:normAutofit lnSpcReduction="10000"/>
          </a:bodyPr>
          <a:lstStyle/>
          <a:p>
            <a:pPr marL="0" indent="0">
              <a:buNone/>
            </a:pPr>
            <a:r>
              <a:rPr lang="en-US" b="1" dirty="0">
                <a:solidFill>
                  <a:srgbClr val="000000"/>
                </a:solidFill>
              </a:rPr>
              <a:t>Explicit interfaces to manage consistency</a:t>
            </a:r>
          </a:p>
          <a:p>
            <a:pPr lvl="1"/>
            <a:r>
              <a:rPr lang="en-US" b="1" dirty="0">
                <a:solidFill>
                  <a:srgbClr val="000000"/>
                </a:solidFill>
              </a:rPr>
              <a:t>NV-Heaps </a:t>
            </a:r>
            <a:r>
              <a:rPr lang="en-US" sz="1200" b="1" dirty="0">
                <a:solidFill>
                  <a:srgbClr val="000000"/>
                </a:solidFill>
              </a:rPr>
              <a:t>[ASPLOS’11]</a:t>
            </a:r>
            <a:r>
              <a:rPr lang="en-US" b="1" dirty="0">
                <a:solidFill>
                  <a:srgbClr val="000000"/>
                </a:solidFill>
              </a:rPr>
              <a:t>, BPFS </a:t>
            </a:r>
            <a:r>
              <a:rPr lang="en-US" sz="1200" b="1" dirty="0">
                <a:solidFill>
                  <a:srgbClr val="000000"/>
                </a:solidFill>
              </a:rPr>
              <a:t>[SOSP’09]</a:t>
            </a:r>
            <a:r>
              <a:rPr lang="en-US" b="1" dirty="0">
                <a:solidFill>
                  <a:srgbClr val="000000"/>
                </a:solidFill>
              </a:rPr>
              <a:t>, Mnemosyne </a:t>
            </a:r>
            <a:r>
              <a:rPr lang="en-US" sz="1100" b="1" dirty="0">
                <a:solidFill>
                  <a:srgbClr val="000000"/>
                </a:solidFill>
              </a:rPr>
              <a:t>[ASPLOS’11]</a:t>
            </a:r>
          </a:p>
          <a:p>
            <a:pPr lvl="1"/>
            <a:endParaRPr lang="en-US" b="1" dirty="0">
              <a:solidFill>
                <a:srgbClr val="000000"/>
              </a:solidFill>
            </a:endParaRPr>
          </a:p>
        </p:txBody>
      </p:sp>
      <p:sp>
        <p:nvSpPr>
          <p:cNvPr id="7" name="Folded Corner 6"/>
          <p:cNvSpPr>
            <a:spLocks noChangeArrowheads="1"/>
          </p:cNvSpPr>
          <p:nvPr/>
        </p:nvSpPr>
        <p:spPr bwMode="auto">
          <a:xfrm>
            <a:off x="1506957" y="2133600"/>
            <a:ext cx="6587555" cy="1416050"/>
          </a:xfrm>
          <a:prstGeom prst="foldedCorner">
            <a:avLst>
              <a:gd name="adj" fmla="val 16667"/>
            </a:avLst>
          </a:prstGeom>
          <a:noFill/>
          <a:ln w="571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defTabSz="457200">
              <a:lnSpc>
                <a:spcPct val="80000"/>
              </a:lnSpc>
            </a:pPr>
            <a:r>
              <a:rPr lang="en-US" sz="3600" b="1" dirty="0">
                <a:solidFill>
                  <a:srgbClr val="800000"/>
                </a:solidFill>
                <a:latin typeface="Courier New"/>
                <a:cs typeface="Courier New"/>
              </a:rPr>
              <a:t>AtomicBegin {</a:t>
            </a:r>
          </a:p>
          <a:p>
            <a:pPr defTabSz="457200">
              <a:lnSpc>
                <a:spcPct val="80000"/>
              </a:lnSpc>
            </a:pPr>
            <a:r>
              <a:rPr lang="en-US" sz="3600" b="1" dirty="0" smtClean="0">
                <a:solidFill>
                  <a:prstClr val="black"/>
                </a:solidFill>
                <a:latin typeface="Courier New"/>
                <a:cs typeface="Courier New"/>
              </a:rPr>
              <a:t>     Insert </a:t>
            </a:r>
            <a:r>
              <a:rPr lang="en-US" sz="3600" b="1" dirty="0">
                <a:solidFill>
                  <a:prstClr val="black"/>
                </a:solidFill>
                <a:latin typeface="Courier New"/>
                <a:cs typeface="Courier New"/>
              </a:rPr>
              <a:t>a new node;</a:t>
            </a:r>
          </a:p>
          <a:p>
            <a:pPr defTabSz="457200">
              <a:lnSpc>
                <a:spcPct val="80000"/>
              </a:lnSpc>
            </a:pPr>
            <a:r>
              <a:rPr lang="en-US" sz="3600" b="1" dirty="0">
                <a:solidFill>
                  <a:srgbClr val="800000"/>
                </a:solidFill>
                <a:latin typeface="Courier New"/>
                <a:cs typeface="Courier New"/>
              </a:rPr>
              <a:t>} AtomicEnd;</a:t>
            </a:r>
          </a:p>
        </p:txBody>
      </p:sp>
      <p:sp>
        <p:nvSpPr>
          <p:cNvPr id="8" name="TextBox 7"/>
          <p:cNvSpPr txBox="1">
            <a:spLocks noChangeArrowheads="1"/>
          </p:cNvSpPr>
          <p:nvPr/>
        </p:nvSpPr>
        <p:spPr bwMode="auto">
          <a:xfrm>
            <a:off x="0" y="3872805"/>
            <a:ext cx="9144000" cy="1350113"/>
          </a:xfrm>
          <a:prstGeom prst="rect">
            <a:avLst/>
          </a:prstGeom>
          <a:solidFill>
            <a:srgbClr val="EEECE1"/>
          </a:solidFill>
          <a:ln>
            <a:noFill/>
          </a:ln>
        </p:spPr>
        <p:txBody>
          <a:bodyPr wrap="square">
            <a:spAutoFit/>
          </a:bodyPr>
          <a:lstStyle>
            <a:lvl1pPr marL="457200" indent="-457200" eaLnBrk="0" hangingPunct="0">
              <a:defRPr sz="3200" b="1">
                <a:solidFill>
                  <a:schemeClr val="tx1"/>
                </a:solidFill>
                <a:latin typeface="Arial" charset="0"/>
                <a:ea typeface="ＭＳ Ｐゴシック" charset="0"/>
                <a:cs typeface="ＭＳ Ｐゴシック" charset="0"/>
              </a:defRPr>
            </a:lvl1pPr>
            <a:lvl2pPr marL="914400" indent="-457200" eaLnBrk="0" hangingPunct="0">
              <a:defRPr sz="3200" b="1">
                <a:solidFill>
                  <a:schemeClr val="tx1"/>
                </a:solidFill>
                <a:latin typeface="Arial" charset="0"/>
                <a:ea typeface="ＭＳ Ｐゴシック" charset="0"/>
              </a:defRPr>
            </a:lvl2pPr>
            <a:lvl3pPr marL="1143000" indent="-228600" eaLnBrk="0" hangingPunct="0">
              <a:defRPr sz="3200" b="1">
                <a:solidFill>
                  <a:schemeClr val="tx1"/>
                </a:solidFill>
                <a:latin typeface="Arial" charset="0"/>
                <a:ea typeface="ＭＳ Ｐゴシック" charset="0"/>
              </a:defRPr>
            </a:lvl3pPr>
            <a:lvl4pPr marL="1600200" indent="-228600" eaLnBrk="0" hangingPunct="0">
              <a:defRPr sz="3200" b="1">
                <a:solidFill>
                  <a:schemeClr val="tx1"/>
                </a:solidFill>
                <a:latin typeface="Arial" charset="0"/>
                <a:ea typeface="ＭＳ Ｐゴシック" charset="0"/>
              </a:defRPr>
            </a:lvl4pPr>
            <a:lvl5pPr marL="2057400" indent="-228600" eaLnBrk="0" hangingPunct="0">
              <a:defRPr sz="3200" b="1">
                <a:solidFill>
                  <a:schemeClr val="tx1"/>
                </a:solidFill>
                <a:latin typeface="Arial" charset="0"/>
                <a:ea typeface="ＭＳ Ｐゴシック" charset="0"/>
              </a:defRPr>
            </a:lvl5pPr>
            <a:lvl6pPr marL="2514600" indent="-228600" eaLnBrk="0" fontAlgn="base" hangingPunct="0">
              <a:spcBef>
                <a:spcPct val="0"/>
              </a:spcBef>
              <a:spcAft>
                <a:spcPct val="0"/>
              </a:spcAft>
              <a:defRPr sz="3200" b="1">
                <a:solidFill>
                  <a:schemeClr val="tx1"/>
                </a:solidFill>
                <a:latin typeface="Arial" charset="0"/>
                <a:ea typeface="ＭＳ Ｐゴシック" charset="0"/>
              </a:defRPr>
            </a:lvl6pPr>
            <a:lvl7pPr marL="2971800" indent="-228600" eaLnBrk="0" fontAlgn="base" hangingPunct="0">
              <a:spcBef>
                <a:spcPct val="0"/>
              </a:spcBef>
              <a:spcAft>
                <a:spcPct val="0"/>
              </a:spcAft>
              <a:defRPr sz="3200" b="1">
                <a:solidFill>
                  <a:schemeClr val="tx1"/>
                </a:solidFill>
                <a:latin typeface="Arial" charset="0"/>
                <a:ea typeface="ＭＳ Ｐゴシック" charset="0"/>
              </a:defRPr>
            </a:lvl7pPr>
            <a:lvl8pPr marL="3429000" indent="-228600" eaLnBrk="0" fontAlgn="base" hangingPunct="0">
              <a:spcBef>
                <a:spcPct val="0"/>
              </a:spcBef>
              <a:spcAft>
                <a:spcPct val="0"/>
              </a:spcAft>
              <a:defRPr sz="3200" b="1">
                <a:solidFill>
                  <a:schemeClr val="tx1"/>
                </a:solidFill>
                <a:latin typeface="Arial" charset="0"/>
                <a:ea typeface="ＭＳ Ｐゴシック" charset="0"/>
              </a:defRPr>
            </a:lvl8pPr>
            <a:lvl9pPr marL="3886200" indent="-228600" eaLnBrk="0" fontAlgn="base" hangingPunct="0">
              <a:spcBef>
                <a:spcPct val="0"/>
              </a:spcBef>
              <a:spcAft>
                <a:spcPct val="0"/>
              </a:spcAft>
              <a:defRPr sz="3200" b="1">
                <a:solidFill>
                  <a:schemeClr val="tx1"/>
                </a:solidFill>
                <a:latin typeface="Arial" charset="0"/>
                <a:ea typeface="ＭＳ Ｐゴシック" charset="0"/>
              </a:defRPr>
            </a:lvl9pPr>
          </a:lstStyle>
          <a:p>
            <a:pPr marL="0" indent="0" algn="ctr" defTabSz="457200" eaLnBrk="1" hangingPunct="1"/>
            <a:r>
              <a:rPr lang="en-US" sz="3600" dirty="0" smtClean="0">
                <a:solidFill>
                  <a:srgbClr val="FF0000"/>
                </a:solidFill>
                <a:latin typeface="Calibri"/>
              </a:rPr>
              <a:t>Limits adoption of NVM</a:t>
            </a:r>
          </a:p>
          <a:p>
            <a:pPr marL="0" indent="0" algn="ctr" defTabSz="457200" eaLnBrk="1" hangingPunct="1">
              <a:lnSpc>
                <a:spcPct val="80000"/>
              </a:lnSpc>
            </a:pPr>
            <a:r>
              <a:rPr lang="en-US" sz="2800" dirty="0" smtClean="0">
                <a:solidFill>
                  <a:srgbClr val="FF0000"/>
                </a:solidFill>
                <a:latin typeface="Calibri"/>
              </a:rPr>
              <a:t>Have to rewrite code with clear </a:t>
            </a:r>
            <a:r>
              <a:rPr lang="en-US" sz="2800" dirty="0">
                <a:solidFill>
                  <a:srgbClr val="FF0000"/>
                </a:solidFill>
                <a:latin typeface="Calibri"/>
              </a:rPr>
              <a:t>partition </a:t>
            </a:r>
            <a:endParaRPr lang="en-US" sz="2800" dirty="0" smtClean="0">
              <a:solidFill>
                <a:srgbClr val="FF0000"/>
              </a:solidFill>
              <a:latin typeface="Calibri"/>
            </a:endParaRPr>
          </a:p>
          <a:p>
            <a:pPr marL="0" indent="0" algn="ctr" defTabSz="457200" eaLnBrk="1" hangingPunct="1">
              <a:lnSpc>
                <a:spcPct val="80000"/>
              </a:lnSpc>
            </a:pPr>
            <a:r>
              <a:rPr lang="en-US" sz="2800" dirty="0" smtClean="0">
                <a:solidFill>
                  <a:srgbClr val="FF0000"/>
                </a:solidFill>
                <a:latin typeface="Calibri"/>
              </a:rPr>
              <a:t>between volatile </a:t>
            </a:r>
            <a:r>
              <a:rPr lang="en-US" sz="2800" dirty="0">
                <a:solidFill>
                  <a:srgbClr val="FF0000"/>
                </a:solidFill>
                <a:latin typeface="Calibri"/>
              </a:rPr>
              <a:t>and non-</a:t>
            </a:r>
            <a:r>
              <a:rPr lang="en-US" sz="2800" dirty="0" smtClean="0">
                <a:solidFill>
                  <a:srgbClr val="FF0000"/>
                </a:solidFill>
                <a:latin typeface="Calibri"/>
              </a:rPr>
              <a:t>volatile data</a:t>
            </a:r>
            <a:endParaRPr lang="en-US" sz="2800" dirty="0">
              <a:solidFill>
                <a:srgbClr val="FF0000"/>
              </a:solidFill>
              <a:latin typeface="Calibri"/>
            </a:endParaRPr>
          </a:p>
        </p:txBody>
      </p:sp>
      <p:sp>
        <p:nvSpPr>
          <p:cNvPr id="10" name="Rounded Rectangle 9"/>
          <p:cNvSpPr/>
          <p:nvPr/>
        </p:nvSpPr>
        <p:spPr>
          <a:xfrm>
            <a:off x="0" y="5475942"/>
            <a:ext cx="9143999" cy="772458"/>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sz="4400" b="1" dirty="0" smtClean="0">
                <a:solidFill>
                  <a:srgbClr val="FFFFFF"/>
                </a:solidFill>
              </a:rPr>
              <a:t>Burden on the programmers</a:t>
            </a:r>
            <a:endParaRPr lang="en-US" sz="4400" b="1" dirty="0">
              <a:solidFill>
                <a:srgbClr val="FFFFFF"/>
              </a:solidFill>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rPr>
              <a:pPr/>
              <a:t>228</a:t>
            </a:fld>
            <a:endParaRPr lang="en-US" dirty="0">
              <a:solidFill>
                <a:prstClr val="black">
                  <a:tint val="75000"/>
                </a:prstClr>
              </a:solidFill>
            </a:endParaRPr>
          </a:p>
        </p:txBody>
      </p:sp>
    </p:spTree>
    <p:extLst>
      <p:ext uri="{BB962C8B-B14F-4D97-AF65-F5344CB8AC3E}">
        <p14:creationId xmlns:p14="http://schemas.microsoft.com/office/powerpoint/2010/main" val="2377562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animBg="1"/>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1" y="929645"/>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endParaRPr>
          </a:p>
          <a:p>
            <a:pPr algn="ctr" defTabSz="457200"/>
            <a:endParaRPr lang="en-US" dirty="0">
              <a:solidFill>
                <a:prstClr val="white"/>
              </a:solidFill>
            </a:endParaRPr>
          </a:p>
          <a:p>
            <a:pPr algn="ctr" defTabSz="457200"/>
            <a:endParaRPr lang="en-US" dirty="0" smtClean="0">
              <a:solidFill>
                <a:prstClr val="white"/>
              </a:solidFill>
            </a:endParaRPr>
          </a:p>
          <a:p>
            <a:pPr algn="ctr" defTabSz="457200"/>
            <a:endParaRPr lang="en-US" dirty="0">
              <a:solidFill>
                <a:prstClr val="white"/>
              </a:solidFill>
            </a:endParaRPr>
          </a:p>
          <a:p>
            <a:pPr algn="ctr" defTabSz="457200"/>
            <a:endParaRPr lang="en-US" dirty="0" smtClean="0">
              <a:solidFill>
                <a:prstClr val="white"/>
              </a:solidFill>
            </a:endParaRPr>
          </a:p>
          <a:p>
            <a:pPr algn="ctr" defTabSz="457200"/>
            <a:endParaRPr lang="en-US" dirty="0">
              <a:solidFill>
                <a:prstClr val="white"/>
              </a:solidFill>
            </a:endParaRPr>
          </a:p>
          <a:p>
            <a:pPr algn="ctr" defTabSz="457200"/>
            <a:endParaRPr lang="en-US" dirty="0" smtClean="0">
              <a:solidFill>
                <a:prstClr val="white"/>
              </a:solidFill>
            </a:endParaRPr>
          </a:p>
          <a:p>
            <a:pPr algn="ctr" defTabSz="457200"/>
            <a:endParaRPr lang="en-US" dirty="0">
              <a:solidFill>
                <a:prstClr val="white"/>
              </a:solidFill>
            </a:endParaRPr>
          </a:p>
          <a:p>
            <a:pPr algn="ctr" defTabSz="457200"/>
            <a:endParaRPr lang="en-US" dirty="0" smtClean="0">
              <a:solidFill>
                <a:prstClr val="white"/>
              </a:solidFill>
            </a:endParaRPr>
          </a:p>
          <a:p>
            <a:pPr algn="ctr" defTabSz="457200"/>
            <a:endParaRPr lang="en-US" dirty="0">
              <a:solidFill>
                <a:prstClr val="white"/>
              </a:solidFill>
            </a:endParaRPr>
          </a:p>
        </p:txBody>
      </p:sp>
      <p:sp>
        <p:nvSpPr>
          <p:cNvPr id="8" name="Title 1"/>
          <p:cNvSpPr>
            <a:spLocks noGrp="1"/>
          </p:cNvSpPr>
          <p:nvPr>
            <p:ph type="title"/>
          </p:nvPr>
        </p:nvSpPr>
        <p:spPr>
          <a:xfrm>
            <a:off x="0" y="1658278"/>
            <a:ext cx="9144000" cy="1143000"/>
          </a:xfrm>
        </p:spPr>
        <p:txBody>
          <a:bodyPr/>
          <a:lstStyle/>
          <a:p>
            <a:r>
              <a:rPr lang="en-US" b="1" dirty="0" smtClean="0">
                <a:cs typeface="Charter Black"/>
              </a:rPr>
              <a:t>OUR APPROACH: ThyNVM</a:t>
            </a:r>
            <a:endParaRPr lang="en-US" b="1" dirty="0">
              <a:cs typeface="Charter Black"/>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rPr>
              <a:pPr/>
              <a:t>229</a:t>
            </a:fld>
            <a:endParaRPr lang="en-US" dirty="0">
              <a:solidFill>
                <a:prstClr val="black">
                  <a:tint val="75000"/>
                </a:prstClr>
              </a:solidFill>
            </a:endParaRPr>
          </a:p>
        </p:txBody>
      </p:sp>
      <p:sp>
        <p:nvSpPr>
          <p:cNvPr id="25" name="Rounded Rectangle 24"/>
          <p:cNvSpPr/>
          <p:nvPr/>
        </p:nvSpPr>
        <p:spPr>
          <a:xfrm>
            <a:off x="0" y="2652320"/>
            <a:ext cx="9143999" cy="1752600"/>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a:solidFill>
                  <a:srgbClr val="FFFFFF"/>
                </a:solidFill>
                <a:latin typeface="Arial" charset="0"/>
              </a:rPr>
              <a:t>Goal: </a:t>
            </a:r>
            <a:endParaRPr lang="en-US" sz="3600" b="1" dirty="0" smtClean="0">
              <a:solidFill>
                <a:srgbClr val="FFFFFF"/>
              </a:solidFill>
              <a:latin typeface="Arial" charset="0"/>
            </a:endParaRPr>
          </a:p>
          <a:p>
            <a:pPr algn="ctr" defTabSz="457200">
              <a:lnSpc>
                <a:spcPct val="80000"/>
              </a:lnSpc>
            </a:pPr>
            <a:r>
              <a:rPr lang="en-US" sz="3600" b="1" dirty="0">
                <a:solidFill>
                  <a:srgbClr val="FFFFFF"/>
                </a:solidFill>
                <a:latin typeface="Arial" charset="0"/>
              </a:rPr>
              <a:t>S</a:t>
            </a:r>
            <a:r>
              <a:rPr lang="en-US" sz="3600" b="1" dirty="0" smtClean="0">
                <a:solidFill>
                  <a:srgbClr val="FFFFFF"/>
                </a:solidFill>
                <a:latin typeface="Arial" charset="0"/>
              </a:rPr>
              <a:t>oftware </a:t>
            </a:r>
            <a:r>
              <a:rPr lang="en-US" sz="3600" b="1" dirty="0">
                <a:solidFill>
                  <a:srgbClr val="FFFFFF"/>
                </a:solidFill>
                <a:latin typeface="Arial" charset="0"/>
              </a:rPr>
              <a:t>transparent </a:t>
            </a:r>
            <a:r>
              <a:rPr lang="en-US" sz="3600" b="1" dirty="0" smtClean="0">
                <a:solidFill>
                  <a:srgbClr val="FFFFFF"/>
                </a:solidFill>
                <a:latin typeface="Arial" charset="0"/>
              </a:rPr>
              <a:t>consistency </a:t>
            </a:r>
            <a:r>
              <a:rPr lang="en-US" sz="3600" b="1" dirty="0">
                <a:solidFill>
                  <a:srgbClr val="FFFFFF"/>
                </a:solidFill>
                <a:latin typeface="Arial" charset="0"/>
              </a:rPr>
              <a:t>i</a:t>
            </a:r>
            <a:r>
              <a:rPr lang="en-US" sz="3600" b="1" dirty="0" smtClean="0">
                <a:solidFill>
                  <a:srgbClr val="FFFFFF"/>
                </a:solidFill>
                <a:latin typeface="Arial" charset="0"/>
              </a:rPr>
              <a:t>n </a:t>
            </a:r>
          </a:p>
          <a:p>
            <a:pPr algn="ctr" defTabSz="457200">
              <a:lnSpc>
                <a:spcPct val="80000"/>
              </a:lnSpc>
            </a:pPr>
            <a:r>
              <a:rPr lang="en-US" sz="3600" b="1" dirty="0" smtClean="0">
                <a:solidFill>
                  <a:srgbClr val="FFFFFF"/>
                </a:solidFill>
                <a:latin typeface="Arial" charset="0"/>
              </a:rPr>
              <a:t>persistent memory </a:t>
            </a:r>
            <a:r>
              <a:rPr lang="en-US" sz="3600" b="1" dirty="0">
                <a:solidFill>
                  <a:srgbClr val="FFFFFF"/>
                </a:solidFill>
                <a:latin typeface="Arial" charset="0"/>
              </a:rPr>
              <a:t>systems</a:t>
            </a:r>
          </a:p>
        </p:txBody>
      </p:sp>
    </p:spTree>
    <p:extLst>
      <p:ext uri="{BB962C8B-B14F-4D97-AF65-F5344CB8AC3E}">
        <p14:creationId xmlns:p14="http://schemas.microsoft.com/office/powerpoint/2010/main" val="19937234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Collapse of the “Galloping Gertie”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a:t>
            </a:fld>
            <a:endParaRPr lang="en-US" altLang="en-US">
              <a:solidFill>
                <a:srgbClr val="000000"/>
              </a:solidFill>
            </a:endParaRPr>
          </a:p>
        </p:txBody>
      </p:sp>
      <p:pic>
        <p:nvPicPr>
          <p:cNvPr id="3" name="Picture 2" descr="tacoma-narrows-good-pnmyvzwviiamiq5ash0d.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35000" y="1124744"/>
            <a:ext cx="7874000" cy="5080000"/>
          </a:xfrm>
          <a:prstGeom prst="rect">
            <a:avLst/>
          </a:prstGeom>
        </p:spPr>
      </p:pic>
      <p:sp>
        <p:nvSpPr>
          <p:cNvPr id="5" name="TextBox 4"/>
          <p:cNvSpPr txBox="1"/>
          <p:nvPr/>
        </p:nvSpPr>
        <p:spPr>
          <a:xfrm>
            <a:off x="1590829" y="6495147"/>
            <a:ext cx="748923" cy="246221"/>
          </a:xfrm>
          <a:prstGeom prst="rect">
            <a:avLst/>
          </a:prstGeom>
          <a:noFill/>
        </p:spPr>
        <p:txBody>
          <a:bodyPr wrap="none" rtlCol="0">
            <a:spAutoFit/>
          </a:bodyPr>
          <a:lstStyle/>
          <a:p>
            <a:r>
              <a:rPr lang="en-US" sz="1000" dirty="0" smtClean="0">
                <a:solidFill>
                  <a:srgbClr val="000000"/>
                </a:solidFill>
                <a:latin typeface="Calibri"/>
                <a:cs typeface="Calibri"/>
              </a:rPr>
              <a:t>Source: AP</a:t>
            </a:r>
            <a:endParaRPr lang="en-US" sz="1000" dirty="0">
              <a:solidFill>
                <a:srgbClr val="000000"/>
              </a:solidFill>
              <a:latin typeface="Calibri"/>
              <a:cs typeface="Calibri"/>
            </a:endParaRPr>
          </a:p>
        </p:txBody>
      </p:sp>
    </p:spTree>
    <p:extLst>
      <p:ext uri="{BB962C8B-B14F-4D97-AF65-F5344CB8AC3E}">
        <p14:creationId xmlns:p14="http://schemas.microsoft.com/office/powerpoint/2010/main" val="1496441834"/>
      </p:ext>
    </p:extLst>
  </p:cSld>
  <p:clrMapOvr>
    <a:masterClrMapping/>
  </p:clrMapOvr>
  <p:transition/>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1" y="987159"/>
            <a:ext cx="9144000" cy="5486000"/>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endParaRPr>
          </a:p>
          <a:p>
            <a:pPr algn="ctr" defTabSz="457200"/>
            <a:endParaRPr lang="en-US" dirty="0">
              <a:solidFill>
                <a:prstClr val="white"/>
              </a:solidFill>
            </a:endParaRPr>
          </a:p>
          <a:p>
            <a:pPr algn="ctr" defTabSz="457200"/>
            <a:endParaRPr lang="en-US" dirty="0" smtClean="0">
              <a:solidFill>
                <a:prstClr val="white"/>
              </a:solidFill>
            </a:endParaRPr>
          </a:p>
          <a:p>
            <a:pPr algn="ctr" defTabSz="457200"/>
            <a:endParaRPr lang="en-US" dirty="0">
              <a:solidFill>
                <a:prstClr val="white"/>
              </a:solidFill>
            </a:endParaRPr>
          </a:p>
          <a:p>
            <a:pPr algn="ctr" defTabSz="457200"/>
            <a:endParaRPr lang="en-US" dirty="0" smtClean="0">
              <a:solidFill>
                <a:prstClr val="white"/>
              </a:solidFill>
            </a:endParaRPr>
          </a:p>
          <a:p>
            <a:pPr algn="ctr" defTabSz="457200"/>
            <a:endParaRPr lang="en-US" dirty="0">
              <a:solidFill>
                <a:prstClr val="white"/>
              </a:solidFill>
            </a:endParaRPr>
          </a:p>
          <a:p>
            <a:pPr algn="ctr" defTabSz="457200"/>
            <a:endParaRPr lang="en-US" dirty="0" smtClean="0">
              <a:solidFill>
                <a:prstClr val="white"/>
              </a:solidFill>
            </a:endParaRPr>
          </a:p>
          <a:p>
            <a:pPr algn="ctr" defTabSz="457200"/>
            <a:endParaRPr lang="en-US" dirty="0">
              <a:solidFill>
                <a:prstClr val="white"/>
              </a:solidFill>
            </a:endParaRPr>
          </a:p>
          <a:p>
            <a:pPr algn="ctr" defTabSz="457200"/>
            <a:endParaRPr lang="en-US" dirty="0" smtClean="0">
              <a:solidFill>
                <a:prstClr val="white"/>
              </a:solidFill>
            </a:endParaRPr>
          </a:p>
          <a:p>
            <a:pPr algn="ctr" defTabSz="457200"/>
            <a:endParaRPr lang="en-US" dirty="0">
              <a:solidFill>
                <a:prstClr val="white"/>
              </a:solidFill>
            </a:endParaRPr>
          </a:p>
        </p:txBody>
      </p:sp>
      <p:sp>
        <p:nvSpPr>
          <p:cNvPr id="8" name="Title 1"/>
          <p:cNvSpPr>
            <a:spLocks noGrp="1"/>
          </p:cNvSpPr>
          <p:nvPr>
            <p:ph type="title"/>
          </p:nvPr>
        </p:nvSpPr>
        <p:spPr>
          <a:xfrm>
            <a:off x="0" y="-155842"/>
            <a:ext cx="9144000" cy="1143000"/>
          </a:xfrm>
        </p:spPr>
        <p:txBody>
          <a:bodyPr/>
          <a:lstStyle/>
          <a:p>
            <a:r>
              <a:rPr lang="en-US" b="1" dirty="0" smtClean="0">
                <a:cs typeface="Charter Black"/>
              </a:rPr>
              <a:t>ThyNVM: Summary</a:t>
            </a:r>
            <a:endParaRPr lang="en-US" b="1" dirty="0">
              <a:cs typeface="Charter Black"/>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rPr>
              <a:pPr/>
              <a:t>230</a:t>
            </a:fld>
            <a:endParaRPr lang="en-US" dirty="0">
              <a:solidFill>
                <a:prstClr val="black">
                  <a:tint val="75000"/>
                </a:prstClr>
              </a:solidFill>
            </a:endParaRPr>
          </a:p>
        </p:txBody>
      </p:sp>
      <p:sp>
        <p:nvSpPr>
          <p:cNvPr id="7" name="Rounded Rectangle 6"/>
          <p:cNvSpPr/>
          <p:nvPr/>
        </p:nvSpPr>
        <p:spPr>
          <a:xfrm>
            <a:off x="0" y="1871210"/>
            <a:ext cx="9143998" cy="3889304"/>
          </a:xfrm>
          <a:prstGeom prst="roundRect">
            <a:avLst/>
          </a:prstGeom>
          <a:solidFill>
            <a:srgbClr val="EEEC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571500" indent="-571500" defTabSz="457200">
              <a:lnSpc>
                <a:spcPct val="70000"/>
              </a:lnSpc>
              <a:buFont typeface="Arial"/>
              <a:buChar char="•"/>
            </a:pPr>
            <a:r>
              <a:rPr lang="en-US" sz="3600" b="1" dirty="0" smtClean="0">
                <a:solidFill>
                  <a:srgbClr val="FF0000"/>
                </a:solidFill>
              </a:rPr>
              <a:t>Checkpoints</a:t>
            </a:r>
            <a:r>
              <a:rPr lang="en-US" sz="3600" dirty="0" smtClean="0">
                <a:solidFill>
                  <a:srgbClr val="000000"/>
                </a:solidFill>
              </a:rPr>
              <a:t> at </a:t>
            </a:r>
            <a:r>
              <a:rPr lang="en-US" sz="3600" i="1" dirty="0" smtClean="0">
                <a:solidFill>
                  <a:srgbClr val="1F497D"/>
                </a:solidFill>
              </a:rPr>
              <a:t>multiple granularities </a:t>
            </a:r>
            <a:r>
              <a:rPr lang="en-US" sz="3600" dirty="0" smtClean="0">
                <a:solidFill>
                  <a:prstClr val="black"/>
                </a:solidFill>
              </a:rPr>
              <a:t>to reduce both checkpointing latency and metadata overhead</a:t>
            </a:r>
          </a:p>
          <a:p>
            <a:pPr marL="571500" indent="-571500" defTabSz="457200">
              <a:lnSpc>
                <a:spcPct val="70000"/>
              </a:lnSpc>
              <a:buFont typeface="Arial"/>
              <a:buChar char="•"/>
            </a:pPr>
            <a:endParaRPr lang="en-US" sz="3600" i="1" dirty="0" smtClean="0">
              <a:solidFill>
                <a:srgbClr val="1F497D"/>
              </a:solidFill>
            </a:endParaRPr>
          </a:p>
          <a:p>
            <a:pPr marL="571500" indent="-571500" defTabSz="457200">
              <a:lnSpc>
                <a:spcPct val="80000"/>
              </a:lnSpc>
              <a:buFont typeface="Arial"/>
              <a:buChar char="•"/>
            </a:pPr>
            <a:r>
              <a:rPr lang="en-US" sz="3600" b="1" dirty="0" smtClean="0">
                <a:solidFill>
                  <a:srgbClr val="FF0000"/>
                </a:solidFill>
              </a:rPr>
              <a:t>Overlaps</a:t>
            </a:r>
            <a:r>
              <a:rPr lang="en-US" sz="3600" dirty="0" smtClean="0">
                <a:solidFill>
                  <a:srgbClr val="000000"/>
                </a:solidFill>
              </a:rPr>
              <a:t> </a:t>
            </a:r>
            <a:r>
              <a:rPr lang="en-US" sz="3600" i="1" dirty="0" smtClean="0">
                <a:solidFill>
                  <a:srgbClr val="1F497D"/>
                </a:solidFill>
              </a:rPr>
              <a:t>checkpointing</a:t>
            </a:r>
            <a:r>
              <a:rPr lang="en-US" sz="3600" dirty="0" smtClean="0">
                <a:solidFill>
                  <a:srgbClr val="000000"/>
                </a:solidFill>
              </a:rPr>
              <a:t> and </a:t>
            </a:r>
            <a:r>
              <a:rPr lang="en-US" sz="3600" i="1" dirty="0" smtClean="0">
                <a:solidFill>
                  <a:srgbClr val="1F497D"/>
                </a:solidFill>
              </a:rPr>
              <a:t>execution to </a:t>
            </a:r>
            <a:r>
              <a:rPr lang="en-US" sz="3600" dirty="0" smtClean="0">
                <a:solidFill>
                  <a:srgbClr val="000000"/>
                </a:solidFill>
              </a:rPr>
              <a:t>reduce checkpointing latency</a:t>
            </a:r>
          </a:p>
          <a:p>
            <a:pPr marL="571500" indent="-571500" defTabSz="457200">
              <a:lnSpc>
                <a:spcPct val="80000"/>
              </a:lnSpc>
              <a:buFont typeface="Arial"/>
              <a:buChar char="•"/>
            </a:pPr>
            <a:endParaRPr lang="en-US" sz="3600" dirty="0" smtClean="0">
              <a:solidFill>
                <a:srgbClr val="000000"/>
              </a:solidFill>
            </a:endParaRPr>
          </a:p>
          <a:p>
            <a:pPr marL="571500" indent="-571500" defTabSz="457200">
              <a:lnSpc>
                <a:spcPct val="110000"/>
              </a:lnSpc>
              <a:buFont typeface="Arial"/>
              <a:buChar char="•"/>
            </a:pPr>
            <a:r>
              <a:rPr lang="en-US" sz="3600" b="1" dirty="0" smtClean="0">
                <a:solidFill>
                  <a:srgbClr val="FF0000"/>
                </a:solidFill>
              </a:rPr>
              <a:t>Adapts</a:t>
            </a:r>
            <a:r>
              <a:rPr lang="en-US" sz="3600" dirty="0" smtClean="0">
                <a:solidFill>
                  <a:srgbClr val="000000"/>
                </a:solidFill>
              </a:rPr>
              <a:t> to </a:t>
            </a:r>
            <a:r>
              <a:rPr lang="en-US" sz="3600" i="1" dirty="0" smtClean="0">
                <a:solidFill>
                  <a:srgbClr val="1F497D"/>
                </a:solidFill>
              </a:rPr>
              <a:t>DRAM and NVM </a:t>
            </a:r>
            <a:r>
              <a:rPr lang="en-US" sz="3600" dirty="0" smtClean="0">
                <a:solidFill>
                  <a:srgbClr val="000000"/>
                </a:solidFill>
              </a:rPr>
              <a:t>characteristics</a:t>
            </a:r>
            <a:endParaRPr lang="en-US" sz="3600" dirty="0">
              <a:solidFill>
                <a:srgbClr val="000000"/>
              </a:solidFill>
            </a:endParaRPr>
          </a:p>
        </p:txBody>
      </p:sp>
      <p:sp>
        <p:nvSpPr>
          <p:cNvPr id="9" name="Rounded Rectangle 8"/>
          <p:cNvSpPr/>
          <p:nvPr/>
        </p:nvSpPr>
        <p:spPr>
          <a:xfrm>
            <a:off x="4740" y="5590937"/>
            <a:ext cx="9143998" cy="1273320"/>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smtClean="0">
                <a:solidFill>
                  <a:prstClr val="white"/>
                </a:solidFill>
              </a:rPr>
              <a:t>Performs within </a:t>
            </a:r>
            <a:r>
              <a:rPr lang="en-US" sz="5400" b="1" dirty="0" smtClean="0">
                <a:solidFill>
                  <a:prstClr val="white"/>
                </a:solidFill>
              </a:rPr>
              <a:t>4.9%</a:t>
            </a:r>
            <a:r>
              <a:rPr lang="en-US" sz="3600" b="1" dirty="0" smtClean="0">
                <a:solidFill>
                  <a:prstClr val="white"/>
                </a:solidFill>
              </a:rPr>
              <a:t> of an </a:t>
            </a:r>
            <a:r>
              <a:rPr lang="en-US" sz="3600" b="1" i="1" dirty="0" smtClean="0">
                <a:solidFill>
                  <a:prstClr val="white"/>
                </a:solidFill>
              </a:rPr>
              <a:t>idealized DRAM </a:t>
            </a:r>
            <a:r>
              <a:rPr lang="en-US" sz="3600" b="1" dirty="0" smtClean="0">
                <a:solidFill>
                  <a:prstClr val="white"/>
                </a:solidFill>
              </a:rPr>
              <a:t>with zero cost consistency</a:t>
            </a:r>
            <a:endParaRPr lang="en-US" sz="3600" dirty="0">
              <a:solidFill>
                <a:prstClr val="white"/>
              </a:solidFill>
            </a:endParaRPr>
          </a:p>
        </p:txBody>
      </p:sp>
      <p:sp>
        <p:nvSpPr>
          <p:cNvPr id="26" name="Rounded Rectangle 25"/>
          <p:cNvSpPr/>
          <p:nvPr/>
        </p:nvSpPr>
        <p:spPr>
          <a:xfrm>
            <a:off x="0" y="880920"/>
            <a:ext cx="9143999" cy="1054862"/>
          </a:xfrm>
          <a:prstGeom prst="roundRect">
            <a:avLst/>
          </a:prstGeom>
          <a:solidFill>
            <a:schemeClr val="bg2"/>
          </a:solidFill>
          <a:ln w="5715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smtClean="0">
                <a:solidFill>
                  <a:srgbClr val="FF0000"/>
                </a:solidFill>
                <a:latin typeface="Arial" charset="0"/>
              </a:rPr>
              <a:t>A new hardware-based </a:t>
            </a:r>
          </a:p>
          <a:p>
            <a:pPr algn="ctr" defTabSz="457200">
              <a:lnSpc>
                <a:spcPct val="80000"/>
              </a:lnSpc>
            </a:pPr>
            <a:r>
              <a:rPr lang="en-US" sz="3600" b="1" dirty="0">
                <a:solidFill>
                  <a:srgbClr val="FF0000"/>
                </a:solidFill>
                <a:latin typeface="Arial" charset="0"/>
              </a:rPr>
              <a:t>c</a:t>
            </a:r>
            <a:r>
              <a:rPr lang="en-US" sz="3600" b="1" dirty="0" smtClean="0">
                <a:solidFill>
                  <a:srgbClr val="FF0000"/>
                </a:solidFill>
                <a:latin typeface="Arial" charset="0"/>
              </a:rPr>
              <a:t>heckpointing mechanism</a:t>
            </a:r>
          </a:p>
        </p:txBody>
      </p:sp>
    </p:spTree>
    <p:extLst>
      <p:ext uri="{BB962C8B-B14F-4D97-AF65-F5344CB8AC3E}">
        <p14:creationId xmlns:p14="http://schemas.microsoft.com/office/powerpoint/2010/main" val="88673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About </a:t>
            </a:r>
            <a:r>
              <a:rPr lang="en-US" dirty="0" err="1" smtClean="0"/>
              <a:t>ThyNVM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231</a:t>
            </a:fld>
            <a:endParaRPr lang="en-US" altLang="en-US">
              <a:solidFill>
                <a:srgbClr val="000000"/>
              </a:solidFill>
            </a:endParaRPr>
          </a:p>
        </p:txBody>
      </p:sp>
      <p:pic>
        <p:nvPicPr>
          <p:cNvPr id="6" name="Picture 5"/>
          <p:cNvPicPr>
            <a:picLocks noChangeAspect="1"/>
          </p:cNvPicPr>
          <p:nvPr/>
        </p:nvPicPr>
        <p:blipFill>
          <a:blip r:embed="rId2"/>
          <a:stretch>
            <a:fillRect/>
          </a:stretch>
        </p:blipFill>
        <p:spPr>
          <a:xfrm>
            <a:off x="0" y="4221088"/>
            <a:ext cx="9144000" cy="2112993"/>
          </a:xfrm>
          <a:prstGeom prst="rect">
            <a:avLst/>
          </a:prstGeom>
        </p:spPr>
      </p:pic>
      <p:sp>
        <p:nvSpPr>
          <p:cNvPr id="7" name="Content Placeholder 2"/>
          <p:cNvSpPr>
            <a:spLocks noGrp="1"/>
          </p:cNvSpPr>
          <p:nvPr>
            <p:ph idx="1"/>
          </p:nvPr>
        </p:nvSpPr>
        <p:spPr>
          <a:xfrm>
            <a:off x="251520" y="1052736"/>
            <a:ext cx="8892480" cy="1913384"/>
          </a:xfrm>
        </p:spPr>
        <p:txBody>
          <a:bodyPr/>
          <a:lstStyle/>
          <a:p>
            <a:pPr>
              <a:buClr>
                <a:srgbClr val="CC9900"/>
              </a:buClr>
            </a:pPr>
            <a:r>
              <a:rPr lang="en-US" sz="2100" dirty="0" err="1"/>
              <a:t>Jinglei</a:t>
            </a:r>
            <a:r>
              <a:rPr lang="en-US" sz="2100" dirty="0"/>
              <a:t> Ren, </a:t>
            </a:r>
            <a:r>
              <a:rPr lang="en-US" sz="2100" dirty="0" err="1"/>
              <a:t>Jishen</a:t>
            </a:r>
            <a:r>
              <a:rPr lang="en-US" sz="2100" dirty="0"/>
              <a:t> Zhao, Samira Khan, </a:t>
            </a:r>
            <a:r>
              <a:rPr lang="en-US" sz="2100" dirty="0" err="1"/>
              <a:t>Jongmoo</a:t>
            </a:r>
            <a:r>
              <a:rPr lang="en-US" sz="2100" dirty="0"/>
              <a:t> Choi, </a:t>
            </a:r>
            <a:r>
              <a:rPr lang="en-US" sz="2100" dirty="0" err="1"/>
              <a:t>Yongwei</a:t>
            </a:r>
            <a:r>
              <a:rPr lang="en-US" sz="2100" dirty="0"/>
              <a:t> Wu, and </a:t>
            </a:r>
            <a:r>
              <a:rPr lang="en-US" sz="2100" u="sng" dirty="0"/>
              <a:t>Onur Mutlu</a:t>
            </a:r>
            <a:r>
              <a:rPr lang="en-US" sz="2100" dirty="0"/>
              <a:t>,</a:t>
            </a:r>
            <a:br>
              <a:rPr lang="en-US" sz="2100" dirty="0"/>
            </a:br>
            <a:r>
              <a:rPr lang="en-US" sz="2100" b="1" dirty="0">
                <a:hlinkClick r:id="rId3"/>
              </a:rPr>
              <a:t>"ThyNVM: Enabling Software-Transparent Crash Consistency in Persistent Memory Systems"</a:t>
            </a:r>
            <a:r>
              <a:rPr lang="en-US" sz="2100" dirty="0"/>
              <a:t/>
            </a:r>
            <a:br>
              <a:rPr lang="en-US" sz="2100" dirty="0"/>
            </a:br>
            <a:r>
              <a:rPr lang="en-US" sz="2100" i="1" dirty="0"/>
              <a:t>Proceedings of the </a:t>
            </a:r>
            <a:r>
              <a:rPr lang="en-US" sz="2100" i="1" dirty="0">
                <a:hlinkClick r:id="rId4"/>
              </a:rPr>
              <a:t>48th International Symposium on Microarchitecture</a:t>
            </a:r>
            <a:r>
              <a:rPr lang="en-US" sz="2100" i="1" dirty="0"/>
              <a:t> (</a:t>
            </a:r>
            <a:r>
              <a:rPr lang="en-US" sz="2100" b="1" i="1" dirty="0"/>
              <a:t>MICRO</a:t>
            </a:r>
            <a:r>
              <a:rPr lang="en-US" sz="2100" i="1" dirty="0"/>
              <a:t>)</a:t>
            </a:r>
            <a:r>
              <a:rPr lang="en-US" sz="2100" dirty="0"/>
              <a:t>, Waikiki, Hawaii, USA, December 2015. </a:t>
            </a:r>
            <a:br>
              <a:rPr lang="en-US" sz="2100" dirty="0"/>
            </a:br>
            <a:r>
              <a:rPr lang="en-US" sz="2100" dirty="0"/>
              <a:t>[</a:t>
            </a:r>
            <a:r>
              <a:rPr lang="en-US" sz="2100" dirty="0">
                <a:hlinkClick r:id="rId5"/>
              </a:rPr>
              <a:t>Slides (pptx)</a:t>
            </a:r>
            <a:r>
              <a:rPr lang="en-US" sz="2100" dirty="0"/>
              <a:t> </a:t>
            </a:r>
            <a:r>
              <a:rPr lang="en-US" sz="2100" dirty="0">
                <a:hlinkClick r:id="rId6"/>
              </a:rPr>
              <a:t>(pdf)</a:t>
            </a:r>
            <a:r>
              <a:rPr lang="en-US" sz="2100" dirty="0"/>
              <a:t>] [</a:t>
            </a:r>
            <a:r>
              <a:rPr lang="en-US" sz="2100" dirty="0">
                <a:hlinkClick r:id="rId7"/>
              </a:rPr>
              <a:t>Lightning Session Slides (pptx)</a:t>
            </a:r>
            <a:r>
              <a:rPr lang="en-US" sz="2100" dirty="0"/>
              <a:t> </a:t>
            </a:r>
            <a:r>
              <a:rPr lang="en-US" sz="2100" dirty="0">
                <a:hlinkClick r:id="rId8"/>
              </a:rPr>
              <a:t>(pdf)</a:t>
            </a:r>
            <a:r>
              <a:rPr lang="en-US" sz="2100" dirty="0"/>
              <a:t>] [</a:t>
            </a:r>
            <a:r>
              <a:rPr lang="en-US" sz="2100" dirty="0">
                <a:hlinkClick r:id="rId9"/>
              </a:rPr>
              <a:t>Poster (pptx)</a:t>
            </a:r>
            <a:r>
              <a:rPr lang="en-US" sz="2100" dirty="0"/>
              <a:t> </a:t>
            </a:r>
            <a:r>
              <a:rPr lang="en-US" sz="2100" dirty="0">
                <a:hlinkClick r:id="rId10"/>
              </a:rPr>
              <a:t>(pdf)</a:t>
            </a:r>
            <a:r>
              <a:rPr lang="en-US" sz="2100" dirty="0"/>
              <a:t>] </a:t>
            </a:r>
            <a:br>
              <a:rPr lang="en-US" sz="2100" dirty="0"/>
            </a:br>
            <a:r>
              <a:rPr lang="en-US" sz="2100" dirty="0"/>
              <a:t>[</a:t>
            </a:r>
            <a:r>
              <a:rPr lang="en-US" sz="2100" dirty="0">
                <a:hlinkClick r:id="rId11"/>
              </a:rPr>
              <a:t>Source Code</a:t>
            </a:r>
            <a:r>
              <a:rPr lang="en-US" sz="2100" dirty="0"/>
              <a:t>] </a:t>
            </a:r>
            <a:endParaRPr lang="en-US" sz="2100" dirty="0">
              <a:solidFill>
                <a:srgbClr val="000000"/>
              </a:solidFill>
            </a:endParaRPr>
          </a:p>
        </p:txBody>
      </p:sp>
    </p:spTree>
    <p:extLst>
      <p:ext uri="{BB962C8B-B14F-4D97-AF65-F5344CB8AC3E}">
        <p14:creationId xmlns:p14="http://schemas.microsoft.com/office/powerpoint/2010/main" val="1969563902"/>
      </p:ext>
    </p:extLst>
  </p:cSld>
  <p:clrMapOvr>
    <a:masterClrMapping/>
  </p:clrMapOvr>
  <p:transition/>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800" dirty="0" smtClean="0"/>
              <a:t>Another Key Challenge in Persistent Memory</a:t>
            </a:r>
            <a:endParaRPr lang="en-US" sz="3800" dirty="0"/>
          </a:p>
        </p:txBody>
      </p:sp>
      <p:sp>
        <p:nvSpPr>
          <p:cNvPr id="3" name="Content Placeholder 2"/>
          <p:cNvSpPr>
            <a:spLocks noGrp="1"/>
          </p:cNvSpPr>
          <p:nvPr>
            <p:ph idx="1"/>
          </p:nvPr>
        </p:nvSpPr>
        <p:spPr>
          <a:xfrm>
            <a:off x="0" y="2276872"/>
            <a:ext cx="9144000" cy="2088232"/>
          </a:xfrm>
        </p:spPr>
        <p:txBody>
          <a:bodyPr/>
          <a:lstStyle/>
          <a:p>
            <a:pPr marL="0" indent="0" algn="ctr">
              <a:buNone/>
            </a:pPr>
            <a:r>
              <a:rPr lang="en-US" sz="6400" dirty="0" smtClean="0">
                <a:solidFill>
                  <a:srgbClr val="FF0000"/>
                </a:solidFill>
              </a:rPr>
              <a:t>Programming Ease</a:t>
            </a:r>
          </a:p>
          <a:p>
            <a:pPr marL="0" indent="0" algn="ctr">
              <a:buNone/>
            </a:pPr>
            <a:r>
              <a:rPr lang="en-US" sz="6400" dirty="0">
                <a:solidFill>
                  <a:srgbClr val="0000FF"/>
                </a:solidFill>
              </a:rPr>
              <a:t>t</a:t>
            </a:r>
            <a:r>
              <a:rPr lang="en-US" sz="6400" dirty="0" smtClean="0">
                <a:solidFill>
                  <a:srgbClr val="0000FF"/>
                </a:solidFill>
              </a:rPr>
              <a:t>o Exploit Persistence</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232</a:t>
            </a:fld>
            <a:endParaRPr lang="en-US">
              <a:solidFill>
                <a:srgbClr val="000000"/>
              </a:solidFill>
            </a:endParaRPr>
          </a:p>
        </p:txBody>
      </p:sp>
    </p:spTree>
    <p:extLst>
      <p:ext uri="{BB962C8B-B14F-4D97-AF65-F5344CB8AC3E}">
        <p14:creationId xmlns:p14="http://schemas.microsoft.com/office/powerpoint/2010/main" val="1147566056"/>
      </p:ext>
    </p:extLst>
  </p:cSld>
  <p:clrMapOvr>
    <a:masterClrMapping/>
  </p:clrMapOvr>
  <p:transition/>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Tools/Libraries to Help Programmers</a:t>
            </a:r>
            <a:endParaRPr lang="en-US" dirty="0"/>
          </a:p>
        </p:txBody>
      </p:sp>
      <p:sp>
        <p:nvSpPr>
          <p:cNvPr id="3" name="Content Placeholder 2"/>
          <p:cNvSpPr>
            <a:spLocks noGrp="1"/>
          </p:cNvSpPr>
          <p:nvPr>
            <p:ph idx="1"/>
          </p:nvPr>
        </p:nvSpPr>
        <p:spPr>
          <a:xfrm>
            <a:off x="228600" y="1052736"/>
            <a:ext cx="8610600" cy="5195664"/>
          </a:xfrm>
        </p:spPr>
        <p:txBody>
          <a:bodyPr/>
          <a:lstStyle/>
          <a:p>
            <a:r>
              <a:rPr lang="en-US" sz="2200" dirty="0" err="1"/>
              <a:t>Himanshu</a:t>
            </a:r>
            <a:r>
              <a:rPr lang="en-US" sz="2200" dirty="0"/>
              <a:t> Chauhan, Irina </a:t>
            </a:r>
            <a:r>
              <a:rPr lang="en-US" sz="2200" dirty="0" err="1"/>
              <a:t>Calciu</a:t>
            </a:r>
            <a:r>
              <a:rPr lang="en-US" sz="2200" dirty="0"/>
              <a:t>, Vijay Chidambaram, Eric </a:t>
            </a:r>
            <a:r>
              <a:rPr lang="en-US" sz="2200" dirty="0" err="1"/>
              <a:t>Schkufza</a:t>
            </a:r>
            <a:r>
              <a:rPr lang="en-US" sz="2200" dirty="0"/>
              <a:t>, Onur Mutlu, and </a:t>
            </a:r>
            <a:r>
              <a:rPr lang="en-US" sz="2200" dirty="0" err="1"/>
              <a:t>Pratap</a:t>
            </a:r>
            <a:r>
              <a:rPr lang="en-US" sz="2200" dirty="0"/>
              <a:t> </a:t>
            </a:r>
            <a:r>
              <a:rPr lang="en-US" sz="2200" dirty="0" err="1"/>
              <a:t>Subrahmanyam</a:t>
            </a:r>
            <a:r>
              <a:rPr lang="en-US" sz="2200" dirty="0"/>
              <a:t>,</a:t>
            </a:r>
            <a:br>
              <a:rPr lang="en-US" sz="2200" dirty="0"/>
            </a:br>
            <a:r>
              <a:rPr lang="en-US" sz="2200" b="1" dirty="0">
                <a:hlinkClick r:id="rId2"/>
              </a:rPr>
              <a:t>"NVMove: Helping Programmers Move to Byte-Based Persistence"</a:t>
            </a:r>
            <a:r>
              <a:rPr lang="en-US" sz="2200" dirty="0"/>
              <a:t/>
            </a:r>
            <a:br>
              <a:rPr lang="en-US" sz="2200" dirty="0"/>
            </a:br>
            <a:r>
              <a:rPr lang="en-US" sz="2200" i="1" dirty="0"/>
              <a:t>Proceedings of the </a:t>
            </a:r>
            <a:r>
              <a:rPr lang="en-US" sz="2200" i="1" dirty="0">
                <a:hlinkClick r:id="rId3"/>
              </a:rPr>
              <a:t>4th Workshop on Interactions of NVM/Flash with Operating Systems and Workloads </a:t>
            </a:r>
            <a:r>
              <a:rPr lang="en-US" sz="2200" i="1" dirty="0"/>
              <a:t>(</a:t>
            </a:r>
            <a:r>
              <a:rPr lang="en-US" sz="2200" b="1" i="1" dirty="0"/>
              <a:t>INFLOW</a:t>
            </a:r>
            <a:r>
              <a:rPr lang="en-US" sz="2200" i="1" dirty="0"/>
              <a:t>)</a:t>
            </a:r>
            <a:r>
              <a:rPr lang="en-US" sz="2200" dirty="0"/>
              <a:t>, Savannah, GA, USA, November 2016.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233</a:t>
            </a:fld>
            <a:endParaRPr lang="en-US" altLang="en-US">
              <a:solidFill>
                <a:srgbClr val="000000"/>
              </a:solidFill>
            </a:endParaRPr>
          </a:p>
        </p:txBody>
      </p:sp>
      <p:pic>
        <p:nvPicPr>
          <p:cNvPr id="5" name="Picture 4"/>
          <p:cNvPicPr>
            <a:picLocks noChangeAspect="1"/>
          </p:cNvPicPr>
          <p:nvPr/>
        </p:nvPicPr>
        <p:blipFill>
          <a:blip r:embed="rId6"/>
          <a:stretch>
            <a:fillRect/>
          </a:stretch>
        </p:blipFill>
        <p:spPr>
          <a:xfrm>
            <a:off x="0" y="4149080"/>
            <a:ext cx="9144000" cy="2163587"/>
          </a:xfrm>
          <a:prstGeom prst="rect">
            <a:avLst/>
          </a:prstGeom>
        </p:spPr>
      </p:pic>
    </p:spTree>
    <p:extLst>
      <p:ext uri="{BB962C8B-B14F-4D97-AF65-F5344CB8AC3E}">
        <p14:creationId xmlns:p14="http://schemas.microsoft.com/office/powerpoint/2010/main" val="592069485"/>
      </p:ext>
    </p:extLst>
  </p:cSld>
  <p:clrMapOvr>
    <a:masterClrMapping/>
  </p:clrMapOvr>
  <p:transition/>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p:cNvSpPr>
            <a:spLocks noGrp="1"/>
          </p:cNvSpPr>
          <p:nvPr>
            <p:ph type="ctrTitle"/>
          </p:nvPr>
        </p:nvSpPr>
        <p:spPr>
          <a:xfrm>
            <a:off x="685800" y="1676400"/>
            <a:ext cx="7924800" cy="1752600"/>
          </a:xfrm>
        </p:spPr>
        <p:txBody>
          <a:bodyPr/>
          <a:lstStyle/>
          <a:p>
            <a:r>
              <a:rPr lang="en-US" dirty="0" smtClean="0">
                <a:latin typeface="Garamond" charset="0"/>
              </a:rPr>
              <a:t> </a:t>
            </a:r>
            <a:r>
              <a:rPr lang="en-US" dirty="0">
                <a:latin typeface="Garamond" charset="0"/>
              </a:rPr>
              <a:t>C</a:t>
            </a:r>
            <a:r>
              <a:rPr lang="en-US" dirty="0" smtClean="0">
                <a:latin typeface="Garamond" charset="0"/>
              </a:rPr>
              <a:t>oncluding Remarks</a:t>
            </a:r>
            <a:endParaRPr lang="en-US" dirty="0">
              <a:latin typeface="Garamond" charset="0"/>
            </a:endParaRPr>
          </a:p>
        </p:txBody>
      </p:sp>
      <p:sp>
        <p:nvSpPr>
          <p:cNvPr id="150530" name="Subtitle 2"/>
          <p:cNvSpPr>
            <a:spLocks noGrp="1"/>
          </p:cNvSpPr>
          <p:nvPr>
            <p:ph type="subTitle" idx="1"/>
          </p:nvPr>
        </p:nvSpPr>
        <p:spPr/>
        <p:txBody>
          <a:bodyPr/>
          <a:lstStyle/>
          <a:p>
            <a:pPr>
              <a:buFont typeface="Wingdings" charset="0"/>
              <a:buNone/>
            </a:pPr>
            <a:endParaRPr lang="en-US">
              <a:latin typeface="Tahoma" charset="0"/>
            </a:endParaRPr>
          </a:p>
        </p:txBody>
      </p:sp>
      <p:sp>
        <p:nvSpPr>
          <p:cNvPr id="150531" name="Slide Number Placeholder 3"/>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E342A0-F66A-8349-9DE5-CDF9A06A5894}" type="slidenum">
              <a:rPr lang="en-US" sz="1200">
                <a:solidFill>
                  <a:srgbClr val="000000"/>
                </a:solidFill>
                <a:latin typeface="Garamond" charset="0"/>
                <a:cs typeface="Arial" charset="0"/>
              </a:rPr>
              <a:pPr eaLnBrk="1" hangingPunct="1"/>
              <a:t>234</a:t>
            </a:fld>
            <a:endParaRPr lang="en-US" sz="1200">
              <a:solidFill>
                <a:srgbClr val="000000"/>
              </a:solidFill>
              <a:latin typeface="Garamond" charset="0"/>
              <a:cs typeface="Arial" charset="0"/>
            </a:endParaRPr>
          </a:p>
        </p:txBody>
      </p:sp>
    </p:spTree>
    <p:extLst>
      <p:ext uri="{BB962C8B-B14F-4D97-AF65-F5344CB8AC3E}">
        <p14:creationId xmlns:p14="http://schemas.microsoft.com/office/powerpoint/2010/main" val="494830291"/>
      </p:ext>
    </p:extLst>
  </p:cSld>
  <p:clrMapOvr>
    <a:masterClrMapping/>
  </p:clrMapOvr>
  <p:transition/>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Quote from A Famous Architect</a:t>
            </a:r>
            <a:endParaRPr lang="en-US" dirty="0"/>
          </a:p>
        </p:txBody>
      </p:sp>
      <p:sp>
        <p:nvSpPr>
          <p:cNvPr id="3" name="Content Placeholder 2"/>
          <p:cNvSpPr>
            <a:spLocks noGrp="1"/>
          </p:cNvSpPr>
          <p:nvPr>
            <p:ph idx="1"/>
          </p:nvPr>
        </p:nvSpPr>
        <p:spPr/>
        <p:txBody>
          <a:bodyPr/>
          <a:lstStyle/>
          <a:p>
            <a:r>
              <a:rPr lang="en-US" dirty="0" smtClean="0"/>
              <a:t>“architecture […] based upon </a:t>
            </a:r>
            <a:r>
              <a:rPr lang="en-US" dirty="0" smtClean="0">
                <a:solidFill>
                  <a:srgbClr val="0000FF"/>
                </a:solidFill>
              </a:rPr>
              <a:t>principle</a:t>
            </a:r>
            <a:r>
              <a:rPr lang="en-US" dirty="0" smtClean="0"/>
              <a:t>, and not upon </a:t>
            </a:r>
            <a:r>
              <a:rPr lang="en-US" dirty="0" smtClean="0">
                <a:solidFill>
                  <a:srgbClr val="FF0000"/>
                </a:solidFill>
              </a:rPr>
              <a:t>precedent</a:t>
            </a:r>
            <a:r>
              <a:rPr lang="en-US" dirty="0" smtClean="0"/>
              <a:t>”</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235</a:t>
            </a:fld>
            <a:endParaRPr lang="en-US"/>
          </a:p>
        </p:txBody>
      </p:sp>
      <p:pic>
        <p:nvPicPr>
          <p:cNvPr id="5" name="Picture 4"/>
          <p:cNvPicPr>
            <a:picLocks noChangeAspect="1"/>
          </p:cNvPicPr>
          <p:nvPr/>
        </p:nvPicPr>
        <p:blipFill>
          <a:blip r:embed="rId2"/>
          <a:stretch>
            <a:fillRect/>
          </a:stretch>
        </p:blipFill>
        <p:spPr>
          <a:xfrm>
            <a:off x="6156176" y="1872208"/>
            <a:ext cx="2792306" cy="4581128"/>
          </a:xfrm>
          <a:prstGeom prst="rect">
            <a:avLst/>
          </a:prstGeom>
        </p:spPr>
      </p:pic>
    </p:spTree>
    <p:extLst>
      <p:ext uri="{BB962C8B-B14F-4D97-AF65-F5344CB8AC3E}">
        <p14:creationId xmlns:p14="http://schemas.microsoft.com/office/powerpoint/2010/main" val="155601965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Precedent-Based Design?</a:t>
            </a:r>
            <a:endParaRPr lang="en-US" dirty="0"/>
          </a:p>
        </p:txBody>
      </p:sp>
      <p:sp>
        <p:nvSpPr>
          <p:cNvPr id="3" name="Content Placeholder 2"/>
          <p:cNvSpPr>
            <a:spLocks noGrp="1"/>
          </p:cNvSpPr>
          <p:nvPr>
            <p:ph idx="1"/>
          </p:nvPr>
        </p:nvSpPr>
        <p:spPr/>
        <p:txBody>
          <a:bodyPr/>
          <a:lstStyle/>
          <a:p>
            <a:r>
              <a:rPr lang="en-US" dirty="0" smtClean="0"/>
              <a:t>“architecture […] based upon </a:t>
            </a:r>
            <a:r>
              <a:rPr lang="en-US" dirty="0" smtClean="0">
                <a:solidFill>
                  <a:srgbClr val="0000FF"/>
                </a:solidFill>
              </a:rPr>
              <a:t>principle</a:t>
            </a:r>
            <a:r>
              <a:rPr lang="en-US" dirty="0" smtClean="0"/>
              <a:t>, and not upon </a:t>
            </a:r>
            <a:r>
              <a:rPr lang="en-US" dirty="0" smtClean="0">
                <a:solidFill>
                  <a:srgbClr val="FF0000"/>
                </a:solidFill>
              </a:rPr>
              <a:t>precedent</a:t>
            </a:r>
            <a:r>
              <a:rPr lang="en-US" dirty="0" smtClean="0"/>
              <a:t>”</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236</a:t>
            </a:fld>
            <a:endParaRPr lang="en-US"/>
          </a:p>
        </p:txBody>
      </p:sp>
      <p:pic>
        <p:nvPicPr>
          <p:cNvPr id="5" name="Picture 4"/>
          <p:cNvPicPr>
            <a:picLocks noChangeAspect="1"/>
          </p:cNvPicPr>
          <p:nvPr/>
        </p:nvPicPr>
        <p:blipFill>
          <a:blip r:embed="rId2"/>
          <a:stretch>
            <a:fillRect/>
          </a:stretch>
        </p:blipFill>
        <p:spPr>
          <a:xfrm>
            <a:off x="6156176" y="1872208"/>
            <a:ext cx="2792306" cy="4581128"/>
          </a:xfrm>
          <a:prstGeom prst="rect">
            <a:avLst/>
          </a:prstGeom>
        </p:spPr>
      </p:pic>
      <p:pic>
        <p:nvPicPr>
          <p:cNvPr id="7" name="Picture 6"/>
          <p:cNvPicPr>
            <a:picLocks noChangeAspect="1"/>
          </p:cNvPicPr>
          <p:nvPr/>
        </p:nvPicPr>
        <p:blipFill>
          <a:blip r:embed="rId3"/>
          <a:stretch>
            <a:fillRect/>
          </a:stretch>
        </p:blipFill>
        <p:spPr>
          <a:xfrm>
            <a:off x="539552" y="1844824"/>
            <a:ext cx="8424936" cy="4644516"/>
          </a:xfrm>
          <a:prstGeom prst="rect">
            <a:avLst/>
          </a:prstGeom>
        </p:spPr>
      </p:pic>
    </p:spTree>
    <p:extLst>
      <p:ext uri="{BB962C8B-B14F-4D97-AF65-F5344CB8AC3E}">
        <p14:creationId xmlns:p14="http://schemas.microsoft.com/office/powerpoint/2010/main" val="2113938452"/>
      </p:ext>
    </p:extLst>
  </p:cSld>
  <p:clrMapOvr>
    <a:masterClrMapping/>
  </p:clrMapOvr>
  <p:transition/>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Principled Design</a:t>
            </a:r>
            <a:endParaRPr lang="en-US" dirty="0"/>
          </a:p>
        </p:txBody>
      </p:sp>
      <p:sp>
        <p:nvSpPr>
          <p:cNvPr id="3" name="Content Placeholder 2"/>
          <p:cNvSpPr>
            <a:spLocks noGrp="1"/>
          </p:cNvSpPr>
          <p:nvPr>
            <p:ph idx="1"/>
          </p:nvPr>
        </p:nvSpPr>
        <p:spPr/>
        <p:txBody>
          <a:bodyPr/>
          <a:lstStyle/>
          <a:p>
            <a:r>
              <a:rPr lang="en-US" dirty="0" smtClean="0"/>
              <a:t>“architecture […] based upon </a:t>
            </a:r>
            <a:r>
              <a:rPr lang="en-US" dirty="0" smtClean="0">
                <a:solidFill>
                  <a:srgbClr val="0000FF"/>
                </a:solidFill>
              </a:rPr>
              <a:t>principle</a:t>
            </a:r>
            <a:r>
              <a:rPr lang="en-US" dirty="0" smtClean="0"/>
              <a:t>, and not upon </a:t>
            </a:r>
            <a:r>
              <a:rPr lang="en-US" dirty="0" smtClean="0">
                <a:solidFill>
                  <a:srgbClr val="FF0000"/>
                </a:solidFill>
              </a:rPr>
              <a:t>precedent</a:t>
            </a:r>
            <a:r>
              <a:rPr lang="en-US" dirty="0" smtClean="0"/>
              <a:t>”</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237</a:t>
            </a:fld>
            <a:endParaRPr lang="en-US"/>
          </a:p>
        </p:txBody>
      </p:sp>
      <p:pic>
        <p:nvPicPr>
          <p:cNvPr id="5" name="Picture 4"/>
          <p:cNvPicPr>
            <a:picLocks noChangeAspect="1"/>
          </p:cNvPicPr>
          <p:nvPr/>
        </p:nvPicPr>
        <p:blipFill>
          <a:blip r:embed="rId2"/>
          <a:stretch>
            <a:fillRect/>
          </a:stretch>
        </p:blipFill>
        <p:spPr>
          <a:xfrm>
            <a:off x="6156176" y="1872208"/>
            <a:ext cx="2792306" cy="4581128"/>
          </a:xfrm>
          <a:prstGeom prst="rect">
            <a:avLst/>
          </a:prstGeom>
        </p:spPr>
      </p:pic>
      <p:pic>
        <p:nvPicPr>
          <p:cNvPr id="7" name="Picture 6"/>
          <p:cNvPicPr>
            <a:picLocks noChangeAspect="1"/>
          </p:cNvPicPr>
          <p:nvPr/>
        </p:nvPicPr>
        <p:blipFill>
          <a:blip r:embed="rId3"/>
          <a:stretch>
            <a:fillRect/>
          </a:stretch>
        </p:blipFill>
        <p:spPr>
          <a:xfrm>
            <a:off x="539552" y="1844824"/>
            <a:ext cx="8424936" cy="4644516"/>
          </a:xfrm>
          <a:prstGeom prst="rect">
            <a:avLst/>
          </a:prstGeom>
        </p:spPr>
      </p:pic>
      <p:pic>
        <p:nvPicPr>
          <p:cNvPr id="6" name="Picture 5"/>
          <p:cNvPicPr>
            <a:picLocks noChangeAspect="1"/>
          </p:cNvPicPr>
          <p:nvPr/>
        </p:nvPicPr>
        <p:blipFill>
          <a:blip r:embed="rId4"/>
          <a:stretch>
            <a:fillRect/>
          </a:stretch>
        </p:blipFill>
        <p:spPr>
          <a:xfrm>
            <a:off x="527101" y="1832446"/>
            <a:ext cx="8424936" cy="4692898"/>
          </a:xfrm>
          <a:prstGeom prst="rect">
            <a:avLst/>
          </a:prstGeom>
        </p:spPr>
      </p:pic>
    </p:spTree>
    <p:extLst>
      <p:ext uri="{BB962C8B-B14F-4D97-AF65-F5344CB8AC3E}">
        <p14:creationId xmlns:p14="http://schemas.microsoft.com/office/powerpoint/2010/main" val="994106796"/>
      </p:ext>
    </p:extLst>
  </p:cSld>
  <p:clrMapOvr>
    <a:masterClrMapping/>
  </p:clrMapOvr>
  <p:transition/>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Title 1"/>
          <p:cNvSpPr>
            <a:spLocks noGrp="1"/>
          </p:cNvSpPr>
          <p:nvPr>
            <p:ph type="title"/>
          </p:nvPr>
        </p:nvSpPr>
        <p:spPr>
          <a:xfrm>
            <a:off x="228600" y="152400"/>
            <a:ext cx="8915400" cy="1066800"/>
          </a:xfrm>
        </p:spPr>
        <p:txBody>
          <a:bodyPr/>
          <a:lstStyle/>
          <a:p>
            <a:r>
              <a:rPr lang="en-US" dirty="0" smtClean="0">
                <a:latin typeface="Garamond" charset="0"/>
              </a:rPr>
              <a:t>Another Example: Precedent-Based Design</a:t>
            </a:r>
            <a:endParaRPr lang="en-US" dirty="0">
              <a:latin typeface="Garamond" charset="0"/>
            </a:endParaRPr>
          </a:p>
        </p:txBody>
      </p:sp>
      <p:sp>
        <p:nvSpPr>
          <p:cNvPr id="108546"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ADDA790-BC6C-B84A-BC41-689B46E82E8F}" type="slidenum">
              <a:rPr lang="en-US" sz="1600">
                <a:solidFill>
                  <a:srgbClr val="000000"/>
                </a:solidFill>
                <a:latin typeface="Garamond" charset="0"/>
                <a:cs typeface="Arial" charset="0"/>
              </a:rPr>
              <a:pPr eaLnBrk="1" hangingPunct="1"/>
              <a:t>238</a:t>
            </a:fld>
            <a:endParaRPr lang="en-US" sz="1600">
              <a:solidFill>
                <a:srgbClr val="000000"/>
              </a:solidFill>
              <a:latin typeface="Garamond" charset="0"/>
              <a:cs typeface="Arial" charset="0"/>
            </a:endParaRPr>
          </a:p>
        </p:txBody>
      </p:sp>
      <p:pic>
        <p:nvPicPr>
          <p:cNvPr id="108547" name="Picture 7" descr="train_station_by_cookiemagik-d3feg74.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990600"/>
            <a:ext cx="9144000" cy="548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8548" name="TextBox 2"/>
          <p:cNvSpPr txBox="1">
            <a:spLocks noChangeArrowheads="1"/>
          </p:cNvSpPr>
          <p:nvPr/>
        </p:nvSpPr>
        <p:spPr bwMode="auto">
          <a:xfrm>
            <a:off x="152400" y="6553200"/>
            <a:ext cx="4186238" cy="246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000">
                <a:solidFill>
                  <a:srgbClr val="000000"/>
                </a:solidFill>
              </a:rPr>
              <a:t>Source: http://cookiemagik.deviantart.com/art/Train-station-207266944</a:t>
            </a:r>
          </a:p>
        </p:txBody>
      </p:sp>
    </p:spTree>
    <p:extLst>
      <p:ext uri="{BB962C8B-B14F-4D97-AF65-F5344CB8AC3E}">
        <p14:creationId xmlns:p14="http://schemas.microsoft.com/office/powerpoint/2010/main" val="530146712"/>
      </p:ext>
    </p:extLst>
  </p:cSld>
  <p:clrMapOvr>
    <a:masterClrMapping/>
  </p:clrMapOvr>
  <p:transition/>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Title 1"/>
          <p:cNvSpPr>
            <a:spLocks noGrp="1"/>
          </p:cNvSpPr>
          <p:nvPr>
            <p:ph type="title"/>
          </p:nvPr>
        </p:nvSpPr>
        <p:spPr/>
        <p:txBody>
          <a:bodyPr/>
          <a:lstStyle/>
          <a:p>
            <a:r>
              <a:rPr lang="en-US" dirty="0" smtClean="0">
                <a:latin typeface="Garamond" charset="0"/>
              </a:rPr>
              <a:t>Principled Design</a:t>
            </a:r>
            <a:endParaRPr lang="en-US" dirty="0">
              <a:latin typeface="Garamond" charset="0"/>
            </a:endParaRPr>
          </a:p>
        </p:txBody>
      </p:sp>
      <p:sp>
        <p:nvSpPr>
          <p:cNvPr id="107522"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D62FB81-D6DD-1E44-B086-70F1C12ECEC3}" type="slidenum">
              <a:rPr lang="en-US" sz="1600">
                <a:solidFill>
                  <a:srgbClr val="000000"/>
                </a:solidFill>
                <a:latin typeface="Garamond" charset="0"/>
                <a:cs typeface="Arial" charset="0"/>
              </a:rPr>
              <a:pPr eaLnBrk="1" hangingPunct="1"/>
              <a:t>239</a:t>
            </a:fld>
            <a:endParaRPr lang="en-US" sz="1600">
              <a:solidFill>
                <a:srgbClr val="000000"/>
              </a:solidFill>
              <a:latin typeface="Garamond" charset="0"/>
              <a:cs typeface="Arial" charset="0"/>
            </a:endParaRPr>
          </a:p>
        </p:txBody>
      </p:sp>
      <p:pic>
        <p:nvPicPr>
          <p:cNvPr id="107523" name="Content Placeholder 4" descr="1200px-Zürich_Stadelhofen_in_2006.jpg"/>
          <p:cNvPicPr>
            <a:picLocks noChangeAspect="1"/>
          </p:cNvPicPr>
          <p:nvPr/>
        </p:nvPicPr>
        <p:blipFill>
          <a:blip r:embed="rId2">
            <a:extLst>
              <a:ext uri="{28A0092B-C50C-407E-A947-70E740481C1C}">
                <a14:useLocalDpi xmlns:a14="http://schemas.microsoft.com/office/drawing/2010/main" val="0"/>
              </a:ext>
            </a:extLst>
          </a:blip>
          <a:srcRect t="4472" b="4472"/>
          <a:stretch>
            <a:fillRect/>
          </a:stretch>
        </p:blipFill>
        <p:spPr bwMode="auto">
          <a:xfrm>
            <a:off x="228600" y="1066800"/>
            <a:ext cx="8610600" cy="5194300"/>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7524" name="Rectangle 8"/>
          <p:cNvSpPr>
            <a:spLocks noChangeArrowheads="1"/>
          </p:cNvSpPr>
          <p:nvPr/>
        </p:nvSpPr>
        <p:spPr bwMode="auto">
          <a:xfrm>
            <a:off x="228600" y="6535738"/>
            <a:ext cx="8305800"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800" dirty="0">
                <a:solidFill>
                  <a:srgbClr val="000000"/>
                </a:solidFill>
              </a:rPr>
              <a:t>Source: By </a:t>
            </a:r>
            <a:r>
              <a:rPr lang="en-US" sz="800" dirty="0" err="1" smtClean="0">
                <a:solidFill>
                  <a:srgbClr val="000000"/>
                </a:solidFill>
              </a:rPr>
              <a:t>Toni_V</a:t>
            </a:r>
            <a:r>
              <a:rPr lang="en-US" sz="800" dirty="0" smtClean="0">
                <a:solidFill>
                  <a:srgbClr val="000000"/>
                </a:solidFill>
              </a:rPr>
              <a:t>, </a:t>
            </a:r>
            <a:r>
              <a:rPr lang="en-US" sz="800" dirty="0">
                <a:solidFill>
                  <a:srgbClr val="000000"/>
                </a:solidFill>
              </a:rPr>
              <a:t>CC BY-SA 2.0, https://</a:t>
            </a:r>
            <a:r>
              <a:rPr lang="en-US" sz="800" dirty="0" err="1">
                <a:solidFill>
                  <a:srgbClr val="000000"/>
                </a:solidFill>
              </a:rPr>
              <a:t>commons.wikimedia.org</a:t>
            </a:r>
            <a:r>
              <a:rPr lang="en-US" sz="800" dirty="0">
                <a:solidFill>
                  <a:srgbClr val="000000"/>
                </a:solidFill>
              </a:rPr>
              <a:t>/w/</a:t>
            </a:r>
            <a:r>
              <a:rPr lang="en-US" sz="800" dirty="0" err="1">
                <a:solidFill>
                  <a:srgbClr val="000000"/>
                </a:solidFill>
              </a:rPr>
              <a:t>index.php?curid</a:t>
            </a:r>
            <a:r>
              <a:rPr lang="en-US" sz="800" dirty="0">
                <a:solidFill>
                  <a:srgbClr val="000000"/>
                </a:solidFill>
              </a:rPr>
              <a:t>=4087256</a:t>
            </a:r>
          </a:p>
        </p:txBody>
      </p:sp>
    </p:spTree>
    <p:extLst>
      <p:ext uri="{BB962C8B-B14F-4D97-AF65-F5344CB8AC3E}">
        <p14:creationId xmlns:p14="http://schemas.microsoft.com/office/powerpoint/2010/main" val="266137181"/>
      </p:ext>
    </p:extLst>
  </p:cSld>
  <p:clrMapOvr>
    <a:masterClrMapping/>
  </p:clrMapOvr>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How Secure Are These People?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a:t>
            </a:fld>
            <a:endParaRPr lang="en-US" altLang="en-US">
              <a:solidFill>
                <a:srgbClr val="000000"/>
              </a:solidFill>
            </a:endParaRPr>
          </a:p>
        </p:txBody>
      </p:sp>
      <p:sp>
        <p:nvSpPr>
          <p:cNvPr id="5" name="Rectangle 4"/>
          <p:cNvSpPr/>
          <p:nvPr/>
        </p:nvSpPr>
        <p:spPr>
          <a:xfrm>
            <a:off x="1547664" y="6525344"/>
            <a:ext cx="6534472" cy="246221"/>
          </a:xfrm>
          <a:prstGeom prst="rect">
            <a:avLst/>
          </a:prstGeom>
        </p:spPr>
        <p:txBody>
          <a:bodyPr wrap="square">
            <a:spAutoFit/>
          </a:bodyPr>
          <a:lstStyle/>
          <a:p>
            <a:r>
              <a:rPr lang="en-US" sz="1000" dirty="0" smtClean="0">
                <a:solidFill>
                  <a:srgbClr val="000000"/>
                </a:solidFill>
                <a:latin typeface="Calibri"/>
                <a:cs typeface="Calibri"/>
              </a:rPr>
              <a:t>Source: https</a:t>
            </a:r>
            <a:r>
              <a:rPr lang="en-US" sz="1000" dirty="0">
                <a:solidFill>
                  <a:srgbClr val="000000"/>
                </a:solidFill>
                <a:latin typeface="Calibri"/>
                <a:cs typeface="Calibri"/>
              </a:rPr>
              <a:t>://s-media-cache-ak0.pinimg.com/originals/48/09/54/4809543a9c7700246a0cf8acdae27abf.jpg</a:t>
            </a:r>
          </a:p>
        </p:txBody>
      </p:sp>
      <p:pic>
        <p:nvPicPr>
          <p:cNvPr id="6" name="Picture 5" descr="ny-workers-securit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295400"/>
            <a:ext cx="9144000" cy="4247097"/>
          </a:xfrm>
          <a:prstGeom prst="rect">
            <a:avLst/>
          </a:prstGeom>
        </p:spPr>
      </p:pic>
      <p:sp>
        <p:nvSpPr>
          <p:cNvPr id="3" name="TextBox 2"/>
          <p:cNvSpPr txBox="1"/>
          <p:nvPr/>
        </p:nvSpPr>
        <p:spPr>
          <a:xfrm>
            <a:off x="251520" y="5775647"/>
            <a:ext cx="8631089" cy="461665"/>
          </a:xfrm>
          <a:prstGeom prst="rect">
            <a:avLst/>
          </a:prstGeom>
          <a:noFill/>
        </p:spPr>
        <p:txBody>
          <a:bodyPr wrap="none" rtlCol="0">
            <a:spAutoFit/>
          </a:bodyPr>
          <a:lstStyle/>
          <a:p>
            <a:r>
              <a:rPr lang="en-US" sz="2400" b="1" dirty="0" smtClean="0">
                <a:solidFill>
                  <a:srgbClr val="0000FF"/>
                </a:solidFill>
              </a:rPr>
              <a:t>Security is about preventing unforeseen consequences</a:t>
            </a:r>
            <a:endParaRPr lang="en-US" sz="2400" b="1" dirty="0">
              <a:solidFill>
                <a:srgbClr val="0000FF"/>
              </a:solidFill>
            </a:endParaRPr>
          </a:p>
        </p:txBody>
      </p:sp>
    </p:spTree>
    <p:extLst>
      <p:ext uri="{BB962C8B-B14F-4D97-AF65-F5344CB8AC3E}">
        <p14:creationId xmlns:p14="http://schemas.microsoft.com/office/powerpoint/2010/main" val="15169140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Title 1"/>
          <p:cNvSpPr>
            <a:spLocks noGrp="1"/>
          </p:cNvSpPr>
          <p:nvPr>
            <p:ph type="title"/>
          </p:nvPr>
        </p:nvSpPr>
        <p:spPr/>
        <p:txBody>
          <a:bodyPr/>
          <a:lstStyle/>
          <a:p>
            <a:r>
              <a:rPr lang="en-US" dirty="0" smtClean="0">
                <a:latin typeface="Garamond" charset="0"/>
              </a:rPr>
              <a:t>Principle Applied to Another Structure</a:t>
            </a:r>
            <a:endParaRPr lang="en-US" dirty="0">
              <a:latin typeface="Garamond" charset="0"/>
            </a:endParaRPr>
          </a:p>
        </p:txBody>
      </p:sp>
      <p:sp>
        <p:nvSpPr>
          <p:cNvPr id="100354"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7C3DD0F-DD36-AB46-AB2D-07681B2C41E4}" type="slidenum">
              <a:rPr lang="en-US" sz="1600">
                <a:solidFill>
                  <a:srgbClr val="000000"/>
                </a:solidFill>
                <a:latin typeface="Garamond" charset="0"/>
                <a:cs typeface="Arial" charset="0"/>
              </a:rPr>
              <a:pPr eaLnBrk="1" hangingPunct="1"/>
              <a:t>240</a:t>
            </a:fld>
            <a:endParaRPr lang="en-US" sz="1600">
              <a:solidFill>
                <a:srgbClr val="000000"/>
              </a:solidFill>
              <a:latin typeface="Garamond" charset="0"/>
              <a:cs typeface="Arial" charset="0"/>
            </a:endParaRPr>
          </a:p>
        </p:txBody>
      </p:sp>
      <p:pic>
        <p:nvPicPr>
          <p:cNvPr id="100355" name="Picture 4" descr="santiago-calatrava-oculus-world-trade-center-transportation-hub-hufton-crow_dezeen_10.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6640" y="952500"/>
            <a:ext cx="6705600" cy="5741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356" name="Rectangle 5"/>
          <p:cNvSpPr>
            <a:spLocks noChangeArrowheads="1"/>
          </p:cNvSpPr>
          <p:nvPr/>
        </p:nvSpPr>
        <p:spPr bwMode="auto">
          <a:xfrm>
            <a:off x="152400" y="6630988"/>
            <a:ext cx="9829800"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1000">
                <a:solidFill>
                  <a:srgbClr val="000000"/>
                </a:solidFill>
              </a:rPr>
              <a:t>Source: https://www.dezeen.com/2016/08/29/santiago-calatrava-oculus-world-trade-center-transportation-hub-new-york-photographs-hufton-crow/</a:t>
            </a:r>
          </a:p>
        </p:txBody>
      </p:sp>
      <p:pic>
        <p:nvPicPr>
          <p:cNvPr id="6" name="Picture 5" descr="651px-Calatrava_IMG_2489.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864039" y="980729"/>
            <a:ext cx="2294599" cy="31683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6"/>
          <p:cNvSpPr>
            <a:spLocks noChangeArrowheads="1"/>
          </p:cNvSpPr>
          <p:nvPr/>
        </p:nvSpPr>
        <p:spPr bwMode="auto">
          <a:xfrm>
            <a:off x="152400" y="6553200"/>
            <a:ext cx="89154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800" dirty="0">
                <a:solidFill>
                  <a:srgbClr val="000000"/>
                </a:solidFill>
              </a:rPr>
              <a:t>Source: By 準建築人手札網站 </a:t>
            </a:r>
            <a:r>
              <a:rPr lang="en-US" sz="800" dirty="0" err="1">
                <a:solidFill>
                  <a:srgbClr val="000000"/>
                </a:solidFill>
              </a:rPr>
              <a:t>Forgemind</a:t>
            </a:r>
            <a:r>
              <a:rPr lang="en-US" sz="800" dirty="0">
                <a:solidFill>
                  <a:srgbClr val="000000"/>
                </a:solidFill>
              </a:rPr>
              <a:t> </a:t>
            </a:r>
            <a:r>
              <a:rPr lang="en-US" sz="800" dirty="0" err="1">
                <a:solidFill>
                  <a:srgbClr val="000000"/>
                </a:solidFill>
              </a:rPr>
              <a:t>ArchiMedia</a:t>
            </a:r>
            <a:r>
              <a:rPr lang="en-US" sz="800" dirty="0">
                <a:solidFill>
                  <a:srgbClr val="000000"/>
                </a:solidFill>
              </a:rPr>
              <a:t> - Flickr: IMG_2489.JPG, CC BY 2.0, </a:t>
            </a:r>
          </a:p>
          <a:p>
            <a:r>
              <a:rPr lang="en-US" sz="800" dirty="0">
                <a:solidFill>
                  <a:srgbClr val="000000"/>
                </a:solidFill>
                <a:hlinkClick r:id="rId4"/>
              </a:rPr>
              <a:t>https://commons.wikimedia.org/w/index.php?curid=31493356</a:t>
            </a:r>
            <a:r>
              <a:rPr lang="en-US" sz="800" dirty="0">
                <a:solidFill>
                  <a:srgbClr val="000000"/>
                </a:solidFill>
              </a:rPr>
              <a:t>, https://</a:t>
            </a:r>
            <a:r>
              <a:rPr lang="en-US" sz="800" dirty="0" err="1">
                <a:solidFill>
                  <a:srgbClr val="000000"/>
                </a:solidFill>
              </a:rPr>
              <a:t>en.wikipedia.org</a:t>
            </a:r>
            <a:r>
              <a:rPr lang="en-US" sz="800" dirty="0">
                <a:solidFill>
                  <a:srgbClr val="000000"/>
                </a:solidFill>
              </a:rPr>
              <a:t>/wiki/</a:t>
            </a:r>
            <a:r>
              <a:rPr lang="en-US" sz="800" dirty="0" err="1">
                <a:solidFill>
                  <a:srgbClr val="000000"/>
                </a:solidFill>
              </a:rPr>
              <a:t>Santiago_Calatrava</a:t>
            </a:r>
            <a:endParaRPr lang="en-US" sz="800" dirty="0">
              <a:solidFill>
                <a:srgbClr val="000000"/>
              </a:solidFill>
            </a:endParaRPr>
          </a:p>
        </p:txBody>
      </p:sp>
    </p:spTree>
    <p:extLst>
      <p:ext uri="{BB962C8B-B14F-4D97-AF65-F5344CB8AC3E}">
        <p14:creationId xmlns:p14="http://schemas.microsoft.com/office/powerpoint/2010/main" val="19066480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Concluding Remarks</a:t>
            </a:r>
            <a:endParaRPr lang="en-US" dirty="0"/>
          </a:p>
        </p:txBody>
      </p:sp>
      <p:sp>
        <p:nvSpPr>
          <p:cNvPr id="3" name="Content Placeholder 2"/>
          <p:cNvSpPr>
            <a:spLocks noGrp="1"/>
          </p:cNvSpPr>
          <p:nvPr>
            <p:ph idx="1"/>
          </p:nvPr>
        </p:nvSpPr>
        <p:spPr>
          <a:xfrm>
            <a:off x="179512" y="908720"/>
            <a:ext cx="8964488" cy="5193723"/>
          </a:xfrm>
        </p:spPr>
        <p:txBody>
          <a:bodyPr/>
          <a:lstStyle/>
          <a:p>
            <a:r>
              <a:rPr lang="en-US" dirty="0" smtClean="0"/>
              <a:t>It is time to design </a:t>
            </a:r>
            <a:r>
              <a:rPr lang="en-US" dirty="0" smtClean="0">
                <a:solidFill>
                  <a:srgbClr val="008000"/>
                </a:solidFill>
              </a:rPr>
              <a:t>principled system architectures </a:t>
            </a:r>
            <a:r>
              <a:rPr lang="en-US" dirty="0" smtClean="0"/>
              <a:t>to solve the </a:t>
            </a:r>
            <a:r>
              <a:rPr lang="en-US" dirty="0" smtClean="0">
                <a:solidFill>
                  <a:srgbClr val="008000"/>
                </a:solidFill>
              </a:rPr>
              <a:t>memory scaling </a:t>
            </a:r>
            <a:r>
              <a:rPr lang="en-US" dirty="0" smtClean="0"/>
              <a:t>problem</a:t>
            </a:r>
            <a:endParaRPr lang="en-US" dirty="0" smtClean="0">
              <a:solidFill>
                <a:srgbClr val="0000FF"/>
              </a:solidFill>
            </a:endParaRPr>
          </a:p>
          <a:p>
            <a:endParaRPr lang="en-US" sz="1400" dirty="0" smtClean="0"/>
          </a:p>
          <a:p>
            <a:r>
              <a:rPr lang="en-US" dirty="0">
                <a:solidFill>
                  <a:srgbClr val="FF0000"/>
                </a:solidFill>
              </a:rPr>
              <a:t>D</a:t>
            </a:r>
            <a:r>
              <a:rPr lang="en-US" dirty="0" smtClean="0">
                <a:solidFill>
                  <a:srgbClr val="FF0000"/>
                </a:solidFill>
              </a:rPr>
              <a:t>iscover design principles for </a:t>
            </a:r>
            <a:r>
              <a:rPr lang="en-US" dirty="0" smtClean="0">
                <a:solidFill>
                  <a:srgbClr val="0000FF"/>
                </a:solidFill>
              </a:rPr>
              <a:t>fundamentally secure and reliable computer architectures</a:t>
            </a:r>
          </a:p>
          <a:p>
            <a:endParaRPr lang="en-US" sz="1400" dirty="0">
              <a:solidFill>
                <a:srgbClr val="FF0000"/>
              </a:solidFill>
            </a:endParaRPr>
          </a:p>
          <a:p>
            <a:r>
              <a:rPr lang="en-US" dirty="0">
                <a:solidFill>
                  <a:srgbClr val="FF0000"/>
                </a:solidFill>
              </a:rPr>
              <a:t>D</a:t>
            </a:r>
            <a:r>
              <a:rPr lang="en-US" dirty="0" smtClean="0">
                <a:solidFill>
                  <a:srgbClr val="FF0000"/>
                </a:solidFill>
              </a:rPr>
              <a:t>esign complete systems to be balanced and energy-efficient</a:t>
            </a:r>
            <a:r>
              <a:rPr lang="en-US" dirty="0" smtClean="0"/>
              <a:t>, i.e., </a:t>
            </a:r>
            <a:r>
              <a:rPr lang="en-US" dirty="0" smtClean="0">
                <a:solidFill>
                  <a:srgbClr val="0000FF"/>
                </a:solidFill>
              </a:rPr>
              <a:t>data-centric (or memory-centric) </a:t>
            </a:r>
            <a:r>
              <a:rPr lang="en-US" dirty="0" smtClean="0"/>
              <a:t>and</a:t>
            </a:r>
            <a:r>
              <a:rPr lang="en-US" dirty="0" smtClean="0">
                <a:solidFill>
                  <a:srgbClr val="0000FF"/>
                </a:solidFill>
              </a:rPr>
              <a:t> low latency</a:t>
            </a:r>
          </a:p>
          <a:p>
            <a:endParaRPr lang="en-US" sz="1400" dirty="0">
              <a:solidFill>
                <a:srgbClr val="0000FF"/>
              </a:solidFill>
            </a:endParaRPr>
          </a:p>
          <a:p>
            <a:r>
              <a:rPr lang="en-US" dirty="0" smtClean="0">
                <a:solidFill>
                  <a:srgbClr val="FF0000"/>
                </a:solidFill>
              </a:rPr>
              <a:t>Enable new and </a:t>
            </a:r>
            <a:r>
              <a:rPr lang="en-US" dirty="0">
                <a:solidFill>
                  <a:srgbClr val="FF0000"/>
                </a:solidFill>
              </a:rPr>
              <a:t>emerging memory architectures </a:t>
            </a:r>
            <a:endParaRPr lang="en-US" dirty="0" smtClean="0">
              <a:solidFill>
                <a:srgbClr val="FF0000"/>
              </a:solidFill>
            </a:endParaRPr>
          </a:p>
          <a:p>
            <a:endParaRPr lang="en-US" sz="1400" dirty="0" smtClean="0">
              <a:solidFill>
                <a:srgbClr val="0000FF"/>
              </a:solidFill>
            </a:endParaRPr>
          </a:p>
          <a:p>
            <a:r>
              <a:rPr lang="en-US" dirty="0" smtClean="0">
                <a:solidFill>
                  <a:srgbClr val="0000FF"/>
                </a:solidFill>
              </a:rPr>
              <a:t>This </a:t>
            </a:r>
            <a:r>
              <a:rPr lang="en-US" dirty="0" smtClean="0">
                <a:solidFill>
                  <a:srgbClr val="000000"/>
                </a:solidFill>
              </a:rPr>
              <a:t>can</a:t>
            </a:r>
          </a:p>
          <a:p>
            <a:pPr lvl="1"/>
            <a:r>
              <a:rPr lang="en-US" dirty="0" smtClean="0"/>
              <a:t>Lead to </a:t>
            </a:r>
            <a:r>
              <a:rPr lang="en-US" b="1" dirty="0" smtClean="0">
                <a:solidFill>
                  <a:schemeClr val="accent2">
                    <a:lumMod val="75000"/>
                  </a:schemeClr>
                </a:solidFill>
              </a:rPr>
              <a:t>orders-of-magnitude </a:t>
            </a:r>
            <a:r>
              <a:rPr lang="en-US" dirty="0" smtClean="0"/>
              <a:t>improvements </a:t>
            </a:r>
          </a:p>
          <a:p>
            <a:pPr lvl="1"/>
            <a:r>
              <a:rPr lang="en-US" b="1" dirty="0" smtClean="0">
                <a:solidFill>
                  <a:srgbClr val="2C6123"/>
                </a:solidFill>
              </a:rPr>
              <a:t>Enable new applications &amp; computing platforms</a:t>
            </a:r>
          </a:p>
          <a:p>
            <a:pPr lvl="1"/>
            <a:r>
              <a:rPr lang="is-IS" b="1" dirty="0" smtClean="0">
                <a:solidFill>
                  <a:srgbClr val="2C6123"/>
                </a:solidFill>
              </a:rPr>
              <a:t>…</a:t>
            </a:r>
            <a:endParaRPr lang="en-US" b="1" dirty="0" smtClean="0">
              <a:solidFill>
                <a:srgbClr val="2C6123"/>
              </a:solidFill>
            </a:endParaRPr>
          </a:p>
          <a:p>
            <a:pPr lvl="1"/>
            <a:endParaRPr lang="en-US" sz="2000" dirty="0"/>
          </a:p>
          <a:p>
            <a:endParaRPr lang="en-US" dirty="0" smtClean="0">
              <a:solidFill>
                <a:srgbClr val="0000FF"/>
              </a:solidFill>
            </a:endParaRPr>
          </a:p>
          <a:p>
            <a:endParaRPr lang="en-US" dirty="0"/>
          </a:p>
          <a:p>
            <a:endParaRPr lang="en-US" dirty="0"/>
          </a:p>
          <a:p>
            <a:endParaRPr lang="en-US" dirty="0" smtClean="0"/>
          </a:p>
          <a:p>
            <a:endParaRPr lang="en-US" dirty="0" smtClean="0"/>
          </a:p>
          <a:p>
            <a:endParaRPr lang="en-US" dirty="0" smtClean="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241</a:t>
            </a:fld>
            <a:endParaRPr lang="en-US" dirty="0"/>
          </a:p>
        </p:txBody>
      </p:sp>
    </p:spTree>
    <p:extLst>
      <p:ext uri="{BB962C8B-B14F-4D97-AF65-F5344CB8AC3E}">
        <p14:creationId xmlns:p14="http://schemas.microsoft.com/office/powerpoint/2010/main" val="2821739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sz="3600" dirty="0" smtClean="0"/>
              <a:t>The Future of New Memory is Bright</a:t>
            </a:r>
            <a:endParaRPr lang="en-US" sz="3600" dirty="0"/>
          </a:p>
        </p:txBody>
      </p:sp>
      <p:sp>
        <p:nvSpPr>
          <p:cNvPr id="3" name="Content Placeholder 2"/>
          <p:cNvSpPr>
            <a:spLocks noGrp="1"/>
          </p:cNvSpPr>
          <p:nvPr>
            <p:ph idx="1"/>
          </p:nvPr>
        </p:nvSpPr>
        <p:spPr>
          <a:xfrm>
            <a:off x="228600" y="1115597"/>
            <a:ext cx="8610600" cy="5193723"/>
          </a:xfrm>
        </p:spPr>
        <p:txBody>
          <a:bodyPr/>
          <a:lstStyle/>
          <a:p>
            <a:r>
              <a:rPr lang="en-US" dirty="0" smtClean="0">
                <a:solidFill>
                  <a:srgbClr val="2C6123"/>
                </a:solidFill>
              </a:rPr>
              <a:t>Regardless of challenges </a:t>
            </a:r>
          </a:p>
          <a:p>
            <a:pPr lvl="1"/>
            <a:r>
              <a:rPr lang="en-US" dirty="0" smtClean="0">
                <a:solidFill>
                  <a:srgbClr val="2C6123"/>
                </a:solidFill>
              </a:rPr>
              <a:t>in underlying technology and overlying problems/requirements </a:t>
            </a:r>
            <a:endParaRPr lang="en-US" dirty="0"/>
          </a:p>
          <a:p>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242</a:t>
            </a:fld>
            <a:endParaRPr lang="en-US"/>
          </a:p>
        </p:txBody>
      </p:sp>
      <p:sp>
        <p:nvSpPr>
          <p:cNvPr id="5" name="Text Box 17"/>
          <p:cNvSpPr txBox="1">
            <a:spLocks noChangeArrowheads="1"/>
          </p:cNvSpPr>
          <p:nvPr/>
        </p:nvSpPr>
        <p:spPr bwMode="auto">
          <a:xfrm>
            <a:off x="3501600" y="4338414"/>
            <a:ext cx="2041525" cy="368300"/>
          </a:xfrm>
          <a:prstGeom prst="rect">
            <a:avLst/>
          </a:prstGeom>
          <a:solidFill>
            <a:srgbClr val="00FF00"/>
          </a:solidFill>
          <a:ln w="9525">
            <a:solidFill>
              <a:schemeClr val="tx1"/>
            </a:solidFill>
            <a:miter lim="800000"/>
            <a:headEnd/>
            <a:tailEnd/>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Micro-architecture</a:t>
            </a:r>
            <a:endParaRPr lang="en-US" sz="1800" dirty="0">
              <a:solidFill>
                <a:srgbClr val="000000"/>
              </a:solidFill>
              <a:latin typeface="Tahoma" charset="0"/>
            </a:endParaRPr>
          </a:p>
        </p:txBody>
      </p:sp>
      <p:sp>
        <p:nvSpPr>
          <p:cNvPr id="6" name="Text Box 18"/>
          <p:cNvSpPr txBox="1">
            <a:spLocks noChangeAspect="1" noChangeArrowheads="1"/>
          </p:cNvSpPr>
          <p:nvPr/>
        </p:nvSpPr>
        <p:spPr bwMode="auto">
          <a:xfrm>
            <a:off x="3501600" y="3966939"/>
            <a:ext cx="2041525" cy="366712"/>
          </a:xfrm>
          <a:prstGeom prst="rect">
            <a:avLst/>
          </a:prstGeom>
          <a:solidFill>
            <a:srgbClr val="FF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SW/HW Interface</a:t>
            </a:r>
            <a:endParaRPr lang="en-US" sz="1800" dirty="0">
              <a:solidFill>
                <a:srgbClr val="000000"/>
              </a:solidFill>
              <a:latin typeface="Tahoma" charset="0"/>
            </a:endParaRPr>
          </a:p>
        </p:txBody>
      </p:sp>
      <p:sp>
        <p:nvSpPr>
          <p:cNvPr id="7" name="Text Box 19"/>
          <p:cNvSpPr txBox="1">
            <a:spLocks noChangeAspect="1" noChangeArrowheads="1"/>
          </p:cNvSpPr>
          <p:nvPr/>
        </p:nvSpPr>
        <p:spPr bwMode="auto">
          <a:xfrm>
            <a:off x="3498425" y="3302620"/>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Program/Language</a:t>
            </a:r>
          </a:p>
        </p:txBody>
      </p:sp>
      <p:sp>
        <p:nvSpPr>
          <p:cNvPr id="8" name="Text Box 20"/>
          <p:cNvSpPr txBox="1">
            <a:spLocks noChangeAspect="1" noChangeArrowheads="1"/>
          </p:cNvSpPr>
          <p:nvPr/>
        </p:nvSpPr>
        <p:spPr bwMode="auto">
          <a:xfrm>
            <a:off x="3498425" y="2931145"/>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Algorithm</a:t>
            </a:r>
          </a:p>
        </p:txBody>
      </p:sp>
      <p:sp>
        <p:nvSpPr>
          <p:cNvPr id="9" name="Text Box 21"/>
          <p:cNvSpPr txBox="1">
            <a:spLocks noChangeAspect="1" noChangeArrowheads="1"/>
          </p:cNvSpPr>
          <p:nvPr/>
        </p:nvSpPr>
        <p:spPr bwMode="auto">
          <a:xfrm>
            <a:off x="3498425" y="2564432"/>
            <a:ext cx="2043113" cy="366713"/>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Problem</a:t>
            </a:r>
          </a:p>
        </p:txBody>
      </p:sp>
      <p:sp>
        <p:nvSpPr>
          <p:cNvPr id="10" name="Text Box 22"/>
          <p:cNvSpPr txBox="1">
            <a:spLocks noChangeAspect="1" noChangeArrowheads="1"/>
          </p:cNvSpPr>
          <p:nvPr/>
        </p:nvSpPr>
        <p:spPr bwMode="auto">
          <a:xfrm>
            <a:off x="3501600" y="4711476"/>
            <a:ext cx="2039938" cy="373063"/>
          </a:xfrm>
          <a:prstGeom prst="rect">
            <a:avLst/>
          </a:prstGeom>
          <a:solidFill>
            <a:srgbClr val="00FF00"/>
          </a:solidFill>
          <a:ln w="9525">
            <a:solidFill>
              <a:schemeClr val="tx1"/>
            </a:solidFill>
            <a:miter lim="800000"/>
            <a:headEnd/>
            <a:tailEnd/>
          </a:ln>
        </p:spPr>
        <p:txBody>
          <a:bodyPr wrap="none"/>
          <a:lstStyle/>
          <a:p>
            <a:pPr>
              <a:defRPr/>
            </a:pPr>
            <a:r>
              <a:rPr lang="en-US" sz="1750" dirty="0">
                <a:solidFill>
                  <a:srgbClr val="000000"/>
                </a:solidFill>
                <a:latin typeface="Tahoma" pitchFamily="34" charset="0"/>
                <a:ea typeface="+mn-ea"/>
                <a:cs typeface="Arial" charset="0"/>
              </a:rPr>
              <a:t>Logic</a:t>
            </a:r>
          </a:p>
          <a:p>
            <a:pPr>
              <a:defRPr/>
            </a:pPr>
            <a:endParaRPr lang="en-US" sz="1750" dirty="0">
              <a:solidFill>
                <a:srgbClr val="000000"/>
              </a:solidFill>
              <a:latin typeface="Tahoma" pitchFamily="34" charset="0"/>
              <a:ea typeface="+mn-ea"/>
              <a:cs typeface="Arial" charset="0"/>
            </a:endParaRPr>
          </a:p>
        </p:txBody>
      </p:sp>
      <p:sp>
        <p:nvSpPr>
          <p:cNvPr id="11" name="Text Box 23"/>
          <p:cNvSpPr txBox="1">
            <a:spLocks noChangeAspect="1" noChangeArrowheads="1"/>
          </p:cNvSpPr>
          <p:nvPr/>
        </p:nvSpPr>
        <p:spPr bwMode="auto">
          <a:xfrm>
            <a:off x="3501600" y="5082951"/>
            <a:ext cx="2041525" cy="368300"/>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Devices</a:t>
            </a:r>
          </a:p>
        </p:txBody>
      </p:sp>
      <p:sp>
        <p:nvSpPr>
          <p:cNvPr id="12" name="Text Box 24"/>
          <p:cNvSpPr txBox="1">
            <a:spLocks noChangeAspect="1" noChangeArrowheads="1"/>
          </p:cNvSpPr>
          <p:nvPr/>
        </p:nvSpPr>
        <p:spPr bwMode="auto">
          <a:xfrm>
            <a:off x="3501600" y="3644552"/>
            <a:ext cx="2041525" cy="327322"/>
          </a:xfrm>
          <a:prstGeom prst="rect">
            <a:avLst/>
          </a:prstGeom>
          <a:solidFill>
            <a:srgbClr val="35F6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System Software</a:t>
            </a:r>
            <a:endParaRPr lang="en-US" sz="1800" dirty="0">
              <a:solidFill>
                <a:srgbClr val="000000"/>
              </a:solidFill>
              <a:latin typeface="Tahoma" charset="0"/>
            </a:endParaRPr>
          </a:p>
        </p:txBody>
      </p:sp>
      <p:sp>
        <p:nvSpPr>
          <p:cNvPr id="13" name="Text Box 23"/>
          <p:cNvSpPr txBox="1">
            <a:spLocks noChangeAspect="1" noChangeArrowheads="1"/>
          </p:cNvSpPr>
          <p:nvPr/>
        </p:nvSpPr>
        <p:spPr bwMode="auto">
          <a:xfrm>
            <a:off x="3503188" y="5438551"/>
            <a:ext cx="2043112" cy="366713"/>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Electrons</a:t>
            </a:r>
          </a:p>
        </p:txBody>
      </p:sp>
      <p:sp>
        <p:nvSpPr>
          <p:cNvPr id="14" name="Rounded Rectangle 13"/>
          <p:cNvSpPr>
            <a:spLocks noChangeArrowheads="1"/>
          </p:cNvSpPr>
          <p:nvPr/>
        </p:nvSpPr>
        <p:spPr bwMode="auto">
          <a:xfrm rot="5400000">
            <a:off x="3392996" y="3041612"/>
            <a:ext cx="2232248" cy="2286000"/>
          </a:xfrm>
          <a:prstGeom prst="roundRect">
            <a:avLst>
              <a:gd name="adj" fmla="val 16667"/>
            </a:avLst>
          </a:prstGeom>
          <a:noFill/>
          <a:ln w="444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0000FF"/>
              </a:solidFill>
            </a:endParaRPr>
          </a:p>
        </p:txBody>
      </p:sp>
      <p:sp>
        <p:nvSpPr>
          <p:cNvPr id="15" name="TextBox 14"/>
          <p:cNvSpPr txBox="1"/>
          <p:nvPr/>
        </p:nvSpPr>
        <p:spPr>
          <a:xfrm>
            <a:off x="323528" y="2780928"/>
            <a:ext cx="2579552" cy="2031325"/>
          </a:xfrm>
          <a:prstGeom prst="rect">
            <a:avLst/>
          </a:prstGeom>
          <a:noFill/>
        </p:spPr>
        <p:txBody>
          <a:bodyPr wrap="none" rtlCol="0">
            <a:spAutoFit/>
          </a:bodyPr>
          <a:lstStyle/>
          <a:p>
            <a:r>
              <a:rPr lang="en-US" dirty="0" smtClean="0"/>
              <a:t>Can enable:</a:t>
            </a:r>
          </a:p>
          <a:p>
            <a:endParaRPr lang="en-US" dirty="0" smtClean="0"/>
          </a:p>
          <a:p>
            <a:r>
              <a:rPr lang="en-US" dirty="0" smtClean="0"/>
              <a:t>- Orders of magnitude </a:t>
            </a:r>
          </a:p>
          <a:p>
            <a:r>
              <a:rPr lang="en-US" dirty="0" smtClean="0"/>
              <a:t>improvements</a:t>
            </a:r>
          </a:p>
          <a:p>
            <a:endParaRPr lang="en-US" dirty="0" smtClean="0"/>
          </a:p>
          <a:p>
            <a:r>
              <a:rPr lang="en-US" dirty="0" smtClean="0"/>
              <a:t>- New applications and </a:t>
            </a:r>
          </a:p>
          <a:p>
            <a:r>
              <a:rPr lang="en-US" dirty="0"/>
              <a:t>c</a:t>
            </a:r>
            <a:r>
              <a:rPr lang="en-US" dirty="0" smtClean="0"/>
              <a:t>omputing systems</a:t>
            </a:r>
            <a:endParaRPr lang="en-US" dirty="0"/>
          </a:p>
        </p:txBody>
      </p:sp>
      <p:sp>
        <p:nvSpPr>
          <p:cNvPr id="16" name="TextBox 15"/>
          <p:cNvSpPr txBox="1"/>
          <p:nvPr/>
        </p:nvSpPr>
        <p:spPr>
          <a:xfrm>
            <a:off x="6126592" y="2852936"/>
            <a:ext cx="2853666" cy="1754326"/>
          </a:xfrm>
          <a:prstGeom prst="rect">
            <a:avLst/>
          </a:prstGeom>
          <a:noFill/>
        </p:spPr>
        <p:txBody>
          <a:bodyPr wrap="none" rtlCol="0">
            <a:spAutoFit/>
          </a:bodyPr>
          <a:lstStyle/>
          <a:p>
            <a:r>
              <a:rPr lang="en-US" dirty="0" smtClean="0"/>
              <a:t>Yet, we have to</a:t>
            </a:r>
          </a:p>
          <a:p>
            <a:endParaRPr lang="en-US" dirty="0" smtClean="0"/>
          </a:p>
          <a:p>
            <a:r>
              <a:rPr lang="en-US" dirty="0" smtClean="0"/>
              <a:t>- Think across the stack</a:t>
            </a:r>
          </a:p>
          <a:p>
            <a:endParaRPr lang="en-US" dirty="0" smtClean="0"/>
          </a:p>
          <a:p>
            <a:r>
              <a:rPr lang="en-US" dirty="0" smtClean="0"/>
              <a:t>- Design enabling systems</a:t>
            </a:r>
          </a:p>
          <a:p>
            <a:endParaRPr lang="en-US" dirty="0" smtClean="0"/>
          </a:p>
        </p:txBody>
      </p:sp>
    </p:spTree>
    <p:extLst>
      <p:ext uri="{BB962C8B-B14F-4D97-AF65-F5344CB8AC3E}">
        <p14:creationId xmlns:p14="http://schemas.microsoft.com/office/powerpoint/2010/main" val="1121831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4"/>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p:bldP spid="16" grpId="0"/>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sz="3800" dirty="0" smtClean="0"/>
              <a:t>If In Doubt, See Other Doubtful Technologies</a:t>
            </a:r>
            <a:endParaRPr lang="en-US" sz="3800" dirty="0"/>
          </a:p>
        </p:txBody>
      </p:sp>
      <p:sp>
        <p:nvSpPr>
          <p:cNvPr id="3" name="Content Placeholder 2"/>
          <p:cNvSpPr>
            <a:spLocks noGrp="1"/>
          </p:cNvSpPr>
          <p:nvPr>
            <p:ph idx="1"/>
          </p:nvPr>
        </p:nvSpPr>
        <p:spPr>
          <a:xfrm>
            <a:off x="228600" y="980728"/>
            <a:ext cx="8610600" cy="4876800"/>
          </a:xfrm>
        </p:spPr>
        <p:txBody>
          <a:bodyPr/>
          <a:lstStyle/>
          <a:p>
            <a:r>
              <a:rPr lang="en-US" dirty="0" smtClean="0"/>
              <a:t>A very “doubtful” emerging technology </a:t>
            </a:r>
          </a:p>
          <a:p>
            <a:pPr lvl="1"/>
            <a:r>
              <a:rPr lang="en-US" dirty="0" smtClean="0"/>
              <a:t>for at least two decades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243</a:t>
            </a:fld>
            <a:endParaRPr lang="en-US" altLang="en-US">
              <a:solidFill>
                <a:srgbClr val="000000"/>
              </a:solidFill>
            </a:endParaRPr>
          </a:p>
        </p:txBody>
      </p:sp>
      <p:pic>
        <p:nvPicPr>
          <p:cNvPr id="5" name="Picture 4"/>
          <p:cNvPicPr>
            <a:picLocks noChangeAspect="1"/>
          </p:cNvPicPr>
          <p:nvPr/>
        </p:nvPicPr>
        <p:blipFill rotWithShape="1">
          <a:blip r:embed="rId2"/>
          <a:srcRect t="4402" b="34025"/>
          <a:stretch/>
        </p:blipFill>
        <p:spPr>
          <a:xfrm>
            <a:off x="349971" y="2020892"/>
            <a:ext cx="8352928" cy="4360436"/>
          </a:xfrm>
          <a:prstGeom prst="rect">
            <a:avLst/>
          </a:prstGeom>
          <a:ln w="19050">
            <a:solidFill>
              <a:schemeClr val="tx1">
                <a:lumMod val="50000"/>
                <a:lumOff val="50000"/>
              </a:schemeClr>
            </a:solidFill>
          </a:ln>
          <a:effectLst>
            <a:outerShdw blurRad="50800" dist="38100" dir="2700000" algn="tl" rotWithShape="0">
              <a:prstClr val="black">
                <a:alpha val="40000"/>
              </a:prstClr>
            </a:outerShdw>
          </a:effectLst>
        </p:spPr>
      </p:pic>
      <p:sp>
        <p:nvSpPr>
          <p:cNvPr id="6" name="Rectangle 5">
            <a:hlinkClick r:id="rId3"/>
          </p:cNvPr>
          <p:cNvSpPr/>
          <p:nvPr/>
        </p:nvSpPr>
        <p:spPr>
          <a:xfrm>
            <a:off x="1619672" y="6453336"/>
            <a:ext cx="6048672" cy="415498"/>
          </a:xfrm>
          <a:prstGeom prst="rect">
            <a:avLst/>
          </a:prstGeom>
        </p:spPr>
        <p:txBody>
          <a:bodyPr wrap="square">
            <a:spAutoFit/>
          </a:bodyPr>
          <a:lstStyle/>
          <a:p>
            <a:pPr lvl="0" algn="ctr">
              <a:spcBef>
                <a:spcPts val="450"/>
              </a:spcBef>
            </a:pPr>
            <a:r>
              <a:rPr lang="en-US" sz="2100" b="1" dirty="0">
                <a:solidFill>
                  <a:srgbClr val="0000FF"/>
                </a:solidFill>
                <a:latin typeface="Adobe Garamond Pro" panose="02020502060506020403" pitchFamily="18" charset="0"/>
                <a:hlinkClick r:id="rId3"/>
              </a:rPr>
              <a:t>https://</a:t>
            </a:r>
            <a:r>
              <a:rPr lang="en-US" sz="2100" b="1" dirty="0" smtClean="0">
                <a:solidFill>
                  <a:srgbClr val="0000FF"/>
                </a:solidFill>
                <a:latin typeface="Adobe Garamond Pro" panose="02020502060506020403" pitchFamily="18" charset="0"/>
                <a:hlinkClick r:id="rId3"/>
              </a:rPr>
              <a:t>arxiv.org/pdf/1706.08642</a:t>
            </a:r>
            <a:r>
              <a:rPr lang="en-US" sz="2100" b="1" dirty="0" smtClean="0">
                <a:solidFill>
                  <a:srgbClr val="0000FF"/>
                </a:solidFill>
                <a:latin typeface="Adobe Garamond Pro" panose="02020502060506020403" pitchFamily="18" charset="0"/>
              </a:rPr>
              <a:t>  </a:t>
            </a:r>
            <a:endParaRPr lang="en-US" sz="2100" b="1" dirty="0">
              <a:solidFill>
                <a:srgbClr val="0000FF"/>
              </a:solidFill>
              <a:latin typeface="Adobe Garamond Pro" panose="02020502060506020403" pitchFamily="18" charset="0"/>
            </a:endParaRPr>
          </a:p>
        </p:txBody>
      </p:sp>
      <p:sp>
        <p:nvSpPr>
          <p:cNvPr id="7" name="TextBox 6"/>
          <p:cNvSpPr txBox="1"/>
          <p:nvPr/>
        </p:nvSpPr>
        <p:spPr>
          <a:xfrm>
            <a:off x="2596831" y="2204864"/>
            <a:ext cx="3874137" cy="369332"/>
          </a:xfrm>
          <a:prstGeom prst="rect">
            <a:avLst/>
          </a:prstGeom>
          <a:noFill/>
        </p:spPr>
        <p:txBody>
          <a:bodyPr wrap="none" rtlCol="0">
            <a:spAutoFit/>
          </a:bodyPr>
          <a:lstStyle/>
          <a:p>
            <a:r>
              <a:rPr lang="en-US" i="1" dirty="0" smtClean="0">
                <a:solidFill>
                  <a:srgbClr val="FF0000"/>
                </a:solidFill>
              </a:rPr>
              <a:t>Proceedings of the IEEE, Sept. 2017</a:t>
            </a:r>
            <a:endParaRPr lang="en-US" i="1" dirty="0">
              <a:solidFill>
                <a:srgbClr val="FF0000"/>
              </a:solidFill>
            </a:endParaRPr>
          </a:p>
        </p:txBody>
      </p:sp>
    </p:spTree>
    <p:extLst>
      <p:ext uri="{BB962C8B-B14F-4D97-AF65-F5344CB8AC3E}">
        <p14:creationId xmlns:p14="http://schemas.microsoft.com/office/powerpoint/2010/main" val="7051824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67544" y="3645024"/>
            <a:ext cx="8208912" cy="614362"/>
          </a:xfrm>
        </p:spPr>
        <p:txBody>
          <a:bodyPr>
            <a:noAutofit/>
          </a:bodyPr>
          <a:lstStyle/>
          <a:p>
            <a:r>
              <a:rPr lang="en-US" sz="2200" dirty="0" smtClean="0"/>
              <a:t>Onur Mutlu</a:t>
            </a:r>
          </a:p>
          <a:p>
            <a:r>
              <a:rPr lang="en-US" sz="2200" dirty="0" smtClean="0">
                <a:hlinkClick r:id="rId3"/>
              </a:rPr>
              <a:t>omutlu@gmail.com</a:t>
            </a:r>
            <a:r>
              <a:rPr lang="en-US" sz="2200" dirty="0" smtClean="0"/>
              <a:t> </a:t>
            </a:r>
            <a:endParaRPr lang="en-US" sz="2200" dirty="0"/>
          </a:p>
          <a:p>
            <a:r>
              <a:rPr lang="en-US" sz="2200" dirty="0">
                <a:hlinkClick r:id="rId4"/>
              </a:rPr>
              <a:t>https://people.inf.ethz.ch/</a:t>
            </a:r>
            <a:r>
              <a:rPr lang="en-US" sz="2200" dirty="0" smtClean="0">
                <a:hlinkClick r:id="rId4"/>
              </a:rPr>
              <a:t>omutlu</a:t>
            </a:r>
            <a:endParaRPr lang="en-US" sz="2200" dirty="0" smtClean="0"/>
          </a:p>
          <a:p>
            <a:r>
              <a:rPr lang="en-US" sz="2200" dirty="0" smtClean="0"/>
              <a:t>November 9, 2017</a:t>
            </a:r>
          </a:p>
          <a:p>
            <a:r>
              <a:rPr lang="en-US" sz="2000" dirty="0" smtClean="0"/>
              <a:t>IDEA TPC Doctoral School Keynote Talk (Delft)</a:t>
            </a:r>
            <a:endParaRPr lang="en-US" sz="2000" dirty="0"/>
          </a:p>
          <a:p>
            <a:endParaRPr lang="en-US" sz="2200" dirty="0" smtClean="0"/>
          </a:p>
          <a:p>
            <a:pPr algn="l"/>
            <a:endParaRPr lang="en-US" sz="2200" dirty="0"/>
          </a:p>
        </p:txBody>
      </p:sp>
      <p:pic>
        <p:nvPicPr>
          <p:cNvPr id="7" name="Picture 6" descr="safari.png"/>
          <p:cNvPicPr>
            <a:picLocks noChangeAspect="1"/>
          </p:cNvPicPr>
          <p:nvPr/>
        </p:nvPicPr>
        <p:blipFill>
          <a:blip r:embed="rId5" cstate="print"/>
          <a:stretch>
            <a:fillRect/>
          </a:stretch>
        </p:blipFill>
        <p:spPr>
          <a:xfrm>
            <a:off x="179512" y="6453336"/>
            <a:ext cx="1080120" cy="312522"/>
          </a:xfrm>
          <a:prstGeom prst="rect">
            <a:avLst/>
          </a:prstGeom>
        </p:spPr>
      </p:pic>
      <p:pic>
        <p:nvPicPr>
          <p:cNvPr id="11" name="Picture 18" descr="logo"/>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404" y="5229200"/>
            <a:ext cx="1387508" cy="1152128"/>
          </a:xfrm>
          <a:prstGeom prst="rect">
            <a:avLst/>
          </a:prstGeom>
          <a:noFill/>
          <a:extLst>
            <a:ext uri="{909E8E84-426E-40dd-AFC4-6F175D3DCCD1}">
              <a14:hiddenFill xmlns="" xmlns:a14="http://schemas.microsoft.com/office/drawing/2010/main">
                <a:solidFill>
                  <a:srgbClr val="FFFFFF"/>
                </a:solidFill>
              </a14:hiddenFill>
            </a:ext>
          </a:extLst>
        </p:spPr>
      </p:pic>
      <p:pic>
        <p:nvPicPr>
          <p:cNvPr id="10" name="Picture 2" descr="ETH Zurich short logo, black"/>
          <p:cNvPicPr>
            <a:picLocks noChangeAspect="1" noChangeArrowheads="1"/>
          </p:cNvPicPr>
          <p:nvPr/>
        </p:nvPicPr>
        <p:blipFill rotWithShape="1">
          <a:blip r:embed="rId7">
            <a:extLst>
              <a:ext uri="{28A0092B-C50C-407E-A947-70E740481C1C}">
                <a14:useLocalDpi xmlns:a14="http://schemas.microsoft.com/office/drawing/2010/main" val="0"/>
              </a:ext>
            </a:extLst>
          </a:blip>
          <a:srcRect l="6982" t="19970" r="7940" b="18111"/>
          <a:stretch/>
        </p:blipFill>
        <p:spPr bwMode="auto">
          <a:xfrm>
            <a:off x="3261625" y="5805264"/>
            <a:ext cx="2750535" cy="783754"/>
          </a:xfrm>
          <a:prstGeom prst="rect">
            <a:avLst/>
          </a:prstGeom>
          <a:noFill/>
          <a:extLst>
            <a:ext uri="{909E8E84-426E-40dd-AFC4-6F175D3DCCD1}">
              <a14:hiddenFill xmlns="" xmlns:a14="http://schemas.microsoft.com/office/drawing/2010/main">
                <a:solidFill>
                  <a:srgbClr val="FFFFFF"/>
                </a:solidFill>
              </a14:hiddenFill>
            </a:ext>
          </a:extLst>
        </p:spPr>
      </p:pic>
      <p:sp>
        <p:nvSpPr>
          <p:cNvPr id="8" name="Title 1"/>
          <p:cNvSpPr>
            <a:spLocks noGrp="1"/>
          </p:cNvSpPr>
          <p:nvPr>
            <p:ph type="ctrTitle"/>
          </p:nvPr>
        </p:nvSpPr>
        <p:spPr>
          <a:xfrm>
            <a:off x="179512" y="1227584"/>
            <a:ext cx="8820472" cy="2201416"/>
          </a:xfrm>
        </p:spPr>
        <p:txBody>
          <a:bodyPr>
            <a:normAutofit/>
          </a:bodyPr>
          <a:lstStyle/>
          <a:p>
            <a:pPr algn="ctr"/>
            <a:r>
              <a:rPr lang="en-US" sz="4400" dirty="0" smtClean="0"/>
              <a:t>Key Challenges and Opportunities</a:t>
            </a:r>
            <a:br>
              <a:rPr lang="en-US" sz="4400" dirty="0" smtClean="0"/>
            </a:br>
            <a:r>
              <a:rPr lang="en-US" sz="4400" dirty="0" smtClean="0"/>
              <a:t>in Memory Systems</a:t>
            </a:r>
            <a:br>
              <a:rPr lang="en-US" sz="4400" dirty="0" smtClean="0"/>
            </a:br>
            <a:r>
              <a:rPr lang="en-US" sz="3600" dirty="0" smtClean="0">
                <a:solidFill>
                  <a:srgbClr val="FF0000"/>
                </a:solidFill>
              </a:rPr>
              <a:t>Changing Our Fixed Mindsets</a:t>
            </a:r>
            <a:endParaRPr lang="en-US" sz="3600" dirty="0">
              <a:solidFill>
                <a:srgbClr val="FF0000"/>
              </a:solidFill>
            </a:endParaRPr>
          </a:p>
        </p:txBody>
      </p:sp>
    </p:spTree>
    <p:extLst>
      <p:ext uri="{BB962C8B-B14F-4D97-AF65-F5344CB8AC3E}">
        <p14:creationId xmlns:p14="http://schemas.microsoft.com/office/powerpoint/2010/main" val="2118389340"/>
      </p:ext>
    </p:extLst>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p:cNvSpPr>
            <a:spLocks noGrp="1"/>
          </p:cNvSpPr>
          <p:nvPr>
            <p:ph type="ctrTitle"/>
          </p:nvPr>
        </p:nvSpPr>
        <p:spPr>
          <a:xfrm>
            <a:off x="685800" y="1676400"/>
            <a:ext cx="7924800" cy="1752600"/>
          </a:xfrm>
        </p:spPr>
        <p:txBody>
          <a:bodyPr/>
          <a:lstStyle/>
          <a:p>
            <a:r>
              <a:rPr lang="en-US" dirty="0" smtClean="0">
                <a:latin typeface="Garamond" charset="0"/>
              </a:rPr>
              <a:t>Open Problems</a:t>
            </a:r>
            <a:endParaRPr lang="en-US" dirty="0">
              <a:latin typeface="Garamond" charset="0"/>
            </a:endParaRPr>
          </a:p>
        </p:txBody>
      </p:sp>
      <p:sp>
        <p:nvSpPr>
          <p:cNvPr id="150530" name="Subtitle 2"/>
          <p:cNvSpPr>
            <a:spLocks noGrp="1"/>
          </p:cNvSpPr>
          <p:nvPr>
            <p:ph type="subTitle" idx="1"/>
          </p:nvPr>
        </p:nvSpPr>
        <p:spPr/>
        <p:txBody>
          <a:bodyPr/>
          <a:lstStyle/>
          <a:p>
            <a:pPr>
              <a:buFont typeface="Wingdings" charset="0"/>
              <a:buNone/>
            </a:pPr>
            <a:endParaRPr lang="en-US">
              <a:latin typeface="Tahoma" charset="0"/>
            </a:endParaRPr>
          </a:p>
        </p:txBody>
      </p:sp>
      <p:sp>
        <p:nvSpPr>
          <p:cNvPr id="150531" name="Slide Number Placeholder 3"/>
          <p:cNvSpPr>
            <a:spLocks noGrp="1"/>
          </p:cNvSpPr>
          <p:nvPr>
            <p:ph type="sldNum" sz="quarter" idx="12"/>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E342A0-F66A-8349-9DE5-CDF9A06A5894}" type="slidenum">
              <a:rPr lang="en-US" sz="1200">
                <a:solidFill>
                  <a:srgbClr val="000000"/>
                </a:solidFill>
                <a:latin typeface="Garamond" charset="0"/>
                <a:cs typeface="Arial" charset="0"/>
              </a:rPr>
              <a:pPr eaLnBrk="1" hangingPunct="1"/>
              <a:t>245</a:t>
            </a:fld>
            <a:endParaRPr lang="en-US" sz="1200">
              <a:solidFill>
                <a:srgbClr val="000000"/>
              </a:solidFill>
              <a:latin typeface="Garamond" charset="0"/>
              <a:cs typeface="Arial" charset="0"/>
            </a:endParaRPr>
          </a:p>
        </p:txBody>
      </p:sp>
    </p:spTree>
    <p:extLst>
      <p:ext uri="{BB962C8B-B14F-4D97-AF65-F5344CB8AC3E}">
        <p14:creationId xmlns:p14="http://schemas.microsoft.com/office/powerpoint/2010/main" val="114755360"/>
      </p:ext>
    </p:extLst>
  </p:cSld>
  <p:clrMapOvr>
    <a:masterClrMapping/>
  </p:clrMapOvr>
  <p:transition/>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For More Open Problems, See (I)</a:t>
            </a:r>
            <a:endParaRPr lang="en-US" dirty="0"/>
          </a:p>
        </p:txBody>
      </p:sp>
      <p:sp>
        <p:nvSpPr>
          <p:cNvPr id="3" name="Content Placeholder 2"/>
          <p:cNvSpPr>
            <a:spLocks noGrp="1"/>
          </p:cNvSpPr>
          <p:nvPr>
            <p:ph idx="1"/>
          </p:nvPr>
        </p:nvSpPr>
        <p:spPr/>
        <p:txBody>
          <a:bodyPr/>
          <a:lstStyle/>
          <a:p>
            <a:r>
              <a:rPr lang="en-US" dirty="0"/>
              <a:t>Onur Mutlu and Lavanya Subramanian,</a:t>
            </a:r>
            <a:br>
              <a:rPr lang="en-US" dirty="0"/>
            </a:br>
            <a:r>
              <a:rPr lang="en-US" b="1" dirty="0">
                <a:hlinkClick r:id="rId2"/>
              </a:rPr>
              <a:t>"Research Problems and Opportunities in Memory Systems"</a:t>
            </a:r>
            <a:r>
              <a:rPr lang="en-US" dirty="0"/>
              <a:t/>
            </a:r>
            <a:br>
              <a:rPr lang="en-US" dirty="0"/>
            </a:br>
            <a:r>
              <a:rPr lang="en-US" i="1" dirty="0"/>
              <a:t>Invited Article in </a:t>
            </a:r>
            <a:r>
              <a:rPr lang="en-US" i="1" dirty="0">
                <a:hlinkClick r:id="rId3"/>
              </a:rPr>
              <a:t>Supercomputing Frontiers and Innovations</a:t>
            </a:r>
            <a:r>
              <a:rPr lang="en-US" i="1" dirty="0"/>
              <a:t> (</a:t>
            </a:r>
            <a:r>
              <a:rPr lang="en-US" b="1" i="1" dirty="0"/>
              <a:t>SUPERFRI</a:t>
            </a:r>
            <a:r>
              <a:rPr lang="en-US" i="1" dirty="0"/>
              <a:t>)</a:t>
            </a:r>
            <a:r>
              <a:rPr lang="en-US" dirty="0"/>
              <a:t>, </a:t>
            </a:r>
            <a:r>
              <a:rPr lang="en-US" dirty="0" smtClean="0"/>
              <a:t>2014/2015. </a:t>
            </a:r>
          </a:p>
          <a:p>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246</a:t>
            </a:fld>
            <a:endParaRPr lang="en-US"/>
          </a:p>
        </p:txBody>
      </p:sp>
      <p:pic>
        <p:nvPicPr>
          <p:cNvPr id="5" name="Picture 4"/>
          <p:cNvPicPr>
            <a:picLocks noChangeAspect="1"/>
          </p:cNvPicPr>
          <p:nvPr/>
        </p:nvPicPr>
        <p:blipFill>
          <a:blip r:embed="rId4"/>
          <a:stretch>
            <a:fillRect/>
          </a:stretch>
        </p:blipFill>
        <p:spPr>
          <a:xfrm>
            <a:off x="127000" y="4467324"/>
            <a:ext cx="8890000" cy="977900"/>
          </a:xfrm>
          <a:prstGeom prst="rect">
            <a:avLst/>
          </a:prstGeom>
        </p:spPr>
      </p:pic>
      <p:sp>
        <p:nvSpPr>
          <p:cNvPr id="6" name="Rectangle 5"/>
          <p:cNvSpPr/>
          <p:nvPr/>
        </p:nvSpPr>
        <p:spPr>
          <a:xfrm>
            <a:off x="755576" y="6488668"/>
            <a:ext cx="8856984" cy="323165"/>
          </a:xfrm>
          <a:prstGeom prst="rect">
            <a:avLst/>
          </a:prstGeom>
        </p:spPr>
        <p:txBody>
          <a:bodyPr wrap="square">
            <a:spAutoFit/>
          </a:bodyPr>
          <a:lstStyle/>
          <a:p>
            <a:r>
              <a:rPr lang="en-US" sz="1500" dirty="0">
                <a:solidFill>
                  <a:srgbClr val="000000"/>
                </a:solidFill>
                <a:hlinkClick r:id="rId2"/>
              </a:rPr>
              <a:t>https://</a:t>
            </a:r>
            <a:r>
              <a:rPr lang="en-US" sz="1500" dirty="0" smtClean="0">
                <a:solidFill>
                  <a:srgbClr val="000000"/>
                </a:solidFill>
                <a:hlinkClick r:id="rId2"/>
              </a:rPr>
              <a:t>people.inf.ethz.ch/omutlu/pub/memory-systems-research_superfri14.pdf</a:t>
            </a:r>
            <a:r>
              <a:rPr lang="en-US" sz="1500" dirty="0" smtClean="0">
                <a:solidFill>
                  <a:srgbClr val="000000"/>
                </a:solidFill>
              </a:rPr>
              <a:t> </a:t>
            </a:r>
            <a:endParaRPr lang="en-US" sz="1500" dirty="0">
              <a:solidFill>
                <a:srgbClr val="000000"/>
              </a:solidFill>
            </a:endParaRPr>
          </a:p>
        </p:txBody>
      </p:sp>
    </p:spTree>
    <p:extLst>
      <p:ext uri="{BB962C8B-B14F-4D97-AF65-F5344CB8AC3E}">
        <p14:creationId xmlns:p14="http://schemas.microsoft.com/office/powerpoint/2010/main" val="1118223059"/>
      </p:ext>
    </p:extLst>
  </p:cSld>
  <p:clrMapOvr>
    <a:masterClrMapping/>
  </p:clrMapOvr>
  <p:transition/>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For More Open Problems, See (II)</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pPr>
                <a:defRPr/>
              </a:pPr>
              <a:t>247</a:t>
            </a:fld>
            <a:endParaRPr lang="en-US"/>
          </a:p>
        </p:txBody>
      </p:sp>
      <p:pic>
        <p:nvPicPr>
          <p:cNvPr id="3" name="Picture 2"/>
          <p:cNvPicPr>
            <a:picLocks noChangeAspect="1"/>
          </p:cNvPicPr>
          <p:nvPr/>
        </p:nvPicPr>
        <p:blipFill>
          <a:blip r:embed="rId2"/>
          <a:stretch>
            <a:fillRect/>
          </a:stretch>
        </p:blipFill>
        <p:spPr>
          <a:xfrm>
            <a:off x="15324" y="3789040"/>
            <a:ext cx="9144000" cy="2046514"/>
          </a:xfrm>
          <a:prstGeom prst="rect">
            <a:avLst/>
          </a:prstGeom>
        </p:spPr>
      </p:pic>
      <p:sp>
        <p:nvSpPr>
          <p:cNvPr id="5" name="Rectangle 4"/>
          <p:cNvSpPr/>
          <p:nvPr/>
        </p:nvSpPr>
        <p:spPr>
          <a:xfrm>
            <a:off x="755576" y="6519446"/>
            <a:ext cx="9865096" cy="323165"/>
          </a:xfrm>
          <a:prstGeom prst="rect">
            <a:avLst/>
          </a:prstGeom>
        </p:spPr>
        <p:txBody>
          <a:bodyPr wrap="square">
            <a:spAutoFit/>
          </a:bodyPr>
          <a:lstStyle/>
          <a:p>
            <a:r>
              <a:rPr lang="en-US" sz="1500" dirty="0">
                <a:solidFill>
                  <a:srgbClr val="000000"/>
                </a:solidFill>
                <a:hlinkClick r:id="rId3"/>
              </a:rPr>
              <a:t>https://people.inf.ethz.ch/omutlu/pub/rowhammer-and-other-memory-issues_date17.</a:t>
            </a:r>
            <a:r>
              <a:rPr lang="en-US" sz="1500" dirty="0" smtClean="0">
                <a:solidFill>
                  <a:srgbClr val="000000"/>
                </a:solidFill>
                <a:hlinkClick r:id="rId3"/>
              </a:rPr>
              <a:t>pdf</a:t>
            </a:r>
            <a:r>
              <a:rPr lang="en-US" sz="1500" dirty="0" smtClean="0">
                <a:solidFill>
                  <a:srgbClr val="000000"/>
                </a:solidFill>
              </a:rPr>
              <a:t> </a:t>
            </a:r>
            <a:endParaRPr lang="en-US" sz="1500" dirty="0">
              <a:solidFill>
                <a:srgbClr val="000000"/>
              </a:solidFill>
            </a:endParaRPr>
          </a:p>
        </p:txBody>
      </p:sp>
      <p:sp>
        <p:nvSpPr>
          <p:cNvPr id="8" name="Content Placeholder 2"/>
          <p:cNvSpPr>
            <a:spLocks noGrp="1"/>
          </p:cNvSpPr>
          <p:nvPr>
            <p:ph idx="1"/>
          </p:nvPr>
        </p:nvSpPr>
        <p:spPr>
          <a:xfrm>
            <a:off x="228600" y="548680"/>
            <a:ext cx="8915400" cy="5153025"/>
          </a:xfrm>
        </p:spPr>
        <p:txBody>
          <a:bodyPr/>
          <a:lstStyle/>
          <a:p>
            <a:endParaRPr lang="en-US" dirty="0" smtClean="0"/>
          </a:p>
          <a:p>
            <a:r>
              <a:rPr lang="en-US" sz="2000" dirty="0"/>
              <a:t>Onur Mutlu,</a:t>
            </a:r>
            <a:br>
              <a:rPr lang="en-US" sz="2000" dirty="0"/>
            </a:br>
            <a:r>
              <a:rPr lang="en-US" sz="2000" b="1" dirty="0">
                <a:hlinkClick r:id="rId3"/>
              </a:rPr>
              <a:t>"The RowHammer Problem and Other Issues We May Face as Memory Becomes Denser"</a:t>
            </a:r>
            <a:r>
              <a:rPr lang="en-US" sz="2000" dirty="0"/>
              <a:t> </a:t>
            </a:r>
            <a:br>
              <a:rPr lang="en-US" sz="2000" dirty="0"/>
            </a:br>
            <a:r>
              <a:rPr lang="en-US" sz="2000" i="1" dirty="0"/>
              <a:t>Invited Paper in Proceedings of the </a:t>
            </a:r>
            <a:r>
              <a:rPr lang="en-US" sz="2000" i="1" dirty="0">
                <a:hlinkClick r:id="rId4"/>
              </a:rPr>
              <a:t>Design, Automation, and Test in Europe Conference</a:t>
            </a:r>
            <a:r>
              <a:rPr lang="en-US" sz="2000" i="1" dirty="0"/>
              <a:t> (</a:t>
            </a:r>
            <a:r>
              <a:rPr lang="en-US" sz="2000" b="1" i="1" dirty="0"/>
              <a:t>DATE</a:t>
            </a:r>
            <a:r>
              <a:rPr lang="en-US" sz="2000" i="1" dirty="0"/>
              <a:t>)</a:t>
            </a:r>
            <a:r>
              <a:rPr lang="en-US" sz="2000" dirty="0"/>
              <a:t>, Lausanne, Switzerland, March 2017.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p>
        </p:txBody>
      </p:sp>
    </p:spTree>
    <p:extLst>
      <p:ext uri="{BB962C8B-B14F-4D97-AF65-F5344CB8AC3E}">
        <p14:creationId xmlns:p14="http://schemas.microsoft.com/office/powerpoint/2010/main" val="1345557716"/>
      </p:ext>
    </p:extLst>
  </p:cSld>
  <p:clrMapOvr>
    <a:masterClrMapping/>
  </p:clrMapOvr>
  <p:transition/>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For More Open Problems, See (III)</a:t>
            </a:r>
            <a:endParaRPr lang="en-US" dirty="0"/>
          </a:p>
        </p:txBody>
      </p:sp>
      <p:sp>
        <p:nvSpPr>
          <p:cNvPr id="3" name="Content Placeholder 2"/>
          <p:cNvSpPr>
            <a:spLocks noGrp="1"/>
          </p:cNvSpPr>
          <p:nvPr>
            <p:ph idx="1"/>
          </p:nvPr>
        </p:nvSpPr>
        <p:spPr/>
        <p:txBody>
          <a:bodyPr/>
          <a:lstStyle/>
          <a:p>
            <a:r>
              <a:rPr lang="en-US" dirty="0"/>
              <a:t>Onur Mutlu,</a:t>
            </a:r>
            <a:br>
              <a:rPr lang="en-US" dirty="0"/>
            </a:br>
            <a:r>
              <a:rPr lang="en-US" b="1" dirty="0">
                <a:hlinkClick r:id="rId2"/>
              </a:rPr>
              <a:t>"Memory Scaling: A Systems Architecture Perspective"</a:t>
            </a:r>
            <a:r>
              <a:rPr lang="en-US" dirty="0"/>
              <a:t/>
            </a:r>
            <a:br>
              <a:rPr lang="en-US" dirty="0"/>
            </a:br>
            <a:r>
              <a:rPr lang="en-US" i="1" dirty="0"/>
              <a:t>Technical talk at </a:t>
            </a:r>
            <a:r>
              <a:rPr lang="en-US" i="1" dirty="0">
                <a:hlinkClick r:id="rId3"/>
              </a:rPr>
              <a:t>MemCon 2013</a:t>
            </a:r>
            <a:r>
              <a:rPr lang="en-US" i="1" dirty="0"/>
              <a:t> (</a:t>
            </a:r>
            <a:r>
              <a:rPr lang="en-US" b="1" i="1" dirty="0"/>
              <a:t>MEMCON</a:t>
            </a:r>
            <a:r>
              <a:rPr lang="en-US" i="1" dirty="0"/>
              <a:t>)</a:t>
            </a:r>
            <a:r>
              <a:rPr lang="en-US" dirty="0"/>
              <a:t>, Santa Clara, CA, August 2013. [</a:t>
            </a:r>
            <a:r>
              <a:rPr lang="en-US" dirty="0">
                <a:hlinkClick r:id="rId4"/>
              </a:rPr>
              <a:t>Slides (pptx)</a:t>
            </a:r>
            <a:r>
              <a:rPr lang="en-US" dirty="0"/>
              <a:t> </a:t>
            </a:r>
            <a:r>
              <a:rPr lang="en-US" dirty="0">
                <a:hlinkClick r:id="rId5"/>
              </a:rPr>
              <a:t>(pdf)</a:t>
            </a:r>
            <a:r>
              <a:rPr lang="en-US" dirty="0"/>
              <a:t>]</a:t>
            </a:r>
            <a:br>
              <a:rPr lang="en-US" dirty="0"/>
            </a:br>
            <a:r>
              <a:rPr lang="en-US" dirty="0"/>
              <a:t>[</a:t>
            </a:r>
            <a:r>
              <a:rPr lang="en-US" dirty="0">
                <a:hlinkClick r:id="rId6"/>
              </a:rPr>
              <a:t>Video</a:t>
            </a:r>
            <a:r>
              <a:rPr lang="en-US" dirty="0"/>
              <a:t>] [</a:t>
            </a:r>
            <a:r>
              <a:rPr lang="en-US" dirty="0">
                <a:hlinkClick r:id="rId7"/>
              </a:rPr>
              <a:t>Coverage on StorageSearch</a:t>
            </a:r>
            <a:r>
              <a:rPr lang="en-US" dirty="0"/>
              <a:t>] </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248</a:t>
            </a:fld>
            <a:endParaRPr lang="en-US"/>
          </a:p>
        </p:txBody>
      </p:sp>
      <p:pic>
        <p:nvPicPr>
          <p:cNvPr id="6" name="Picture 5"/>
          <p:cNvPicPr>
            <a:picLocks noChangeAspect="1"/>
          </p:cNvPicPr>
          <p:nvPr/>
        </p:nvPicPr>
        <p:blipFill>
          <a:blip r:embed="rId8"/>
          <a:stretch>
            <a:fillRect/>
          </a:stretch>
        </p:blipFill>
        <p:spPr>
          <a:xfrm>
            <a:off x="0" y="4149080"/>
            <a:ext cx="9144000" cy="1639019"/>
          </a:xfrm>
          <a:prstGeom prst="rect">
            <a:avLst/>
          </a:prstGeom>
        </p:spPr>
      </p:pic>
      <p:sp>
        <p:nvSpPr>
          <p:cNvPr id="5" name="Rectangle 4"/>
          <p:cNvSpPr/>
          <p:nvPr/>
        </p:nvSpPr>
        <p:spPr>
          <a:xfrm>
            <a:off x="1205880" y="6488668"/>
            <a:ext cx="7470576" cy="323165"/>
          </a:xfrm>
          <a:prstGeom prst="rect">
            <a:avLst/>
          </a:prstGeom>
        </p:spPr>
        <p:txBody>
          <a:bodyPr wrap="square">
            <a:spAutoFit/>
          </a:bodyPr>
          <a:lstStyle/>
          <a:p>
            <a:r>
              <a:rPr lang="en-US" sz="1500" dirty="0">
                <a:solidFill>
                  <a:srgbClr val="000000"/>
                </a:solidFill>
                <a:hlinkClick r:id="rId2"/>
              </a:rPr>
              <a:t>https://</a:t>
            </a:r>
            <a:r>
              <a:rPr lang="en-US" sz="1500" dirty="0" smtClean="0">
                <a:solidFill>
                  <a:srgbClr val="000000"/>
                </a:solidFill>
                <a:hlinkClick r:id="rId2"/>
              </a:rPr>
              <a:t>people.inf.ethz.ch/omutlu/pub/memory-scaling_memcon13.pdf</a:t>
            </a:r>
            <a:r>
              <a:rPr lang="en-US" sz="1500" dirty="0" smtClean="0">
                <a:solidFill>
                  <a:srgbClr val="000000"/>
                </a:solidFill>
              </a:rPr>
              <a:t> </a:t>
            </a:r>
            <a:endParaRPr lang="en-US" sz="1500" dirty="0">
              <a:solidFill>
                <a:srgbClr val="000000"/>
              </a:solidFill>
            </a:endParaRPr>
          </a:p>
        </p:txBody>
      </p:sp>
    </p:spTree>
    <p:extLst>
      <p:ext uri="{BB962C8B-B14F-4D97-AF65-F5344CB8AC3E}">
        <p14:creationId xmlns:p14="http://schemas.microsoft.com/office/powerpoint/2010/main" val="1785729902"/>
      </p:ext>
    </p:extLst>
  </p:cSld>
  <p:clrMapOvr>
    <a:masterClrMapping/>
  </p:clrMapOvr>
  <p:transition/>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For More Open Problems, See (IV)</a:t>
            </a:r>
            <a:endParaRPr lang="en-US" dirty="0"/>
          </a:p>
        </p:txBody>
      </p:sp>
      <p:sp>
        <p:nvSpPr>
          <p:cNvPr id="3" name="Content Placeholder 2"/>
          <p:cNvSpPr>
            <a:spLocks noGrp="1"/>
          </p:cNvSpPr>
          <p:nvPr>
            <p:ph idx="1"/>
          </p:nvPr>
        </p:nvSpPr>
        <p:spPr>
          <a:xfrm>
            <a:off x="228600" y="1124744"/>
            <a:ext cx="8807896" cy="5123656"/>
          </a:xfrm>
        </p:spPr>
        <p:txBody>
          <a:bodyPr/>
          <a:lstStyle/>
          <a:p>
            <a:r>
              <a:rPr lang="en-US" dirty="0"/>
              <a:t>Yu Cai, </a:t>
            </a:r>
            <a:r>
              <a:rPr lang="en-US" dirty="0" err="1"/>
              <a:t>Saugata</a:t>
            </a:r>
            <a:r>
              <a:rPr lang="en-US" dirty="0"/>
              <a:t> </a:t>
            </a:r>
            <a:r>
              <a:rPr lang="en-US" dirty="0" err="1"/>
              <a:t>Ghose</a:t>
            </a:r>
            <a:r>
              <a:rPr lang="en-US" dirty="0"/>
              <a:t>, Erich F. </a:t>
            </a:r>
            <a:r>
              <a:rPr lang="en-US" dirty="0" err="1"/>
              <a:t>Haratsch</a:t>
            </a:r>
            <a:r>
              <a:rPr lang="en-US" dirty="0"/>
              <a:t>, </a:t>
            </a:r>
            <a:r>
              <a:rPr lang="en-US" dirty="0" err="1"/>
              <a:t>Yixin</a:t>
            </a:r>
            <a:r>
              <a:rPr lang="en-US" dirty="0"/>
              <a:t> Luo, and Onur Mutlu,</a:t>
            </a:r>
            <a:br>
              <a:rPr lang="en-US" dirty="0"/>
            </a:br>
            <a:r>
              <a:rPr lang="en-US" b="1" dirty="0"/>
              <a:t>"Error Characterization, Mitigation, and Recovery in Flash Memory Based Solid State Drives"</a:t>
            </a:r>
            <a:r>
              <a:rPr lang="en-US" dirty="0"/>
              <a:t/>
            </a:r>
            <a:br>
              <a:rPr lang="en-US" dirty="0"/>
            </a:br>
            <a:r>
              <a:rPr lang="en-US" i="1" dirty="0"/>
              <a:t>to appear in </a:t>
            </a:r>
            <a:r>
              <a:rPr lang="en-US" i="1" dirty="0">
                <a:hlinkClick r:id="rId2"/>
              </a:rPr>
              <a:t>Proceedings of the IEEE</a:t>
            </a:r>
            <a:r>
              <a:rPr lang="en-US" dirty="0"/>
              <a:t>, 2017</a:t>
            </a:r>
            <a:r>
              <a:rPr lang="en-US" dirty="0" smtClean="0"/>
              <a:t>.</a:t>
            </a:r>
            <a:r>
              <a:rPr lang="en-US" dirty="0"/>
              <a:t>	 </a:t>
            </a:r>
            <a:r>
              <a:rPr lang="en-US" dirty="0" smtClean="0"/>
              <a:t>       [</a:t>
            </a:r>
            <a:r>
              <a:rPr lang="en-US" dirty="0">
                <a:hlinkClick r:id="rId3"/>
              </a:rPr>
              <a:t>Preliminary arxiv.org version</a:t>
            </a:r>
            <a:r>
              <a:rPr lang="en-US" dirty="0"/>
              <a:t>] </a:t>
            </a:r>
            <a:br>
              <a:rPr lang="en-US" dirty="0"/>
            </a:b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249</a:t>
            </a:fld>
            <a:endParaRPr lang="en-US" altLang="en-US"/>
          </a:p>
        </p:txBody>
      </p:sp>
      <p:pic>
        <p:nvPicPr>
          <p:cNvPr id="5" name="Picture 4"/>
          <p:cNvPicPr>
            <a:picLocks noChangeAspect="1"/>
          </p:cNvPicPr>
          <p:nvPr/>
        </p:nvPicPr>
        <p:blipFill>
          <a:blip r:embed="rId4"/>
          <a:stretch>
            <a:fillRect/>
          </a:stretch>
        </p:blipFill>
        <p:spPr>
          <a:xfrm>
            <a:off x="0" y="4220553"/>
            <a:ext cx="9144000" cy="1440695"/>
          </a:xfrm>
          <a:prstGeom prst="rect">
            <a:avLst/>
          </a:prstGeom>
        </p:spPr>
      </p:pic>
      <p:sp>
        <p:nvSpPr>
          <p:cNvPr id="6" name="Rectangle 5"/>
          <p:cNvSpPr/>
          <p:nvPr/>
        </p:nvSpPr>
        <p:spPr>
          <a:xfrm>
            <a:off x="2627784" y="6517989"/>
            <a:ext cx="3587777" cy="338554"/>
          </a:xfrm>
          <a:prstGeom prst="rect">
            <a:avLst/>
          </a:prstGeom>
        </p:spPr>
        <p:txBody>
          <a:bodyPr wrap="none">
            <a:spAutoFit/>
          </a:bodyPr>
          <a:lstStyle/>
          <a:p>
            <a:r>
              <a:rPr lang="en-US" sz="1600" dirty="0">
                <a:solidFill>
                  <a:srgbClr val="000000"/>
                </a:solidFill>
                <a:hlinkClick r:id="rId3"/>
              </a:rPr>
              <a:t>https://</a:t>
            </a:r>
            <a:r>
              <a:rPr lang="en-US" sz="1600" dirty="0" smtClean="0">
                <a:solidFill>
                  <a:srgbClr val="000000"/>
                </a:solidFill>
                <a:hlinkClick r:id="rId3"/>
              </a:rPr>
              <a:t>arxiv.org/pdf/1706.08642.pdf</a:t>
            </a:r>
            <a:r>
              <a:rPr lang="en-US" sz="1600" dirty="0" smtClean="0">
                <a:solidFill>
                  <a:srgbClr val="000000"/>
                </a:solidFill>
              </a:rPr>
              <a:t> </a:t>
            </a:r>
            <a:endParaRPr lang="en-US" sz="1600" dirty="0">
              <a:solidFill>
                <a:srgbClr val="000000"/>
              </a:solidFill>
            </a:endParaRPr>
          </a:p>
        </p:txBody>
      </p:sp>
    </p:spTree>
    <p:extLst>
      <p:ext uri="{BB962C8B-B14F-4D97-AF65-F5344CB8AC3E}">
        <p14:creationId xmlns:p14="http://schemas.microsoft.com/office/powerpoint/2010/main" val="1678496089"/>
      </p:ext>
    </p:extLst>
  </p:cSld>
  <p:clrMapOvr>
    <a:masterClrMapping/>
  </p:clrMapOvr>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itle 1"/>
          <p:cNvSpPr>
            <a:spLocks noGrp="1"/>
          </p:cNvSpPr>
          <p:nvPr>
            <p:ph type="title"/>
          </p:nvPr>
        </p:nvSpPr>
        <p:spPr/>
        <p:txBody>
          <a:bodyPr/>
          <a:lstStyle/>
          <a:p>
            <a:r>
              <a:rPr lang="en-US" dirty="0">
                <a:latin typeface="Garamond" charset="0"/>
                <a:ea typeface="ＭＳ Ｐゴシック" charset="0"/>
                <a:cs typeface="ＭＳ Ｐゴシック" charset="0"/>
              </a:rPr>
              <a:t>The DRAM Scaling Problem</a:t>
            </a:r>
          </a:p>
        </p:txBody>
      </p:sp>
      <p:sp>
        <p:nvSpPr>
          <p:cNvPr id="3" name="Content Placeholder 2"/>
          <p:cNvSpPr>
            <a:spLocks noGrp="1"/>
          </p:cNvSpPr>
          <p:nvPr>
            <p:ph idx="1"/>
          </p:nvPr>
        </p:nvSpPr>
        <p:spPr>
          <a:xfrm>
            <a:off x="228600" y="996950"/>
            <a:ext cx="8610600" cy="5194300"/>
          </a:xfrm>
        </p:spPr>
        <p:txBody>
          <a:bodyPr/>
          <a:lstStyle/>
          <a:p>
            <a:r>
              <a:rPr lang="en-US" sz="2200">
                <a:solidFill>
                  <a:srgbClr val="0000FF"/>
                </a:solidFill>
                <a:latin typeface="Tahoma" charset="0"/>
                <a:ea typeface="ＭＳ Ｐゴシック" charset="0"/>
                <a:cs typeface="ＭＳ Ｐゴシック" charset="0"/>
              </a:rPr>
              <a:t>DRAM stores charge in a capacitor (charge-based memory)</a:t>
            </a:r>
            <a:endParaRPr lang="en-US" sz="2000">
              <a:solidFill>
                <a:srgbClr val="0000FF"/>
              </a:solidFill>
              <a:latin typeface="Tahoma" charset="0"/>
              <a:ea typeface="ＭＳ Ｐゴシック" charset="0"/>
              <a:cs typeface="ＭＳ Ｐゴシック" charset="0"/>
            </a:endParaRPr>
          </a:p>
          <a:p>
            <a:pPr lvl="1"/>
            <a:r>
              <a:rPr lang="en-US" sz="2000">
                <a:latin typeface="Tahoma" charset="0"/>
                <a:ea typeface="ＭＳ Ｐゴシック" charset="0"/>
              </a:rPr>
              <a:t>Capacitor must be large enough for reliable sensing</a:t>
            </a:r>
          </a:p>
          <a:p>
            <a:pPr lvl="1"/>
            <a:r>
              <a:rPr lang="en-US" sz="2000">
                <a:latin typeface="Tahoma" charset="0"/>
                <a:ea typeface="ＭＳ Ｐゴシック" charset="0"/>
              </a:rPr>
              <a:t>Access transistor should be large enough for low leakage and high retention time</a:t>
            </a:r>
          </a:p>
          <a:p>
            <a:pPr lvl="1"/>
            <a:r>
              <a:rPr lang="en-US" sz="2000">
                <a:latin typeface="Tahoma" charset="0"/>
                <a:ea typeface="ＭＳ Ｐゴシック" charset="0"/>
              </a:rPr>
              <a:t>Scaling beyond 40-35nm (2013) is challenging [ITRS, 2009]</a:t>
            </a: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r>
              <a:rPr lang="en-US">
                <a:latin typeface="Tahoma" charset="0"/>
                <a:ea typeface="ＭＳ Ｐゴシック" charset="0"/>
                <a:cs typeface="ＭＳ Ｐゴシック" charset="0"/>
              </a:rPr>
              <a:t>DRAM </a:t>
            </a:r>
            <a:r>
              <a:rPr lang="en-US">
                <a:solidFill>
                  <a:srgbClr val="0000FF"/>
                </a:solidFill>
                <a:latin typeface="Tahoma" charset="0"/>
                <a:ea typeface="ＭＳ Ｐゴシック" charset="0"/>
                <a:cs typeface="ＭＳ Ｐゴシック" charset="0"/>
              </a:rPr>
              <a:t>capacity, cost, and energy/power hard to scale</a:t>
            </a:r>
          </a:p>
          <a:p>
            <a:pPr lvl="2">
              <a:buFont typeface="Wingdings" charset="0"/>
              <a:buNone/>
            </a:pPr>
            <a:endParaRPr lang="en-US" sz="1800">
              <a:latin typeface="Tahoma" charset="0"/>
              <a:ea typeface="ＭＳ Ｐゴシック" charset="0"/>
            </a:endParaRPr>
          </a:p>
          <a:p>
            <a:endParaRPr lang="en-US">
              <a:latin typeface="Tahoma" charset="0"/>
              <a:ea typeface="ＭＳ Ｐゴシック" charset="0"/>
              <a:cs typeface="ＭＳ Ｐゴシック" charset="0"/>
            </a:endParaRPr>
          </a:p>
        </p:txBody>
      </p:sp>
      <p:sp>
        <p:nvSpPr>
          <p:cNvPr id="29700"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999534" indent="-35999534"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130" eaLnBrk="0" fontAlgn="base" hangingPunct="0">
              <a:spcBef>
                <a:spcPct val="0"/>
              </a:spcBef>
              <a:spcAft>
                <a:spcPct val="0"/>
              </a:spcAft>
              <a:defRPr sz="2400">
                <a:solidFill>
                  <a:schemeClr val="tx1"/>
                </a:solidFill>
                <a:latin typeface="Arial" charset="0"/>
                <a:ea typeface="Arial" charset="0"/>
                <a:cs typeface="Arial" charset="0"/>
              </a:defRPr>
            </a:lvl6pPr>
            <a:lvl7pPr marL="914259" eaLnBrk="0" fontAlgn="base" hangingPunct="0">
              <a:spcBef>
                <a:spcPct val="0"/>
              </a:spcBef>
              <a:spcAft>
                <a:spcPct val="0"/>
              </a:spcAft>
              <a:defRPr sz="2400">
                <a:solidFill>
                  <a:schemeClr val="tx1"/>
                </a:solidFill>
                <a:latin typeface="Arial" charset="0"/>
                <a:ea typeface="Arial" charset="0"/>
                <a:cs typeface="Arial" charset="0"/>
              </a:defRPr>
            </a:lvl7pPr>
            <a:lvl8pPr marL="1371390" eaLnBrk="0" fontAlgn="base" hangingPunct="0">
              <a:spcBef>
                <a:spcPct val="0"/>
              </a:spcBef>
              <a:spcAft>
                <a:spcPct val="0"/>
              </a:spcAft>
              <a:defRPr sz="2400">
                <a:solidFill>
                  <a:schemeClr val="tx1"/>
                </a:solidFill>
                <a:latin typeface="Arial" charset="0"/>
                <a:ea typeface="Arial" charset="0"/>
                <a:cs typeface="Arial" charset="0"/>
              </a:defRPr>
            </a:lvl8pPr>
            <a:lvl9pPr marL="1828519"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45EC618-0165-BC45-84E6-E864E9DC06EC}" type="slidenum">
              <a:rPr lang="en-US" sz="1600">
                <a:solidFill>
                  <a:srgbClr val="000000"/>
                </a:solidFill>
                <a:latin typeface="Garamond" charset="0"/>
              </a:rPr>
              <a:pPr eaLnBrk="1" hangingPunct="1"/>
              <a:t>25</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667001" y="2789238"/>
            <a:ext cx="3581400" cy="3078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955774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p:cNvSpPr>
            <a:spLocks noGrp="1"/>
          </p:cNvSpPr>
          <p:nvPr>
            <p:ph type="ctrTitle"/>
          </p:nvPr>
        </p:nvSpPr>
        <p:spPr>
          <a:xfrm>
            <a:off x="685800" y="1676400"/>
            <a:ext cx="7924800" cy="1752600"/>
          </a:xfrm>
        </p:spPr>
        <p:txBody>
          <a:bodyPr/>
          <a:lstStyle/>
          <a:p>
            <a:r>
              <a:rPr lang="en-US" dirty="0" smtClean="0">
                <a:latin typeface="Garamond" charset="0"/>
              </a:rPr>
              <a:t>Reducing Memory Latency</a:t>
            </a:r>
            <a:endParaRPr lang="en-US" dirty="0">
              <a:latin typeface="Garamond" charset="0"/>
            </a:endParaRPr>
          </a:p>
        </p:txBody>
      </p:sp>
      <p:sp>
        <p:nvSpPr>
          <p:cNvPr id="150530" name="Subtitle 2"/>
          <p:cNvSpPr>
            <a:spLocks noGrp="1"/>
          </p:cNvSpPr>
          <p:nvPr>
            <p:ph type="subTitle" idx="1"/>
          </p:nvPr>
        </p:nvSpPr>
        <p:spPr/>
        <p:txBody>
          <a:bodyPr/>
          <a:lstStyle/>
          <a:p>
            <a:pPr>
              <a:buFont typeface="Wingdings" charset="0"/>
              <a:buNone/>
            </a:pPr>
            <a:endParaRPr lang="en-US">
              <a:latin typeface="Tahoma" charset="0"/>
            </a:endParaRPr>
          </a:p>
        </p:txBody>
      </p:sp>
      <p:sp>
        <p:nvSpPr>
          <p:cNvPr id="150531" name="Slide Number Placeholder 3"/>
          <p:cNvSpPr>
            <a:spLocks noGrp="1"/>
          </p:cNvSpPr>
          <p:nvPr>
            <p:ph type="sldNum" sz="quarter" idx="12"/>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E342A0-F66A-8349-9DE5-CDF9A06A5894}" type="slidenum">
              <a:rPr lang="en-US" sz="1200">
                <a:solidFill>
                  <a:srgbClr val="000000"/>
                </a:solidFill>
                <a:latin typeface="Garamond" charset="0"/>
                <a:cs typeface="Arial" charset="0"/>
              </a:rPr>
              <a:pPr eaLnBrk="1" hangingPunct="1"/>
              <a:t>250</a:t>
            </a:fld>
            <a:endParaRPr lang="en-US" sz="1200">
              <a:solidFill>
                <a:srgbClr val="000000"/>
              </a:solidFill>
              <a:latin typeface="Garamond" charset="0"/>
              <a:cs typeface="Arial" charset="0"/>
            </a:endParaRPr>
          </a:p>
        </p:txBody>
      </p:sp>
    </p:spTree>
    <p:extLst>
      <p:ext uri="{BB962C8B-B14F-4D97-AF65-F5344CB8AC3E}">
        <p14:creationId xmlns:p14="http://schemas.microsoft.com/office/powerpoint/2010/main" val="631769826"/>
      </p:ext>
    </p:extLst>
  </p:cSld>
  <p:clrMapOvr>
    <a:masterClrMapping/>
  </p:clrMapOvr>
  <p:transition/>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Chart 14"/>
          <p:cNvGraphicFramePr>
            <a:graphicFrameLocks/>
          </p:cNvGraphicFramePr>
          <p:nvPr>
            <p:extLst/>
          </p:nvPr>
        </p:nvGraphicFramePr>
        <p:xfrm>
          <a:off x="74706" y="1204631"/>
          <a:ext cx="8994588" cy="4647529"/>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rmAutofit/>
          </a:bodyPr>
          <a:lstStyle/>
          <a:p>
            <a:r>
              <a:rPr lang="en-US" dirty="0" smtClean="0"/>
              <a:t>Main Memory Latency Lags Behind</a:t>
            </a:r>
            <a:endParaRPr lang="en-US" dirty="0"/>
          </a:p>
        </p:txBody>
      </p:sp>
      <p:sp>
        <p:nvSpPr>
          <p:cNvPr id="9" name="TextBox 8"/>
          <p:cNvSpPr txBox="1"/>
          <p:nvPr/>
        </p:nvSpPr>
        <p:spPr>
          <a:xfrm>
            <a:off x="7744727" y="1230673"/>
            <a:ext cx="1005403" cy="584775"/>
          </a:xfrm>
          <a:prstGeom prst="rect">
            <a:avLst/>
          </a:prstGeom>
          <a:noFill/>
        </p:spPr>
        <p:txBody>
          <a:bodyPr wrap="none" rtlCol="0">
            <a:spAutoFit/>
          </a:bodyPr>
          <a:lstStyle/>
          <a:p>
            <a:r>
              <a:rPr lang="en-US" sz="3200" dirty="0" smtClean="0">
                <a:solidFill>
                  <a:srgbClr val="4D3B62"/>
                </a:solidFill>
              </a:rPr>
              <a:t>128x</a:t>
            </a:r>
          </a:p>
        </p:txBody>
      </p:sp>
      <p:sp>
        <p:nvSpPr>
          <p:cNvPr id="10" name="TextBox 9"/>
          <p:cNvSpPr txBox="1"/>
          <p:nvPr/>
        </p:nvSpPr>
        <p:spPr>
          <a:xfrm>
            <a:off x="7949911" y="2556978"/>
            <a:ext cx="800219" cy="584775"/>
          </a:xfrm>
          <a:prstGeom prst="rect">
            <a:avLst/>
          </a:prstGeom>
          <a:noFill/>
        </p:spPr>
        <p:txBody>
          <a:bodyPr wrap="none" rtlCol="0">
            <a:spAutoFit/>
          </a:bodyPr>
          <a:lstStyle/>
          <a:p>
            <a:r>
              <a:rPr lang="en-US" sz="3200" dirty="0" smtClean="0">
                <a:solidFill>
                  <a:srgbClr val="35742A"/>
                </a:solidFill>
              </a:rPr>
              <a:t>20x</a:t>
            </a:r>
          </a:p>
        </p:txBody>
      </p:sp>
      <p:sp>
        <p:nvSpPr>
          <p:cNvPr id="11" name="TextBox 10"/>
          <p:cNvSpPr txBox="1"/>
          <p:nvPr/>
        </p:nvSpPr>
        <p:spPr>
          <a:xfrm>
            <a:off x="7860143" y="4202002"/>
            <a:ext cx="889987" cy="584775"/>
          </a:xfrm>
          <a:prstGeom prst="rect">
            <a:avLst/>
          </a:prstGeom>
          <a:noFill/>
        </p:spPr>
        <p:txBody>
          <a:bodyPr wrap="none" rtlCol="0">
            <a:spAutoFit/>
          </a:bodyPr>
          <a:lstStyle/>
          <a:p>
            <a:r>
              <a:rPr lang="en-US" sz="3200" smtClean="0">
                <a:solidFill>
                  <a:srgbClr val="FF4136"/>
                </a:solidFill>
              </a:rPr>
              <a:t>1.3x</a:t>
            </a:r>
            <a:endParaRPr lang="en-US" sz="3200" dirty="0" smtClean="0">
              <a:solidFill>
                <a:srgbClr val="FF4136"/>
              </a:solidFill>
            </a:endParaRPr>
          </a:p>
        </p:txBody>
      </p:sp>
      <p:sp>
        <p:nvSpPr>
          <p:cNvPr id="12" name="TextBox 11"/>
          <p:cNvSpPr txBox="1"/>
          <p:nvPr/>
        </p:nvSpPr>
        <p:spPr>
          <a:xfrm>
            <a:off x="0" y="5723778"/>
            <a:ext cx="9144000" cy="615553"/>
          </a:xfrm>
          <a:prstGeom prst="rect">
            <a:avLst/>
          </a:prstGeom>
          <a:solidFill>
            <a:srgbClr val="FF4136"/>
          </a:solidFill>
        </p:spPr>
        <p:txBody>
          <a:bodyPr wrap="square" rtlCol="0">
            <a:spAutoFit/>
          </a:bodyPr>
          <a:lstStyle/>
          <a:p>
            <a:pPr algn="ctr"/>
            <a:r>
              <a:rPr lang="en-US" sz="3400" dirty="0" smtClean="0">
                <a:solidFill>
                  <a:srgbClr val="FFFFFF"/>
                </a:solidFill>
              </a:rPr>
              <a:t>Memory latency remains almost constant</a:t>
            </a:r>
            <a:endParaRPr lang="en-US" sz="3400" dirty="0">
              <a:solidFill>
                <a:srgbClr val="FFFFFF"/>
              </a:solidFill>
            </a:endParaRPr>
          </a:p>
        </p:txBody>
      </p:sp>
    </p:spTree>
    <p:extLst>
      <p:ext uri="{BB962C8B-B14F-4D97-AF65-F5344CB8AC3E}">
        <p14:creationId xmlns:p14="http://schemas.microsoft.com/office/powerpoint/2010/main" val="5302033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graphicEl>
                                              <a:chart seriesIdx="-3" categoryIdx="-3" bldStep="gridLegend"/>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graphicEl>
                                              <a:chart seriesIdx="0" categoryIdx="-4" bldStep="series"/>
                                            </p:graphicEl>
                                          </p:spTgt>
                                        </p:tgtEl>
                                        <p:attrNameLst>
                                          <p:attrName>style.visibility</p:attrName>
                                        </p:attrNameLst>
                                      </p:cBhvr>
                                      <p:to>
                                        <p:strVal val="visible"/>
                                      </p:to>
                                    </p:set>
                                  </p:childTnLst>
                                </p:cTn>
                              </p:par>
                            </p:childTnLst>
                          </p:cTn>
                        </p:par>
                        <p:par>
                          <p:cTn id="11" fill="hold">
                            <p:stCondLst>
                              <p:cond delay="0"/>
                            </p:stCondLst>
                            <p:childTnLst>
                              <p:par>
                                <p:cTn id="12" presetID="5" presetClass="entr" presetSubtype="10" fill="hold" grpId="0"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checkerboard(across)">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15">
                                            <p:graphicEl>
                                              <a:chart seriesIdx="1" categoryIdx="-4" bldStep="series"/>
                                            </p:graphicEl>
                                          </p:spTgt>
                                        </p:tgtEl>
                                        <p:attrNameLst>
                                          <p:attrName>style.visibility</p:attrName>
                                        </p:attrNameLst>
                                      </p:cBhvr>
                                      <p:to>
                                        <p:strVal val="visible"/>
                                      </p:to>
                                    </p:set>
                                    <p:animEffect transition="in" filter="wipe(left)">
                                      <p:cBhvr>
                                        <p:cTn id="19" dur="500"/>
                                        <p:tgtEl>
                                          <p:spTgt spid="15">
                                            <p:graphicEl>
                                              <a:chart seriesIdx="1" categoryIdx="-4" bldStep="series"/>
                                            </p:graphicEl>
                                          </p:spTgt>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15">
                                            <p:graphicEl>
                                              <a:chart seriesIdx="2" categoryIdx="-4" bldStep="series"/>
                                            </p:graphicEl>
                                          </p:spTgt>
                                        </p:tgtEl>
                                        <p:attrNameLst>
                                          <p:attrName>style.visibility</p:attrName>
                                        </p:attrNameLst>
                                      </p:cBhvr>
                                      <p:to>
                                        <p:strVal val="visible"/>
                                      </p:to>
                                    </p:set>
                                    <p:animEffect transition="in" filter="wipe(left)">
                                      <p:cBhvr>
                                        <p:cTn id="28" dur="2000"/>
                                        <p:tgtEl>
                                          <p:spTgt spid="15">
                                            <p:graphicEl>
                                              <a:chart seriesIdx="2" categoryIdx="-4" bldStep="series"/>
                                            </p:graphicEl>
                                          </p:spTgt>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5" grpId="0">
        <p:bldSub>
          <a:bldChart bld="series"/>
        </p:bldSub>
      </p:bldGraphic>
      <p:bldP spid="9" grpId="0"/>
      <p:bldP spid="10" grpId="0"/>
      <p:bldP spid="11" grpId="0"/>
      <p:bldP spid="12" grpId="0" animBg="1"/>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Closer Look </a:t>
            </a:r>
            <a:r>
              <a:rPr lang="is-IS" dirty="0" smtClean="0"/>
              <a:t>…</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252</a:t>
            </a:fld>
            <a:endParaRPr lang="en-US" altLang="en-US">
              <a:solidFill>
                <a:srgbClr val="000000"/>
              </a:solidFill>
            </a:endParaRPr>
          </a:p>
        </p:txBody>
      </p:sp>
      <p:pic>
        <p:nvPicPr>
          <p:cNvPr id="6" name="Picture 5"/>
          <p:cNvPicPr>
            <a:picLocks noChangeAspect="1"/>
          </p:cNvPicPr>
          <p:nvPr/>
        </p:nvPicPr>
        <p:blipFill>
          <a:blip r:embed="rId2"/>
          <a:stretch>
            <a:fillRect/>
          </a:stretch>
        </p:blipFill>
        <p:spPr>
          <a:xfrm>
            <a:off x="116943" y="1196752"/>
            <a:ext cx="8937289" cy="4176464"/>
          </a:xfrm>
          <a:prstGeom prst="rect">
            <a:avLst/>
          </a:prstGeom>
        </p:spPr>
      </p:pic>
      <p:sp>
        <p:nvSpPr>
          <p:cNvPr id="7" name="TextBox 6"/>
          <p:cNvSpPr txBox="1"/>
          <p:nvPr/>
        </p:nvSpPr>
        <p:spPr>
          <a:xfrm>
            <a:off x="180084" y="5733256"/>
            <a:ext cx="8928420" cy="615553"/>
          </a:xfrm>
          <a:prstGeom prst="rect">
            <a:avLst/>
          </a:prstGeom>
          <a:noFill/>
        </p:spPr>
        <p:txBody>
          <a:bodyPr wrap="none" rtlCol="0">
            <a:spAutoFit/>
          </a:bodyPr>
          <a:lstStyle/>
          <a:p>
            <a:r>
              <a:rPr lang="en-US" sz="1700" dirty="0" smtClean="0">
                <a:solidFill>
                  <a:srgbClr val="000000"/>
                </a:solidFill>
              </a:rPr>
              <a:t>Chang+, “</a:t>
            </a:r>
            <a:r>
              <a:rPr lang="en-US" sz="1700" b="1" dirty="0">
                <a:solidFill>
                  <a:srgbClr val="000000"/>
                </a:solidFill>
                <a:hlinkClick r:id="rId3"/>
              </a:rPr>
              <a:t>Understanding Latency Variation in Modern DRAM Chips: Experimental </a:t>
            </a:r>
            <a:endParaRPr lang="en-US" sz="1700" b="1" dirty="0" smtClean="0">
              <a:solidFill>
                <a:srgbClr val="000000"/>
              </a:solidFill>
              <a:hlinkClick r:id="rId3"/>
            </a:endParaRPr>
          </a:p>
          <a:p>
            <a:r>
              <a:rPr lang="en-US" sz="1700" b="1" dirty="0" smtClean="0">
                <a:solidFill>
                  <a:srgbClr val="000000"/>
                </a:solidFill>
                <a:hlinkClick r:id="rId3"/>
              </a:rPr>
              <a:t>Characterization</a:t>
            </a:r>
            <a:r>
              <a:rPr lang="en-US" sz="1700" b="1" dirty="0">
                <a:solidFill>
                  <a:srgbClr val="000000"/>
                </a:solidFill>
                <a:hlinkClick r:id="rId3"/>
              </a:rPr>
              <a:t>, Analysis, and Optimization"</a:t>
            </a:r>
            <a:r>
              <a:rPr lang="en-US" sz="1700" dirty="0" smtClean="0">
                <a:solidFill>
                  <a:srgbClr val="000000"/>
                </a:solidFill>
              </a:rPr>
              <a:t>,” SIGMETRICS 2016.</a:t>
            </a:r>
            <a:endParaRPr lang="en-US" sz="1700" dirty="0">
              <a:solidFill>
                <a:srgbClr val="000000"/>
              </a:solidFill>
            </a:endParaRPr>
          </a:p>
        </p:txBody>
      </p:sp>
    </p:spTree>
    <p:extLst>
      <p:ext uri="{BB962C8B-B14F-4D97-AF65-F5344CB8AC3E}">
        <p14:creationId xmlns:p14="http://schemas.microsoft.com/office/powerpoint/2010/main" val="969048074"/>
      </p:ext>
    </p:extLst>
  </p:cSld>
  <p:clrMapOvr>
    <a:masterClrMapping/>
  </p:clrMapOvr>
  <p:transition/>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noAutofit/>
          </a:bodyPr>
          <a:lstStyle/>
          <a:p>
            <a:r>
              <a:rPr lang="en-US" dirty="0" smtClean="0"/>
              <a:t>DRAM Latency Is Critical for Performance</a:t>
            </a:r>
            <a:endParaRPr lang="en-US" dirty="0"/>
          </a:p>
        </p:txBody>
      </p:sp>
      <p:sp>
        <p:nvSpPr>
          <p:cNvPr id="15" name="TextBox 14"/>
          <p:cNvSpPr txBox="1"/>
          <p:nvPr/>
        </p:nvSpPr>
        <p:spPr>
          <a:xfrm>
            <a:off x="448964" y="5361579"/>
            <a:ext cx="4652211" cy="1015663"/>
          </a:xfrm>
          <a:prstGeom prst="rect">
            <a:avLst/>
          </a:prstGeom>
          <a:noFill/>
        </p:spPr>
        <p:txBody>
          <a:bodyPr wrap="square" rtlCol="0">
            <a:spAutoFit/>
          </a:bodyPr>
          <a:lstStyle/>
          <a:p>
            <a:r>
              <a:rPr lang="en-US" sz="2400" b="1" dirty="0" smtClean="0">
                <a:solidFill>
                  <a:prstClr val="black"/>
                </a:solidFill>
                <a:latin typeface="Gill Sans MT"/>
              </a:rPr>
              <a:t>In-Memory Data Analytics </a:t>
            </a:r>
          </a:p>
          <a:p>
            <a:r>
              <a:rPr lang="en-US" dirty="0" smtClean="0">
                <a:solidFill>
                  <a:prstClr val="black">
                    <a:lumMod val="50000"/>
                    <a:lumOff val="50000"/>
                  </a:prstClr>
                </a:solidFill>
                <a:latin typeface="Gill Sans MT"/>
              </a:rPr>
              <a:t>[Clapp</a:t>
            </a:r>
            <a:r>
              <a:rPr lang="en-US" dirty="0">
                <a:solidFill>
                  <a:prstClr val="black">
                    <a:lumMod val="50000"/>
                    <a:lumOff val="50000"/>
                  </a:prstClr>
                </a:solidFill>
                <a:latin typeface="Gill Sans MT"/>
              </a:rPr>
              <a:t>+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a:t>
            </a:r>
            <a:r>
              <a:rPr lang="en-US" dirty="0" smtClean="0">
                <a:solidFill>
                  <a:prstClr val="black">
                    <a:lumMod val="50000"/>
                    <a:lumOff val="50000"/>
                  </a:prstClr>
                </a:solidFill>
                <a:latin typeface="Gill Sans MT"/>
              </a:rPr>
              <a:t>IISWC’15;  </a:t>
            </a:r>
          </a:p>
          <a:p>
            <a:pPr marL="63500" indent="-63500"/>
            <a:r>
              <a:rPr lang="en-US" dirty="0" smtClean="0">
                <a:solidFill>
                  <a:prstClr val="black">
                    <a:lumMod val="50000"/>
                    <a:lumOff val="50000"/>
                  </a:prstClr>
                </a:solidFill>
                <a:latin typeface="Gill Sans MT"/>
              </a:rPr>
              <a:t>	Awan+, BDCloud’15]</a:t>
            </a:r>
            <a:endParaRPr lang="en-US" dirty="0">
              <a:solidFill>
                <a:prstClr val="black">
                  <a:lumMod val="50000"/>
                  <a:lumOff val="50000"/>
                </a:prstClr>
              </a:solidFill>
              <a:latin typeface="Gill Sans MT"/>
            </a:endParaRPr>
          </a:p>
        </p:txBody>
      </p:sp>
      <p:sp>
        <p:nvSpPr>
          <p:cNvPr id="16" name="TextBox 15"/>
          <p:cNvSpPr txBox="1"/>
          <p:nvPr/>
        </p:nvSpPr>
        <p:spPr>
          <a:xfrm>
            <a:off x="4836963" y="5361579"/>
            <a:ext cx="3618587" cy="738664"/>
          </a:xfrm>
          <a:prstGeom prst="rect">
            <a:avLst/>
          </a:prstGeom>
          <a:noFill/>
        </p:spPr>
        <p:txBody>
          <a:bodyPr wrap="square" rtlCol="0">
            <a:spAutoFit/>
          </a:bodyPr>
          <a:lstStyle/>
          <a:p>
            <a:r>
              <a:rPr lang="en-US" sz="2400" b="1" dirty="0" smtClean="0">
                <a:solidFill>
                  <a:prstClr val="black"/>
                </a:solidFill>
                <a:latin typeface="Gill Sans MT"/>
              </a:rPr>
              <a:t>Datacenter Workloads </a:t>
            </a:r>
            <a:br>
              <a:rPr lang="en-US" sz="2400" b="1" dirty="0" smtClean="0">
                <a:solidFill>
                  <a:prstClr val="black"/>
                </a:solidFill>
                <a:latin typeface="Gill Sans MT"/>
              </a:rPr>
            </a:br>
            <a:r>
              <a:rPr lang="en-US" dirty="0" smtClean="0">
                <a:solidFill>
                  <a:prstClr val="black">
                    <a:lumMod val="50000"/>
                    <a:lumOff val="50000"/>
                  </a:prstClr>
                </a:solidFill>
                <a:latin typeface="Gill Sans MT"/>
              </a:rPr>
              <a:t>[</a:t>
            </a:r>
            <a:r>
              <a:rPr lang="en-US" dirty="0" err="1" smtClean="0">
                <a:solidFill>
                  <a:prstClr val="black">
                    <a:lumMod val="50000"/>
                    <a:lumOff val="50000"/>
                  </a:prstClr>
                </a:solidFill>
                <a:latin typeface="Gill Sans MT"/>
              </a:rPr>
              <a:t>Kanev</a:t>
            </a:r>
            <a:r>
              <a:rPr lang="en-US" dirty="0" smtClean="0">
                <a:solidFill>
                  <a:prstClr val="black">
                    <a:lumMod val="50000"/>
                    <a:lumOff val="50000"/>
                  </a:prstClr>
                </a:solidFill>
                <a:latin typeface="Gill Sans MT"/>
              </a:rPr>
              <a:t>+ </a:t>
            </a:r>
            <a:r>
              <a:rPr lang="en-US" dirty="0">
                <a:solidFill>
                  <a:prstClr val="black">
                    <a:lumMod val="50000"/>
                    <a:lumOff val="50000"/>
                  </a:prstClr>
                </a:solidFill>
                <a:latin typeface="Gill Sans MT"/>
              </a:rPr>
              <a:t>(</a:t>
            </a:r>
            <a:r>
              <a:rPr lang="en-US" b="1" dirty="0">
                <a:solidFill>
                  <a:prstClr val="black">
                    <a:lumMod val="50000"/>
                    <a:lumOff val="50000"/>
                  </a:prstClr>
                </a:solidFill>
                <a:latin typeface="Gill Sans MT"/>
              </a:rPr>
              <a:t>Google</a:t>
            </a:r>
            <a:r>
              <a:rPr lang="en-US" dirty="0" smtClean="0">
                <a:solidFill>
                  <a:prstClr val="black">
                    <a:lumMod val="50000"/>
                    <a:lumOff val="50000"/>
                  </a:prstClr>
                </a:solidFill>
                <a:latin typeface="Gill Sans MT"/>
              </a:rPr>
              <a:t>), ISCA’15]</a:t>
            </a:r>
            <a:endParaRPr lang="en-US" dirty="0">
              <a:solidFill>
                <a:prstClr val="black">
                  <a:lumMod val="50000"/>
                  <a:lumOff val="50000"/>
                </a:prstClr>
              </a:solidFill>
              <a:latin typeface="Gill Sans MT"/>
            </a:endParaRPr>
          </a:p>
        </p:txBody>
      </p:sp>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1236" y="1054202"/>
            <a:ext cx="1362886" cy="1362886"/>
          </a:xfrm>
          <a:prstGeom prst="rect">
            <a:avLst/>
          </a:prstGeom>
        </p:spPr>
      </p:pic>
      <p:sp>
        <p:nvSpPr>
          <p:cNvPr id="18" name="TextBox 17"/>
          <p:cNvSpPr txBox="1"/>
          <p:nvPr/>
        </p:nvSpPr>
        <p:spPr>
          <a:xfrm>
            <a:off x="448964" y="2656133"/>
            <a:ext cx="3460499" cy="1015663"/>
          </a:xfrm>
          <a:prstGeom prst="rect">
            <a:avLst/>
          </a:prstGeom>
          <a:noFill/>
        </p:spPr>
        <p:txBody>
          <a:bodyPr wrap="none" rtlCol="0">
            <a:spAutoFit/>
          </a:bodyPr>
          <a:lstStyle/>
          <a:p>
            <a:r>
              <a:rPr lang="en-US" sz="2400" b="1" dirty="0" smtClean="0">
                <a:solidFill>
                  <a:prstClr val="black"/>
                </a:solidFill>
                <a:latin typeface="Gill Sans MT"/>
              </a:rPr>
              <a:t>In-memory Databases </a:t>
            </a:r>
          </a:p>
          <a:p>
            <a:pPr marL="63500" indent="-63500"/>
            <a:r>
              <a:rPr lang="en-US" dirty="0" smtClean="0">
                <a:solidFill>
                  <a:prstClr val="black">
                    <a:lumMod val="50000"/>
                    <a:lumOff val="50000"/>
                  </a:prstClr>
                </a:solidFill>
                <a:latin typeface="Gill Sans MT"/>
              </a:rPr>
              <a:t>[</a:t>
            </a:r>
            <a:r>
              <a:rPr lang="en-US" dirty="0">
                <a:solidFill>
                  <a:prstClr val="black">
                    <a:lumMod val="50000"/>
                    <a:lumOff val="50000"/>
                  </a:prstClr>
                </a:solidFill>
                <a:latin typeface="Gill Sans MT"/>
              </a:rPr>
              <a:t>Mao+, </a:t>
            </a:r>
            <a:r>
              <a:rPr lang="en-US" dirty="0" smtClean="0">
                <a:solidFill>
                  <a:prstClr val="black">
                    <a:lumMod val="50000"/>
                    <a:lumOff val="50000"/>
                  </a:prstClr>
                </a:solidFill>
                <a:latin typeface="Gill Sans MT"/>
              </a:rPr>
              <a:t>EuroSys’12; </a:t>
            </a:r>
            <a:br>
              <a:rPr lang="en-US" dirty="0" smtClean="0">
                <a:solidFill>
                  <a:prstClr val="black">
                    <a:lumMod val="50000"/>
                    <a:lumOff val="50000"/>
                  </a:prstClr>
                </a:solidFill>
                <a:latin typeface="Gill Sans MT"/>
              </a:rPr>
            </a:br>
            <a:r>
              <a:rPr lang="en-US" dirty="0" smtClean="0">
                <a:solidFill>
                  <a:prstClr val="black">
                    <a:lumMod val="50000"/>
                    <a:lumOff val="50000"/>
                  </a:prstClr>
                </a:solidFill>
                <a:latin typeface="Gill Sans MT"/>
              </a:rPr>
              <a:t>Clapp+ </a:t>
            </a:r>
            <a:r>
              <a:rPr lang="en-US" dirty="0">
                <a:solidFill>
                  <a:prstClr val="black">
                    <a:lumMod val="50000"/>
                    <a:lumOff val="50000"/>
                  </a:prstClr>
                </a:solidFill>
                <a:latin typeface="Gill Sans MT"/>
              </a:rPr>
              <a:t>(</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a:t>
            </a:r>
            <a:r>
              <a:rPr lang="en-US" dirty="0" smtClean="0">
                <a:solidFill>
                  <a:prstClr val="black">
                    <a:lumMod val="50000"/>
                    <a:lumOff val="50000"/>
                  </a:prstClr>
                </a:solidFill>
                <a:latin typeface="Gill Sans MT"/>
              </a:rPr>
              <a:t>IISWC’15]</a:t>
            </a:r>
            <a:endParaRPr lang="en-US" dirty="0">
              <a:solidFill>
                <a:prstClr val="black">
                  <a:lumMod val="50000"/>
                  <a:lumOff val="50000"/>
                </a:prstClr>
              </a:solidFill>
              <a:latin typeface="Gill Sans MT"/>
            </a:endParaRPr>
          </a:p>
        </p:txBody>
      </p:sp>
      <p:pic>
        <p:nvPicPr>
          <p:cNvPr id="19" name="Picture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67081" y="836712"/>
            <a:ext cx="1872533" cy="1872533"/>
          </a:xfrm>
          <a:prstGeom prst="rect">
            <a:avLst/>
          </a:prstGeom>
        </p:spPr>
      </p:pic>
      <p:sp>
        <p:nvSpPr>
          <p:cNvPr id="22" name="TextBox 21"/>
          <p:cNvSpPr txBox="1"/>
          <p:nvPr/>
        </p:nvSpPr>
        <p:spPr>
          <a:xfrm>
            <a:off x="4836963" y="2656133"/>
            <a:ext cx="3607975" cy="738664"/>
          </a:xfrm>
          <a:prstGeom prst="rect">
            <a:avLst/>
          </a:prstGeom>
          <a:noFill/>
        </p:spPr>
        <p:txBody>
          <a:bodyPr wrap="none" rtlCol="0">
            <a:spAutoFit/>
          </a:bodyPr>
          <a:lstStyle/>
          <a:p>
            <a:r>
              <a:rPr lang="en-US" sz="2400" b="1" dirty="0" smtClean="0">
                <a:solidFill>
                  <a:prstClr val="black"/>
                </a:solidFill>
                <a:latin typeface="Gill Sans MT"/>
              </a:rPr>
              <a:t>Graph/Tree Processing </a:t>
            </a:r>
          </a:p>
          <a:p>
            <a:r>
              <a:rPr lang="en-US" dirty="0" smtClean="0">
                <a:solidFill>
                  <a:prstClr val="black">
                    <a:lumMod val="50000"/>
                    <a:lumOff val="50000"/>
                  </a:prstClr>
                </a:solidFill>
                <a:latin typeface="Gill Sans MT"/>
              </a:rPr>
              <a:t>[Xu+, IISWC’12; </a:t>
            </a:r>
            <a:r>
              <a:rPr lang="en-US" dirty="0" err="1" smtClean="0">
                <a:solidFill>
                  <a:prstClr val="black">
                    <a:lumMod val="50000"/>
                    <a:lumOff val="50000"/>
                  </a:prstClr>
                </a:solidFill>
                <a:latin typeface="Gill Sans MT"/>
              </a:rPr>
              <a:t>Umuroglu</a:t>
            </a:r>
            <a:r>
              <a:rPr lang="en-US" dirty="0" smtClean="0">
                <a:solidFill>
                  <a:prstClr val="black">
                    <a:lumMod val="50000"/>
                    <a:lumOff val="50000"/>
                  </a:prstClr>
                </a:solidFill>
                <a:latin typeface="Gill Sans MT"/>
              </a:rPr>
              <a:t>+, FPL’15]</a:t>
            </a:r>
            <a:endParaRPr lang="en-US" dirty="0">
              <a:solidFill>
                <a:prstClr val="black">
                  <a:lumMod val="50000"/>
                  <a:lumOff val="50000"/>
                </a:prstClr>
              </a:solidFill>
              <a:latin typeface="Gill Sans MT"/>
            </a:endParaRP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89220" y="3998286"/>
            <a:ext cx="2155604" cy="1146598"/>
          </a:xfrm>
          <a:prstGeom prst="rect">
            <a:avLst/>
          </a:prstGeom>
        </p:spPr>
      </p:pic>
      <p:pic>
        <p:nvPicPr>
          <p:cNvPr id="24" name="Picture 2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67081" y="3772838"/>
            <a:ext cx="2133599" cy="1546598"/>
          </a:xfrm>
          <a:prstGeom prst="rect">
            <a:avLst/>
          </a:prstGeom>
        </p:spPr>
      </p:pic>
    </p:spTree>
    <p:extLst>
      <p:ext uri="{BB962C8B-B14F-4D97-AF65-F5344CB8AC3E}">
        <p14:creationId xmlns:p14="http://schemas.microsoft.com/office/powerpoint/2010/main" val="275000870"/>
      </p:ext>
    </p:extLst>
  </p:cSld>
  <p:clrMapOvr>
    <a:masterClrMapping/>
  </p:clrMapOvr>
  <p:transition/>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noAutofit/>
          </a:bodyPr>
          <a:lstStyle/>
          <a:p>
            <a:r>
              <a:rPr lang="en-US" dirty="0" smtClean="0"/>
              <a:t>DRAM Latency Is Critical for Performance</a:t>
            </a:r>
            <a:endParaRPr lang="en-US" dirty="0"/>
          </a:p>
        </p:txBody>
      </p:sp>
      <p:sp>
        <p:nvSpPr>
          <p:cNvPr id="15" name="TextBox 14"/>
          <p:cNvSpPr txBox="1"/>
          <p:nvPr/>
        </p:nvSpPr>
        <p:spPr>
          <a:xfrm>
            <a:off x="448964" y="5361579"/>
            <a:ext cx="4652211" cy="1015663"/>
          </a:xfrm>
          <a:prstGeom prst="rect">
            <a:avLst/>
          </a:prstGeom>
          <a:noFill/>
        </p:spPr>
        <p:txBody>
          <a:bodyPr wrap="square" rtlCol="0">
            <a:spAutoFit/>
          </a:bodyPr>
          <a:lstStyle/>
          <a:p>
            <a:r>
              <a:rPr lang="en-US" sz="2400" b="1" dirty="0" smtClean="0">
                <a:solidFill>
                  <a:prstClr val="black"/>
                </a:solidFill>
                <a:latin typeface="Gill Sans MT"/>
              </a:rPr>
              <a:t>In-Memory Data Analytics </a:t>
            </a:r>
          </a:p>
          <a:p>
            <a:r>
              <a:rPr lang="en-US" dirty="0" smtClean="0">
                <a:solidFill>
                  <a:prstClr val="black">
                    <a:lumMod val="50000"/>
                    <a:lumOff val="50000"/>
                  </a:prstClr>
                </a:solidFill>
                <a:latin typeface="Gill Sans MT"/>
              </a:rPr>
              <a:t>[Clapp</a:t>
            </a:r>
            <a:r>
              <a:rPr lang="en-US" dirty="0">
                <a:solidFill>
                  <a:prstClr val="black">
                    <a:lumMod val="50000"/>
                    <a:lumOff val="50000"/>
                  </a:prstClr>
                </a:solidFill>
                <a:latin typeface="Gill Sans MT"/>
              </a:rPr>
              <a:t>+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a:t>
            </a:r>
            <a:r>
              <a:rPr lang="en-US" dirty="0" smtClean="0">
                <a:solidFill>
                  <a:prstClr val="black">
                    <a:lumMod val="50000"/>
                    <a:lumOff val="50000"/>
                  </a:prstClr>
                </a:solidFill>
                <a:latin typeface="Gill Sans MT"/>
              </a:rPr>
              <a:t>IISWC’15;  </a:t>
            </a:r>
          </a:p>
          <a:p>
            <a:pPr marL="63500" indent="-63500"/>
            <a:r>
              <a:rPr lang="en-US" dirty="0" smtClean="0">
                <a:solidFill>
                  <a:prstClr val="black">
                    <a:lumMod val="50000"/>
                    <a:lumOff val="50000"/>
                  </a:prstClr>
                </a:solidFill>
                <a:latin typeface="Gill Sans MT"/>
              </a:rPr>
              <a:t>	Awan+, BDCloud’15]</a:t>
            </a:r>
            <a:endParaRPr lang="en-US" dirty="0">
              <a:solidFill>
                <a:prstClr val="black">
                  <a:lumMod val="50000"/>
                  <a:lumOff val="50000"/>
                </a:prstClr>
              </a:solidFill>
              <a:latin typeface="Gill Sans MT"/>
            </a:endParaRPr>
          </a:p>
        </p:txBody>
      </p:sp>
      <p:sp>
        <p:nvSpPr>
          <p:cNvPr id="16" name="TextBox 15"/>
          <p:cNvSpPr txBox="1"/>
          <p:nvPr/>
        </p:nvSpPr>
        <p:spPr>
          <a:xfrm>
            <a:off x="4836963" y="5361579"/>
            <a:ext cx="3618587" cy="738664"/>
          </a:xfrm>
          <a:prstGeom prst="rect">
            <a:avLst/>
          </a:prstGeom>
          <a:noFill/>
        </p:spPr>
        <p:txBody>
          <a:bodyPr wrap="square" rtlCol="0">
            <a:spAutoFit/>
          </a:bodyPr>
          <a:lstStyle/>
          <a:p>
            <a:r>
              <a:rPr lang="en-US" sz="2400" b="1" dirty="0" smtClean="0">
                <a:solidFill>
                  <a:prstClr val="black"/>
                </a:solidFill>
                <a:latin typeface="Gill Sans MT"/>
              </a:rPr>
              <a:t>Datacenter Workloads </a:t>
            </a:r>
            <a:br>
              <a:rPr lang="en-US" sz="2400" b="1" dirty="0" smtClean="0">
                <a:solidFill>
                  <a:prstClr val="black"/>
                </a:solidFill>
                <a:latin typeface="Gill Sans MT"/>
              </a:rPr>
            </a:br>
            <a:r>
              <a:rPr lang="en-US" dirty="0" smtClean="0">
                <a:solidFill>
                  <a:prstClr val="black">
                    <a:lumMod val="50000"/>
                    <a:lumOff val="50000"/>
                  </a:prstClr>
                </a:solidFill>
                <a:latin typeface="Gill Sans MT"/>
              </a:rPr>
              <a:t>[</a:t>
            </a:r>
            <a:r>
              <a:rPr lang="en-US" dirty="0" err="1" smtClean="0">
                <a:solidFill>
                  <a:prstClr val="black">
                    <a:lumMod val="50000"/>
                    <a:lumOff val="50000"/>
                  </a:prstClr>
                </a:solidFill>
                <a:latin typeface="Gill Sans MT"/>
              </a:rPr>
              <a:t>Kanev</a:t>
            </a:r>
            <a:r>
              <a:rPr lang="en-US" dirty="0" smtClean="0">
                <a:solidFill>
                  <a:prstClr val="black">
                    <a:lumMod val="50000"/>
                    <a:lumOff val="50000"/>
                  </a:prstClr>
                </a:solidFill>
                <a:latin typeface="Gill Sans MT"/>
              </a:rPr>
              <a:t>+ </a:t>
            </a:r>
            <a:r>
              <a:rPr lang="en-US" dirty="0">
                <a:solidFill>
                  <a:prstClr val="black">
                    <a:lumMod val="50000"/>
                    <a:lumOff val="50000"/>
                  </a:prstClr>
                </a:solidFill>
                <a:latin typeface="Gill Sans MT"/>
              </a:rPr>
              <a:t>(</a:t>
            </a:r>
            <a:r>
              <a:rPr lang="en-US" b="1" dirty="0">
                <a:solidFill>
                  <a:prstClr val="black">
                    <a:lumMod val="50000"/>
                    <a:lumOff val="50000"/>
                  </a:prstClr>
                </a:solidFill>
                <a:latin typeface="Gill Sans MT"/>
              </a:rPr>
              <a:t>Google</a:t>
            </a:r>
            <a:r>
              <a:rPr lang="en-US" dirty="0" smtClean="0">
                <a:solidFill>
                  <a:prstClr val="black">
                    <a:lumMod val="50000"/>
                    <a:lumOff val="50000"/>
                  </a:prstClr>
                </a:solidFill>
                <a:latin typeface="Gill Sans MT"/>
              </a:rPr>
              <a:t>), ISCA’15]</a:t>
            </a:r>
            <a:endParaRPr lang="en-US" dirty="0">
              <a:solidFill>
                <a:prstClr val="black">
                  <a:lumMod val="50000"/>
                  <a:lumOff val="50000"/>
                </a:prstClr>
              </a:solidFill>
              <a:latin typeface="Gill Sans MT"/>
            </a:endParaRPr>
          </a:p>
        </p:txBody>
      </p:sp>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1236" y="1054202"/>
            <a:ext cx="1362886" cy="1362886"/>
          </a:xfrm>
          <a:prstGeom prst="rect">
            <a:avLst/>
          </a:prstGeom>
        </p:spPr>
      </p:pic>
      <p:sp>
        <p:nvSpPr>
          <p:cNvPr id="18" name="TextBox 17"/>
          <p:cNvSpPr txBox="1"/>
          <p:nvPr/>
        </p:nvSpPr>
        <p:spPr>
          <a:xfrm>
            <a:off x="448964" y="2656133"/>
            <a:ext cx="3460499" cy="1015663"/>
          </a:xfrm>
          <a:prstGeom prst="rect">
            <a:avLst/>
          </a:prstGeom>
          <a:noFill/>
        </p:spPr>
        <p:txBody>
          <a:bodyPr wrap="none" rtlCol="0">
            <a:spAutoFit/>
          </a:bodyPr>
          <a:lstStyle/>
          <a:p>
            <a:r>
              <a:rPr lang="en-US" sz="2400" b="1" dirty="0" smtClean="0">
                <a:solidFill>
                  <a:prstClr val="black"/>
                </a:solidFill>
                <a:latin typeface="Gill Sans MT"/>
              </a:rPr>
              <a:t>In-memory Databases </a:t>
            </a:r>
          </a:p>
          <a:p>
            <a:pPr marL="63500" indent="-63500"/>
            <a:r>
              <a:rPr lang="en-US" dirty="0" smtClean="0">
                <a:solidFill>
                  <a:prstClr val="black">
                    <a:lumMod val="50000"/>
                    <a:lumOff val="50000"/>
                  </a:prstClr>
                </a:solidFill>
                <a:latin typeface="Gill Sans MT"/>
              </a:rPr>
              <a:t>[</a:t>
            </a:r>
            <a:r>
              <a:rPr lang="en-US" dirty="0">
                <a:solidFill>
                  <a:prstClr val="black">
                    <a:lumMod val="50000"/>
                    <a:lumOff val="50000"/>
                  </a:prstClr>
                </a:solidFill>
                <a:latin typeface="Gill Sans MT"/>
              </a:rPr>
              <a:t>Mao+, </a:t>
            </a:r>
            <a:r>
              <a:rPr lang="en-US" dirty="0" smtClean="0">
                <a:solidFill>
                  <a:prstClr val="black">
                    <a:lumMod val="50000"/>
                    <a:lumOff val="50000"/>
                  </a:prstClr>
                </a:solidFill>
                <a:latin typeface="Gill Sans MT"/>
              </a:rPr>
              <a:t>EuroSys’12; </a:t>
            </a:r>
            <a:br>
              <a:rPr lang="en-US" dirty="0" smtClean="0">
                <a:solidFill>
                  <a:prstClr val="black">
                    <a:lumMod val="50000"/>
                    <a:lumOff val="50000"/>
                  </a:prstClr>
                </a:solidFill>
                <a:latin typeface="Gill Sans MT"/>
              </a:rPr>
            </a:br>
            <a:r>
              <a:rPr lang="en-US" dirty="0" smtClean="0">
                <a:solidFill>
                  <a:prstClr val="black">
                    <a:lumMod val="50000"/>
                    <a:lumOff val="50000"/>
                  </a:prstClr>
                </a:solidFill>
                <a:latin typeface="Gill Sans MT"/>
              </a:rPr>
              <a:t>Clapp+ </a:t>
            </a:r>
            <a:r>
              <a:rPr lang="en-US" dirty="0">
                <a:solidFill>
                  <a:prstClr val="black">
                    <a:lumMod val="50000"/>
                    <a:lumOff val="50000"/>
                  </a:prstClr>
                </a:solidFill>
                <a:latin typeface="Gill Sans MT"/>
              </a:rPr>
              <a:t>(</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a:t>
            </a:r>
            <a:r>
              <a:rPr lang="en-US" dirty="0" smtClean="0">
                <a:solidFill>
                  <a:prstClr val="black">
                    <a:lumMod val="50000"/>
                    <a:lumOff val="50000"/>
                  </a:prstClr>
                </a:solidFill>
                <a:latin typeface="Gill Sans MT"/>
              </a:rPr>
              <a:t>IISWC’15]</a:t>
            </a:r>
            <a:endParaRPr lang="en-US" dirty="0">
              <a:solidFill>
                <a:prstClr val="black">
                  <a:lumMod val="50000"/>
                  <a:lumOff val="50000"/>
                </a:prstClr>
              </a:solidFill>
              <a:latin typeface="Gill Sans MT"/>
            </a:endParaRPr>
          </a:p>
        </p:txBody>
      </p:sp>
      <p:pic>
        <p:nvPicPr>
          <p:cNvPr id="19" name="Picture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67081" y="836712"/>
            <a:ext cx="1872533" cy="1872533"/>
          </a:xfrm>
          <a:prstGeom prst="rect">
            <a:avLst/>
          </a:prstGeom>
        </p:spPr>
      </p:pic>
      <p:sp>
        <p:nvSpPr>
          <p:cNvPr id="22" name="TextBox 21"/>
          <p:cNvSpPr txBox="1"/>
          <p:nvPr/>
        </p:nvSpPr>
        <p:spPr>
          <a:xfrm>
            <a:off x="4836963" y="2656133"/>
            <a:ext cx="3607975" cy="738664"/>
          </a:xfrm>
          <a:prstGeom prst="rect">
            <a:avLst/>
          </a:prstGeom>
          <a:noFill/>
        </p:spPr>
        <p:txBody>
          <a:bodyPr wrap="none" rtlCol="0">
            <a:spAutoFit/>
          </a:bodyPr>
          <a:lstStyle/>
          <a:p>
            <a:r>
              <a:rPr lang="en-US" sz="2400" b="1" dirty="0" smtClean="0">
                <a:solidFill>
                  <a:prstClr val="black"/>
                </a:solidFill>
                <a:latin typeface="Gill Sans MT"/>
              </a:rPr>
              <a:t>Graph/Tree Processing </a:t>
            </a:r>
          </a:p>
          <a:p>
            <a:r>
              <a:rPr lang="en-US" dirty="0" smtClean="0">
                <a:solidFill>
                  <a:prstClr val="black">
                    <a:lumMod val="50000"/>
                    <a:lumOff val="50000"/>
                  </a:prstClr>
                </a:solidFill>
                <a:latin typeface="Gill Sans MT"/>
              </a:rPr>
              <a:t>[Xu+, IISWC’12; </a:t>
            </a:r>
            <a:r>
              <a:rPr lang="en-US" dirty="0" err="1" smtClean="0">
                <a:solidFill>
                  <a:prstClr val="black">
                    <a:lumMod val="50000"/>
                    <a:lumOff val="50000"/>
                  </a:prstClr>
                </a:solidFill>
                <a:latin typeface="Gill Sans MT"/>
              </a:rPr>
              <a:t>Umuroglu</a:t>
            </a:r>
            <a:r>
              <a:rPr lang="en-US" dirty="0" smtClean="0">
                <a:solidFill>
                  <a:prstClr val="black">
                    <a:lumMod val="50000"/>
                    <a:lumOff val="50000"/>
                  </a:prstClr>
                </a:solidFill>
                <a:latin typeface="Gill Sans MT"/>
              </a:rPr>
              <a:t>+, FPL’15]</a:t>
            </a:r>
            <a:endParaRPr lang="en-US" dirty="0">
              <a:solidFill>
                <a:prstClr val="black">
                  <a:lumMod val="50000"/>
                  <a:lumOff val="50000"/>
                </a:prstClr>
              </a:solidFill>
              <a:latin typeface="Gill Sans MT"/>
            </a:endParaRP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89220" y="3998286"/>
            <a:ext cx="2155604" cy="1146598"/>
          </a:xfrm>
          <a:prstGeom prst="rect">
            <a:avLst/>
          </a:prstGeom>
        </p:spPr>
      </p:pic>
      <p:pic>
        <p:nvPicPr>
          <p:cNvPr id="24" name="Picture 2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67081" y="3772838"/>
            <a:ext cx="2133599" cy="1546598"/>
          </a:xfrm>
          <a:prstGeom prst="rect">
            <a:avLst/>
          </a:prstGeom>
        </p:spPr>
      </p:pic>
      <p:sp>
        <p:nvSpPr>
          <p:cNvPr id="26" name="Rectangle 25"/>
          <p:cNvSpPr/>
          <p:nvPr/>
        </p:nvSpPr>
        <p:spPr>
          <a:xfrm>
            <a:off x="0" y="3100668"/>
            <a:ext cx="9144000" cy="1169233"/>
          </a:xfrm>
          <a:prstGeom prst="rect">
            <a:avLst/>
          </a:prstGeom>
          <a:solidFill>
            <a:srgbClr val="FF41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solidFill>
                  <a:prstClr val="white"/>
                </a:solidFill>
                <a:latin typeface="Futura Medium" charset="0"/>
                <a:ea typeface="Futura Medium" charset="0"/>
                <a:cs typeface="Futura Medium" charset="0"/>
              </a:rPr>
              <a:t>Long memory </a:t>
            </a:r>
            <a:r>
              <a:rPr lang="en-US" sz="3200" smtClean="0">
                <a:solidFill>
                  <a:prstClr val="white"/>
                </a:solidFill>
                <a:latin typeface="Futura Medium" charset="0"/>
                <a:ea typeface="Futura Medium" charset="0"/>
                <a:cs typeface="Futura Medium" charset="0"/>
              </a:rPr>
              <a:t>latency </a:t>
            </a:r>
            <a:r>
              <a:rPr lang="en-US" sz="3200">
                <a:solidFill>
                  <a:prstClr val="white"/>
                </a:solidFill>
                <a:latin typeface="Cambria Math" panose="02040503050406030204" pitchFamily="18" charset="0"/>
                <a:ea typeface="Cambria Math" panose="02040503050406030204" pitchFamily="18" charset="0"/>
              </a:rPr>
              <a:t>→</a:t>
            </a:r>
            <a:r>
              <a:rPr lang="en-US" sz="3200">
                <a:solidFill>
                  <a:prstClr val="white"/>
                </a:solidFill>
                <a:latin typeface="Gill Sans MT"/>
              </a:rPr>
              <a:t> </a:t>
            </a:r>
            <a:r>
              <a:rPr lang="en-US" sz="3200" smtClean="0">
                <a:solidFill>
                  <a:prstClr val="white"/>
                </a:solidFill>
                <a:latin typeface="Futura Medium" charset="0"/>
                <a:ea typeface="Futura Medium" charset="0"/>
                <a:cs typeface="Futura Medium" charset="0"/>
              </a:rPr>
              <a:t>performance </a:t>
            </a:r>
            <a:r>
              <a:rPr lang="en-US" sz="3200" dirty="0" smtClean="0">
                <a:solidFill>
                  <a:prstClr val="white"/>
                </a:solidFill>
                <a:latin typeface="Futura Medium" charset="0"/>
                <a:ea typeface="Futura Medium" charset="0"/>
                <a:cs typeface="Futura Medium" charset="0"/>
              </a:rPr>
              <a:t>bottleneck</a:t>
            </a:r>
            <a:endParaRPr lang="en-US" sz="3200" dirty="0">
              <a:solidFill>
                <a:prstClr val="white"/>
              </a:solidFill>
              <a:latin typeface="Futura Medium" charset="0"/>
              <a:ea typeface="Futura Medium" charset="0"/>
              <a:cs typeface="Futura Medium" charset="0"/>
            </a:endParaRPr>
          </a:p>
        </p:txBody>
      </p:sp>
    </p:spTree>
    <p:extLst>
      <p:ext uri="{BB962C8B-B14F-4D97-AF65-F5344CB8AC3E}">
        <p14:creationId xmlns:p14="http://schemas.microsoft.com/office/powerpoint/2010/main" val="380633748"/>
      </p:ext>
    </p:extLst>
  </p:cSld>
  <p:clrMapOvr>
    <a:masterClrMapping/>
  </p:clrMapOvr>
  <p:transition/>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Why the Long Latency?</a:t>
            </a:r>
            <a:endParaRPr lang="en-US" dirty="0"/>
          </a:p>
        </p:txBody>
      </p:sp>
      <p:sp>
        <p:nvSpPr>
          <p:cNvPr id="3" name="Content Placeholder 2"/>
          <p:cNvSpPr>
            <a:spLocks noGrp="1"/>
          </p:cNvSpPr>
          <p:nvPr>
            <p:ph idx="1"/>
          </p:nvPr>
        </p:nvSpPr>
        <p:spPr/>
        <p:txBody>
          <a:bodyPr/>
          <a:lstStyle/>
          <a:p>
            <a:r>
              <a:rPr lang="en-US" dirty="0" smtClean="0">
                <a:solidFill>
                  <a:srgbClr val="0000FF"/>
                </a:solidFill>
              </a:rPr>
              <a:t>Design of DRAM </a:t>
            </a:r>
            <a:r>
              <a:rPr lang="en-US" dirty="0" err="1" smtClean="0">
                <a:solidFill>
                  <a:srgbClr val="0000FF"/>
                </a:solidFill>
              </a:rPr>
              <a:t>uArchitecture</a:t>
            </a:r>
            <a:endParaRPr lang="en-US" dirty="0" smtClean="0">
              <a:solidFill>
                <a:srgbClr val="0000FF"/>
              </a:solidFill>
            </a:endParaRPr>
          </a:p>
          <a:p>
            <a:pPr lvl="1"/>
            <a:r>
              <a:rPr lang="en-US" dirty="0" smtClean="0"/>
              <a:t>Goal: Maximize capacity/area, not minimize latency</a:t>
            </a:r>
          </a:p>
          <a:p>
            <a:pPr lvl="1"/>
            <a:endParaRPr lang="en-US" dirty="0"/>
          </a:p>
          <a:p>
            <a:r>
              <a:rPr lang="en-US" dirty="0" smtClean="0">
                <a:solidFill>
                  <a:srgbClr val="0000FF"/>
                </a:solidFill>
              </a:rPr>
              <a:t>“One size fits all” approach to latency specification</a:t>
            </a:r>
          </a:p>
          <a:p>
            <a:pPr lvl="1"/>
            <a:r>
              <a:rPr lang="en-US" dirty="0" smtClean="0"/>
              <a:t>Same latency parameters for all </a:t>
            </a:r>
            <a:r>
              <a:rPr lang="en-US" dirty="0" smtClean="0">
                <a:solidFill>
                  <a:srgbClr val="FF0000"/>
                </a:solidFill>
              </a:rPr>
              <a:t>temperatures</a:t>
            </a:r>
          </a:p>
          <a:p>
            <a:pPr lvl="1"/>
            <a:r>
              <a:rPr lang="en-US" dirty="0" smtClean="0"/>
              <a:t>Same latency parameters for all </a:t>
            </a:r>
            <a:r>
              <a:rPr lang="en-US" dirty="0" smtClean="0">
                <a:solidFill>
                  <a:srgbClr val="FF0000"/>
                </a:solidFill>
              </a:rPr>
              <a:t>DRAM chips (e.g., rows)</a:t>
            </a:r>
          </a:p>
          <a:p>
            <a:pPr lvl="1"/>
            <a:r>
              <a:rPr lang="en-US" dirty="0" smtClean="0"/>
              <a:t>Same latency parameters for all </a:t>
            </a:r>
            <a:r>
              <a:rPr lang="en-US" dirty="0" smtClean="0">
                <a:solidFill>
                  <a:srgbClr val="FF0000"/>
                </a:solidFill>
              </a:rPr>
              <a:t>parts of a DRAM chip</a:t>
            </a:r>
          </a:p>
          <a:p>
            <a:pPr lvl="1"/>
            <a:r>
              <a:rPr lang="en-US" dirty="0" smtClean="0"/>
              <a:t>Same latency parameters for all </a:t>
            </a:r>
            <a:r>
              <a:rPr lang="en-US" dirty="0" smtClean="0">
                <a:solidFill>
                  <a:srgbClr val="FF0000"/>
                </a:solidFill>
              </a:rPr>
              <a:t>supply voltage levels</a:t>
            </a:r>
          </a:p>
          <a:p>
            <a:pPr lvl="1"/>
            <a:r>
              <a:rPr lang="en-US" dirty="0" smtClean="0"/>
              <a:t>Same latency parameters for all </a:t>
            </a:r>
            <a:r>
              <a:rPr lang="en-US" dirty="0" smtClean="0">
                <a:solidFill>
                  <a:srgbClr val="FF0000"/>
                </a:solidFill>
              </a:rPr>
              <a:t>application data </a:t>
            </a:r>
            <a:endParaRPr lang="en-US" dirty="0" smtClean="0"/>
          </a:p>
          <a:p>
            <a:pPr lvl="1"/>
            <a:r>
              <a:rPr lang="is-IS" dirty="0" smtClean="0"/>
              <a:t>…</a:t>
            </a:r>
            <a:endParaRPr lang="en-US" dirty="0" smtClean="0"/>
          </a:p>
          <a:p>
            <a:pPr lvl="1"/>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255</a:t>
            </a:fld>
            <a:endParaRPr lang="en-US" altLang="en-US">
              <a:solidFill>
                <a:srgbClr val="000000"/>
              </a:solidFill>
            </a:endParaRPr>
          </a:p>
        </p:txBody>
      </p:sp>
    </p:spTree>
    <p:extLst>
      <p:ext uri="{BB962C8B-B14F-4D97-AF65-F5344CB8AC3E}">
        <p14:creationId xmlns:p14="http://schemas.microsoft.com/office/powerpoint/2010/main" val="654044765"/>
      </p:ext>
    </p:extLst>
  </p:cSld>
  <p:clrMapOvr>
    <a:masterClrMapping/>
  </p:clrMapOvr>
  <p:transition/>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Latency Variation in Memory Chips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256</a:t>
            </a:fld>
            <a:endParaRPr lang="en-US" altLang="en-US">
              <a:solidFill>
                <a:srgbClr val="000000"/>
              </a:solidFill>
            </a:endParaRPr>
          </a:p>
        </p:txBody>
      </p:sp>
      <p:grpSp>
        <p:nvGrpSpPr>
          <p:cNvPr id="55" name="Group 54"/>
          <p:cNvGrpSpPr/>
          <p:nvPr/>
        </p:nvGrpSpPr>
        <p:grpSpPr>
          <a:xfrm>
            <a:off x="741777" y="4953000"/>
            <a:ext cx="8040641" cy="992612"/>
            <a:chOff x="224591" y="5243899"/>
            <a:chExt cx="8510476" cy="992613"/>
          </a:xfrm>
        </p:grpSpPr>
        <p:grpSp>
          <p:nvGrpSpPr>
            <p:cNvPr id="56" name="Group 55"/>
            <p:cNvGrpSpPr/>
            <p:nvPr/>
          </p:nvGrpSpPr>
          <p:grpSpPr>
            <a:xfrm>
              <a:off x="224591" y="5243899"/>
              <a:ext cx="8510476" cy="523229"/>
              <a:chOff x="352625" y="3223796"/>
              <a:chExt cx="8510476" cy="523229"/>
            </a:xfrm>
          </p:grpSpPr>
          <p:cxnSp>
            <p:nvCxnSpPr>
              <p:cNvPr id="58" name="Straight Arrow Connector 57"/>
              <p:cNvCxnSpPr/>
              <p:nvPr/>
            </p:nvCxnSpPr>
            <p:spPr>
              <a:xfrm>
                <a:off x="1161179" y="3511042"/>
                <a:ext cx="6781800" cy="0"/>
              </a:xfrm>
              <a:prstGeom prst="straightConnector1">
                <a:avLst/>
              </a:prstGeom>
              <a:noFill/>
              <a:ln w="44450" cap="rnd" cmpd="sng" algn="ctr">
                <a:solidFill>
                  <a:sysClr val="windowText" lastClr="000000">
                    <a:lumMod val="65000"/>
                    <a:lumOff val="35000"/>
                  </a:sysClr>
                </a:solidFill>
                <a:prstDash val="solid"/>
                <a:miter lim="800000"/>
                <a:headEnd type="arrow" w="lg" len="lg"/>
                <a:tailEnd type="arrow" w="lg" len="lg"/>
              </a:ln>
              <a:effectLst/>
            </p:spPr>
          </p:cxnSp>
          <p:sp>
            <p:nvSpPr>
              <p:cNvPr id="59" name="TextBox 58"/>
              <p:cNvSpPr txBox="1"/>
              <p:nvPr/>
            </p:nvSpPr>
            <p:spPr>
              <a:xfrm>
                <a:off x="7871906" y="3223804"/>
                <a:ext cx="991195" cy="523221"/>
              </a:xfrm>
              <a:prstGeom prst="rect">
                <a:avLst/>
              </a:prstGeom>
              <a:noFill/>
            </p:spPr>
            <p:txBody>
              <a:bodyPr wrap="none" rtlCol="0">
                <a:spAutoFit/>
              </a:bodyPr>
              <a:lstStyle/>
              <a:p>
                <a:pPr algn="ctr">
                  <a:defRPr/>
                </a:pPr>
                <a:r>
                  <a:rPr lang="en-US" sz="2800" b="1" i="1" kern="0" dirty="0" smtClean="0">
                    <a:solidFill>
                      <a:prstClr val="black">
                        <a:lumMod val="65000"/>
                        <a:lumOff val="35000"/>
                      </a:prstClr>
                    </a:solidFill>
                    <a:latin typeface="Gill Sans MT"/>
                  </a:rPr>
                  <a:t>High</a:t>
                </a:r>
              </a:p>
            </p:txBody>
          </p:sp>
          <p:sp>
            <p:nvSpPr>
              <p:cNvPr id="60" name="TextBox 59"/>
              <p:cNvSpPr txBox="1"/>
              <p:nvPr/>
            </p:nvSpPr>
            <p:spPr>
              <a:xfrm>
                <a:off x="352625" y="3223796"/>
                <a:ext cx="876704" cy="523221"/>
              </a:xfrm>
              <a:prstGeom prst="rect">
                <a:avLst/>
              </a:prstGeom>
              <a:noFill/>
            </p:spPr>
            <p:txBody>
              <a:bodyPr wrap="none" rtlCol="0">
                <a:spAutoFit/>
              </a:bodyPr>
              <a:lstStyle/>
              <a:p>
                <a:pPr algn="ctr">
                  <a:defRPr/>
                </a:pPr>
                <a:r>
                  <a:rPr lang="en-US" sz="2800" b="1" i="1" kern="0" dirty="0" smtClean="0">
                    <a:solidFill>
                      <a:prstClr val="black">
                        <a:lumMod val="65000"/>
                        <a:lumOff val="35000"/>
                      </a:prstClr>
                    </a:solidFill>
                    <a:latin typeface="Gill Sans MT"/>
                  </a:rPr>
                  <a:t>Low</a:t>
                </a:r>
              </a:p>
            </p:txBody>
          </p:sp>
        </p:grpSp>
        <p:sp>
          <p:nvSpPr>
            <p:cNvPr id="57" name="TextBox 56"/>
            <p:cNvSpPr txBox="1"/>
            <p:nvPr/>
          </p:nvSpPr>
          <p:spPr>
            <a:xfrm>
              <a:off x="2964359" y="5713292"/>
              <a:ext cx="2927841" cy="523220"/>
            </a:xfrm>
            <a:prstGeom prst="rect">
              <a:avLst/>
            </a:prstGeom>
            <a:noFill/>
          </p:spPr>
          <p:txBody>
            <a:bodyPr wrap="square" rtlCol="0">
              <a:spAutoFit/>
            </a:bodyPr>
            <a:lstStyle/>
            <a:p>
              <a:pPr algn="ctr">
                <a:defRPr/>
              </a:pPr>
              <a:r>
                <a:rPr lang="en-US" sz="2800" b="1" i="1" kern="0" dirty="0" smtClean="0">
                  <a:solidFill>
                    <a:prstClr val="black">
                      <a:lumMod val="65000"/>
                      <a:lumOff val="35000"/>
                    </a:prstClr>
                  </a:solidFill>
                  <a:latin typeface="Gill Sans MT"/>
                </a:rPr>
                <a:t>DRAM Latency</a:t>
              </a:r>
            </a:p>
          </p:txBody>
        </p:sp>
      </p:grpSp>
      <p:grpSp>
        <p:nvGrpSpPr>
          <p:cNvPr id="61" name="Group 60"/>
          <p:cNvGrpSpPr/>
          <p:nvPr/>
        </p:nvGrpSpPr>
        <p:grpSpPr>
          <a:xfrm>
            <a:off x="4138538" y="2878490"/>
            <a:ext cx="1202573" cy="1358640"/>
            <a:chOff x="2373000" y="3289560"/>
            <a:chExt cx="1202573" cy="1358640"/>
          </a:xfrm>
        </p:grpSpPr>
        <p:pic>
          <p:nvPicPr>
            <p:cNvPr id="62" name="Content Placeholder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10699" y="3742440"/>
              <a:ext cx="905760" cy="905760"/>
            </a:xfrm>
            <a:prstGeom prst="rect">
              <a:avLst/>
            </a:prstGeom>
          </p:spPr>
        </p:pic>
        <p:sp>
          <p:nvSpPr>
            <p:cNvPr id="63" name="TextBox 62"/>
            <p:cNvSpPr txBox="1"/>
            <p:nvPr/>
          </p:nvSpPr>
          <p:spPr>
            <a:xfrm>
              <a:off x="2373000" y="3289560"/>
              <a:ext cx="1202573" cy="461665"/>
            </a:xfrm>
            <a:prstGeom prst="rect">
              <a:avLst/>
            </a:prstGeom>
            <a:noFill/>
          </p:spPr>
          <p:txBody>
            <a:bodyPr wrap="none" rtlCol="0">
              <a:spAutoFit/>
            </a:bodyPr>
            <a:lstStyle/>
            <a:p>
              <a:r>
                <a:rPr lang="en-US" sz="2400" i="1" dirty="0" smtClean="0">
                  <a:solidFill>
                    <a:prstClr val="black">
                      <a:lumMod val="65000"/>
                      <a:lumOff val="35000"/>
                    </a:prstClr>
                  </a:solidFill>
                  <a:latin typeface="Gill Sans MT"/>
                </a:rPr>
                <a:t>DRAM B</a:t>
              </a:r>
              <a:endParaRPr lang="en-US" sz="2400" i="1" dirty="0">
                <a:solidFill>
                  <a:prstClr val="black">
                    <a:lumMod val="65000"/>
                    <a:lumOff val="35000"/>
                  </a:prstClr>
                </a:solidFill>
                <a:latin typeface="Gill Sans MT"/>
              </a:endParaRPr>
            </a:p>
          </p:txBody>
        </p:sp>
      </p:grpSp>
      <p:grpSp>
        <p:nvGrpSpPr>
          <p:cNvPr id="64" name="Group 63"/>
          <p:cNvGrpSpPr/>
          <p:nvPr/>
        </p:nvGrpSpPr>
        <p:grpSpPr>
          <a:xfrm>
            <a:off x="2019300" y="2878490"/>
            <a:ext cx="4856042" cy="2578172"/>
            <a:chOff x="2019300" y="2878490"/>
            <a:chExt cx="4856042" cy="2578172"/>
          </a:xfrm>
        </p:grpSpPr>
        <p:grpSp>
          <p:nvGrpSpPr>
            <p:cNvPr id="65" name="dram a"/>
            <p:cNvGrpSpPr/>
            <p:nvPr/>
          </p:nvGrpSpPr>
          <p:grpSpPr>
            <a:xfrm>
              <a:off x="2286832" y="2878490"/>
              <a:ext cx="1181157" cy="2578172"/>
              <a:chOff x="2445298" y="3289228"/>
              <a:chExt cx="1181157" cy="2578172"/>
            </a:xfrm>
          </p:grpSpPr>
          <p:cxnSp>
            <p:nvCxnSpPr>
              <p:cNvPr id="84" name="Straight Connector 83"/>
              <p:cNvCxnSpPr/>
              <p:nvPr/>
            </p:nvCxnSpPr>
            <p:spPr>
              <a:xfrm flipH="1" flipV="1">
                <a:off x="3035877" y="4647868"/>
                <a:ext cx="1"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sp>
            <p:nvSpPr>
              <p:cNvPr id="85" name="Oval 84"/>
              <p:cNvSpPr>
                <a:spLocks noChangeAspect="1"/>
              </p:cNvSpPr>
              <p:nvPr/>
            </p:nvSpPr>
            <p:spPr>
              <a:xfrm>
                <a:off x="2821185" y="5442309"/>
                <a:ext cx="429385" cy="425091"/>
              </a:xfrm>
              <a:prstGeom prst="ellipse">
                <a:avLst/>
              </a:prstGeom>
              <a:solidFill>
                <a:srgbClr val="C0504D">
                  <a:lumMod val="40000"/>
                  <a:lumOff val="6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smtClean="0">
                  <a:solidFill>
                    <a:srgbClr val="4F81BD"/>
                  </a:solidFill>
                  <a:latin typeface="Gill Sans MT"/>
                </a:endParaRPr>
              </a:p>
            </p:txBody>
          </p:sp>
          <p:grpSp>
            <p:nvGrpSpPr>
              <p:cNvPr id="86" name="Group 85"/>
              <p:cNvGrpSpPr/>
              <p:nvPr/>
            </p:nvGrpSpPr>
            <p:grpSpPr>
              <a:xfrm>
                <a:off x="2445298" y="3289228"/>
                <a:ext cx="1181157" cy="1358640"/>
                <a:chOff x="2373000" y="3289560"/>
                <a:chExt cx="1181157" cy="1358640"/>
              </a:xfrm>
            </p:grpSpPr>
            <p:pic>
              <p:nvPicPr>
                <p:cNvPr id="87" name="Content Placeholder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10699" y="3742440"/>
                  <a:ext cx="905760" cy="905760"/>
                </a:xfrm>
                <a:prstGeom prst="rect">
                  <a:avLst/>
                </a:prstGeom>
              </p:spPr>
            </p:pic>
            <p:sp>
              <p:nvSpPr>
                <p:cNvPr id="88" name="TextBox 87"/>
                <p:cNvSpPr txBox="1"/>
                <p:nvPr/>
              </p:nvSpPr>
              <p:spPr>
                <a:xfrm>
                  <a:off x="2373000" y="3289560"/>
                  <a:ext cx="1181157" cy="461665"/>
                </a:xfrm>
                <a:prstGeom prst="rect">
                  <a:avLst/>
                </a:prstGeom>
                <a:noFill/>
              </p:spPr>
              <p:txBody>
                <a:bodyPr wrap="none" rtlCol="0">
                  <a:spAutoFit/>
                </a:bodyPr>
                <a:lstStyle/>
                <a:p>
                  <a:pPr>
                    <a:defRPr/>
                  </a:pPr>
                  <a:r>
                    <a:rPr lang="en-US" sz="2400" i="1" kern="0" dirty="0" smtClean="0">
                      <a:solidFill>
                        <a:prstClr val="black">
                          <a:lumMod val="65000"/>
                          <a:lumOff val="35000"/>
                        </a:prstClr>
                      </a:solidFill>
                      <a:latin typeface="Gill Sans MT"/>
                    </a:rPr>
                    <a:t>DRAM A</a:t>
                  </a:r>
                </a:p>
              </p:txBody>
            </p:sp>
          </p:grpSp>
        </p:grpSp>
        <p:cxnSp>
          <p:nvCxnSpPr>
            <p:cNvPr id="66" name="Straight Connector 65"/>
            <p:cNvCxnSpPr/>
            <p:nvPr/>
          </p:nvCxnSpPr>
          <p:spPr>
            <a:xfrm flipH="1" flipV="1">
              <a:off x="4729117" y="4237130"/>
              <a:ext cx="1"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sp>
          <p:nvSpPr>
            <p:cNvPr id="67" name="Oval 66"/>
            <p:cNvSpPr>
              <a:spLocks noChangeAspect="1"/>
            </p:cNvSpPr>
            <p:nvPr/>
          </p:nvSpPr>
          <p:spPr>
            <a:xfrm>
              <a:off x="4514425" y="5031571"/>
              <a:ext cx="429385" cy="425091"/>
            </a:xfrm>
            <a:prstGeom prst="ellipse">
              <a:avLst/>
            </a:prstGeom>
            <a:solidFill>
              <a:srgbClr val="C0504D">
                <a:lumMod val="40000"/>
                <a:lumOff val="6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smtClean="0">
                <a:solidFill>
                  <a:srgbClr val="4F81BD"/>
                </a:solidFill>
                <a:latin typeface="Gill Sans MT"/>
              </a:endParaRPr>
            </a:p>
          </p:txBody>
        </p:sp>
        <p:grpSp>
          <p:nvGrpSpPr>
            <p:cNvPr id="68" name="dram c"/>
            <p:cNvGrpSpPr/>
            <p:nvPr/>
          </p:nvGrpSpPr>
          <p:grpSpPr>
            <a:xfrm>
              <a:off x="5372100" y="2878490"/>
              <a:ext cx="1215397" cy="2578172"/>
              <a:chOff x="2445298" y="3289228"/>
              <a:chExt cx="1215397" cy="2578172"/>
            </a:xfrm>
          </p:grpSpPr>
          <p:cxnSp>
            <p:nvCxnSpPr>
              <p:cNvPr id="79" name="Straight Connector 78"/>
              <p:cNvCxnSpPr/>
              <p:nvPr/>
            </p:nvCxnSpPr>
            <p:spPr>
              <a:xfrm flipH="1" flipV="1">
                <a:off x="3035877" y="4647868"/>
                <a:ext cx="1"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sp>
            <p:nvSpPr>
              <p:cNvPr id="80" name="Oval 79"/>
              <p:cNvSpPr>
                <a:spLocks noChangeAspect="1"/>
              </p:cNvSpPr>
              <p:nvPr/>
            </p:nvSpPr>
            <p:spPr>
              <a:xfrm>
                <a:off x="2821185" y="5442309"/>
                <a:ext cx="429385" cy="425091"/>
              </a:xfrm>
              <a:prstGeom prst="ellipse">
                <a:avLst/>
              </a:prstGeom>
              <a:solidFill>
                <a:srgbClr val="C0504D">
                  <a:lumMod val="40000"/>
                  <a:lumOff val="6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smtClean="0">
                  <a:solidFill>
                    <a:srgbClr val="4F81BD"/>
                  </a:solidFill>
                  <a:latin typeface="Gill Sans MT"/>
                </a:endParaRPr>
              </a:p>
            </p:txBody>
          </p:sp>
          <p:grpSp>
            <p:nvGrpSpPr>
              <p:cNvPr id="81" name="Group 80"/>
              <p:cNvGrpSpPr/>
              <p:nvPr/>
            </p:nvGrpSpPr>
            <p:grpSpPr>
              <a:xfrm>
                <a:off x="2445298" y="3289228"/>
                <a:ext cx="1215397" cy="1358640"/>
                <a:chOff x="2373000" y="3289560"/>
                <a:chExt cx="1215397" cy="1358640"/>
              </a:xfrm>
            </p:grpSpPr>
            <p:pic>
              <p:nvPicPr>
                <p:cNvPr id="82" name="Content Placeholder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10699" y="3742440"/>
                  <a:ext cx="905760" cy="905760"/>
                </a:xfrm>
                <a:prstGeom prst="rect">
                  <a:avLst/>
                </a:prstGeom>
              </p:spPr>
            </p:pic>
            <p:sp>
              <p:nvSpPr>
                <p:cNvPr id="83" name="TextBox 82"/>
                <p:cNvSpPr txBox="1"/>
                <p:nvPr/>
              </p:nvSpPr>
              <p:spPr>
                <a:xfrm>
                  <a:off x="2373000" y="3289560"/>
                  <a:ext cx="1215397" cy="461665"/>
                </a:xfrm>
                <a:prstGeom prst="rect">
                  <a:avLst/>
                </a:prstGeom>
                <a:noFill/>
              </p:spPr>
              <p:txBody>
                <a:bodyPr wrap="none" rtlCol="0">
                  <a:spAutoFit/>
                </a:bodyPr>
                <a:lstStyle/>
                <a:p>
                  <a:pPr>
                    <a:defRPr/>
                  </a:pPr>
                  <a:r>
                    <a:rPr lang="en-US" sz="2400" i="1" kern="0" dirty="0" smtClean="0">
                      <a:solidFill>
                        <a:prstClr val="black">
                          <a:lumMod val="65000"/>
                          <a:lumOff val="35000"/>
                        </a:prstClr>
                      </a:solidFill>
                      <a:latin typeface="Gill Sans MT"/>
                    </a:rPr>
                    <a:t>DRAM C</a:t>
                  </a:r>
                </a:p>
              </p:txBody>
            </p:sp>
          </p:grpSp>
        </p:grpSp>
        <p:grpSp>
          <p:nvGrpSpPr>
            <p:cNvPr id="69" name="fab var"/>
            <p:cNvGrpSpPr/>
            <p:nvPr/>
          </p:nvGrpSpPr>
          <p:grpSpPr>
            <a:xfrm>
              <a:off x="2019300" y="4338029"/>
              <a:ext cx="4856042" cy="857215"/>
              <a:chOff x="2057400" y="4748767"/>
              <a:chExt cx="4856042" cy="857215"/>
            </a:xfrm>
          </p:grpSpPr>
          <p:grpSp>
            <p:nvGrpSpPr>
              <p:cNvPr id="70" name="Group 69"/>
              <p:cNvGrpSpPr>
                <a:grpSpLocks noChangeAspect="1"/>
              </p:cNvGrpSpPr>
              <p:nvPr/>
            </p:nvGrpSpPr>
            <p:grpSpPr>
              <a:xfrm>
                <a:off x="2057400" y="4748767"/>
                <a:ext cx="1735529" cy="857215"/>
                <a:chOff x="1905000" y="3429000"/>
                <a:chExt cx="4800600" cy="1905000"/>
              </a:xfrm>
            </p:grpSpPr>
            <p:sp>
              <p:nvSpPr>
                <p:cNvPr id="77" name="Freeform 32"/>
                <p:cNvSpPr>
                  <a:spLocks/>
                </p:cNvSpPr>
                <p:nvPr/>
              </p:nvSpPr>
              <p:spPr bwMode="auto">
                <a:xfrm>
                  <a:off x="1905000" y="3429000"/>
                  <a:ext cx="2344738" cy="1905000"/>
                </a:xfrm>
                <a:custGeom>
                  <a:avLst/>
                  <a:gdLst>
                    <a:gd name="T0" fmla="*/ 0 w 901"/>
                    <a:gd name="T1" fmla="*/ 720 h 721"/>
                    <a:gd name="T2" fmla="*/ 95 w 901"/>
                    <a:gd name="T3" fmla="*/ 712 h 721"/>
                    <a:gd name="T4" fmla="*/ 142 w 901"/>
                    <a:gd name="T5" fmla="*/ 704 h 721"/>
                    <a:gd name="T6" fmla="*/ 189 w 901"/>
                    <a:gd name="T7" fmla="*/ 691 h 721"/>
                    <a:gd name="T8" fmla="*/ 237 w 901"/>
                    <a:gd name="T9" fmla="*/ 675 h 721"/>
                    <a:gd name="T10" fmla="*/ 284 w 901"/>
                    <a:gd name="T11" fmla="*/ 653 h 721"/>
                    <a:gd name="T12" fmla="*/ 331 w 901"/>
                    <a:gd name="T13" fmla="*/ 623 h 721"/>
                    <a:gd name="T14" fmla="*/ 426 w 901"/>
                    <a:gd name="T15" fmla="*/ 540 h 721"/>
                    <a:gd name="T16" fmla="*/ 521 w 901"/>
                    <a:gd name="T17" fmla="*/ 422 h 721"/>
                    <a:gd name="T18" fmla="*/ 616 w 901"/>
                    <a:gd name="T19" fmla="*/ 281 h 721"/>
                    <a:gd name="T20" fmla="*/ 663 w 901"/>
                    <a:gd name="T21" fmla="*/ 209 h 721"/>
                    <a:gd name="T22" fmla="*/ 710 w 901"/>
                    <a:gd name="T23" fmla="*/ 142 h 721"/>
                    <a:gd name="T24" fmla="*/ 757 w 901"/>
                    <a:gd name="T25" fmla="*/ 83 h 721"/>
                    <a:gd name="T26" fmla="*/ 805 w 901"/>
                    <a:gd name="T27" fmla="*/ 38 h 721"/>
                    <a:gd name="T28" fmla="*/ 852 w 901"/>
                    <a:gd name="T29" fmla="*/ 9 h 721"/>
                    <a:gd name="T30" fmla="*/ 90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kern="0" smtClean="0">
                    <a:solidFill>
                      <a:prstClr val="black"/>
                    </a:solidFill>
                    <a:latin typeface="Gill Sans MT"/>
                  </a:endParaRPr>
                </a:p>
              </p:txBody>
            </p:sp>
            <p:sp>
              <p:nvSpPr>
                <p:cNvPr id="78" name="Freeform 31"/>
                <p:cNvSpPr>
                  <a:spLocks/>
                </p:cNvSpPr>
                <p:nvPr/>
              </p:nvSpPr>
              <p:spPr bwMode="auto">
                <a:xfrm>
                  <a:off x="4267200" y="3429000"/>
                  <a:ext cx="2438400" cy="1905000"/>
                </a:xfrm>
                <a:custGeom>
                  <a:avLst/>
                  <a:gdLst>
                    <a:gd name="T0" fmla="*/ 900 w 901"/>
                    <a:gd name="T1" fmla="*/ 720 h 721"/>
                    <a:gd name="T2" fmla="*/ 805 w 901"/>
                    <a:gd name="T3" fmla="*/ 712 h 721"/>
                    <a:gd name="T4" fmla="*/ 758 w 901"/>
                    <a:gd name="T5" fmla="*/ 704 h 721"/>
                    <a:gd name="T6" fmla="*/ 711 w 901"/>
                    <a:gd name="T7" fmla="*/ 691 h 721"/>
                    <a:gd name="T8" fmla="*/ 663 w 901"/>
                    <a:gd name="T9" fmla="*/ 675 h 721"/>
                    <a:gd name="T10" fmla="*/ 615 w 901"/>
                    <a:gd name="T11" fmla="*/ 653 h 721"/>
                    <a:gd name="T12" fmla="*/ 568 w 901"/>
                    <a:gd name="T13" fmla="*/ 623 h 721"/>
                    <a:gd name="T14" fmla="*/ 473 w 901"/>
                    <a:gd name="T15" fmla="*/ 540 h 721"/>
                    <a:gd name="T16" fmla="*/ 378 w 901"/>
                    <a:gd name="T17" fmla="*/ 422 h 721"/>
                    <a:gd name="T18" fmla="*/ 284 w 901"/>
                    <a:gd name="T19" fmla="*/ 281 h 721"/>
                    <a:gd name="T20" fmla="*/ 236 w 901"/>
                    <a:gd name="T21" fmla="*/ 209 h 721"/>
                    <a:gd name="T22" fmla="*/ 189 w 901"/>
                    <a:gd name="T23" fmla="*/ 142 h 721"/>
                    <a:gd name="T24" fmla="*/ 142 w 901"/>
                    <a:gd name="T25" fmla="*/ 83 h 721"/>
                    <a:gd name="T26" fmla="*/ 94 w 901"/>
                    <a:gd name="T27" fmla="*/ 38 h 721"/>
                    <a:gd name="T28" fmla="*/ 47 w 901"/>
                    <a:gd name="T29" fmla="*/ 9 h 721"/>
                    <a:gd name="T30" fmla="*/ 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kern="0" smtClean="0">
                    <a:solidFill>
                      <a:prstClr val="black"/>
                    </a:solidFill>
                    <a:latin typeface="Gill Sans MT"/>
                  </a:endParaRPr>
                </a:p>
              </p:txBody>
            </p:sp>
          </p:grpSp>
          <p:grpSp>
            <p:nvGrpSpPr>
              <p:cNvPr id="71" name="Group 70"/>
              <p:cNvGrpSpPr>
                <a:grpSpLocks noChangeAspect="1"/>
              </p:cNvGrpSpPr>
              <p:nvPr/>
            </p:nvGrpSpPr>
            <p:grpSpPr>
              <a:xfrm>
                <a:off x="3919607" y="4748767"/>
                <a:ext cx="1735529" cy="857215"/>
                <a:chOff x="1905000" y="3429000"/>
                <a:chExt cx="4800600" cy="1905000"/>
              </a:xfrm>
            </p:grpSpPr>
            <p:sp>
              <p:nvSpPr>
                <p:cNvPr id="75" name="Freeform 32"/>
                <p:cNvSpPr>
                  <a:spLocks/>
                </p:cNvSpPr>
                <p:nvPr/>
              </p:nvSpPr>
              <p:spPr bwMode="auto">
                <a:xfrm>
                  <a:off x="1905000" y="3429000"/>
                  <a:ext cx="2344738" cy="1905000"/>
                </a:xfrm>
                <a:custGeom>
                  <a:avLst/>
                  <a:gdLst>
                    <a:gd name="T0" fmla="*/ 0 w 901"/>
                    <a:gd name="T1" fmla="*/ 720 h 721"/>
                    <a:gd name="T2" fmla="*/ 95 w 901"/>
                    <a:gd name="T3" fmla="*/ 712 h 721"/>
                    <a:gd name="T4" fmla="*/ 142 w 901"/>
                    <a:gd name="T5" fmla="*/ 704 h 721"/>
                    <a:gd name="T6" fmla="*/ 189 w 901"/>
                    <a:gd name="T7" fmla="*/ 691 h 721"/>
                    <a:gd name="T8" fmla="*/ 237 w 901"/>
                    <a:gd name="T9" fmla="*/ 675 h 721"/>
                    <a:gd name="T10" fmla="*/ 284 w 901"/>
                    <a:gd name="T11" fmla="*/ 653 h 721"/>
                    <a:gd name="T12" fmla="*/ 331 w 901"/>
                    <a:gd name="T13" fmla="*/ 623 h 721"/>
                    <a:gd name="T14" fmla="*/ 426 w 901"/>
                    <a:gd name="T15" fmla="*/ 540 h 721"/>
                    <a:gd name="T16" fmla="*/ 521 w 901"/>
                    <a:gd name="T17" fmla="*/ 422 h 721"/>
                    <a:gd name="T18" fmla="*/ 616 w 901"/>
                    <a:gd name="T19" fmla="*/ 281 h 721"/>
                    <a:gd name="T20" fmla="*/ 663 w 901"/>
                    <a:gd name="T21" fmla="*/ 209 h 721"/>
                    <a:gd name="T22" fmla="*/ 710 w 901"/>
                    <a:gd name="T23" fmla="*/ 142 h 721"/>
                    <a:gd name="T24" fmla="*/ 757 w 901"/>
                    <a:gd name="T25" fmla="*/ 83 h 721"/>
                    <a:gd name="T26" fmla="*/ 805 w 901"/>
                    <a:gd name="T27" fmla="*/ 38 h 721"/>
                    <a:gd name="T28" fmla="*/ 852 w 901"/>
                    <a:gd name="T29" fmla="*/ 9 h 721"/>
                    <a:gd name="T30" fmla="*/ 90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kern="0" smtClean="0">
                    <a:solidFill>
                      <a:prstClr val="black"/>
                    </a:solidFill>
                    <a:latin typeface="Gill Sans MT"/>
                  </a:endParaRPr>
                </a:p>
              </p:txBody>
            </p:sp>
            <p:sp>
              <p:nvSpPr>
                <p:cNvPr id="76" name="Freeform 31"/>
                <p:cNvSpPr>
                  <a:spLocks/>
                </p:cNvSpPr>
                <p:nvPr/>
              </p:nvSpPr>
              <p:spPr bwMode="auto">
                <a:xfrm>
                  <a:off x="4267200" y="3429000"/>
                  <a:ext cx="2438400" cy="1905000"/>
                </a:xfrm>
                <a:custGeom>
                  <a:avLst/>
                  <a:gdLst>
                    <a:gd name="T0" fmla="*/ 900 w 901"/>
                    <a:gd name="T1" fmla="*/ 720 h 721"/>
                    <a:gd name="T2" fmla="*/ 805 w 901"/>
                    <a:gd name="T3" fmla="*/ 712 h 721"/>
                    <a:gd name="T4" fmla="*/ 758 w 901"/>
                    <a:gd name="T5" fmla="*/ 704 h 721"/>
                    <a:gd name="T6" fmla="*/ 711 w 901"/>
                    <a:gd name="T7" fmla="*/ 691 h 721"/>
                    <a:gd name="T8" fmla="*/ 663 w 901"/>
                    <a:gd name="T9" fmla="*/ 675 h 721"/>
                    <a:gd name="T10" fmla="*/ 615 w 901"/>
                    <a:gd name="T11" fmla="*/ 653 h 721"/>
                    <a:gd name="T12" fmla="*/ 568 w 901"/>
                    <a:gd name="T13" fmla="*/ 623 h 721"/>
                    <a:gd name="T14" fmla="*/ 473 w 901"/>
                    <a:gd name="T15" fmla="*/ 540 h 721"/>
                    <a:gd name="T16" fmla="*/ 378 w 901"/>
                    <a:gd name="T17" fmla="*/ 422 h 721"/>
                    <a:gd name="T18" fmla="*/ 284 w 901"/>
                    <a:gd name="T19" fmla="*/ 281 h 721"/>
                    <a:gd name="T20" fmla="*/ 236 w 901"/>
                    <a:gd name="T21" fmla="*/ 209 h 721"/>
                    <a:gd name="T22" fmla="*/ 189 w 901"/>
                    <a:gd name="T23" fmla="*/ 142 h 721"/>
                    <a:gd name="T24" fmla="*/ 142 w 901"/>
                    <a:gd name="T25" fmla="*/ 83 h 721"/>
                    <a:gd name="T26" fmla="*/ 94 w 901"/>
                    <a:gd name="T27" fmla="*/ 38 h 721"/>
                    <a:gd name="T28" fmla="*/ 47 w 901"/>
                    <a:gd name="T29" fmla="*/ 9 h 721"/>
                    <a:gd name="T30" fmla="*/ 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kern="0" smtClean="0">
                    <a:solidFill>
                      <a:prstClr val="black"/>
                    </a:solidFill>
                    <a:latin typeface="Gill Sans MT"/>
                  </a:endParaRPr>
                </a:p>
              </p:txBody>
            </p:sp>
          </p:grpSp>
          <p:grpSp>
            <p:nvGrpSpPr>
              <p:cNvPr id="72" name="Group 71"/>
              <p:cNvGrpSpPr>
                <a:grpSpLocks noChangeAspect="1"/>
              </p:cNvGrpSpPr>
              <p:nvPr/>
            </p:nvGrpSpPr>
            <p:grpSpPr>
              <a:xfrm>
                <a:off x="5177913" y="4748767"/>
                <a:ext cx="1735529" cy="857215"/>
                <a:chOff x="1905000" y="3429000"/>
                <a:chExt cx="4800600" cy="1905000"/>
              </a:xfrm>
            </p:grpSpPr>
            <p:sp>
              <p:nvSpPr>
                <p:cNvPr id="73" name="Freeform 32"/>
                <p:cNvSpPr>
                  <a:spLocks/>
                </p:cNvSpPr>
                <p:nvPr/>
              </p:nvSpPr>
              <p:spPr bwMode="auto">
                <a:xfrm>
                  <a:off x="1905000" y="3429000"/>
                  <a:ext cx="2344738" cy="1905000"/>
                </a:xfrm>
                <a:custGeom>
                  <a:avLst/>
                  <a:gdLst>
                    <a:gd name="T0" fmla="*/ 0 w 901"/>
                    <a:gd name="T1" fmla="*/ 720 h 721"/>
                    <a:gd name="T2" fmla="*/ 95 w 901"/>
                    <a:gd name="T3" fmla="*/ 712 h 721"/>
                    <a:gd name="T4" fmla="*/ 142 w 901"/>
                    <a:gd name="T5" fmla="*/ 704 h 721"/>
                    <a:gd name="T6" fmla="*/ 189 w 901"/>
                    <a:gd name="T7" fmla="*/ 691 h 721"/>
                    <a:gd name="T8" fmla="*/ 237 w 901"/>
                    <a:gd name="T9" fmla="*/ 675 h 721"/>
                    <a:gd name="T10" fmla="*/ 284 w 901"/>
                    <a:gd name="T11" fmla="*/ 653 h 721"/>
                    <a:gd name="T12" fmla="*/ 331 w 901"/>
                    <a:gd name="T13" fmla="*/ 623 h 721"/>
                    <a:gd name="T14" fmla="*/ 426 w 901"/>
                    <a:gd name="T15" fmla="*/ 540 h 721"/>
                    <a:gd name="T16" fmla="*/ 521 w 901"/>
                    <a:gd name="T17" fmla="*/ 422 h 721"/>
                    <a:gd name="T18" fmla="*/ 616 w 901"/>
                    <a:gd name="T19" fmla="*/ 281 h 721"/>
                    <a:gd name="T20" fmla="*/ 663 w 901"/>
                    <a:gd name="T21" fmla="*/ 209 h 721"/>
                    <a:gd name="T22" fmla="*/ 710 w 901"/>
                    <a:gd name="T23" fmla="*/ 142 h 721"/>
                    <a:gd name="T24" fmla="*/ 757 w 901"/>
                    <a:gd name="T25" fmla="*/ 83 h 721"/>
                    <a:gd name="T26" fmla="*/ 805 w 901"/>
                    <a:gd name="T27" fmla="*/ 38 h 721"/>
                    <a:gd name="T28" fmla="*/ 852 w 901"/>
                    <a:gd name="T29" fmla="*/ 9 h 721"/>
                    <a:gd name="T30" fmla="*/ 90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kern="0" smtClean="0">
                    <a:solidFill>
                      <a:prstClr val="black"/>
                    </a:solidFill>
                    <a:latin typeface="Gill Sans MT"/>
                  </a:endParaRPr>
                </a:p>
              </p:txBody>
            </p:sp>
            <p:sp>
              <p:nvSpPr>
                <p:cNvPr id="74" name="Freeform 31"/>
                <p:cNvSpPr>
                  <a:spLocks/>
                </p:cNvSpPr>
                <p:nvPr/>
              </p:nvSpPr>
              <p:spPr bwMode="auto">
                <a:xfrm>
                  <a:off x="4267200" y="3429000"/>
                  <a:ext cx="2438400" cy="1905000"/>
                </a:xfrm>
                <a:custGeom>
                  <a:avLst/>
                  <a:gdLst>
                    <a:gd name="T0" fmla="*/ 900 w 901"/>
                    <a:gd name="T1" fmla="*/ 720 h 721"/>
                    <a:gd name="T2" fmla="*/ 805 w 901"/>
                    <a:gd name="T3" fmla="*/ 712 h 721"/>
                    <a:gd name="T4" fmla="*/ 758 w 901"/>
                    <a:gd name="T5" fmla="*/ 704 h 721"/>
                    <a:gd name="T6" fmla="*/ 711 w 901"/>
                    <a:gd name="T7" fmla="*/ 691 h 721"/>
                    <a:gd name="T8" fmla="*/ 663 w 901"/>
                    <a:gd name="T9" fmla="*/ 675 h 721"/>
                    <a:gd name="T10" fmla="*/ 615 w 901"/>
                    <a:gd name="T11" fmla="*/ 653 h 721"/>
                    <a:gd name="T12" fmla="*/ 568 w 901"/>
                    <a:gd name="T13" fmla="*/ 623 h 721"/>
                    <a:gd name="T14" fmla="*/ 473 w 901"/>
                    <a:gd name="T15" fmla="*/ 540 h 721"/>
                    <a:gd name="T16" fmla="*/ 378 w 901"/>
                    <a:gd name="T17" fmla="*/ 422 h 721"/>
                    <a:gd name="T18" fmla="*/ 284 w 901"/>
                    <a:gd name="T19" fmla="*/ 281 h 721"/>
                    <a:gd name="T20" fmla="*/ 236 w 901"/>
                    <a:gd name="T21" fmla="*/ 209 h 721"/>
                    <a:gd name="T22" fmla="*/ 189 w 901"/>
                    <a:gd name="T23" fmla="*/ 142 h 721"/>
                    <a:gd name="T24" fmla="*/ 142 w 901"/>
                    <a:gd name="T25" fmla="*/ 83 h 721"/>
                    <a:gd name="T26" fmla="*/ 94 w 901"/>
                    <a:gd name="T27" fmla="*/ 38 h 721"/>
                    <a:gd name="T28" fmla="*/ 47 w 901"/>
                    <a:gd name="T29" fmla="*/ 9 h 721"/>
                    <a:gd name="T30" fmla="*/ 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kern="0" smtClean="0">
                    <a:solidFill>
                      <a:prstClr val="black"/>
                    </a:solidFill>
                    <a:latin typeface="Gill Sans MT"/>
                  </a:endParaRPr>
                </a:p>
              </p:txBody>
            </p:sp>
          </p:grpSp>
        </p:grpSp>
      </p:grpSp>
      <p:grpSp>
        <p:nvGrpSpPr>
          <p:cNvPr id="89" name="Group 88"/>
          <p:cNvGrpSpPr/>
          <p:nvPr/>
        </p:nvGrpSpPr>
        <p:grpSpPr>
          <a:xfrm>
            <a:off x="3647581" y="4237130"/>
            <a:ext cx="2030017" cy="1219532"/>
            <a:chOff x="3647581" y="4237130"/>
            <a:chExt cx="2030017" cy="1219532"/>
          </a:xfrm>
        </p:grpSpPr>
        <p:sp>
          <p:nvSpPr>
            <p:cNvPr id="90" name="Oval 89"/>
            <p:cNvSpPr>
              <a:spLocks noChangeAspect="1"/>
            </p:cNvSpPr>
            <p:nvPr/>
          </p:nvSpPr>
          <p:spPr>
            <a:xfrm>
              <a:off x="5248213" y="5031571"/>
              <a:ext cx="429385" cy="425091"/>
            </a:xfrm>
            <a:prstGeom prst="ellipse">
              <a:avLst/>
            </a:prstGeom>
            <a:solidFill>
              <a:srgbClr val="C0504D">
                <a:lumMod val="5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smtClean="0">
                <a:solidFill>
                  <a:srgbClr val="4F81BD"/>
                </a:solidFill>
                <a:latin typeface="Gill Sans MT"/>
              </a:endParaRPr>
            </a:p>
          </p:txBody>
        </p:sp>
        <p:sp>
          <p:nvSpPr>
            <p:cNvPr id="91" name="Oval 90"/>
            <p:cNvSpPr>
              <a:spLocks noChangeAspect="1"/>
            </p:cNvSpPr>
            <p:nvPr/>
          </p:nvSpPr>
          <p:spPr>
            <a:xfrm>
              <a:off x="4181125" y="5031571"/>
              <a:ext cx="429385" cy="425091"/>
            </a:xfrm>
            <a:prstGeom prst="ellipse">
              <a:avLst/>
            </a:prstGeom>
            <a:solidFill>
              <a:srgbClr val="C0504D">
                <a:lumMod val="40000"/>
                <a:lumOff val="6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smtClean="0">
                <a:solidFill>
                  <a:srgbClr val="4F81BD"/>
                </a:solidFill>
                <a:latin typeface="Gill Sans MT"/>
              </a:endParaRPr>
            </a:p>
          </p:txBody>
        </p:sp>
        <p:sp>
          <p:nvSpPr>
            <p:cNvPr id="92" name="Oval 91"/>
            <p:cNvSpPr>
              <a:spLocks noChangeAspect="1"/>
            </p:cNvSpPr>
            <p:nvPr/>
          </p:nvSpPr>
          <p:spPr>
            <a:xfrm>
              <a:off x="3647581" y="5031571"/>
              <a:ext cx="429385" cy="425091"/>
            </a:xfrm>
            <a:prstGeom prst="ellipse">
              <a:avLst/>
            </a:prstGeom>
            <a:solidFill>
              <a:srgbClr val="C0504D">
                <a:lumMod val="20000"/>
                <a:lumOff val="8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smtClean="0">
                <a:solidFill>
                  <a:srgbClr val="4F81BD"/>
                </a:solidFill>
                <a:latin typeface="Gill Sans MT"/>
              </a:endParaRPr>
            </a:p>
          </p:txBody>
        </p:sp>
        <p:sp>
          <p:nvSpPr>
            <p:cNvPr id="93" name="Oval 92"/>
            <p:cNvSpPr>
              <a:spLocks noChangeAspect="1"/>
            </p:cNvSpPr>
            <p:nvPr/>
          </p:nvSpPr>
          <p:spPr>
            <a:xfrm>
              <a:off x="4451347" y="5031571"/>
              <a:ext cx="429385" cy="425091"/>
            </a:xfrm>
            <a:prstGeom prst="ellipse">
              <a:avLst/>
            </a:prstGeom>
            <a:solidFill>
              <a:srgbClr val="C0504D">
                <a:lumMod val="60000"/>
                <a:lumOff val="4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smtClean="0">
                <a:solidFill>
                  <a:srgbClr val="4F81BD"/>
                </a:solidFill>
                <a:latin typeface="Gill Sans MT"/>
              </a:endParaRPr>
            </a:p>
          </p:txBody>
        </p:sp>
        <p:sp>
          <p:nvSpPr>
            <p:cNvPr id="94" name="Oval 93"/>
            <p:cNvSpPr>
              <a:spLocks noChangeAspect="1"/>
            </p:cNvSpPr>
            <p:nvPr/>
          </p:nvSpPr>
          <p:spPr>
            <a:xfrm>
              <a:off x="4714669" y="5031571"/>
              <a:ext cx="429385" cy="425091"/>
            </a:xfrm>
            <a:prstGeom prst="ellipse">
              <a:avLst/>
            </a:prstGeom>
            <a:solidFill>
              <a:srgbClr val="C0504D">
                <a:lumMod val="75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smtClean="0">
                <a:solidFill>
                  <a:srgbClr val="4F81BD"/>
                </a:solidFill>
                <a:latin typeface="Gill Sans MT"/>
              </a:endParaRPr>
            </a:p>
          </p:txBody>
        </p:sp>
        <p:cxnSp>
          <p:nvCxnSpPr>
            <p:cNvPr id="95" name="Straight Connector 94"/>
            <p:cNvCxnSpPr>
              <a:stCxn id="90" idx="0"/>
            </p:cNvCxnSpPr>
            <p:nvPr/>
          </p:nvCxnSpPr>
          <p:spPr>
            <a:xfrm flipH="1" flipV="1">
              <a:off x="4943811" y="4237131"/>
              <a:ext cx="519095" cy="794440"/>
            </a:xfrm>
            <a:prstGeom prst="line">
              <a:avLst/>
            </a:prstGeom>
            <a:noFill/>
            <a:ln w="31750" cap="rnd" cmpd="sng" algn="ctr">
              <a:solidFill>
                <a:sysClr val="window" lastClr="FFFFFF">
                  <a:lumMod val="75000"/>
                </a:sysClr>
              </a:solidFill>
              <a:prstDash val="sysDot"/>
              <a:miter lim="800000"/>
              <a:headEnd type="none"/>
              <a:tailEnd type="none" w="lg" len="lg"/>
            </a:ln>
            <a:effectLst/>
          </p:spPr>
        </p:cxnSp>
        <p:cxnSp>
          <p:nvCxnSpPr>
            <p:cNvPr id="96" name="Straight Connector 95"/>
            <p:cNvCxnSpPr>
              <a:stCxn id="92" idx="0"/>
            </p:cNvCxnSpPr>
            <p:nvPr/>
          </p:nvCxnSpPr>
          <p:spPr>
            <a:xfrm flipV="1">
              <a:off x="3862274" y="4249027"/>
              <a:ext cx="650052" cy="782544"/>
            </a:xfrm>
            <a:prstGeom prst="line">
              <a:avLst/>
            </a:prstGeom>
            <a:noFill/>
            <a:ln w="31750" cap="rnd" cmpd="sng" algn="ctr">
              <a:solidFill>
                <a:sysClr val="window" lastClr="FFFFFF">
                  <a:lumMod val="75000"/>
                </a:sysClr>
              </a:solidFill>
              <a:prstDash val="sysDot"/>
              <a:miter lim="800000"/>
              <a:headEnd type="none"/>
              <a:tailEnd type="none" w="lg" len="lg"/>
            </a:ln>
            <a:effectLst/>
          </p:spPr>
        </p:cxnSp>
        <p:cxnSp>
          <p:nvCxnSpPr>
            <p:cNvPr id="97" name="Straight Connector 96"/>
            <p:cNvCxnSpPr>
              <a:stCxn id="94" idx="0"/>
            </p:cNvCxnSpPr>
            <p:nvPr/>
          </p:nvCxnSpPr>
          <p:spPr>
            <a:xfrm flipH="1" flipV="1">
              <a:off x="4845377" y="4242062"/>
              <a:ext cx="83985" cy="789509"/>
            </a:xfrm>
            <a:prstGeom prst="line">
              <a:avLst/>
            </a:prstGeom>
            <a:noFill/>
            <a:ln w="31750" cap="rnd" cmpd="sng" algn="ctr">
              <a:solidFill>
                <a:sysClr val="window" lastClr="FFFFFF">
                  <a:lumMod val="75000"/>
                </a:sysClr>
              </a:solidFill>
              <a:prstDash val="sysDot"/>
              <a:miter lim="800000"/>
              <a:headEnd type="none"/>
              <a:tailEnd type="none" w="lg" len="lg"/>
            </a:ln>
            <a:effectLst/>
          </p:spPr>
        </p:cxnSp>
        <p:cxnSp>
          <p:nvCxnSpPr>
            <p:cNvPr id="98" name="Straight Connector 97"/>
            <p:cNvCxnSpPr>
              <a:stCxn id="93" idx="0"/>
              <a:endCxn id="62" idx="2"/>
            </p:cNvCxnSpPr>
            <p:nvPr/>
          </p:nvCxnSpPr>
          <p:spPr>
            <a:xfrm flipV="1">
              <a:off x="4666040" y="4237130"/>
              <a:ext cx="63077"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cxnSp>
          <p:nvCxnSpPr>
            <p:cNvPr id="99" name="Straight Connector 98"/>
            <p:cNvCxnSpPr>
              <a:stCxn id="91" idx="0"/>
            </p:cNvCxnSpPr>
            <p:nvPr/>
          </p:nvCxnSpPr>
          <p:spPr>
            <a:xfrm flipV="1">
              <a:off x="4395818" y="4237130"/>
              <a:ext cx="207144"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grpSp>
      <p:grpSp>
        <p:nvGrpSpPr>
          <p:cNvPr id="100" name="Group 99"/>
          <p:cNvGrpSpPr/>
          <p:nvPr/>
        </p:nvGrpSpPr>
        <p:grpSpPr>
          <a:xfrm>
            <a:off x="5245076" y="4042855"/>
            <a:ext cx="3281668" cy="1133852"/>
            <a:chOff x="5245076" y="4042855"/>
            <a:chExt cx="3281668" cy="1133852"/>
          </a:xfrm>
        </p:grpSpPr>
        <p:cxnSp>
          <p:nvCxnSpPr>
            <p:cNvPr id="101" name="Straight Arrow Connector 100"/>
            <p:cNvCxnSpPr/>
            <p:nvPr/>
          </p:nvCxnSpPr>
          <p:spPr>
            <a:xfrm flipH="1">
              <a:off x="5529975" y="4445804"/>
              <a:ext cx="707587" cy="730903"/>
            </a:xfrm>
            <a:prstGeom prst="straightConnector1">
              <a:avLst/>
            </a:prstGeom>
            <a:noFill/>
            <a:ln w="31750" cap="rnd" cmpd="sng" algn="ctr">
              <a:solidFill>
                <a:sysClr val="windowText" lastClr="000000">
                  <a:lumMod val="50000"/>
                  <a:lumOff val="50000"/>
                </a:sysClr>
              </a:solidFill>
              <a:prstDash val="sysDash"/>
              <a:miter lim="800000"/>
              <a:tailEnd type="arrow" w="lg" len="lg"/>
            </a:ln>
            <a:effectLst/>
          </p:spPr>
        </p:cxnSp>
        <p:sp>
          <p:nvSpPr>
            <p:cNvPr id="102" name="label: dram cell"/>
            <p:cNvSpPr txBox="1"/>
            <p:nvPr/>
          </p:nvSpPr>
          <p:spPr>
            <a:xfrm>
              <a:off x="5245076" y="4042855"/>
              <a:ext cx="3281668" cy="461665"/>
            </a:xfrm>
            <a:prstGeom prst="rect">
              <a:avLst/>
            </a:prstGeom>
            <a:noFill/>
          </p:spPr>
          <p:txBody>
            <a:bodyPr wrap="square" rtlCol="0">
              <a:spAutoFit/>
            </a:bodyPr>
            <a:lstStyle/>
            <a:p>
              <a:pPr algn="ctr">
                <a:defRPr/>
              </a:pPr>
              <a:r>
                <a:rPr lang="en-US" sz="2400" b="1" kern="0" dirty="0" smtClean="0">
                  <a:solidFill>
                    <a:prstClr val="black"/>
                  </a:solidFill>
                  <a:latin typeface="Gill Sans MT"/>
                </a:rPr>
                <a:t>Slow cells</a:t>
              </a:r>
            </a:p>
          </p:txBody>
        </p:sp>
      </p:grpSp>
      <p:sp>
        <p:nvSpPr>
          <p:cNvPr id="103" name="TextBox 102"/>
          <p:cNvSpPr txBox="1"/>
          <p:nvPr/>
        </p:nvSpPr>
        <p:spPr>
          <a:xfrm>
            <a:off x="304800" y="1282205"/>
            <a:ext cx="8686800" cy="954107"/>
          </a:xfrm>
          <a:prstGeom prst="rect">
            <a:avLst/>
          </a:prstGeom>
          <a:noFill/>
        </p:spPr>
        <p:txBody>
          <a:bodyPr wrap="square" rtlCol="0">
            <a:spAutoFit/>
          </a:bodyPr>
          <a:lstStyle/>
          <a:p>
            <a:r>
              <a:rPr lang="en-US" sz="2800" dirty="0" smtClean="0">
                <a:solidFill>
                  <a:prstClr val="black"/>
                </a:solidFill>
                <a:latin typeface="Gill Sans MT"/>
              </a:rPr>
              <a:t>Heterogeneous manufacturing &amp; operating conditions</a:t>
            </a:r>
            <a:r>
              <a:rPr lang="en-US" sz="2800" dirty="0" smtClean="0">
                <a:solidFill>
                  <a:prstClr val="black"/>
                </a:solidFill>
                <a:latin typeface="Cambria Math" panose="02040503050406030204" pitchFamily="18" charset="0"/>
                <a:ea typeface="Cambria Math" panose="02040503050406030204" pitchFamily="18" charset="0"/>
              </a:rPr>
              <a:t> → </a:t>
            </a:r>
            <a:br>
              <a:rPr lang="en-US" sz="2800" dirty="0" smtClean="0">
                <a:solidFill>
                  <a:prstClr val="black"/>
                </a:solidFill>
                <a:latin typeface="Cambria Math" panose="02040503050406030204" pitchFamily="18" charset="0"/>
                <a:ea typeface="Cambria Math" panose="02040503050406030204" pitchFamily="18" charset="0"/>
              </a:rPr>
            </a:br>
            <a:r>
              <a:rPr lang="en-US" sz="2800" dirty="0" smtClean="0">
                <a:solidFill>
                  <a:prstClr val="black"/>
                </a:solidFill>
                <a:latin typeface="Cambria Math" panose="02040503050406030204" pitchFamily="18" charset="0"/>
                <a:ea typeface="Cambria Math" panose="02040503050406030204" pitchFamily="18" charset="0"/>
              </a:rPr>
              <a:t>	</a:t>
            </a:r>
            <a:r>
              <a:rPr lang="en-US" sz="2800" dirty="0" smtClean="0">
                <a:solidFill>
                  <a:srgbClr val="C0504D"/>
                </a:solidFill>
                <a:latin typeface="Gill Sans MT"/>
              </a:rPr>
              <a:t>latency variation in timing parameters</a:t>
            </a:r>
            <a:endParaRPr lang="en-US" sz="2800" dirty="0">
              <a:solidFill>
                <a:srgbClr val="C0504D"/>
              </a:solidFill>
              <a:latin typeface="Gill Sans MT"/>
            </a:endParaRPr>
          </a:p>
        </p:txBody>
      </p:sp>
    </p:spTree>
    <p:extLst>
      <p:ext uri="{BB962C8B-B14F-4D97-AF65-F5344CB8AC3E}">
        <p14:creationId xmlns:p14="http://schemas.microsoft.com/office/powerpoint/2010/main" val="17090600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64"/>
                                        </p:tgtEl>
                                        <p:attrNameLst>
                                          <p:attrName>style.visibility</p:attrName>
                                        </p:attrNameLst>
                                      </p:cBhvr>
                                      <p:to>
                                        <p:strVal val="hidden"/>
                                      </p:to>
                                    </p:set>
                                  </p:childTnLst>
                                </p:cTn>
                              </p:par>
                              <p:par>
                                <p:cTn id="7" presetID="55" presetClass="entr" presetSubtype="0" fill="hold" nodeType="withEffect">
                                  <p:stCondLst>
                                    <p:cond delay="0"/>
                                  </p:stCondLst>
                                  <p:childTnLst>
                                    <p:set>
                                      <p:cBhvr>
                                        <p:cTn id="8" dur="1" fill="hold">
                                          <p:stCondLst>
                                            <p:cond delay="0"/>
                                          </p:stCondLst>
                                        </p:cTn>
                                        <p:tgtEl>
                                          <p:spTgt spid="89"/>
                                        </p:tgtEl>
                                        <p:attrNameLst>
                                          <p:attrName>style.visibility</p:attrName>
                                        </p:attrNameLst>
                                      </p:cBhvr>
                                      <p:to>
                                        <p:strVal val="visible"/>
                                      </p:to>
                                    </p:set>
                                    <p:anim calcmode="lin" valueType="num">
                                      <p:cBhvr>
                                        <p:cTn id="9" dur="1000" fill="hold"/>
                                        <p:tgtEl>
                                          <p:spTgt spid="89"/>
                                        </p:tgtEl>
                                        <p:attrNameLst>
                                          <p:attrName>ppt_w</p:attrName>
                                        </p:attrNameLst>
                                      </p:cBhvr>
                                      <p:tavLst>
                                        <p:tav tm="0">
                                          <p:val>
                                            <p:strVal val="#ppt_w*0.70"/>
                                          </p:val>
                                        </p:tav>
                                        <p:tav tm="100000">
                                          <p:val>
                                            <p:strVal val="#ppt_w"/>
                                          </p:val>
                                        </p:tav>
                                      </p:tavLst>
                                    </p:anim>
                                    <p:anim calcmode="lin" valueType="num">
                                      <p:cBhvr>
                                        <p:cTn id="10" dur="1000" fill="hold"/>
                                        <p:tgtEl>
                                          <p:spTgt spid="89"/>
                                        </p:tgtEl>
                                        <p:attrNameLst>
                                          <p:attrName>ppt_h</p:attrName>
                                        </p:attrNameLst>
                                      </p:cBhvr>
                                      <p:tavLst>
                                        <p:tav tm="0">
                                          <p:val>
                                            <p:strVal val="#ppt_h"/>
                                          </p:val>
                                        </p:tav>
                                        <p:tav tm="100000">
                                          <p:val>
                                            <p:strVal val="#ppt_h"/>
                                          </p:val>
                                        </p:tav>
                                      </p:tavLst>
                                    </p:anim>
                                    <p:animEffect transition="in" filter="fade">
                                      <p:cBhvr>
                                        <p:cTn id="11" dur="1000"/>
                                        <p:tgtEl>
                                          <p:spTgt spid="89"/>
                                        </p:tgtEl>
                                      </p:cBhvr>
                                    </p:animEffect>
                                  </p:childTnLst>
                                </p:cTn>
                              </p:par>
                              <p:par>
                                <p:cTn id="12" presetID="10" presetClass="entr" presetSubtype="0" fill="hold" nodeType="withEffect">
                                  <p:stCondLst>
                                    <p:cond delay="0"/>
                                  </p:stCondLst>
                                  <p:childTnLst>
                                    <p:set>
                                      <p:cBhvr>
                                        <p:cTn id="13" dur="1" fill="hold">
                                          <p:stCondLst>
                                            <p:cond delay="0"/>
                                          </p:stCondLst>
                                        </p:cTn>
                                        <p:tgtEl>
                                          <p:spTgt spid="100"/>
                                        </p:tgtEl>
                                        <p:attrNameLst>
                                          <p:attrName>style.visibility</p:attrName>
                                        </p:attrNameLst>
                                      </p:cBhvr>
                                      <p:to>
                                        <p:strVal val="visible"/>
                                      </p:to>
                                    </p:set>
                                    <p:animEffect transition="in" filter="fade">
                                      <p:cBhvr>
                                        <p:cTn id="14"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DRAM Characterization Infrastructure</a:t>
            </a:r>
            <a:endParaRPr lang="en-US" dirty="0"/>
          </a:p>
        </p:txBody>
      </p:sp>
      <p:pic>
        <p:nvPicPr>
          <p:cNvPr id="5" name="Content Placeholder 4" descr="DRAM-new-testing-infrastructure.jpg"/>
          <p:cNvPicPr>
            <a:picLocks noGrp="1" noChangeAspect="1"/>
          </p:cNvPicPr>
          <p:nvPr>
            <p:ph idx="1"/>
          </p:nvPr>
        </p:nvPicPr>
        <p:blipFill>
          <a:blip r:embed="rId2" cstate="print">
            <a:extLst>
              <a:ext uri="{28A0092B-C50C-407E-A947-70E740481C1C}">
                <a14:useLocalDpi xmlns:a14="http://schemas.microsoft.com/office/drawing/2010/main" val="0"/>
              </a:ext>
            </a:extLst>
          </a:blip>
          <a:srcRect t="12242" b="12242"/>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257</a:t>
            </a:fld>
            <a:endParaRPr lang="en-US" altLang="en-US">
              <a:solidFill>
                <a:srgbClr val="000000"/>
              </a:solidFill>
            </a:endParaRPr>
          </a:p>
        </p:txBody>
      </p:sp>
      <p:sp>
        <p:nvSpPr>
          <p:cNvPr id="6" name="Rectangle 5"/>
          <p:cNvSpPr/>
          <p:nvPr/>
        </p:nvSpPr>
        <p:spPr>
          <a:xfrm>
            <a:off x="1979712" y="6300608"/>
            <a:ext cx="6696744" cy="584776"/>
          </a:xfrm>
          <a:prstGeom prst="rect">
            <a:avLst/>
          </a:prstGeom>
        </p:spPr>
        <p:txBody>
          <a:bodyPr wrap="square">
            <a:spAutoFit/>
          </a:bodyPr>
          <a:lstStyle/>
          <a:p>
            <a:pPr lvl="1"/>
            <a:r>
              <a:rPr lang="en-US" sz="1600" dirty="0">
                <a:solidFill>
                  <a:srgbClr val="000000"/>
                </a:solidFill>
                <a:ea typeface="ＭＳ Ｐゴシック" charset="0"/>
                <a:cs typeface="ＭＳ Ｐゴシック" charset="0"/>
              </a:rPr>
              <a:t>Kim+, “</a:t>
            </a:r>
            <a:r>
              <a:rPr lang="en-US" sz="1600" dirty="0">
                <a:solidFill>
                  <a:srgbClr val="0000FF"/>
                </a:solidFill>
              </a:rPr>
              <a:t>Flipping Bits in Memory Without Accessing Them: An Experimental Study of DRAM Disturbance Errors</a:t>
            </a:r>
            <a:r>
              <a:rPr lang="en-US" sz="1600" dirty="0">
                <a:solidFill>
                  <a:srgbClr val="000000"/>
                </a:solidFill>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rPr>
              <a:t>Controller</a:t>
            </a:r>
            <a:endParaRPr lang="en-US" sz="2400" b="1">
              <a:solidFill>
                <a:srgbClr val="FFFF00"/>
              </a:solidFill>
              <a:effectLst>
                <a:outerShdw blurRad="38100" dist="38100" dir="2700000" algn="tl">
                  <a:srgbClr val="000000">
                    <a:alpha val="43137"/>
                  </a:srgbClr>
                </a:outerShdw>
              </a:effectLst>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endParaRPr>
          </a:p>
        </p:txBody>
      </p:sp>
      <p:sp>
        <p:nvSpPr>
          <p:cNvPr id="8" name="Rectangle 7"/>
          <p:cNvSpPr/>
          <p:nvPr/>
        </p:nvSpPr>
        <p:spPr>
          <a:xfrm>
            <a:off x="107504" y="2990238"/>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rPr>
              <a:t>PC</a:t>
            </a:r>
            <a:endParaRPr lang="en-US" sz="2400" b="1">
              <a:solidFill>
                <a:srgbClr val="FFFF00"/>
              </a:solidFill>
              <a:effectLst>
                <a:outerShdw blurRad="38100" dist="38100" dir="2700000" algn="tl">
                  <a:srgbClr val="000000">
                    <a:alpha val="43137"/>
                  </a:srgbClr>
                </a:outerShdw>
              </a:effectLst>
            </a:endParaRPr>
          </a:p>
        </p:txBody>
      </p:sp>
      <p:sp>
        <p:nvSpPr>
          <p:cNvPr id="9" name="Rectangle 8"/>
          <p:cNvSpPr/>
          <p:nvPr/>
        </p:nvSpPr>
        <p:spPr>
          <a:xfrm>
            <a:off x="4374702" y="1962444"/>
            <a:ext cx="1447800" cy="255161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rPr>
              <a:t>Heater</a:t>
            </a:r>
          </a:p>
        </p:txBody>
      </p:sp>
      <p:sp>
        <p:nvSpPr>
          <p:cNvPr id="10" name="Rectangle 9"/>
          <p:cNvSpPr/>
          <p:nvPr/>
        </p:nvSpPr>
        <p:spPr>
          <a:xfrm>
            <a:off x="2317302" y="1962447"/>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rPr>
              <a:t>FPGAs</a:t>
            </a:r>
            <a:endParaRPr lang="en-US" sz="3200" b="1" dirty="0">
              <a:solidFill>
                <a:srgbClr val="FFFF00"/>
              </a:solidFill>
              <a:effectLst>
                <a:outerShdw blurRad="38100" dist="38100" dir="2700000" algn="tl">
                  <a:srgbClr val="000000">
                    <a:alpha val="43137"/>
                  </a:srgbClr>
                </a:outerShdw>
              </a:effectLst>
            </a:endParaRPr>
          </a:p>
        </p:txBody>
      </p:sp>
      <p:sp>
        <p:nvSpPr>
          <p:cNvPr id="11" name="Rectangle 10"/>
          <p:cNvSpPr/>
          <p:nvPr/>
        </p:nvSpPr>
        <p:spPr>
          <a:xfrm>
            <a:off x="5822502" y="1962447"/>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rPr>
              <a:t>FPGAs</a:t>
            </a:r>
            <a:endParaRPr lang="en-US" sz="3200" b="1" dirty="0">
              <a:solidFill>
                <a:srgbClr val="FFFF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577792638"/>
      </p:ext>
    </p:extLst>
  </p:cSld>
  <p:clrMapOvr>
    <a:masterClrMapping/>
  </p:clrMapOvr>
  <p:transition/>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DRAM Characterization Infrastructure</a:t>
            </a:r>
          </a:p>
        </p:txBody>
      </p:sp>
      <p:sp>
        <p:nvSpPr>
          <p:cNvPr id="3" name="Content Placeholder 2"/>
          <p:cNvSpPr>
            <a:spLocks noGrp="1"/>
          </p:cNvSpPr>
          <p:nvPr>
            <p:ph idx="1"/>
          </p:nvPr>
        </p:nvSpPr>
        <p:spPr>
          <a:xfrm>
            <a:off x="35496" y="1432520"/>
            <a:ext cx="5112568" cy="4876800"/>
          </a:xfrm>
        </p:spPr>
        <p:txBody>
          <a:bodyPr/>
          <a:lstStyle/>
          <a:p>
            <a:r>
              <a:rPr lang="en-US" dirty="0" smtClean="0"/>
              <a:t>Hasan Hassan et al., </a:t>
            </a:r>
            <a:r>
              <a:rPr lang="en-US" b="1" dirty="0" smtClean="0">
                <a:hlinkClick r:id="rId2"/>
              </a:rPr>
              <a:t>SoftMC</a:t>
            </a:r>
            <a:r>
              <a:rPr lang="en-US" b="1" dirty="0">
                <a:hlinkClick r:id="rId2"/>
              </a:rPr>
              <a:t>: A Flexible and Practical Open-Source Infrastructure for Enabling Experimental DRAM </a:t>
            </a:r>
            <a:r>
              <a:rPr lang="en-US" b="1" dirty="0" smtClean="0">
                <a:hlinkClick r:id="rId2"/>
              </a:rPr>
              <a:t>Studies</a:t>
            </a:r>
            <a:r>
              <a:rPr lang="en-US" b="1" dirty="0" smtClean="0"/>
              <a:t>,</a:t>
            </a:r>
            <a:r>
              <a:rPr lang="en-US" dirty="0" smtClean="0"/>
              <a:t> HPCA 2017.</a:t>
            </a:r>
          </a:p>
          <a:p>
            <a:pPr marL="0" indent="0">
              <a:buNone/>
            </a:pPr>
            <a:endParaRPr lang="en-US" dirty="0" smtClean="0"/>
          </a:p>
          <a:p>
            <a:pPr marL="0" indent="0">
              <a:buNone/>
            </a:pPr>
            <a:endParaRPr lang="en-US" dirty="0"/>
          </a:p>
          <a:p>
            <a:r>
              <a:rPr lang="en-US" b="1" dirty="0">
                <a:solidFill>
                  <a:schemeClr val="accent2">
                    <a:lumMod val="75000"/>
                  </a:schemeClr>
                </a:solidFill>
              </a:rPr>
              <a:t>Flexible</a:t>
            </a:r>
          </a:p>
          <a:p>
            <a:r>
              <a:rPr lang="en-US" b="1" dirty="0" smtClean="0">
                <a:solidFill>
                  <a:schemeClr val="accent2">
                    <a:lumMod val="75000"/>
                  </a:schemeClr>
                </a:solidFill>
              </a:rPr>
              <a:t>Easy </a:t>
            </a:r>
            <a:r>
              <a:rPr lang="en-US" b="1" dirty="0">
                <a:solidFill>
                  <a:schemeClr val="accent2">
                    <a:lumMod val="75000"/>
                  </a:schemeClr>
                </a:solidFill>
              </a:rPr>
              <a:t>to Use (C++ API)</a:t>
            </a:r>
          </a:p>
          <a:p>
            <a:r>
              <a:rPr lang="en-US" b="1" dirty="0" smtClean="0">
                <a:solidFill>
                  <a:schemeClr val="accent2">
                    <a:lumMod val="75000"/>
                  </a:schemeClr>
                </a:solidFill>
              </a:rPr>
              <a:t>Open</a:t>
            </a:r>
            <a:r>
              <a:rPr lang="en-US" b="1" dirty="0">
                <a:solidFill>
                  <a:schemeClr val="accent2">
                    <a:lumMod val="75000"/>
                  </a:schemeClr>
                </a:solidFill>
              </a:rPr>
              <a:t>-source </a:t>
            </a:r>
          </a:p>
          <a:p>
            <a:pPr marL="0" indent="0">
              <a:buNone/>
            </a:pPr>
            <a:r>
              <a:rPr lang="en-US" i="1" dirty="0" smtClean="0">
                <a:solidFill>
                  <a:srgbClr val="0000FF"/>
                </a:solidFill>
              </a:rPr>
              <a:t>    </a:t>
            </a:r>
            <a:r>
              <a:rPr lang="en-US" i="1" dirty="0" err="1" smtClean="0">
                <a:solidFill>
                  <a:srgbClr val="0000FF"/>
                </a:solidFill>
              </a:rPr>
              <a:t>github.com</a:t>
            </a:r>
            <a:r>
              <a:rPr lang="en-US" i="1" dirty="0">
                <a:solidFill>
                  <a:srgbClr val="0000FF"/>
                </a:solidFill>
              </a:rPr>
              <a:t>/CMU-SAFARI/</a:t>
            </a:r>
            <a:r>
              <a:rPr lang="en-US" i="1" dirty="0" smtClean="0">
                <a:solidFill>
                  <a:srgbClr val="0000FF"/>
                </a:solidFill>
              </a:rPr>
              <a:t>SoftMC </a:t>
            </a:r>
            <a:endParaRPr lang="en-US" b="1" dirty="0" smtClean="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258</a:t>
            </a:fld>
            <a:endParaRPr lang="en-US" altLang="en-US">
              <a:solidFill>
                <a:srgbClr val="000000"/>
              </a:solidFil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03748" y="1232759"/>
            <a:ext cx="4004777" cy="4830993"/>
          </a:xfrm>
          <a:prstGeom prst="rect">
            <a:avLst/>
          </a:prstGeom>
        </p:spPr>
      </p:pic>
      <p:pic>
        <p:nvPicPr>
          <p:cNvPr id="6" name="Content Placeholder 7"/>
          <p:cNvPicPr>
            <a:picLocks noChangeAspect="1"/>
          </p:cNvPicPr>
          <p:nvPr/>
        </p:nvPicPr>
        <p:blipFill>
          <a:blip r:embed="rId4">
            <a:extLst>
              <a:ext uri="{28A0092B-C50C-407E-A947-70E740481C1C}">
                <a14:useLocalDpi xmlns:a14="http://schemas.microsoft.com/office/drawing/2010/main" val="0"/>
              </a:ext>
            </a:extLst>
          </a:blip>
          <a:stretch>
            <a:fillRect/>
          </a:stretch>
        </p:blipFill>
        <p:spPr bwMode="auto">
          <a:xfrm>
            <a:off x="5103748" y="1265237"/>
            <a:ext cx="4004777" cy="4830763"/>
          </a:xfrm>
          <a:prstGeom prst="rect">
            <a:avLst/>
          </a:prstGeom>
          <a:noFill/>
          <a:ln w="9525">
            <a:noFill/>
            <a:miter lim="800000"/>
            <a:headEnd/>
            <a:tailEnd/>
          </a:ln>
        </p:spPr>
      </p:pic>
    </p:spTree>
    <p:extLst>
      <p:ext uri="{BB962C8B-B14F-4D97-AF65-F5344CB8AC3E}">
        <p14:creationId xmlns:p14="http://schemas.microsoft.com/office/powerpoint/2010/main" val="832793710"/>
      </p:ext>
    </p:extLst>
  </p:cSld>
  <p:clrMapOvr>
    <a:masterClrMapping/>
  </p:clrMapOvr>
  <p:transition/>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642" y="152400"/>
            <a:ext cx="9144000" cy="1066800"/>
          </a:xfrm>
        </p:spPr>
        <p:txBody>
          <a:bodyPr/>
          <a:lstStyle/>
          <a:p>
            <a:r>
              <a:rPr lang="en-US" dirty="0"/>
              <a:t>SoftMC: Open Source DRAM Infrastructure</a:t>
            </a:r>
          </a:p>
        </p:txBody>
      </p:sp>
      <p:sp>
        <p:nvSpPr>
          <p:cNvPr id="3" name="Content Placeholder 2"/>
          <p:cNvSpPr>
            <a:spLocks noGrp="1"/>
          </p:cNvSpPr>
          <p:nvPr>
            <p:ph idx="1"/>
          </p:nvPr>
        </p:nvSpPr>
        <p:spPr/>
        <p:txBody>
          <a:bodyPr/>
          <a:lstStyle/>
          <a:p>
            <a:r>
              <a:rPr lang="en-US" dirty="0">
                <a:hlinkClick r:id="rId2"/>
              </a:rPr>
              <a:t>https://github.com/CMU-SAFARI/</a:t>
            </a:r>
            <a:r>
              <a:rPr lang="en-US" dirty="0" smtClean="0">
                <a:hlinkClick r:id="rId2"/>
              </a:rPr>
              <a:t>SoftMC</a:t>
            </a:r>
            <a:r>
              <a:rPr lang="en-US" dirty="0" smtClean="0"/>
              <a:t> </a:t>
            </a:r>
          </a:p>
          <a:p>
            <a:endParaRPr lang="en-US" dirty="0"/>
          </a:p>
          <a:p>
            <a:endParaRPr lang="en-US" dirty="0" smtClean="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259</a:t>
            </a:fld>
            <a:endParaRPr lang="en-US" altLang="en-US">
              <a:solidFill>
                <a:srgbClr val="000000"/>
              </a:solidFill>
            </a:endParaRPr>
          </a:p>
        </p:txBody>
      </p:sp>
      <p:pic>
        <p:nvPicPr>
          <p:cNvPr id="5" name="Picture 4"/>
          <p:cNvPicPr>
            <a:picLocks noChangeAspect="1"/>
          </p:cNvPicPr>
          <p:nvPr/>
        </p:nvPicPr>
        <p:blipFill>
          <a:blip r:embed="rId3"/>
          <a:stretch>
            <a:fillRect/>
          </a:stretch>
        </p:blipFill>
        <p:spPr>
          <a:xfrm>
            <a:off x="0" y="2915817"/>
            <a:ext cx="9144000" cy="2385391"/>
          </a:xfrm>
          <a:prstGeom prst="rect">
            <a:avLst/>
          </a:prstGeom>
        </p:spPr>
      </p:pic>
    </p:spTree>
    <p:extLst>
      <p:ext uri="{BB962C8B-B14F-4D97-AF65-F5344CB8AC3E}">
        <p14:creationId xmlns:p14="http://schemas.microsoft.com/office/powerpoint/2010/main" val="16129564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As Memory Scales, It Becomes Unreliable</a:t>
            </a:r>
            <a:endParaRPr lang="en-US" dirty="0"/>
          </a:p>
        </p:txBody>
      </p:sp>
      <p:sp>
        <p:nvSpPr>
          <p:cNvPr id="3" name="Content Placeholder 2"/>
          <p:cNvSpPr>
            <a:spLocks noGrp="1"/>
          </p:cNvSpPr>
          <p:nvPr>
            <p:ph idx="1"/>
          </p:nvPr>
        </p:nvSpPr>
        <p:spPr>
          <a:xfrm>
            <a:off x="107504" y="908720"/>
            <a:ext cx="9036496" cy="5339680"/>
          </a:xfrm>
        </p:spPr>
        <p:txBody>
          <a:bodyPr/>
          <a:lstStyle/>
          <a:p>
            <a:r>
              <a:rPr lang="en-US" dirty="0" smtClean="0">
                <a:solidFill>
                  <a:srgbClr val="FF0000"/>
                </a:solidFill>
              </a:rPr>
              <a:t>Data from all of Facebook’s servers worldwide</a:t>
            </a:r>
          </a:p>
          <a:p>
            <a:r>
              <a:rPr lang="en-US" sz="1800" dirty="0" smtClean="0"/>
              <a:t>Meza+, “</a:t>
            </a:r>
            <a:r>
              <a:rPr lang="en-US" sz="1800" dirty="0">
                <a:solidFill>
                  <a:srgbClr val="0000FF"/>
                </a:solidFill>
              </a:rPr>
              <a:t>Revisiting Memory Errors in Large-Scale Production Data </a:t>
            </a:r>
            <a:r>
              <a:rPr lang="en-US" sz="1800" dirty="0" smtClean="0">
                <a:solidFill>
                  <a:srgbClr val="0000FF"/>
                </a:solidFill>
              </a:rPr>
              <a:t>Centers</a:t>
            </a:r>
            <a:r>
              <a:rPr lang="en-US" sz="1800" dirty="0" smtClean="0"/>
              <a:t>,” DSN’15.</a:t>
            </a:r>
            <a:endParaRPr lang="en-US" sz="18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a:t>
            </a:fld>
            <a:endParaRPr lang="en-US" altLang="en-US">
              <a:solidFill>
                <a:srgbClr val="000000"/>
              </a:solidFill>
            </a:endParaRPr>
          </a:p>
        </p:txBody>
      </p:sp>
      <p:sp>
        <p:nvSpPr>
          <p:cNvPr id="5" name="Shape 402"/>
          <p:cNvSpPr/>
          <p:nvPr/>
        </p:nvSpPr>
        <p:spPr>
          <a:xfrm rot="548035">
            <a:off x="6981778" y="2908446"/>
            <a:ext cx="1526103" cy="2358594"/>
          </a:xfrm>
          <a:prstGeom prst="rect">
            <a:avLst/>
          </a:prstGeom>
          <a:solidFill>
            <a:srgbClr val="FFFFFF"/>
          </a:solidFill>
          <a:ln w="25400">
            <a:solidFill/>
            <a:miter lim="400000"/>
          </a:ln>
          <a:effectLst>
            <a:outerShdw blurRad="190500" dist="8455" dir="5400000" rotWithShape="0">
              <a:srgbClr val="000000"/>
            </a:outerShdw>
          </a:effectLst>
          <a:extLst>
            <a:ext uri="{C572A759-6A51-4108-AA02-DFA0A04FC94B}">
              <ma14:wrappingTextBoxFlag xmlns:ma14="http://schemas.microsoft.com/office/mac/drawingml/2011/main" val="1"/>
            </a:ext>
          </a:extLst>
        </p:spPr>
        <p:txBody>
          <a:bodyPr wrap="square" lIns="0" tIns="0" rIns="0" bIns="0" anchor="b">
            <a:spAutoFit/>
          </a:bodyPr>
          <a:lstStyle/>
          <a:p>
            <a:pPr algn="ctr">
              <a:lnSpc>
                <a:spcPct val="80000"/>
              </a:lnSpc>
              <a:defRPr spc="0">
                <a:solidFill>
                  <a:srgbClr val="000000"/>
                </a:solidFill>
              </a:defRPr>
            </a:pPr>
            <a:r>
              <a:rPr sz="3800" i="1" spc="-38" dirty="0">
                <a:solidFill>
                  <a:srgbClr val="405F82"/>
                </a:solidFill>
                <a:latin typeface="Garamond"/>
                <a:sym typeface="Vista Sans OT Medium"/>
              </a:rPr>
              <a:t>Intuition:</a:t>
            </a:r>
            <a:br>
              <a:rPr sz="3800" i="1" spc="-38" dirty="0">
                <a:solidFill>
                  <a:srgbClr val="405F82"/>
                </a:solidFill>
                <a:latin typeface="Garamond"/>
                <a:sym typeface="Vista Sans OT Medium"/>
              </a:rPr>
            </a:br>
            <a:r>
              <a:rPr sz="3800" i="1" spc="-38" dirty="0">
                <a:solidFill>
                  <a:srgbClr val="0000FF"/>
                </a:solidFill>
                <a:latin typeface="Garamond"/>
                <a:sym typeface="Vista Sans OT Medium"/>
              </a:rPr>
              <a:t>quadratic</a:t>
            </a:r>
            <a:br>
              <a:rPr sz="3800" i="1" spc="-38" dirty="0">
                <a:solidFill>
                  <a:srgbClr val="0000FF"/>
                </a:solidFill>
                <a:latin typeface="Garamond"/>
                <a:sym typeface="Vista Sans OT Medium"/>
              </a:rPr>
            </a:br>
            <a:r>
              <a:rPr sz="3800" i="1" spc="-38" dirty="0">
                <a:solidFill>
                  <a:srgbClr val="0000FF"/>
                </a:solidFill>
                <a:latin typeface="Garamond"/>
                <a:sym typeface="Vista Sans OT Medium"/>
              </a:rPr>
              <a:t>increase in</a:t>
            </a:r>
            <a:br>
              <a:rPr sz="3800" i="1" spc="-38" dirty="0">
                <a:solidFill>
                  <a:srgbClr val="0000FF"/>
                </a:solidFill>
                <a:latin typeface="Garamond"/>
                <a:sym typeface="Vista Sans OT Medium"/>
              </a:rPr>
            </a:br>
            <a:r>
              <a:rPr sz="3800" i="1" spc="-38" dirty="0">
                <a:solidFill>
                  <a:srgbClr val="0000FF"/>
                </a:solidFill>
                <a:latin typeface="Garamond"/>
                <a:sym typeface="Vista Sans OT Medium"/>
              </a:rPr>
              <a:t>capacity</a:t>
            </a:r>
          </a:p>
        </p:txBody>
      </p:sp>
      <p:pic>
        <p:nvPicPr>
          <p:cNvPr id="6" name="Picture 5"/>
          <p:cNvPicPr>
            <a:picLocks noChangeAspect="1"/>
          </p:cNvPicPr>
          <p:nvPr/>
        </p:nvPicPr>
        <p:blipFill>
          <a:blip r:embed="rId2"/>
          <a:stretch>
            <a:fillRect/>
          </a:stretch>
        </p:blipFill>
        <p:spPr>
          <a:xfrm>
            <a:off x="1634751" y="1844824"/>
            <a:ext cx="4953473" cy="4968552"/>
          </a:xfrm>
          <a:prstGeom prst="rect">
            <a:avLst/>
          </a:prstGeom>
        </p:spPr>
      </p:pic>
    </p:spTree>
    <p:extLst>
      <p:ext uri="{BB962C8B-B14F-4D97-AF65-F5344CB8AC3E}">
        <p14:creationId xmlns:p14="http://schemas.microsoft.com/office/powerpoint/2010/main" val="2699310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Tackling the Fixed Latency Mindset</a:t>
            </a:r>
            <a:endParaRPr lang="en-US" dirty="0"/>
          </a:p>
        </p:txBody>
      </p:sp>
      <p:sp>
        <p:nvSpPr>
          <p:cNvPr id="3" name="Content Placeholder 2"/>
          <p:cNvSpPr>
            <a:spLocks noGrp="1"/>
          </p:cNvSpPr>
          <p:nvPr>
            <p:ph idx="1"/>
          </p:nvPr>
        </p:nvSpPr>
        <p:spPr>
          <a:xfrm>
            <a:off x="228600" y="1052736"/>
            <a:ext cx="8610600" cy="4876800"/>
          </a:xfrm>
        </p:spPr>
        <p:txBody>
          <a:bodyPr/>
          <a:lstStyle/>
          <a:p>
            <a:r>
              <a:rPr lang="en-US" dirty="0" smtClean="0"/>
              <a:t>Reliable operation latency is actually very heterogeneous</a:t>
            </a:r>
          </a:p>
          <a:p>
            <a:pPr lvl="1"/>
            <a:r>
              <a:rPr lang="en-US" dirty="0" smtClean="0"/>
              <a:t>Across temperatures, chips, parts of a chip, voltage levels, </a:t>
            </a:r>
            <a:r>
              <a:rPr lang="is-IS" dirty="0" smtClean="0"/>
              <a:t>…</a:t>
            </a:r>
          </a:p>
          <a:p>
            <a:pPr lvl="1"/>
            <a:endParaRPr lang="is-IS" dirty="0"/>
          </a:p>
          <a:p>
            <a:r>
              <a:rPr lang="is-IS" dirty="0" smtClean="0"/>
              <a:t>Idea: </a:t>
            </a:r>
            <a:r>
              <a:rPr lang="is-IS" dirty="0" smtClean="0">
                <a:solidFill>
                  <a:srgbClr val="0000FF"/>
                </a:solidFill>
              </a:rPr>
              <a:t>Dynamically find out and use the lowest latency one can reliably access a memory location with</a:t>
            </a:r>
          </a:p>
          <a:p>
            <a:pPr lvl="1"/>
            <a:r>
              <a:rPr lang="is-IS" dirty="0" smtClean="0"/>
              <a:t>Adaptive-Latency DRAM [HPCA 2015]</a:t>
            </a:r>
          </a:p>
          <a:p>
            <a:pPr lvl="1"/>
            <a:r>
              <a:rPr lang="is-IS" dirty="0" smtClean="0"/>
              <a:t>Flexible-Latency DRAM [SIGMETRICS 2016]</a:t>
            </a:r>
          </a:p>
          <a:p>
            <a:pPr lvl="1"/>
            <a:r>
              <a:rPr lang="is-IS" dirty="0" smtClean="0"/>
              <a:t>Design-Induced Variation-Aware DRAM [SIGMETRICS 2017]</a:t>
            </a:r>
          </a:p>
          <a:p>
            <a:pPr lvl="1"/>
            <a:r>
              <a:rPr lang="is-IS" dirty="0" smtClean="0"/>
              <a:t>Voltron [SIGMETRICS 2017]</a:t>
            </a:r>
          </a:p>
          <a:p>
            <a:pPr lvl="1"/>
            <a:r>
              <a:rPr lang="is-IS" dirty="0" smtClean="0"/>
              <a:t>...</a:t>
            </a:r>
          </a:p>
          <a:p>
            <a:pPr lvl="1"/>
            <a:endParaRPr lang="is-IS" dirty="0"/>
          </a:p>
          <a:p>
            <a:r>
              <a:rPr lang="is-IS" dirty="0" smtClean="0">
                <a:solidFill>
                  <a:srgbClr val="FF0000"/>
                </a:solidFill>
              </a:rPr>
              <a:t>We would like to find sources of latency heterogeneity and exploit them to minimize latency</a:t>
            </a:r>
            <a:endParaRPr lang="is-IS" dirty="0">
              <a:solidFill>
                <a:srgbClr val="FF0000"/>
              </a:solidFill>
            </a:endParaRPr>
          </a:p>
          <a:p>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260</a:t>
            </a:fld>
            <a:endParaRPr lang="en-US" altLang="en-US">
              <a:solidFill>
                <a:srgbClr val="000000"/>
              </a:solidFill>
            </a:endParaRPr>
          </a:p>
        </p:txBody>
      </p:sp>
    </p:spTree>
    <p:extLst>
      <p:ext uri="{BB962C8B-B14F-4D97-AF65-F5344CB8AC3E}">
        <p14:creationId xmlns:p14="http://schemas.microsoft.com/office/powerpoint/2010/main" val="12733320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sz="4000" b="0" dirty="0" smtClean="0">
                <a:latin typeface="+mn-lt"/>
              </a:rPr>
              <a:t>Adaptive-Latency DRAM</a:t>
            </a:r>
            <a:endParaRPr lang="en-US" sz="4000" b="0" dirty="0">
              <a:latin typeface="+mn-lt"/>
            </a:endParaRPr>
          </a:p>
        </p:txBody>
      </p:sp>
      <p:sp>
        <p:nvSpPr>
          <p:cNvPr id="3" name="Content Placeholder 2"/>
          <p:cNvSpPr>
            <a:spLocks noGrp="1"/>
          </p:cNvSpPr>
          <p:nvPr>
            <p:ph idx="1"/>
          </p:nvPr>
        </p:nvSpPr>
        <p:spPr>
          <a:xfrm>
            <a:off x="0" y="1219200"/>
            <a:ext cx="9144000" cy="4648200"/>
          </a:xfrm>
        </p:spPr>
        <p:txBody>
          <a:bodyPr/>
          <a:lstStyle/>
          <a:p>
            <a:pPr marL="457200" indent="-457200">
              <a:lnSpc>
                <a:spcPct val="100000"/>
              </a:lnSpc>
              <a:spcBef>
                <a:spcPts val="0"/>
              </a:spcBef>
            </a:pPr>
            <a:r>
              <a:rPr lang="en-US" i="1" dirty="0" smtClean="0">
                <a:solidFill>
                  <a:srgbClr val="000000"/>
                </a:solidFill>
              </a:rPr>
              <a:t>Key idea</a:t>
            </a:r>
          </a:p>
          <a:p>
            <a:pPr marL="914400" lvl="1" indent="-457200">
              <a:lnSpc>
                <a:spcPct val="100000"/>
              </a:lnSpc>
              <a:spcBef>
                <a:spcPts val="0"/>
              </a:spcBef>
            </a:pPr>
            <a:r>
              <a:rPr lang="en-US" b="1" dirty="0" smtClean="0">
                <a:solidFill>
                  <a:srgbClr val="000000"/>
                </a:solidFill>
              </a:rPr>
              <a:t>Optimize </a:t>
            </a:r>
            <a:r>
              <a:rPr lang="en-US" b="1" dirty="0">
                <a:solidFill>
                  <a:srgbClr val="000000"/>
                </a:solidFill>
              </a:rPr>
              <a:t>DRAM timing parameters </a:t>
            </a:r>
            <a:r>
              <a:rPr lang="en-US" b="1" dirty="0" smtClean="0">
                <a:solidFill>
                  <a:srgbClr val="000000"/>
                </a:solidFill>
              </a:rPr>
              <a:t>online</a:t>
            </a:r>
          </a:p>
          <a:p>
            <a:pPr marL="914400" lvl="1" indent="-457200">
              <a:lnSpc>
                <a:spcPct val="100000"/>
              </a:lnSpc>
              <a:spcBef>
                <a:spcPts val="0"/>
              </a:spcBef>
            </a:pPr>
            <a:endParaRPr lang="en-US" sz="2000" i="1" dirty="0" smtClean="0">
              <a:solidFill>
                <a:srgbClr val="000000"/>
              </a:solidFill>
            </a:endParaRPr>
          </a:p>
          <a:p>
            <a:pPr marL="457200" indent="-457200">
              <a:lnSpc>
                <a:spcPct val="100000"/>
              </a:lnSpc>
              <a:spcBef>
                <a:spcPts val="0"/>
              </a:spcBef>
            </a:pPr>
            <a:r>
              <a:rPr lang="en-US" i="1" dirty="0" smtClean="0">
                <a:solidFill>
                  <a:srgbClr val="000000"/>
                </a:solidFill>
              </a:rPr>
              <a:t>Two components</a:t>
            </a:r>
            <a:endParaRPr lang="en-US" sz="3200" i="1" dirty="0">
              <a:solidFill>
                <a:srgbClr val="000000"/>
              </a:solidFill>
            </a:endParaRPr>
          </a:p>
          <a:p>
            <a:pPr lvl="1">
              <a:lnSpc>
                <a:spcPct val="100000"/>
              </a:lnSpc>
              <a:spcBef>
                <a:spcPts val="0"/>
              </a:spcBef>
            </a:pPr>
            <a:r>
              <a:rPr lang="en-US" dirty="0" smtClean="0">
                <a:solidFill>
                  <a:srgbClr val="000000"/>
                </a:solidFill>
                <a:ea typeface="Cambria Math" panose="02040503050406030204" pitchFamily="18" charset="0"/>
              </a:rPr>
              <a:t>DRAM manufacturer provides multiple sets of reliable DRAM timing parameters at different temperatures for each DIMM</a:t>
            </a:r>
          </a:p>
          <a:p>
            <a:pPr lvl="1">
              <a:lnSpc>
                <a:spcPct val="100000"/>
              </a:lnSpc>
              <a:spcBef>
                <a:spcPts val="0"/>
              </a:spcBef>
            </a:pPr>
            <a:r>
              <a:rPr lang="en-US" dirty="0" smtClean="0">
                <a:solidFill>
                  <a:srgbClr val="000000"/>
                </a:solidFill>
              </a:rPr>
              <a:t>System monitors </a:t>
            </a:r>
            <a:r>
              <a:rPr lang="en-US" dirty="0">
                <a:solidFill>
                  <a:srgbClr val="000000"/>
                </a:solidFill>
              </a:rPr>
              <a:t>DRAM temperature </a:t>
            </a:r>
            <a:r>
              <a:rPr lang="en-US" dirty="0" smtClean="0">
                <a:solidFill>
                  <a:srgbClr val="000000"/>
                </a:solidFill>
              </a:rPr>
              <a:t>&amp; uses appropriate </a:t>
            </a:r>
            <a:r>
              <a:rPr lang="en-US" dirty="0">
                <a:solidFill>
                  <a:srgbClr val="000000"/>
                </a:solidFill>
              </a:rPr>
              <a:t>DRAM timing </a:t>
            </a:r>
            <a:r>
              <a:rPr lang="en-US" dirty="0" smtClean="0">
                <a:solidFill>
                  <a:srgbClr val="000000"/>
                </a:solidFill>
              </a:rPr>
              <a:t>parameters</a:t>
            </a:r>
            <a:endParaRPr lang="en-US" sz="4000" dirty="0">
              <a:solidFill>
                <a:srgbClr val="000000"/>
              </a:solidFill>
            </a:endParaRPr>
          </a:p>
        </p:txBody>
      </p:sp>
      <p:sp>
        <p:nvSpPr>
          <p:cNvPr id="6" name="Content Placeholder 2"/>
          <p:cNvSpPr txBox="1">
            <a:spLocks/>
          </p:cNvSpPr>
          <p:nvPr/>
        </p:nvSpPr>
        <p:spPr>
          <a:xfrm>
            <a:off x="685800" y="3657600"/>
            <a:ext cx="5638800" cy="548640"/>
          </a:xfrm>
          <a:prstGeom prst="rect">
            <a:avLst/>
          </a:prstGeom>
          <a:solidFill>
            <a:srgbClr val="0000FF"/>
          </a:solidFill>
          <a:effectLst>
            <a:softEdge rad="50800"/>
          </a:effectLst>
        </p:spPr>
        <p:txBody>
          <a:bodyPr vert="horz" wrap="none" lIns="0" tIns="0" rIns="0" bIns="91440" rtlCol="0" anchor="ctr">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Font typeface="Arial" panose="020B0604020202020204" pitchFamily="34" charset="0"/>
              <a:buNone/>
            </a:pPr>
            <a:r>
              <a:rPr lang="en-US" sz="3200" dirty="0" smtClean="0">
                <a:solidFill>
                  <a:prstClr val="white"/>
                </a:solidFill>
                <a:ea typeface="Cambria Math" panose="02040503050406030204" pitchFamily="18" charset="0"/>
              </a:rPr>
              <a:t>reliable DRAM timing parameters</a:t>
            </a:r>
            <a:endParaRPr lang="en-US" sz="3200" dirty="0">
              <a:solidFill>
                <a:prstClr val="white"/>
              </a:solidFill>
            </a:endParaRPr>
          </a:p>
        </p:txBody>
      </p:sp>
      <p:sp>
        <p:nvSpPr>
          <p:cNvPr id="7" name="Content Placeholder 2"/>
          <p:cNvSpPr txBox="1">
            <a:spLocks/>
          </p:cNvSpPr>
          <p:nvPr/>
        </p:nvSpPr>
        <p:spPr>
          <a:xfrm>
            <a:off x="3581400" y="4648200"/>
            <a:ext cx="3352800" cy="548640"/>
          </a:xfrm>
          <a:prstGeom prst="rect">
            <a:avLst/>
          </a:prstGeom>
          <a:solidFill>
            <a:srgbClr val="0000FF"/>
          </a:solidFill>
          <a:effectLst>
            <a:softEdge rad="50800"/>
          </a:effectLst>
        </p:spPr>
        <p:txBody>
          <a:bodyPr vert="horz" lIns="0" tIns="0" rIns="0" bIns="91440" rtlCol="0" anchor="ctr">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Font typeface="Arial" panose="020B0604020202020204" pitchFamily="34" charset="0"/>
              <a:buNone/>
            </a:pPr>
            <a:r>
              <a:rPr lang="en-US" sz="3200" dirty="0" smtClean="0">
                <a:solidFill>
                  <a:prstClr val="white"/>
                </a:solidFill>
                <a:ea typeface="Cambria Math" panose="02040503050406030204" pitchFamily="18" charset="0"/>
              </a:rPr>
              <a:t>DRAM temperature</a:t>
            </a:r>
            <a:endParaRPr lang="en-US" sz="3200" dirty="0">
              <a:solidFill>
                <a:prstClr val="white"/>
              </a:solidFill>
            </a:endParaRPr>
          </a:p>
        </p:txBody>
      </p:sp>
      <p:sp>
        <p:nvSpPr>
          <p:cNvPr id="8" name="Rectangle 7"/>
          <p:cNvSpPr/>
          <p:nvPr/>
        </p:nvSpPr>
        <p:spPr>
          <a:xfrm>
            <a:off x="1403648" y="6309320"/>
            <a:ext cx="7056784" cy="553998"/>
          </a:xfrm>
          <a:prstGeom prst="rect">
            <a:avLst/>
          </a:prstGeom>
        </p:spPr>
        <p:txBody>
          <a:bodyPr wrap="square">
            <a:spAutoFit/>
          </a:bodyPr>
          <a:lstStyle/>
          <a:p>
            <a:r>
              <a:rPr lang="en-US" sz="1500" dirty="0" smtClean="0">
                <a:solidFill>
                  <a:prstClr val="black"/>
                </a:solidFill>
              </a:rPr>
              <a:t>Lee+</a:t>
            </a:r>
            <a:r>
              <a:rPr lang="en-US" sz="1500" dirty="0">
                <a:solidFill>
                  <a:prstClr val="black"/>
                </a:solidFill>
              </a:rPr>
              <a:t>, </a:t>
            </a:r>
            <a:r>
              <a:rPr lang="en-US" sz="1500" dirty="0" smtClean="0">
                <a:solidFill>
                  <a:prstClr val="black"/>
                </a:solidFill>
              </a:rPr>
              <a:t>“</a:t>
            </a:r>
            <a:r>
              <a:rPr lang="en-US" sz="1500" dirty="0" smtClean="0">
                <a:solidFill>
                  <a:srgbClr val="0000FF"/>
                </a:solidFill>
              </a:rPr>
              <a:t>Adaptive-Latency DRAM: Optimizing DRAM Timing for the Common-Case</a:t>
            </a:r>
            <a:r>
              <a:rPr lang="en-US" sz="1500" dirty="0" smtClean="0">
                <a:solidFill>
                  <a:prstClr val="black"/>
                </a:solidFill>
              </a:rPr>
              <a:t>,</a:t>
            </a:r>
            <a:r>
              <a:rPr lang="en-US" sz="1500" dirty="0">
                <a:solidFill>
                  <a:prstClr val="black"/>
                </a:solidFill>
              </a:rPr>
              <a:t>” </a:t>
            </a:r>
            <a:r>
              <a:rPr lang="en-US" sz="1500" dirty="0" smtClean="0">
                <a:solidFill>
                  <a:prstClr val="black"/>
                </a:solidFill>
              </a:rPr>
              <a:t>HPCA 2015.</a:t>
            </a:r>
            <a:endParaRPr lang="en-US" sz="1500" dirty="0">
              <a:solidFill>
                <a:prstClr val="black"/>
              </a:solidFill>
            </a:endParaRPr>
          </a:p>
        </p:txBody>
      </p:sp>
    </p:spTree>
    <p:extLst>
      <p:ext uri="{BB962C8B-B14F-4D97-AF65-F5344CB8AC3E}">
        <p14:creationId xmlns:p14="http://schemas.microsoft.com/office/powerpoint/2010/main" val="2054108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prstClr val="black"/>
                </a:solidFill>
                <a:latin typeface="Calibri"/>
              </a:rPr>
              <a:t>Latency Reduction Summary of 115 DIMMs</a:t>
            </a:r>
            <a:endParaRPr lang="en-US" sz="4000" dirty="0">
              <a:solidFill>
                <a:prstClr val="black"/>
              </a:solidFill>
              <a:latin typeface="Calibri"/>
            </a:endParaRPr>
          </a:p>
        </p:txBody>
      </p:sp>
      <p:sp>
        <p:nvSpPr>
          <p:cNvPr id="8" name="Content Placeholder 2"/>
          <p:cNvSpPr txBox="1">
            <a:spLocks/>
          </p:cNvSpPr>
          <p:nvPr/>
        </p:nvSpPr>
        <p:spPr>
          <a:xfrm>
            <a:off x="381000" y="1066800"/>
            <a:ext cx="8382000" cy="510540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lnSpc>
                <a:spcPct val="100000"/>
              </a:lnSpc>
              <a:spcBef>
                <a:spcPts val="3000"/>
              </a:spcBef>
            </a:pPr>
            <a:r>
              <a:rPr lang="en-US" i="1" dirty="0" smtClean="0">
                <a:solidFill>
                  <a:srgbClr val="000000"/>
                </a:solidFill>
              </a:rPr>
              <a:t>Latency </a:t>
            </a:r>
            <a:r>
              <a:rPr lang="en-US" i="1" dirty="0">
                <a:solidFill>
                  <a:srgbClr val="000000"/>
                </a:solidFill>
              </a:rPr>
              <a:t>reduction for read &amp; write (55°C)</a:t>
            </a:r>
          </a:p>
          <a:p>
            <a:pPr lvl="1">
              <a:lnSpc>
                <a:spcPct val="100000"/>
              </a:lnSpc>
            </a:pPr>
            <a:r>
              <a:rPr lang="en-US" i="1" dirty="0" smtClean="0">
                <a:solidFill>
                  <a:srgbClr val="000000"/>
                </a:solidFill>
              </a:rPr>
              <a:t>Read Latency: </a:t>
            </a:r>
            <a:r>
              <a:rPr lang="en-US" b="1" i="1" dirty="0" smtClean="0">
                <a:solidFill>
                  <a:srgbClr val="0000FF"/>
                </a:solidFill>
              </a:rPr>
              <a:t>32.7%</a:t>
            </a:r>
          </a:p>
          <a:p>
            <a:pPr lvl="1">
              <a:lnSpc>
                <a:spcPct val="100000"/>
              </a:lnSpc>
            </a:pPr>
            <a:r>
              <a:rPr lang="en-US" i="1" dirty="0" smtClean="0">
                <a:solidFill>
                  <a:srgbClr val="000000"/>
                </a:solidFill>
              </a:rPr>
              <a:t>Write Latency: </a:t>
            </a:r>
            <a:r>
              <a:rPr lang="en-US" b="1" i="1" dirty="0" smtClean="0">
                <a:solidFill>
                  <a:srgbClr val="0000FF"/>
                </a:solidFill>
              </a:rPr>
              <a:t>55.1%</a:t>
            </a:r>
          </a:p>
          <a:p>
            <a:pPr marL="457200" indent="-457200">
              <a:lnSpc>
                <a:spcPct val="100000"/>
              </a:lnSpc>
              <a:spcBef>
                <a:spcPts val="3000"/>
              </a:spcBef>
            </a:pPr>
            <a:r>
              <a:rPr lang="en-US" i="1" dirty="0" smtClean="0">
                <a:solidFill>
                  <a:srgbClr val="000000"/>
                </a:solidFill>
              </a:rPr>
              <a:t>Latency reduction for each timing parameter (55°C) </a:t>
            </a:r>
          </a:p>
          <a:p>
            <a:pPr lvl="1">
              <a:lnSpc>
                <a:spcPct val="100000"/>
              </a:lnSpc>
            </a:pPr>
            <a:r>
              <a:rPr lang="en-US" i="1" dirty="0">
                <a:solidFill>
                  <a:srgbClr val="000000"/>
                </a:solidFill>
              </a:rPr>
              <a:t>S</a:t>
            </a:r>
            <a:r>
              <a:rPr lang="en-US" i="1" dirty="0" smtClean="0">
                <a:solidFill>
                  <a:srgbClr val="000000"/>
                </a:solidFill>
              </a:rPr>
              <a:t>ensing</a:t>
            </a:r>
            <a:r>
              <a:rPr lang="en-US" i="1" dirty="0">
                <a:solidFill>
                  <a:srgbClr val="000000"/>
                </a:solidFill>
              </a:rPr>
              <a:t>: </a:t>
            </a:r>
            <a:r>
              <a:rPr lang="en-US" b="1" i="1" dirty="0">
                <a:solidFill>
                  <a:srgbClr val="0000FF"/>
                </a:solidFill>
              </a:rPr>
              <a:t>17.3%</a:t>
            </a:r>
          </a:p>
          <a:p>
            <a:pPr lvl="1">
              <a:lnSpc>
                <a:spcPct val="100000"/>
              </a:lnSpc>
            </a:pPr>
            <a:r>
              <a:rPr lang="en-US" i="1" dirty="0" smtClean="0">
                <a:solidFill>
                  <a:srgbClr val="000000"/>
                </a:solidFill>
              </a:rPr>
              <a:t>Restore: </a:t>
            </a:r>
            <a:r>
              <a:rPr lang="en-US" b="1" i="1" dirty="0">
                <a:solidFill>
                  <a:srgbClr val="0000FF"/>
                </a:solidFill>
              </a:rPr>
              <a:t>37.3%</a:t>
            </a:r>
            <a:r>
              <a:rPr lang="en-US" i="1" dirty="0">
                <a:solidFill>
                  <a:srgbClr val="000000"/>
                </a:solidFill>
              </a:rPr>
              <a:t> (read), </a:t>
            </a:r>
            <a:r>
              <a:rPr lang="en-US" b="1" i="1" dirty="0">
                <a:solidFill>
                  <a:srgbClr val="0000FF"/>
                </a:solidFill>
              </a:rPr>
              <a:t>54.8%</a:t>
            </a:r>
            <a:r>
              <a:rPr lang="en-US" i="1" dirty="0">
                <a:solidFill>
                  <a:srgbClr val="000000"/>
                </a:solidFill>
              </a:rPr>
              <a:t> (write)</a:t>
            </a:r>
          </a:p>
          <a:p>
            <a:pPr lvl="1">
              <a:lnSpc>
                <a:spcPct val="100000"/>
              </a:lnSpc>
            </a:pPr>
            <a:r>
              <a:rPr lang="en-US" i="1" dirty="0" err="1" smtClean="0">
                <a:solidFill>
                  <a:srgbClr val="000000"/>
                </a:solidFill>
              </a:rPr>
              <a:t>Precharge</a:t>
            </a:r>
            <a:r>
              <a:rPr lang="en-US" i="1" dirty="0" smtClean="0">
                <a:solidFill>
                  <a:srgbClr val="000000"/>
                </a:solidFill>
              </a:rPr>
              <a:t>: </a:t>
            </a:r>
            <a:r>
              <a:rPr lang="en-US" b="1" i="1" dirty="0">
                <a:solidFill>
                  <a:srgbClr val="0000FF"/>
                </a:solidFill>
              </a:rPr>
              <a:t>35.2%</a:t>
            </a:r>
            <a:r>
              <a:rPr lang="en-US" i="1" dirty="0">
                <a:solidFill>
                  <a:srgbClr val="0000FF"/>
                </a:solidFill>
              </a:rPr>
              <a:t> </a:t>
            </a:r>
          </a:p>
        </p:txBody>
      </p:sp>
      <p:sp>
        <p:nvSpPr>
          <p:cNvPr id="4" name="Rectangle 3"/>
          <p:cNvSpPr/>
          <p:nvPr/>
        </p:nvSpPr>
        <p:spPr>
          <a:xfrm>
            <a:off x="1403648" y="6344604"/>
            <a:ext cx="7056784" cy="553998"/>
          </a:xfrm>
          <a:prstGeom prst="rect">
            <a:avLst/>
          </a:prstGeom>
        </p:spPr>
        <p:txBody>
          <a:bodyPr wrap="square">
            <a:spAutoFit/>
          </a:bodyPr>
          <a:lstStyle/>
          <a:p>
            <a:r>
              <a:rPr lang="en-US" sz="1500" dirty="0" smtClean="0">
                <a:solidFill>
                  <a:prstClr val="black"/>
                </a:solidFill>
              </a:rPr>
              <a:t>Lee+</a:t>
            </a:r>
            <a:r>
              <a:rPr lang="en-US" sz="1500" dirty="0">
                <a:solidFill>
                  <a:prstClr val="black"/>
                </a:solidFill>
              </a:rPr>
              <a:t>, </a:t>
            </a:r>
            <a:r>
              <a:rPr lang="en-US" sz="1500" dirty="0" smtClean="0">
                <a:solidFill>
                  <a:prstClr val="black"/>
                </a:solidFill>
              </a:rPr>
              <a:t>“</a:t>
            </a:r>
            <a:r>
              <a:rPr lang="en-US" sz="1500" dirty="0" smtClean="0">
                <a:solidFill>
                  <a:srgbClr val="0000FF"/>
                </a:solidFill>
              </a:rPr>
              <a:t>Adaptive-Latency DRAM: Optimizing DRAM Timing for the Common-Case</a:t>
            </a:r>
            <a:r>
              <a:rPr lang="en-US" sz="1500" dirty="0" smtClean="0">
                <a:solidFill>
                  <a:prstClr val="black"/>
                </a:solidFill>
              </a:rPr>
              <a:t>,</a:t>
            </a:r>
            <a:r>
              <a:rPr lang="en-US" sz="1500" dirty="0">
                <a:solidFill>
                  <a:prstClr val="black"/>
                </a:solidFill>
              </a:rPr>
              <a:t>” </a:t>
            </a:r>
            <a:r>
              <a:rPr lang="en-US" sz="1500" dirty="0" smtClean="0">
                <a:solidFill>
                  <a:prstClr val="black"/>
                </a:solidFill>
              </a:rPr>
              <a:t>HPCA 2015.</a:t>
            </a:r>
            <a:endParaRPr lang="en-US" sz="1500" dirty="0">
              <a:solidFill>
                <a:prstClr val="black"/>
              </a:solidFill>
            </a:endParaRPr>
          </a:p>
        </p:txBody>
      </p:sp>
    </p:spTree>
    <p:extLst>
      <p:ext uri="{BB962C8B-B14F-4D97-AF65-F5344CB8AC3E}">
        <p14:creationId xmlns:p14="http://schemas.microsoft.com/office/powerpoint/2010/main" val="2593121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8">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8">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8">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8">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76200" y="152401"/>
            <a:ext cx="92964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srgbClr val="000000"/>
                </a:solidFill>
                <a:latin typeface="Calibri"/>
              </a:rPr>
              <a:t>AL-DRAM: Real System Evaluation</a:t>
            </a:r>
            <a:endParaRPr lang="en-US" sz="4000" dirty="0">
              <a:solidFill>
                <a:srgbClr val="000000"/>
              </a:solidFill>
              <a:latin typeface="Calibri"/>
            </a:endParaRPr>
          </a:p>
        </p:txBody>
      </p:sp>
      <p:sp>
        <p:nvSpPr>
          <p:cNvPr id="8" name="Content Placeholder 2"/>
          <p:cNvSpPr txBox="1">
            <a:spLocks/>
          </p:cNvSpPr>
          <p:nvPr/>
        </p:nvSpPr>
        <p:spPr>
          <a:xfrm>
            <a:off x="381000" y="1066800"/>
            <a:ext cx="8382000" cy="510540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lnSpc>
                <a:spcPct val="100000"/>
              </a:lnSpc>
              <a:spcBef>
                <a:spcPts val="3000"/>
              </a:spcBef>
            </a:pPr>
            <a:r>
              <a:rPr lang="en-US" i="1" dirty="0" smtClean="0">
                <a:solidFill>
                  <a:prstClr val="black"/>
                </a:solidFill>
              </a:rPr>
              <a:t>System</a:t>
            </a:r>
            <a:endParaRPr lang="en-US" i="1" dirty="0">
              <a:solidFill>
                <a:prstClr val="black"/>
              </a:solidFill>
            </a:endParaRPr>
          </a:p>
          <a:p>
            <a:pPr lvl="1">
              <a:lnSpc>
                <a:spcPct val="100000"/>
              </a:lnSpc>
            </a:pPr>
            <a:r>
              <a:rPr lang="en-US" i="1" dirty="0" smtClean="0">
                <a:solidFill>
                  <a:prstClr val="black"/>
                </a:solidFill>
              </a:rPr>
              <a:t>CPU: AMD 4386 ( 8 Cores, 3.1GHz, 8MB LLC)</a:t>
            </a:r>
            <a:endParaRPr lang="en-US" b="1" i="1" dirty="0" smtClean="0">
              <a:solidFill>
                <a:prstClr val="black"/>
              </a:solidFill>
            </a:endParaRPr>
          </a:p>
          <a:p>
            <a:pPr lvl="1">
              <a:lnSpc>
                <a:spcPct val="100000"/>
              </a:lnSpc>
            </a:pPr>
            <a:r>
              <a:rPr lang="en-US" dirty="0" smtClean="0">
                <a:solidFill>
                  <a:prstClr val="black"/>
                </a:solidFill>
              </a:rPr>
              <a:t>DRAM: 4GByte DDR3-1600 (800Mhz Clock)</a:t>
            </a:r>
          </a:p>
          <a:p>
            <a:pPr lvl="1">
              <a:lnSpc>
                <a:spcPct val="100000"/>
              </a:lnSpc>
            </a:pPr>
            <a:r>
              <a:rPr lang="en-US" dirty="0" smtClean="0">
                <a:solidFill>
                  <a:prstClr val="black"/>
                </a:solidFill>
              </a:rPr>
              <a:t>OS: Linux</a:t>
            </a:r>
          </a:p>
          <a:p>
            <a:pPr lvl="1">
              <a:lnSpc>
                <a:spcPct val="100000"/>
              </a:lnSpc>
            </a:pPr>
            <a:r>
              <a:rPr lang="en-US" dirty="0" smtClean="0">
                <a:solidFill>
                  <a:prstClr val="black"/>
                </a:solidFill>
              </a:rPr>
              <a:t>Storage: 128GByte SSD</a:t>
            </a:r>
          </a:p>
          <a:p>
            <a:pPr marL="457200" indent="-457200">
              <a:lnSpc>
                <a:spcPct val="100000"/>
              </a:lnSpc>
              <a:spcBef>
                <a:spcPts val="3000"/>
              </a:spcBef>
            </a:pPr>
            <a:r>
              <a:rPr lang="en-US" i="1" dirty="0" smtClean="0">
                <a:solidFill>
                  <a:prstClr val="black"/>
                </a:solidFill>
              </a:rPr>
              <a:t>Workload</a:t>
            </a:r>
            <a:endParaRPr lang="en-US" i="1" dirty="0">
              <a:solidFill>
                <a:prstClr val="black"/>
              </a:solidFill>
            </a:endParaRPr>
          </a:p>
          <a:p>
            <a:pPr lvl="1">
              <a:lnSpc>
                <a:spcPct val="100000"/>
              </a:lnSpc>
            </a:pPr>
            <a:r>
              <a:rPr lang="en-US" i="1" dirty="0" smtClean="0">
                <a:solidFill>
                  <a:prstClr val="black"/>
                </a:solidFill>
              </a:rPr>
              <a:t>35 applications from SPEC, STREAM, Parsec, </a:t>
            </a:r>
            <a:r>
              <a:rPr lang="en-US" i="1" dirty="0" err="1" smtClean="0">
                <a:solidFill>
                  <a:prstClr val="black"/>
                </a:solidFill>
              </a:rPr>
              <a:t>Memcached</a:t>
            </a:r>
            <a:r>
              <a:rPr lang="en-US" i="1" dirty="0" smtClean="0">
                <a:solidFill>
                  <a:prstClr val="black"/>
                </a:solidFill>
              </a:rPr>
              <a:t>, Apache, GUPS</a:t>
            </a:r>
          </a:p>
        </p:txBody>
      </p:sp>
      <p:pic>
        <p:nvPicPr>
          <p:cNvPr id="5" name="Picture 4"/>
          <p:cNvPicPr>
            <a:picLocks noChangeAspect="1"/>
          </p:cNvPicPr>
          <p:nvPr/>
        </p:nvPicPr>
        <p:blipFill>
          <a:blip r:embed="rId2"/>
          <a:stretch>
            <a:fillRect/>
          </a:stretch>
        </p:blipFill>
        <p:spPr>
          <a:xfrm>
            <a:off x="5095374" y="2743200"/>
            <a:ext cx="4048626" cy="2057400"/>
          </a:xfrm>
          <a:prstGeom prst="rect">
            <a:avLst/>
          </a:prstGeom>
        </p:spPr>
      </p:pic>
      <p:sp>
        <p:nvSpPr>
          <p:cNvPr id="3" name="Oval 2"/>
          <p:cNvSpPr/>
          <p:nvPr/>
        </p:nvSpPr>
        <p:spPr>
          <a:xfrm>
            <a:off x="7031736" y="4151376"/>
            <a:ext cx="182880" cy="182880"/>
          </a:xfrm>
          <a:prstGeom prst="ellipse">
            <a:avLst/>
          </a:prstGeom>
          <a:solidFill>
            <a:schemeClr val="tx1"/>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p:nvPicPr>
        <p:blipFill>
          <a:blip r:embed="rId3"/>
          <a:stretch>
            <a:fillRect/>
          </a:stretch>
        </p:blipFill>
        <p:spPr>
          <a:xfrm>
            <a:off x="76200" y="2286000"/>
            <a:ext cx="8943975" cy="4410075"/>
          </a:xfrm>
          <a:prstGeom prst="rect">
            <a:avLst/>
          </a:prstGeom>
          <a:ln w="50800">
            <a:solidFill>
              <a:schemeClr val="tx1"/>
            </a:solidFill>
          </a:ln>
        </p:spPr>
      </p:pic>
    </p:spTree>
    <p:extLst>
      <p:ext uri="{BB962C8B-B14F-4D97-AF65-F5344CB8AC3E}">
        <p14:creationId xmlns:p14="http://schemas.microsoft.com/office/powerpoint/2010/main" val="3196892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xit" presetSubtype="0" fill="hold" nodeType="clickEffect">
                                  <p:stCondLst>
                                    <p:cond delay="0"/>
                                  </p:stCondLst>
                                  <p:childTnLst>
                                    <p:animEffect transition="out" filter="fade">
                                      <p:cBhvr>
                                        <p:cTn id="18" dur="500"/>
                                        <p:tgtEl>
                                          <p:spTgt spid="2"/>
                                        </p:tgtEl>
                                      </p:cBhvr>
                                    </p:animEffect>
                                    <p:anim calcmode="lin" valueType="num">
                                      <p:cBhvr>
                                        <p:cTn id="19" dur="500"/>
                                        <p:tgtEl>
                                          <p:spTgt spid="2"/>
                                        </p:tgtEl>
                                        <p:attrNameLst>
                                          <p:attrName>ppt_x</p:attrName>
                                        </p:attrNameLst>
                                      </p:cBhvr>
                                      <p:tavLst>
                                        <p:tav tm="0">
                                          <p:val>
                                            <p:strVal val="ppt_x"/>
                                          </p:val>
                                        </p:tav>
                                        <p:tav tm="100000">
                                          <p:val>
                                            <p:strVal val="ppt_x"/>
                                          </p:val>
                                        </p:tav>
                                      </p:tavLst>
                                    </p:anim>
                                    <p:anim calcmode="lin" valueType="num">
                                      <p:cBhvr>
                                        <p:cTn id="20" dur="500"/>
                                        <p:tgtEl>
                                          <p:spTgt spid="2"/>
                                        </p:tgtEl>
                                        <p:attrNameLst>
                                          <p:attrName>ppt_y</p:attrName>
                                        </p:attrNameLst>
                                      </p:cBhvr>
                                      <p:tavLst>
                                        <p:tav tm="0">
                                          <p:val>
                                            <p:strVal val="ppt_y"/>
                                          </p:val>
                                        </p:tav>
                                        <p:tav tm="100000">
                                          <p:val>
                                            <p:strVal val="ppt_y+.1"/>
                                          </p:val>
                                        </p:tav>
                                      </p:tavLst>
                                    </p:anim>
                                    <p:set>
                                      <p:cBhvr>
                                        <p:cTn id="21" dur="1" fill="hold">
                                          <p:stCondLst>
                                            <p:cond delay="499"/>
                                          </p:stCondLst>
                                        </p:cTn>
                                        <p:tgtEl>
                                          <p:spTgt spid="2"/>
                                        </p:tgtEl>
                                        <p:attrNameLst>
                                          <p:attrName>style.visibility</p:attrName>
                                        </p:attrNameLst>
                                      </p:cBhvr>
                                      <p:to>
                                        <p:strVal val="hidden"/>
                                      </p:to>
                                    </p:set>
                                  </p:childTnLst>
                                </p:cTn>
                              </p:par>
                            </p:childTnLst>
                          </p:cTn>
                        </p:par>
                        <p:par>
                          <p:cTn id="22" fill="hold">
                            <p:stCondLst>
                              <p:cond delay="500"/>
                            </p:stCondLst>
                            <p:childTnLst>
                              <p:par>
                                <p:cTn id="23" presetID="1" presetClass="entr" presetSubtype="0" fill="hold" nodeType="afterEffect">
                                  <p:stCondLst>
                                    <p:cond delay="0"/>
                                  </p:stCondLst>
                                  <p:childTnLst>
                                    <p:set>
                                      <p:cBhvr>
                                        <p:cTn id="24" dur="1" fill="hold">
                                          <p:stCondLst>
                                            <p:cond delay="0"/>
                                          </p:stCondLst>
                                        </p:cTn>
                                        <p:tgtEl>
                                          <p:spTgt spid="8">
                                            <p:txEl>
                                              <p:pRg st="2" end="2"/>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8">
                                            <p:txEl>
                                              <p:pRg st="3" end="3"/>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8">
                                            <p:txEl>
                                              <p:pRg st="4" end="4"/>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8">
                                            <p:txEl>
                                              <p:pRg st="5" end="5"/>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Chart 9"/>
          <p:cNvGraphicFramePr>
            <a:graphicFrameLocks/>
          </p:cNvGraphicFramePr>
          <p:nvPr>
            <p:extLst/>
          </p:nvPr>
        </p:nvGraphicFramePr>
        <p:xfrm>
          <a:off x="461666" y="990601"/>
          <a:ext cx="8458200" cy="4267199"/>
        </p:xfrm>
        <a:graphic>
          <a:graphicData uri="http://schemas.openxmlformats.org/drawingml/2006/chart">
            <c:chart xmlns:c="http://schemas.openxmlformats.org/drawingml/2006/chart" xmlns:r="http://schemas.openxmlformats.org/officeDocument/2006/relationships" r:id="rId2"/>
          </a:graphicData>
        </a:graphic>
      </p:graphicFrame>
      <p:grpSp>
        <p:nvGrpSpPr>
          <p:cNvPr id="21" name="Group 20"/>
          <p:cNvGrpSpPr/>
          <p:nvPr/>
        </p:nvGrpSpPr>
        <p:grpSpPr>
          <a:xfrm>
            <a:off x="461666" y="990600"/>
            <a:ext cx="8458200" cy="4267199"/>
            <a:chOff x="461666" y="1143000"/>
            <a:chExt cx="8458200" cy="4267199"/>
          </a:xfrm>
        </p:grpSpPr>
        <p:graphicFrame>
          <p:nvGraphicFramePr>
            <p:cNvPr id="8" name="Chart 7"/>
            <p:cNvGraphicFramePr>
              <a:graphicFrameLocks/>
            </p:cNvGraphicFramePr>
            <p:nvPr>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Box 54"/>
            <p:cNvSpPr txBox="1"/>
            <p:nvPr/>
          </p:nvSpPr>
          <p:spPr>
            <a:xfrm>
              <a:off x="6977768" y="3010335"/>
              <a:ext cx="990624" cy="43090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2200" b="1" i="1" dirty="0" smtClean="0">
                  <a:solidFill>
                    <a:srgbClr val="4472C4"/>
                  </a:solidFill>
                  <a:latin typeface="Calibri Light"/>
                </a:rPr>
                <a:t>1.4%</a:t>
              </a:r>
              <a:endParaRPr lang="en-US" sz="2200" b="1" i="1" dirty="0">
                <a:solidFill>
                  <a:srgbClr val="4472C4"/>
                </a:solidFill>
                <a:latin typeface="Calibri Light"/>
              </a:endParaRPr>
            </a:p>
          </p:txBody>
        </p:sp>
        <p:sp>
          <p:nvSpPr>
            <p:cNvPr id="20" name="TextBox 54"/>
            <p:cNvSpPr txBox="1"/>
            <p:nvPr/>
          </p:nvSpPr>
          <p:spPr>
            <a:xfrm>
              <a:off x="7606889" y="2624282"/>
              <a:ext cx="990624" cy="430859"/>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2200" b="1" i="1" dirty="0" smtClean="0">
                  <a:solidFill>
                    <a:srgbClr val="4472C4"/>
                  </a:solidFill>
                  <a:latin typeface="Calibri Light"/>
                </a:rPr>
                <a:t>6.7%</a:t>
              </a:r>
              <a:endParaRPr lang="en-US" sz="2200" b="1" i="1" dirty="0">
                <a:solidFill>
                  <a:srgbClr val="4472C4"/>
                </a:solidFill>
                <a:latin typeface="Calibri Light"/>
              </a:endParaRPr>
            </a:p>
          </p:txBody>
        </p:sp>
      </p:grpSp>
      <p:grpSp>
        <p:nvGrpSpPr>
          <p:cNvPr id="18" name="Group 17"/>
          <p:cNvGrpSpPr/>
          <p:nvPr/>
        </p:nvGrpSpPr>
        <p:grpSpPr>
          <a:xfrm>
            <a:off x="461666" y="990600"/>
            <a:ext cx="8458200" cy="4267199"/>
            <a:chOff x="461666" y="1143000"/>
            <a:chExt cx="8458200" cy="4267199"/>
          </a:xfrm>
        </p:grpSpPr>
        <p:graphicFrame>
          <p:nvGraphicFramePr>
            <p:cNvPr id="11" name="Chart 10"/>
            <p:cNvGraphicFramePr>
              <a:graphicFrameLocks/>
            </p:cNvGraphicFramePr>
            <p:nvPr>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4"/>
            </a:graphicData>
          </a:graphic>
        </p:graphicFrame>
        <p:sp>
          <p:nvSpPr>
            <p:cNvPr id="17" name="TextBox 54"/>
            <p:cNvSpPr txBox="1"/>
            <p:nvPr/>
          </p:nvSpPr>
          <p:spPr>
            <a:xfrm>
              <a:off x="7924800" y="2723778"/>
              <a:ext cx="914416" cy="430901"/>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5.0%</a:t>
              </a:r>
              <a:endParaRPr lang="en-US" sz="2200" b="1" i="1" dirty="0">
                <a:solidFill>
                  <a:srgbClr val="4472C4"/>
                </a:solidFill>
                <a:latin typeface="Calibri Light"/>
              </a:endParaRPr>
            </a:p>
          </p:txBody>
        </p:sp>
      </p:grpSp>
      <p:sp>
        <p:nvSpPr>
          <p:cNvPr id="7"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srgbClr val="000000"/>
                </a:solidFill>
                <a:latin typeface="Calibri"/>
              </a:rPr>
              <a:t>AL-DRAM: Single-Core Evaluation</a:t>
            </a:r>
            <a:endParaRPr lang="en-US" sz="4000" dirty="0">
              <a:solidFill>
                <a:srgbClr val="000000"/>
              </a:solidFill>
              <a:latin typeface="Calibri"/>
            </a:endParaRPr>
          </a:p>
        </p:txBody>
      </p:sp>
      <p:sp>
        <p:nvSpPr>
          <p:cNvPr id="4" name="TextBox 54"/>
          <p:cNvSpPr txBox="1"/>
          <p:nvPr/>
        </p:nvSpPr>
        <p:spPr>
          <a:xfrm>
            <a:off x="3585866" y="1567190"/>
            <a:ext cx="15240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sp>
        <p:nvSpPr>
          <p:cNvPr id="12" name="TextBox 54"/>
          <p:cNvSpPr txBox="1"/>
          <p:nvPr/>
        </p:nvSpPr>
        <p:spPr>
          <a:xfrm>
            <a:off x="3357266" y="1524000"/>
            <a:ext cx="20574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sp>
        <p:nvSpPr>
          <p:cNvPr id="13" name="Punchline"/>
          <p:cNvSpPr txBox="1"/>
          <p:nvPr/>
        </p:nvSpPr>
        <p:spPr>
          <a:xfrm>
            <a:off x="-152400" y="5566750"/>
            <a:ext cx="9448800" cy="670562"/>
          </a:xfrm>
          <a:prstGeom prst="rect">
            <a:avLst/>
          </a:prstGeom>
          <a:noFill/>
        </p:spPr>
        <p:txBody>
          <a:bodyPr wrap="square" rtlCol="0" anchor="ctr">
            <a:noAutofit/>
          </a:bodyPr>
          <a:lstStyle/>
          <a:p>
            <a:pPr algn="ctr"/>
            <a:r>
              <a:rPr lang="en-US" sz="3600" i="1" dirty="0" smtClean="0">
                <a:solidFill>
                  <a:srgbClr val="0000FF"/>
                </a:solidFill>
                <a:latin typeface="Calibri Light"/>
              </a:rPr>
              <a:t>AL-DRAM </a:t>
            </a:r>
            <a:r>
              <a:rPr lang="en-US" sz="3600" b="1" i="1" dirty="0" smtClean="0">
                <a:solidFill>
                  <a:srgbClr val="0000FF"/>
                </a:solidFill>
                <a:latin typeface="Calibri Light"/>
              </a:rPr>
              <a:t>improves single-core performance </a:t>
            </a:r>
          </a:p>
          <a:p>
            <a:pPr algn="ctr"/>
            <a:r>
              <a:rPr lang="en-US" sz="3600" i="1" dirty="0" smtClean="0">
                <a:solidFill>
                  <a:srgbClr val="0000FF"/>
                </a:solidFill>
                <a:latin typeface="Calibri Light"/>
              </a:rPr>
              <a:t>on a real system</a:t>
            </a:r>
            <a:endParaRPr lang="en-US" sz="3600" i="1" dirty="0">
              <a:solidFill>
                <a:srgbClr val="0000FF"/>
              </a:solidFill>
              <a:latin typeface="Calibri Light"/>
            </a:endParaRPr>
          </a:p>
        </p:txBody>
      </p:sp>
      <p:sp>
        <p:nvSpPr>
          <p:cNvPr id="9" name="TextBox 8"/>
          <p:cNvSpPr txBox="1"/>
          <p:nvPr/>
        </p:nvSpPr>
        <p:spPr>
          <a:xfrm rot="16200000">
            <a:off x="-1559868" y="2626666"/>
            <a:ext cx="3581402" cy="461665"/>
          </a:xfrm>
          <a:prstGeom prst="rect">
            <a:avLst/>
          </a:prstGeom>
          <a:noFill/>
        </p:spPr>
        <p:txBody>
          <a:bodyPr wrap="square" rtlCol="0">
            <a:spAutoFit/>
          </a:bodyPr>
          <a:lstStyle/>
          <a:p>
            <a:pPr algn="ctr"/>
            <a:r>
              <a:rPr lang="en-US" sz="2400" b="1" i="1" dirty="0" smtClean="0">
                <a:solidFill>
                  <a:prstClr val="black"/>
                </a:solidFill>
                <a:latin typeface="Calibri Light"/>
              </a:rPr>
              <a:t>Performance Improvement</a:t>
            </a:r>
            <a:endParaRPr lang="en-US" sz="2400" b="1" i="1" dirty="0">
              <a:solidFill>
                <a:prstClr val="black"/>
              </a:solidFill>
              <a:latin typeface="Calibri Light"/>
            </a:endParaRPr>
          </a:p>
        </p:txBody>
      </p:sp>
      <p:cxnSp>
        <p:nvCxnSpPr>
          <p:cNvPr id="3" name="Straight Connector 2"/>
          <p:cNvCxnSpPr/>
          <p:nvPr/>
        </p:nvCxnSpPr>
        <p:spPr>
          <a:xfrm>
            <a:off x="6858000" y="838200"/>
            <a:ext cx="0" cy="4343400"/>
          </a:xfrm>
          <a:prstGeom prst="line">
            <a:avLst/>
          </a:prstGeom>
          <a:ln w="1270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6858000" y="914400"/>
            <a:ext cx="2286000" cy="1384995"/>
          </a:xfrm>
          <a:prstGeom prst="rect">
            <a:avLst/>
          </a:prstGeom>
          <a:noFill/>
        </p:spPr>
        <p:txBody>
          <a:bodyPr wrap="square" rtlCol="0">
            <a:spAutoFit/>
          </a:bodyPr>
          <a:lstStyle/>
          <a:p>
            <a:pPr algn="ctr"/>
            <a:r>
              <a:rPr lang="en-US" sz="2800" dirty="0" smtClean="0">
                <a:solidFill>
                  <a:srgbClr val="000000"/>
                </a:solidFill>
                <a:latin typeface="Calibri Light"/>
              </a:rPr>
              <a:t>Average</a:t>
            </a:r>
          </a:p>
          <a:p>
            <a:pPr algn="ctr"/>
            <a:r>
              <a:rPr lang="en-US" sz="2800" dirty="0" smtClean="0">
                <a:solidFill>
                  <a:srgbClr val="000000"/>
                </a:solidFill>
                <a:latin typeface="Calibri Light"/>
              </a:rPr>
              <a:t>Improvement</a:t>
            </a:r>
          </a:p>
          <a:p>
            <a:pPr algn="ctr"/>
            <a:endParaRPr lang="en-US" sz="2800" dirty="0">
              <a:solidFill>
                <a:srgbClr val="000000"/>
              </a:solidFill>
              <a:latin typeface="Calibri Light"/>
            </a:endParaRPr>
          </a:p>
        </p:txBody>
      </p:sp>
      <p:sp>
        <p:nvSpPr>
          <p:cNvPr id="23" name="TextBox 22"/>
          <p:cNvSpPr txBox="1"/>
          <p:nvPr/>
        </p:nvSpPr>
        <p:spPr>
          <a:xfrm rot="16200000">
            <a:off x="7622234" y="4188768"/>
            <a:ext cx="2133599" cy="461665"/>
          </a:xfrm>
          <a:prstGeom prst="rect">
            <a:avLst/>
          </a:prstGeom>
          <a:solidFill>
            <a:schemeClr val="bg1"/>
          </a:solidFill>
        </p:spPr>
        <p:txBody>
          <a:bodyPr wrap="square" rtlCol="0">
            <a:spAutoFit/>
          </a:bodyPr>
          <a:lstStyle/>
          <a:p>
            <a:pPr algn="r"/>
            <a:r>
              <a:rPr lang="en-US" sz="2400" dirty="0" smtClean="0">
                <a:solidFill>
                  <a:prstClr val="black"/>
                </a:solidFill>
                <a:latin typeface="Calibri Light"/>
              </a:rPr>
              <a:t>all-35-workload</a:t>
            </a:r>
            <a:endParaRPr lang="en-US" sz="2400" dirty="0">
              <a:solidFill>
                <a:prstClr val="black"/>
              </a:solidFill>
              <a:latin typeface="Calibri Light"/>
            </a:endParaRPr>
          </a:p>
        </p:txBody>
      </p:sp>
    </p:spTree>
    <p:extLst>
      <p:ext uri="{BB962C8B-B14F-4D97-AF65-F5344CB8AC3E}">
        <p14:creationId xmlns:p14="http://schemas.microsoft.com/office/powerpoint/2010/main" val="136105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a:graphicFrameLocks/>
          </p:cNvGraphicFramePr>
          <p:nvPr>
            <p:extLst/>
          </p:nvPr>
        </p:nvGraphicFramePr>
        <p:xfrm>
          <a:off x="461666" y="990600"/>
          <a:ext cx="8458200" cy="4267199"/>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54"/>
          <p:cNvSpPr txBox="1"/>
          <p:nvPr/>
        </p:nvSpPr>
        <p:spPr>
          <a:xfrm>
            <a:off x="3357266" y="1567190"/>
            <a:ext cx="17526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graphicFrame>
        <p:nvGraphicFramePr>
          <p:cNvPr id="13" name="Chart 12"/>
          <p:cNvGraphicFramePr>
            <a:graphicFrameLocks/>
          </p:cNvGraphicFramePr>
          <p:nvPr>
            <p:extLst/>
          </p:nvPr>
        </p:nvGraphicFramePr>
        <p:xfrm>
          <a:off x="461666" y="990601"/>
          <a:ext cx="8458200" cy="4267199"/>
        </p:xfrm>
        <a:graphic>
          <a:graphicData uri="http://schemas.openxmlformats.org/drawingml/2006/chart">
            <c:chart xmlns:c="http://schemas.openxmlformats.org/drawingml/2006/chart" xmlns:r="http://schemas.openxmlformats.org/officeDocument/2006/relationships" r:id="rId4"/>
          </a:graphicData>
        </a:graphic>
      </p:graphicFrame>
      <p:grpSp>
        <p:nvGrpSpPr>
          <p:cNvPr id="2" name="Group 1"/>
          <p:cNvGrpSpPr/>
          <p:nvPr/>
        </p:nvGrpSpPr>
        <p:grpSpPr>
          <a:xfrm>
            <a:off x="461666" y="990600"/>
            <a:ext cx="8458200" cy="4267199"/>
            <a:chOff x="461666" y="1143000"/>
            <a:chExt cx="8458200" cy="4267199"/>
          </a:xfrm>
        </p:grpSpPr>
        <p:graphicFrame>
          <p:nvGraphicFramePr>
            <p:cNvPr id="14" name="Chart 13"/>
            <p:cNvGraphicFramePr>
              <a:graphicFrameLocks/>
            </p:cNvGraphicFramePr>
            <p:nvPr>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5"/>
            </a:graphicData>
          </a:graphic>
        </p:graphicFrame>
        <p:sp>
          <p:nvSpPr>
            <p:cNvPr id="20" name="TextBox 54"/>
            <p:cNvSpPr txBox="1"/>
            <p:nvPr/>
          </p:nvSpPr>
          <p:spPr>
            <a:xfrm>
              <a:off x="7548251" y="2020897"/>
              <a:ext cx="914416" cy="430902"/>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14.0%</a:t>
              </a:r>
              <a:endParaRPr lang="en-US" sz="2200" b="1" i="1" dirty="0">
                <a:solidFill>
                  <a:srgbClr val="4472C4"/>
                </a:solidFill>
                <a:latin typeface="Calibri Light"/>
              </a:endParaRPr>
            </a:p>
          </p:txBody>
        </p:sp>
        <p:sp>
          <p:nvSpPr>
            <p:cNvPr id="21" name="TextBox 54"/>
            <p:cNvSpPr txBox="1"/>
            <p:nvPr/>
          </p:nvSpPr>
          <p:spPr>
            <a:xfrm>
              <a:off x="6858000" y="2884992"/>
              <a:ext cx="914416" cy="430902"/>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2.9%</a:t>
              </a:r>
              <a:endParaRPr lang="en-US" sz="2200" b="1" i="1" dirty="0">
                <a:solidFill>
                  <a:srgbClr val="4472C4"/>
                </a:solidFill>
                <a:latin typeface="Calibri Light"/>
              </a:endParaRPr>
            </a:p>
          </p:txBody>
        </p:sp>
      </p:grpSp>
      <p:grpSp>
        <p:nvGrpSpPr>
          <p:cNvPr id="5" name="Group 4"/>
          <p:cNvGrpSpPr/>
          <p:nvPr/>
        </p:nvGrpSpPr>
        <p:grpSpPr>
          <a:xfrm>
            <a:off x="461666" y="990600"/>
            <a:ext cx="8610617" cy="4267199"/>
            <a:chOff x="461666" y="1143000"/>
            <a:chExt cx="8610617" cy="4267199"/>
          </a:xfrm>
        </p:grpSpPr>
        <p:graphicFrame>
          <p:nvGraphicFramePr>
            <p:cNvPr id="15" name="Chart 14"/>
            <p:cNvGraphicFramePr>
              <a:graphicFrameLocks/>
            </p:cNvGraphicFramePr>
            <p:nvPr>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6"/>
            </a:graphicData>
          </a:graphic>
        </p:graphicFrame>
        <p:sp>
          <p:nvSpPr>
            <p:cNvPr id="19" name="TextBox 54"/>
            <p:cNvSpPr txBox="1"/>
            <p:nvPr/>
          </p:nvSpPr>
          <p:spPr>
            <a:xfrm>
              <a:off x="8157867" y="2312299"/>
              <a:ext cx="914416" cy="430901"/>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10.4%</a:t>
              </a:r>
              <a:endParaRPr lang="en-US" sz="2200" b="1" i="1" dirty="0">
                <a:solidFill>
                  <a:srgbClr val="4472C4"/>
                </a:solidFill>
                <a:latin typeface="Calibri Light"/>
              </a:endParaRPr>
            </a:p>
          </p:txBody>
        </p:sp>
      </p:grpSp>
      <p:sp>
        <p:nvSpPr>
          <p:cNvPr id="7"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srgbClr val="000000"/>
                </a:solidFill>
                <a:latin typeface="Calibri"/>
              </a:rPr>
              <a:t>AL-DRAM: Multi-Core Evaluation</a:t>
            </a:r>
            <a:endParaRPr lang="en-US" sz="4000" dirty="0">
              <a:solidFill>
                <a:srgbClr val="000000"/>
              </a:solidFill>
              <a:latin typeface="Calibri"/>
            </a:endParaRPr>
          </a:p>
        </p:txBody>
      </p:sp>
      <p:sp>
        <p:nvSpPr>
          <p:cNvPr id="16" name="Punchline"/>
          <p:cNvSpPr txBox="1"/>
          <p:nvPr/>
        </p:nvSpPr>
        <p:spPr>
          <a:xfrm>
            <a:off x="0" y="5229200"/>
            <a:ext cx="9144000" cy="1066802"/>
          </a:xfrm>
          <a:prstGeom prst="rect">
            <a:avLst/>
          </a:prstGeom>
          <a:noFill/>
        </p:spPr>
        <p:txBody>
          <a:bodyPr wrap="square" rtlCol="0" anchor="ctr">
            <a:noAutofit/>
          </a:bodyPr>
          <a:lstStyle/>
          <a:p>
            <a:pPr algn="ctr"/>
            <a:r>
              <a:rPr lang="en-US" sz="3600" i="1" dirty="0" smtClean="0">
                <a:solidFill>
                  <a:srgbClr val="0000FF"/>
                </a:solidFill>
                <a:latin typeface="Calibri Light"/>
              </a:rPr>
              <a:t>AL-DRAM provides higher performance on</a:t>
            </a:r>
          </a:p>
          <a:p>
            <a:pPr algn="ctr"/>
            <a:r>
              <a:rPr lang="en-US" sz="3600" b="1" i="1" dirty="0" smtClean="0">
                <a:solidFill>
                  <a:srgbClr val="0000FF"/>
                </a:solidFill>
                <a:latin typeface="Calibri Light"/>
              </a:rPr>
              <a:t>multi-programmed &amp; multi-threaded workloads</a:t>
            </a:r>
          </a:p>
        </p:txBody>
      </p:sp>
      <p:sp>
        <p:nvSpPr>
          <p:cNvPr id="10" name="TextBox 9"/>
          <p:cNvSpPr txBox="1"/>
          <p:nvPr/>
        </p:nvSpPr>
        <p:spPr>
          <a:xfrm rot="16200000">
            <a:off x="-1559868" y="2626666"/>
            <a:ext cx="3581402" cy="461665"/>
          </a:xfrm>
          <a:prstGeom prst="rect">
            <a:avLst/>
          </a:prstGeom>
          <a:noFill/>
        </p:spPr>
        <p:txBody>
          <a:bodyPr wrap="square" rtlCol="0">
            <a:spAutoFit/>
          </a:bodyPr>
          <a:lstStyle/>
          <a:p>
            <a:pPr algn="ctr"/>
            <a:r>
              <a:rPr lang="en-US" sz="2400" b="1" i="1" dirty="0" smtClean="0">
                <a:solidFill>
                  <a:prstClr val="black"/>
                </a:solidFill>
                <a:latin typeface="Calibri Light"/>
              </a:rPr>
              <a:t>Performance Improvement</a:t>
            </a:r>
            <a:endParaRPr lang="en-US" sz="2400" b="1" i="1" dirty="0">
              <a:solidFill>
                <a:prstClr val="black"/>
              </a:solidFill>
              <a:latin typeface="Calibri Light"/>
            </a:endParaRPr>
          </a:p>
        </p:txBody>
      </p:sp>
      <p:cxnSp>
        <p:nvCxnSpPr>
          <p:cNvPr id="11" name="Straight Connector 10"/>
          <p:cNvCxnSpPr/>
          <p:nvPr/>
        </p:nvCxnSpPr>
        <p:spPr>
          <a:xfrm>
            <a:off x="6858000" y="838200"/>
            <a:ext cx="0" cy="4343400"/>
          </a:xfrm>
          <a:prstGeom prst="line">
            <a:avLst/>
          </a:prstGeom>
          <a:ln w="1270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6858000" y="914400"/>
            <a:ext cx="2286000" cy="954107"/>
          </a:xfrm>
          <a:prstGeom prst="rect">
            <a:avLst/>
          </a:prstGeom>
          <a:noFill/>
        </p:spPr>
        <p:txBody>
          <a:bodyPr wrap="square" rtlCol="0">
            <a:spAutoFit/>
          </a:bodyPr>
          <a:lstStyle/>
          <a:p>
            <a:pPr algn="ctr"/>
            <a:r>
              <a:rPr lang="en-US" sz="2800" dirty="0" smtClean="0">
                <a:solidFill>
                  <a:prstClr val="black"/>
                </a:solidFill>
                <a:latin typeface="Calibri Light"/>
              </a:rPr>
              <a:t>Average    </a:t>
            </a:r>
          </a:p>
          <a:p>
            <a:pPr algn="ctr"/>
            <a:r>
              <a:rPr lang="en-US" sz="2800" dirty="0" smtClean="0">
                <a:solidFill>
                  <a:prstClr val="black"/>
                </a:solidFill>
                <a:latin typeface="Calibri Light"/>
              </a:rPr>
              <a:t>Improvement</a:t>
            </a:r>
            <a:endParaRPr lang="en-US" sz="2800" dirty="0">
              <a:solidFill>
                <a:prstClr val="black"/>
              </a:solidFill>
              <a:latin typeface="Calibri Light"/>
            </a:endParaRPr>
          </a:p>
        </p:txBody>
      </p:sp>
      <p:sp>
        <p:nvSpPr>
          <p:cNvPr id="18" name="TextBox 17"/>
          <p:cNvSpPr txBox="1"/>
          <p:nvPr/>
        </p:nvSpPr>
        <p:spPr>
          <a:xfrm rot="16200000">
            <a:off x="7431733" y="4379268"/>
            <a:ext cx="2514600" cy="461665"/>
          </a:xfrm>
          <a:prstGeom prst="rect">
            <a:avLst/>
          </a:prstGeom>
          <a:solidFill>
            <a:schemeClr val="bg1"/>
          </a:solidFill>
        </p:spPr>
        <p:txBody>
          <a:bodyPr wrap="square" rtlCol="0">
            <a:spAutoFit/>
          </a:bodyPr>
          <a:lstStyle/>
          <a:p>
            <a:pPr algn="r"/>
            <a:r>
              <a:rPr lang="en-US" sz="2400" dirty="0" smtClean="0">
                <a:solidFill>
                  <a:prstClr val="black"/>
                </a:solidFill>
                <a:latin typeface="Calibri Light"/>
              </a:rPr>
              <a:t>all-35-workload</a:t>
            </a:r>
            <a:endParaRPr lang="en-US" sz="2400" dirty="0">
              <a:solidFill>
                <a:prstClr val="black"/>
              </a:solidFill>
              <a:latin typeface="Calibri Light"/>
            </a:endParaRPr>
          </a:p>
        </p:txBody>
      </p:sp>
    </p:spTree>
    <p:extLst>
      <p:ext uri="{BB962C8B-B14F-4D97-AF65-F5344CB8AC3E}">
        <p14:creationId xmlns:p14="http://schemas.microsoft.com/office/powerpoint/2010/main" val="11192808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3" grpId="0">
        <p:bldAsOne/>
      </p:bldGraphic>
      <p:bldP spid="16" grpId="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Reducing Latency Also Reduces Energy</a:t>
            </a:r>
            <a:endParaRPr lang="en-US" dirty="0"/>
          </a:p>
        </p:txBody>
      </p:sp>
      <p:sp>
        <p:nvSpPr>
          <p:cNvPr id="3" name="Content Placeholder 2"/>
          <p:cNvSpPr>
            <a:spLocks noGrp="1"/>
          </p:cNvSpPr>
          <p:nvPr>
            <p:ph idx="1"/>
          </p:nvPr>
        </p:nvSpPr>
        <p:spPr>
          <a:xfrm>
            <a:off x="228600" y="1216496"/>
            <a:ext cx="8610600" cy="4876800"/>
          </a:xfrm>
        </p:spPr>
        <p:txBody>
          <a:bodyPr/>
          <a:lstStyle/>
          <a:p>
            <a:r>
              <a:rPr lang="en-US" dirty="0" smtClean="0"/>
              <a:t>AL-DRAM reduces </a:t>
            </a:r>
            <a:r>
              <a:rPr lang="en-US" dirty="0"/>
              <a:t>DRAM </a:t>
            </a:r>
            <a:r>
              <a:rPr lang="en-US" dirty="0" smtClean="0"/>
              <a:t>power consumption </a:t>
            </a:r>
            <a:r>
              <a:rPr lang="en-US" dirty="0"/>
              <a:t>by 5.8</a:t>
            </a:r>
            <a:r>
              <a:rPr lang="en-US" dirty="0" smtClean="0"/>
              <a:t>%</a:t>
            </a:r>
          </a:p>
          <a:p>
            <a:endParaRPr lang="en-US" dirty="0"/>
          </a:p>
          <a:p>
            <a:r>
              <a:rPr lang="en-US" dirty="0" smtClean="0"/>
              <a:t>Major reason: reduction in row activation time</a:t>
            </a:r>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266</a:t>
            </a:fld>
            <a:endParaRPr lang="en-US">
              <a:solidFill>
                <a:srgbClr val="000000"/>
              </a:solidFill>
            </a:endParaRPr>
          </a:p>
        </p:txBody>
      </p:sp>
    </p:spTree>
    <p:extLst>
      <p:ext uri="{BB962C8B-B14F-4D97-AF65-F5344CB8AC3E}">
        <p14:creationId xmlns:p14="http://schemas.microsoft.com/office/powerpoint/2010/main" val="11364746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Adaptive-Latency DRAM</a:t>
            </a:r>
            <a:endParaRPr lang="en-US" dirty="0"/>
          </a:p>
        </p:txBody>
      </p:sp>
      <p:sp>
        <p:nvSpPr>
          <p:cNvPr id="3" name="Content Placeholder 2"/>
          <p:cNvSpPr>
            <a:spLocks noGrp="1"/>
          </p:cNvSpPr>
          <p:nvPr>
            <p:ph idx="1"/>
          </p:nvPr>
        </p:nvSpPr>
        <p:spPr>
          <a:xfrm>
            <a:off x="228600" y="1000472"/>
            <a:ext cx="8610600" cy="4876800"/>
          </a:xfrm>
        </p:spPr>
        <p:txBody>
          <a:bodyPr/>
          <a:lstStyle/>
          <a:p>
            <a:r>
              <a:rPr lang="en-US" sz="2200" dirty="0"/>
              <a:t>Donghyuk Lee, Yoongu Kim, Gennady </a:t>
            </a:r>
            <a:r>
              <a:rPr lang="en-US" sz="2200" dirty="0" err="1"/>
              <a:t>Pekhimenko</a:t>
            </a:r>
            <a:r>
              <a:rPr lang="en-US" sz="2200" dirty="0"/>
              <a:t>, Samira Khan, Vivek Seshadri, Kevin Chang, and Onur Mutlu,</a:t>
            </a:r>
            <a:br>
              <a:rPr lang="en-US" sz="2200" dirty="0"/>
            </a:br>
            <a:r>
              <a:rPr lang="en-US" sz="2200" b="1" dirty="0">
                <a:hlinkClick r:id="rId2"/>
              </a:rPr>
              <a:t>"Adaptive-Latency DRAM: Optimizing DRAM Timing for the Common-Case"</a:t>
            </a:r>
            <a:r>
              <a:rPr lang="en-US" sz="2200" dirty="0"/>
              <a:t> </a:t>
            </a:r>
            <a:br>
              <a:rPr lang="en-US" sz="2200" dirty="0"/>
            </a:br>
            <a:r>
              <a:rPr lang="en-US" sz="2200" i="1" dirty="0"/>
              <a:t>Proceedings of the </a:t>
            </a:r>
            <a:r>
              <a:rPr lang="en-US" sz="2200" i="1" dirty="0">
                <a:hlinkClick r:id="rId3"/>
              </a:rPr>
              <a:t>21st International Symposium on High-Performance Computer Architecture</a:t>
            </a:r>
            <a:r>
              <a:rPr lang="en-US" sz="2200" i="1" dirty="0"/>
              <a:t> (</a:t>
            </a:r>
            <a:r>
              <a:rPr lang="en-US" sz="2200" b="1" i="1" dirty="0"/>
              <a:t>HPCA</a:t>
            </a:r>
            <a:r>
              <a:rPr lang="en-US" sz="2200" i="1" dirty="0"/>
              <a:t>)</a:t>
            </a:r>
            <a:r>
              <a:rPr lang="en-US" sz="2200" dirty="0"/>
              <a:t>, Bay Area, CA, February 2015.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r>
              <a:rPr lang="en-US" sz="2200" dirty="0">
                <a:hlinkClick r:id="rId6"/>
              </a:rPr>
              <a:t>Full data sets</a:t>
            </a:r>
            <a:r>
              <a:rPr lang="en-US" sz="2200" dirty="0"/>
              <a:t>] </a:t>
            </a:r>
            <a:endParaRPr lang="en-US" sz="2200" dirty="0" smtClean="0"/>
          </a:p>
          <a:p>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267</a:t>
            </a:fld>
            <a:endParaRPr lang="en-US">
              <a:solidFill>
                <a:srgbClr val="000000"/>
              </a:solidFill>
            </a:endParaRPr>
          </a:p>
        </p:txBody>
      </p:sp>
      <p:pic>
        <p:nvPicPr>
          <p:cNvPr id="5" name="Picture 4"/>
          <p:cNvPicPr>
            <a:picLocks noChangeAspect="1"/>
          </p:cNvPicPr>
          <p:nvPr/>
        </p:nvPicPr>
        <p:blipFill>
          <a:blip r:embed="rId7"/>
          <a:stretch>
            <a:fillRect/>
          </a:stretch>
        </p:blipFill>
        <p:spPr>
          <a:xfrm>
            <a:off x="0" y="4451880"/>
            <a:ext cx="9144000" cy="1713424"/>
          </a:xfrm>
          <a:prstGeom prst="rect">
            <a:avLst/>
          </a:prstGeom>
        </p:spPr>
      </p:pic>
    </p:spTree>
    <p:extLst>
      <p:ext uri="{BB962C8B-B14F-4D97-AF65-F5344CB8AC3E}">
        <p14:creationId xmlns:p14="http://schemas.microsoft.com/office/powerpoint/2010/main" val="10100710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Heterogeneous Latency within A Chip</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268</a:t>
            </a:fld>
            <a:endParaRPr lang="en-US" altLang="en-US">
              <a:solidFill>
                <a:srgbClr val="000000"/>
              </a:solidFill>
            </a:endParaRPr>
          </a:p>
        </p:txBody>
      </p:sp>
      <p:graphicFrame>
        <p:nvGraphicFramePr>
          <p:cNvPr id="12" name="Chart 11"/>
          <p:cNvGraphicFramePr>
            <a:graphicFrameLocks/>
          </p:cNvGraphicFramePr>
          <p:nvPr>
            <p:extLst/>
          </p:nvPr>
        </p:nvGraphicFramePr>
        <p:xfrm>
          <a:off x="762000" y="816322"/>
          <a:ext cx="7391400" cy="5060950"/>
        </p:xfrm>
        <a:graphic>
          <a:graphicData uri="http://schemas.openxmlformats.org/drawingml/2006/chart">
            <c:chart xmlns:c="http://schemas.openxmlformats.org/drawingml/2006/chart" xmlns:r="http://schemas.openxmlformats.org/officeDocument/2006/relationships" r:id="rId2"/>
          </a:graphicData>
        </a:graphic>
      </p:graphicFrame>
      <p:cxnSp>
        <p:nvCxnSpPr>
          <p:cNvPr id="13" name="Straight Connector 12"/>
          <p:cNvCxnSpPr/>
          <p:nvPr/>
        </p:nvCxnSpPr>
        <p:spPr>
          <a:xfrm>
            <a:off x="2171699" y="3924648"/>
            <a:ext cx="3505200" cy="0"/>
          </a:xfrm>
          <a:prstGeom prst="line">
            <a:avLst/>
          </a:prstGeom>
          <a:noFill/>
          <a:ln w="34925" cap="rnd" cmpd="sng" algn="ctr">
            <a:solidFill>
              <a:sysClr val="windowText" lastClr="000000"/>
            </a:solidFill>
            <a:prstDash val="solid"/>
            <a:miter lim="800000"/>
            <a:tailEnd type="none" w="lg" len="lg"/>
          </a:ln>
          <a:effectLst/>
        </p:spPr>
      </p:cxnSp>
      <p:sp>
        <p:nvSpPr>
          <p:cNvPr id="14" name="TextBox 13"/>
          <p:cNvSpPr txBox="1"/>
          <p:nvPr/>
        </p:nvSpPr>
        <p:spPr>
          <a:xfrm>
            <a:off x="3449532" y="1571541"/>
            <a:ext cx="798617" cy="400110"/>
          </a:xfrm>
          <a:prstGeom prst="rect">
            <a:avLst/>
          </a:prstGeom>
          <a:noFill/>
        </p:spPr>
        <p:txBody>
          <a:bodyPr wrap="none" rtlCol="0">
            <a:spAutoFit/>
          </a:bodyPr>
          <a:lstStyle/>
          <a:p>
            <a:pPr>
              <a:defRPr/>
            </a:pPr>
            <a:r>
              <a:rPr lang="en-US" sz="2000" kern="0" dirty="0" smtClean="0">
                <a:solidFill>
                  <a:sysClr val="windowText" lastClr="000000"/>
                </a:solidFill>
              </a:rPr>
              <a:t>17.6%</a:t>
            </a:r>
            <a:endParaRPr lang="en-US" sz="2000" kern="0" dirty="0">
              <a:solidFill>
                <a:sysClr val="windowText" lastClr="000000"/>
              </a:solidFill>
            </a:endParaRPr>
          </a:p>
        </p:txBody>
      </p:sp>
      <p:sp>
        <p:nvSpPr>
          <p:cNvPr id="15" name="TextBox 14"/>
          <p:cNvSpPr txBox="1"/>
          <p:nvPr/>
        </p:nvSpPr>
        <p:spPr>
          <a:xfrm>
            <a:off x="3924299" y="1330997"/>
            <a:ext cx="798617" cy="400110"/>
          </a:xfrm>
          <a:prstGeom prst="rect">
            <a:avLst/>
          </a:prstGeom>
          <a:noFill/>
        </p:spPr>
        <p:txBody>
          <a:bodyPr wrap="none" rtlCol="0">
            <a:spAutoFit/>
          </a:bodyPr>
          <a:lstStyle/>
          <a:p>
            <a:pPr>
              <a:defRPr/>
            </a:pPr>
            <a:r>
              <a:rPr lang="en-US" sz="2000" kern="0" dirty="0" smtClean="0">
                <a:solidFill>
                  <a:sysClr val="windowText" lastClr="000000"/>
                </a:solidFill>
              </a:rPr>
              <a:t>19.5%</a:t>
            </a:r>
            <a:endParaRPr lang="en-US" sz="2000" kern="0" dirty="0">
              <a:solidFill>
                <a:sysClr val="windowText" lastClr="000000"/>
              </a:solidFill>
            </a:endParaRPr>
          </a:p>
        </p:txBody>
      </p:sp>
      <p:sp>
        <p:nvSpPr>
          <p:cNvPr id="16" name="TextBox 15"/>
          <p:cNvSpPr txBox="1"/>
          <p:nvPr/>
        </p:nvSpPr>
        <p:spPr>
          <a:xfrm>
            <a:off x="4572000" y="1171431"/>
            <a:ext cx="798617" cy="400110"/>
          </a:xfrm>
          <a:prstGeom prst="rect">
            <a:avLst/>
          </a:prstGeom>
          <a:noFill/>
        </p:spPr>
        <p:txBody>
          <a:bodyPr wrap="none" rtlCol="0">
            <a:spAutoFit/>
          </a:bodyPr>
          <a:lstStyle/>
          <a:p>
            <a:pPr>
              <a:defRPr/>
            </a:pPr>
            <a:r>
              <a:rPr lang="en-US" sz="2000" kern="0" dirty="0" smtClean="0">
                <a:solidFill>
                  <a:sysClr val="windowText" lastClr="000000"/>
                </a:solidFill>
              </a:rPr>
              <a:t>19.7%</a:t>
            </a:r>
            <a:endParaRPr lang="en-US" sz="2000" kern="0" dirty="0">
              <a:solidFill>
                <a:sysClr val="windowText" lastClr="000000"/>
              </a:solidFill>
            </a:endParaRPr>
          </a:p>
        </p:txBody>
      </p:sp>
      <p:sp>
        <p:nvSpPr>
          <p:cNvPr id="17" name="TextBox 16"/>
          <p:cNvSpPr txBox="1"/>
          <p:nvPr/>
        </p:nvSpPr>
        <p:spPr>
          <a:xfrm>
            <a:off x="2895600" y="2062837"/>
            <a:ext cx="798617" cy="400110"/>
          </a:xfrm>
          <a:prstGeom prst="rect">
            <a:avLst/>
          </a:prstGeom>
          <a:noFill/>
        </p:spPr>
        <p:txBody>
          <a:bodyPr wrap="none" rtlCol="0">
            <a:spAutoFit/>
          </a:bodyPr>
          <a:lstStyle/>
          <a:p>
            <a:pPr>
              <a:defRPr/>
            </a:pPr>
            <a:r>
              <a:rPr lang="en-US" sz="2000" kern="0" dirty="0" smtClean="0">
                <a:solidFill>
                  <a:sysClr val="windowText" lastClr="000000"/>
                </a:solidFill>
              </a:rPr>
              <a:t>13.3%</a:t>
            </a:r>
            <a:endParaRPr lang="en-US" sz="2000" kern="0" dirty="0">
              <a:solidFill>
                <a:sysClr val="windowText" lastClr="000000"/>
              </a:solidFill>
            </a:endParaRPr>
          </a:p>
        </p:txBody>
      </p:sp>
      <p:sp>
        <p:nvSpPr>
          <p:cNvPr id="19" name="TextBox 18"/>
          <p:cNvSpPr txBox="1"/>
          <p:nvPr/>
        </p:nvSpPr>
        <p:spPr>
          <a:xfrm>
            <a:off x="180084" y="5733256"/>
            <a:ext cx="8928420" cy="615553"/>
          </a:xfrm>
          <a:prstGeom prst="rect">
            <a:avLst/>
          </a:prstGeom>
          <a:noFill/>
        </p:spPr>
        <p:txBody>
          <a:bodyPr wrap="none" rtlCol="0">
            <a:spAutoFit/>
          </a:bodyPr>
          <a:lstStyle/>
          <a:p>
            <a:r>
              <a:rPr lang="en-US" sz="1700" dirty="0" smtClean="0">
                <a:solidFill>
                  <a:srgbClr val="000000"/>
                </a:solidFill>
              </a:rPr>
              <a:t>Chang+, “</a:t>
            </a:r>
            <a:r>
              <a:rPr lang="en-US" sz="1700" b="1" dirty="0">
                <a:solidFill>
                  <a:srgbClr val="000000"/>
                </a:solidFill>
                <a:hlinkClick r:id="rId3"/>
              </a:rPr>
              <a:t>Understanding Latency Variation in Modern DRAM Chips: Experimental </a:t>
            </a:r>
            <a:endParaRPr lang="en-US" sz="1700" b="1" dirty="0" smtClean="0">
              <a:solidFill>
                <a:srgbClr val="000000"/>
              </a:solidFill>
              <a:hlinkClick r:id="rId3"/>
            </a:endParaRPr>
          </a:p>
          <a:p>
            <a:r>
              <a:rPr lang="en-US" sz="1700" b="1" dirty="0" smtClean="0">
                <a:solidFill>
                  <a:srgbClr val="000000"/>
                </a:solidFill>
                <a:hlinkClick r:id="rId3"/>
              </a:rPr>
              <a:t>Characterization</a:t>
            </a:r>
            <a:r>
              <a:rPr lang="en-US" sz="1700" b="1" dirty="0">
                <a:solidFill>
                  <a:srgbClr val="000000"/>
                </a:solidFill>
                <a:hlinkClick r:id="rId3"/>
              </a:rPr>
              <a:t>, Analysis, and Optimization"</a:t>
            </a:r>
            <a:r>
              <a:rPr lang="en-US" sz="1700" dirty="0" smtClean="0">
                <a:solidFill>
                  <a:srgbClr val="000000"/>
                </a:solidFill>
              </a:rPr>
              <a:t>,” SIGMETRICS 2016.</a:t>
            </a:r>
            <a:endParaRPr lang="en-US" sz="1700" dirty="0">
              <a:solidFill>
                <a:srgbClr val="000000"/>
              </a:solidFill>
            </a:endParaRPr>
          </a:p>
        </p:txBody>
      </p:sp>
    </p:spTree>
    <p:extLst>
      <p:ext uri="{BB962C8B-B14F-4D97-AF65-F5344CB8AC3E}">
        <p14:creationId xmlns:p14="http://schemas.microsoft.com/office/powerpoint/2010/main" val="405218728"/>
      </p:ext>
    </p:extLst>
  </p:cSld>
  <p:clrMapOvr>
    <a:masterClrMapping/>
  </p:clrMapOvr>
  <p:transition/>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sz="3800" dirty="0" smtClean="0"/>
              <a:t>Analysis of Latency Variation in DRAM Chips</a:t>
            </a:r>
            <a:endParaRPr lang="en-US" sz="3800" dirty="0"/>
          </a:p>
        </p:txBody>
      </p:sp>
      <p:sp>
        <p:nvSpPr>
          <p:cNvPr id="3" name="Content Placeholder 2"/>
          <p:cNvSpPr>
            <a:spLocks noGrp="1"/>
          </p:cNvSpPr>
          <p:nvPr>
            <p:ph idx="1"/>
          </p:nvPr>
        </p:nvSpPr>
        <p:spPr>
          <a:xfrm>
            <a:off x="228600" y="980728"/>
            <a:ext cx="8915400" cy="5193723"/>
          </a:xfrm>
        </p:spPr>
        <p:txBody>
          <a:bodyPr/>
          <a:lstStyle/>
          <a:p>
            <a:r>
              <a:rPr lang="en-US" sz="2000" dirty="0"/>
              <a:t>Kevin Chang, </a:t>
            </a:r>
            <a:r>
              <a:rPr lang="en-US" sz="2000" dirty="0" err="1"/>
              <a:t>Abhijith</a:t>
            </a:r>
            <a:r>
              <a:rPr lang="en-US" sz="2000" dirty="0"/>
              <a:t> </a:t>
            </a:r>
            <a:r>
              <a:rPr lang="en-US" sz="2000" dirty="0" err="1"/>
              <a:t>Kashyap</a:t>
            </a:r>
            <a:r>
              <a:rPr lang="en-US" sz="2000" dirty="0"/>
              <a:t>, </a:t>
            </a:r>
            <a:r>
              <a:rPr lang="en-US" sz="2000" dirty="0" err="1"/>
              <a:t>Hasan</a:t>
            </a:r>
            <a:r>
              <a:rPr lang="en-US" sz="2000" dirty="0"/>
              <a:t> Hassan, Samira Khan, Kevin Hsieh, </a:t>
            </a:r>
            <a:r>
              <a:rPr lang="en-US" sz="2000" dirty="0" err="1"/>
              <a:t>Donghyuk</a:t>
            </a:r>
            <a:r>
              <a:rPr lang="en-US" sz="2000" dirty="0"/>
              <a:t> Lee, </a:t>
            </a:r>
            <a:r>
              <a:rPr lang="en-US" sz="2000" dirty="0" err="1"/>
              <a:t>Saugata</a:t>
            </a:r>
            <a:r>
              <a:rPr lang="en-US" sz="2000" dirty="0"/>
              <a:t> </a:t>
            </a:r>
            <a:r>
              <a:rPr lang="en-US" sz="2000" dirty="0" err="1"/>
              <a:t>Ghose</a:t>
            </a:r>
            <a:r>
              <a:rPr lang="en-US" sz="2000" dirty="0"/>
              <a:t>, Gennady Pekhimenko, </a:t>
            </a:r>
            <a:r>
              <a:rPr lang="en-US" sz="2000" dirty="0" err="1"/>
              <a:t>Tianshi</a:t>
            </a:r>
            <a:r>
              <a:rPr lang="en-US" sz="2000" dirty="0"/>
              <a:t> Li, and Onur Mutlu,</a:t>
            </a:r>
            <a:br>
              <a:rPr lang="en-US" sz="2000" dirty="0"/>
            </a:br>
            <a:r>
              <a:rPr lang="en-US" sz="2000" b="1" dirty="0">
                <a:hlinkClick r:id="rId2"/>
              </a:rPr>
              <a:t>"Understanding Latency Variation in Modern DRAM Chips: Experimental Characterization, Analysis, and Optimization"</a:t>
            </a:r>
            <a:r>
              <a:rPr lang="en-US" sz="2000" dirty="0"/>
              <a:t> </a:t>
            </a:r>
            <a:br>
              <a:rPr lang="en-US" sz="2000" dirty="0"/>
            </a:br>
            <a:r>
              <a:rPr lang="en-US" sz="2000" i="1" dirty="0"/>
              <a:t>Proceedings of the </a:t>
            </a:r>
            <a:r>
              <a:rPr lang="en-US" sz="2000" i="1" dirty="0">
                <a:hlinkClick r:id="rId3"/>
              </a:rPr>
              <a:t>ACM International Conference on Measurement and Modeling of Computer Systems</a:t>
            </a:r>
            <a:r>
              <a:rPr lang="en-US" sz="2000" i="1" dirty="0"/>
              <a:t> (</a:t>
            </a:r>
            <a:r>
              <a:rPr lang="en-US" sz="2000" b="1" i="1" dirty="0"/>
              <a:t>SIGMETRICS</a:t>
            </a:r>
            <a:r>
              <a:rPr lang="en-US" sz="2000" i="1" dirty="0"/>
              <a:t>)</a:t>
            </a:r>
            <a:r>
              <a:rPr lang="en-US" sz="2000" dirty="0"/>
              <a:t>, Antibes Juan-Les-Pins, France, June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br>
              <a:rPr lang="en-US" sz="2000" dirty="0"/>
            </a:br>
            <a:r>
              <a:rPr lang="en-US" sz="2000" dirty="0"/>
              <a:t>[</a:t>
            </a:r>
            <a:r>
              <a:rPr lang="en-US" sz="2000" dirty="0">
                <a:hlinkClick r:id="rId6"/>
              </a:rPr>
              <a:t>Source Code</a:t>
            </a:r>
            <a:r>
              <a:rPr lang="en-US" sz="2000" dirty="0"/>
              <a:t>] </a:t>
            </a:r>
          </a:p>
        </p:txBody>
      </p:sp>
      <p:sp>
        <p:nvSpPr>
          <p:cNvPr id="4" name="Slide Number Placeholder 3"/>
          <p:cNvSpPr>
            <a:spLocks noGrp="1"/>
          </p:cNvSpPr>
          <p:nvPr>
            <p:ph type="sldNum" sz="quarter" idx="11"/>
          </p:nvPr>
        </p:nvSpPr>
        <p:spPr/>
        <p:txBody>
          <a:bodyPr/>
          <a:lstStyle/>
          <a:p>
            <a:fld id="{71752C56-4F8A-824F-A263-2404B5D536A2}" type="slidenum">
              <a:rPr lang="en-US" smtClean="0">
                <a:solidFill>
                  <a:srgbClr val="000000"/>
                </a:solidFill>
              </a:rPr>
              <a:pPr/>
              <a:t>269</a:t>
            </a:fld>
            <a:endParaRPr lang="en-US">
              <a:solidFill>
                <a:srgbClr val="000000"/>
              </a:solidFill>
            </a:endParaRPr>
          </a:p>
        </p:txBody>
      </p:sp>
      <p:pic>
        <p:nvPicPr>
          <p:cNvPr id="5" name="Picture 4"/>
          <p:cNvPicPr>
            <a:picLocks noChangeAspect="1"/>
          </p:cNvPicPr>
          <p:nvPr/>
        </p:nvPicPr>
        <p:blipFill>
          <a:blip r:embed="rId7"/>
          <a:stretch>
            <a:fillRect/>
          </a:stretch>
        </p:blipFill>
        <p:spPr>
          <a:xfrm>
            <a:off x="-16234" y="4365104"/>
            <a:ext cx="9144000" cy="818866"/>
          </a:xfrm>
          <a:prstGeom prst="rect">
            <a:avLst/>
          </a:prstGeom>
        </p:spPr>
      </p:pic>
      <p:pic>
        <p:nvPicPr>
          <p:cNvPr id="6" name="Picture 5"/>
          <p:cNvPicPr>
            <a:picLocks noChangeAspect="1"/>
          </p:cNvPicPr>
          <p:nvPr/>
        </p:nvPicPr>
        <p:blipFill>
          <a:blip r:embed="rId8"/>
          <a:stretch>
            <a:fillRect/>
          </a:stretch>
        </p:blipFill>
        <p:spPr>
          <a:xfrm>
            <a:off x="-36512" y="5229200"/>
            <a:ext cx="9144000" cy="1278739"/>
          </a:xfrm>
          <a:prstGeom prst="rect">
            <a:avLst/>
          </a:prstGeom>
        </p:spPr>
      </p:pic>
    </p:spTree>
    <p:extLst>
      <p:ext uri="{BB962C8B-B14F-4D97-AF65-F5344CB8AC3E}">
        <p14:creationId xmlns:p14="http://schemas.microsoft.com/office/powerpoint/2010/main" val="8405168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2400"/>
            <a:ext cx="9144000" cy="884238"/>
          </a:xfrm>
        </p:spPr>
        <p:txBody>
          <a:bodyPr/>
          <a:lstStyle/>
          <a:p>
            <a:r>
              <a:rPr lang="en-US" dirty="0" smtClean="0"/>
              <a:t>Large-Scale Failure Analysis of DRAM Chips</a:t>
            </a:r>
            <a:endParaRPr lang="en-US" dirty="0"/>
          </a:p>
        </p:txBody>
      </p:sp>
      <p:sp>
        <p:nvSpPr>
          <p:cNvPr id="3" name="Content Placeholder 2"/>
          <p:cNvSpPr>
            <a:spLocks noGrp="1"/>
          </p:cNvSpPr>
          <p:nvPr>
            <p:ph idx="1"/>
          </p:nvPr>
        </p:nvSpPr>
        <p:spPr>
          <a:xfrm>
            <a:off x="228600" y="980728"/>
            <a:ext cx="8610600" cy="5153025"/>
          </a:xfrm>
        </p:spPr>
        <p:txBody>
          <a:bodyPr/>
          <a:lstStyle/>
          <a:p>
            <a:r>
              <a:rPr lang="en-US" dirty="0" smtClean="0">
                <a:solidFill>
                  <a:srgbClr val="0000FF"/>
                </a:solidFill>
              </a:rPr>
              <a:t>Analysis and modeling of memory errors found in all of Facebook’s server fleet</a:t>
            </a:r>
          </a:p>
          <a:p>
            <a:endParaRPr lang="en-US" dirty="0" smtClean="0"/>
          </a:p>
          <a:p>
            <a:r>
              <a:rPr lang="en-US" sz="2000" dirty="0"/>
              <a:t>Justin Meza, </a:t>
            </a:r>
            <a:r>
              <a:rPr lang="en-US" sz="2000" dirty="0" err="1"/>
              <a:t>Qiang</a:t>
            </a:r>
            <a:r>
              <a:rPr lang="en-US" sz="2000" dirty="0"/>
              <a:t> Wu, </a:t>
            </a:r>
            <a:r>
              <a:rPr lang="en-US" sz="2000" dirty="0" err="1"/>
              <a:t>Sanjeev</a:t>
            </a:r>
            <a:r>
              <a:rPr lang="en-US" sz="2000" dirty="0"/>
              <a:t> Kumar, and Onur Mutlu,</a:t>
            </a:r>
            <a:br>
              <a:rPr lang="en-US" sz="2000" dirty="0"/>
            </a:br>
            <a:r>
              <a:rPr lang="en-US" sz="2000" b="1" dirty="0">
                <a:hlinkClick r:id="rId2"/>
              </a:rPr>
              <a:t>"Revisiting Memory Errors in Large-Scale Production Data Centers: Analysis and Modeling of New Trends from the Field"</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DRAM Error Model</a:t>
            </a:r>
            <a:r>
              <a:rPr lang="en-US" sz="2000" dirty="0"/>
              <a:t>] </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27</a:t>
            </a:fld>
            <a:endParaRPr lang="en-US">
              <a:solidFill>
                <a:srgbClr val="000000"/>
              </a:solidFill>
            </a:endParaRPr>
          </a:p>
        </p:txBody>
      </p:sp>
      <p:pic>
        <p:nvPicPr>
          <p:cNvPr id="5" name="Picture 4"/>
          <p:cNvPicPr>
            <a:picLocks noChangeAspect="1"/>
          </p:cNvPicPr>
          <p:nvPr/>
        </p:nvPicPr>
        <p:blipFill>
          <a:blip r:embed="rId7"/>
          <a:stretch>
            <a:fillRect/>
          </a:stretch>
        </p:blipFill>
        <p:spPr>
          <a:xfrm>
            <a:off x="0" y="4941168"/>
            <a:ext cx="9144000" cy="1475117"/>
          </a:xfrm>
          <a:prstGeom prst="rect">
            <a:avLst/>
          </a:prstGeom>
        </p:spPr>
      </p:pic>
    </p:spTree>
    <p:extLst>
      <p:ext uri="{BB962C8B-B14F-4D97-AF65-F5344CB8AC3E}">
        <p14:creationId xmlns:p14="http://schemas.microsoft.com/office/powerpoint/2010/main" val="7105516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152400" y="3276600"/>
            <a:ext cx="4038600" cy="1575815"/>
            <a:chOff x="152400" y="3581400"/>
            <a:chExt cx="4038600" cy="1575815"/>
          </a:xfrm>
        </p:grpSpPr>
        <p:sp>
          <p:nvSpPr>
            <p:cNvPr id="160" name="Rounded Rectangle 159"/>
            <p:cNvSpPr/>
            <p:nvPr/>
          </p:nvSpPr>
          <p:spPr>
            <a:xfrm>
              <a:off x="3197351" y="3581400"/>
              <a:ext cx="993649" cy="990600"/>
            </a:xfrm>
            <a:prstGeom prst="roundRect">
              <a:avLst/>
            </a:prstGeom>
            <a:solidFill>
              <a:schemeClr val="accent5">
                <a:lumMod val="60000"/>
                <a:lumOff val="40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162" name="Freeform 161"/>
            <p:cNvSpPr/>
            <p:nvPr/>
          </p:nvSpPr>
          <p:spPr>
            <a:xfrm rot="10800000">
              <a:off x="2343151" y="4495799"/>
              <a:ext cx="936500" cy="509016"/>
            </a:xfrm>
            <a:custGeom>
              <a:avLst/>
              <a:gdLst>
                <a:gd name="connsiteX0" fmla="*/ 0 w 1066800"/>
                <a:gd name="connsiteY0" fmla="*/ 472660 h 472660"/>
                <a:gd name="connsiteX1" fmla="*/ 402336 w 1066800"/>
                <a:gd name="connsiteY1" fmla="*/ 58132 h 472660"/>
                <a:gd name="connsiteX2" fmla="*/ 1066800 w 1066800"/>
                <a:gd name="connsiteY2" fmla="*/ 3268 h 472660"/>
              </a:gdLst>
              <a:ahLst/>
              <a:cxnLst>
                <a:cxn ang="0">
                  <a:pos x="connsiteX0" y="connsiteY0"/>
                </a:cxn>
                <a:cxn ang="0">
                  <a:pos x="connsiteX1" y="connsiteY1"/>
                </a:cxn>
                <a:cxn ang="0">
                  <a:pos x="connsiteX2" y="connsiteY2"/>
                </a:cxn>
              </a:cxnLst>
              <a:rect l="l" t="t" r="r" b="b"/>
              <a:pathLst>
                <a:path w="1066800" h="472660">
                  <a:moveTo>
                    <a:pt x="0" y="472660"/>
                  </a:moveTo>
                  <a:cubicBezTo>
                    <a:pt x="112268" y="304512"/>
                    <a:pt x="224536" y="136364"/>
                    <a:pt x="402336" y="58132"/>
                  </a:cubicBezTo>
                  <a:cubicBezTo>
                    <a:pt x="580136" y="-20100"/>
                    <a:pt x="1066800" y="3268"/>
                    <a:pt x="1066800" y="3268"/>
                  </a:cubicBezTo>
                </a:path>
              </a:pathLst>
            </a:custGeom>
            <a:noFill/>
            <a:ln w="25400">
              <a:solidFill>
                <a:schemeClr val="accent5">
                  <a:lumMod val="75000"/>
                </a:schemeClr>
              </a:solidFill>
              <a:headEnd type="none"/>
              <a:tailEnd type="arrow"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3" name="TextBox 162"/>
            <p:cNvSpPr txBox="1"/>
            <p:nvPr/>
          </p:nvSpPr>
          <p:spPr>
            <a:xfrm>
              <a:off x="152400" y="4852415"/>
              <a:ext cx="2244856" cy="304800"/>
            </a:xfrm>
            <a:prstGeom prst="rect">
              <a:avLst/>
            </a:prstGeom>
            <a:noFill/>
          </p:spPr>
          <p:txBody>
            <a:bodyPr wrap="square" rtlCol="0" anchor="ctr">
              <a:noAutofit/>
            </a:bodyPr>
            <a:lstStyle/>
            <a:p>
              <a:pPr algn="ctr"/>
              <a:r>
                <a:rPr lang="en-US" sz="2800" spc="-50" dirty="0">
                  <a:solidFill>
                    <a:srgbClr val="4472C4">
                      <a:lumMod val="75000"/>
                    </a:srgbClr>
                  </a:solidFill>
                  <a:latin typeface="Calibri Light"/>
                </a:rPr>
                <a:t>Inherently fast</a:t>
              </a:r>
            </a:p>
          </p:txBody>
        </p:sp>
      </p:grpSp>
      <p:grpSp>
        <p:nvGrpSpPr>
          <p:cNvPr id="12" name="Group 11"/>
          <p:cNvGrpSpPr/>
          <p:nvPr/>
        </p:nvGrpSpPr>
        <p:grpSpPr>
          <a:xfrm>
            <a:off x="5026151" y="1066800"/>
            <a:ext cx="4117849" cy="1371600"/>
            <a:chOff x="5026151" y="1371600"/>
            <a:chExt cx="4117849" cy="1371600"/>
          </a:xfrm>
        </p:grpSpPr>
        <p:sp>
          <p:nvSpPr>
            <p:cNvPr id="7" name="Rounded Rectangle 6"/>
            <p:cNvSpPr/>
            <p:nvPr/>
          </p:nvSpPr>
          <p:spPr>
            <a:xfrm>
              <a:off x="5026151" y="1752600"/>
              <a:ext cx="993649" cy="990600"/>
            </a:xfrm>
            <a:prstGeom prst="roundRect">
              <a:avLst/>
            </a:prstGeom>
            <a:solidFill>
              <a:schemeClr val="accent2">
                <a:lumMod val="60000"/>
                <a:lumOff val="40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11" name="Freeform 10"/>
            <p:cNvSpPr/>
            <p:nvPr/>
          </p:nvSpPr>
          <p:spPr>
            <a:xfrm>
              <a:off x="5949696" y="1562100"/>
              <a:ext cx="908304" cy="266700"/>
            </a:xfrm>
            <a:custGeom>
              <a:avLst/>
              <a:gdLst>
                <a:gd name="connsiteX0" fmla="*/ 0 w 1066800"/>
                <a:gd name="connsiteY0" fmla="*/ 472660 h 472660"/>
                <a:gd name="connsiteX1" fmla="*/ 402336 w 1066800"/>
                <a:gd name="connsiteY1" fmla="*/ 58132 h 472660"/>
                <a:gd name="connsiteX2" fmla="*/ 1066800 w 1066800"/>
                <a:gd name="connsiteY2" fmla="*/ 3268 h 472660"/>
              </a:gdLst>
              <a:ahLst/>
              <a:cxnLst>
                <a:cxn ang="0">
                  <a:pos x="connsiteX0" y="connsiteY0"/>
                </a:cxn>
                <a:cxn ang="0">
                  <a:pos x="connsiteX1" y="connsiteY1"/>
                </a:cxn>
                <a:cxn ang="0">
                  <a:pos x="connsiteX2" y="connsiteY2"/>
                </a:cxn>
              </a:cxnLst>
              <a:rect l="l" t="t" r="r" b="b"/>
              <a:pathLst>
                <a:path w="1066800" h="472660">
                  <a:moveTo>
                    <a:pt x="0" y="472660"/>
                  </a:moveTo>
                  <a:cubicBezTo>
                    <a:pt x="112268" y="304512"/>
                    <a:pt x="224536" y="136364"/>
                    <a:pt x="402336" y="58132"/>
                  </a:cubicBezTo>
                  <a:cubicBezTo>
                    <a:pt x="580136" y="-20100"/>
                    <a:pt x="1066800" y="3268"/>
                    <a:pt x="1066800" y="3268"/>
                  </a:cubicBezTo>
                </a:path>
              </a:pathLst>
            </a:custGeom>
            <a:noFill/>
            <a:ln w="25400">
              <a:solidFill>
                <a:schemeClr val="accent2">
                  <a:lumMod val="75000"/>
                </a:schemeClr>
              </a:solidFill>
              <a:headEnd type="none"/>
              <a:tailEnd type="arrow"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1" name="TextBox 160"/>
            <p:cNvSpPr txBox="1"/>
            <p:nvPr/>
          </p:nvSpPr>
          <p:spPr>
            <a:xfrm>
              <a:off x="6749793" y="1371600"/>
              <a:ext cx="2394207" cy="304800"/>
            </a:xfrm>
            <a:prstGeom prst="rect">
              <a:avLst/>
            </a:prstGeom>
            <a:noFill/>
          </p:spPr>
          <p:txBody>
            <a:bodyPr wrap="square" rtlCol="0" anchor="ctr">
              <a:noAutofit/>
            </a:bodyPr>
            <a:lstStyle/>
            <a:p>
              <a:pPr algn="ctr"/>
              <a:r>
                <a:rPr lang="en-US" sz="2800" spc="-50" dirty="0">
                  <a:solidFill>
                    <a:srgbClr val="ED7D31">
                      <a:lumMod val="75000"/>
                    </a:srgbClr>
                  </a:solidFill>
                  <a:latin typeface="Calibri Light"/>
                </a:rPr>
                <a:t>inherently slow</a:t>
              </a:r>
            </a:p>
          </p:txBody>
        </p:sp>
      </p:grpSp>
      <p:sp>
        <p:nvSpPr>
          <p:cNvPr id="55" name="Title 1"/>
          <p:cNvSpPr txBox="1">
            <a:spLocks/>
          </p:cNvSpPr>
          <p:nvPr/>
        </p:nvSpPr>
        <p:spPr>
          <a:xfrm>
            <a:off x="0" y="152401"/>
            <a:ext cx="9144000" cy="761999"/>
          </a:xfrm>
          <a:prstGeom prst="rect">
            <a:avLst/>
          </a:prstGeom>
        </p:spPr>
        <p:txBody>
          <a:bodyPr vert="horz" lIns="0" tIns="45720" rIns="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5400" spc="-150" dirty="0" smtClean="0">
                <a:solidFill>
                  <a:prstClr val="black"/>
                </a:solidFill>
              </a:rPr>
              <a:t>What Is Design-Induced Variation?</a:t>
            </a:r>
            <a:endParaRPr lang="en-US" sz="5400" spc="-150" dirty="0">
              <a:solidFill>
                <a:prstClr val="black"/>
              </a:solidFill>
            </a:endParaRPr>
          </a:p>
        </p:txBody>
      </p:sp>
      <p:sp>
        <p:nvSpPr>
          <p:cNvPr id="58" name="DRAM"/>
          <p:cNvSpPr/>
          <p:nvPr/>
        </p:nvSpPr>
        <p:spPr>
          <a:xfrm>
            <a:off x="32766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59" name="DRAM"/>
          <p:cNvSpPr/>
          <p:nvPr/>
        </p:nvSpPr>
        <p:spPr>
          <a:xfrm>
            <a:off x="37338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0" name="DRAM"/>
          <p:cNvSpPr/>
          <p:nvPr/>
        </p:nvSpPr>
        <p:spPr>
          <a:xfrm>
            <a:off x="41910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1" name="DRAM"/>
          <p:cNvSpPr/>
          <p:nvPr/>
        </p:nvSpPr>
        <p:spPr>
          <a:xfrm>
            <a:off x="46482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2" name="DRAM"/>
          <p:cNvSpPr/>
          <p:nvPr/>
        </p:nvSpPr>
        <p:spPr>
          <a:xfrm>
            <a:off x="51054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3" name="DRAM"/>
          <p:cNvSpPr/>
          <p:nvPr/>
        </p:nvSpPr>
        <p:spPr>
          <a:xfrm>
            <a:off x="55626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4" name="DRAM"/>
          <p:cNvSpPr/>
          <p:nvPr/>
        </p:nvSpPr>
        <p:spPr>
          <a:xfrm rot="5400000">
            <a:off x="2705101" y="14859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5" name="DRAM"/>
          <p:cNvSpPr/>
          <p:nvPr/>
        </p:nvSpPr>
        <p:spPr>
          <a:xfrm rot="5400000">
            <a:off x="2705101" y="19431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6" name="DRAM"/>
          <p:cNvSpPr/>
          <p:nvPr/>
        </p:nvSpPr>
        <p:spPr>
          <a:xfrm rot="5400000">
            <a:off x="2705101" y="24003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7" name="DRAM"/>
          <p:cNvSpPr/>
          <p:nvPr/>
        </p:nvSpPr>
        <p:spPr>
          <a:xfrm rot="5400000">
            <a:off x="2705101" y="28575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8" name="DRAM"/>
          <p:cNvSpPr/>
          <p:nvPr/>
        </p:nvSpPr>
        <p:spPr>
          <a:xfrm rot="5400000">
            <a:off x="2705101" y="33147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9" name="DRAM"/>
          <p:cNvSpPr/>
          <p:nvPr/>
        </p:nvSpPr>
        <p:spPr>
          <a:xfrm rot="5400000">
            <a:off x="2705101" y="37719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cxnSp>
        <p:nvCxnSpPr>
          <p:cNvPr id="70" name="Straight Connector 69"/>
          <p:cNvCxnSpPr>
            <a:endCxn id="58" idx="0"/>
          </p:cNvCxnSpPr>
          <p:nvPr/>
        </p:nvCxnSpPr>
        <p:spPr>
          <a:xfrm>
            <a:off x="34671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a:endCxn id="60" idx="0"/>
          </p:cNvCxnSpPr>
          <p:nvPr/>
        </p:nvCxnSpPr>
        <p:spPr>
          <a:xfrm>
            <a:off x="43815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a:endCxn id="61" idx="0"/>
          </p:cNvCxnSpPr>
          <p:nvPr/>
        </p:nvCxnSpPr>
        <p:spPr>
          <a:xfrm>
            <a:off x="48387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a:endCxn id="62" idx="0"/>
          </p:cNvCxnSpPr>
          <p:nvPr/>
        </p:nvCxnSpPr>
        <p:spPr>
          <a:xfrm>
            <a:off x="52959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a:endCxn id="63" idx="0"/>
          </p:cNvCxnSpPr>
          <p:nvPr/>
        </p:nvCxnSpPr>
        <p:spPr>
          <a:xfrm>
            <a:off x="57531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a:endCxn id="59" idx="0"/>
          </p:cNvCxnSpPr>
          <p:nvPr/>
        </p:nvCxnSpPr>
        <p:spPr>
          <a:xfrm>
            <a:off x="39243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a:endCxn id="64" idx="0"/>
          </p:cNvCxnSpPr>
          <p:nvPr/>
        </p:nvCxnSpPr>
        <p:spPr>
          <a:xfrm flipH="1">
            <a:off x="3124201" y="17145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a:endCxn id="65" idx="0"/>
          </p:cNvCxnSpPr>
          <p:nvPr/>
        </p:nvCxnSpPr>
        <p:spPr>
          <a:xfrm flipH="1">
            <a:off x="3124201" y="21717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a:endCxn id="66" idx="0"/>
          </p:cNvCxnSpPr>
          <p:nvPr/>
        </p:nvCxnSpPr>
        <p:spPr>
          <a:xfrm flipH="1">
            <a:off x="3124201" y="26289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a:endCxn id="67" idx="0"/>
          </p:cNvCxnSpPr>
          <p:nvPr/>
        </p:nvCxnSpPr>
        <p:spPr>
          <a:xfrm flipH="1">
            <a:off x="3124201" y="30861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a:endCxn id="68" idx="0"/>
          </p:cNvCxnSpPr>
          <p:nvPr/>
        </p:nvCxnSpPr>
        <p:spPr>
          <a:xfrm flipH="1">
            <a:off x="3124201" y="35433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a:endCxn id="69" idx="0"/>
          </p:cNvCxnSpPr>
          <p:nvPr/>
        </p:nvCxnSpPr>
        <p:spPr>
          <a:xfrm flipH="1">
            <a:off x="3124201" y="40005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3276601" y="1524000"/>
            <a:ext cx="2667000" cy="2667000"/>
            <a:chOff x="3276601" y="1828800"/>
            <a:chExt cx="2667000" cy="2667000"/>
          </a:xfrm>
        </p:grpSpPr>
        <p:sp>
          <p:nvSpPr>
            <p:cNvPr id="82" name="Oval 81"/>
            <p:cNvSpPr/>
            <p:nvPr/>
          </p:nvSpPr>
          <p:spPr>
            <a:xfrm>
              <a:off x="32766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3" name="Oval 82"/>
            <p:cNvSpPr/>
            <p:nvPr/>
          </p:nvSpPr>
          <p:spPr>
            <a:xfrm>
              <a:off x="37338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4" name="Oval 83"/>
            <p:cNvSpPr/>
            <p:nvPr/>
          </p:nvSpPr>
          <p:spPr>
            <a:xfrm>
              <a:off x="41910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5" name="Oval 84"/>
            <p:cNvSpPr/>
            <p:nvPr/>
          </p:nvSpPr>
          <p:spPr>
            <a:xfrm>
              <a:off x="46482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6" name="Oval 85"/>
            <p:cNvSpPr/>
            <p:nvPr/>
          </p:nvSpPr>
          <p:spPr>
            <a:xfrm>
              <a:off x="51054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7" name="Oval 86"/>
            <p:cNvSpPr/>
            <p:nvPr/>
          </p:nvSpPr>
          <p:spPr>
            <a:xfrm>
              <a:off x="55626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8" name="Oval 87"/>
            <p:cNvSpPr/>
            <p:nvPr/>
          </p:nvSpPr>
          <p:spPr>
            <a:xfrm>
              <a:off x="32766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9" name="Oval 88"/>
            <p:cNvSpPr/>
            <p:nvPr/>
          </p:nvSpPr>
          <p:spPr>
            <a:xfrm>
              <a:off x="37338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0" name="Oval 89"/>
            <p:cNvSpPr/>
            <p:nvPr/>
          </p:nvSpPr>
          <p:spPr>
            <a:xfrm>
              <a:off x="41910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1" name="Oval 90"/>
            <p:cNvSpPr/>
            <p:nvPr/>
          </p:nvSpPr>
          <p:spPr>
            <a:xfrm>
              <a:off x="46482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2" name="Oval 91"/>
            <p:cNvSpPr/>
            <p:nvPr/>
          </p:nvSpPr>
          <p:spPr>
            <a:xfrm>
              <a:off x="51054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3" name="Oval 92"/>
            <p:cNvSpPr/>
            <p:nvPr/>
          </p:nvSpPr>
          <p:spPr>
            <a:xfrm>
              <a:off x="55626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4" name="Oval 93"/>
            <p:cNvSpPr/>
            <p:nvPr/>
          </p:nvSpPr>
          <p:spPr>
            <a:xfrm>
              <a:off x="32766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5" name="Oval 94"/>
            <p:cNvSpPr/>
            <p:nvPr/>
          </p:nvSpPr>
          <p:spPr>
            <a:xfrm>
              <a:off x="37338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6" name="Oval 95"/>
            <p:cNvSpPr/>
            <p:nvPr/>
          </p:nvSpPr>
          <p:spPr>
            <a:xfrm>
              <a:off x="41910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7" name="Oval 96"/>
            <p:cNvSpPr/>
            <p:nvPr/>
          </p:nvSpPr>
          <p:spPr>
            <a:xfrm>
              <a:off x="46482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8" name="Oval 97"/>
            <p:cNvSpPr/>
            <p:nvPr/>
          </p:nvSpPr>
          <p:spPr>
            <a:xfrm>
              <a:off x="51054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9" name="Oval 98"/>
            <p:cNvSpPr/>
            <p:nvPr/>
          </p:nvSpPr>
          <p:spPr>
            <a:xfrm>
              <a:off x="55626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0" name="Oval 99"/>
            <p:cNvSpPr/>
            <p:nvPr/>
          </p:nvSpPr>
          <p:spPr>
            <a:xfrm>
              <a:off x="32766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1" name="Oval 100"/>
            <p:cNvSpPr/>
            <p:nvPr/>
          </p:nvSpPr>
          <p:spPr>
            <a:xfrm>
              <a:off x="37338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2" name="Oval 101"/>
            <p:cNvSpPr/>
            <p:nvPr/>
          </p:nvSpPr>
          <p:spPr>
            <a:xfrm>
              <a:off x="41910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3" name="Oval 102"/>
            <p:cNvSpPr/>
            <p:nvPr/>
          </p:nvSpPr>
          <p:spPr>
            <a:xfrm>
              <a:off x="46482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4" name="Oval 103"/>
            <p:cNvSpPr/>
            <p:nvPr/>
          </p:nvSpPr>
          <p:spPr>
            <a:xfrm>
              <a:off x="51054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5" name="Oval 104"/>
            <p:cNvSpPr/>
            <p:nvPr/>
          </p:nvSpPr>
          <p:spPr>
            <a:xfrm>
              <a:off x="55626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6" name="Oval 105"/>
            <p:cNvSpPr/>
            <p:nvPr/>
          </p:nvSpPr>
          <p:spPr>
            <a:xfrm>
              <a:off x="32766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7" name="Oval 106"/>
            <p:cNvSpPr/>
            <p:nvPr/>
          </p:nvSpPr>
          <p:spPr>
            <a:xfrm>
              <a:off x="37338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8" name="Oval 107"/>
            <p:cNvSpPr/>
            <p:nvPr/>
          </p:nvSpPr>
          <p:spPr>
            <a:xfrm>
              <a:off x="41910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9" name="Oval 108"/>
            <p:cNvSpPr/>
            <p:nvPr/>
          </p:nvSpPr>
          <p:spPr>
            <a:xfrm>
              <a:off x="46482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0" name="Oval 109"/>
            <p:cNvSpPr/>
            <p:nvPr/>
          </p:nvSpPr>
          <p:spPr>
            <a:xfrm>
              <a:off x="51054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1" name="Oval 110"/>
            <p:cNvSpPr/>
            <p:nvPr/>
          </p:nvSpPr>
          <p:spPr>
            <a:xfrm>
              <a:off x="55626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2" name="Oval 111"/>
            <p:cNvSpPr/>
            <p:nvPr/>
          </p:nvSpPr>
          <p:spPr>
            <a:xfrm>
              <a:off x="32766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3" name="Oval 112"/>
            <p:cNvSpPr/>
            <p:nvPr/>
          </p:nvSpPr>
          <p:spPr>
            <a:xfrm>
              <a:off x="37338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4" name="Oval 113"/>
            <p:cNvSpPr/>
            <p:nvPr/>
          </p:nvSpPr>
          <p:spPr>
            <a:xfrm>
              <a:off x="41910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5" name="Oval 114"/>
            <p:cNvSpPr/>
            <p:nvPr/>
          </p:nvSpPr>
          <p:spPr>
            <a:xfrm>
              <a:off x="46482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6" name="Oval 115"/>
            <p:cNvSpPr/>
            <p:nvPr/>
          </p:nvSpPr>
          <p:spPr>
            <a:xfrm>
              <a:off x="51054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7" name="Oval 116"/>
            <p:cNvSpPr/>
            <p:nvPr/>
          </p:nvSpPr>
          <p:spPr>
            <a:xfrm>
              <a:off x="55626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sp>
        <p:nvSpPr>
          <p:cNvPr id="118" name="Down Arrow 117"/>
          <p:cNvSpPr/>
          <p:nvPr/>
        </p:nvSpPr>
        <p:spPr>
          <a:xfrm rot="16200000">
            <a:off x="4499999" y="-224403"/>
            <a:ext cx="296405" cy="2895600"/>
          </a:xfrm>
          <a:prstGeom prst="downArrow">
            <a:avLst>
              <a:gd name="adj1" fmla="val 50000"/>
              <a:gd name="adj2" fmla="val 58517"/>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9" name="Down Arrow 118"/>
          <p:cNvSpPr/>
          <p:nvPr/>
        </p:nvSpPr>
        <p:spPr>
          <a:xfrm rot="10800000">
            <a:off x="6096001" y="1356360"/>
            <a:ext cx="296405" cy="2895600"/>
          </a:xfrm>
          <a:prstGeom prst="downArrow">
            <a:avLst>
              <a:gd name="adj1" fmla="val 50000"/>
              <a:gd name="adj2" fmla="val 58517"/>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nvGrpSpPr>
          <p:cNvPr id="5" name="Group 4"/>
          <p:cNvGrpSpPr/>
          <p:nvPr/>
        </p:nvGrpSpPr>
        <p:grpSpPr>
          <a:xfrm rot="16200000">
            <a:off x="3273552" y="1524000"/>
            <a:ext cx="2667000" cy="2667000"/>
            <a:chOff x="7255014" y="1897380"/>
            <a:chExt cx="2667000" cy="2667000"/>
          </a:xfrm>
        </p:grpSpPr>
        <p:sp>
          <p:nvSpPr>
            <p:cNvPr id="120" name="Oval 119"/>
            <p:cNvSpPr/>
            <p:nvPr/>
          </p:nvSpPr>
          <p:spPr>
            <a:xfrm>
              <a:off x="7255014" y="18973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1" name="Oval 120"/>
            <p:cNvSpPr/>
            <p:nvPr/>
          </p:nvSpPr>
          <p:spPr>
            <a:xfrm>
              <a:off x="7712214" y="18973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2" name="Oval 121"/>
            <p:cNvSpPr/>
            <p:nvPr/>
          </p:nvSpPr>
          <p:spPr>
            <a:xfrm>
              <a:off x="8169414" y="18973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3" name="Oval 122"/>
            <p:cNvSpPr/>
            <p:nvPr/>
          </p:nvSpPr>
          <p:spPr>
            <a:xfrm>
              <a:off x="8626614" y="18973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4" name="Oval 123"/>
            <p:cNvSpPr/>
            <p:nvPr/>
          </p:nvSpPr>
          <p:spPr>
            <a:xfrm>
              <a:off x="9083814" y="18973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5" name="Oval 124"/>
            <p:cNvSpPr/>
            <p:nvPr/>
          </p:nvSpPr>
          <p:spPr>
            <a:xfrm>
              <a:off x="9541014" y="18973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6" name="Oval 125"/>
            <p:cNvSpPr/>
            <p:nvPr/>
          </p:nvSpPr>
          <p:spPr>
            <a:xfrm>
              <a:off x="7255014" y="23545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7" name="Oval 126"/>
            <p:cNvSpPr/>
            <p:nvPr/>
          </p:nvSpPr>
          <p:spPr>
            <a:xfrm>
              <a:off x="7712214" y="23545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8" name="Oval 127"/>
            <p:cNvSpPr/>
            <p:nvPr/>
          </p:nvSpPr>
          <p:spPr>
            <a:xfrm>
              <a:off x="8169414" y="23545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9" name="Oval 128"/>
            <p:cNvSpPr/>
            <p:nvPr/>
          </p:nvSpPr>
          <p:spPr>
            <a:xfrm>
              <a:off x="8626614" y="23545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0" name="Oval 129"/>
            <p:cNvSpPr/>
            <p:nvPr/>
          </p:nvSpPr>
          <p:spPr>
            <a:xfrm>
              <a:off x="9083814" y="23545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1" name="Oval 130"/>
            <p:cNvSpPr/>
            <p:nvPr/>
          </p:nvSpPr>
          <p:spPr>
            <a:xfrm>
              <a:off x="9541014" y="23545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2" name="Oval 131"/>
            <p:cNvSpPr/>
            <p:nvPr/>
          </p:nvSpPr>
          <p:spPr>
            <a:xfrm>
              <a:off x="7255014" y="28117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3" name="Oval 132"/>
            <p:cNvSpPr/>
            <p:nvPr/>
          </p:nvSpPr>
          <p:spPr>
            <a:xfrm>
              <a:off x="7712214" y="28117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4" name="Oval 133"/>
            <p:cNvSpPr/>
            <p:nvPr/>
          </p:nvSpPr>
          <p:spPr>
            <a:xfrm>
              <a:off x="8169414" y="28117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5" name="Oval 134"/>
            <p:cNvSpPr/>
            <p:nvPr/>
          </p:nvSpPr>
          <p:spPr>
            <a:xfrm>
              <a:off x="8626614" y="28117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6" name="Oval 135"/>
            <p:cNvSpPr/>
            <p:nvPr/>
          </p:nvSpPr>
          <p:spPr>
            <a:xfrm>
              <a:off x="9083814" y="28117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7" name="Oval 136"/>
            <p:cNvSpPr/>
            <p:nvPr/>
          </p:nvSpPr>
          <p:spPr>
            <a:xfrm>
              <a:off x="9541014" y="28117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8" name="Oval 137"/>
            <p:cNvSpPr/>
            <p:nvPr/>
          </p:nvSpPr>
          <p:spPr>
            <a:xfrm>
              <a:off x="7255014" y="32689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9" name="Oval 138"/>
            <p:cNvSpPr/>
            <p:nvPr/>
          </p:nvSpPr>
          <p:spPr>
            <a:xfrm>
              <a:off x="7712214" y="32689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0" name="Oval 139"/>
            <p:cNvSpPr/>
            <p:nvPr/>
          </p:nvSpPr>
          <p:spPr>
            <a:xfrm>
              <a:off x="8169414" y="32689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1" name="Oval 140"/>
            <p:cNvSpPr/>
            <p:nvPr/>
          </p:nvSpPr>
          <p:spPr>
            <a:xfrm>
              <a:off x="8626614" y="32689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2" name="Oval 141"/>
            <p:cNvSpPr/>
            <p:nvPr/>
          </p:nvSpPr>
          <p:spPr>
            <a:xfrm>
              <a:off x="9083814" y="32689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3" name="Oval 142"/>
            <p:cNvSpPr/>
            <p:nvPr/>
          </p:nvSpPr>
          <p:spPr>
            <a:xfrm>
              <a:off x="9541014" y="32689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4" name="Oval 143"/>
            <p:cNvSpPr/>
            <p:nvPr/>
          </p:nvSpPr>
          <p:spPr>
            <a:xfrm>
              <a:off x="7255014" y="37261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5" name="Oval 144"/>
            <p:cNvSpPr/>
            <p:nvPr/>
          </p:nvSpPr>
          <p:spPr>
            <a:xfrm>
              <a:off x="7712214" y="37261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6" name="Oval 145"/>
            <p:cNvSpPr/>
            <p:nvPr/>
          </p:nvSpPr>
          <p:spPr>
            <a:xfrm>
              <a:off x="8169414" y="37261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7" name="Oval 146"/>
            <p:cNvSpPr/>
            <p:nvPr/>
          </p:nvSpPr>
          <p:spPr>
            <a:xfrm>
              <a:off x="8626614" y="37261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8" name="Oval 147"/>
            <p:cNvSpPr/>
            <p:nvPr/>
          </p:nvSpPr>
          <p:spPr>
            <a:xfrm>
              <a:off x="9083814" y="37261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9" name="Oval 148"/>
            <p:cNvSpPr/>
            <p:nvPr/>
          </p:nvSpPr>
          <p:spPr>
            <a:xfrm>
              <a:off x="9541014" y="37261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0" name="Oval 149"/>
            <p:cNvSpPr/>
            <p:nvPr/>
          </p:nvSpPr>
          <p:spPr>
            <a:xfrm>
              <a:off x="7255014" y="41833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1" name="Oval 150"/>
            <p:cNvSpPr/>
            <p:nvPr/>
          </p:nvSpPr>
          <p:spPr>
            <a:xfrm>
              <a:off x="7712214" y="41833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2" name="Oval 151"/>
            <p:cNvSpPr/>
            <p:nvPr/>
          </p:nvSpPr>
          <p:spPr>
            <a:xfrm>
              <a:off x="8169414" y="41833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3" name="Oval 152"/>
            <p:cNvSpPr/>
            <p:nvPr/>
          </p:nvSpPr>
          <p:spPr>
            <a:xfrm>
              <a:off x="8626614" y="41833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4" name="Oval 153"/>
            <p:cNvSpPr/>
            <p:nvPr/>
          </p:nvSpPr>
          <p:spPr>
            <a:xfrm>
              <a:off x="9083814" y="41833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5" name="Oval 154"/>
            <p:cNvSpPr/>
            <p:nvPr/>
          </p:nvSpPr>
          <p:spPr>
            <a:xfrm>
              <a:off x="9541014" y="41833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grpSp>
        <p:nvGrpSpPr>
          <p:cNvPr id="4" name="Group 3"/>
          <p:cNvGrpSpPr/>
          <p:nvPr/>
        </p:nvGrpSpPr>
        <p:grpSpPr>
          <a:xfrm>
            <a:off x="3276600" y="1524000"/>
            <a:ext cx="2667000" cy="2667000"/>
            <a:chOff x="3657601" y="5295900"/>
            <a:chExt cx="2667000" cy="2667000"/>
          </a:xfrm>
        </p:grpSpPr>
        <p:sp>
          <p:nvSpPr>
            <p:cNvPr id="194" name="Oval 193"/>
            <p:cNvSpPr/>
            <p:nvPr/>
          </p:nvSpPr>
          <p:spPr>
            <a:xfrm>
              <a:off x="3657601" y="5295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95" name="Oval 194"/>
            <p:cNvSpPr/>
            <p:nvPr/>
          </p:nvSpPr>
          <p:spPr>
            <a:xfrm>
              <a:off x="41148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96" name="Oval 195"/>
            <p:cNvSpPr/>
            <p:nvPr/>
          </p:nvSpPr>
          <p:spPr>
            <a:xfrm>
              <a:off x="45720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97" name="Oval 196"/>
            <p:cNvSpPr/>
            <p:nvPr/>
          </p:nvSpPr>
          <p:spPr>
            <a:xfrm>
              <a:off x="5029201" y="52959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98" name="Oval 197"/>
            <p:cNvSpPr/>
            <p:nvPr/>
          </p:nvSpPr>
          <p:spPr>
            <a:xfrm>
              <a:off x="54864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99" name="Oval 198"/>
            <p:cNvSpPr/>
            <p:nvPr/>
          </p:nvSpPr>
          <p:spPr>
            <a:xfrm>
              <a:off x="59436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0" name="Oval 199"/>
            <p:cNvSpPr/>
            <p:nvPr/>
          </p:nvSpPr>
          <p:spPr>
            <a:xfrm>
              <a:off x="36576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1" name="Oval 200"/>
            <p:cNvSpPr/>
            <p:nvPr/>
          </p:nvSpPr>
          <p:spPr>
            <a:xfrm>
              <a:off x="41148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2" name="Oval 201"/>
            <p:cNvSpPr/>
            <p:nvPr/>
          </p:nvSpPr>
          <p:spPr>
            <a:xfrm>
              <a:off x="45720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3" name="Oval 202"/>
            <p:cNvSpPr/>
            <p:nvPr/>
          </p:nvSpPr>
          <p:spPr>
            <a:xfrm>
              <a:off x="50292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4" name="Oval 203"/>
            <p:cNvSpPr/>
            <p:nvPr/>
          </p:nvSpPr>
          <p:spPr>
            <a:xfrm>
              <a:off x="5486401" y="57531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5" name="Oval 204"/>
            <p:cNvSpPr/>
            <p:nvPr/>
          </p:nvSpPr>
          <p:spPr>
            <a:xfrm>
              <a:off x="5943601" y="57531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6" name="Oval 205"/>
            <p:cNvSpPr/>
            <p:nvPr/>
          </p:nvSpPr>
          <p:spPr>
            <a:xfrm>
              <a:off x="3657601" y="62103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7" name="Oval 206"/>
            <p:cNvSpPr/>
            <p:nvPr/>
          </p:nvSpPr>
          <p:spPr>
            <a:xfrm>
              <a:off x="4114801" y="62103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8" name="Oval 207"/>
            <p:cNvSpPr/>
            <p:nvPr/>
          </p:nvSpPr>
          <p:spPr>
            <a:xfrm>
              <a:off x="4572001" y="62103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9" name="Oval 208"/>
            <p:cNvSpPr/>
            <p:nvPr/>
          </p:nvSpPr>
          <p:spPr>
            <a:xfrm>
              <a:off x="50292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0" name="Oval 209"/>
            <p:cNvSpPr/>
            <p:nvPr/>
          </p:nvSpPr>
          <p:spPr>
            <a:xfrm>
              <a:off x="54864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1" name="Oval 210"/>
            <p:cNvSpPr/>
            <p:nvPr/>
          </p:nvSpPr>
          <p:spPr>
            <a:xfrm>
              <a:off x="5943601" y="62103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2" name="Oval 211"/>
            <p:cNvSpPr/>
            <p:nvPr/>
          </p:nvSpPr>
          <p:spPr>
            <a:xfrm>
              <a:off x="36576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3" name="Oval 212"/>
            <p:cNvSpPr/>
            <p:nvPr/>
          </p:nvSpPr>
          <p:spPr>
            <a:xfrm>
              <a:off x="41148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4" name="Oval 213"/>
            <p:cNvSpPr/>
            <p:nvPr/>
          </p:nvSpPr>
          <p:spPr>
            <a:xfrm>
              <a:off x="45720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5" name="Oval 214"/>
            <p:cNvSpPr/>
            <p:nvPr/>
          </p:nvSpPr>
          <p:spPr>
            <a:xfrm>
              <a:off x="50292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6" name="Oval 215"/>
            <p:cNvSpPr/>
            <p:nvPr/>
          </p:nvSpPr>
          <p:spPr>
            <a:xfrm>
              <a:off x="54864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7" name="Oval 216"/>
            <p:cNvSpPr/>
            <p:nvPr/>
          </p:nvSpPr>
          <p:spPr>
            <a:xfrm>
              <a:off x="59436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8" name="Oval 217"/>
            <p:cNvSpPr/>
            <p:nvPr/>
          </p:nvSpPr>
          <p:spPr>
            <a:xfrm>
              <a:off x="3657601" y="71247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9" name="Oval 218"/>
            <p:cNvSpPr/>
            <p:nvPr/>
          </p:nvSpPr>
          <p:spPr>
            <a:xfrm>
              <a:off x="41148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0" name="Oval 219"/>
            <p:cNvSpPr/>
            <p:nvPr/>
          </p:nvSpPr>
          <p:spPr>
            <a:xfrm>
              <a:off x="45720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1" name="Oval 220"/>
            <p:cNvSpPr/>
            <p:nvPr/>
          </p:nvSpPr>
          <p:spPr>
            <a:xfrm>
              <a:off x="50292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2" name="Oval 221"/>
            <p:cNvSpPr/>
            <p:nvPr/>
          </p:nvSpPr>
          <p:spPr>
            <a:xfrm>
              <a:off x="54864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3" name="Oval 222"/>
            <p:cNvSpPr/>
            <p:nvPr/>
          </p:nvSpPr>
          <p:spPr>
            <a:xfrm>
              <a:off x="5943601" y="71247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4" name="Oval 223"/>
            <p:cNvSpPr/>
            <p:nvPr/>
          </p:nvSpPr>
          <p:spPr>
            <a:xfrm>
              <a:off x="36576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5" name="Oval 224"/>
            <p:cNvSpPr/>
            <p:nvPr/>
          </p:nvSpPr>
          <p:spPr>
            <a:xfrm>
              <a:off x="41148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6" name="Oval 225"/>
            <p:cNvSpPr/>
            <p:nvPr/>
          </p:nvSpPr>
          <p:spPr>
            <a:xfrm>
              <a:off x="4572001" y="75819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7" name="Oval 226"/>
            <p:cNvSpPr/>
            <p:nvPr/>
          </p:nvSpPr>
          <p:spPr>
            <a:xfrm>
              <a:off x="5029201" y="75819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8" name="Oval 227"/>
            <p:cNvSpPr/>
            <p:nvPr/>
          </p:nvSpPr>
          <p:spPr>
            <a:xfrm>
              <a:off x="54864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9" name="Oval 228"/>
            <p:cNvSpPr/>
            <p:nvPr/>
          </p:nvSpPr>
          <p:spPr>
            <a:xfrm>
              <a:off x="59436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grpSp>
        <p:nvGrpSpPr>
          <p:cNvPr id="2" name="Group 1"/>
          <p:cNvGrpSpPr/>
          <p:nvPr/>
        </p:nvGrpSpPr>
        <p:grpSpPr>
          <a:xfrm>
            <a:off x="2895600" y="838200"/>
            <a:ext cx="3200399" cy="304800"/>
            <a:chOff x="2895600" y="990600"/>
            <a:chExt cx="3200399" cy="304800"/>
          </a:xfrm>
        </p:grpSpPr>
        <p:sp>
          <p:nvSpPr>
            <p:cNvPr id="156" name="TextBox 155"/>
            <p:cNvSpPr txBox="1"/>
            <p:nvPr/>
          </p:nvSpPr>
          <p:spPr>
            <a:xfrm>
              <a:off x="4838700" y="990600"/>
              <a:ext cx="1257299" cy="304800"/>
            </a:xfrm>
            <a:prstGeom prst="rect">
              <a:avLst/>
            </a:prstGeom>
            <a:noFill/>
          </p:spPr>
          <p:txBody>
            <a:bodyPr wrap="square" rtlCol="0" anchor="ctr">
              <a:noAutofit/>
            </a:bodyPr>
            <a:lstStyle/>
            <a:p>
              <a:pPr algn="ctr"/>
              <a:r>
                <a:rPr lang="en-US" sz="2800" dirty="0">
                  <a:solidFill>
                    <a:srgbClr val="000000"/>
                  </a:solidFill>
                  <a:latin typeface="Calibri Light"/>
                </a:rPr>
                <a:t>slow</a:t>
              </a:r>
            </a:p>
          </p:txBody>
        </p:sp>
        <p:sp>
          <p:nvSpPr>
            <p:cNvPr id="157" name="TextBox 156"/>
            <p:cNvSpPr txBox="1"/>
            <p:nvPr/>
          </p:nvSpPr>
          <p:spPr>
            <a:xfrm>
              <a:off x="2895600" y="990600"/>
              <a:ext cx="1257299" cy="304800"/>
            </a:xfrm>
            <a:prstGeom prst="rect">
              <a:avLst/>
            </a:prstGeom>
            <a:noFill/>
          </p:spPr>
          <p:txBody>
            <a:bodyPr wrap="square" rtlCol="0" anchor="ctr">
              <a:noAutofit/>
            </a:bodyPr>
            <a:lstStyle/>
            <a:p>
              <a:pPr algn="ctr"/>
              <a:r>
                <a:rPr lang="en-US" sz="2800" dirty="0">
                  <a:solidFill>
                    <a:srgbClr val="000000"/>
                  </a:solidFill>
                  <a:latin typeface="Calibri Light"/>
                </a:rPr>
                <a:t>fast</a:t>
              </a:r>
            </a:p>
          </p:txBody>
        </p:sp>
      </p:grpSp>
      <p:grpSp>
        <p:nvGrpSpPr>
          <p:cNvPr id="3" name="Group 2"/>
          <p:cNvGrpSpPr/>
          <p:nvPr/>
        </p:nvGrpSpPr>
        <p:grpSpPr>
          <a:xfrm>
            <a:off x="6400800" y="1295400"/>
            <a:ext cx="304800" cy="2971799"/>
            <a:chOff x="6553200" y="1600200"/>
            <a:chExt cx="304800" cy="2971799"/>
          </a:xfrm>
        </p:grpSpPr>
        <p:sp>
          <p:nvSpPr>
            <p:cNvPr id="158" name="TextBox 157"/>
            <p:cNvSpPr txBox="1"/>
            <p:nvPr/>
          </p:nvSpPr>
          <p:spPr>
            <a:xfrm rot="5400000">
              <a:off x="6076950" y="2076450"/>
              <a:ext cx="1257299" cy="304800"/>
            </a:xfrm>
            <a:prstGeom prst="rect">
              <a:avLst/>
            </a:prstGeom>
            <a:noFill/>
          </p:spPr>
          <p:txBody>
            <a:bodyPr wrap="square" rtlCol="0" anchor="ctr">
              <a:noAutofit/>
            </a:bodyPr>
            <a:lstStyle/>
            <a:p>
              <a:pPr algn="ctr"/>
              <a:r>
                <a:rPr lang="en-US" sz="2800" dirty="0">
                  <a:solidFill>
                    <a:srgbClr val="000000"/>
                  </a:solidFill>
                  <a:latin typeface="Calibri Light"/>
                </a:rPr>
                <a:t>slow</a:t>
              </a:r>
            </a:p>
          </p:txBody>
        </p:sp>
        <p:sp>
          <p:nvSpPr>
            <p:cNvPr id="159" name="TextBox 158"/>
            <p:cNvSpPr txBox="1"/>
            <p:nvPr/>
          </p:nvSpPr>
          <p:spPr>
            <a:xfrm rot="5400000">
              <a:off x="6076950" y="3790950"/>
              <a:ext cx="1257299" cy="304800"/>
            </a:xfrm>
            <a:prstGeom prst="rect">
              <a:avLst/>
            </a:prstGeom>
            <a:noFill/>
          </p:spPr>
          <p:txBody>
            <a:bodyPr wrap="square" rtlCol="0" anchor="ctr">
              <a:noAutofit/>
            </a:bodyPr>
            <a:lstStyle/>
            <a:p>
              <a:pPr algn="r"/>
              <a:r>
                <a:rPr lang="en-US" sz="2800" dirty="0">
                  <a:solidFill>
                    <a:srgbClr val="000000"/>
                  </a:solidFill>
                  <a:latin typeface="Calibri Light"/>
                </a:rPr>
                <a:t>fast</a:t>
              </a:r>
            </a:p>
          </p:txBody>
        </p:sp>
      </p:grpSp>
      <p:sp>
        <p:nvSpPr>
          <p:cNvPr id="164" name="Punchline"/>
          <p:cNvSpPr txBox="1"/>
          <p:nvPr/>
        </p:nvSpPr>
        <p:spPr>
          <a:xfrm>
            <a:off x="0" y="5204460"/>
            <a:ext cx="9144000" cy="1196340"/>
          </a:xfrm>
          <a:prstGeom prst="rect">
            <a:avLst/>
          </a:prstGeom>
          <a:solidFill>
            <a:schemeClr val="accent1">
              <a:lumMod val="75000"/>
            </a:schemeClr>
          </a:solidFill>
        </p:spPr>
        <p:txBody>
          <a:bodyPr wrap="square" rtlCol="0" anchor="ctr">
            <a:noAutofit/>
          </a:bodyPr>
          <a:lstStyle/>
          <a:p>
            <a:pPr algn="ctr"/>
            <a:r>
              <a:rPr lang="en-US" sz="3600" b="1" i="1" dirty="0" smtClean="0">
                <a:solidFill>
                  <a:prstClr val="white"/>
                </a:solidFill>
              </a:rPr>
              <a:t>Systematic variation</a:t>
            </a:r>
            <a:r>
              <a:rPr lang="en-US" sz="3600" dirty="0" smtClean="0">
                <a:solidFill>
                  <a:prstClr val="white"/>
                </a:solidFill>
                <a:latin typeface="Calibri Light"/>
              </a:rPr>
              <a:t> </a:t>
            </a:r>
            <a:r>
              <a:rPr lang="en-US" sz="3600" dirty="0">
                <a:solidFill>
                  <a:prstClr val="white"/>
                </a:solidFill>
                <a:latin typeface="Calibri Light"/>
              </a:rPr>
              <a:t>in cell access </a:t>
            </a:r>
            <a:r>
              <a:rPr lang="en-US" sz="3600" dirty="0" smtClean="0">
                <a:solidFill>
                  <a:prstClr val="white"/>
                </a:solidFill>
                <a:latin typeface="Calibri Light"/>
              </a:rPr>
              <a:t>times</a:t>
            </a:r>
            <a:endParaRPr lang="en-US" sz="3600" dirty="0">
              <a:solidFill>
                <a:prstClr val="white"/>
              </a:solidFill>
              <a:latin typeface="Calibri Light"/>
            </a:endParaRPr>
          </a:p>
          <a:p>
            <a:pPr algn="ctr"/>
            <a:r>
              <a:rPr lang="en-US" sz="3600" dirty="0">
                <a:solidFill>
                  <a:prstClr val="white"/>
                </a:solidFill>
                <a:latin typeface="Calibri Light"/>
              </a:rPr>
              <a:t>caused by the </a:t>
            </a:r>
            <a:r>
              <a:rPr lang="en-US" sz="3600" b="1" i="1" dirty="0">
                <a:solidFill>
                  <a:prstClr val="white"/>
                </a:solidFill>
              </a:rPr>
              <a:t>physical organization</a:t>
            </a:r>
            <a:r>
              <a:rPr lang="en-US" sz="3600" b="1" i="1" dirty="0">
                <a:solidFill>
                  <a:prstClr val="white"/>
                </a:solidFill>
                <a:latin typeface="Calibri Light"/>
              </a:rPr>
              <a:t> </a:t>
            </a:r>
            <a:r>
              <a:rPr lang="en-US" sz="3600" dirty="0">
                <a:solidFill>
                  <a:prstClr val="white"/>
                </a:solidFill>
                <a:latin typeface="Calibri Light"/>
              </a:rPr>
              <a:t>of DRAM</a:t>
            </a:r>
          </a:p>
        </p:txBody>
      </p:sp>
      <p:sp>
        <p:nvSpPr>
          <p:cNvPr id="165" name="TextBox 164"/>
          <p:cNvSpPr txBox="1"/>
          <p:nvPr/>
        </p:nvSpPr>
        <p:spPr>
          <a:xfrm>
            <a:off x="3276600" y="4800600"/>
            <a:ext cx="2663952" cy="457200"/>
          </a:xfrm>
          <a:prstGeom prst="rect">
            <a:avLst/>
          </a:prstGeom>
          <a:noFill/>
        </p:spPr>
        <p:txBody>
          <a:bodyPr wrap="square" rtlCol="0" anchor="ctr">
            <a:noAutofit/>
          </a:bodyPr>
          <a:lstStyle/>
          <a:p>
            <a:pPr algn="ctr"/>
            <a:r>
              <a:rPr lang="en-US" sz="2800" dirty="0">
                <a:solidFill>
                  <a:srgbClr val="000000"/>
                </a:solidFill>
                <a:latin typeface="Calibri Light"/>
              </a:rPr>
              <a:t>sense </a:t>
            </a:r>
            <a:r>
              <a:rPr lang="en-US" sz="2800" dirty="0" smtClean="0">
                <a:solidFill>
                  <a:srgbClr val="000000"/>
                </a:solidFill>
                <a:latin typeface="Calibri Light"/>
              </a:rPr>
              <a:t>amplifiers</a:t>
            </a:r>
            <a:endParaRPr lang="en-US" sz="2800" dirty="0">
              <a:solidFill>
                <a:srgbClr val="000000"/>
              </a:solidFill>
              <a:latin typeface="Calibri Light"/>
            </a:endParaRPr>
          </a:p>
        </p:txBody>
      </p:sp>
      <p:sp>
        <p:nvSpPr>
          <p:cNvPr id="166" name="TextBox 165"/>
          <p:cNvSpPr txBox="1"/>
          <p:nvPr/>
        </p:nvSpPr>
        <p:spPr>
          <a:xfrm rot="5400000">
            <a:off x="1066801" y="2590801"/>
            <a:ext cx="2743198" cy="457200"/>
          </a:xfrm>
          <a:prstGeom prst="rect">
            <a:avLst/>
          </a:prstGeom>
          <a:noFill/>
        </p:spPr>
        <p:txBody>
          <a:bodyPr wrap="square" rtlCol="0" anchor="ctr">
            <a:noAutofit/>
          </a:bodyPr>
          <a:lstStyle/>
          <a:p>
            <a:pPr algn="ctr"/>
            <a:r>
              <a:rPr lang="en-US" sz="2800" dirty="0" err="1">
                <a:solidFill>
                  <a:srgbClr val="000000"/>
                </a:solidFill>
                <a:latin typeface="Calibri Light"/>
              </a:rPr>
              <a:t>wordline</a:t>
            </a:r>
            <a:r>
              <a:rPr lang="en-US" sz="2800" dirty="0">
                <a:solidFill>
                  <a:srgbClr val="000000"/>
                </a:solidFill>
                <a:latin typeface="Calibri Light"/>
              </a:rPr>
              <a:t> </a:t>
            </a:r>
            <a:r>
              <a:rPr lang="en-US" sz="2800" dirty="0" smtClean="0">
                <a:solidFill>
                  <a:srgbClr val="000000"/>
                </a:solidFill>
                <a:latin typeface="Calibri Light"/>
              </a:rPr>
              <a:t>drivers</a:t>
            </a:r>
            <a:endParaRPr lang="en-US" sz="2800" dirty="0">
              <a:solidFill>
                <a:srgbClr val="000000"/>
              </a:solidFill>
              <a:latin typeface="Calibri Light"/>
            </a:endParaRPr>
          </a:p>
        </p:txBody>
      </p:sp>
      <p:grpSp>
        <p:nvGrpSpPr>
          <p:cNvPr id="8" name="Group 7"/>
          <p:cNvGrpSpPr/>
          <p:nvPr/>
        </p:nvGrpSpPr>
        <p:grpSpPr>
          <a:xfrm>
            <a:off x="6781800" y="2324100"/>
            <a:ext cx="2362200" cy="1257300"/>
            <a:chOff x="6781800" y="2324100"/>
            <a:chExt cx="2362200" cy="1257300"/>
          </a:xfrm>
        </p:grpSpPr>
        <p:sp>
          <p:nvSpPr>
            <p:cNvPr id="167" name="TextBox 166"/>
            <p:cNvSpPr txBox="1"/>
            <p:nvPr/>
          </p:nvSpPr>
          <p:spPr>
            <a:xfrm>
              <a:off x="6781800" y="2324100"/>
              <a:ext cx="2362200" cy="419100"/>
            </a:xfrm>
            <a:prstGeom prst="rect">
              <a:avLst/>
            </a:prstGeom>
            <a:noFill/>
          </p:spPr>
          <p:txBody>
            <a:bodyPr wrap="square" rtlCol="0" anchor="ctr">
              <a:noAutofit/>
            </a:bodyPr>
            <a:lstStyle/>
            <a:p>
              <a:r>
                <a:rPr lang="en-US" sz="2800" b="1" dirty="0">
                  <a:solidFill>
                    <a:srgbClr val="ED7D31">
                      <a:lumMod val="75000"/>
                    </a:srgbClr>
                  </a:solidFill>
                  <a:latin typeface="Calibri Light"/>
                </a:rPr>
                <a:t>across row</a:t>
              </a:r>
            </a:p>
          </p:txBody>
        </p:sp>
        <p:sp>
          <p:nvSpPr>
            <p:cNvPr id="168" name="TextBox 167"/>
            <p:cNvSpPr txBox="1"/>
            <p:nvPr/>
          </p:nvSpPr>
          <p:spPr>
            <a:xfrm>
              <a:off x="6781800" y="2895600"/>
              <a:ext cx="2362200" cy="685800"/>
            </a:xfrm>
            <a:prstGeom prst="rect">
              <a:avLst/>
            </a:prstGeom>
            <a:noFill/>
          </p:spPr>
          <p:txBody>
            <a:bodyPr wrap="square" rtlCol="0" anchor="ctr">
              <a:noAutofit/>
            </a:bodyPr>
            <a:lstStyle/>
            <a:p>
              <a:pPr>
                <a:lnSpc>
                  <a:spcPts val="2500"/>
                </a:lnSpc>
              </a:pPr>
              <a:r>
                <a:rPr lang="en-US" sz="2800" dirty="0">
                  <a:solidFill>
                    <a:srgbClr val="ED7D31">
                      <a:lumMod val="75000"/>
                    </a:srgbClr>
                  </a:solidFill>
                  <a:latin typeface="Calibri Light"/>
                </a:rPr>
                <a:t>distance from sense amplifier</a:t>
              </a:r>
            </a:p>
          </p:txBody>
        </p:sp>
      </p:grpSp>
      <p:grpSp>
        <p:nvGrpSpPr>
          <p:cNvPr id="9" name="Group 8"/>
          <p:cNvGrpSpPr/>
          <p:nvPr/>
        </p:nvGrpSpPr>
        <p:grpSpPr>
          <a:xfrm>
            <a:off x="0" y="990600"/>
            <a:ext cx="2470407" cy="1295400"/>
            <a:chOff x="0" y="990600"/>
            <a:chExt cx="2470407" cy="1295400"/>
          </a:xfrm>
        </p:grpSpPr>
        <p:sp>
          <p:nvSpPr>
            <p:cNvPr id="169" name="TextBox 168"/>
            <p:cNvSpPr txBox="1"/>
            <p:nvPr/>
          </p:nvSpPr>
          <p:spPr>
            <a:xfrm>
              <a:off x="0" y="990600"/>
              <a:ext cx="2470407" cy="419100"/>
            </a:xfrm>
            <a:prstGeom prst="rect">
              <a:avLst/>
            </a:prstGeom>
            <a:noFill/>
          </p:spPr>
          <p:txBody>
            <a:bodyPr wrap="square" rtlCol="0" anchor="ctr">
              <a:noAutofit/>
            </a:bodyPr>
            <a:lstStyle/>
            <a:p>
              <a:r>
                <a:rPr lang="en-US" sz="2800" b="1" dirty="0">
                  <a:solidFill>
                    <a:srgbClr val="ED7D31">
                      <a:lumMod val="75000"/>
                    </a:srgbClr>
                  </a:solidFill>
                  <a:latin typeface="Calibri Light"/>
                </a:rPr>
                <a:t>across column</a:t>
              </a:r>
            </a:p>
          </p:txBody>
        </p:sp>
        <p:sp>
          <p:nvSpPr>
            <p:cNvPr id="170" name="TextBox 169"/>
            <p:cNvSpPr txBox="1"/>
            <p:nvPr/>
          </p:nvSpPr>
          <p:spPr>
            <a:xfrm>
              <a:off x="0" y="1600200"/>
              <a:ext cx="2470407" cy="685800"/>
            </a:xfrm>
            <a:prstGeom prst="rect">
              <a:avLst/>
            </a:prstGeom>
            <a:noFill/>
          </p:spPr>
          <p:txBody>
            <a:bodyPr wrap="square" rtlCol="0" anchor="ctr">
              <a:noAutofit/>
            </a:bodyPr>
            <a:lstStyle/>
            <a:p>
              <a:pPr>
                <a:lnSpc>
                  <a:spcPts val="2500"/>
                </a:lnSpc>
              </a:pPr>
              <a:r>
                <a:rPr lang="en-US" sz="2800" dirty="0">
                  <a:solidFill>
                    <a:srgbClr val="ED7D31">
                      <a:lumMod val="75000"/>
                    </a:srgbClr>
                  </a:solidFill>
                  <a:latin typeface="Calibri Light"/>
                </a:rPr>
                <a:t>distance from </a:t>
              </a:r>
              <a:r>
                <a:rPr lang="en-US" sz="2800" dirty="0" err="1">
                  <a:solidFill>
                    <a:srgbClr val="ED7D31">
                      <a:lumMod val="75000"/>
                    </a:srgbClr>
                  </a:solidFill>
                  <a:latin typeface="Calibri Light"/>
                </a:rPr>
                <a:t>wordline</a:t>
              </a:r>
              <a:r>
                <a:rPr lang="en-US" sz="2800" dirty="0">
                  <a:solidFill>
                    <a:srgbClr val="ED7D31">
                      <a:lumMod val="75000"/>
                    </a:srgbClr>
                  </a:solidFill>
                  <a:latin typeface="Calibri Light"/>
                </a:rPr>
                <a:t> driver</a:t>
              </a:r>
            </a:p>
          </p:txBody>
        </p:sp>
      </p:grpSp>
    </p:spTree>
    <p:extLst>
      <p:ext uri="{BB962C8B-B14F-4D97-AF65-F5344CB8AC3E}">
        <p14:creationId xmlns:p14="http://schemas.microsoft.com/office/powerpoint/2010/main" val="11379548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19"/>
                                        </p:tgtEl>
                                        <p:attrNameLst>
                                          <p:attrName>style.visibility</p:attrName>
                                        </p:attrNameLst>
                                      </p:cBhvr>
                                      <p:to>
                                        <p:strVal val="visible"/>
                                      </p:to>
                                    </p:set>
                                    <p:animEffect transition="in" filter="wipe(down)">
                                      <p:cBhvr>
                                        <p:cTn id="11" dur="500"/>
                                        <p:tgtEl>
                                          <p:spTgt spid="119"/>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10" presetClass="entr" presetSubtype="0" fill="hold"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500"/>
                                        <p:tgtEl>
                                          <p:spTgt spid="9"/>
                                        </p:tgtEl>
                                      </p:cBhvr>
                                    </p:animEffect>
                                  </p:childTnLst>
                                </p:cTn>
                              </p:par>
                            </p:childTnLst>
                          </p:cTn>
                        </p:par>
                        <p:par>
                          <p:cTn id="24" fill="hold">
                            <p:stCondLst>
                              <p:cond delay="500"/>
                            </p:stCondLst>
                            <p:childTnLst>
                              <p:par>
                                <p:cTn id="25" presetID="22" presetClass="entr" presetSubtype="8" fill="hold" grpId="0" nodeType="afterEffect">
                                  <p:stCondLst>
                                    <p:cond delay="0"/>
                                  </p:stCondLst>
                                  <p:childTnLst>
                                    <p:set>
                                      <p:cBhvr>
                                        <p:cTn id="26" dur="1" fill="hold">
                                          <p:stCondLst>
                                            <p:cond delay="0"/>
                                          </p:stCondLst>
                                        </p:cTn>
                                        <p:tgtEl>
                                          <p:spTgt spid="118"/>
                                        </p:tgtEl>
                                        <p:attrNameLst>
                                          <p:attrName>style.visibility</p:attrName>
                                        </p:attrNameLst>
                                      </p:cBhvr>
                                      <p:to>
                                        <p:strVal val="visible"/>
                                      </p:to>
                                    </p:set>
                                    <p:animEffect transition="in" filter="wipe(left)">
                                      <p:cBhvr>
                                        <p:cTn id="27" dur="500"/>
                                        <p:tgtEl>
                                          <p:spTgt spid="118"/>
                                        </p:tgtEl>
                                      </p:cBhvr>
                                    </p:animEffect>
                                  </p:childTnLst>
                                </p:cTn>
                              </p:par>
                            </p:childTnLst>
                          </p:cTn>
                        </p:par>
                        <p:par>
                          <p:cTn id="28" fill="hold">
                            <p:stCondLst>
                              <p:cond delay="1000"/>
                            </p:stCondLst>
                            <p:childTnLst>
                              <p:par>
                                <p:cTn id="29" presetID="22" presetClass="entr" presetSubtype="8"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500"/>
                                        <p:tgtEl>
                                          <p:spTgt spid="4"/>
                                        </p:tgtEl>
                                      </p:cBhvr>
                                    </p:animEffect>
                                  </p:childTnLst>
                                </p:cTn>
                              </p:par>
                              <p:par>
                                <p:cTn id="32" presetID="10" presetClass="entr" presetSubtype="0" fill="hold" nodeType="withEffect">
                                  <p:stCondLst>
                                    <p:cond delay="0"/>
                                  </p:stCondLst>
                                  <p:childTnLst>
                                    <p:set>
                                      <p:cBhvr>
                                        <p:cTn id="33" dur="1" fill="hold">
                                          <p:stCondLst>
                                            <p:cond delay="0"/>
                                          </p:stCondLst>
                                        </p:cTn>
                                        <p:tgtEl>
                                          <p:spTgt spid="2"/>
                                        </p:tgtEl>
                                        <p:attrNameLst>
                                          <p:attrName>style.visibility</p:attrName>
                                        </p:attrNameLst>
                                      </p:cBhvr>
                                      <p:to>
                                        <p:strVal val="visible"/>
                                      </p:to>
                                    </p:set>
                                    <p:animEffect transition="in" filter="fade">
                                      <p:cBhvr>
                                        <p:cTn id="34" dur="500"/>
                                        <p:tgtEl>
                                          <p:spTgt spid="2"/>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fade">
                                      <p:cBhvr>
                                        <p:cTn id="39" dur="500"/>
                                        <p:tgtEl>
                                          <p:spTgt spid="13"/>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500"/>
                                        <p:tgtEl>
                                          <p:spTgt spid="12"/>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164"/>
                                        </p:tgtEl>
                                        <p:attrNameLst>
                                          <p:attrName>style.visibility</p:attrName>
                                        </p:attrNameLst>
                                      </p:cBhvr>
                                      <p:to>
                                        <p:strVal val="visible"/>
                                      </p:to>
                                    </p:set>
                                    <p:animEffect transition="in" filter="fade">
                                      <p:cBhvr>
                                        <p:cTn id="49" dur="500"/>
                                        <p:tgtEl>
                                          <p:spTgt spid="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animBg="1"/>
      <p:bldP spid="119" grpId="0" animBg="1"/>
      <p:bldP spid="164" grpId="0" animBg="1"/>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itle 1"/>
          <p:cNvSpPr txBox="1">
            <a:spLocks/>
          </p:cNvSpPr>
          <p:nvPr/>
        </p:nvSpPr>
        <p:spPr>
          <a:xfrm>
            <a:off x="-76200" y="152400"/>
            <a:ext cx="92964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5400" b="1" u="sng" spc="-60" dirty="0" smtClean="0">
                <a:solidFill>
                  <a:prstClr val="black"/>
                </a:solidFill>
                <a:latin typeface="Calibri"/>
              </a:rPr>
              <a:t>DIVA</a:t>
            </a:r>
            <a:r>
              <a:rPr lang="en-US" sz="5400" spc="-60" dirty="0" smtClean="0">
                <a:solidFill>
                  <a:prstClr val="black"/>
                </a:solidFill>
              </a:rPr>
              <a:t> </a:t>
            </a:r>
            <a:r>
              <a:rPr lang="en-US" sz="5400" spc="-60" dirty="0">
                <a:solidFill>
                  <a:prstClr val="black"/>
                </a:solidFill>
              </a:rPr>
              <a:t>Online </a:t>
            </a:r>
            <a:r>
              <a:rPr lang="en-US" sz="5400" b="1" spc="-60" dirty="0">
                <a:solidFill>
                  <a:prstClr val="black"/>
                </a:solidFill>
                <a:latin typeface="Calibri"/>
              </a:rPr>
              <a:t>Profiling</a:t>
            </a:r>
          </a:p>
        </p:txBody>
      </p:sp>
      <p:grpSp>
        <p:nvGrpSpPr>
          <p:cNvPr id="240" name="Group 239"/>
          <p:cNvGrpSpPr/>
          <p:nvPr/>
        </p:nvGrpSpPr>
        <p:grpSpPr>
          <a:xfrm>
            <a:off x="5181601" y="1371600"/>
            <a:ext cx="4038598" cy="990600"/>
            <a:chOff x="5181601" y="1524000"/>
            <a:chExt cx="4038598" cy="990600"/>
          </a:xfrm>
        </p:grpSpPr>
        <p:grpSp>
          <p:nvGrpSpPr>
            <p:cNvPr id="241" name="Group 240"/>
            <p:cNvGrpSpPr/>
            <p:nvPr/>
          </p:nvGrpSpPr>
          <p:grpSpPr>
            <a:xfrm>
              <a:off x="5181601" y="1524000"/>
              <a:ext cx="4038598" cy="990600"/>
              <a:chOff x="5026151" y="1752600"/>
              <a:chExt cx="4038598" cy="990600"/>
            </a:xfrm>
          </p:grpSpPr>
          <p:sp>
            <p:nvSpPr>
              <p:cNvPr id="243" name="Rounded Rectangle 242"/>
              <p:cNvSpPr/>
              <p:nvPr/>
            </p:nvSpPr>
            <p:spPr>
              <a:xfrm>
                <a:off x="5026151" y="1752600"/>
                <a:ext cx="993649" cy="990600"/>
              </a:xfrm>
              <a:prstGeom prst="roundRect">
                <a:avLst/>
              </a:prstGeom>
              <a:solidFill>
                <a:schemeClr val="accent2">
                  <a:lumMod val="60000"/>
                  <a:lumOff val="40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244" name="TextBox 243"/>
              <p:cNvSpPr txBox="1"/>
              <p:nvPr/>
            </p:nvSpPr>
            <p:spPr>
              <a:xfrm>
                <a:off x="6476998" y="1828800"/>
                <a:ext cx="2587751" cy="381000"/>
              </a:xfrm>
              <a:prstGeom prst="rect">
                <a:avLst/>
              </a:prstGeom>
              <a:noFill/>
            </p:spPr>
            <p:txBody>
              <a:bodyPr wrap="square" rtlCol="0" anchor="ctr">
                <a:noAutofit/>
              </a:bodyPr>
              <a:lstStyle/>
              <a:p>
                <a:pPr algn="ctr"/>
                <a:r>
                  <a:rPr lang="en-US" sz="3200" b="1" spc="-50" dirty="0">
                    <a:solidFill>
                      <a:srgbClr val="ED7D31">
                        <a:lumMod val="75000"/>
                      </a:srgbClr>
                    </a:solidFill>
                    <a:latin typeface="Calibri Light"/>
                  </a:rPr>
                  <a:t>inherently slow</a:t>
                </a:r>
              </a:p>
            </p:txBody>
          </p:sp>
        </p:grpSp>
        <p:sp>
          <p:nvSpPr>
            <p:cNvPr id="242" name="Freeform 241"/>
            <p:cNvSpPr/>
            <p:nvPr/>
          </p:nvSpPr>
          <p:spPr>
            <a:xfrm>
              <a:off x="6096000" y="1600200"/>
              <a:ext cx="603380" cy="163286"/>
            </a:xfrm>
            <a:custGeom>
              <a:avLst/>
              <a:gdLst>
                <a:gd name="connsiteX0" fmla="*/ 0 w 615821"/>
                <a:gd name="connsiteY0" fmla="*/ 8457 h 167078"/>
                <a:gd name="connsiteX1" fmla="*/ 363894 w 615821"/>
                <a:gd name="connsiteY1" fmla="*/ 17788 h 167078"/>
                <a:gd name="connsiteX2" fmla="*/ 615821 w 615821"/>
                <a:gd name="connsiteY2" fmla="*/ 167078 h 167078"/>
              </a:gdLst>
              <a:ahLst/>
              <a:cxnLst>
                <a:cxn ang="0">
                  <a:pos x="connsiteX0" y="connsiteY0"/>
                </a:cxn>
                <a:cxn ang="0">
                  <a:pos x="connsiteX1" y="connsiteY1"/>
                </a:cxn>
                <a:cxn ang="0">
                  <a:pos x="connsiteX2" y="connsiteY2"/>
                </a:cxn>
              </a:cxnLst>
              <a:rect l="l" t="t" r="r" b="b"/>
              <a:pathLst>
                <a:path w="615821" h="167078">
                  <a:moveTo>
                    <a:pt x="0" y="8457"/>
                  </a:moveTo>
                  <a:cubicBezTo>
                    <a:pt x="130628" y="-96"/>
                    <a:pt x="261257" y="-8649"/>
                    <a:pt x="363894" y="17788"/>
                  </a:cubicBezTo>
                  <a:cubicBezTo>
                    <a:pt x="466531" y="44225"/>
                    <a:pt x="541176" y="105651"/>
                    <a:pt x="615821" y="167078"/>
                  </a:cubicBezTo>
                </a:path>
              </a:pathLst>
            </a:custGeom>
            <a:noFill/>
            <a:ln w="25400" cap="rnd">
              <a:solidFill>
                <a:schemeClr val="accent2">
                  <a:lumMod val="60000"/>
                  <a:lumOff val="40000"/>
                </a:schemeClr>
              </a:solidFil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111" name="Group 110"/>
          <p:cNvGrpSpPr/>
          <p:nvPr/>
        </p:nvGrpSpPr>
        <p:grpSpPr>
          <a:xfrm>
            <a:off x="2819401" y="1295400"/>
            <a:ext cx="3428999" cy="3429000"/>
            <a:chOff x="2667001" y="1524000"/>
            <a:chExt cx="3428999" cy="3429000"/>
          </a:xfrm>
        </p:grpSpPr>
        <p:sp>
          <p:nvSpPr>
            <p:cNvPr id="112" name="DRAM"/>
            <p:cNvSpPr/>
            <p:nvPr/>
          </p:nvSpPr>
          <p:spPr>
            <a:xfrm>
              <a:off x="32766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3" name="DRAM"/>
            <p:cNvSpPr/>
            <p:nvPr/>
          </p:nvSpPr>
          <p:spPr>
            <a:xfrm>
              <a:off x="37338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4" name="DRAM"/>
            <p:cNvSpPr/>
            <p:nvPr/>
          </p:nvSpPr>
          <p:spPr>
            <a:xfrm>
              <a:off x="41910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5" name="DRAM"/>
            <p:cNvSpPr/>
            <p:nvPr/>
          </p:nvSpPr>
          <p:spPr>
            <a:xfrm>
              <a:off x="46482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6" name="DRAM"/>
            <p:cNvSpPr/>
            <p:nvPr/>
          </p:nvSpPr>
          <p:spPr>
            <a:xfrm>
              <a:off x="51054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7" name="DRAM"/>
            <p:cNvSpPr/>
            <p:nvPr/>
          </p:nvSpPr>
          <p:spPr>
            <a:xfrm>
              <a:off x="55626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8" name="DRAM"/>
            <p:cNvSpPr/>
            <p:nvPr/>
          </p:nvSpPr>
          <p:spPr>
            <a:xfrm rot="5400000">
              <a:off x="2705101" y="16383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9" name="DRAM"/>
            <p:cNvSpPr/>
            <p:nvPr/>
          </p:nvSpPr>
          <p:spPr>
            <a:xfrm rot="5400000">
              <a:off x="2705101" y="20955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0" name="DRAM"/>
            <p:cNvSpPr/>
            <p:nvPr/>
          </p:nvSpPr>
          <p:spPr>
            <a:xfrm rot="5400000">
              <a:off x="2705101" y="25527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1" name="DRAM"/>
            <p:cNvSpPr/>
            <p:nvPr/>
          </p:nvSpPr>
          <p:spPr>
            <a:xfrm rot="5400000">
              <a:off x="2705101" y="30099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2" name="DRAM"/>
            <p:cNvSpPr/>
            <p:nvPr/>
          </p:nvSpPr>
          <p:spPr>
            <a:xfrm rot="5400000">
              <a:off x="2705101" y="34671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3" name="DRAM"/>
            <p:cNvSpPr/>
            <p:nvPr/>
          </p:nvSpPr>
          <p:spPr>
            <a:xfrm rot="5400000">
              <a:off x="2705101" y="39243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cxnSp>
          <p:nvCxnSpPr>
            <p:cNvPr id="124" name="Straight Connector 123"/>
            <p:cNvCxnSpPr>
              <a:endCxn id="112" idx="0"/>
            </p:cNvCxnSpPr>
            <p:nvPr/>
          </p:nvCxnSpPr>
          <p:spPr>
            <a:xfrm>
              <a:off x="34671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endCxn id="114" idx="0"/>
            </p:cNvCxnSpPr>
            <p:nvPr/>
          </p:nvCxnSpPr>
          <p:spPr>
            <a:xfrm>
              <a:off x="43815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a:endCxn id="115" idx="0"/>
            </p:cNvCxnSpPr>
            <p:nvPr/>
          </p:nvCxnSpPr>
          <p:spPr>
            <a:xfrm>
              <a:off x="48387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endCxn id="116" idx="0"/>
            </p:cNvCxnSpPr>
            <p:nvPr/>
          </p:nvCxnSpPr>
          <p:spPr>
            <a:xfrm>
              <a:off x="52959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a:endCxn id="117" idx="0"/>
            </p:cNvCxnSpPr>
            <p:nvPr/>
          </p:nvCxnSpPr>
          <p:spPr>
            <a:xfrm>
              <a:off x="57531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a:endCxn id="113" idx="0"/>
            </p:cNvCxnSpPr>
            <p:nvPr/>
          </p:nvCxnSpPr>
          <p:spPr>
            <a:xfrm>
              <a:off x="39243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a:endCxn id="118" idx="0"/>
            </p:cNvCxnSpPr>
            <p:nvPr/>
          </p:nvCxnSpPr>
          <p:spPr>
            <a:xfrm flipH="1">
              <a:off x="3124201" y="18669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a:endCxn id="119" idx="0"/>
            </p:cNvCxnSpPr>
            <p:nvPr/>
          </p:nvCxnSpPr>
          <p:spPr>
            <a:xfrm flipH="1">
              <a:off x="3124201" y="23241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a:endCxn id="120" idx="0"/>
            </p:cNvCxnSpPr>
            <p:nvPr/>
          </p:nvCxnSpPr>
          <p:spPr>
            <a:xfrm flipH="1">
              <a:off x="3124201" y="27813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a:endCxn id="121" idx="0"/>
            </p:cNvCxnSpPr>
            <p:nvPr/>
          </p:nvCxnSpPr>
          <p:spPr>
            <a:xfrm flipH="1">
              <a:off x="3124201" y="32385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a:endCxn id="122" idx="0"/>
            </p:cNvCxnSpPr>
            <p:nvPr/>
          </p:nvCxnSpPr>
          <p:spPr>
            <a:xfrm flipH="1">
              <a:off x="3124201" y="36957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a:endCxn id="123" idx="0"/>
            </p:cNvCxnSpPr>
            <p:nvPr/>
          </p:nvCxnSpPr>
          <p:spPr>
            <a:xfrm flipH="1">
              <a:off x="3124201" y="41529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nvGrpSpPr>
            <p:cNvPr id="136" name="Group 135"/>
            <p:cNvGrpSpPr/>
            <p:nvPr/>
          </p:nvGrpSpPr>
          <p:grpSpPr>
            <a:xfrm>
              <a:off x="3273552" y="1676400"/>
              <a:ext cx="2667000" cy="2667000"/>
              <a:chOff x="3657601" y="5295900"/>
              <a:chExt cx="2667000" cy="2667000"/>
            </a:xfrm>
          </p:grpSpPr>
          <p:sp>
            <p:nvSpPr>
              <p:cNvPr id="137" name="Oval 136"/>
              <p:cNvSpPr/>
              <p:nvPr/>
            </p:nvSpPr>
            <p:spPr>
              <a:xfrm>
                <a:off x="3657601" y="5295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8" name="Oval 137"/>
              <p:cNvSpPr/>
              <p:nvPr/>
            </p:nvSpPr>
            <p:spPr>
              <a:xfrm>
                <a:off x="41148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9" name="Oval 138"/>
              <p:cNvSpPr/>
              <p:nvPr/>
            </p:nvSpPr>
            <p:spPr>
              <a:xfrm>
                <a:off x="45720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0" name="Oval 139"/>
              <p:cNvSpPr/>
              <p:nvPr/>
            </p:nvSpPr>
            <p:spPr>
              <a:xfrm>
                <a:off x="5029201" y="52959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1" name="Oval 140"/>
              <p:cNvSpPr/>
              <p:nvPr/>
            </p:nvSpPr>
            <p:spPr>
              <a:xfrm>
                <a:off x="54864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2" name="Oval 141"/>
              <p:cNvSpPr/>
              <p:nvPr/>
            </p:nvSpPr>
            <p:spPr>
              <a:xfrm>
                <a:off x="59436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3" name="Oval 142"/>
              <p:cNvSpPr/>
              <p:nvPr/>
            </p:nvSpPr>
            <p:spPr>
              <a:xfrm>
                <a:off x="36576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4" name="Oval 143"/>
              <p:cNvSpPr/>
              <p:nvPr/>
            </p:nvSpPr>
            <p:spPr>
              <a:xfrm>
                <a:off x="41148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5" name="Oval 144"/>
              <p:cNvSpPr/>
              <p:nvPr/>
            </p:nvSpPr>
            <p:spPr>
              <a:xfrm>
                <a:off x="45720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6" name="Oval 145"/>
              <p:cNvSpPr/>
              <p:nvPr/>
            </p:nvSpPr>
            <p:spPr>
              <a:xfrm>
                <a:off x="50292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7" name="Oval 146"/>
              <p:cNvSpPr/>
              <p:nvPr/>
            </p:nvSpPr>
            <p:spPr>
              <a:xfrm>
                <a:off x="5486401" y="57531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8" name="Oval 147"/>
              <p:cNvSpPr/>
              <p:nvPr/>
            </p:nvSpPr>
            <p:spPr>
              <a:xfrm>
                <a:off x="5943601" y="57531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9" name="Oval 148"/>
              <p:cNvSpPr/>
              <p:nvPr/>
            </p:nvSpPr>
            <p:spPr>
              <a:xfrm>
                <a:off x="3657601" y="62103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0" name="Oval 149"/>
              <p:cNvSpPr/>
              <p:nvPr/>
            </p:nvSpPr>
            <p:spPr>
              <a:xfrm>
                <a:off x="4114801" y="62103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1" name="Oval 150"/>
              <p:cNvSpPr/>
              <p:nvPr/>
            </p:nvSpPr>
            <p:spPr>
              <a:xfrm>
                <a:off x="4572001" y="62103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2" name="Oval 151"/>
              <p:cNvSpPr/>
              <p:nvPr/>
            </p:nvSpPr>
            <p:spPr>
              <a:xfrm>
                <a:off x="50292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3" name="Oval 152"/>
              <p:cNvSpPr/>
              <p:nvPr/>
            </p:nvSpPr>
            <p:spPr>
              <a:xfrm>
                <a:off x="54864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4" name="Oval 153"/>
              <p:cNvSpPr/>
              <p:nvPr/>
            </p:nvSpPr>
            <p:spPr>
              <a:xfrm>
                <a:off x="5943601" y="62103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5" name="Oval 154"/>
              <p:cNvSpPr/>
              <p:nvPr/>
            </p:nvSpPr>
            <p:spPr>
              <a:xfrm>
                <a:off x="36576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6" name="Oval 155"/>
              <p:cNvSpPr/>
              <p:nvPr/>
            </p:nvSpPr>
            <p:spPr>
              <a:xfrm>
                <a:off x="41148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7" name="Oval 156"/>
              <p:cNvSpPr/>
              <p:nvPr/>
            </p:nvSpPr>
            <p:spPr>
              <a:xfrm>
                <a:off x="45720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8" name="Oval 157"/>
              <p:cNvSpPr/>
              <p:nvPr/>
            </p:nvSpPr>
            <p:spPr>
              <a:xfrm>
                <a:off x="50292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9" name="Oval 158"/>
              <p:cNvSpPr/>
              <p:nvPr/>
            </p:nvSpPr>
            <p:spPr>
              <a:xfrm>
                <a:off x="54864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0" name="Oval 159"/>
              <p:cNvSpPr/>
              <p:nvPr/>
            </p:nvSpPr>
            <p:spPr>
              <a:xfrm>
                <a:off x="59436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1" name="Oval 160"/>
              <p:cNvSpPr/>
              <p:nvPr/>
            </p:nvSpPr>
            <p:spPr>
              <a:xfrm>
                <a:off x="3657601" y="71247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2" name="Oval 161"/>
              <p:cNvSpPr/>
              <p:nvPr/>
            </p:nvSpPr>
            <p:spPr>
              <a:xfrm>
                <a:off x="41148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3" name="Oval 162"/>
              <p:cNvSpPr/>
              <p:nvPr/>
            </p:nvSpPr>
            <p:spPr>
              <a:xfrm>
                <a:off x="45720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4" name="Oval 163"/>
              <p:cNvSpPr/>
              <p:nvPr/>
            </p:nvSpPr>
            <p:spPr>
              <a:xfrm>
                <a:off x="50292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5" name="Oval 164"/>
              <p:cNvSpPr/>
              <p:nvPr/>
            </p:nvSpPr>
            <p:spPr>
              <a:xfrm>
                <a:off x="54864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6" name="Oval 165"/>
              <p:cNvSpPr/>
              <p:nvPr/>
            </p:nvSpPr>
            <p:spPr>
              <a:xfrm>
                <a:off x="5943601" y="71247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7" name="Oval 166"/>
              <p:cNvSpPr/>
              <p:nvPr/>
            </p:nvSpPr>
            <p:spPr>
              <a:xfrm>
                <a:off x="36576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8" name="Oval 167"/>
              <p:cNvSpPr/>
              <p:nvPr/>
            </p:nvSpPr>
            <p:spPr>
              <a:xfrm>
                <a:off x="41148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9" name="Oval 168"/>
              <p:cNvSpPr/>
              <p:nvPr/>
            </p:nvSpPr>
            <p:spPr>
              <a:xfrm>
                <a:off x="4572001" y="75819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70" name="Oval 169"/>
              <p:cNvSpPr/>
              <p:nvPr/>
            </p:nvSpPr>
            <p:spPr>
              <a:xfrm>
                <a:off x="5029201" y="75819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71" name="Oval 170"/>
              <p:cNvSpPr/>
              <p:nvPr/>
            </p:nvSpPr>
            <p:spPr>
              <a:xfrm>
                <a:off x="54864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72" name="Oval 171"/>
              <p:cNvSpPr/>
              <p:nvPr/>
            </p:nvSpPr>
            <p:spPr>
              <a:xfrm>
                <a:off x="59436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grpSp>
      <p:sp>
        <p:nvSpPr>
          <p:cNvPr id="235" name="Punchline"/>
          <p:cNvSpPr txBox="1"/>
          <p:nvPr/>
        </p:nvSpPr>
        <p:spPr>
          <a:xfrm>
            <a:off x="0" y="5181600"/>
            <a:ext cx="9144000" cy="533400"/>
          </a:xfrm>
          <a:prstGeom prst="rect">
            <a:avLst/>
          </a:prstGeom>
          <a:noFill/>
        </p:spPr>
        <p:txBody>
          <a:bodyPr wrap="square" rtlCol="0" anchor="ctr">
            <a:noAutofit/>
          </a:bodyPr>
          <a:lstStyle/>
          <a:p>
            <a:pPr algn="ctr"/>
            <a:r>
              <a:rPr lang="en-US" sz="3600" spc="-100" dirty="0">
                <a:solidFill>
                  <a:prstClr val="black"/>
                </a:solidFill>
                <a:latin typeface="Calibri Light"/>
              </a:rPr>
              <a:t>Profile </a:t>
            </a:r>
            <a:r>
              <a:rPr lang="en-US" sz="3600" b="1" i="1" spc="-100" dirty="0">
                <a:solidFill>
                  <a:srgbClr val="4472C4">
                    <a:lumMod val="75000"/>
                  </a:srgbClr>
                </a:solidFill>
                <a:latin typeface="Calibri Light"/>
              </a:rPr>
              <a:t>only</a:t>
            </a:r>
            <a:r>
              <a:rPr lang="en-US" sz="3600" spc="-100" dirty="0">
                <a:solidFill>
                  <a:prstClr val="black"/>
                </a:solidFill>
                <a:latin typeface="Calibri Light"/>
              </a:rPr>
              <a:t> </a:t>
            </a:r>
            <a:r>
              <a:rPr lang="en-US" sz="3600" b="1" i="1" spc="-100" dirty="0">
                <a:solidFill>
                  <a:srgbClr val="ED7D31">
                    <a:lumMod val="75000"/>
                  </a:srgbClr>
                </a:solidFill>
                <a:latin typeface="Calibri Light"/>
              </a:rPr>
              <a:t>slow regions </a:t>
            </a:r>
            <a:r>
              <a:rPr lang="en-US" sz="3600" spc="-100" dirty="0">
                <a:solidFill>
                  <a:prstClr val="black"/>
                </a:solidFill>
                <a:latin typeface="Calibri Light"/>
              </a:rPr>
              <a:t>to determine </a:t>
            </a:r>
            <a:r>
              <a:rPr lang="en-US" sz="3600" spc="-100" dirty="0" smtClean="0">
                <a:solidFill>
                  <a:prstClr val="black"/>
                </a:solidFill>
                <a:latin typeface="Calibri Light"/>
              </a:rPr>
              <a:t>min. latency</a:t>
            </a:r>
            <a:endParaRPr lang="en-US" sz="3600" spc="-100" dirty="0">
              <a:solidFill>
                <a:prstClr val="black"/>
              </a:solidFill>
              <a:latin typeface="Calibri Light"/>
            </a:endParaRPr>
          </a:p>
        </p:txBody>
      </p:sp>
      <p:sp>
        <p:nvSpPr>
          <p:cNvPr id="237" name="Punchline"/>
          <p:cNvSpPr txBox="1"/>
          <p:nvPr/>
        </p:nvSpPr>
        <p:spPr>
          <a:xfrm>
            <a:off x="0" y="5638800"/>
            <a:ext cx="9144000" cy="533400"/>
          </a:xfrm>
          <a:prstGeom prst="rect">
            <a:avLst/>
          </a:prstGeom>
          <a:noFill/>
        </p:spPr>
        <p:txBody>
          <a:bodyPr wrap="square" rtlCol="0" anchor="ctr">
            <a:noAutofit/>
          </a:bodyPr>
          <a:lstStyle/>
          <a:p>
            <a:pPr algn="ctr"/>
            <a:r>
              <a:rPr lang="en-US" sz="3600" spc="-100" dirty="0">
                <a:solidFill>
                  <a:prstClr val="black"/>
                </a:solidFill>
                <a:latin typeface="Calibri Light"/>
                <a:sym typeface="Wingdings" panose="05000000000000000000" pitchFamily="2" charset="2"/>
              </a:rPr>
              <a:t> </a:t>
            </a:r>
            <a:r>
              <a:rPr lang="en-US" sz="3600" b="1" i="1" spc="-100" dirty="0">
                <a:solidFill>
                  <a:srgbClr val="4472C4">
                    <a:lumMod val="75000"/>
                  </a:srgbClr>
                </a:solidFill>
                <a:latin typeface="Calibri Light"/>
                <a:sym typeface="Wingdings" panose="05000000000000000000" pitchFamily="2" charset="2"/>
              </a:rPr>
              <a:t>Dynamic</a:t>
            </a:r>
            <a:r>
              <a:rPr lang="en-US" sz="3600" spc="-100" dirty="0">
                <a:solidFill>
                  <a:prstClr val="black"/>
                </a:solidFill>
                <a:latin typeface="Calibri Light"/>
                <a:sym typeface="Wingdings" panose="05000000000000000000" pitchFamily="2" charset="2"/>
              </a:rPr>
              <a:t> &amp; </a:t>
            </a:r>
            <a:r>
              <a:rPr lang="en-US" sz="3600" b="1" i="1" spc="-100" dirty="0">
                <a:solidFill>
                  <a:srgbClr val="4472C4">
                    <a:lumMod val="75000"/>
                  </a:srgbClr>
                </a:solidFill>
                <a:latin typeface="Calibri Light"/>
                <a:sym typeface="Wingdings" panose="05000000000000000000" pitchFamily="2" charset="2"/>
              </a:rPr>
              <a:t>low cost </a:t>
            </a:r>
            <a:r>
              <a:rPr lang="en-US" sz="3600" spc="-100" dirty="0">
                <a:solidFill>
                  <a:prstClr val="black"/>
                </a:solidFill>
                <a:latin typeface="Calibri Light"/>
                <a:sym typeface="Wingdings" panose="05000000000000000000" pitchFamily="2" charset="2"/>
              </a:rPr>
              <a:t>latency optimization</a:t>
            </a:r>
            <a:endParaRPr lang="en-US" sz="3600" spc="-100" dirty="0">
              <a:solidFill>
                <a:prstClr val="black"/>
              </a:solidFill>
              <a:latin typeface="Calibri Light"/>
            </a:endParaRPr>
          </a:p>
        </p:txBody>
      </p:sp>
      <p:sp>
        <p:nvSpPr>
          <p:cNvPr id="74" name="TextBox 73"/>
          <p:cNvSpPr txBox="1"/>
          <p:nvPr/>
        </p:nvSpPr>
        <p:spPr>
          <a:xfrm>
            <a:off x="3432048" y="4724400"/>
            <a:ext cx="2663952" cy="457200"/>
          </a:xfrm>
          <a:prstGeom prst="rect">
            <a:avLst/>
          </a:prstGeom>
          <a:noFill/>
        </p:spPr>
        <p:txBody>
          <a:bodyPr wrap="square" rtlCol="0" anchor="ctr">
            <a:noAutofit/>
          </a:bodyPr>
          <a:lstStyle/>
          <a:p>
            <a:pPr algn="ctr"/>
            <a:r>
              <a:rPr lang="en-US" sz="2800" dirty="0">
                <a:solidFill>
                  <a:srgbClr val="000000"/>
                </a:solidFill>
                <a:latin typeface="Calibri Light"/>
              </a:rPr>
              <a:t>sense amplifier</a:t>
            </a:r>
          </a:p>
        </p:txBody>
      </p:sp>
      <p:sp>
        <p:nvSpPr>
          <p:cNvPr id="75" name="TextBox 74"/>
          <p:cNvSpPr txBox="1"/>
          <p:nvPr/>
        </p:nvSpPr>
        <p:spPr>
          <a:xfrm rot="5400000">
            <a:off x="1260348" y="2552700"/>
            <a:ext cx="2667000" cy="457200"/>
          </a:xfrm>
          <a:prstGeom prst="rect">
            <a:avLst/>
          </a:prstGeom>
          <a:noFill/>
        </p:spPr>
        <p:txBody>
          <a:bodyPr wrap="square" rtlCol="0" anchor="ctr">
            <a:noAutofit/>
          </a:bodyPr>
          <a:lstStyle/>
          <a:p>
            <a:pPr algn="ctr"/>
            <a:r>
              <a:rPr lang="en-US" sz="2800" dirty="0" err="1">
                <a:solidFill>
                  <a:srgbClr val="000000"/>
                </a:solidFill>
                <a:latin typeface="Calibri Light"/>
              </a:rPr>
              <a:t>wordline</a:t>
            </a:r>
            <a:r>
              <a:rPr lang="en-US" sz="2800" dirty="0">
                <a:solidFill>
                  <a:srgbClr val="000000"/>
                </a:solidFill>
                <a:latin typeface="Calibri Light"/>
              </a:rPr>
              <a:t> driver</a:t>
            </a:r>
          </a:p>
        </p:txBody>
      </p:sp>
      <p:sp>
        <p:nvSpPr>
          <p:cNvPr id="76" name="Punchline"/>
          <p:cNvSpPr txBox="1"/>
          <p:nvPr/>
        </p:nvSpPr>
        <p:spPr>
          <a:xfrm>
            <a:off x="0" y="762000"/>
            <a:ext cx="5635752" cy="533400"/>
          </a:xfrm>
          <a:prstGeom prst="rect">
            <a:avLst/>
          </a:prstGeom>
          <a:noFill/>
        </p:spPr>
        <p:txBody>
          <a:bodyPr wrap="square" rtlCol="0" anchor="ctr">
            <a:noAutofit/>
          </a:bodyPr>
          <a:lstStyle/>
          <a:p>
            <a:pPr algn="ctr"/>
            <a:r>
              <a:rPr lang="en-US" sz="3200" b="1" spc="-100" dirty="0" smtClean="0">
                <a:solidFill>
                  <a:prstClr val="black"/>
                </a:solidFill>
              </a:rPr>
              <a:t>D</a:t>
            </a:r>
            <a:r>
              <a:rPr lang="en-US" sz="3200" spc="-100" dirty="0" smtClean="0">
                <a:solidFill>
                  <a:prstClr val="black"/>
                </a:solidFill>
              </a:rPr>
              <a:t>esign-</a:t>
            </a:r>
            <a:r>
              <a:rPr lang="en-US" sz="3200" b="1" spc="-100" dirty="0" smtClean="0">
                <a:solidFill>
                  <a:prstClr val="black"/>
                </a:solidFill>
              </a:rPr>
              <a:t>I</a:t>
            </a:r>
            <a:r>
              <a:rPr lang="en-US" sz="3200" spc="-100" dirty="0" smtClean="0">
                <a:solidFill>
                  <a:prstClr val="black"/>
                </a:solidFill>
              </a:rPr>
              <a:t>nduced</a:t>
            </a:r>
            <a:r>
              <a:rPr lang="en-US" sz="3200" spc="-100" dirty="0" smtClean="0">
                <a:solidFill>
                  <a:prstClr val="black"/>
                </a:solidFill>
                <a:latin typeface="Calibri Light"/>
              </a:rPr>
              <a:t>-</a:t>
            </a:r>
            <a:r>
              <a:rPr lang="en-US" sz="3200" b="1" spc="-100" dirty="0">
                <a:solidFill>
                  <a:prstClr val="black"/>
                </a:solidFill>
              </a:rPr>
              <a:t>V</a:t>
            </a:r>
            <a:r>
              <a:rPr lang="en-US" sz="3200" spc="-100" dirty="0">
                <a:solidFill>
                  <a:prstClr val="black"/>
                </a:solidFill>
                <a:latin typeface="Calibri Light"/>
              </a:rPr>
              <a:t>ariation-</a:t>
            </a:r>
            <a:r>
              <a:rPr lang="en-US" sz="3200" b="1" spc="-100" dirty="0">
                <a:solidFill>
                  <a:prstClr val="black"/>
                </a:solidFill>
              </a:rPr>
              <a:t>A</a:t>
            </a:r>
            <a:r>
              <a:rPr lang="en-US" sz="3200" spc="-100" dirty="0">
                <a:solidFill>
                  <a:prstClr val="black"/>
                </a:solidFill>
                <a:latin typeface="Calibri Light"/>
              </a:rPr>
              <a:t>ware</a:t>
            </a:r>
          </a:p>
        </p:txBody>
      </p:sp>
    </p:spTree>
    <p:extLst>
      <p:ext uri="{BB962C8B-B14F-4D97-AF65-F5344CB8AC3E}">
        <p14:creationId xmlns:p14="http://schemas.microsoft.com/office/powerpoint/2010/main" val="567436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wipe(left)">
                                      <p:cBhvr>
                                        <p:cTn id="7" dur="500"/>
                                        <p:tgtEl>
                                          <p:spTgt spid="7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40"/>
                                        </p:tgtEl>
                                        <p:attrNameLst>
                                          <p:attrName>style.visibility</p:attrName>
                                        </p:attrNameLst>
                                      </p:cBhvr>
                                      <p:to>
                                        <p:strVal val="visible"/>
                                      </p:to>
                                    </p:set>
                                    <p:animEffect transition="in" filter="fade">
                                      <p:cBhvr>
                                        <p:cTn id="12" dur="500"/>
                                        <p:tgtEl>
                                          <p:spTgt spid="24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5"/>
                                        </p:tgtEl>
                                        <p:attrNameLst>
                                          <p:attrName>style.visibility</p:attrName>
                                        </p:attrNameLst>
                                      </p:cBhvr>
                                      <p:to>
                                        <p:strVal val="visible"/>
                                      </p:to>
                                    </p:set>
                                    <p:animEffect transition="in" filter="fade">
                                      <p:cBhvr>
                                        <p:cTn id="17" dur="500"/>
                                        <p:tgtEl>
                                          <p:spTgt spid="23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37"/>
                                        </p:tgtEl>
                                        <p:attrNameLst>
                                          <p:attrName>style.visibility</p:attrName>
                                        </p:attrNameLst>
                                      </p:cBhvr>
                                      <p:to>
                                        <p:strVal val="visible"/>
                                      </p:to>
                                    </p:set>
                                    <p:animEffect transition="in" filter="fade">
                                      <p:cBhvr>
                                        <p:cTn id="22" dur="500"/>
                                        <p:tgtEl>
                                          <p:spTgt spid="2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 grpId="0"/>
      <p:bldP spid="237" grpId="0"/>
      <p:bldP spid="76" grpId="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5181601" y="1371600"/>
            <a:ext cx="4038599" cy="990600"/>
            <a:chOff x="5181601" y="1524000"/>
            <a:chExt cx="4038599" cy="990600"/>
          </a:xfrm>
        </p:grpSpPr>
        <p:grpSp>
          <p:nvGrpSpPr>
            <p:cNvPr id="108" name="Group 107"/>
            <p:cNvGrpSpPr/>
            <p:nvPr/>
          </p:nvGrpSpPr>
          <p:grpSpPr>
            <a:xfrm>
              <a:off x="5181601" y="1524000"/>
              <a:ext cx="4038599" cy="990600"/>
              <a:chOff x="5026151" y="1752600"/>
              <a:chExt cx="4038599" cy="990600"/>
            </a:xfrm>
          </p:grpSpPr>
          <p:sp>
            <p:nvSpPr>
              <p:cNvPr id="109" name="Rounded Rectangle 108"/>
              <p:cNvSpPr/>
              <p:nvPr/>
            </p:nvSpPr>
            <p:spPr>
              <a:xfrm>
                <a:off x="5026151" y="1752600"/>
                <a:ext cx="993649" cy="990600"/>
              </a:xfrm>
              <a:prstGeom prst="roundRect">
                <a:avLst/>
              </a:prstGeom>
              <a:solidFill>
                <a:schemeClr val="accent2">
                  <a:lumMod val="60000"/>
                  <a:lumOff val="40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110" name="TextBox 109"/>
              <p:cNvSpPr txBox="1"/>
              <p:nvPr/>
            </p:nvSpPr>
            <p:spPr>
              <a:xfrm>
                <a:off x="6476998" y="1828800"/>
                <a:ext cx="2587752" cy="381000"/>
              </a:xfrm>
              <a:prstGeom prst="rect">
                <a:avLst/>
              </a:prstGeom>
              <a:noFill/>
            </p:spPr>
            <p:txBody>
              <a:bodyPr wrap="square" rtlCol="0" anchor="ctr">
                <a:noAutofit/>
              </a:bodyPr>
              <a:lstStyle/>
              <a:p>
                <a:pPr algn="ctr"/>
                <a:r>
                  <a:rPr lang="en-US" sz="3200" b="1" spc="-50" dirty="0">
                    <a:solidFill>
                      <a:srgbClr val="ED7D31">
                        <a:lumMod val="75000"/>
                      </a:srgbClr>
                    </a:solidFill>
                    <a:latin typeface="Calibri Light"/>
                  </a:rPr>
                  <a:t>inherently slow</a:t>
                </a:r>
              </a:p>
            </p:txBody>
          </p:sp>
        </p:grpSp>
        <p:sp>
          <p:nvSpPr>
            <p:cNvPr id="13" name="Freeform 12"/>
            <p:cNvSpPr/>
            <p:nvPr/>
          </p:nvSpPr>
          <p:spPr>
            <a:xfrm>
              <a:off x="6096000" y="1600200"/>
              <a:ext cx="603380" cy="163286"/>
            </a:xfrm>
            <a:custGeom>
              <a:avLst/>
              <a:gdLst>
                <a:gd name="connsiteX0" fmla="*/ 0 w 615821"/>
                <a:gd name="connsiteY0" fmla="*/ 8457 h 167078"/>
                <a:gd name="connsiteX1" fmla="*/ 363894 w 615821"/>
                <a:gd name="connsiteY1" fmla="*/ 17788 h 167078"/>
                <a:gd name="connsiteX2" fmla="*/ 615821 w 615821"/>
                <a:gd name="connsiteY2" fmla="*/ 167078 h 167078"/>
              </a:gdLst>
              <a:ahLst/>
              <a:cxnLst>
                <a:cxn ang="0">
                  <a:pos x="connsiteX0" y="connsiteY0"/>
                </a:cxn>
                <a:cxn ang="0">
                  <a:pos x="connsiteX1" y="connsiteY1"/>
                </a:cxn>
                <a:cxn ang="0">
                  <a:pos x="connsiteX2" y="connsiteY2"/>
                </a:cxn>
              </a:cxnLst>
              <a:rect l="l" t="t" r="r" b="b"/>
              <a:pathLst>
                <a:path w="615821" h="167078">
                  <a:moveTo>
                    <a:pt x="0" y="8457"/>
                  </a:moveTo>
                  <a:cubicBezTo>
                    <a:pt x="130628" y="-96"/>
                    <a:pt x="261257" y="-8649"/>
                    <a:pt x="363894" y="17788"/>
                  </a:cubicBezTo>
                  <a:cubicBezTo>
                    <a:pt x="466531" y="44225"/>
                    <a:pt x="541176" y="105651"/>
                    <a:pt x="615821" y="167078"/>
                  </a:cubicBezTo>
                </a:path>
              </a:pathLst>
            </a:custGeom>
            <a:noFill/>
            <a:ln w="25400" cap="rnd">
              <a:solidFill>
                <a:schemeClr val="accent2">
                  <a:lumMod val="60000"/>
                  <a:lumOff val="40000"/>
                </a:schemeClr>
              </a:solidFil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76" name="Rounded Rectangle 75"/>
          <p:cNvSpPr/>
          <p:nvPr/>
        </p:nvSpPr>
        <p:spPr>
          <a:xfrm>
            <a:off x="3810000" y="2286000"/>
            <a:ext cx="527303" cy="533400"/>
          </a:xfrm>
          <a:prstGeom prst="roundRect">
            <a:avLst/>
          </a:prstGeom>
          <a:solidFill>
            <a:schemeClr val="accent2">
              <a:lumMod val="75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77" name="Rounded Rectangle 76"/>
          <p:cNvSpPr/>
          <p:nvPr/>
        </p:nvSpPr>
        <p:spPr>
          <a:xfrm>
            <a:off x="4724400" y="3657600"/>
            <a:ext cx="527303" cy="533400"/>
          </a:xfrm>
          <a:prstGeom prst="roundRect">
            <a:avLst/>
          </a:prstGeom>
          <a:solidFill>
            <a:schemeClr val="accent2">
              <a:lumMod val="75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78" name="Rounded Rectangle 77"/>
          <p:cNvSpPr/>
          <p:nvPr/>
        </p:nvSpPr>
        <p:spPr>
          <a:xfrm>
            <a:off x="3358897" y="3200400"/>
            <a:ext cx="527303" cy="533400"/>
          </a:xfrm>
          <a:prstGeom prst="roundRect">
            <a:avLst/>
          </a:prstGeom>
          <a:solidFill>
            <a:schemeClr val="accent2">
              <a:lumMod val="75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328" name="Title 1"/>
          <p:cNvSpPr txBox="1">
            <a:spLocks/>
          </p:cNvSpPr>
          <p:nvPr/>
        </p:nvSpPr>
        <p:spPr>
          <a:xfrm>
            <a:off x="-76200" y="152401"/>
            <a:ext cx="92964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5400" b="1" u="sng" spc="-60" dirty="0" smtClean="0">
                <a:solidFill>
                  <a:prstClr val="black"/>
                </a:solidFill>
                <a:latin typeface="Calibri"/>
              </a:rPr>
              <a:t>DIVA</a:t>
            </a:r>
            <a:r>
              <a:rPr lang="en-US" sz="5400" spc="-60" dirty="0" smtClean="0">
                <a:solidFill>
                  <a:prstClr val="black"/>
                </a:solidFill>
              </a:rPr>
              <a:t> </a:t>
            </a:r>
            <a:r>
              <a:rPr lang="en-US" sz="5400" spc="-60" dirty="0">
                <a:solidFill>
                  <a:prstClr val="black"/>
                </a:solidFill>
              </a:rPr>
              <a:t>Online </a:t>
            </a:r>
            <a:r>
              <a:rPr lang="en-US" sz="5400" b="1" spc="-60" dirty="0">
                <a:solidFill>
                  <a:prstClr val="black"/>
                </a:solidFill>
                <a:latin typeface="Calibri"/>
              </a:rPr>
              <a:t>Profiling</a:t>
            </a:r>
          </a:p>
        </p:txBody>
      </p:sp>
      <p:grpSp>
        <p:nvGrpSpPr>
          <p:cNvPr id="111" name="Group 110"/>
          <p:cNvGrpSpPr/>
          <p:nvPr/>
        </p:nvGrpSpPr>
        <p:grpSpPr>
          <a:xfrm>
            <a:off x="2819401" y="1295400"/>
            <a:ext cx="3428999" cy="3429000"/>
            <a:chOff x="2667001" y="1524000"/>
            <a:chExt cx="3428999" cy="3429000"/>
          </a:xfrm>
        </p:grpSpPr>
        <p:sp>
          <p:nvSpPr>
            <p:cNvPr id="112" name="DRAM"/>
            <p:cNvSpPr/>
            <p:nvPr/>
          </p:nvSpPr>
          <p:spPr>
            <a:xfrm>
              <a:off x="32766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3" name="DRAM"/>
            <p:cNvSpPr/>
            <p:nvPr/>
          </p:nvSpPr>
          <p:spPr>
            <a:xfrm>
              <a:off x="37338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4" name="DRAM"/>
            <p:cNvSpPr/>
            <p:nvPr/>
          </p:nvSpPr>
          <p:spPr>
            <a:xfrm>
              <a:off x="41910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5" name="DRAM"/>
            <p:cNvSpPr/>
            <p:nvPr/>
          </p:nvSpPr>
          <p:spPr>
            <a:xfrm>
              <a:off x="46482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6" name="DRAM"/>
            <p:cNvSpPr/>
            <p:nvPr/>
          </p:nvSpPr>
          <p:spPr>
            <a:xfrm>
              <a:off x="51054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7" name="DRAM"/>
            <p:cNvSpPr/>
            <p:nvPr/>
          </p:nvSpPr>
          <p:spPr>
            <a:xfrm>
              <a:off x="55626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8" name="DRAM"/>
            <p:cNvSpPr/>
            <p:nvPr/>
          </p:nvSpPr>
          <p:spPr>
            <a:xfrm rot="5400000">
              <a:off x="2705101" y="16383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9" name="DRAM"/>
            <p:cNvSpPr/>
            <p:nvPr/>
          </p:nvSpPr>
          <p:spPr>
            <a:xfrm rot="5400000">
              <a:off x="2705101" y="20955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0" name="DRAM"/>
            <p:cNvSpPr/>
            <p:nvPr/>
          </p:nvSpPr>
          <p:spPr>
            <a:xfrm rot="5400000">
              <a:off x="2705101" y="25527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1" name="DRAM"/>
            <p:cNvSpPr/>
            <p:nvPr/>
          </p:nvSpPr>
          <p:spPr>
            <a:xfrm rot="5400000">
              <a:off x="2705101" y="30099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2" name="DRAM"/>
            <p:cNvSpPr/>
            <p:nvPr/>
          </p:nvSpPr>
          <p:spPr>
            <a:xfrm rot="5400000">
              <a:off x="2705101" y="34671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3" name="DRAM"/>
            <p:cNvSpPr/>
            <p:nvPr/>
          </p:nvSpPr>
          <p:spPr>
            <a:xfrm rot="5400000">
              <a:off x="2705101" y="39243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cxnSp>
          <p:nvCxnSpPr>
            <p:cNvPr id="124" name="Straight Connector 123"/>
            <p:cNvCxnSpPr>
              <a:endCxn id="112" idx="0"/>
            </p:cNvCxnSpPr>
            <p:nvPr/>
          </p:nvCxnSpPr>
          <p:spPr>
            <a:xfrm>
              <a:off x="34671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endCxn id="114" idx="0"/>
            </p:cNvCxnSpPr>
            <p:nvPr/>
          </p:nvCxnSpPr>
          <p:spPr>
            <a:xfrm>
              <a:off x="43815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a:endCxn id="115" idx="0"/>
            </p:cNvCxnSpPr>
            <p:nvPr/>
          </p:nvCxnSpPr>
          <p:spPr>
            <a:xfrm>
              <a:off x="48387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endCxn id="116" idx="0"/>
            </p:cNvCxnSpPr>
            <p:nvPr/>
          </p:nvCxnSpPr>
          <p:spPr>
            <a:xfrm>
              <a:off x="52959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a:endCxn id="117" idx="0"/>
            </p:cNvCxnSpPr>
            <p:nvPr/>
          </p:nvCxnSpPr>
          <p:spPr>
            <a:xfrm>
              <a:off x="57531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a:endCxn id="113" idx="0"/>
            </p:cNvCxnSpPr>
            <p:nvPr/>
          </p:nvCxnSpPr>
          <p:spPr>
            <a:xfrm>
              <a:off x="39243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a:endCxn id="118" idx="0"/>
            </p:cNvCxnSpPr>
            <p:nvPr/>
          </p:nvCxnSpPr>
          <p:spPr>
            <a:xfrm flipH="1">
              <a:off x="3124201" y="18669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a:endCxn id="119" idx="0"/>
            </p:cNvCxnSpPr>
            <p:nvPr/>
          </p:nvCxnSpPr>
          <p:spPr>
            <a:xfrm flipH="1">
              <a:off x="3124201" y="23241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a:endCxn id="120" idx="0"/>
            </p:cNvCxnSpPr>
            <p:nvPr/>
          </p:nvCxnSpPr>
          <p:spPr>
            <a:xfrm flipH="1">
              <a:off x="3124201" y="27813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a:endCxn id="121" idx="0"/>
            </p:cNvCxnSpPr>
            <p:nvPr/>
          </p:nvCxnSpPr>
          <p:spPr>
            <a:xfrm flipH="1">
              <a:off x="3124201" y="32385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a:endCxn id="122" idx="0"/>
            </p:cNvCxnSpPr>
            <p:nvPr/>
          </p:nvCxnSpPr>
          <p:spPr>
            <a:xfrm flipH="1">
              <a:off x="3124201" y="36957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a:endCxn id="123" idx="0"/>
            </p:cNvCxnSpPr>
            <p:nvPr/>
          </p:nvCxnSpPr>
          <p:spPr>
            <a:xfrm flipH="1">
              <a:off x="3124201" y="41529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nvGrpSpPr>
            <p:cNvPr id="136" name="Group 135"/>
            <p:cNvGrpSpPr/>
            <p:nvPr/>
          </p:nvGrpSpPr>
          <p:grpSpPr>
            <a:xfrm>
              <a:off x="3273552" y="1676400"/>
              <a:ext cx="2667000" cy="2667000"/>
              <a:chOff x="3657601" y="5295900"/>
              <a:chExt cx="2667000" cy="2667000"/>
            </a:xfrm>
          </p:grpSpPr>
          <p:sp>
            <p:nvSpPr>
              <p:cNvPr id="137" name="Oval 136"/>
              <p:cNvSpPr/>
              <p:nvPr/>
            </p:nvSpPr>
            <p:spPr>
              <a:xfrm>
                <a:off x="3657601" y="5295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8" name="Oval 137"/>
              <p:cNvSpPr/>
              <p:nvPr/>
            </p:nvSpPr>
            <p:spPr>
              <a:xfrm>
                <a:off x="41148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9" name="Oval 138"/>
              <p:cNvSpPr/>
              <p:nvPr/>
            </p:nvSpPr>
            <p:spPr>
              <a:xfrm>
                <a:off x="45720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0" name="Oval 139"/>
              <p:cNvSpPr/>
              <p:nvPr/>
            </p:nvSpPr>
            <p:spPr>
              <a:xfrm>
                <a:off x="5029201" y="52959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1" name="Oval 140"/>
              <p:cNvSpPr/>
              <p:nvPr/>
            </p:nvSpPr>
            <p:spPr>
              <a:xfrm>
                <a:off x="54864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2" name="Oval 141"/>
              <p:cNvSpPr/>
              <p:nvPr/>
            </p:nvSpPr>
            <p:spPr>
              <a:xfrm>
                <a:off x="59436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3" name="Oval 142"/>
              <p:cNvSpPr/>
              <p:nvPr/>
            </p:nvSpPr>
            <p:spPr>
              <a:xfrm>
                <a:off x="36576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4" name="Oval 143"/>
              <p:cNvSpPr/>
              <p:nvPr/>
            </p:nvSpPr>
            <p:spPr>
              <a:xfrm>
                <a:off x="41148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5" name="Oval 144"/>
              <p:cNvSpPr/>
              <p:nvPr/>
            </p:nvSpPr>
            <p:spPr>
              <a:xfrm>
                <a:off x="45720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6" name="Oval 145"/>
              <p:cNvSpPr/>
              <p:nvPr/>
            </p:nvSpPr>
            <p:spPr>
              <a:xfrm>
                <a:off x="50292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7" name="Oval 146"/>
              <p:cNvSpPr/>
              <p:nvPr/>
            </p:nvSpPr>
            <p:spPr>
              <a:xfrm>
                <a:off x="5486401" y="57531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8" name="Oval 147"/>
              <p:cNvSpPr/>
              <p:nvPr/>
            </p:nvSpPr>
            <p:spPr>
              <a:xfrm>
                <a:off x="5943601" y="57531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9" name="Oval 148"/>
              <p:cNvSpPr/>
              <p:nvPr/>
            </p:nvSpPr>
            <p:spPr>
              <a:xfrm>
                <a:off x="3657601" y="62103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1" name="Oval 150"/>
              <p:cNvSpPr/>
              <p:nvPr/>
            </p:nvSpPr>
            <p:spPr>
              <a:xfrm>
                <a:off x="4572001" y="62103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2" name="Oval 151"/>
              <p:cNvSpPr/>
              <p:nvPr/>
            </p:nvSpPr>
            <p:spPr>
              <a:xfrm>
                <a:off x="50292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3" name="Oval 152"/>
              <p:cNvSpPr/>
              <p:nvPr/>
            </p:nvSpPr>
            <p:spPr>
              <a:xfrm>
                <a:off x="54864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4" name="Oval 153"/>
              <p:cNvSpPr/>
              <p:nvPr/>
            </p:nvSpPr>
            <p:spPr>
              <a:xfrm>
                <a:off x="5943601" y="62103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5" name="Oval 154"/>
              <p:cNvSpPr/>
              <p:nvPr/>
            </p:nvSpPr>
            <p:spPr>
              <a:xfrm>
                <a:off x="36576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6" name="Oval 155"/>
              <p:cNvSpPr/>
              <p:nvPr/>
            </p:nvSpPr>
            <p:spPr>
              <a:xfrm>
                <a:off x="41148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7" name="Oval 156"/>
              <p:cNvSpPr/>
              <p:nvPr/>
            </p:nvSpPr>
            <p:spPr>
              <a:xfrm>
                <a:off x="45720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8" name="Oval 157"/>
              <p:cNvSpPr/>
              <p:nvPr/>
            </p:nvSpPr>
            <p:spPr>
              <a:xfrm>
                <a:off x="50292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9" name="Oval 158"/>
              <p:cNvSpPr/>
              <p:nvPr/>
            </p:nvSpPr>
            <p:spPr>
              <a:xfrm>
                <a:off x="54864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0" name="Oval 159"/>
              <p:cNvSpPr/>
              <p:nvPr/>
            </p:nvSpPr>
            <p:spPr>
              <a:xfrm>
                <a:off x="59436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2" name="Oval 161"/>
              <p:cNvSpPr/>
              <p:nvPr/>
            </p:nvSpPr>
            <p:spPr>
              <a:xfrm>
                <a:off x="41148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3" name="Oval 162"/>
              <p:cNvSpPr/>
              <p:nvPr/>
            </p:nvSpPr>
            <p:spPr>
              <a:xfrm>
                <a:off x="45720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4" name="Oval 163"/>
              <p:cNvSpPr/>
              <p:nvPr/>
            </p:nvSpPr>
            <p:spPr>
              <a:xfrm>
                <a:off x="50292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5" name="Oval 164"/>
              <p:cNvSpPr/>
              <p:nvPr/>
            </p:nvSpPr>
            <p:spPr>
              <a:xfrm>
                <a:off x="54864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6" name="Oval 165"/>
              <p:cNvSpPr/>
              <p:nvPr/>
            </p:nvSpPr>
            <p:spPr>
              <a:xfrm>
                <a:off x="5943601" y="71247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7" name="Oval 166"/>
              <p:cNvSpPr/>
              <p:nvPr/>
            </p:nvSpPr>
            <p:spPr>
              <a:xfrm>
                <a:off x="36576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8" name="Oval 167"/>
              <p:cNvSpPr/>
              <p:nvPr/>
            </p:nvSpPr>
            <p:spPr>
              <a:xfrm>
                <a:off x="41148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9" name="Oval 168"/>
              <p:cNvSpPr/>
              <p:nvPr/>
            </p:nvSpPr>
            <p:spPr>
              <a:xfrm>
                <a:off x="4572001" y="75819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71" name="Oval 170"/>
              <p:cNvSpPr/>
              <p:nvPr/>
            </p:nvSpPr>
            <p:spPr>
              <a:xfrm>
                <a:off x="54864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72" name="Oval 171"/>
              <p:cNvSpPr/>
              <p:nvPr/>
            </p:nvSpPr>
            <p:spPr>
              <a:xfrm>
                <a:off x="59436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grpSp>
      <p:sp>
        <p:nvSpPr>
          <p:cNvPr id="73" name="Oval 72"/>
          <p:cNvSpPr/>
          <p:nvPr/>
        </p:nvSpPr>
        <p:spPr>
          <a:xfrm>
            <a:off x="3962400" y="2438400"/>
            <a:ext cx="228600" cy="2286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74" name="Oval 73"/>
          <p:cNvSpPr/>
          <p:nvPr/>
        </p:nvSpPr>
        <p:spPr>
          <a:xfrm>
            <a:off x="3505200" y="3352800"/>
            <a:ext cx="222504" cy="2286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75" name="Oval 74"/>
          <p:cNvSpPr/>
          <p:nvPr/>
        </p:nvSpPr>
        <p:spPr>
          <a:xfrm>
            <a:off x="4876800" y="3810000"/>
            <a:ext cx="222504" cy="2286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70" name="Oval 69"/>
          <p:cNvSpPr/>
          <p:nvPr/>
        </p:nvSpPr>
        <p:spPr>
          <a:xfrm>
            <a:off x="3425952" y="32766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71" name="Oval 70"/>
          <p:cNvSpPr/>
          <p:nvPr/>
        </p:nvSpPr>
        <p:spPr>
          <a:xfrm>
            <a:off x="3883152" y="23622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72" name="Oval 71"/>
          <p:cNvSpPr/>
          <p:nvPr/>
        </p:nvSpPr>
        <p:spPr>
          <a:xfrm>
            <a:off x="4797552" y="3733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nvGrpSpPr>
          <p:cNvPr id="11" name="Group 10"/>
          <p:cNvGrpSpPr/>
          <p:nvPr/>
        </p:nvGrpSpPr>
        <p:grpSpPr>
          <a:xfrm>
            <a:off x="228600" y="1447800"/>
            <a:ext cx="4575810" cy="2293620"/>
            <a:chOff x="228600" y="1600200"/>
            <a:chExt cx="4575810" cy="2293620"/>
          </a:xfrm>
        </p:grpSpPr>
        <p:sp>
          <p:nvSpPr>
            <p:cNvPr id="83" name="TextBox 82"/>
            <p:cNvSpPr txBox="1"/>
            <p:nvPr/>
          </p:nvSpPr>
          <p:spPr>
            <a:xfrm>
              <a:off x="228600" y="1600200"/>
              <a:ext cx="2130551" cy="381000"/>
            </a:xfrm>
            <a:prstGeom prst="rect">
              <a:avLst/>
            </a:prstGeom>
            <a:noFill/>
          </p:spPr>
          <p:txBody>
            <a:bodyPr wrap="square" rtlCol="0" anchor="ctr">
              <a:noAutofit/>
            </a:bodyPr>
            <a:lstStyle/>
            <a:p>
              <a:pPr algn="ctr">
                <a:lnSpc>
                  <a:spcPts val="2500"/>
                </a:lnSpc>
              </a:pPr>
              <a:r>
                <a:rPr lang="en-US" sz="3200" b="1" spc="-50" dirty="0">
                  <a:solidFill>
                    <a:srgbClr val="ED7D31">
                      <a:lumMod val="75000"/>
                    </a:srgbClr>
                  </a:solidFill>
                  <a:latin typeface="Calibri Light"/>
                </a:rPr>
                <a:t>slow cells  </a:t>
              </a:r>
            </a:p>
          </p:txBody>
        </p:sp>
        <p:grpSp>
          <p:nvGrpSpPr>
            <p:cNvPr id="10" name="Group 9"/>
            <p:cNvGrpSpPr/>
            <p:nvPr/>
          </p:nvGrpSpPr>
          <p:grpSpPr>
            <a:xfrm>
              <a:off x="2305050" y="1828797"/>
              <a:ext cx="2499360" cy="2065023"/>
              <a:chOff x="2305050" y="1828797"/>
              <a:chExt cx="2499360" cy="2065023"/>
            </a:xfrm>
          </p:grpSpPr>
          <p:sp>
            <p:nvSpPr>
              <p:cNvPr id="7" name="Freeform 6"/>
              <p:cNvSpPr/>
              <p:nvPr/>
            </p:nvSpPr>
            <p:spPr>
              <a:xfrm>
                <a:off x="2305050" y="1828798"/>
                <a:ext cx="1577340" cy="685801"/>
              </a:xfrm>
              <a:custGeom>
                <a:avLst/>
                <a:gdLst>
                  <a:gd name="connsiteX0" fmla="*/ 1577340 w 1577340"/>
                  <a:gd name="connsiteY0" fmla="*/ 727710 h 727710"/>
                  <a:gd name="connsiteX1" fmla="*/ 1080135 w 1577340"/>
                  <a:gd name="connsiteY1" fmla="*/ 137160 h 727710"/>
                  <a:gd name="connsiteX2" fmla="*/ 0 w 1577340"/>
                  <a:gd name="connsiteY2" fmla="*/ 0 h 727710"/>
                </a:gdLst>
                <a:ahLst/>
                <a:cxnLst>
                  <a:cxn ang="0">
                    <a:pos x="connsiteX0" y="connsiteY0"/>
                  </a:cxn>
                  <a:cxn ang="0">
                    <a:pos x="connsiteX1" y="connsiteY1"/>
                  </a:cxn>
                  <a:cxn ang="0">
                    <a:pos x="connsiteX2" y="connsiteY2"/>
                  </a:cxn>
                </a:cxnLst>
                <a:rect l="l" t="t" r="r" b="b"/>
                <a:pathLst>
                  <a:path w="1577340" h="727710">
                    <a:moveTo>
                      <a:pt x="1577340" y="727710"/>
                    </a:moveTo>
                    <a:cubicBezTo>
                      <a:pt x="1460182" y="493077"/>
                      <a:pt x="1343025" y="258445"/>
                      <a:pt x="1080135" y="137160"/>
                    </a:cubicBezTo>
                    <a:cubicBezTo>
                      <a:pt x="817245" y="15875"/>
                      <a:pt x="179705" y="24447"/>
                      <a:pt x="0" y="0"/>
                    </a:cubicBezTo>
                  </a:path>
                </a:pathLst>
              </a:custGeom>
              <a:noFill/>
              <a:ln w="25400">
                <a:solidFill>
                  <a:schemeClr val="accent2">
                    <a:lumMod val="75000"/>
                  </a:schemeClr>
                </a:solidFil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8" name="Freeform 7"/>
              <p:cNvSpPr/>
              <p:nvPr/>
            </p:nvSpPr>
            <p:spPr>
              <a:xfrm>
                <a:off x="2362200" y="1828797"/>
                <a:ext cx="2442210" cy="2065023"/>
              </a:xfrm>
              <a:custGeom>
                <a:avLst/>
                <a:gdLst>
                  <a:gd name="connsiteX0" fmla="*/ 2487930 w 2487930"/>
                  <a:gd name="connsiteY0" fmla="*/ 2061210 h 2061210"/>
                  <a:gd name="connsiteX1" fmla="*/ 1581150 w 2487930"/>
                  <a:gd name="connsiteY1" fmla="*/ 1337310 h 2061210"/>
                  <a:gd name="connsiteX2" fmla="*/ 979170 w 2487930"/>
                  <a:gd name="connsiteY2" fmla="*/ 400050 h 2061210"/>
                  <a:gd name="connsiteX3" fmla="*/ 0 w 2487930"/>
                  <a:gd name="connsiteY3" fmla="*/ 0 h 2061210"/>
                </a:gdLst>
                <a:ahLst/>
                <a:cxnLst>
                  <a:cxn ang="0">
                    <a:pos x="connsiteX0" y="connsiteY0"/>
                  </a:cxn>
                  <a:cxn ang="0">
                    <a:pos x="connsiteX1" y="connsiteY1"/>
                  </a:cxn>
                  <a:cxn ang="0">
                    <a:pos x="connsiteX2" y="connsiteY2"/>
                  </a:cxn>
                  <a:cxn ang="0">
                    <a:pos x="connsiteX3" y="connsiteY3"/>
                  </a:cxn>
                </a:cxnLst>
                <a:rect l="l" t="t" r="r" b="b"/>
                <a:pathLst>
                  <a:path w="2487930" h="2061210">
                    <a:moveTo>
                      <a:pt x="2487930" y="2061210"/>
                    </a:moveTo>
                    <a:cubicBezTo>
                      <a:pt x="2160270" y="1837690"/>
                      <a:pt x="1832610" y="1614170"/>
                      <a:pt x="1581150" y="1337310"/>
                    </a:cubicBezTo>
                    <a:cubicBezTo>
                      <a:pt x="1329690" y="1060450"/>
                      <a:pt x="1242695" y="622935"/>
                      <a:pt x="979170" y="400050"/>
                    </a:cubicBezTo>
                    <a:cubicBezTo>
                      <a:pt x="715645" y="177165"/>
                      <a:pt x="160655" y="68580"/>
                      <a:pt x="0" y="0"/>
                    </a:cubicBezTo>
                  </a:path>
                </a:pathLst>
              </a:custGeom>
              <a:noFill/>
              <a:ln w="25400" cap="rnd">
                <a:solidFill>
                  <a:schemeClr val="accent2">
                    <a:lumMod val="75000"/>
                  </a:schemeClr>
                </a:solidFill>
                <a:headEnd type="none"/>
                <a:tailEnd type="non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9" name="Freeform 8"/>
              <p:cNvSpPr/>
              <p:nvPr/>
            </p:nvSpPr>
            <p:spPr>
              <a:xfrm>
                <a:off x="2362200" y="1828800"/>
                <a:ext cx="1066800" cy="1596390"/>
              </a:xfrm>
              <a:custGeom>
                <a:avLst/>
                <a:gdLst>
                  <a:gd name="connsiteX0" fmla="*/ 1108710 w 1108710"/>
                  <a:gd name="connsiteY0" fmla="*/ 1596390 h 1596390"/>
                  <a:gd name="connsiteX1" fmla="*/ 586740 w 1108710"/>
                  <a:gd name="connsiteY1" fmla="*/ 403860 h 1596390"/>
                  <a:gd name="connsiteX2" fmla="*/ 0 w 1108710"/>
                  <a:gd name="connsiteY2" fmla="*/ 0 h 1596390"/>
                </a:gdLst>
                <a:ahLst/>
                <a:cxnLst>
                  <a:cxn ang="0">
                    <a:pos x="connsiteX0" y="connsiteY0"/>
                  </a:cxn>
                  <a:cxn ang="0">
                    <a:pos x="connsiteX1" y="connsiteY1"/>
                  </a:cxn>
                  <a:cxn ang="0">
                    <a:pos x="connsiteX2" y="connsiteY2"/>
                  </a:cxn>
                </a:cxnLst>
                <a:rect l="l" t="t" r="r" b="b"/>
                <a:pathLst>
                  <a:path w="1108710" h="1596390">
                    <a:moveTo>
                      <a:pt x="1108710" y="1596390"/>
                    </a:moveTo>
                    <a:cubicBezTo>
                      <a:pt x="940117" y="1133157"/>
                      <a:pt x="771525" y="669925"/>
                      <a:pt x="586740" y="403860"/>
                    </a:cubicBezTo>
                    <a:cubicBezTo>
                      <a:pt x="401955" y="137795"/>
                      <a:pt x="200977" y="68897"/>
                      <a:pt x="0" y="0"/>
                    </a:cubicBezTo>
                  </a:path>
                </a:pathLst>
              </a:custGeom>
              <a:noFill/>
              <a:ln w="25400" cap="rnd">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sp>
        <p:nvSpPr>
          <p:cNvPr id="92" name="TextBox 91"/>
          <p:cNvSpPr txBox="1"/>
          <p:nvPr/>
        </p:nvSpPr>
        <p:spPr>
          <a:xfrm>
            <a:off x="6550151" y="1981200"/>
            <a:ext cx="2593849" cy="685800"/>
          </a:xfrm>
          <a:prstGeom prst="rect">
            <a:avLst/>
          </a:prstGeom>
          <a:noFill/>
        </p:spPr>
        <p:txBody>
          <a:bodyPr wrap="square" rtlCol="0" anchor="ctr">
            <a:noAutofit/>
          </a:bodyPr>
          <a:lstStyle/>
          <a:p>
            <a:pPr algn="ctr">
              <a:lnSpc>
                <a:spcPts val="2500"/>
              </a:lnSpc>
            </a:pPr>
            <a:r>
              <a:rPr lang="en-US" sz="2800" spc="-50" dirty="0">
                <a:solidFill>
                  <a:prstClr val="black"/>
                </a:solidFill>
                <a:latin typeface="Calibri Light"/>
              </a:rPr>
              <a:t>d</a:t>
            </a:r>
            <a:r>
              <a:rPr lang="en-US" sz="2800" spc="-50" dirty="0" smtClean="0">
                <a:solidFill>
                  <a:prstClr val="black"/>
                </a:solidFill>
                <a:latin typeface="Calibri Light"/>
              </a:rPr>
              <a:t>esign-induced</a:t>
            </a:r>
            <a:endParaRPr lang="en-US" sz="2800" spc="-50" dirty="0">
              <a:solidFill>
                <a:prstClr val="black"/>
              </a:solidFill>
              <a:latin typeface="Calibri Light"/>
            </a:endParaRPr>
          </a:p>
          <a:p>
            <a:pPr algn="ctr">
              <a:lnSpc>
                <a:spcPts val="2500"/>
              </a:lnSpc>
            </a:pPr>
            <a:r>
              <a:rPr lang="en-US" sz="2800" spc="-50" dirty="0">
                <a:solidFill>
                  <a:prstClr val="black"/>
                </a:solidFill>
                <a:latin typeface="Calibri Light"/>
              </a:rPr>
              <a:t>variation</a:t>
            </a:r>
          </a:p>
        </p:txBody>
      </p:sp>
      <p:sp>
        <p:nvSpPr>
          <p:cNvPr id="93" name="TextBox 92"/>
          <p:cNvSpPr txBox="1"/>
          <p:nvPr/>
        </p:nvSpPr>
        <p:spPr>
          <a:xfrm>
            <a:off x="-3049" y="1981200"/>
            <a:ext cx="2593849" cy="685800"/>
          </a:xfrm>
          <a:prstGeom prst="rect">
            <a:avLst/>
          </a:prstGeom>
          <a:noFill/>
        </p:spPr>
        <p:txBody>
          <a:bodyPr wrap="square" rtlCol="0" anchor="ctr">
            <a:noAutofit/>
          </a:bodyPr>
          <a:lstStyle/>
          <a:p>
            <a:pPr algn="ctr">
              <a:lnSpc>
                <a:spcPts val="2500"/>
              </a:lnSpc>
            </a:pPr>
            <a:r>
              <a:rPr lang="en-US" sz="2800" spc="-50" dirty="0">
                <a:solidFill>
                  <a:prstClr val="black"/>
                </a:solidFill>
                <a:latin typeface="Calibri Light"/>
              </a:rPr>
              <a:t>process</a:t>
            </a:r>
          </a:p>
          <a:p>
            <a:pPr algn="ctr">
              <a:lnSpc>
                <a:spcPts val="2500"/>
              </a:lnSpc>
            </a:pPr>
            <a:r>
              <a:rPr lang="en-US" sz="2800" spc="-50" dirty="0">
                <a:solidFill>
                  <a:prstClr val="black"/>
                </a:solidFill>
                <a:latin typeface="Calibri Light"/>
              </a:rPr>
              <a:t>variation</a:t>
            </a:r>
          </a:p>
        </p:txBody>
      </p:sp>
      <p:sp>
        <p:nvSpPr>
          <p:cNvPr id="94" name="TextBox 93"/>
          <p:cNvSpPr txBox="1"/>
          <p:nvPr/>
        </p:nvSpPr>
        <p:spPr>
          <a:xfrm>
            <a:off x="6553200" y="2590800"/>
            <a:ext cx="2593849" cy="685800"/>
          </a:xfrm>
          <a:prstGeom prst="rect">
            <a:avLst/>
          </a:prstGeom>
          <a:noFill/>
        </p:spPr>
        <p:txBody>
          <a:bodyPr wrap="square" rtlCol="0" anchor="ctr">
            <a:noAutofit/>
          </a:bodyPr>
          <a:lstStyle/>
          <a:p>
            <a:pPr algn="ctr">
              <a:lnSpc>
                <a:spcPts val="2500"/>
              </a:lnSpc>
            </a:pPr>
            <a:r>
              <a:rPr lang="en-US" sz="2800" spc="-50" dirty="0">
                <a:solidFill>
                  <a:prstClr val="black"/>
                </a:solidFill>
                <a:latin typeface="Calibri Light"/>
              </a:rPr>
              <a:t>localized error</a:t>
            </a:r>
          </a:p>
        </p:txBody>
      </p:sp>
      <p:sp>
        <p:nvSpPr>
          <p:cNvPr id="95" name="TextBox 94"/>
          <p:cNvSpPr txBox="1"/>
          <p:nvPr/>
        </p:nvSpPr>
        <p:spPr>
          <a:xfrm>
            <a:off x="0" y="2590800"/>
            <a:ext cx="2593849" cy="685800"/>
          </a:xfrm>
          <a:prstGeom prst="rect">
            <a:avLst/>
          </a:prstGeom>
          <a:noFill/>
        </p:spPr>
        <p:txBody>
          <a:bodyPr wrap="square" rtlCol="0" anchor="ctr">
            <a:noAutofit/>
          </a:bodyPr>
          <a:lstStyle/>
          <a:p>
            <a:pPr algn="ctr">
              <a:lnSpc>
                <a:spcPts val="2500"/>
              </a:lnSpc>
            </a:pPr>
            <a:r>
              <a:rPr lang="en-US" sz="2800" spc="-50" dirty="0">
                <a:solidFill>
                  <a:prstClr val="black"/>
                </a:solidFill>
                <a:latin typeface="Calibri Light"/>
              </a:rPr>
              <a:t>random error</a:t>
            </a:r>
          </a:p>
        </p:txBody>
      </p:sp>
      <p:sp>
        <p:nvSpPr>
          <p:cNvPr id="96" name="TextBox 95"/>
          <p:cNvSpPr txBox="1"/>
          <p:nvPr/>
        </p:nvSpPr>
        <p:spPr>
          <a:xfrm>
            <a:off x="6553200" y="4038600"/>
            <a:ext cx="2593849" cy="685800"/>
          </a:xfrm>
          <a:prstGeom prst="rect">
            <a:avLst/>
          </a:prstGeom>
          <a:noFill/>
        </p:spPr>
        <p:txBody>
          <a:bodyPr wrap="square" rtlCol="0" anchor="ctr">
            <a:noAutofit/>
          </a:bodyPr>
          <a:lstStyle/>
          <a:p>
            <a:pPr algn="ctr">
              <a:lnSpc>
                <a:spcPts val="2500"/>
              </a:lnSpc>
            </a:pPr>
            <a:r>
              <a:rPr lang="en-US" sz="3200" b="1" spc="-50" dirty="0">
                <a:solidFill>
                  <a:prstClr val="black"/>
                </a:solidFill>
                <a:latin typeface="Calibri Light"/>
              </a:rPr>
              <a:t>online profiling</a:t>
            </a:r>
          </a:p>
        </p:txBody>
      </p:sp>
      <p:sp>
        <p:nvSpPr>
          <p:cNvPr id="97" name="TextBox 96"/>
          <p:cNvSpPr txBox="1"/>
          <p:nvPr/>
        </p:nvSpPr>
        <p:spPr>
          <a:xfrm>
            <a:off x="-76200" y="4038600"/>
            <a:ext cx="2740153" cy="685800"/>
          </a:xfrm>
          <a:prstGeom prst="rect">
            <a:avLst/>
          </a:prstGeom>
          <a:noFill/>
        </p:spPr>
        <p:txBody>
          <a:bodyPr wrap="square" rtlCol="0" anchor="ctr">
            <a:noAutofit/>
          </a:bodyPr>
          <a:lstStyle/>
          <a:p>
            <a:pPr algn="ctr">
              <a:lnSpc>
                <a:spcPts val="2500"/>
              </a:lnSpc>
            </a:pPr>
            <a:r>
              <a:rPr lang="en-US" sz="3200" b="1" spc="-50" dirty="0">
                <a:solidFill>
                  <a:prstClr val="black"/>
                </a:solidFill>
                <a:latin typeface="Calibri Light"/>
              </a:rPr>
              <a:t>error-correcting code</a:t>
            </a:r>
          </a:p>
        </p:txBody>
      </p:sp>
      <p:sp>
        <p:nvSpPr>
          <p:cNvPr id="98" name="Down Arrow 97"/>
          <p:cNvSpPr/>
          <p:nvPr/>
        </p:nvSpPr>
        <p:spPr>
          <a:xfrm>
            <a:off x="914400" y="3272790"/>
            <a:ext cx="762000" cy="689610"/>
          </a:xfrm>
          <a:prstGeom prst="downArrow">
            <a:avLst>
              <a:gd name="adj1" fmla="val 50000"/>
              <a:gd name="adj2" fmla="val 31317"/>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9" name="Down Arrow 98"/>
          <p:cNvSpPr/>
          <p:nvPr/>
        </p:nvSpPr>
        <p:spPr>
          <a:xfrm>
            <a:off x="7467600" y="3276600"/>
            <a:ext cx="762000" cy="689610"/>
          </a:xfrm>
          <a:prstGeom prst="downArrow">
            <a:avLst>
              <a:gd name="adj1" fmla="val 50000"/>
              <a:gd name="adj2" fmla="val 31317"/>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1" name="Punchline"/>
          <p:cNvSpPr txBox="1"/>
          <p:nvPr/>
        </p:nvSpPr>
        <p:spPr>
          <a:xfrm>
            <a:off x="0" y="5181600"/>
            <a:ext cx="9144000" cy="533400"/>
          </a:xfrm>
          <a:prstGeom prst="rect">
            <a:avLst/>
          </a:prstGeom>
          <a:noFill/>
        </p:spPr>
        <p:txBody>
          <a:bodyPr wrap="square" rtlCol="0" anchor="ctr">
            <a:noAutofit/>
          </a:bodyPr>
          <a:lstStyle/>
          <a:p>
            <a:pPr algn="ctr"/>
            <a:r>
              <a:rPr lang="en-US" sz="3600" spc="-100" dirty="0" smtClean="0">
                <a:solidFill>
                  <a:prstClr val="black"/>
                </a:solidFill>
                <a:latin typeface="Calibri Light"/>
              </a:rPr>
              <a:t>Combine </a:t>
            </a:r>
            <a:r>
              <a:rPr lang="en-US" sz="3600" b="1" spc="-100" dirty="0">
                <a:solidFill>
                  <a:srgbClr val="4472C4">
                    <a:lumMod val="75000"/>
                  </a:srgbClr>
                </a:solidFill>
                <a:latin typeface="Calibri Light"/>
              </a:rPr>
              <a:t>error-correcting </a:t>
            </a:r>
            <a:r>
              <a:rPr lang="en-US" sz="3600" b="1" spc="-100" dirty="0" smtClean="0">
                <a:solidFill>
                  <a:srgbClr val="4472C4">
                    <a:lumMod val="75000"/>
                  </a:srgbClr>
                </a:solidFill>
                <a:latin typeface="Calibri Light"/>
              </a:rPr>
              <a:t>codes </a:t>
            </a:r>
            <a:r>
              <a:rPr lang="en-US" sz="3600" spc="-100" dirty="0">
                <a:solidFill>
                  <a:prstClr val="black"/>
                </a:solidFill>
                <a:latin typeface="Calibri Light"/>
              </a:rPr>
              <a:t>&amp;</a:t>
            </a:r>
            <a:r>
              <a:rPr lang="en-US" sz="3600" b="1" spc="-100" dirty="0">
                <a:solidFill>
                  <a:srgbClr val="4472C4">
                    <a:lumMod val="75000"/>
                  </a:srgbClr>
                </a:solidFill>
                <a:latin typeface="Calibri Light"/>
              </a:rPr>
              <a:t> online profiling</a:t>
            </a:r>
          </a:p>
        </p:txBody>
      </p:sp>
      <p:sp>
        <p:nvSpPr>
          <p:cNvPr id="102" name="Punchline"/>
          <p:cNvSpPr txBox="1"/>
          <p:nvPr/>
        </p:nvSpPr>
        <p:spPr>
          <a:xfrm>
            <a:off x="0" y="5638800"/>
            <a:ext cx="9144000" cy="533400"/>
          </a:xfrm>
          <a:prstGeom prst="rect">
            <a:avLst/>
          </a:prstGeom>
          <a:noFill/>
        </p:spPr>
        <p:txBody>
          <a:bodyPr wrap="square" rtlCol="0" anchor="ctr">
            <a:noAutofit/>
          </a:bodyPr>
          <a:lstStyle/>
          <a:p>
            <a:pPr algn="ctr"/>
            <a:r>
              <a:rPr lang="en-US" sz="3600" spc="-100" dirty="0">
                <a:solidFill>
                  <a:prstClr val="black"/>
                </a:solidFill>
                <a:latin typeface="Calibri Light"/>
                <a:sym typeface="Wingdings" panose="05000000000000000000" pitchFamily="2" charset="2"/>
              </a:rPr>
              <a:t> </a:t>
            </a:r>
            <a:r>
              <a:rPr lang="en-US" sz="3600" b="1" spc="-100" dirty="0">
                <a:solidFill>
                  <a:srgbClr val="4472C4">
                    <a:lumMod val="75000"/>
                  </a:srgbClr>
                </a:solidFill>
                <a:latin typeface="Calibri Light"/>
                <a:sym typeface="Wingdings" panose="05000000000000000000" pitchFamily="2" charset="2"/>
              </a:rPr>
              <a:t>Reliably</a:t>
            </a:r>
            <a:r>
              <a:rPr lang="en-US" sz="3600" spc="-100" dirty="0">
                <a:solidFill>
                  <a:prstClr val="black"/>
                </a:solidFill>
                <a:latin typeface="Calibri Light"/>
                <a:sym typeface="Wingdings" panose="05000000000000000000" pitchFamily="2" charset="2"/>
              </a:rPr>
              <a:t> reduce DRAM latency</a:t>
            </a:r>
            <a:endParaRPr lang="en-US" sz="3600" spc="-100" dirty="0">
              <a:solidFill>
                <a:prstClr val="black"/>
              </a:solidFill>
              <a:latin typeface="Calibri Light"/>
            </a:endParaRPr>
          </a:p>
        </p:txBody>
      </p:sp>
      <p:sp>
        <p:nvSpPr>
          <p:cNvPr id="100" name="TextBox 99"/>
          <p:cNvSpPr txBox="1"/>
          <p:nvPr/>
        </p:nvSpPr>
        <p:spPr>
          <a:xfrm>
            <a:off x="3432048" y="4724400"/>
            <a:ext cx="2663952" cy="457200"/>
          </a:xfrm>
          <a:prstGeom prst="rect">
            <a:avLst/>
          </a:prstGeom>
          <a:noFill/>
        </p:spPr>
        <p:txBody>
          <a:bodyPr wrap="square" rtlCol="0" anchor="ctr">
            <a:noAutofit/>
          </a:bodyPr>
          <a:lstStyle/>
          <a:p>
            <a:pPr algn="ctr"/>
            <a:r>
              <a:rPr lang="en-US" sz="2800" dirty="0">
                <a:solidFill>
                  <a:srgbClr val="000000"/>
                </a:solidFill>
                <a:latin typeface="Calibri Light"/>
              </a:rPr>
              <a:t>sense amplifier</a:t>
            </a:r>
          </a:p>
        </p:txBody>
      </p:sp>
      <p:sp>
        <p:nvSpPr>
          <p:cNvPr id="105" name="TextBox 104"/>
          <p:cNvSpPr txBox="1"/>
          <p:nvPr/>
        </p:nvSpPr>
        <p:spPr>
          <a:xfrm rot="5400000">
            <a:off x="1260348" y="2552700"/>
            <a:ext cx="2667000" cy="457200"/>
          </a:xfrm>
          <a:prstGeom prst="rect">
            <a:avLst/>
          </a:prstGeom>
          <a:noFill/>
        </p:spPr>
        <p:txBody>
          <a:bodyPr wrap="square" rtlCol="0" anchor="ctr">
            <a:noAutofit/>
          </a:bodyPr>
          <a:lstStyle/>
          <a:p>
            <a:pPr algn="ctr"/>
            <a:r>
              <a:rPr lang="en-US" sz="2800" dirty="0" err="1">
                <a:solidFill>
                  <a:srgbClr val="000000"/>
                </a:solidFill>
                <a:latin typeface="Calibri Light"/>
              </a:rPr>
              <a:t>wordline</a:t>
            </a:r>
            <a:r>
              <a:rPr lang="en-US" sz="2800" dirty="0">
                <a:solidFill>
                  <a:srgbClr val="000000"/>
                </a:solidFill>
                <a:latin typeface="Calibri Light"/>
              </a:rPr>
              <a:t> driver</a:t>
            </a:r>
          </a:p>
        </p:txBody>
      </p:sp>
      <p:sp>
        <p:nvSpPr>
          <p:cNvPr id="104" name="Punchline"/>
          <p:cNvSpPr txBox="1"/>
          <p:nvPr/>
        </p:nvSpPr>
        <p:spPr>
          <a:xfrm>
            <a:off x="0" y="762000"/>
            <a:ext cx="5635752" cy="533400"/>
          </a:xfrm>
          <a:prstGeom prst="rect">
            <a:avLst/>
          </a:prstGeom>
          <a:noFill/>
        </p:spPr>
        <p:txBody>
          <a:bodyPr wrap="square" rtlCol="0" anchor="ctr">
            <a:noAutofit/>
          </a:bodyPr>
          <a:lstStyle/>
          <a:p>
            <a:pPr algn="ctr"/>
            <a:r>
              <a:rPr lang="en-US" sz="3200" b="1" spc="-100" dirty="0" smtClean="0">
                <a:solidFill>
                  <a:prstClr val="black"/>
                </a:solidFill>
              </a:rPr>
              <a:t>D</a:t>
            </a:r>
            <a:r>
              <a:rPr lang="en-US" sz="3200" spc="-100" dirty="0" smtClean="0">
                <a:solidFill>
                  <a:prstClr val="black"/>
                </a:solidFill>
              </a:rPr>
              <a:t>esign-</a:t>
            </a:r>
            <a:r>
              <a:rPr lang="en-US" sz="3200" b="1" spc="-100" dirty="0" smtClean="0">
                <a:solidFill>
                  <a:prstClr val="black"/>
                </a:solidFill>
              </a:rPr>
              <a:t>I</a:t>
            </a:r>
            <a:r>
              <a:rPr lang="en-US" sz="3200" spc="-100" dirty="0" smtClean="0">
                <a:solidFill>
                  <a:prstClr val="black"/>
                </a:solidFill>
              </a:rPr>
              <a:t>nduced</a:t>
            </a:r>
            <a:r>
              <a:rPr lang="en-US" sz="3200" spc="-100" dirty="0" smtClean="0">
                <a:solidFill>
                  <a:prstClr val="black"/>
                </a:solidFill>
                <a:latin typeface="Calibri Light"/>
              </a:rPr>
              <a:t>-</a:t>
            </a:r>
            <a:r>
              <a:rPr lang="en-US" sz="3200" b="1" spc="-100" dirty="0">
                <a:solidFill>
                  <a:prstClr val="black"/>
                </a:solidFill>
              </a:rPr>
              <a:t>V</a:t>
            </a:r>
            <a:r>
              <a:rPr lang="en-US" sz="3200" spc="-100" dirty="0">
                <a:solidFill>
                  <a:prstClr val="black"/>
                </a:solidFill>
                <a:latin typeface="Calibri Light"/>
              </a:rPr>
              <a:t>ariation-</a:t>
            </a:r>
            <a:r>
              <a:rPr lang="en-US" sz="3200" b="1" spc="-100" dirty="0">
                <a:solidFill>
                  <a:prstClr val="black"/>
                </a:solidFill>
              </a:rPr>
              <a:t>A</a:t>
            </a:r>
            <a:r>
              <a:rPr lang="en-US" sz="3200" spc="-100" dirty="0">
                <a:solidFill>
                  <a:prstClr val="black"/>
                </a:solidFill>
                <a:latin typeface="Calibri Light"/>
              </a:rPr>
              <a:t>ware</a:t>
            </a:r>
          </a:p>
        </p:txBody>
      </p:sp>
    </p:spTree>
    <p:extLst>
      <p:ext uri="{BB962C8B-B14F-4D97-AF65-F5344CB8AC3E}">
        <p14:creationId xmlns:p14="http://schemas.microsoft.com/office/powerpoint/2010/main" val="1163253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500"/>
                                        <p:tgtEl>
                                          <p:spTgt spid="71"/>
                                        </p:tgtEl>
                                      </p:cBhvr>
                                    </p:animEffect>
                                    <p:set>
                                      <p:cBhvr>
                                        <p:cTn id="7" dur="1" fill="hold">
                                          <p:stCondLst>
                                            <p:cond delay="499"/>
                                          </p:stCondLst>
                                        </p:cTn>
                                        <p:tgtEl>
                                          <p:spTgt spid="71"/>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70"/>
                                        </p:tgtEl>
                                      </p:cBhvr>
                                    </p:animEffect>
                                    <p:set>
                                      <p:cBhvr>
                                        <p:cTn id="10" dur="1" fill="hold">
                                          <p:stCondLst>
                                            <p:cond delay="499"/>
                                          </p:stCondLst>
                                        </p:cTn>
                                        <p:tgtEl>
                                          <p:spTgt spid="70"/>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500"/>
                                        <p:tgtEl>
                                          <p:spTgt spid="72"/>
                                        </p:tgtEl>
                                      </p:cBhvr>
                                    </p:animEffect>
                                    <p:set>
                                      <p:cBhvr>
                                        <p:cTn id="13" dur="1" fill="hold">
                                          <p:stCondLst>
                                            <p:cond delay="499"/>
                                          </p:stCondLst>
                                        </p:cTn>
                                        <p:tgtEl>
                                          <p:spTgt spid="72"/>
                                        </p:tgtEl>
                                        <p:attrNameLst>
                                          <p:attrName>style.visibility</p:attrName>
                                        </p:attrNameLst>
                                      </p:cBhvr>
                                      <p:to>
                                        <p:strVal val="hidden"/>
                                      </p:to>
                                    </p:se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500"/>
                                        <p:tgtEl>
                                          <p:spTgt spid="7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6"/>
                                        </p:tgtEl>
                                        <p:attrNameLst>
                                          <p:attrName>style.visibility</p:attrName>
                                        </p:attrNameLst>
                                      </p:cBhvr>
                                      <p:to>
                                        <p:strVal val="visible"/>
                                      </p:to>
                                    </p:set>
                                    <p:animEffect transition="in" filter="fade">
                                      <p:cBhvr>
                                        <p:cTn id="20" dur="500"/>
                                        <p:tgtEl>
                                          <p:spTgt spid="76"/>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77"/>
                                        </p:tgtEl>
                                        <p:attrNameLst>
                                          <p:attrName>style.visibility</p:attrName>
                                        </p:attrNameLst>
                                      </p:cBhvr>
                                      <p:to>
                                        <p:strVal val="visible"/>
                                      </p:to>
                                    </p:set>
                                    <p:animEffect transition="in" filter="fade">
                                      <p:cBhvr>
                                        <p:cTn id="23" dur="500"/>
                                        <p:tgtEl>
                                          <p:spTgt spid="77"/>
                                        </p:tgtEl>
                                      </p:cBhvr>
                                    </p:animEffect>
                                  </p:childTnLst>
                                </p:cTn>
                              </p:par>
                            </p:childTnLst>
                          </p:cTn>
                        </p:par>
                        <p:par>
                          <p:cTn id="24" fill="hold">
                            <p:stCondLst>
                              <p:cond delay="1000"/>
                            </p:stCondLst>
                            <p:childTnLst>
                              <p:par>
                                <p:cTn id="25" presetID="10" presetClass="entr" presetSubtype="0"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fade">
                                      <p:cBhvr>
                                        <p:cTn id="27" dur="500"/>
                                        <p:tgtEl>
                                          <p:spTgt spid="11"/>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92"/>
                                        </p:tgtEl>
                                        <p:attrNameLst>
                                          <p:attrName>style.visibility</p:attrName>
                                        </p:attrNameLst>
                                      </p:cBhvr>
                                      <p:to>
                                        <p:strVal val="visible"/>
                                      </p:to>
                                    </p:set>
                                    <p:animEffect transition="in" filter="fade">
                                      <p:cBhvr>
                                        <p:cTn id="32" dur="500"/>
                                        <p:tgtEl>
                                          <p:spTgt spid="92"/>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93"/>
                                        </p:tgtEl>
                                        <p:attrNameLst>
                                          <p:attrName>style.visibility</p:attrName>
                                        </p:attrNameLst>
                                      </p:cBhvr>
                                      <p:to>
                                        <p:strVal val="visible"/>
                                      </p:to>
                                    </p:set>
                                    <p:animEffect transition="in" filter="fade">
                                      <p:cBhvr>
                                        <p:cTn id="35" dur="500"/>
                                        <p:tgtEl>
                                          <p:spTgt spid="93"/>
                                        </p:tgtEl>
                                      </p:cBhvr>
                                    </p:animEffect>
                                  </p:childTnLst>
                                </p:cTn>
                              </p:par>
                            </p:childTnLst>
                          </p:cTn>
                        </p:par>
                        <p:par>
                          <p:cTn id="36" fill="hold">
                            <p:stCondLst>
                              <p:cond delay="500"/>
                            </p:stCondLst>
                            <p:childTnLst>
                              <p:par>
                                <p:cTn id="37" presetID="10" presetClass="entr" presetSubtype="0" fill="hold" grpId="0" nodeType="afterEffect">
                                  <p:stCondLst>
                                    <p:cond delay="0"/>
                                  </p:stCondLst>
                                  <p:childTnLst>
                                    <p:set>
                                      <p:cBhvr>
                                        <p:cTn id="38" dur="1" fill="hold">
                                          <p:stCondLst>
                                            <p:cond delay="0"/>
                                          </p:stCondLst>
                                        </p:cTn>
                                        <p:tgtEl>
                                          <p:spTgt spid="94"/>
                                        </p:tgtEl>
                                        <p:attrNameLst>
                                          <p:attrName>style.visibility</p:attrName>
                                        </p:attrNameLst>
                                      </p:cBhvr>
                                      <p:to>
                                        <p:strVal val="visible"/>
                                      </p:to>
                                    </p:set>
                                    <p:animEffect transition="in" filter="fade">
                                      <p:cBhvr>
                                        <p:cTn id="39" dur="500"/>
                                        <p:tgtEl>
                                          <p:spTgt spid="94"/>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95"/>
                                        </p:tgtEl>
                                        <p:attrNameLst>
                                          <p:attrName>style.visibility</p:attrName>
                                        </p:attrNameLst>
                                      </p:cBhvr>
                                      <p:to>
                                        <p:strVal val="visible"/>
                                      </p:to>
                                    </p:set>
                                    <p:animEffect transition="in" filter="fade">
                                      <p:cBhvr>
                                        <p:cTn id="42" dur="500"/>
                                        <p:tgtEl>
                                          <p:spTgt spid="95"/>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childTnLst>
                                    <p:set>
                                      <p:cBhvr>
                                        <p:cTn id="46" dur="1" fill="hold">
                                          <p:stCondLst>
                                            <p:cond delay="0"/>
                                          </p:stCondLst>
                                        </p:cTn>
                                        <p:tgtEl>
                                          <p:spTgt spid="98"/>
                                        </p:tgtEl>
                                        <p:attrNameLst>
                                          <p:attrName>style.visibility</p:attrName>
                                        </p:attrNameLst>
                                      </p:cBhvr>
                                      <p:to>
                                        <p:strVal val="visible"/>
                                      </p:to>
                                    </p:set>
                                    <p:animEffect transition="in" filter="wipe(up)">
                                      <p:cBhvr>
                                        <p:cTn id="47" dur="500"/>
                                        <p:tgtEl>
                                          <p:spTgt spid="98"/>
                                        </p:tgtEl>
                                      </p:cBhvr>
                                    </p:animEffect>
                                  </p:childTnLst>
                                </p:cTn>
                              </p:par>
                            </p:childTnLst>
                          </p:cTn>
                        </p:par>
                        <p:par>
                          <p:cTn id="48" fill="hold">
                            <p:stCondLst>
                              <p:cond delay="500"/>
                            </p:stCondLst>
                            <p:childTnLst>
                              <p:par>
                                <p:cTn id="49" presetID="22" presetClass="entr" presetSubtype="1" fill="hold" grpId="0" nodeType="afterEffect">
                                  <p:stCondLst>
                                    <p:cond delay="0"/>
                                  </p:stCondLst>
                                  <p:childTnLst>
                                    <p:set>
                                      <p:cBhvr>
                                        <p:cTn id="50" dur="1" fill="hold">
                                          <p:stCondLst>
                                            <p:cond delay="0"/>
                                          </p:stCondLst>
                                        </p:cTn>
                                        <p:tgtEl>
                                          <p:spTgt spid="97"/>
                                        </p:tgtEl>
                                        <p:attrNameLst>
                                          <p:attrName>style.visibility</p:attrName>
                                        </p:attrNameLst>
                                      </p:cBhvr>
                                      <p:to>
                                        <p:strVal val="visible"/>
                                      </p:to>
                                    </p:set>
                                    <p:animEffect transition="in" filter="wipe(up)">
                                      <p:cBhvr>
                                        <p:cTn id="51" dur="500"/>
                                        <p:tgtEl>
                                          <p:spTgt spid="97"/>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grpId="0" nodeType="clickEffect">
                                  <p:stCondLst>
                                    <p:cond delay="0"/>
                                  </p:stCondLst>
                                  <p:childTnLst>
                                    <p:set>
                                      <p:cBhvr>
                                        <p:cTn id="55" dur="1" fill="hold">
                                          <p:stCondLst>
                                            <p:cond delay="0"/>
                                          </p:stCondLst>
                                        </p:cTn>
                                        <p:tgtEl>
                                          <p:spTgt spid="99"/>
                                        </p:tgtEl>
                                        <p:attrNameLst>
                                          <p:attrName>style.visibility</p:attrName>
                                        </p:attrNameLst>
                                      </p:cBhvr>
                                      <p:to>
                                        <p:strVal val="visible"/>
                                      </p:to>
                                    </p:set>
                                    <p:animEffect transition="in" filter="wipe(up)">
                                      <p:cBhvr>
                                        <p:cTn id="56" dur="500"/>
                                        <p:tgtEl>
                                          <p:spTgt spid="99"/>
                                        </p:tgtEl>
                                      </p:cBhvr>
                                    </p:animEffect>
                                  </p:childTnLst>
                                </p:cTn>
                              </p:par>
                            </p:childTnLst>
                          </p:cTn>
                        </p:par>
                        <p:par>
                          <p:cTn id="57" fill="hold">
                            <p:stCondLst>
                              <p:cond delay="500"/>
                            </p:stCondLst>
                            <p:childTnLst>
                              <p:par>
                                <p:cTn id="58" presetID="22" presetClass="entr" presetSubtype="1" fill="hold" grpId="0" nodeType="afterEffect">
                                  <p:stCondLst>
                                    <p:cond delay="0"/>
                                  </p:stCondLst>
                                  <p:childTnLst>
                                    <p:set>
                                      <p:cBhvr>
                                        <p:cTn id="59" dur="1" fill="hold">
                                          <p:stCondLst>
                                            <p:cond delay="0"/>
                                          </p:stCondLst>
                                        </p:cTn>
                                        <p:tgtEl>
                                          <p:spTgt spid="96"/>
                                        </p:tgtEl>
                                        <p:attrNameLst>
                                          <p:attrName>style.visibility</p:attrName>
                                        </p:attrNameLst>
                                      </p:cBhvr>
                                      <p:to>
                                        <p:strVal val="visible"/>
                                      </p:to>
                                    </p:set>
                                    <p:animEffect transition="in" filter="wipe(up)">
                                      <p:cBhvr>
                                        <p:cTn id="60" dur="500"/>
                                        <p:tgtEl>
                                          <p:spTgt spid="96"/>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101"/>
                                        </p:tgtEl>
                                        <p:attrNameLst>
                                          <p:attrName>style.visibility</p:attrName>
                                        </p:attrNameLst>
                                      </p:cBhvr>
                                      <p:to>
                                        <p:strVal val="visible"/>
                                      </p:to>
                                    </p:set>
                                    <p:animEffect transition="in" filter="fade">
                                      <p:cBhvr>
                                        <p:cTn id="65" dur="500"/>
                                        <p:tgtEl>
                                          <p:spTgt spid="101"/>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102"/>
                                        </p:tgtEl>
                                        <p:attrNameLst>
                                          <p:attrName>style.visibility</p:attrName>
                                        </p:attrNameLst>
                                      </p:cBhvr>
                                      <p:to>
                                        <p:strVal val="visible"/>
                                      </p:to>
                                    </p:set>
                                    <p:animEffect transition="in" filter="fade">
                                      <p:cBhvr>
                                        <p:cTn id="70" dur="500"/>
                                        <p:tgtEl>
                                          <p:spTgt spid="102"/>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04"/>
                                        </p:tgtEl>
                                        <p:attrNameLst>
                                          <p:attrName>style.visibility</p:attrName>
                                        </p:attrNameLst>
                                      </p:cBhvr>
                                      <p:to>
                                        <p:strVal val="visible"/>
                                      </p:to>
                                    </p:set>
                                    <p:animEffect transition="in" filter="wipe(left)">
                                      <p:cBhvr>
                                        <p:cTn id="73"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77" grpId="0" animBg="1"/>
      <p:bldP spid="78" grpId="0" animBg="1"/>
      <p:bldP spid="70" grpId="0" animBg="1"/>
      <p:bldP spid="71" grpId="0" animBg="1"/>
      <p:bldP spid="72" grpId="0" animBg="1"/>
      <p:bldP spid="92" grpId="0"/>
      <p:bldP spid="93" grpId="0"/>
      <p:bldP spid="94" grpId="0"/>
      <p:bldP spid="95" grpId="0"/>
      <p:bldP spid="96" grpId="0"/>
      <p:bldP spid="97" grpId="0"/>
      <p:bldP spid="98" grpId="0" animBg="1"/>
      <p:bldP spid="99" grpId="0" animBg="1"/>
      <p:bldP spid="101" grpId="0"/>
      <p:bldP spid="102" grpId="0"/>
      <p:bldP spid="104" grpId="0"/>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 name="Title 1"/>
          <p:cNvSpPr txBox="1">
            <a:spLocks/>
          </p:cNvSpPr>
          <p:nvPr/>
        </p:nvSpPr>
        <p:spPr>
          <a:xfrm>
            <a:off x="-76200" y="152401"/>
            <a:ext cx="92964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5400" spc="-60" dirty="0" smtClean="0">
                <a:solidFill>
                  <a:prstClr val="black"/>
                </a:solidFill>
              </a:rPr>
              <a:t>DIVA-DRAM Reduces Latency</a:t>
            </a:r>
            <a:endParaRPr lang="en-US" sz="5400" b="1" spc="-60" dirty="0">
              <a:solidFill>
                <a:prstClr val="black"/>
              </a:solidFill>
            </a:endParaRPr>
          </a:p>
        </p:txBody>
      </p:sp>
      <p:sp>
        <p:nvSpPr>
          <p:cNvPr id="7" name="TextBox 6"/>
          <p:cNvSpPr txBox="1"/>
          <p:nvPr/>
        </p:nvSpPr>
        <p:spPr>
          <a:xfrm>
            <a:off x="1371599" y="990600"/>
            <a:ext cx="3228815" cy="457200"/>
          </a:xfrm>
          <a:prstGeom prst="rect">
            <a:avLst/>
          </a:prstGeom>
          <a:noFill/>
        </p:spPr>
        <p:txBody>
          <a:bodyPr wrap="square" rtlCol="0" anchor="ctr">
            <a:noAutofit/>
          </a:bodyPr>
          <a:lstStyle/>
          <a:p>
            <a:pPr algn="ctr">
              <a:lnSpc>
                <a:spcPts val="2800"/>
              </a:lnSpc>
            </a:pPr>
            <a:r>
              <a:rPr lang="en-US" sz="3200" dirty="0">
                <a:solidFill>
                  <a:srgbClr val="000000"/>
                </a:solidFill>
                <a:latin typeface="Calibri Light"/>
              </a:rPr>
              <a:t>Read</a:t>
            </a:r>
          </a:p>
        </p:txBody>
      </p:sp>
      <p:sp>
        <p:nvSpPr>
          <p:cNvPr id="8" name="TextBox 7"/>
          <p:cNvSpPr txBox="1"/>
          <p:nvPr/>
        </p:nvSpPr>
        <p:spPr>
          <a:xfrm>
            <a:off x="5410200" y="990600"/>
            <a:ext cx="3228815" cy="457200"/>
          </a:xfrm>
          <a:prstGeom prst="rect">
            <a:avLst/>
          </a:prstGeom>
          <a:noFill/>
        </p:spPr>
        <p:txBody>
          <a:bodyPr wrap="square" rtlCol="0" anchor="ctr">
            <a:noAutofit/>
          </a:bodyPr>
          <a:lstStyle/>
          <a:p>
            <a:pPr algn="ctr">
              <a:lnSpc>
                <a:spcPts val="2800"/>
              </a:lnSpc>
            </a:pPr>
            <a:r>
              <a:rPr lang="en-US" sz="3200" dirty="0">
                <a:solidFill>
                  <a:srgbClr val="000000"/>
                </a:solidFill>
                <a:latin typeface="Calibri Light"/>
              </a:rPr>
              <a:t>Write</a:t>
            </a:r>
          </a:p>
        </p:txBody>
      </p:sp>
      <p:graphicFrame>
        <p:nvGraphicFramePr>
          <p:cNvPr id="9" name="Chart 8"/>
          <p:cNvGraphicFramePr>
            <a:graphicFrameLocks/>
          </p:cNvGraphicFramePr>
          <p:nvPr>
            <p:extLst/>
          </p:nvPr>
        </p:nvGraphicFramePr>
        <p:xfrm>
          <a:off x="456116" y="1219200"/>
          <a:ext cx="4268283" cy="4191000"/>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p:cNvSpPr txBox="1"/>
          <p:nvPr/>
        </p:nvSpPr>
        <p:spPr>
          <a:xfrm rot="16200000">
            <a:off x="-800099" y="2628900"/>
            <a:ext cx="2743200" cy="381000"/>
          </a:xfrm>
          <a:prstGeom prst="rect">
            <a:avLst/>
          </a:prstGeom>
          <a:noFill/>
        </p:spPr>
        <p:txBody>
          <a:bodyPr wrap="square" rtlCol="0" anchor="ctr">
            <a:noAutofit/>
          </a:bodyPr>
          <a:lstStyle/>
          <a:p>
            <a:pPr algn="ctr">
              <a:lnSpc>
                <a:spcPts val="2800"/>
              </a:lnSpc>
            </a:pPr>
            <a:r>
              <a:rPr lang="en-US" sz="2400" dirty="0">
                <a:solidFill>
                  <a:srgbClr val="000000"/>
                </a:solidFill>
                <a:latin typeface="Calibri Light"/>
              </a:rPr>
              <a:t>Latency Reduction</a:t>
            </a:r>
          </a:p>
        </p:txBody>
      </p:sp>
      <p:grpSp>
        <p:nvGrpSpPr>
          <p:cNvPr id="2" name="Group 1"/>
          <p:cNvGrpSpPr/>
          <p:nvPr/>
        </p:nvGrpSpPr>
        <p:grpSpPr>
          <a:xfrm>
            <a:off x="3534893" y="4370070"/>
            <a:ext cx="398932" cy="234696"/>
            <a:chOff x="3531083" y="4522470"/>
            <a:chExt cx="398932" cy="234696"/>
          </a:xfrm>
        </p:grpSpPr>
        <p:sp>
          <p:nvSpPr>
            <p:cNvPr id="13" name="Punchline"/>
            <p:cNvSpPr txBox="1"/>
            <p:nvPr/>
          </p:nvSpPr>
          <p:spPr>
            <a:xfrm>
              <a:off x="3555848" y="4522470"/>
              <a:ext cx="374167" cy="234696"/>
            </a:xfrm>
            <a:prstGeom prst="rect">
              <a:avLst/>
            </a:prstGeom>
            <a:solidFill>
              <a:schemeClr val="bg1"/>
            </a:solidFill>
          </p:spPr>
          <p:txBody>
            <a:bodyPr wrap="none" lIns="0" tIns="0" rIns="0" bIns="0" rtlCol="0" anchor="ctr">
              <a:noAutofit/>
            </a:bodyPr>
            <a:lstStyle/>
            <a:p>
              <a:pPr algn="ctr"/>
              <a:endParaRPr lang="en-US" sz="1600" spc="-100" dirty="0">
                <a:solidFill>
                  <a:prstClr val="black"/>
                </a:solidFill>
                <a:latin typeface="Calibri Light"/>
              </a:endParaRPr>
            </a:p>
          </p:txBody>
        </p:sp>
        <p:sp>
          <p:nvSpPr>
            <p:cNvPr id="14" name="Punchline"/>
            <p:cNvSpPr txBox="1"/>
            <p:nvPr/>
          </p:nvSpPr>
          <p:spPr>
            <a:xfrm>
              <a:off x="3531083" y="4522470"/>
              <a:ext cx="374167" cy="234696"/>
            </a:xfrm>
            <a:prstGeom prst="rect">
              <a:avLst/>
            </a:prstGeom>
            <a:noFill/>
          </p:spPr>
          <p:txBody>
            <a:bodyPr wrap="none" lIns="0" tIns="0" rIns="0" bIns="0" rtlCol="0" anchor="ctr">
              <a:noAutofit/>
            </a:bodyPr>
            <a:lstStyle/>
            <a:p>
              <a:pPr algn="ctr"/>
              <a:r>
                <a:rPr lang="en-US" sz="1600" spc="-100" dirty="0">
                  <a:solidFill>
                    <a:prstClr val="black"/>
                  </a:solidFill>
                  <a:latin typeface="Calibri Light"/>
                </a:rPr>
                <a:t>DIVA</a:t>
              </a:r>
            </a:p>
          </p:txBody>
        </p:sp>
      </p:grpSp>
      <p:grpSp>
        <p:nvGrpSpPr>
          <p:cNvPr id="15" name="Group 14"/>
          <p:cNvGrpSpPr/>
          <p:nvPr/>
        </p:nvGrpSpPr>
        <p:grpSpPr>
          <a:xfrm>
            <a:off x="2514600" y="4370070"/>
            <a:ext cx="398932" cy="234696"/>
            <a:chOff x="3531083" y="4522470"/>
            <a:chExt cx="398932" cy="234696"/>
          </a:xfrm>
        </p:grpSpPr>
        <p:sp>
          <p:nvSpPr>
            <p:cNvPr id="16" name="Punchline"/>
            <p:cNvSpPr txBox="1"/>
            <p:nvPr/>
          </p:nvSpPr>
          <p:spPr>
            <a:xfrm>
              <a:off x="3555848" y="4522470"/>
              <a:ext cx="374167" cy="234696"/>
            </a:xfrm>
            <a:prstGeom prst="rect">
              <a:avLst/>
            </a:prstGeom>
            <a:solidFill>
              <a:schemeClr val="bg1"/>
            </a:solidFill>
          </p:spPr>
          <p:txBody>
            <a:bodyPr wrap="none" lIns="0" tIns="0" rIns="0" bIns="0" rtlCol="0" anchor="ctr">
              <a:noAutofit/>
            </a:bodyPr>
            <a:lstStyle/>
            <a:p>
              <a:pPr algn="ctr"/>
              <a:endParaRPr lang="en-US" sz="1600" spc="-100" dirty="0">
                <a:solidFill>
                  <a:prstClr val="black"/>
                </a:solidFill>
                <a:latin typeface="Calibri Light"/>
              </a:endParaRPr>
            </a:p>
          </p:txBody>
        </p:sp>
        <p:sp>
          <p:nvSpPr>
            <p:cNvPr id="17" name="Punchline"/>
            <p:cNvSpPr txBox="1"/>
            <p:nvPr/>
          </p:nvSpPr>
          <p:spPr>
            <a:xfrm>
              <a:off x="3531083" y="4522470"/>
              <a:ext cx="374167" cy="234696"/>
            </a:xfrm>
            <a:prstGeom prst="rect">
              <a:avLst/>
            </a:prstGeom>
            <a:noFill/>
          </p:spPr>
          <p:txBody>
            <a:bodyPr wrap="none" lIns="0" tIns="0" rIns="0" bIns="0" rtlCol="0" anchor="ctr">
              <a:noAutofit/>
            </a:bodyPr>
            <a:lstStyle/>
            <a:p>
              <a:pPr algn="ctr"/>
              <a:r>
                <a:rPr lang="en-US" sz="1600" spc="-100" dirty="0">
                  <a:solidFill>
                    <a:prstClr val="black"/>
                  </a:solidFill>
                  <a:latin typeface="Calibri Light"/>
                </a:rPr>
                <a:t>DIVA</a:t>
              </a:r>
            </a:p>
          </p:txBody>
        </p:sp>
      </p:grpSp>
      <p:grpSp>
        <p:nvGrpSpPr>
          <p:cNvPr id="3" name="Group 2"/>
          <p:cNvGrpSpPr/>
          <p:nvPr/>
        </p:nvGrpSpPr>
        <p:grpSpPr>
          <a:xfrm>
            <a:off x="4509467" y="1219200"/>
            <a:ext cx="4114800" cy="4191000"/>
            <a:chOff x="4509467" y="1371600"/>
            <a:chExt cx="4114800" cy="4191000"/>
          </a:xfrm>
        </p:grpSpPr>
        <p:graphicFrame>
          <p:nvGraphicFramePr>
            <p:cNvPr id="10" name="Chart 9"/>
            <p:cNvGraphicFramePr>
              <a:graphicFrameLocks/>
            </p:cNvGraphicFramePr>
            <p:nvPr>
              <p:extLst/>
            </p:nvPr>
          </p:nvGraphicFramePr>
          <p:xfrm>
            <a:off x="4509467" y="1371600"/>
            <a:ext cx="4114800" cy="4191000"/>
          </p:xfrm>
          <a:graphic>
            <a:graphicData uri="http://schemas.openxmlformats.org/drawingml/2006/chart">
              <c:chart xmlns:c="http://schemas.openxmlformats.org/drawingml/2006/chart" xmlns:r="http://schemas.openxmlformats.org/officeDocument/2006/relationships" r:id="rId4"/>
            </a:graphicData>
          </a:graphic>
        </p:graphicFrame>
        <p:grpSp>
          <p:nvGrpSpPr>
            <p:cNvPr id="18" name="Group 17"/>
            <p:cNvGrpSpPr/>
            <p:nvPr/>
          </p:nvGrpSpPr>
          <p:grpSpPr>
            <a:xfrm>
              <a:off x="7525868" y="4511040"/>
              <a:ext cx="398932" cy="234696"/>
              <a:chOff x="3531083" y="4522470"/>
              <a:chExt cx="398932" cy="234696"/>
            </a:xfrm>
          </p:grpSpPr>
          <p:sp>
            <p:nvSpPr>
              <p:cNvPr id="19" name="Punchline"/>
              <p:cNvSpPr txBox="1"/>
              <p:nvPr/>
            </p:nvSpPr>
            <p:spPr>
              <a:xfrm>
                <a:off x="3555848" y="4522470"/>
                <a:ext cx="374167" cy="234696"/>
              </a:xfrm>
              <a:prstGeom prst="rect">
                <a:avLst/>
              </a:prstGeom>
              <a:solidFill>
                <a:schemeClr val="bg1"/>
              </a:solidFill>
            </p:spPr>
            <p:txBody>
              <a:bodyPr wrap="none" lIns="0" tIns="0" rIns="0" bIns="0" rtlCol="0" anchor="ctr">
                <a:noAutofit/>
              </a:bodyPr>
              <a:lstStyle/>
              <a:p>
                <a:pPr algn="ctr"/>
                <a:endParaRPr lang="en-US" sz="1600" spc="-100" dirty="0">
                  <a:solidFill>
                    <a:prstClr val="black"/>
                  </a:solidFill>
                  <a:latin typeface="Calibri Light"/>
                </a:endParaRPr>
              </a:p>
            </p:txBody>
          </p:sp>
          <p:sp>
            <p:nvSpPr>
              <p:cNvPr id="20" name="Punchline"/>
              <p:cNvSpPr txBox="1"/>
              <p:nvPr/>
            </p:nvSpPr>
            <p:spPr>
              <a:xfrm>
                <a:off x="3531083" y="4522470"/>
                <a:ext cx="374167" cy="234696"/>
              </a:xfrm>
              <a:prstGeom prst="rect">
                <a:avLst/>
              </a:prstGeom>
              <a:noFill/>
            </p:spPr>
            <p:txBody>
              <a:bodyPr wrap="none" lIns="0" tIns="0" rIns="0" bIns="0" rtlCol="0" anchor="ctr">
                <a:noAutofit/>
              </a:bodyPr>
              <a:lstStyle/>
              <a:p>
                <a:pPr algn="ctr"/>
                <a:r>
                  <a:rPr lang="en-US" sz="1600" spc="-100" dirty="0">
                    <a:solidFill>
                      <a:prstClr val="black"/>
                    </a:solidFill>
                    <a:latin typeface="Calibri Light"/>
                  </a:rPr>
                  <a:t>DIVA</a:t>
                </a:r>
              </a:p>
            </p:txBody>
          </p:sp>
        </p:grpSp>
        <p:grpSp>
          <p:nvGrpSpPr>
            <p:cNvPr id="21" name="Group 20"/>
            <p:cNvGrpSpPr/>
            <p:nvPr/>
          </p:nvGrpSpPr>
          <p:grpSpPr>
            <a:xfrm>
              <a:off x="6505575" y="4511040"/>
              <a:ext cx="398932" cy="234696"/>
              <a:chOff x="3531083" y="4522470"/>
              <a:chExt cx="398932" cy="234696"/>
            </a:xfrm>
          </p:grpSpPr>
          <p:sp>
            <p:nvSpPr>
              <p:cNvPr id="22" name="Punchline"/>
              <p:cNvSpPr txBox="1"/>
              <p:nvPr/>
            </p:nvSpPr>
            <p:spPr>
              <a:xfrm>
                <a:off x="3555848" y="4522470"/>
                <a:ext cx="374167" cy="234696"/>
              </a:xfrm>
              <a:prstGeom prst="rect">
                <a:avLst/>
              </a:prstGeom>
              <a:solidFill>
                <a:schemeClr val="bg1"/>
              </a:solidFill>
            </p:spPr>
            <p:txBody>
              <a:bodyPr wrap="none" lIns="0" tIns="0" rIns="0" bIns="0" rtlCol="0" anchor="ctr">
                <a:noAutofit/>
              </a:bodyPr>
              <a:lstStyle/>
              <a:p>
                <a:pPr algn="ctr"/>
                <a:endParaRPr lang="en-US" sz="1600" spc="-100" dirty="0">
                  <a:solidFill>
                    <a:prstClr val="black"/>
                  </a:solidFill>
                  <a:latin typeface="Calibri Light"/>
                </a:endParaRPr>
              </a:p>
            </p:txBody>
          </p:sp>
          <p:sp>
            <p:nvSpPr>
              <p:cNvPr id="23" name="Punchline"/>
              <p:cNvSpPr txBox="1"/>
              <p:nvPr/>
            </p:nvSpPr>
            <p:spPr>
              <a:xfrm>
                <a:off x="3531083" y="4522470"/>
                <a:ext cx="374167" cy="234696"/>
              </a:xfrm>
              <a:prstGeom prst="rect">
                <a:avLst/>
              </a:prstGeom>
              <a:noFill/>
            </p:spPr>
            <p:txBody>
              <a:bodyPr wrap="none" lIns="0" tIns="0" rIns="0" bIns="0" rtlCol="0" anchor="ctr">
                <a:noAutofit/>
              </a:bodyPr>
              <a:lstStyle/>
              <a:p>
                <a:pPr algn="ctr"/>
                <a:r>
                  <a:rPr lang="en-US" sz="1600" spc="-100" dirty="0">
                    <a:solidFill>
                      <a:prstClr val="black"/>
                    </a:solidFill>
                    <a:latin typeface="Calibri Light"/>
                  </a:rPr>
                  <a:t>DIVA</a:t>
                </a:r>
              </a:p>
            </p:txBody>
          </p:sp>
        </p:grpSp>
      </p:grpSp>
      <p:sp>
        <p:nvSpPr>
          <p:cNvPr id="24" name="Punchline"/>
          <p:cNvSpPr txBox="1"/>
          <p:nvPr/>
        </p:nvSpPr>
        <p:spPr>
          <a:xfrm>
            <a:off x="0" y="5166320"/>
            <a:ext cx="9144000" cy="1143000"/>
          </a:xfrm>
          <a:prstGeom prst="rect">
            <a:avLst/>
          </a:prstGeom>
          <a:solidFill>
            <a:schemeClr val="accent1">
              <a:lumMod val="75000"/>
            </a:schemeClr>
          </a:solidFill>
        </p:spPr>
        <p:txBody>
          <a:bodyPr wrap="square" rtlCol="0" anchor="ctr">
            <a:noAutofit/>
          </a:bodyPr>
          <a:lstStyle/>
          <a:p>
            <a:pPr algn="ctr">
              <a:lnSpc>
                <a:spcPct val="80000"/>
              </a:lnSpc>
            </a:pPr>
            <a:r>
              <a:rPr lang="en-US" sz="3600" spc="-100" dirty="0">
                <a:solidFill>
                  <a:prstClr val="white"/>
                </a:solidFill>
                <a:latin typeface="Calibri Light"/>
              </a:rPr>
              <a:t>DIVA-DRAM </a:t>
            </a:r>
            <a:r>
              <a:rPr lang="en-US" sz="3600" b="1" i="1" spc="-100" dirty="0" smtClean="0">
                <a:solidFill>
                  <a:prstClr val="white"/>
                </a:solidFill>
              </a:rPr>
              <a:t>reduces latency more aggressively</a:t>
            </a:r>
            <a:br>
              <a:rPr lang="en-US" sz="3600" b="1" i="1" spc="-100" dirty="0" smtClean="0">
                <a:solidFill>
                  <a:prstClr val="white"/>
                </a:solidFill>
              </a:rPr>
            </a:br>
            <a:r>
              <a:rPr lang="en-US" sz="3600" spc="-100" dirty="0" smtClean="0">
                <a:solidFill>
                  <a:prstClr val="white"/>
                </a:solidFill>
                <a:latin typeface="Calibri Light"/>
              </a:rPr>
              <a:t>and uses ECC to correct random slow cells</a:t>
            </a:r>
            <a:endParaRPr lang="en-US" sz="3600" spc="-100" dirty="0">
              <a:solidFill>
                <a:prstClr val="white"/>
              </a:solidFill>
              <a:latin typeface="Calibri Light"/>
            </a:endParaRPr>
          </a:p>
        </p:txBody>
      </p:sp>
    </p:spTree>
    <p:extLst>
      <p:ext uri="{BB962C8B-B14F-4D97-AF65-F5344CB8AC3E}">
        <p14:creationId xmlns:p14="http://schemas.microsoft.com/office/powerpoint/2010/main" val="10911015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graphicEl>
                                              <a:chart seriesIdx="-4" categoryIdx="2" bldStep="category"/>
                                            </p:graphicEl>
                                          </p:spTgt>
                                        </p:tgtEl>
                                        <p:attrNameLst>
                                          <p:attrName>style.visibility</p:attrName>
                                        </p:attrNameLst>
                                      </p:cBhvr>
                                      <p:to>
                                        <p:strVal val="visible"/>
                                      </p:to>
                                    </p:set>
                                    <p:animEffect transition="in" filter="fade">
                                      <p:cBhvr>
                                        <p:cTn id="7" dur="500"/>
                                        <p:tgtEl>
                                          <p:spTgt spid="9">
                                            <p:graphicEl>
                                              <a:chart seriesIdx="-4" categoryIdx="2" bldStep="category"/>
                                            </p:graphic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graphicEl>
                                              <a:chart seriesIdx="-4" categoryIdx="3" bldStep="category"/>
                                            </p:graphicEl>
                                          </p:spTgt>
                                        </p:tgtEl>
                                        <p:attrNameLst>
                                          <p:attrName>style.visibility</p:attrName>
                                        </p:attrNameLst>
                                      </p:cBhvr>
                                      <p:to>
                                        <p:strVal val="visible"/>
                                      </p:to>
                                    </p:set>
                                    <p:animEffect transition="in" filter="fade">
                                      <p:cBhvr>
                                        <p:cTn id="10" dur="500"/>
                                        <p:tgtEl>
                                          <p:spTgt spid="9">
                                            <p:graphicEl>
                                              <a:chart seriesIdx="-4" categoryIdx="3" bldStep="category"/>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9">
                                            <p:graphicEl>
                                              <a:chart seriesIdx="-4" categoryIdx="4" bldStep="category"/>
                                            </p:graphicEl>
                                          </p:spTgt>
                                        </p:tgtEl>
                                        <p:attrNameLst>
                                          <p:attrName>style.visibility</p:attrName>
                                        </p:attrNameLst>
                                      </p:cBhvr>
                                      <p:to>
                                        <p:strVal val="visible"/>
                                      </p:to>
                                    </p:set>
                                    <p:animEffect transition="in" filter="fade">
                                      <p:cBhvr>
                                        <p:cTn id="15" dur="500"/>
                                        <p:tgtEl>
                                          <p:spTgt spid="9">
                                            <p:graphicEl>
                                              <a:chart seriesIdx="-4" categoryIdx="4" bldStep="category"/>
                                            </p:graphicEl>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9">
                                            <p:graphicEl>
                                              <a:chart seriesIdx="-4" categoryIdx="5" bldStep="category"/>
                                            </p:graphicEl>
                                          </p:spTgt>
                                        </p:tgtEl>
                                        <p:attrNameLst>
                                          <p:attrName>style.visibility</p:attrName>
                                        </p:attrNameLst>
                                      </p:cBhvr>
                                      <p:to>
                                        <p:strVal val="visible"/>
                                      </p:to>
                                    </p:set>
                                    <p:animEffect transition="in" filter="fade">
                                      <p:cBhvr>
                                        <p:cTn id="18" dur="500"/>
                                        <p:tgtEl>
                                          <p:spTgt spid="9">
                                            <p:graphicEl>
                                              <a:chart seriesIdx="-4" categoryIdx="5" bldStep="category"/>
                                            </p:graphicEl>
                                          </p:spTgt>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500"/>
                                        <p:tgtEl>
                                          <p:spTgt spid="8"/>
                                        </p:tgtEl>
                                      </p:cBhvr>
                                    </p:animEffect>
                                  </p:childTnLst>
                                </p:cTn>
                              </p:par>
                              <p:par>
                                <p:cTn id="24" presetID="1" presetClass="entr" presetSubtype="0" fill="hold" nodeType="withEffect">
                                  <p:stCondLst>
                                    <p:cond delay="0"/>
                                  </p:stCondLst>
                                  <p:childTnLst>
                                    <p:set>
                                      <p:cBhvr>
                                        <p:cTn id="25" dur="1" fill="hold">
                                          <p:stCondLst>
                                            <p:cond delay="0"/>
                                          </p:stCondLst>
                                        </p:cTn>
                                        <p:tgtEl>
                                          <p:spTgt spid="3"/>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Graphic spid="9" grpId="0">
        <p:bldSub>
          <a:bldChart bld="category"/>
        </p:bldSub>
      </p:bldGraphic>
      <p:bldP spid="24" grpId="0" animBg="1"/>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sz="3800" dirty="0" smtClean="0"/>
              <a:t>Design-Induced Latency Variation in DRAM</a:t>
            </a:r>
            <a:endParaRPr lang="en-US" sz="3800" dirty="0"/>
          </a:p>
        </p:txBody>
      </p:sp>
      <p:sp>
        <p:nvSpPr>
          <p:cNvPr id="3" name="Content Placeholder 2"/>
          <p:cNvSpPr>
            <a:spLocks noGrp="1"/>
          </p:cNvSpPr>
          <p:nvPr>
            <p:ph idx="1"/>
          </p:nvPr>
        </p:nvSpPr>
        <p:spPr>
          <a:xfrm>
            <a:off x="228600" y="980728"/>
            <a:ext cx="8915400" cy="5193723"/>
          </a:xfrm>
        </p:spPr>
        <p:txBody>
          <a:bodyPr/>
          <a:lstStyle/>
          <a:p>
            <a:r>
              <a:rPr lang="en-US" sz="2000" dirty="0" err="1"/>
              <a:t>Donghyuk</a:t>
            </a:r>
            <a:r>
              <a:rPr lang="en-US" sz="2000" dirty="0"/>
              <a:t> Lee, Samira Khan, Lavanya Subramanian, </a:t>
            </a:r>
            <a:r>
              <a:rPr lang="en-US" sz="2000" dirty="0" err="1"/>
              <a:t>Saugata</a:t>
            </a:r>
            <a:r>
              <a:rPr lang="en-US" sz="2000" dirty="0"/>
              <a:t> </a:t>
            </a:r>
            <a:r>
              <a:rPr lang="en-US" sz="2000" dirty="0" err="1"/>
              <a:t>Ghose</a:t>
            </a:r>
            <a:r>
              <a:rPr lang="en-US" sz="2000" dirty="0"/>
              <a:t>, </a:t>
            </a:r>
            <a:r>
              <a:rPr lang="en-US" sz="2000" dirty="0" err="1"/>
              <a:t>Rachata</a:t>
            </a:r>
            <a:r>
              <a:rPr lang="en-US" sz="2000" dirty="0"/>
              <a:t> </a:t>
            </a:r>
            <a:r>
              <a:rPr lang="en-US" sz="2000" dirty="0" err="1"/>
              <a:t>Ausavarungnirun</a:t>
            </a:r>
            <a:r>
              <a:rPr lang="en-US" sz="2000" dirty="0"/>
              <a:t>, Gennady Pekhimenko, </a:t>
            </a:r>
            <a:r>
              <a:rPr lang="en-US" sz="2000" dirty="0" err="1"/>
              <a:t>Vivek</a:t>
            </a:r>
            <a:r>
              <a:rPr lang="en-US" sz="2000" dirty="0"/>
              <a:t> Seshadri, and </a:t>
            </a:r>
            <a:r>
              <a:rPr lang="en-US" sz="2000" u="sng" dirty="0"/>
              <a:t>Onur Mutlu</a:t>
            </a:r>
            <a:r>
              <a:rPr lang="en-US" sz="2000" dirty="0"/>
              <a:t>,</a:t>
            </a:r>
            <a:br>
              <a:rPr lang="en-US" sz="2000" dirty="0"/>
            </a:br>
            <a:r>
              <a:rPr lang="en-US" sz="2000" b="1" dirty="0">
                <a:hlinkClick r:id="rId2"/>
              </a:rPr>
              <a:t>"Design-Induced Latency Variation in Modern DRAM Chips: Characterization, Analysis, and Latency Reduction Mechanisms"</a:t>
            </a:r>
            <a:r>
              <a:rPr lang="en-US" sz="2000" dirty="0"/>
              <a:t> </a:t>
            </a:r>
            <a:br>
              <a:rPr lang="en-US" sz="2000" dirty="0"/>
            </a:br>
            <a:r>
              <a:rPr lang="en-US" sz="2000" i="1" dirty="0"/>
              <a:t>Proceedings of the </a:t>
            </a:r>
            <a:r>
              <a:rPr lang="en-US" sz="2000" i="1" dirty="0">
                <a:hlinkClick r:id="rId3"/>
              </a:rPr>
              <a:t>ACM International Conference on Measurement and Modeling of Computer Systems</a:t>
            </a:r>
            <a:r>
              <a:rPr lang="en-US" sz="2000" i="1" dirty="0"/>
              <a:t> (</a:t>
            </a:r>
            <a:r>
              <a:rPr lang="en-US" sz="2000" b="1" i="1" dirty="0"/>
              <a:t>SIGMETRICS</a:t>
            </a:r>
            <a:r>
              <a:rPr lang="en-US" sz="2000" i="1" dirty="0"/>
              <a:t>)</a:t>
            </a:r>
            <a:r>
              <a:rPr lang="en-US" sz="2000" dirty="0"/>
              <a:t>, Urbana-Champaign, IL, USA, June 2017. </a:t>
            </a:r>
          </a:p>
        </p:txBody>
      </p:sp>
      <p:sp>
        <p:nvSpPr>
          <p:cNvPr id="4" name="Slide Number Placeholder 3"/>
          <p:cNvSpPr>
            <a:spLocks noGrp="1"/>
          </p:cNvSpPr>
          <p:nvPr>
            <p:ph type="sldNum" sz="quarter" idx="11"/>
          </p:nvPr>
        </p:nvSpPr>
        <p:spPr/>
        <p:txBody>
          <a:bodyPr/>
          <a:lstStyle/>
          <a:p>
            <a:fld id="{71752C56-4F8A-824F-A263-2404B5D536A2}" type="slidenum">
              <a:rPr lang="en-US" smtClean="0">
                <a:solidFill>
                  <a:srgbClr val="000000"/>
                </a:solidFill>
              </a:rPr>
              <a:pPr/>
              <a:t>274</a:t>
            </a:fld>
            <a:endParaRPr lang="en-US">
              <a:solidFill>
                <a:srgbClr val="000000"/>
              </a:solidFill>
            </a:endParaRPr>
          </a:p>
        </p:txBody>
      </p:sp>
      <p:pic>
        <p:nvPicPr>
          <p:cNvPr id="8" name="Picture 7"/>
          <p:cNvPicPr>
            <a:picLocks noChangeAspect="1"/>
          </p:cNvPicPr>
          <p:nvPr/>
        </p:nvPicPr>
        <p:blipFill>
          <a:blip r:embed="rId4"/>
          <a:stretch>
            <a:fillRect/>
          </a:stretch>
        </p:blipFill>
        <p:spPr>
          <a:xfrm>
            <a:off x="0" y="3837964"/>
            <a:ext cx="9144000" cy="2543364"/>
          </a:xfrm>
          <a:prstGeom prst="rect">
            <a:avLst/>
          </a:prstGeom>
        </p:spPr>
      </p:pic>
    </p:spTree>
    <p:extLst>
      <p:ext uri="{BB962C8B-B14F-4D97-AF65-F5344CB8AC3E}">
        <p14:creationId xmlns:p14="http://schemas.microsoft.com/office/powerpoint/2010/main" val="554013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a:xfrm>
            <a:off x="685800" y="1124744"/>
            <a:ext cx="7924800" cy="1752600"/>
          </a:xfrm>
        </p:spPr>
        <p:txBody>
          <a:bodyPr/>
          <a:lstStyle/>
          <a:p>
            <a:r>
              <a:rPr lang="en-US" dirty="0" smtClean="0"/>
              <a:t>Voltron: Exploiting the </a:t>
            </a:r>
            <a:br>
              <a:rPr lang="en-US" dirty="0" smtClean="0"/>
            </a:br>
            <a:r>
              <a:rPr lang="en-US" dirty="0"/>
              <a:t>	</a:t>
            </a:r>
            <a:r>
              <a:rPr lang="en-US" dirty="0" smtClean="0"/>
              <a:t>Voltage-Latency-Reliability 					Relationship</a:t>
            </a:r>
            <a:endParaRPr lang="en-US" dirty="0"/>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solidFill>
                  <a:srgbClr val="000000"/>
                </a:solidFill>
              </a:rPr>
              <a:pPr/>
              <a:t>275</a:t>
            </a:fld>
            <a:endParaRPr lang="en-US" altLang="en-US">
              <a:solidFill>
                <a:srgbClr val="000000"/>
              </a:solidFill>
            </a:endParaRPr>
          </a:p>
        </p:txBody>
      </p:sp>
    </p:spTree>
    <p:extLst>
      <p:ext uri="{BB962C8B-B14F-4D97-AF65-F5344CB8AC3E}">
        <p14:creationId xmlns:p14="http://schemas.microsoft.com/office/powerpoint/2010/main" val="1270776193"/>
      </p:ext>
    </p:extLst>
  </p:cSld>
  <p:clrMapOvr>
    <a:masterClrMapping/>
  </p:clrMapOvr>
  <p:transition/>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Executive Summary</a:t>
            </a:r>
            <a:endParaRPr lang="en-US" dirty="0"/>
          </a:p>
        </p:txBody>
      </p:sp>
      <p:sp>
        <p:nvSpPr>
          <p:cNvPr id="3" name="Content Placeholder 2"/>
          <p:cNvSpPr>
            <a:spLocks noGrp="1"/>
          </p:cNvSpPr>
          <p:nvPr>
            <p:ph idx="1"/>
          </p:nvPr>
        </p:nvSpPr>
        <p:spPr/>
        <p:txBody>
          <a:bodyPr>
            <a:noAutofit/>
          </a:bodyPr>
          <a:lstStyle/>
          <a:p>
            <a:r>
              <a:rPr lang="en-US" sz="2300" spc="-20" dirty="0" smtClean="0">
                <a:solidFill>
                  <a:srgbClr val="FF4136"/>
                </a:solidFill>
              </a:rPr>
              <a:t>DRAM (memory) power is significant in today’s systems</a:t>
            </a:r>
          </a:p>
          <a:p>
            <a:pPr lvl="1"/>
            <a:r>
              <a:rPr lang="en-US" sz="2000" dirty="0" smtClean="0"/>
              <a:t>Existing low-voltage DRAM reduces voltage </a:t>
            </a:r>
            <a:r>
              <a:rPr lang="en-US" sz="2000" b="1" dirty="0" smtClean="0"/>
              <a:t>conservatively</a:t>
            </a:r>
          </a:p>
          <a:p>
            <a:pPr lvl="1"/>
            <a:endParaRPr lang="en-US" sz="1000" b="1" dirty="0" smtClean="0"/>
          </a:p>
          <a:p>
            <a:r>
              <a:rPr lang="en-US" sz="2300" u="sng" dirty="0" smtClean="0"/>
              <a:t>Goal</a:t>
            </a:r>
            <a:r>
              <a:rPr lang="en-US" sz="2300" dirty="0" smtClean="0"/>
              <a:t>: Understand and exploit the reliability and latency behavior of real DRAM chips under</a:t>
            </a:r>
            <a:r>
              <a:rPr lang="en-US" sz="2300" b="1" i="1" dirty="0" smtClean="0"/>
              <a:t> aggressive reduced-voltage operation</a:t>
            </a:r>
          </a:p>
          <a:p>
            <a:endParaRPr lang="en-US" sz="1000" dirty="0"/>
          </a:p>
          <a:p>
            <a:r>
              <a:rPr lang="en-US" sz="2300" u="sng" dirty="0" smtClean="0"/>
              <a:t>Key experimental observations</a:t>
            </a:r>
            <a:r>
              <a:rPr lang="en-US" sz="2300" dirty="0" smtClean="0"/>
              <a:t>:</a:t>
            </a:r>
            <a:endParaRPr lang="en-US" sz="2300" dirty="0"/>
          </a:p>
          <a:p>
            <a:pPr lvl="1"/>
            <a:r>
              <a:rPr lang="en-US" sz="2000" dirty="0" smtClean="0">
                <a:solidFill>
                  <a:srgbClr val="FF4136"/>
                </a:solidFill>
              </a:rPr>
              <a:t>Huge voltage margin -- Errors occur beyond some voltage</a:t>
            </a:r>
          </a:p>
          <a:p>
            <a:pPr lvl="1"/>
            <a:r>
              <a:rPr lang="en-US" sz="2000" dirty="0" smtClean="0"/>
              <a:t>Errors exhibit </a:t>
            </a:r>
            <a:r>
              <a:rPr lang="en-US" sz="2000" dirty="0" smtClean="0">
                <a:solidFill>
                  <a:srgbClr val="0070C0"/>
                </a:solidFill>
              </a:rPr>
              <a:t>spatial locality</a:t>
            </a:r>
          </a:p>
          <a:p>
            <a:pPr lvl="1"/>
            <a:r>
              <a:rPr lang="en-US" sz="2000" dirty="0" smtClean="0">
                <a:solidFill>
                  <a:srgbClr val="0070C0"/>
                </a:solidFill>
              </a:rPr>
              <a:t>Higher operation latency mitigates voltage-induced errors</a:t>
            </a:r>
          </a:p>
          <a:p>
            <a:pPr lvl="1"/>
            <a:endParaRPr lang="en-US" sz="1000" dirty="0"/>
          </a:p>
          <a:p>
            <a:r>
              <a:rPr lang="en-US" sz="2300" b="1" u="sng" dirty="0" smtClean="0">
                <a:solidFill>
                  <a:srgbClr val="0070C0"/>
                </a:solidFill>
              </a:rPr>
              <a:t>Voltron</a:t>
            </a:r>
            <a:r>
              <a:rPr lang="en-US" sz="2300" dirty="0" smtClean="0"/>
              <a:t>: A new DRAM energy reduction mechanism </a:t>
            </a:r>
          </a:p>
          <a:p>
            <a:pPr lvl="1"/>
            <a:r>
              <a:rPr lang="en-US" sz="2000" dirty="0" smtClean="0"/>
              <a:t>Reduce DRAM voltage </a:t>
            </a:r>
            <a:r>
              <a:rPr lang="en-US" sz="2000" b="1" dirty="0" smtClean="0"/>
              <a:t>without introducing errors </a:t>
            </a:r>
          </a:p>
          <a:p>
            <a:pPr lvl="1"/>
            <a:r>
              <a:rPr lang="en-US" sz="2000" dirty="0" smtClean="0"/>
              <a:t>Use a </a:t>
            </a:r>
            <a:r>
              <a:rPr lang="en-US" sz="2000" b="1" dirty="0" smtClean="0"/>
              <a:t>regression model </a:t>
            </a:r>
            <a:r>
              <a:rPr lang="en-US" sz="2000" dirty="0" smtClean="0"/>
              <a:t>to select voltage that does not degrade performance beyond a chosen target </a:t>
            </a:r>
            <a:r>
              <a:rPr lang="en-US" sz="2000" dirty="0" smtClean="0">
                <a:sym typeface="Wingdings"/>
              </a:rPr>
              <a:t> </a:t>
            </a:r>
            <a:r>
              <a:rPr lang="en-US" sz="2000" dirty="0" smtClean="0">
                <a:solidFill>
                  <a:schemeClr val="accent3">
                    <a:lumMod val="50000"/>
                  </a:schemeClr>
                </a:solidFill>
                <a:sym typeface="Wingdings"/>
              </a:rPr>
              <a:t>7.3% system energy reduction</a:t>
            </a:r>
            <a:endParaRPr lang="en-US" sz="2000" dirty="0" smtClean="0">
              <a:solidFill>
                <a:schemeClr val="accent3">
                  <a:lumMod val="50000"/>
                </a:schemeClr>
              </a:solidFill>
            </a:endParaRPr>
          </a:p>
          <a:p>
            <a:endParaRPr lang="en-US" dirty="0"/>
          </a:p>
          <a:p>
            <a:endParaRPr lang="en-US" dirty="0"/>
          </a:p>
        </p:txBody>
      </p:sp>
      <p:sp>
        <p:nvSpPr>
          <p:cNvPr id="4" name="Slide Number Placeholder 3"/>
          <p:cNvSpPr>
            <a:spLocks noGrp="1"/>
          </p:cNvSpPr>
          <p:nvPr>
            <p:ph type="sldNum" sz="quarter" idx="12"/>
          </p:nvPr>
        </p:nvSpPr>
        <p:spPr/>
        <p:txBody>
          <a:bodyPr/>
          <a:lstStyle/>
          <a:p>
            <a:pPr>
              <a:defRPr/>
            </a:pPr>
            <a:fld id="{13F32364-6BA0-48AA-B029-3ED2192016FC}" type="slidenum">
              <a:rPr lang="en-US" smtClean="0">
                <a:solidFill>
                  <a:prstClr val="black"/>
                </a:solidFill>
              </a:rPr>
              <a:pPr>
                <a:defRPr/>
              </a:pPr>
              <a:t>276</a:t>
            </a:fld>
            <a:endParaRPr lang="en-US" dirty="0">
              <a:solidFill>
                <a:prstClr val="black"/>
              </a:solidFill>
            </a:endParaRPr>
          </a:p>
        </p:txBody>
      </p:sp>
    </p:spTree>
    <p:extLst>
      <p:ext uri="{BB962C8B-B14F-4D97-AF65-F5344CB8AC3E}">
        <p14:creationId xmlns:p14="http://schemas.microsoft.com/office/powerpoint/2010/main" val="1400617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sz="3800" dirty="0" smtClean="0"/>
              <a:t>Analysis of Latency-Voltage in DRAM Chips</a:t>
            </a:r>
            <a:endParaRPr lang="en-US" sz="3800" dirty="0"/>
          </a:p>
        </p:txBody>
      </p:sp>
      <p:sp>
        <p:nvSpPr>
          <p:cNvPr id="3" name="Content Placeholder 2"/>
          <p:cNvSpPr>
            <a:spLocks noGrp="1"/>
          </p:cNvSpPr>
          <p:nvPr>
            <p:ph idx="1"/>
          </p:nvPr>
        </p:nvSpPr>
        <p:spPr>
          <a:xfrm>
            <a:off x="228600" y="980728"/>
            <a:ext cx="8915400" cy="5193723"/>
          </a:xfrm>
        </p:spPr>
        <p:txBody>
          <a:bodyPr/>
          <a:lstStyle/>
          <a:p>
            <a:r>
              <a:rPr lang="en-US" sz="2000" dirty="0"/>
              <a:t>Kevin Chang, A. </a:t>
            </a:r>
            <a:r>
              <a:rPr lang="en-US" sz="2000" dirty="0" err="1"/>
              <a:t>Giray</a:t>
            </a:r>
            <a:r>
              <a:rPr lang="en-US" sz="2000" dirty="0"/>
              <a:t> </a:t>
            </a:r>
            <a:r>
              <a:rPr lang="en-US" sz="2000" dirty="0" err="1"/>
              <a:t>Yaglikci</a:t>
            </a:r>
            <a:r>
              <a:rPr lang="en-US" sz="2000" dirty="0"/>
              <a:t>, </a:t>
            </a:r>
            <a:r>
              <a:rPr lang="en-US" sz="2000" dirty="0" err="1"/>
              <a:t>Saugata</a:t>
            </a:r>
            <a:r>
              <a:rPr lang="en-US" sz="2000" dirty="0"/>
              <a:t> </a:t>
            </a:r>
            <a:r>
              <a:rPr lang="en-US" sz="2000" dirty="0" err="1"/>
              <a:t>Ghose</a:t>
            </a:r>
            <a:r>
              <a:rPr lang="en-US" sz="2000" dirty="0"/>
              <a:t>, </a:t>
            </a:r>
            <a:r>
              <a:rPr lang="en-US" sz="2000" dirty="0" err="1"/>
              <a:t>Aditya</a:t>
            </a:r>
            <a:r>
              <a:rPr lang="en-US" sz="2000" dirty="0"/>
              <a:t> </a:t>
            </a:r>
            <a:r>
              <a:rPr lang="en-US" sz="2000" dirty="0" err="1"/>
              <a:t>Agrawal</a:t>
            </a:r>
            <a:r>
              <a:rPr lang="en-US" sz="2000" dirty="0"/>
              <a:t>, </a:t>
            </a:r>
            <a:r>
              <a:rPr lang="en-US" sz="2000" dirty="0" err="1"/>
              <a:t>Niladrish</a:t>
            </a:r>
            <a:r>
              <a:rPr lang="en-US" sz="2000" dirty="0"/>
              <a:t> </a:t>
            </a:r>
            <a:r>
              <a:rPr lang="en-US" sz="2000" dirty="0" err="1"/>
              <a:t>Chatterjee</a:t>
            </a:r>
            <a:r>
              <a:rPr lang="en-US" sz="2000" dirty="0"/>
              <a:t>, </a:t>
            </a:r>
            <a:r>
              <a:rPr lang="en-US" sz="2000" dirty="0" err="1"/>
              <a:t>Abhijith</a:t>
            </a:r>
            <a:r>
              <a:rPr lang="en-US" sz="2000" dirty="0"/>
              <a:t> </a:t>
            </a:r>
            <a:r>
              <a:rPr lang="en-US" sz="2000" dirty="0" err="1"/>
              <a:t>Kashyap</a:t>
            </a:r>
            <a:r>
              <a:rPr lang="en-US" sz="2000" dirty="0"/>
              <a:t>, </a:t>
            </a:r>
            <a:r>
              <a:rPr lang="en-US" sz="2000" dirty="0" err="1"/>
              <a:t>Donghyuk</a:t>
            </a:r>
            <a:r>
              <a:rPr lang="en-US" sz="2000" dirty="0"/>
              <a:t> Lee, Mike O'Connor, Hasan Hassan, and </a:t>
            </a:r>
            <a:r>
              <a:rPr lang="en-US" sz="2000" u="sng" dirty="0"/>
              <a:t>Onur Mutlu</a:t>
            </a:r>
            <a:r>
              <a:rPr lang="en-US" sz="2000" dirty="0"/>
              <a:t>,</a:t>
            </a:r>
            <a:br>
              <a:rPr lang="en-US" sz="2000" dirty="0"/>
            </a:br>
            <a:r>
              <a:rPr lang="en-US" sz="2000" b="1" dirty="0">
                <a:hlinkClick r:id="rId2"/>
              </a:rPr>
              <a:t>"Understanding Reduced-Voltage Operation in Modern DRAM Devices: Experimental Characterization, Analysis, and Mechanisms"</a:t>
            </a:r>
            <a:r>
              <a:rPr lang="en-US" sz="2000" dirty="0"/>
              <a:t> </a:t>
            </a:r>
            <a:br>
              <a:rPr lang="en-US" sz="2000" dirty="0"/>
            </a:br>
            <a:r>
              <a:rPr lang="en-US" sz="2000" i="1" dirty="0"/>
              <a:t>Proceedings of the </a:t>
            </a:r>
            <a:r>
              <a:rPr lang="en-US" sz="2000" i="1" dirty="0">
                <a:hlinkClick r:id="rId3"/>
              </a:rPr>
              <a:t>ACM International Conference on Measurement and Modeling of Computer Systems</a:t>
            </a:r>
            <a:r>
              <a:rPr lang="en-US" sz="2000" i="1" dirty="0"/>
              <a:t> (</a:t>
            </a:r>
            <a:r>
              <a:rPr lang="en-US" sz="2000" b="1" i="1" dirty="0"/>
              <a:t>SIGMETRICS</a:t>
            </a:r>
            <a:r>
              <a:rPr lang="en-US" sz="2000" i="1" dirty="0"/>
              <a:t>)</a:t>
            </a:r>
            <a:r>
              <a:rPr lang="en-US" sz="2000" dirty="0"/>
              <a:t>, Urbana-Champaign, IL, USA, June 2017. </a:t>
            </a:r>
          </a:p>
        </p:txBody>
      </p:sp>
      <p:sp>
        <p:nvSpPr>
          <p:cNvPr id="4" name="Slide Number Placeholder 3"/>
          <p:cNvSpPr>
            <a:spLocks noGrp="1"/>
          </p:cNvSpPr>
          <p:nvPr>
            <p:ph type="sldNum" sz="quarter" idx="11"/>
          </p:nvPr>
        </p:nvSpPr>
        <p:spPr/>
        <p:txBody>
          <a:bodyPr/>
          <a:lstStyle/>
          <a:p>
            <a:fld id="{71752C56-4F8A-824F-A263-2404B5D536A2}" type="slidenum">
              <a:rPr lang="en-US" smtClean="0">
                <a:solidFill>
                  <a:srgbClr val="000000"/>
                </a:solidFill>
              </a:rPr>
              <a:pPr/>
              <a:t>277</a:t>
            </a:fld>
            <a:endParaRPr lang="en-US">
              <a:solidFill>
                <a:srgbClr val="000000"/>
              </a:solidFill>
            </a:endParaRPr>
          </a:p>
        </p:txBody>
      </p:sp>
      <p:pic>
        <p:nvPicPr>
          <p:cNvPr id="7" name="Picture 6"/>
          <p:cNvPicPr>
            <a:picLocks noChangeAspect="1"/>
          </p:cNvPicPr>
          <p:nvPr/>
        </p:nvPicPr>
        <p:blipFill>
          <a:blip r:embed="rId4"/>
          <a:stretch>
            <a:fillRect/>
          </a:stretch>
        </p:blipFill>
        <p:spPr>
          <a:xfrm>
            <a:off x="0" y="4372785"/>
            <a:ext cx="9144000" cy="1864527"/>
          </a:xfrm>
          <a:prstGeom prst="rect">
            <a:avLst/>
          </a:prstGeom>
        </p:spPr>
      </p:pic>
    </p:spTree>
    <p:extLst>
      <p:ext uri="{BB962C8B-B14F-4D97-AF65-F5344CB8AC3E}">
        <p14:creationId xmlns:p14="http://schemas.microsoft.com/office/powerpoint/2010/main" val="12125307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And, What If </a:t>
            </a:r>
            <a:r>
              <a:rPr lang="is-IS" dirty="0" smtClean="0"/>
              <a:t>…</a:t>
            </a:r>
            <a:endParaRPr lang="en-US" dirty="0"/>
          </a:p>
        </p:txBody>
      </p:sp>
      <p:sp>
        <p:nvSpPr>
          <p:cNvPr id="3" name="Content Placeholder 2"/>
          <p:cNvSpPr>
            <a:spLocks noGrp="1"/>
          </p:cNvSpPr>
          <p:nvPr>
            <p:ph idx="1"/>
          </p:nvPr>
        </p:nvSpPr>
        <p:spPr/>
        <p:txBody>
          <a:bodyPr/>
          <a:lstStyle/>
          <a:p>
            <a:r>
              <a:rPr lang="is-IS" dirty="0" smtClean="0">
                <a:solidFill>
                  <a:srgbClr val="FF0000"/>
                </a:solidFill>
              </a:rPr>
              <a:t>… we can sacrifice reliability of some data to access it with even lower latency?</a:t>
            </a:r>
            <a:endParaRPr lang="en-US" dirty="0">
              <a:solidFill>
                <a:srgbClr val="FF0000"/>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278</a:t>
            </a:fld>
            <a:endParaRPr lang="en-US" altLang="en-US">
              <a:solidFill>
                <a:srgbClr val="000000"/>
              </a:solidFill>
            </a:endParaRPr>
          </a:p>
        </p:txBody>
      </p:sp>
    </p:spTree>
    <p:extLst>
      <p:ext uri="{BB962C8B-B14F-4D97-AF65-F5344CB8AC3E}">
        <p14:creationId xmlns:p14="http://schemas.microsoft.com/office/powerpoint/2010/main" val="15327956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and Opportunity for Future</a:t>
            </a:r>
            <a:endParaRPr lang="en-US" dirty="0"/>
          </a:p>
        </p:txBody>
      </p:sp>
      <p:sp>
        <p:nvSpPr>
          <p:cNvPr id="3" name="Content Placeholder 2"/>
          <p:cNvSpPr>
            <a:spLocks noGrp="1"/>
          </p:cNvSpPr>
          <p:nvPr>
            <p:ph idx="1"/>
          </p:nvPr>
        </p:nvSpPr>
        <p:spPr>
          <a:xfrm>
            <a:off x="0" y="1700808"/>
            <a:ext cx="9144000" cy="2088232"/>
          </a:xfrm>
        </p:spPr>
        <p:txBody>
          <a:bodyPr/>
          <a:lstStyle/>
          <a:p>
            <a:pPr marL="0" indent="0" algn="ctr">
              <a:buNone/>
            </a:pPr>
            <a:r>
              <a:rPr lang="en-US" sz="6400" dirty="0" smtClean="0">
                <a:solidFill>
                  <a:srgbClr val="FF0000"/>
                </a:solidFill>
              </a:rPr>
              <a:t>Fundamentally</a:t>
            </a:r>
          </a:p>
          <a:p>
            <a:pPr marL="0" indent="0" algn="ctr">
              <a:buNone/>
            </a:pPr>
            <a:r>
              <a:rPr lang="en-US" sz="6400" dirty="0" smtClean="0">
                <a:solidFill>
                  <a:srgbClr val="0000FF"/>
                </a:solidFill>
              </a:rPr>
              <a:t>Low Latency</a:t>
            </a:r>
          </a:p>
          <a:p>
            <a:pPr marL="0" indent="0" algn="ctr">
              <a:buNone/>
            </a:pPr>
            <a:r>
              <a:rPr lang="en-US" sz="6400" dirty="0" smtClean="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279</a:t>
            </a:fld>
            <a:endParaRPr lang="en-US">
              <a:solidFill>
                <a:srgbClr val="000000"/>
              </a:solidFill>
            </a:endParaRPr>
          </a:p>
        </p:txBody>
      </p:sp>
    </p:spTree>
    <p:extLst>
      <p:ext uri="{BB962C8B-B14F-4D97-AF65-F5344CB8AC3E}">
        <p14:creationId xmlns:p14="http://schemas.microsoft.com/office/powerpoint/2010/main" val="996314814"/>
      </p:ext>
    </p:extLst>
  </p:cSld>
  <p:clrMapOvr>
    <a:masterClrMapping/>
  </p:clrMapOvr>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Infrastructures to Understand Such Issues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1520" y="1052736"/>
            <a:ext cx="4378369" cy="2520280"/>
          </a:xfrm>
          <a:prstGeom prst="rect">
            <a:avLst/>
          </a:prstGeom>
        </p:spPr>
      </p:pic>
      <p:pic>
        <p:nvPicPr>
          <p:cNvPr id="6" name="Picture 5"/>
          <p:cNvPicPr>
            <a:picLocks noChangeAspect="1"/>
          </p:cNvPicPr>
          <p:nvPr/>
        </p:nvPicPr>
        <p:blipFill>
          <a:blip r:embed="rId3"/>
          <a:stretch>
            <a:fillRect/>
          </a:stretch>
        </p:blipFill>
        <p:spPr>
          <a:xfrm>
            <a:off x="4973630" y="3573016"/>
            <a:ext cx="4170370" cy="2840360"/>
          </a:xfrm>
          <a:prstGeom prst="rect">
            <a:avLst/>
          </a:prstGeom>
        </p:spPr>
      </p:pic>
      <p:sp>
        <p:nvSpPr>
          <p:cNvPr id="7" name="Rectangle 6"/>
          <p:cNvSpPr/>
          <p:nvPr/>
        </p:nvSpPr>
        <p:spPr>
          <a:xfrm>
            <a:off x="4561741" y="980728"/>
            <a:ext cx="4474755" cy="2308324"/>
          </a:xfrm>
          <a:prstGeom prst="rect">
            <a:avLst/>
          </a:prstGeom>
        </p:spPr>
        <p:txBody>
          <a:bodyPr wrap="square">
            <a:spAutoFit/>
          </a:bodyPr>
          <a:lstStyle/>
          <a:p>
            <a:pPr lvl="1"/>
            <a:r>
              <a:rPr lang="en-US" sz="1600" dirty="0" smtClean="0">
                <a:solidFill>
                  <a:srgbClr val="0000FF"/>
                </a:solidFill>
                <a:hlinkClick r:id="rId4"/>
              </a:rPr>
              <a:t>An </a:t>
            </a:r>
            <a:r>
              <a:rPr lang="en-US" sz="1600" dirty="0">
                <a:solidFill>
                  <a:srgbClr val="0000FF"/>
                </a:solidFill>
                <a:hlinkClick r:id="rId4"/>
              </a:rPr>
              <a:t>Experimental Study of Data Retention Behavior in Modern DRAM Devices: Implications for Retention Time Profiling </a:t>
            </a:r>
            <a:r>
              <a:rPr lang="en-US" sz="1600" dirty="0" smtClean="0">
                <a:solidFill>
                  <a:srgbClr val="0000FF"/>
                </a:solidFill>
                <a:hlinkClick r:id="rId4"/>
              </a:rPr>
              <a:t>Mechanisms</a:t>
            </a:r>
            <a:r>
              <a:rPr lang="en-US" sz="1600" dirty="0">
                <a:solidFill>
                  <a:srgbClr val="000000"/>
                </a:solidFill>
              </a:rPr>
              <a:t> </a:t>
            </a:r>
            <a:r>
              <a:rPr lang="en-US" sz="1600" dirty="0" smtClean="0">
                <a:solidFill>
                  <a:srgbClr val="000000"/>
                </a:solidFill>
              </a:rPr>
              <a:t>(Liu et al., ISCA 2013)</a:t>
            </a:r>
            <a:endParaRPr lang="en-US" sz="1600" dirty="0">
              <a:solidFill>
                <a:srgbClr val="000000"/>
              </a:solidFill>
            </a:endParaRPr>
          </a:p>
          <a:p>
            <a:pPr lvl="1"/>
            <a:endParaRPr lang="en-US" sz="1600" dirty="0" smtClean="0">
              <a:solidFill>
                <a:srgbClr val="000000"/>
              </a:solidFill>
              <a:ea typeface="ＭＳ Ｐゴシック" charset="0"/>
              <a:cs typeface="ＭＳ Ｐゴシック" charset="0"/>
            </a:endParaRPr>
          </a:p>
          <a:p>
            <a:pPr lvl="1"/>
            <a:r>
              <a:rPr lang="en-US" sz="1600" dirty="0" smtClean="0">
                <a:solidFill>
                  <a:srgbClr val="0000FF"/>
                </a:solidFill>
                <a:ea typeface="ＭＳ Ｐゴシック" charset="0"/>
                <a:cs typeface="ＭＳ Ｐゴシック" charset="0"/>
                <a:hlinkClick r:id="rId5"/>
              </a:rPr>
              <a:t>The </a:t>
            </a:r>
            <a:r>
              <a:rPr lang="en-US" sz="1600" dirty="0">
                <a:solidFill>
                  <a:srgbClr val="0000FF"/>
                </a:solidFill>
                <a:ea typeface="ＭＳ Ｐゴシック" charset="0"/>
                <a:cs typeface="ＭＳ Ｐゴシック" charset="0"/>
                <a:hlinkClick r:id="rId5"/>
              </a:rPr>
              <a:t>Efficacy of Error Mitigation Techniques for DRAM Retention Failures: A Comparative Experimental </a:t>
            </a:r>
            <a:r>
              <a:rPr lang="en-US" sz="1600" dirty="0" smtClean="0">
                <a:solidFill>
                  <a:srgbClr val="0000FF"/>
                </a:solidFill>
                <a:ea typeface="ＭＳ Ｐゴシック" charset="0"/>
                <a:cs typeface="ＭＳ Ｐゴシック" charset="0"/>
                <a:hlinkClick r:id="rId5"/>
              </a:rPr>
              <a:t>Study</a:t>
            </a:r>
            <a:r>
              <a:rPr lang="en-US" sz="1600" dirty="0" smtClean="0">
                <a:solidFill>
                  <a:srgbClr val="000000"/>
                </a:solidFill>
                <a:ea typeface="ＭＳ Ｐゴシック" charset="0"/>
                <a:cs typeface="ＭＳ Ｐゴシック" charset="0"/>
              </a:rPr>
              <a:t> </a:t>
            </a:r>
          </a:p>
          <a:p>
            <a:pPr lvl="1"/>
            <a:r>
              <a:rPr lang="en-US" sz="1600" dirty="0" smtClean="0">
                <a:solidFill>
                  <a:srgbClr val="000000"/>
                </a:solidFill>
                <a:ea typeface="ＭＳ Ｐゴシック" charset="0"/>
                <a:cs typeface="ＭＳ Ｐゴシック" charset="0"/>
              </a:rPr>
              <a:t>(Khan et al., SIGMETRICS 2014)</a:t>
            </a:r>
            <a:endParaRPr lang="en-US" sz="1600" dirty="0">
              <a:solidFill>
                <a:srgbClr val="000000"/>
              </a:solidFill>
            </a:endParaRPr>
          </a:p>
        </p:txBody>
      </p:sp>
      <p:sp>
        <p:nvSpPr>
          <p:cNvPr id="8" name="Rectangle 7"/>
          <p:cNvSpPr/>
          <p:nvPr/>
        </p:nvSpPr>
        <p:spPr>
          <a:xfrm>
            <a:off x="25237" y="3652570"/>
            <a:ext cx="4690779" cy="2800766"/>
          </a:xfrm>
          <a:prstGeom prst="rect">
            <a:avLst/>
          </a:prstGeom>
        </p:spPr>
        <p:txBody>
          <a:bodyPr wrap="square">
            <a:spAutoFit/>
          </a:bodyPr>
          <a:lstStyle/>
          <a:p>
            <a:pPr lvl="1"/>
            <a:r>
              <a:rPr lang="en-US" sz="1600" dirty="0" smtClean="0">
                <a:solidFill>
                  <a:srgbClr val="0000FF"/>
                </a:solidFill>
                <a:hlinkClick r:id="rId6"/>
              </a:rPr>
              <a:t>Flipping </a:t>
            </a:r>
            <a:r>
              <a:rPr lang="en-US" sz="1600" dirty="0">
                <a:solidFill>
                  <a:srgbClr val="0000FF"/>
                </a:solidFill>
                <a:hlinkClick r:id="rId6"/>
              </a:rPr>
              <a:t>Bits in Memory Without Accessing Them: An Experimental Study of DRAM Disturbance </a:t>
            </a:r>
            <a:r>
              <a:rPr lang="en-US" sz="1600" dirty="0" smtClean="0">
                <a:solidFill>
                  <a:srgbClr val="0000FF"/>
                </a:solidFill>
                <a:hlinkClick r:id="rId6"/>
              </a:rPr>
              <a:t>Errors</a:t>
            </a:r>
            <a:r>
              <a:rPr lang="en-US" sz="1600" dirty="0">
                <a:solidFill>
                  <a:srgbClr val="000000"/>
                </a:solidFill>
              </a:rPr>
              <a:t> </a:t>
            </a:r>
            <a:r>
              <a:rPr lang="en-US" sz="1600" dirty="0" smtClean="0">
                <a:solidFill>
                  <a:srgbClr val="000000"/>
                </a:solidFill>
              </a:rPr>
              <a:t>(Kim et al., ISCA 2014)</a:t>
            </a:r>
            <a:endParaRPr lang="en-US" sz="1600" dirty="0">
              <a:solidFill>
                <a:srgbClr val="000000"/>
              </a:solidFill>
            </a:endParaRPr>
          </a:p>
          <a:p>
            <a:pPr lvl="1"/>
            <a:endParaRPr lang="en-US" sz="1600" dirty="0" smtClean="0">
              <a:solidFill>
                <a:srgbClr val="000000"/>
              </a:solidFill>
              <a:ea typeface="ＭＳ Ｐゴシック" charset="0"/>
              <a:cs typeface="ＭＳ Ｐゴシック" charset="0"/>
            </a:endParaRPr>
          </a:p>
          <a:p>
            <a:pPr lvl="1"/>
            <a:r>
              <a:rPr lang="en-US" sz="1600" dirty="0" smtClean="0">
                <a:solidFill>
                  <a:srgbClr val="0000FF"/>
                </a:solidFill>
                <a:ea typeface="ＭＳ Ｐゴシック" charset="0"/>
                <a:cs typeface="ＭＳ Ｐゴシック" charset="0"/>
                <a:hlinkClick r:id="rId7"/>
              </a:rPr>
              <a:t>Adaptive</a:t>
            </a:r>
            <a:r>
              <a:rPr lang="en-US" sz="1600" dirty="0">
                <a:solidFill>
                  <a:srgbClr val="0000FF"/>
                </a:solidFill>
                <a:ea typeface="ＭＳ Ｐゴシック" charset="0"/>
                <a:cs typeface="ＭＳ Ｐゴシック" charset="0"/>
                <a:hlinkClick r:id="rId7"/>
              </a:rPr>
              <a:t>-Latency DRAM: Optimizing DRAM Timing for the Common-</a:t>
            </a:r>
            <a:r>
              <a:rPr lang="en-US" sz="1600" dirty="0" smtClean="0">
                <a:solidFill>
                  <a:srgbClr val="0000FF"/>
                </a:solidFill>
                <a:ea typeface="ＭＳ Ｐゴシック" charset="0"/>
                <a:cs typeface="ＭＳ Ｐゴシック" charset="0"/>
                <a:hlinkClick r:id="rId7"/>
              </a:rPr>
              <a:t>Case</a:t>
            </a:r>
            <a:r>
              <a:rPr lang="en-US" sz="1600" dirty="0">
                <a:solidFill>
                  <a:srgbClr val="000000"/>
                </a:solidFill>
                <a:ea typeface="ＭＳ Ｐゴシック" charset="0"/>
                <a:cs typeface="ＭＳ Ｐゴシック" charset="0"/>
              </a:rPr>
              <a:t> </a:t>
            </a:r>
            <a:r>
              <a:rPr lang="en-US" sz="1600" dirty="0" smtClean="0">
                <a:solidFill>
                  <a:srgbClr val="000000"/>
                </a:solidFill>
                <a:ea typeface="ＭＳ Ｐゴシック" charset="0"/>
                <a:cs typeface="ＭＳ Ｐゴシック" charset="0"/>
              </a:rPr>
              <a:t>(Lee et al., HPCA 2015)</a:t>
            </a:r>
          </a:p>
          <a:p>
            <a:pPr lvl="1"/>
            <a:endParaRPr lang="en-US" sz="1600" dirty="0">
              <a:solidFill>
                <a:srgbClr val="000000"/>
              </a:solidFill>
              <a:ea typeface="ＭＳ Ｐゴシック" charset="0"/>
              <a:cs typeface="ＭＳ Ｐゴシック" charset="0"/>
            </a:endParaRPr>
          </a:p>
          <a:p>
            <a:pPr lvl="1"/>
            <a:r>
              <a:rPr lang="en-US" sz="1600" dirty="0" smtClean="0">
                <a:solidFill>
                  <a:srgbClr val="0000FF"/>
                </a:solidFill>
                <a:ea typeface="ＭＳ Ｐゴシック" charset="0"/>
                <a:cs typeface="ＭＳ Ｐゴシック" charset="0"/>
                <a:hlinkClick r:id="rId8"/>
              </a:rPr>
              <a:t>AVATAR</a:t>
            </a:r>
            <a:r>
              <a:rPr lang="en-US" sz="1600" dirty="0">
                <a:solidFill>
                  <a:srgbClr val="0000FF"/>
                </a:solidFill>
                <a:ea typeface="ＭＳ Ｐゴシック" charset="0"/>
                <a:cs typeface="ＭＳ Ｐゴシック" charset="0"/>
                <a:hlinkClick r:id="rId8"/>
              </a:rPr>
              <a:t>: A Variable-Retention-Time (VRT) Aware Refresh for DRAM </a:t>
            </a:r>
            <a:r>
              <a:rPr lang="en-US" sz="1600" dirty="0" smtClean="0">
                <a:solidFill>
                  <a:srgbClr val="0000FF"/>
                </a:solidFill>
                <a:ea typeface="ＭＳ Ｐゴシック" charset="0"/>
                <a:cs typeface="ＭＳ Ｐゴシック" charset="0"/>
                <a:hlinkClick r:id="rId8"/>
              </a:rPr>
              <a:t>Systems</a:t>
            </a:r>
            <a:r>
              <a:rPr lang="en-US" sz="1600" dirty="0" smtClean="0">
                <a:solidFill>
                  <a:srgbClr val="000000"/>
                </a:solidFill>
                <a:ea typeface="ＭＳ Ｐゴシック" charset="0"/>
                <a:cs typeface="ＭＳ Ｐゴシック" charset="0"/>
              </a:rPr>
              <a:t> (</a:t>
            </a:r>
            <a:r>
              <a:rPr lang="en-US" sz="1600" dirty="0" err="1" smtClean="0">
                <a:solidFill>
                  <a:srgbClr val="000000"/>
                </a:solidFill>
                <a:ea typeface="ＭＳ Ｐゴシック" charset="0"/>
                <a:cs typeface="ＭＳ Ｐゴシック" charset="0"/>
              </a:rPr>
              <a:t>Qureshi</a:t>
            </a:r>
            <a:r>
              <a:rPr lang="en-US" sz="1600" dirty="0" smtClean="0">
                <a:solidFill>
                  <a:srgbClr val="000000"/>
                </a:solidFill>
                <a:ea typeface="ＭＳ Ｐゴシック" charset="0"/>
                <a:cs typeface="ＭＳ Ｐゴシック" charset="0"/>
              </a:rPr>
              <a:t> et al., DSN 2015</a:t>
            </a:r>
            <a:r>
              <a:rPr lang="en-US" sz="1600" dirty="0">
                <a:solidFill>
                  <a:srgbClr val="000000"/>
                </a:solidFill>
                <a:ea typeface="ＭＳ Ｐゴシック" charset="0"/>
                <a:cs typeface="ＭＳ Ｐゴシック" charset="0"/>
              </a:rPr>
              <a:t>)</a:t>
            </a:r>
            <a:endParaRPr lang="en-US" sz="1600" dirty="0">
              <a:solidFill>
                <a:srgbClr val="000000"/>
              </a:solidFill>
            </a:endParaRPr>
          </a:p>
        </p:txBody>
      </p:sp>
    </p:spTree>
    <p:extLst>
      <p:ext uri="{BB962C8B-B14F-4D97-AF65-F5344CB8AC3E}">
        <p14:creationId xmlns:p14="http://schemas.microsoft.com/office/powerpoint/2010/main" val="913226563"/>
      </p:ext>
    </p:extLst>
  </p:cSld>
  <p:clrMapOvr>
    <a:masterClrMapping/>
  </p:clrMapOvr>
  <p:transition/>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Tiered Latency DRAM</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280</a:t>
            </a:fld>
            <a:endParaRPr lang="en-US"/>
          </a:p>
        </p:txBody>
      </p:sp>
    </p:spTree>
    <p:extLst>
      <p:ext uri="{BB962C8B-B14F-4D97-AF65-F5344CB8AC3E}">
        <p14:creationId xmlns:p14="http://schemas.microsoft.com/office/powerpoint/2010/main" val="338353806"/>
      </p:ext>
    </p:extLst>
  </p:cSld>
  <p:clrMapOvr>
    <a:masterClrMapping/>
  </p:clrMapOvr>
  <p:transition/>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Box 56"/>
          <p:cNvSpPr txBox="1"/>
          <p:nvPr/>
        </p:nvSpPr>
        <p:spPr>
          <a:xfrm>
            <a:off x="304800" y="4876800"/>
            <a:ext cx="8534400" cy="584776"/>
          </a:xfrm>
          <a:prstGeom prst="rect">
            <a:avLst/>
          </a:prstGeom>
          <a:noFill/>
        </p:spPr>
        <p:txBody>
          <a:bodyPr wrap="square" rtlCol="0">
            <a:spAutoFit/>
          </a:bodyPr>
          <a:lstStyle/>
          <a:p>
            <a:r>
              <a:rPr lang="en-US" sz="3200" i="1" dirty="0" smtClean="0">
                <a:solidFill>
                  <a:prstClr val="black"/>
                </a:solidFill>
              </a:rPr>
              <a:t>DRAM Latency = </a:t>
            </a:r>
            <a:r>
              <a:rPr lang="en-US" sz="3200" b="1" i="1" dirty="0" err="1" smtClean="0">
                <a:solidFill>
                  <a:srgbClr val="FF0000"/>
                </a:solidFill>
              </a:rPr>
              <a:t>Subarray</a:t>
            </a:r>
            <a:r>
              <a:rPr lang="en-US" sz="3200" b="1" i="1" dirty="0" smtClean="0">
                <a:solidFill>
                  <a:srgbClr val="FF0000"/>
                </a:solidFill>
              </a:rPr>
              <a:t> Latency</a:t>
            </a:r>
            <a:r>
              <a:rPr lang="en-US" sz="3200" i="1" dirty="0" smtClean="0">
                <a:solidFill>
                  <a:prstClr val="black"/>
                </a:solidFill>
              </a:rPr>
              <a:t> + I/O Latency</a:t>
            </a:r>
          </a:p>
        </p:txBody>
      </p:sp>
      <p:sp>
        <p:nvSpPr>
          <p:cNvPr id="2" name="Title 1"/>
          <p:cNvSpPr>
            <a:spLocks noGrp="1"/>
          </p:cNvSpPr>
          <p:nvPr>
            <p:ph type="title"/>
          </p:nvPr>
        </p:nvSpPr>
        <p:spPr>
          <a:xfrm>
            <a:off x="0" y="0"/>
            <a:ext cx="8991600" cy="838200"/>
          </a:xfrm>
        </p:spPr>
        <p:txBody>
          <a:bodyPr>
            <a:normAutofit/>
          </a:bodyPr>
          <a:lstStyle/>
          <a:p>
            <a:r>
              <a:rPr lang="en-US" smtClean="0"/>
              <a:t>   What </a:t>
            </a:r>
            <a:r>
              <a:rPr lang="en-US"/>
              <a:t>Causes the Long Latency?</a:t>
            </a:r>
          </a:p>
        </p:txBody>
      </p:sp>
      <p:sp>
        <p:nvSpPr>
          <p:cNvPr id="490" name="Rectangle 489"/>
          <p:cNvSpPr/>
          <p:nvPr/>
        </p:nvSpPr>
        <p:spPr>
          <a:xfrm>
            <a:off x="3124203" y="762000"/>
            <a:ext cx="2743201"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rPr>
              <a:t>DRAM Chip</a:t>
            </a:r>
            <a:endParaRPr lang="en-US" sz="2800" b="1" i="1">
              <a:solidFill>
                <a:prstClr val="black"/>
              </a:solidFill>
            </a:endParaRPr>
          </a:p>
        </p:txBody>
      </p:sp>
      <p:sp>
        <p:nvSpPr>
          <p:cNvPr id="72" name="Rectangle 71"/>
          <p:cNvSpPr/>
          <p:nvPr/>
        </p:nvSpPr>
        <p:spPr>
          <a:xfrm rot="10800000" flipV="1">
            <a:off x="3124204" y="1219200"/>
            <a:ext cx="2743200" cy="2743200"/>
          </a:xfrm>
          <a:prstGeom prst="rect">
            <a:avLst/>
          </a:prstGeom>
          <a:solidFill>
            <a:schemeClr val="bg1">
              <a:lumMod val="9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73" name="Straight Connector 72"/>
          <p:cNvCxnSpPr/>
          <p:nvPr/>
        </p:nvCxnSpPr>
        <p:spPr>
          <a:xfrm>
            <a:off x="3124203" y="4495800"/>
            <a:ext cx="2743201" cy="0"/>
          </a:xfrm>
          <a:prstGeom prst="line">
            <a:avLst/>
          </a:prstGeom>
          <a:ln w="1270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a:endCxn id="72" idx="2"/>
          </p:cNvCxnSpPr>
          <p:nvPr/>
        </p:nvCxnSpPr>
        <p:spPr>
          <a:xfrm flipV="1">
            <a:off x="4495804" y="3962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3" name="Rectangle 82"/>
          <p:cNvSpPr/>
          <p:nvPr/>
        </p:nvSpPr>
        <p:spPr>
          <a:xfrm>
            <a:off x="3048003" y="4038600"/>
            <a:ext cx="1371603" cy="3810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a:solidFill>
                  <a:prstClr val="black"/>
                </a:solidFill>
              </a:rPr>
              <a:t>c</a:t>
            </a:r>
            <a:r>
              <a:rPr lang="en-US" sz="2800" b="1" i="1" smtClean="0">
                <a:solidFill>
                  <a:prstClr val="black"/>
                </a:solidFill>
              </a:rPr>
              <a:t>hannel</a:t>
            </a:r>
            <a:endParaRPr lang="en-US" sz="2800" b="1" i="1">
              <a:solidFill>
                <a:prstClr val="black"/>
              </a:solidFill>
            </a:endParaRPr>
          </a:p>
        </p:txBody>
      </p:sp>
      <p:sp>
        <p:nvSpPr>
          <p:cNvPr id="20" name="Rectangle 19"/>
          <p:cNvSpPr/>
          <p:nvPr/>
        </p:nvSpPr>
        <p:spPr>
          <a:xfrm rot="10800000" flipV="1">
            <a:off x="3276595" y="3276600"/>
            <a:ext cx="2438404" cy="5334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1" name="Rectangle 20"/>
          <p:cNvSpPr/>
          <p:nvPr/>
        </p:nvSpPr>
        <p:spPr>
          <a:xfrm rot="10800000" flipV="1">
            <a:off x="3276600" y="1371600"/>
            <a:ext cx="2438404" cy="14478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2" name="Straight Connector 21"/>
          <p:cNvCxnSpPr/>
          <p:nvPr/>
        </p:nvCxnSpPr>
        <p:spPr>
          <a:xfrm flipV="1">
            <a:off x="4495804" y="2819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23" name="Rectangle 22"/>
          <p:cNvSpPr/>
          <p:nvPr/>
        </p:nvSpPr>
        <p:spPr>
          <a:xfrm>
            <a:off x="3276599" y="1371600"/>
            <a:ext cx="2438405" cy="6096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a:solidFill>
                  <a:prstClr val="black"/>
                </a:solidFill>
              </a:rPr>
              <a:t>c</a:t>
            </a:r>
            <a:r>
              <a:rPr lang="en-US" sz="2800" b="1" i="1" smtClean="0">
                <a:solidFill>
                  <a:prstClr val="black"/>
                </a:solidFill>
              </a:rPr>
              <a:t>ell array</a:t>
            </a:r>
            <a:endParaRPr lang="en-US" sz="2800" b="1" i="1">
              <a:solidFill>
                <a:prstClr val="black"/>
              </a:solidFill>
            </a:endParaRPr>
          </a:p>
        </p:txBody>
      </p:sp>
      <p:sp>
        <p:nvSpPr>
          <p:cNvPr id="24" name="Rectangle 23"/>
          <p:cNvSpPr/>
          <p:nvPr/>
        </p:nvSpPr>
        <p:spPr>
          <a:xfrm>
            <a:off x="3276604" y="3276599"/>
            <a:ext cx="2438405" cy="5334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rPr>
              <a:t>I/O</a:t>
            </a:r>
            <a:endParaRPr lang="en-US" sz="2800" b="1" i="1">
              <a:solidFill>
                <a:prstClr val="black"/>
              </a:solidFill>
            </a:endParaRPr>
          </a:p>
        </p:txBody>
      </p:sp>
      <p:grpSp>
        <p:nvGrpSpPr>
          <p:cNvPr id="70" name="Group 69"/>
          <p:cNvGrpSpPr/>
          <p:nvPr/>
        </p:nvGrpSpPr>
        <p:grpSpPr>
          <a:xfrm>
            <a:off x="3048000" y="762000"/>
            <a:ext cx="2819411" cy="3733802"/>
            <a:chOff x="2743189" y="761998"/>
            <a:chExt cx="2819411" cy="3733802"/>
          </a:xfrm>
        </p:grpSpPr>
        <p:sp>
          <p:nvSpPr>
            <p:cNvPr id="74" name="Rectangle 73"/>
            <p:cNvSpPr/>
            <p:nvPr/>
          </p:nvSpPr>
          <p:spPr>
            <a:xfrm>
              <a:off x="2819394" y="761998"/>
              <a:ext cx="2743201"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rPr>
                <a:t>DRAM Chip</a:t>
              </a:r>
              <a:endParaRPr lang="en-US" sz="2800" b="1" i="1">
                <a:solidFill>
                  <a:prstClr val="black"/>
                </a:solidFill>
              </a:endParaRPr>
            </a:p>
          </p:txBody>
        </p:sp>
        <p:sp>
          <p:nvSpPr>
            <p:cNvPr id="75" name="Rectangle 74"/>
            <p:cNvSpPr/>
            <p:nvPr/>
          </p:nvSpPr>
          <p:spPr>
            <a:xfrm rot="10800000" flipV="1">
              <a:off x="2819400" y="1219200"/>
              <a:ext cx="2743200" cy="2743200"/>
            </a:xfrm>
            <a:prstGeom prst="rect">
              <a:avLst/>
            </a:prstGeom>
            <a:solidFill>
              <a:schemeClr val="bg1">
                <a:lumMod val="9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77" name="Straight Connector 76"/>
            <p:cNvCxnSpPr/>
            <p:nvPr/>
          </p:nvCxnSpPr>
          <p:spPr>
            <a:xfrm>
              <a:off x="2819399" y="4495800"/>
              <a:ext cx="2743201" cy="0"/>
            </a:xfrm>
            <a:prstGeom prst="line">
              <a:avLst/>
            </a:prstGeom>
            <a:ln w="1270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a:endCxn id="75" idx="2"/>
            </p:cNvCxnSpPr>
            <p:nvPr/>
          </p:nvCxnSpPr>
          <p:spPr>
            <a:xfrm flipV="1">
              <a:off x="4191000" y="3962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0" name="Rectangle 79"/>
            <p:cNvSpPr/>
            <p:nvPr/>
          </p:nvSpPr>
          <p:spPr>
            <a:xfrm>
              <a:off x="2743189" y="4038598"/>
              <a:ext cx="1371603" cy="3810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a:solidFill>
                    <a:prstClr val="black"/>
                  </a:solidFill>
                </a:rPr>
                <a:t>c</a:t>
              </a:r>
              <a:r>
                <a:rPr lang="en-US" sz="2800" b="1" i="1" smtClean="0">
                  <a:solidFill>
                    <a:prstClr val="black"/>
                  </a:solidFill>
                </a:rPr>
                <a:t>hannel</a:t>
              </a:r>
              <a:endParaRPr lang="en-US" sz="2800" b="1" i="1">
                <a:solidFill>
                  <a:prstClr val="black"/>
                </a:solidFill>
              </a:endParaRPr>
            </a:p>
          </p:txBody>
        </p:sp>
        <p:sp>
          <p:nvSpPr>
            <p:cNvPr id="81" name="Rectangle 80"/>
            <p:cNvSpPr/>
            <p:nvPr/>
          </p:nvSpPr>
          <p:spPr>
            <a:xfrm rot="10800000" flipV="1">
              <a:off x="2971791" y="3276600"/>
              <a:ext cx="2438404" cy="5334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black"/>
                </a:solidFill>
              </a:endParaRPr>
            </a:p>
          </p:txBody>
        </p:sp>
        <p:cxnSp>
          <p:nvCxnSpPr>
            <p:cNvPr id="82" name="Straight Connector 81"/>
            <p:cNvCxnSpPr/>
            <p:nvPr/>
          </p:nvCxnSpPr>
          <p:spPr>
            <a:xfrm flipV="1">
              <a:off x="4191000" y="2849880"/>
              <a:ext cx="2" cy="42672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4" name="Rectangle 83"/>
            <p:cNvSpPr/>
            <p:nvPr/>
          </p:nvSpPr>
          <p:spPr>
            <a:xfrm>
              <a:off x="2971800" y="3276599"/>
              <a:ext cx="2438405" cy="5334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rPr>
                <a:t>I/O</a:t>
              </a:r>
              <a:endParaRPr lang="en-US" sz="2800" b="1" i="1">
                <a:solidFill>
                  <a:prstClr val="black"/>
                </a:solidFill>
              </a:endParaRPr>
            </a:p>
          </p:txBody>
        </p:sp>
        <p:sp>
          <p:nvSpPr>
            <p:cNvPr id="88" name="Rectangle 87"/>
            <p:cNvSpPr/>
            <p:nvPr/>
          </p:nvSpPr>
          <p:spPr>
            <a:xfrm rot="10800000" flipV="1">
              <a:off x="2971800" y="1371598"/>
              <a:ext cx="2438388" cy="14478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89" name="Rectangle 88"/>
            <p:cNvSpPr/>
            <p:nvPr/>
          </p:nvSpPr>
          <p:spPr>
            <a:xfrm rot="10800000" flipV="1">
              <a:off x="3048006" y="1438273"/>
              <a:ext cx="2285982" cy="371476"/>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prstClr val="black"/>
                </a:solidFill>
              </a:endParaRPr>
            </a:p>
          </p:txBody>
        </p:sp>
        <p:sp>
          <p:nvSpPr>
            <p:cNvPr id="90" name="Rectangle 89"/>
            <p:cNvSpPr/>
            <p:nvPr/>
          </p:nvSpPr>
          <p:spPr>
            <a:xfrm rot="10800000" flipV="1">
              <a:off x="3048006" y="2343149"/>
              <a:ext cx="2285982" cy="411476"/>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91" name="Rectangle 90"/>
            <p:cNvSpPr/>
            <p:nvPr/>
          </p:nvSpPr>
          <p:spPr>
            <a:xfrm>
              <a:off x="3048007" y="1428748"/>
              <a:ext cx="2285982"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err="1">
                  <a:solidFill>
                    <a:prstClr val="black"/>
                  </a:solidFill>
                </a:rPr>
                <a:t>s</a:t>
              </a:r>
              <a:r>
                <a:rPr lang="en-US" sz="2800" b="1" i="1" dirty="0" err="1" smtClean="0">
                  <a:solidFill>
                    <a:prstClr val="black"/>
                  </a:solidFill>
                </a:rPr>
                <a:t>ubarray</a:t>
              </a:r>
              <a:endParaRPr lang="en-US" sz="2800" b="1" i="1" dirty="0">
                <a:solidFill>
                  <a:prstClr val="black"/>
                </a:solidFill>
              </a:endParaRPr>
            </a:p>
          </p:txBody>
        </p:sp>
        <p:sp>
          <p:nvSpPr>
            <p:cNvPr id="92" name="Rectangle 91"/>
            <p:cNvSpPr/>
            <p:nvPr/>
          </p:nvSpPr>
          <p:spPr>
            <a:xfrm rot="10800000" flipV="1">
              <a:off x="3048006" y="1876423"/>
              <a:ext cx="2285982" cy="411477"/>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grpSp>
      <p:sp>
        <p:nvSpPr>
          <p:cNvPr id="53" name="TextBox 52"/>
          <p:cNvSpPr txBox="1"/>
          <p:nvPr/>
        </p:nvSpPr>
        <p:spPr>
          <a:xfrm>
            <a:off x="304800" y="4876800"/>
            <a:ext cx="8534400" cy="584775"/>
          </a:xfrm>
          <a:prstGeom prst="rect">
            <a:avLst/>
          </a:prstGeom>
          <a:noFill/>
        </p:spPr>
        <p:txBody>
          <a:bodyPr wrap="square" rtlCol="0">
            <a:spAutoFit/>
          </a:bodyPr>
          <a:lstStyle/>
          <a:p>
            <a:r>
              <a:rPr lang="en-US" sz="3200" i="1" dirty="0" smtClean="0">
                <a:solidFill>
                  <a:prstClr val="black"/>
                </a:solidFill>
              </a:rPr>
              <a:t>DRAM Latency = </a:t>
            </a:r>
            <a:r>
              <a:rPr lang="en-US" sz="3200" i="1" dirty="0" err="1" smtClean="0">
                <a:solidFill>
                  <a:prstClr val="black"/>
                </a:solidFill>
              </a:rPr>
              <a:t>Subarray</a:t>
            </a:r>
            <a:r>
              <a:rPr lang="en-US" sz="3200" i="1" dirty="0" smtClean="0">
                <a:solidFill>
                  <a:prstClr val="black"/>
                </a:solidFill>
              </a:rPr>
              <a:t> Latency + </a:t>
            </a:r>
            <a:r>
              <a:rPr lang="en-US" sz="3200" i="1" dirty="0">
                <a:solidFill>
                  <a:prstClr val="black"/>
                </a:solidFill>
              </a:rPr>
              <a:t>I/</a:t>
            </a:r>
            <a:r>
              <a:rPr lang="en-US" sz="3200" i="1" dirty="0" smtClean="0">
                <a:solidFill>
                  <a:prstClr val="black"/>
                </a:solidFill>
              </a:rPr>
              <a:t>O Latency</a:t>
            </a:r>
          </a:p>
        </p:txBody>
      </p:sp>
      <p:grpSp>
        <p:nvGrpSpPr>
          <p:cNvPr id="12" name="Group 11"/>
          <p:cNvGrpSpPr/>
          <p:nvPr/>
        </p:nvGrpSpPr>
        <p:grpSpPr>
          <a:xfrm>
            <a:off x="3048000" y="4800600"/>
            <a:ext cx="5562600" cy="1676400"/>
            <a:chOff x="2895600" y="4724400"/>
            <a:chExt cx="5562600" cy="1676400"/>
          </a:xfrm>
        </p:grpSpPr>
        <p:sp>
          <p:nvSpPr>
            <p:cNvPr id="5" name="Oval 4"/>
            <p:cNvSpPr/>
            <p:nvPr/>
          </p:nvSpPr>
          <p:spPr>
            <a:xfrm>
              <a:off x="2895600" y="4724400"/>
              <a:ext cx="3200400" cy="838200"/>
            </a:xfrm>
            <a:prstGeom prst="ellipse">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7" name="Straight Arrow Connector 6"/>
            <p:cNvCxnSpPr/>
            <p:nvPr/>
          </p:nvCxnSpPr>
          <p:spPr>
            <a:xfrm>
              <a:off x="4503440" y="6019800"/>
              <a:ext cx="830560" cy="0"/>
            </a:xfrm>
            <a:prstGeom prst="straightConnector1">
              <a:avLst/>
            </a:prstGeom>
            <a:ln w="76200" cap="rnd">
              <a:solidFill>
                <a:srgbClr val="FF0000"/>
              </a:solidFill>
              <a:headEnd type="none" w="lg" len="med"/>
              <a:tailEnd type="arrow"/>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endCxn id="5" idx="4"/>
            </p:cNvCxnSpPr>
            <p:nvPr/>
          </p:nvCxnSpPr>
          <p:spPr>
            <a:xfrm flipV="1">
              <a:off x="4495795" y="5562600"/>
              <a:ext cx="5" cy="457200"/>
            </a:xfrm>
            <a:prstGeom prst="line">
              <a:avLst/>
            </a:prstGeom>
            <a:ln w="76200" cap="rnd">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5486400" y="5692914"/>
              <a:ext cx="2971800" cy="707886"/>
            </a:xfrm>
            <a:prstGeom prst="rect">
              <a:avLst/>
            </a:prstGeom>
            <a:noFill/>
          </p:spPr>
          <p:txBody>
            <a:bodyPr wrap="square" rtlCol="0">
              <a:spAutoFit/>
            </a:bodyPr>
            <a:lstStyle/>
            <a:p>
              <a:r>
                <a:rPr lang="en-US" sz="4000" b="1" i="1" smtClean="0">
                  <a:solidFill>
                    <a:srgbClr val="FF0000"/>
                  </a:solidFill>
                </a:rPr>
                <a:t>Dominant</a:t>
              </a:r>
            </a:p>
          </p:txBody>
        </p:sp>
      </p:grpSp>
      <p:sp>
        <p:nvSpPr>
          <p:cNvPr id="35" name="Left Arrow 34"/>
          <p:cNvSpPr/>
          <p:nvPr/>
        </p:nvSpPr>
        <p:spPr>
          <a:xfrm rot="16200000">
            <a:off x="5493547" y="1745458"/>
            <a:ext cx="1676399"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9144" bIns="91440" rtlCol="0" anchor="ctr"/>
          <a:lstStyle/>
          <a:p>
            <a:pPr algn="ctr"/>
            <a:r>
              <a:rPr lang="en-US" sz="2600" b="1" dirty="0" err="1" smtClean="0">
                <a:solidFill>
                  <a:prstClr val="white"/>
                </a:solidFill>
              </a:rPr>
              <a:t>Subarray</a:t>
            </a:r>
            <a:endParaRPr lang="en-US" sz="2600" b="1" dirty="0">
              <a:solidFill>
                <a:prstClr val="white"/>
              </a:solidFill>
            </a:endParaRPr>
          </a:p>
        </p:txBody>
      </p:sp>
      <p:sp>
        <p:nvSpPr>
          <p:cNvPr id="36" name="Left Arrow 35"/>
          <p:cNvSpPr/>
          <p:nvPr/>
        </p:nvSpPr>
        <p:spPr>
          <a:xfrm rot="16200000">
            <a:off x="5689338" y="3285333"/>
            <a:ext cx="133985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9144" bIns="91440" rtlCol="0" anchor="ctr"/>
          <a:lstStyle/>
          <a:p>
            <a:pPr algn="ctr"/>
            <a:r>
              <a:rPr lang="en-US" sz="2600" b="1" dirty="0" smtClean="0">
                <a:solidFill>
                  <a:prstClr val="white"/>
                </a:solidFill>
              </a:rPr>
              <a:t>I/O</a:t>
            </a:r>
            <a:endParaRPr lang="en-US" sz="2600" b="1" dirty="0">
              <a:solidFill>
                <a:prstClr val="white"/>
              </a:solidFill>
            </a:endParaRPr>
          </a:p>
        </p:txBody>
      </p:sp>
    </p:spTree>
    <p:extLst>
      <p:ext uri="{BB962C8B-B14F-4D97-AF65-F5344CB8AC3E}">
        <p14:creationId xmlns:p14="http://schemas.microsoft.com/office/powerpoint/2010/main" val="539151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9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7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7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7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6"/>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53"/>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1" nodeType="clickEffect">
                                  <p:stCondLst>
                                    <p:cond delay="0"/>
                                  </p:stCondLst>
                                  <p:childTnLst>
                                    <p:set>
                                      <p:cBhvr>
                                        <p:cTn id="44" dur="1" fill="hold">
                                          <p:stCondLst>
                                            <p:cond delay="0"/>
                                          </p:stCondLst>
                                        </p:cTn>
                                        <p:tgtEl>
                                          <p:spTgt spid="53"/>
                                        </p:tgtEl>
                                        <p:attrNameLst>
                                          <p:attrName>style.visibility</p:attrName>
                                        </p:attrNameLst>
                                      </p:cBhvr>
                                      <p:to>
                                        <p:strVal val="hidden"/>
                                      </p:to>
                                    </p:set>
                                  </p:childTnLst>
                                </p:cTn>
                              </p:par>
                              <p:par>
                                <p:cTn id="45" presetID="1" presetClass="entr" presetSubtype="0" fill="hold" grpId="0" nodeType="withEffect">
                                  <p:stCondLst>
                                    <p:cond delay="0"/>
                                  </p:stCondLst>
                                  <p:childTnLst>
                                    <p:set>
                                      <p:cBhvr>
                                        <p:cTn id="46" dur="1" fill="hold">
                                          <p:stCondLst>
                                            <p:cond delay="0"/>
                                          </p:stCondLst>
                                        </p:cTn>
                                        <p:tgtEl>
                                          <p:spTgt spid="57"/>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490" grpId="0"/>
      <p:bldP spid="72" grpId="0" animBg="1"/>
      <p:bldP spid="83" grpId="0"/>
      <p:bldP spid="20" grpId="0" animBg="1"/>
      <p:bldP spid="21" grpId="0" animBg="1"/>
      <p:bldP spid="23" grpId="0"/>
      <p:bldP spid="24" grpId="0"/>
      <p:bldP spid="53" grpId="0"/>
      <p:bldP spid="53" grpId="1"/>
      <p:bldP spid="35" grpId="0" animBg="1"/>
      <p:bldP spid="36" grpId="0" animBg="1"/>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a:t>
            </a:r>
            <a:r>
              <a:rPr lang="en-US" dirty="0" smtClean="0"/>
              <a:t>  Why is the </a:t>
            </a:r>
            <a:r>
              <a:rPr lang="en-US" dirty="0" err="1" smtClean="0"/>
              <a:t>Subarray</a:t>
            </a:r>
            <a:r>
              <a:rPr lang="en-US" dirty="0" smtClean="0"/>
              <a:t> </a:t>
            </a:r>
            <a:r>
              <a:rPr lang="en-US" dirty="0"/>
              <a:t>S</a:t>
            </a:r>
            <a:r>
              <a:rPr lang="en-US" dirty="0" smtClean="0"/>
              <a:t>o Slow?</a:t>
            </a:r>
            <a:endParaRPr lang="en-US" dirty="0"/>
          </a:p>
        </p:txBody>
      </p:sp>
      <p:sp>
        <p:nvSpPr>
          <p:cNvPr id="97" name="Rectangle 96"/>
          <p:cNvSpPr/>
          <p:nvPr/>
        </p:nvSpPr>
        <p:spPr>
          <a:xfrm>
            <a:off x="533400" y="990598"/>
            <a:ext cx="3309853"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err="1" smtClean="0">
                <a:solidFill>
                  <a:prstClr val="black"/>
                </a:solidFill>
              </a:rPr>
              <a:t>Subarray</a:t>
            </a:r>
            <a:endParaRPr lang="en-US" sz="3200" b="1" i="1" dirty="0">
              <a:solidFill>
                <a:prstClr val="black"/>
              </a:solidFill>
            </a:endParaRPr>
          </a:p>
        </p:txBody>
      </p:sp>
      <p:grpSp>
        <p:nvGrpSpPr>
          <p:cNvPr id="243" name="Group 242"/>
          <p:cNvGrpSpPr/>
          <p:nvPr/>
        </p:nvGrpSpPr>
        <p:grpSpPr>
          <a:xfrm>
            <a:off x="281942" y="1600204"/>
            <a:ext cx="3451858" cy="3200400"/>
            <a:chOff x="281942" y="1828802"/>
            <a:chExt cx="3451858" cy="3200400"/>
          </a:xfrm>
        </p:grpSpPr>
        <p:sp>
          <p:nvSpPr>
            <p:cNvPr id="200" name="Rectangle 199"/>
            <p:cNvSpPr/>
            <p:nvPr/>
          </p:nvSpPr>
          <p:spPr>
            <a:xfrm>
              <a:off x="30583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01" name="Straight Arrow Connector 200"/>
            <p:cNvCxnSpPr>
              <a:stCxn id="200" idx="0"/>
            </p:cNvCxnSpPr>
            <p:nvPr/>
          </p:nvCxnSpPr>
          <p:spPr>
            <a:xfrm flipV="1">
              <a:off x="32412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Rectangle 202"/>
            <p:cNvSpPr/>
            <p:nvPr/>
          </p:nvSpPr>
          <p:spPr>
            <a:xfrm>
              <a:off x="26011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04" name="Straight Arrow Connector 203"/>
            <p:cNvCxnSpPr>
              <a:stCxn id="203" idx="0"/>
            </p:cNvCxnSpPr>
            <p:nvPr/>
          </p:nvCxnSpPr>
          <p:spPr>
            <a:xfrm flipV="1">
              <a:off x="27840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6" name="Rectangle 205"/>
            <p:cNvSpPr/>
            <p:nvPr/>
          </p:nvSpPr>
          <p:spPr>
            <a:xfrm>
              <a:off x="21439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07" name="Straight Arrow Connector 206"/>
            <p:cNvCxnSpPr>
              <a:stCxn id="206" idx="0"/>
            </p:cNvCxnSpPr>
            <p:nvPr/>
          </p:nvCxnSpPr>
          <p:spPr>
            <a:xfrm flipV="1">
              <a:off x="23268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9" name="Rectangle 208"/>
            <p:cNvSpPr/>
            <p:nvPr/>
          </p:nvSpPr>
          <p:spPr>
            <a:xfrm>
              <a:off x="16867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10" name="Straight Arrow Connector 209"/>
            <p:cNvCxnSpPr>
              <a:stCxn id="209" idx="0"/>
            </p:cNvCxnSpPr>
            <p:nvPr/>
          </p:nvCxnSpPr>
          <p:spPr>
            <a:xfrm flipV="1">
              <a:off x="18696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12" name="Rectangle 211"/>
            <p:cNvSpPr/>
            <p:nvPr/>
          </p:nvSpPr>
          <p:spPr>
            <a:xfrm>
              <a:off x="12295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13" name="Straight Arrow Connector 212"/>
            <p:cNvCxnSpPr>
              <a:stCxn id="212" idx="0"/>
            </p:cNvCxnSpPr>
            <p:nvPr/>
          </p:nvCxnSpPr>
          <p:spPr>
            <a:xfrm flipV="1">
              <a:off x="14124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15" name="Straight Arrow Connector 214"/>
            <p:cNvCxnSpPr>
              <a:endCxn id="216" idx="3"/>
            </p:cNvCxnSpPr>
            <p:nvPr/>
          </p:nvCxnSpPr>
          <p:spPr>
            <a:xfrm flipH="1">
              <a:off x="1104900" y="20992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16" name="Rectangle 215"/>
            <p:cNvSpPr/>
            <p:nvPr/>
          </p:nvSpPr>
          <p:spPr>
            <a:xfrm>
              <a:off x="739140" y="19163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44" name="Oval 243"/>
            <p:cNvSpPr/>
            <p:nvPr/>
          </p:nvSpPr>
          <p:spPr>
            <a:xfrm>
              <a:off x="30631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5" name="Oval 244"/>
            <p:cNvSpPr/>
            <p:nvPr/>
          </p:nvSpPr>
          <p:spPr>
            <a:xfrm>
              <a:off x="26059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6" name="Oval 245"/>
            <p:cNvSpPr/>
            <p:nvPr/>
          </p:nvSpPr>
          <p:spPr>
            <a:xfrm>
              <a:off x="21487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7" name="Oval 246"/>
            <p:cNvSpPr/>
            <p:nvPr/>
          </p:nvSpPr>
          <p:spPr>
            <a:xfrm>
              <a:off x="16915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8" name="Oval 247"/>
            <p:cNvSpPr/>
            <p:nvPr/>
          </p:nvSpPr>
          <p:spPr>
            <a:xfrm>
              <a:off x="12343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cxnSp>
          <p:nvCxnSpPr>
            <p:cNvPr id="250" name="Straight Arrow Connector 249"/>
            <p:cNvCxnSpPr>
              <a:endCxn id="251" idx="3"/>
            </p:cNvCxnSpPr>
            <p:nvPr/>
          </p:nvCxnSpPr>
          <p:spPr>
            <a:xfrm flipH="1">
              <a:off x="1104900" y="25564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1" name="Rectangle 250"/>
            <p:cNvSpPr/>
            <p:nvPr/>
          </p:nvSpPr>
          <p:spPr>
            <a:xfrm>
              <a:off x="739140" y="23735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53" name="Oval 252"/>
            <p:cNvSpPr/>
            <p:nvPr/>
          </p:nvSpPr>
          <p:spPr>
            <a:xfrm>
              <a:off x="30631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4" name="Oval 253"/>
            <p:cNvSpPr/>
            <p:nvPr/>
          </p:nvSpPr>
          <p:spPr>
            <a:xfrm>
              <a:off x="26059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5" name="Oval 254"/>
            <p:cNvSpPr/>
            <p:nvPr/>
          </p:nvSpPr>
          <p:spPr>
            <a:xfrm>
              <a:off x="21487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6" name="Oval 255"/>
            <p:cNvSpPr/>
            <p:nvPr/>
          </p:nvSpPr>
          <p:spPr>
            <a:xfrm>
              <a:off x="16915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7" name="Oval 256"/>
            <p:cNvSpPr/>
            <p:nvPr/>
          </p:nvSpPr>
          <p:spPr>
            <a:xfrm>
              <a:off x="12343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cxnSp>
          <p:nvCxnSpPr>
            <p:cNvPr id="258" name="Straight Arrow Connector 257"/>
            <p:cNvCxnSpPr>
              <a:endCxn id="259" idx="3"/>
            </p:cNvCxnSpPr>
            <p:nvPr/>
          </p:nvCxnSpPr>
          <p:spPr>
            <a:xfrm flipH="1">
              <a:off x="1104900" y="30136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9" name="Rectangle 258"/>
            <p:cNvSpPr/>
            <p:nvPr/>
          </p:nvSpPr>
          <p:spPr>
            <a:xfrm>
              <a:off x="739140" y="28307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61" name="Oval 260"/>
            <p:cNvSpPr/>
            <p:nvPr/>
          </p:nvSpPr>
          <p:spPr>
            <a:xfrm>
              <a:off x="30631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2" name="Oval 261"/>
            <p:cNvSpPr/>
            <p:nvPr/>
          </p:nvSpPr>
          <p:spPr>
            <a:xfrm>
              <a:off x="26059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3" name="Oval 262"/>
            <p:cNvSpPr/>
            <p:nvPr/>
          </p:nvSpPr>
          <p:spPr>
            <a:xfrm>
              <a:off x="21487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4" name="Oval 263"/>
            <p:cNvSpPr/>
            <p:nvPr/>
          </p:nvSpPr>
          <p:spPr>
            <a:xfrm>
              <a:off x="16915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5" name="Oval 264"/>
            <p:cNvSpPr/>
            <p:nvPr/>
          </p:nvSpPr>
          <p:spPr>
            <a:xfrm>
              <a:off x="12343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cxnSp>
          <p:nvCxnSpPr>
            <p:cNvPr id="266" name="Straight Arrow Connector 265"/>
            <p:cNvCxnSpPr>
              <a:endCxn id="267" idx="3"/>
            </p:cNvCxnSpPr>
            <p:nvPr/>
          </p:nvCxnSpPr>
          <p:spPr>
            <a:xfrm flipH="1">
              <a:off x="1104900" y="34708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67" name="Rectangle 266"/>
            <p:cNvSpPr/>
            <p:nvPr/>
          </p:nvSpPr>
          <p:spPr>
            <a:xfrm>
              <a:off x="739140" y="32879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69" name="Oval 268"/>
            <p:cNvSpPr/>
            <p:nvPr/>
          </p:nvSpPr>
          <p:spPr>
            <a:xfrm>
              <a:off x="30631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70" name="Oval 269"/>
            <p:cNvSpPr/>
            <p:nvPr/>
          </p:nvSpPr>
          <p:spPr>
            <a:xfrm>
              <a:off x="26059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71" name="Oval 270"/>
            <p:cNvSpPr/>
            <p:nvPr/>
          </p:nvSpPr>
          <p:spPr>
            <a:xfrm>
              <a:off x="21487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72" name="Oval 271"/>
            <p:cNvSpPr/>
            <p:nvPr/>
          </p:nvSpPr>
          <p:spPr>
            <a:xfrm>
              <a:off x="16915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73" name="Oval 272"/>
            <p:cNvSpPr/>
            <p:nvPr/>
          </p:nvSpPr>
          <p:spPr>
            <a:xfrm>
              <a:off x="12343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cxnSp>
          <p:nvCxnSpPr>
            <p:cNvPr id="274" name="Straight Arrow Connector 273"/>
            <p:cNvCxnSpPr>
              <a:endCxn id="275" idx="3"/>
            </p:cNvCxnSpPr>
            <p:nvPr/>
          </p:nvCxnSpPr>
          <p:spPr>
            <a:xfrm flipH="1">
              <a:off x="1104900" y="39280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75" name="Rectangle 274"/>
            <p:cNvSpPr/>
            <p:nvPr/>
          </p:nvSpPr>
          <p:spPr>
            <a:xfrm>
              <a:off x="739140" y="37451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77" name="Oval 276"/>
            <p:cNvSpPr/>
            <p:nvPr/>
          </p:nvSpPr>
          <p:spPr>
            <a:xfrm>
              <a:off x="30631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78" name="Oval 277"/>
            <p:cNvSpPr/>
            <p:nvPr/>
          </p:nvSpPr>
          <p:spPr>
            <a:xfrm>
              <a:off x="26059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79" name="Oval 278"/>
            <p:cNvSpPr/>
            <p:nvPr/>
          </p:nvSpPr>
          <p:spPr>
            <a:xfrm>
              <a:off x="21487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80" name="Oval 279"/>
            <p:cNvSpPr/>
            <p:nvPr/>
          </p:nvSpPr>
          <p:spPr>
            <a:xfrm>
              <a:off x="16915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81" name="Oval 280"/>
            <p:cNvSpPr/>
            <p:nvPr/>
          </p:nvSpPr>
          <p:spPr>
            <a:xfrm>
              <a:off x="12343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19" name="Rectangle 118"/>
            <p:cNvSpPr/>
            <p:nvPr/>
          </p:nvSpPr>
          <p:spPr>
            <a:xfrm rot="16200000">
              <a:off x="-624387" y="2827472"/>
              <a:ext cx="2193660" cy="38100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a:solidFill>
                    <a:prstClr val="black"/>
                  </a:solidFill>
                </a:rPr>
                <a:t>r</a:t>
              </a:r>
              <a:r>
                <a:rPr lang="en-US" sz="2800" b="1" i="1" dirty="0" smtClean="0">
                  <a:solidFill>
                    <a:prstClr val="black"/>
                  </a:solidFill>
                </a:rPr>
                <a:t>ow decoder</a:t>
              </a:r>
              <a:endParaRPr lang="en-US" sz="2800" b="1" i="1" dirty="0">
                <a:solidFill>
                  <a:prstClr val="black"/>
                </a:solidFill>
              </a:endParaRPr>
            </a:p>
          </p:txBody>
        </p:sp>
        <p:sp>
          <p:nvSpPr>
            <p:cNvPr id="120" name="Rectangle 119"/>
            <p:cNvSpPr/>
            <p:nvPr/>
          </p:nvSpPr>
          <p:spPr>
            <a:xfrm>
              <a:off x="937176" y="4549142"/>
              <a:ext cx="2796624" cy="480060"/>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a:solidFill>
                    <a:prstClr val="black"/>
                  </a:solidFill>
                </a:rPr>
                <a:t>s</a:t>
              </a:r>
              <a:r>
                <a:rPr lang="en-US" sz="2800" b="1" i="1" dirty="0" smtClean="0">
                  <a:solidFill>
                    <a:prstClr val="black"/>
                  </a:solidFill>
                </a:rPr>
                <a:t>ense amplifier</a:t>
              </a:r>
              <a:endParaRPr lang="en-US" sz="2800" b="1" i="1" dirty="0">
                <a:solidFill>
                  <a:prstClr val="black"/>
                </a:solidFill>
              </a:endParaRPr>
            </a:p>
          </p:txBody>
        </p:sp>
      </p:grpSp>
      <p:grpSp>
        <p:nvGrpSpPr>
          <p:cNvPr id="242" name="Group 241"/>
          <p:cNvGrpSpPr/>
          <p:nvPr/>
        </p:nvGrpSpPr>
        <p:grpSpPr>
          <a:xfrm>
            <a:off x="5501640" y="990598"/>
            <a:ext cx="2880359" cy="3337564"/>
            <a:chOff x="5501640" y="1219196"/>
            <a:chExt cx="2880359" cy="3337564"/>
          </a:xfrm>
        </p:grpSpPr>
        <p:sp>
          <p:nvSpPr>
            <p:cNvPr id="179" name="Oval 178"/>
            <p:cNvSpPr/>
            <p:nvPr/>
          </p:nvSpPr>
          <p:spPr>
            <a:xfrm>
              <a:off x="5910346" y="2144960"/>
              <a:ext cx="2052554" cy="2046040"/>
            </a:xfrm>
            <a:prstGeom prst="ellipse">
              <a:avLst/>
            </a:prstGeom>
            <a:solidFill>
              <a:schemeClr val="accent1">
                <a:lumMod val="20000"/>
                <a:lumOff val="80000"/>
              </a:schemeClr>
            </a:solidFill>
            <a:ln w="19050">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80" name="Rectangle 179"/>
            <p:cNvSpPr/>
            <p:nvPr/>
          </p:nvSpPr>
          <p:spPr>
            <a:xfrm>
              <a:off x="5501640" y="1916360"/>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81" name="Straight Arrow Connector 180"/>
            <p:cNvCxnSpPr>
              <a:endCxn id="180" idx="3"/>
            </p:cNvCxnSpPr>
            <p:nvPr/>
          </p:nvCxnSpPr>
          <p:spPr>
            <a:xfrm flipH="1">
              <a:off x="5867400" y="2099240"/>
              <a:ext cx="228600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3" name="Rectangle 182"/>
            <p:cNvSpPr/>
            <p:nvPr/>
          </p:nvSpPr>
          <p:spPr>
            <a:xfrm rot="16200000">
              <a:off x="5551083" y="3070878"/>
              <a:ext cx="1142999" cy="357964"/>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prstClr val="black"/>
                  </a:solidFill>
                </a:rPr>
                <a:t>c</a:t>
              </a:r>
              <a:r>
                <a:rPr lang="en-US" sz="2000" dirty="0" smtClean="0">
                  <a:solidFill>
                    <a:prstClr val="black"/>
                  </a:solidFill>
                </a:rPr>
                <a:t>apacitor</a:t>
              </a:r>
              <a:endParaRPr lang="en-US" sz="2000" dirty="0">
                <a:solidFill>
                  <a:prstClr val="black"/>
                </a:solidFill>
              </a:endParaRPr>
            </a:p>
          </p:txBody>
        </p:sp>
        <p:sp>
          <p:nvSpPr>
            <p:cNvPr id="184" name="Rectangle 183"/>
            <p:cNvSpPr/>
            <p:nvPr/>
          </p:nvSpPr>
          <p:spPr>
            <a:xfrm>
              <a:off x="6672346" y="2754560"/>
              <a:ext cx="1295400" cy="37549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solidFill>
                    <a:prstClr val="black"/>
                  </a:solidFill>
                </a:rPr>
                <a:t>a</a:t>
              </a:r>
              <a:r>
                <a:rPr lang="en-US" sz="2000" smtClean="0">
                  <a:solidFill>
                    <a:prstClr val="black"/>
                  </a:solidFill>
                </a:rPr>
                <a:t>ccess</a:t>
              </a:r>
              <a:endParaRPr lang="en-US" sz="2000">
                <a:solidFill>
                  <a:prstClr val="black"/>
                </a:solidFill>
              </a:endParaRPr>
            </a:p>
          </p:txBody>
        </p:sp>
        <p:sp>
          <p:nvSpPr>
            <p:cNvPr id="185" name="Rectangle 184"/>
            <p:cNvSpPr/>
            <p:nvPr/>
          </p:nvSpPr>
          <p:spPr>
            <a:xfrm>
              <a:off x="6672346" y="2889676"/>
              <a:ext cx="1279459" cy="431479"/>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mtClean="0">
                  <a:solidFill>
                    <a:prstClr val="black"/>
                  </a:solidFill>
                </a:rPr>
                <a:t>transistor</a:t>
              </a:r>
              <a:endParaRPr lang="en-US" sz="2000">
                <a:solidFill>
                  <a:prstClr val="black"/>
                </a:solidFill>
              </a:endParaRPr>
            </a:p>
          </p:txBody>
        </p:sp>
        <p:sp>
          <p:nvSpPr>
            <p:cNvPr id="186" name="Rectangle 185"/>
            <p:cNvSpPr/>
            <p:nvPr/>
          </p:nvSpPr>
          <p:spPr>
            <a:xfrm>
              <a:off x="5757946" y="1762156"/>
              <a:ext cx="2064789" cy="32704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err="1" smtClean="0">
                  <a:solidFill>
                    <a:prstClr val="black"/>
                  </a:solidFill>
                </a:rPr>
                <a:t>wordline</a:t>
              </a:r>
              <a:endParaRPr lang="en-US" sz="2000">
                <a:solidFill>
                  <a:prstClr val="black"/>
                </a:solidFill>
              </a:endParaRPr>
            </a:p>
          </p:txBody>
        </p:sp>
        <p:sp>
          <p:nvSpPr>
            <p:cNvPr id="187" name="Rectangle 186"/>
            <p:cNvSpPr/>
            <p:nvPr/>
          </p:nvSpPr>
          <p:spPr>
            <a:xfrm rot="16200000">
              <a:off x="7349868" y="3158868"/>
              <a:ext cx="1706594" cy="357669"/>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err="1" smtClean="0">
                  <a:solidFill>
                    <a:prstClr val="black"/>
                  </a:solidFill>
                </a:rPr>
                <a:t>bitline</a:t>
              </a:r>
              <a:endParaRPr lang="en-US" sz="2000">
                <a:solidFill>
                  <a:prstClr val="black"/>
                </a:solidFill>
              </a:endParaRPr>
            </a:p>
          </p:txBody>
        </p:sp>
        <p:cxnSp>
          <p:nvCxnSpPr>
            <p:cNvPr id="188" name="Straight Arrow Connector 187"/>
            <p:cNvCxnSpPr/>
            <p:nvPr/>
          </p:nvCxnSpPr>
          <p:spPr>
            <a:xfrm flipV="1">
              <a:off x="8013466" y="1975763"/>
              <a:ext cx="0" cy="2291437"/>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89" name="Straight Arrow Connector 188"/>
            <p:cNvCxnSpPr/>
            <p:nvPr/>
          </p:nvCxnSpPr>
          <p:spPr>
            <a:xfrm flipV="1">
              <a:off x="7291581" y="2360845"/>
              <a:ext cx="0" cy="137012"/>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0" name="Straight Arrow Connector 189"/>
            <p:cNvCxnSpPr/>
            <p:nvPr/>
          </p:nvCxnSpPr>
          <p:spPr>
            <a:xfrm flipH="1">
              <a:off x="7071068" y="2504208"/>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1" name="Straight Arrow Connector 190"/>
            <p:cNvCxnSpPr/>
            <p:nvPr/>
          </p:nvCxnSpPr>
          <p:spPr>
            <a:xfrm flipH="1" flipV="1">
              <a:off x="7510546" y="2602160"/>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2" name="Straight Arrow Connector 191"/>
            <p:cNvCxnSpPr/>
            <p:nvPr/>
          </p:nvCxnSpPr>
          <p:spPr>
            <a:xfrm flipH="1">
              <a:off x="7071068" y="2602160"/>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3" name="Straight Arrow Connector 192"/>
            <p:cNvCxnSpPr/>
            <p:nvPr/>
          </p:nvCxnSpPr>
          <p:spPr>
            <a:xfrm>
              <a:off x="7510546" y="2830760"/>
              <a:ext cx="170121"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4" name="Straight Arrow Connector 193"/>
            <p:cNvCxnSpPr/>
            <p:nvPr/>
          </p:nvCxnSpPr>
          <p:spPr>
            <a:xfrm>
              <a:off x="6900946" y="2830760"/>
              <a:ext cx="17012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5" name="Straight Arrow Connector 194"/>
            <p:cNvCxnSpPr/>
            <p:nvPr/>
          </p:nvCxnSpPr>
          <p:spPr>
            <a:xfrm flipH="1" flipV="1">
              <a:off x="7071067" y="2602160"/>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6" name="Straight Arrow Connector 195"/>
            <p:cNvCxnSpPr/>
            <p:nvPr/>
          </p:nvCxnSpPr>
          <p:spPr>
            <a:xfrm>
              <a:off x="7291581" y="2099240"/>
              <a:ext cx="1" cy="28296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7" name="Straight Arrow Connector 196"/>
            <p:cNvCxnSpPr/>
            <p:nvPr/>
          </p:nvCxnSpPr>
          <p:spPr>
            <a:xfrm flipH="1">
              <a:off x="7680667" y="2830760"/>
              <a:ext cx="332799"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8" name="Elbow Connector 197"/>
            <p:cNvCxnSpPr/>
            <p:nvPr/>
          </p:nvCxnSpPr>
          <p:spPr>
            <a:xfrm rot="10800000" flipV="1">
              <a:off x="6519946" y="2833142"/>
              <a:ext cx="381001" cy="226217"/>
            </a:xfrm>
            <a:prstGeom prst="bentConnector3">
              <a:avLst>
                <a:gd name="adj1" fmla="val 100625"/>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7" name="Straight Arrow Connector 216"/>
            <p:cNvCxnSpPr/>
            <p:nvPr/>
          </p:nvCxnSpPr>
          <p:spPr>
            <a:xfrm>
              <a:off x="6519945" y="3541133"/>
              <a:ext cx="0" cy="280226"/>
            </a:xfrm>
            <a:prstGeom prst="straightConnector1">
              <a:avLst/>
            </a:prstGeom>
            <a:ln w="25400">
              <a:solidFill>
                <a:schemeClr val="tx1"/>
              </a:solidFill>
              <a:headEnd type="none" w="lg" len="med"/>
              <a:tailEnd type="triangle" w="lg" len="med"/>
            </a:ln>
            <a:effectLst/>
          </p:spPr>
          <p:style>
            <a:lnRef idx="1">
              <a:schemeClr val="accent1"/>
            </a:lnRef>
            <a:fillRef idx="0">
              <a:schemeClr val="accent1"/>
            </a:fillRef>
            <a:effectRef idx="0">
              <a:schemeClr val="accent1"/>
            </a:effectRef>
            <a:fontRef idx="minor">
              <a:schemeClr val="tx1"/>
            </a:fontRef>
          </p:style>
        </p:cxnSp>
        <p:cxnSp>
          <p:nvCxnSpPr>
            <p:cNvPr id="218" name="Straight Arrow Connector 217"/>
            <p:cNvCxnSpPr/>
            <p:nvPr/>
          </p:nvCxnSpPr>
          <p:spPr>
            <a:xfrm flipV="1">
              <a:off x="6519945" y="3059360"/>
              <a:ext cx="0" cy="133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19" name="Straight Arrow Connector 218"/>
            <p:cNvCxnSpPr/>
            <p:nvPr/>
          </p:nvCxnSpPr>
          <p:spPr>
            <a:xfrm flipH="1">
              <a:off x="6291347" y="3426484"/>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0" name="Straight Arrow Connector 219"/>
            <p:cNvCxnSpPr/>
            <p:nvPr/>
          </p:nvCxnSpPr>
          <p:spPr>
            <a:xfrm flipH="1">
              <a:off x="6291347" y="3192960"/>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1" name="Straight Arrow Connector 220"/>
            <p:cNvCxnSpPr/>
            <p:nvPr/>
          </p:nvCxnSpPr>
          <p:spPr>
            <a:xfrm flipV="1">
              <a:off x="6519945" y="3426485"/>
              <a:ext cx="0" cy="11464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2" name="Rectangle 221"/>
            <p:cNvSpPr/>
            <p:nvPr/>
          </p:nvSpPr>
          <p:spPr>
            <a:xfrm>
              <a:off x="7830586" y="4191000"/>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30" name="Rectangle 229"/>
            <p:cNvSpPr/>
            <p:nvPr/>
          </p:nvSpPr>
          <p:spPr>
            <a:xfrm>
              <a:off x="5501640" y="1219196"/>
              <a:ext cx="2522690"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rPr>
                <a:t>Cell</a:t>
              </a:r>
              <a:endParaRPr lang="en-US" sz="2800" b="1" i="1" dirty="0">
                <a:solidFill>
                  <a:prstClr val="black"/>
                </a:solidFill>
              </a:endParaRPr>
            </a:p>
          </p:txBody>
        </p:sp>
      </p:grpSp>
      <p:grpSp>
        <p:nvGrpSpPr>
          <p:cNvPr id="240" name="Group 239"/>
          <p:cNvGrpSpPr/>
          <p:nvPr/>
        </p:nvGrpSpPr>
        <p:grpSpPr>
          <a:xfrm>
            <a:off x="5072146" y="3962402"/>
            <a:ext cx="3386053" cy="838200"/>
            <a:chOff x="5072146" y="4191000"/>
            <a:chExt cx="3386053" cy="838200"/>
          </a:xfrm>
        </p:grpSpPr>
        <p:sp>
          <p:nvSpPr>
            <p:cNvPr id="234" name="Rectangle 233"/>
            <p:cNvSpPr/>
            <p:nvPr/>
          </p:nvSpPr>
          <p:spPr>
            <a:xfrm>
              <a:off x="5072146" y="4495800"/>
              <a:ext cx="3386053" cy="5334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i="1" dirty="0" smtClean="0">
                  <a:solidFill>
                    <a:srgbClr val="FF0000"/>
                  </a:solidFill>
                </a:rPr>
                <a:t>large sense amplifier</a:t>
              </a:r>
            </a:p>
          </p:txBody>
        </p:sp>
        <p:sp>
          <p:nvSpPr>
            <p:cNvPr id="237" name="Rectangle 236"/>
            <p:cNvSpPr/>
            <p:nvPr/>
          </p:nvSpPr>
          <p:spPr>
            <a:xfrm>
              <a:off x="7833610" y="4191000"/>
              <a:ext cx="365760" cy="365760"/>
            </a:xfrm>
            <a:prstGeom prst="rect">
              <a:avLst/>
            </a:prstGeom>
            <a:solidFill>
              <a:schemeClr val="accent2"/>
            </a:solidFill>
            <a:ln w="508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grpSp>
      <p:grpSp>
        <p:nvGrpSpPr>
          <p:cNvPr id="133" name="Group 132"/>
          <p:cNvGrpSpPr/>
          <p:nvPr/>
        </p:nvGrpSpPr>
        <p:grpSpPr>
          <a:xfrm>
            <a:off x="3048000" y="1474386"/>
            <a:ext cx="1003835" cy="2855580"/>
            <a:chOff x="7338060" y="1622874"/>
            <a:chExt cx="1003835" cy="2855580"/>
          </a:xfrm>
        </p:grpSpPr>
        <p:sp>
          <p:nvSpPr>
            <p:cNvPr id="139" name="Rounded Rectangle 138"/>
            <p:cNvSpPr/>
            <p:nvPr/>
          </p:nvSpPr>
          <p:spPr>
            <a:xfrm rot="16200000">
              <a:off x="6824570" y="2669765"/>
              <a:ext cx="2564215" cy="470434"/>
            </a:xfrm>
            <a:prstGeom prst="roundRect">
              <a:avLst>
                <a:gd name="adj" fmla="val 12383"/>
              </a:avLst>
            </a:prstGeom>
            <a:noFill/>
            <a:ln w="381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i="1" dirty="0" err="1" smtClean="0">
                  <a:solidFill>
                    <a:srgbClr val="FF0000"/>
                  </a:solidFill>
                  <a:cs typeface="Calibri"/>
                </a:rPr>
                <a:t>bitline</a:t>
              </a:r>
              <a:r>
                <a:rPr lang="en-US" sz="2400" b="1" i="1" dirty="0" smtClean="0">
                  <a:solidFill>
                    <a:srgbClr val="FF0000"/>
                  </a:solidFill>
                  <a:cs typeface="Calibri"/>
                </a:rPr>
                <a:t>: 512 cells</a:t>
              </a:r>
              <a:endParaRPr lang="en-US" sz="2400" b="1" i="1" dirty="0">
                <a:solidFill>
                  <a:srgbClr val="FF0000"/>
                </a:solidFill>
                <a:cs typeface="Calibri"/>
              </a:endParaRPr>
            </a:p>
          </p:txBody>
        </p:sp>
        <p:cxnSp>
          <p:nvCxnSpPr>
            <p:cNvPr id="134" name="Straight Arrow Connector 133"/>
            <p:cNvCxnSpPr/>
            <p:nvPr/>
          </p:nvCxnSpPr>
          <p:spPr>
            <a:xfrm>
              <a:off x="7947657" y="1977290"/>
              <a:ext cx="0" cy="1981200"/>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5" name="Straight Arrow Connector 134"/>
            <p:cNvCxnSpPr/>
            <p:nvPr/>
          </p:nvCxnSpPr>
          <p:spPr>
            <a:xfrm flipH="1" flipV="1">
              <a:off x="7871460" y="1895653"/>
              <a:ext cx="76198" cy="81637"/>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6" name="Straight Arrow Connector 135"/>
            <p:cNvCxnSpPr/>
            <p:nvPr/>
          </p:nvCxnSpPr>
          <p:spPr>
            <a:xfrm flipV="1">
              <a:off x="7871460" y="3958490"/>
              <a:ext cx="76198" cy="83508"/>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51" name="Rectangle 150"/>
            <p:cNvSpPr/>
            <p:nvPr/>
          </p:nvSpPr>
          <p:spPr>
            <a:xfrm>
              <a:off x="7338060" y="4112694"/>
              <a:ext cx="365760" cy="365760"/>
            </a:xfrm>
            <a:prstGeom prst="rect">
              <a:avLst/>
            </a:prstGeom>
            <a:solidFill>
              <a:schemeClr val="accent2"/>
            </a:solidFill>
            <a:ln w="508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52" name="Straight Arrow Connector 151"/>
            <p:cNvCxnSpPr>
              <a:stCxn id="151" idx="0"/>
            </p:cNvCxnSpPr>
            <p:nvPr/>
          </p:nvCxnSpPr>
          <p:spPr>
            <a:xfrm flipV="1">
              <a:off x="7520940" y="1748692"/>
              <a:ext cx="4763" cy="2364002"/>
            </a:xfrm>
            <a:prstGeom prst="straightConnector1">
              <a:avLst/>
            </a:prstGeom>
            <a:ln w="50800" cap="rnd">
              <a:solidFill>
                <a:srgbClr val="FF0000"/>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Oval 153"/>
            <p:cNvSpPr/>
            <p:nvPr/>
          </p:nvSpPr>
          <p:spPr>
            <a:xfrm>
              <a:off x="7342823" y="18401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55" name="Oval 154"/>
            <p:cNvSpPr/>
            <p:nvPr/>
          </p:nvSpPr>
          <p:spPr>
            <a:xfrm>
              <a:off x="7342823" y="22973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56" name="Oval 155"/>
            <p:cNvSpPr/>
            <p:nvPr/>
          </p:nvSpPr>
          <p:spPr>
            <a:xfrm>
              <a:off x="7342823" y="27545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57" name="Oval 156"/>
            <p:cNvSpPr/>
            <p:nvPr/>
          </p:nvSpPr>
          <p:spPr>
            <a:xfrm>
              <a:off x="7342823" y="32117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58" name="Oval 157"/>
            <p:cNvSpPr/>
            <p:nvPr/>
          </p:nvSpPr>
          <p:spPr>
            <a:xfrm>
              <a:off x="7342823" y="36689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grpSp>
        <p:nvGrpSpPr>
          <p:cNvPr id="64" name="Group 63"/>
          <p:cNvGrpSpPr/>
          <p:nvPr/>
        </p:nvGrpSpPr>
        <p:grpSpPr>
          <a:xfrm>
            <a:off x="3253742" y="1295404"/>
            <a:ext cx="1242058" cy="565684"/>
            <a:chOff x="3253742" y="1524002"/>
            <a:chExt cx="1242058" cy="565684"/>
          </a:xfrm>
        </p:grpSpPr>
        <p:cxnSp>
          <p:nvCxnSpPr>
            <p:cNvPr id="249" name="Straight Arrow Connector 248"/>
            <p:cNvCxnSpPr/>
            <p:nvPr/>
          </p:nvCxnSpPr>
          <p:spPr>
            <a:xfrm flipH="1">
              <a:off x="3253742" y="1752602"/>
              <a:ext cx="474820" cy="33708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2" name="Rectangle 281"/>
            <p:cNvSpPr/>
            <p:nvPr/>
          </p:nvSpPr>
          <p:spPr>
            <a:xfrm>
              <a:off x="3657598" y="1524002"/>
              <a:ext cx="838202" cy="357964"/>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rPr>
                <a:t>cell</a:t>
              </a:r>
              <a:endParaRPr lang="en-US" sz="2800" b="1" i="1" dirty="0">
                <a:solidFill>
                  <a:prstClr val="black"/>
                </a:solidFill>
              </a:endParaRPr>
            </a:p>
          </p:txBody>
        </p:sp>
        <p:cxnSp>
          <p:nvCxnSpPr>
            <p:cNvPr id="287" name="Straight Arrow Connector 286"/>
            <p:cNvCxnSpPr/>
            <p:nvPr/>
          </p:nvCxnSpPr>
          <p:spPr>
            <a:xfrm flipH="1">
              <a:off x="3728562" y="1752602"/>
              <a:ext cx="81439"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88" name="Content Placeholder 2"/>
          <p:cNvSpPr txBox="1">
            <a:spLocks/>
          </p:cNvSpPr>
          <p:nvPr/>
        </p:nvSpPr>
        <p:spPr>
          <a:xfrm>
            <a:off x="381000" y="4953000"/>
            <a:ext cx="8305800" cy="14478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200" b="1" dirty="0" smtClean="0">
                <a:solidFill>
                  <a:prstClr val="black"/>
                </a:solidFill>
              </a:rPr>
              <a:t>Long </a:t>
            </a:r>
            <a:r>
              <a:rPr lang="en-US" sz="3200" b="1" dirty="0" err="1">
                <a:solidFill>
                  <a:prstClr val="black"/>
                </a:solidFill>
              </a:rPr>
              <a:t>b</a:t>
            </a:r>
            <a:r>
              <a:rPr lang="en-US" sz="3200" b="1" dirty="0" err="1" smtClean="0">
                <a:solidFill>
                  <a:prstClr val="black"/>
                </a:solidFill>
              </a:rPr>
              <a:t>itline</a:t>
            </a:r>
            <a:endParaRPr lang="en-US" sz="3200" b="1" dirty="0" smtClean="0">
              <a:solidFill>
                <a:prstClr val="black"/>
              </a:solidFill>
            </a:endParaRPr>
          </a:p>
          <a:p>
            <a:pPr lvl="1">
              <a:lnSpc>
                <a:spcPct val="90000"/>
              </a:lnSpc>
            </a:pPr>
            <a:r>
              <a:rPr lang="en-US" sz="2800" b="1" dirty="0" smtClean="0">
                <a:solidFill>
                  <a:srgbClr val="006600"/>
                </a:solidFill>
              </a:rPr>
              <a:t>Amortizes sense amplifier cost </a:t>
            </a:r>
            <a:r>
              <a:rPr lang="en-US" sz="2800" b="1" dirty="0" smtClean="0">
                <a:solidFill>
                  <a:srgbClr val="006600"/>
                </a:solidFill>
                <a:sym typeface="Wingdings" pitchFamily="2" charset="2"/>
              </a:rPr>
              <a:t> Small area</a:t>
            </a:r>
          </a:p>
          <a:p>
            <a:pPr lvl="1">
              <a:lnSpc>
                <a:spcPct val="90000"/>
              </a:lnSpc>
            </a:pPr>
            <a:r>
              <a:rPr lang="en-US" sz="2800" b="1" dirty="0" smtClean="0">
                <a:solidFill>
                  <a:srgbClr val="FF0000"/>
                </a:solidFill>
                <a:sym typeface="Wingdings" pitchFamily="2" charset="2"/>
              </a:rPr>
              <a:t>Large </a:t>
            </a:r>
            <a:r>
              <a:rPr lang="en-US" sz="2800" b="1" dirty="0" err="1" smtClean="0">
                <a:solidFill>
                  <a:srgbClr val="FF0000"/>
                </a:solidFill>
                <a:sym typeface="Wingdings" pitchFamily="2" charset="2"/>
              </a:rPr>
              <a:t>bitline</a:t>
            </a:r>
            <a:r>
              <a:rPr lang="en-US" sz="2800" b="1" dirty="0" smtClean="0">
                <a:solidFill>
                  <a:srgbClr val="FF0000"/>
                </a:solidFill>
                <a:sym typeface="Wingdings" pitchFamily="2" charset="2"/>
              </a:rPr>
              <a:t> capacitance  High latency &amp; power</a:t>
            </a:r>
            <a:endParaRPr lang="en-US" sz="2800" dirty="0" smtClean="0">
              <a:solidFill>
                <a:srgbClr val="FF0000"/>
              </a:solidFill>
            </a:endParaRPr>
          </a:p>
          <a:p>
            <a:pPr marL="749300" lvl="1" indent="-349250">
              <a:lnSpc>
                <a:spcPct val="90000"/>
              </a:lnSpc>
            </a:pPr>
            <a:endParaRPr lang="en-US" dirty="0" smtClean="0">
              <a:solidFill>
                <a:prstClr val="black"/>
              </a:solidFill>
            </a:endParaRPr>
          </a:p>
          <a:p>
            <a:pPr marL="749300" lvl="1" indent="-349250">
              <a:lnSpc>
                <a:spcPct val="90000"/>
              </a:lnSpc>
            </a:pPr>
            <a:endParaRPr lang="en-US" sz="4400" b="1" i="1" dirty="0">
              <a:solidFill>
                <a:srgbClr val="1F497D"/>
              </a:solidFill>
            </a:endParaRPr>
          </a:p>
          <a:p>
            <a:pPr marL="746125" lvl="1" indent="-346075">
              <a:lnSpc>
                <a:spcPct val="90000"/>
              </a:lnSpc>
            </a:pPr>
            <a:endParaRPr lang="en-US" dirty="0">
              <a:solidFill>
                <a:prstClr val="black"/>
              </a:solidFill>
            </a:endParaRPr>
          </a:p>
        </p:txBody>
      </p:sp>
      <p:sp>
        <p:nvSpPr>
          <p:cNvPr id="99" name="Rectangle 98"/>
          <p:cNvSpPr/>
          <p:nvPr/>
        </p:nvSpPr>
        <p:spPr>
          <a:xfrm rot="16200000">
            <a:off x="7330024" y="2902086"/>
            <a:ext cx="2654025"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rPr>
              <a:t>sense amplifier</a:t>
            </a:r>
            <a:endParaRPr lang="en-US" sz="2800" b="1" i="1" dirty="0">
              <a:solidFill>
                <a:prstClr val="black"/>
              </a:solidFill>
            </a:endParaRPr>
          </a:p>
        </p:txBody>
      </p:sp>
      <p:cxnSp>
        <p:nvCxnSpPr>
          <p:cNvPr id="100" name="Straight Arrow Connector 99"/>
          <p:cNvCxnSpPr/>
          <p:nvPr/>
        </p:nvCxnSpPr>
        <p:spPr>
          <a:xfrm>
            <a:off x="8001000" y="4157119"/>
            <a:ext cx="579835" cy="1135"/>
          </a:xfrm>
          <a:prstGeom prst="straightConnector1">
            <a:avLst/>
          </a:prstGeom>
          <a:ln w="12700" cap="rnd">
            <a:solidFill>
              <a:schemeClr val="tx1"/>
            </a:solidFill>
            <a:prstDash val="sysDash"/>
            <a:headEnd type="arrow"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02" name="Straight Arrow Connector 101"/>
          <p:cNvCxnSpPr/>
          <p:nvPr/>
        </p:nvCxnSpPr>
        <p:spPr>
          <a:xfrm flipH="1">
            <a:off x="5181600" y="1874524"/>
            <a:ext cx="472082" cy="1135"/>
          </a:xfrm>
          <a:prstGeom prst="straightConnector1">
            <a:avLst/>
          </a:prstGeom>
          <a:ln w="12700" cap="rnd">
            <a:solidFill>
              <a:schemeClr val="tx1"/>
            </a:solidFill>
            <a:prstDash val="sysDash"/>
            <a:headEnd type="arrow"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05" name="Rectangle 104"/>
          <p:cNvSpPr/>
          <p:nvPr/>
        </p:nvSpPr>
        <p:spPr>
          <a:xfrm rot="16200000">
            <a:off x="3740286" y="2527162"/>
            <a:ext cx="2654025"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a:solidFill>
                  <a:prstClr val="black"/>
                </a:solidFill>
              </a:rPr>
              <a:t>r</a:t>
            </a:r>
            <a:r>
              <a:rPr lang="en-US" sz="2800" b="1" i="1" dirty="0" smtClean="0">
                <a:solidFill>
                  <a:prstClr val="black"/>
                </a:solidFill>
              </a:rPr>
              <a:t>ow decoder</a:t>
            </a:r>
            <a:endParaRPr lang="en-US" sz="2800" b="1" i="1" dirty="0">
              <a:solidFill>
                <a:prstClr val="black"/>
              </a:solidFill>
            </a:endParaRPr>
          </a:p>
        </p:txBody>
      </p:sp>
    </p:spTree>
    <p:extLst>
      <p:ext uri="{BB962C8B-B14F-4D97-AF65-F5344CB8AC3E}">
        <p14:creationId xmlns:p14="http://schemas.microsoft.com/office/powerpoint/2010/main" val="1629298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4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4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88">
                                            <p:txEl>
                                              <p:pRg st="0" end="0"/>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8">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8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smtClean="0"/>
              <a:t>   Trade-Off: Area (Die Size) vs. Latency</a:t>
            </a:r>
            <a:endParaRPr lang="en-US" dirty="0"/>
          </a:p>
        </p:txBody>
      </p:sp>
      <p:sp>
        <p:nvSpPr>
          <p:cNvPr id="5" name="Right Arrow 4"/>
          <p:cNvSpPr/>
          <p:nvPr/>
        </p:nvSpPr>
        <p:spPr>
          <a:xfrm>
            <a:off x="3238500" y="2164080"/>
            <a:ext cx="2590800" cy="12649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4000" b="1" dirty="0" smtClean="0">
                <a:solidFill>
                  <a:prstClr val="white"/>
                </a:solidFill>
              </a:rPr>
              <a:t>Faster</a:t>
            </a:r>
            <a:endParaRPr lang="en-US" sz="4000" b="1" dirty="0">
              <a:solidFill>
                <a:prstClr val="white"/>
              </a:solidFill>
            </a:endParaRPr>
          </a:p>
        </p:txBody>
      </p:sp>
      <p:sp>
        <p:nvSpPr>
          <p:cNvPr id="97" name="Right Arrow 96"/>
          <p:cNvSpPr/>
          <p:nvPr/>
        </p:nvSpPr>
        <p:spPr>
          <a:xfrm flipH="1">
            <a:off x="3238500" y="3535680"/>
            <a:ext cx="2590800" cy="12649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4000" b="1" dirty="0" smtClean="0">
                <a:solidFill>
                  <a:prstClr val="white"/>
                </a:solidFill>
              </a:rPr>
              <a:t>Smaller</a:t>
            </a:r>
            <a:endParaRPr lang="en-US" sz="4000" b="1" dirty="0">
              <a:solidFill>
                <a:prstClr val="white"/>
              </a:solidFill>
            </a:endParaRPr>
          </a:p>
        </p:txBody>
      </p:sp>
      <p:grpSp>
        <p:nvGrpSpPr>
          <p:cNvPr id="15" name="Group 14"/>
          <p:cNvGrpSpPr/>
          <p:nvPr/>
        </p:nvGrpSpPr>
        <p:grpSpPr>
          <a:xfrm>
            <a:off x="5867400" y="1066800"/>
            <a:ext cx="2590800" cy="5105400"/>
            <a:chOff x="5867400" y="1066800"/>
            <a:chExt cx="2590800" cy="5105400"/>
          </a:xfrm>
        </p:grpSpPr>
        <p:sp>
          <p:nvSpPr>
            <p:cNvPr id="250" name="Rectangle 249"/>
            <p:cNvSpPr/>
            <p:nvPr/>
          </p:nvSpPr>
          <p:spPr>
            <a:xfrm>
              <a:off x="77066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51" name="Straight Arrow Connector 250"/>
            <p:cNvCxnSpPr>
              <a:stCxn id="250" idx="0"/>
            </p:cNvCxnSpPr>
            <p:nvPr/>
          </p:nvCxnSpPr>
          <p:spPr>
            <a:xfrm flipV="1">
              <a:off x="78895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3" name="Rectangle 252"/>
            <p:cNvSpPr/>
            <p:nvPr/>
          </p:nvSpPr>
          <p:spPr>
            <a:xfrm>
              <a:off x="72494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54" name="Straight Arrow Connector 253"/>
            <p:cNvCxnSpPr>
              <a:stCxn id="253" idx="0"/>
            </p:cNvCxnSpPr>
            <p:nvPr/>
          </p:nvCxnSpPr>
          <p:spPr>
            <a:xfrm flipV="1">
              <a:off x="74323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8" name="Rectangle 257"/>
            <p:cNvSpPr/>
            <p:nvPr/>
          </p:nvSpPr>
          <p:spPr>
            <a:xfrm>
              <a:off x="67922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59" name="Straight Arrow Connector 258"/>
            <p:cNvCxnSpPr>
              <a:stCxn id="258" idx="0"/>
            </p:cNvCxnSpPr>
            <p:nvPr/>
          </p:nvCxnSpPr>
          <p:spPr>
            <a:xfrm flipV="1">
              <a:off x="69751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61" name="Rectangle 260"/>
            <p:cNvSpPr/>
            <p:nvPr/>
          </p:nvSpPr>
          <p:spPr>
            <a:xfrm>
              <a:off x="63350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62" name="Straight Arrow Connector 261"/>
            <p:cNvCxnSpPr>
              <a:stCxn id="261" idx="0"/>
            </p:cNvCxnSpPr>
            <p:nvPr/>
          </p:nvCxnSpPr>
          <p:spPr>
            <a:xfrm flipV="1">
              <a:off x="65179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76" name="Oval 275"/>
            <p:cNvSpPr/>
            <p:nvPr/>
          </p:nvSpPr>
          <p:spPr>
            <a:xfrm>
              <a:off x="77114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77" name="Oval 276"/>
            <p:cNvSpPr/>
            <p:nvPr/>
          </p:nvSpPr>
          <p:spPr>
            <a:xfrm>
              <a:off x="72542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78" name="Oval 277"/>
            <p:cNvSpPr/>
            <p:nvPr/>
          </p:nvSpPr>
          <p:spPr>
            <a:xfrm>
              <a:off x="67970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79" name="Oval 278"/>
            <p:cNvSpPr/>
            <p:nvPr/>
          </p:nvSpPr>
          <p:spPr>
            <a:xfrm>
              <a:off x="63398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80" name="Oval 279"/>
            <p:cNvSpPr/>
            <p:nvPr/>
          </p:nvSpPr>
          <p:spPr>
            <a:xfrm>
              <a:off x="77114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81" name="Oval 280"/>
            <p:cNvSpPr/>
            <p:nvPr/>
          </p:nvSpPr>
          <p:spPr>
            <a:xfrm>
              <a:off x="72542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82" name="Oval 281"/>
            <p:cNvSpPr/>
            <p:nvPr/>
          </p:nvSpPr>
          <p:spPr>
            <a:xfrm>
              <a:off x="67970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83" name="Oval 282"/>
            <p:cNvSpPr/>
            <p:nvPr/>
          </p:nvSpPr>
          <p:spPr>
            <a:xfrm>
              <a:off x="63398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18" name="Rectangle 317"/>
            <p:cNvSpPr/>
            <p:nvPr/>
          </p:nvSpPr>
          <p:spPr>
            <a:xfrm>
              <a:off x="77066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319" name="Straight Arrow Connector 318"/>
            <p:cNvCxnSpPr>
              <a:stCxn id="318" idx="0"/>
            </p:cNvCxnSpPr>
            <p:nvPr/>
          </p:nvCxnSpPr>
          <p:spPr>
            <a:xfrm flipV="1">
              <a:off x="78895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0" name="Rectangle 319"/>
            <p:cNvSpPr/>
            <p:nvPr/>
          </p:nvSpPr>
          <p:spPr>
            <a:xfrm>
              <a:off x="72494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321" name="Straight Arrow Connector 320"/>
            <p:cNvCxnSpPr>
              <a:stCxn id="320" idx="0"/>
            </p:cNvCxnSpPr>
            <p:nvPr/>
          </p:nvCxnSpPr>
          <p:spPr>
            <a:xfrm flipV="1">
              <a:off x="74323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2" name="Rectangle 321"/>
            <p:cNvSpPr/>
            <p:nvPr/>
          </p:nvSpPr>
          <p:spPr>
            <a:xfrm>
              <a:off x="67922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324" name="Straight Arrow Connector 323"/>
            <p:cNvCxnSpPr>
              <a:stCxn id="322" idx="0"/>
            </p:cNvCxnSpPr>
            <p:nvPr/>
          </p:nvCxnSpPr>
          <p:spPr>
            <a:xfrm flipV="1">
              <a:off x="69751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5" name="Rectangle 324"/>
            <p:cNvSpPr/>
            <p:nvPr/>
          </p:nvSpPr>
          <p:spPr>
            <a:xfrm>
              <a:off x="63350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326" name="Straight Arrow Connector 325"/>
            <p:cNvCxnSpPr>
              <a:stCxn id="325" idx="0"/>
            </p:cNvCxnSpPr>
            <p:nvPr/>
          </p:nvCxnSpPr>
          <p:spPr>
            <a:xfrm flipV="1">
              <a:off x="65179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7" name="Oval 326"/>
            <p:cNvSpPr/>
            <p:nvPr/>
          </p:nvSpPr>
          <p:spPr>
            <a:xfrm>
              <a:off x="77114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28" name="Oval 327"/>
            <p:cNvSpPr/>
            <p:nvPr/>
          </p:nvSpPr>
          <p:spPr>
            <a:xfrm>
              <a:off x="72542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29" name="Oval 328"/>
            <p:cNvSpPr/>
            <p:nvPr/>
          </p:nvSpPr>
          <p:spPr>
            <a:xfrm>
              <a:off x="67970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30" name="Oval 329"/>
            <p:cNvSpPr/>
            <p:nvPr/>
          </p:nvSpPr>
          <p:spPr>
            <a:xfrm>
              <a:off x="63398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31" name="Oval 330"/>
            <p:cNvSpPr/>
            <p:nvPr/>
          </p:nvSpPr>
          <p:spPr>
            <a:xfrm>
              <a:off x="77114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32" name="Oval 331"/>
            <p:cNvSpPr/>
            <p:nvPr/>
          </p:nvSpPr>
          <p:spPr>
            <a:xfrm>
              <a:off x="72542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33" name="Oval 332"/>
            <p:cNvSpPr/>
            <p:nvPr/>
          </p:nvSpPr>
          <p:spPr>
            <a:xfrm>
              <a:off x="67970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34" name="Oval 333"/>
            <p:cNvSpPr/>
            <p:nvPr/>
          </p:nvSpPr>
          <p:spPr>
            <a:xfrm>
              <a:off x="63398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48" name="Rounded Rectangle 147"/>
            <p:cNvSpPr/>
            <p:nvPr/>
          </p:nvSpPr>
          <p:spPr>
            <a:xfrm>
              <a:off x="5867400" y="10668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3600" b="1" dirty="0" smtClean="0">
                  <a:solidFill>
                    <a:prstClr val="black"/>
                  </a:solidFill>
                  <a:cs typeface="Calibri"/>
                </a:rPr>
                <a:t>Short </a:t>
              </a:r>
              <a:r>
                <a:rPr lang="en-US" sz="3600" b="1" dirty="0" err="1" smtClean="0">
                  <a:solidFill>
                    <a:prstClr val="black"/>
                  </a:solidFill>
                  <a:cs typeface="Calibri"/>
                </a:rPr>
                <a:t>Bitline</a:t>
              </a:r>
              <a:endParaRPr lang="en-US" sz="3600" b="1" dirty="0" smtClean="0">
                <a:solidFill>
                  <a:prstClr val="black"/>
                </a:solidFill>
                <a:cs typeface="Calibri"/>
              </a:endParaRPr>
            </a:p>
            <a:p>
              <a:pPr algn="ctr">
                <a:lnSpc>
                  <a:spcPct val="80000"/>
                </a:lnSpc>
              </a:pPr>
              <a:endParaRPr lang="en-US" sz="3600" b="1" dirty="0" smtClean="0">
                <a:solidFill>
                  <a:prstClr val="black"/>
                </a:solidFill>
                <a:cs typeface="Calibri"/>
              </a:endParaRPr>
            </a:p>
          </p:txBody>
        </p:sp>
        <p:sp>
          <p:nvSpPr>
            <p:cNvPr id="380" name="Rectangle 379"/>
            <p:cNvSpPr/>
            <p:nvPr/>
          </p:nvSpPr>
          <p:spPr>
            <a:xfrm>
              <a:off x="76962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381" name="Straight Arrow Connector 380"/>
            <p:cNvCxnSpPr>
              <a:stCxn id="380" idx="0"/>
            </p:cNvCxnSpPr>
            <p:nvPr/>
          </p:nvCxnSpPr>
          <p:spPr>
            <a:xfrm flipV="1">
              <a:off x="78790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2" name="Rectangle 381"/>
            <p:cNvSpPr/>
            <p:nvPr/>
          </p:nvSpPr>
          <p:spPr>
            <a:xfrm>
              <a:off x="72390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383" name="Straight Arrow Connector 382"/>
            <p:cNvCxnSpPr>
              <a:stCxn id="382" idx="0"/>
            </p:cNvCxnSpPr>
            <p:nvPr/>
          </p:nvCxnSpPr>
          <p:spPr>
            <a:xfrm flipV="1">
              <a:off x="74218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4" name="Rectangle 383"/>
            <p:cNvSpPr/>
            <p:nvPr/>
          </p:nvSpPr>
          <p:spPr>
            <a:xfrm>
              <a:off x="67818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385" name="Straight Arrow Connector 384"/>
            <p:cNvCxnSpPr>
              <a:stCxn id="384" idx="0"/>
            </p:cNvCxnSpPr>
            <p:nvPr/>
          </p:nvCxnSpPr>
          <p:spPr>
            <a:xfrm flipV="1">
              <a:off x="69646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6" name="Rectangle 385"/>
            <p:cNvSpPr/>
            <p:nvPr/>
          </p:nvSpPr>
          <p:spPr>
            <a:xfrm>
              <a:off x="63246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387" name="Straight Arrow Connector 386"/>
            <p:cNvCxnSpPr>
              <a:stCxn id="386" idx="0"/>
            </p:cNvCxnSpPr>
            <p:nvPr/>
          </p:nvCxnSpPr>
          <p:spPr>
            <a:xfrm flipV="1">
              <a:off x="65074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8" name="Oval 387"/>
            <p:cNvSpPr/>
            <p:nvPr/>
          </p:nvSpPr>
          <p:spPr>
            <a:xfrm>
              <a:off x="77009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89" name="Oval 388"/>
            <p:cNvSpPr/>
            <p:nvPr/>
          </p:nvSpPr>
          <p:spPr>
            <a:xfrm>
              <a:off x="72437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90" name="Oval 389"/>
            <p:cNvSpPr/>
            <p:nvPr/>
          </p:nvSpPr>
          <p:spPr>
            <a:xfrm>
              <a:off x="67865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91" name="Oval 390"/>
            <p:cNvSpPr/>
            <p:nvPr/>
          </p:nvSpPr>
          <p:spPr>
            <a:xfrm>
              <a:off x="63293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92" name="Oval 391"/>
            <p:cNvSpPr/>
            <p:nvPr/>
          </p:nvSpPr>
          <p:spPr>
            <a:xfrm>
              <a:off x="77009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93" name="Oval 392"/>
            <p:cNvSpPr/>
            <p:nvPr/>
          </p:nvSpPr>
          <p:spPr>
            <a:xfrm>
              <a:off x="72437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94" name="Oval 393"/>
            <p:cNvSpPr/>
            <p:nvPr/>
          </p:nvSpPr>
          <p:spPr>
            <a:xfrm>
              <a:off x="67865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95" name="Oval 394"/>
            <p:cNvSpPr/>
            <p:nvPr/>
          </p:nvSpPr>
          <p:spPr>
            <a:xfrm>
              <a:off x="63293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grpSp>
        <p:nvGrpSpPr>
          <p:cNvPr id="14" name="Group 13"/>
          <p:cNvGrpSpPr/>
          <p:nvPr/>
        </p:nvGrpSpPr>
        <p:grpSpPr>
          <a:xfrm>
            <a:off x="495300" y="1066800"/>
            <a:ext cx="2514600" cy="5105400"/>
            <a:chOff x="495300" y="1066800"/>
            <a:chExt cx="2514600" cy="5105400"/>
          </a:xfrm>
        </p:grpSpPr>
        <p:sp>
          <p:nvSpPr>
            <p:cNvPr id="131" name="Rounded Rectangle 130"/>
            <p:cNvSpPr/>
            <p:nvPr/>
          </p:nvSpPr>
          <p:spPr>
            <a:xfrm>
              <a:off x="495300" y="10668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3600" b="1" dirty="0" smtClean="0">
                  <a:solidFill>
                    <a:prstClr val="black"/>
                  </a:solidFill>
                  <a:cs typeface="Calibri"/>
                </a:rPr>
                <a:t>Long </a:t>
              </a:r>
              <a:r>
                <a:rPr lang="en-US" sz="3600" b="1" dirty="0" err="1" smtClean="0">
                  <a:solidFill>
                    <a:prstClr val="black"/>
                  </a:solidFill>
                  <a:cs typeface="Calibri"/>
                </a:rPr>
                <a:t>Bitline</a:t>
              </a:r>
              <a:endParaRPr lang="en-US" sz="3600" b="1" dirty="0" smtClean="0">
                <a:solidFill>
                  <a:prstClr val="black"/>
                </a:solidFill>
                <a:cs typeface="Calibri"/>
              </a:endParaRPr>
            </a:p>
            <a:p>
              <a:pPr algn="ctr">
                <a:lnSpc>
                  <a:spcPct val="80000"/>
                </a:lnSpc>
              </a:pPr>
              <a:endParaRPr lang="en-US" sz="3600" b="1" dirty="0" smtClean="0">
                <a:solidFill>
                  <a:prstClr val="black"/>
                </a:solidFill>
                <a:cs typeface="Calibri"/>
              </a:endParaRPr>
            </a:p>
          </p:txBody>
        </p:sp>
        <p:sp>
          <p:nvSpPr>
            <p:cNvPr id="183" name="Rectangle 182"/>
            <p:cNvSpPr/>
            <p:nvPr/>
          </p:nvSpPr>
          <p:spPr>
            <a:xfrm>
              <a:off x="22098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84" name="Straight Arrow Connector 183"/>
            <p:cNvCxnSpPr>
              <a:stCxn id="183" idx="0"/>
            </p:cNvCxnSpPr>
            <p:nvPr/>
          </p:nvCxnSpPr>
          <p:spPr>
            <a:xfrm flipV="1">
              <a:off x="23926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6" name="Rectangle 185"/>
            <p:cNvSpPr/>
            <p:nvPr/>
          </p:nvSpPr>
          <p:spPr>
            <a:xfrm>
              <a:off x="17526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87" name="Straight Arrow Connector 186"/>
            <p:cNvCxnSpPr>
              <a:stCxn id="186" idx="0"/>
            </p:cNvCxnSpPr>
            <p:nvPr/>
          </p:nvCxnSpPr>
          <p:spPr>
            <a:xfrm flipV="1">
              <a:off x="19354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9" name="Rectangle 188"/>
            <p:cNvSpPr/>
            <p:nvPr/>
          </p:nvSpPr>
          <p:spPr>
            <a:xfrm>
              <a:off x="12954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90" name="Straight Arrow Connector 189"/>
            <p:cNvCxnSpPr>
              <a:stCxn id="189" idx="0"/>
            </p:cNvCxnSpPr>
            <p:nvPr/>
          </p:nvCxnSpPr>
          <p:spPr>
            <a:xfrm flipV="1">
              <a:off x="14782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2" name="Rectangle 191"/>
            <p:cNvSpPr/>
            <p:nvPr/>
          </p:nvSpPr>
          <p:spPr>
            <a:xfrm>
              <a:off x="8382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93" name="Straight Arrow Connector 192"/>
            <p:cNvCxnSpPr>
              <a:stCxn id="192" idx="0"/>
            </p:cNvCxnSpPr>
            <p:nvPr/>
          </p:nvCxnSpPr>
          <p:spPr>
            <a:xfrm flipV="1">
              <a:off x="10210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7" name="Oval 206"/>
            <p:cNvSpPr/>
            <p:nvPr/>
          </p:nvSpPr>
          <p:spPr>
            <a:xfrm>
              <a:off x="22145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08" name="Oval 207"/>
            <p:cNvSpPr/>
            <p:nvPr/>
          </p:nvSpPr>
          <p:spPr>
            <a:xfrm>
              <a:off x="17573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09" name="Oval 208"/>
            <p:cNvSpPr/>
            <p:nvPr/>
          </p:nvSpPr>
          <p:spPr>
            <a:xfrm>
              <a:off x="13001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0" name="Oval 209"/>
            <p:cNvSpPr/>
            <p:nvPr/>
          </p:nvSpPr>
          <p:spPr>
            <a:xfrm>
              <a:off x="8429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5" name="Oval 214"/>
            <p:cNvSpPr/>
            <p:nvPr/>
          </p:nvSpPr>
          <p:spPr>
            <a:xfrm>
              <a:off x="22145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6" name="Oval 215"/>
            <p:cNvSpPr/>
            <p:nvPr/>
          </p:nvSpPr>
          <p:spPr>
            <a:xfrm>
              <a:off x="17573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7" name="Oval 216"/>
            <p:cNvSpPr/>
            <p:nvPr/>
          </p:nvSpPr>
          <p:spPr>
            <a:xfrm>
              <a:off x="13001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8" name="Oval 217"/>
            <p:cNvSpPr/>
            <p:nvPr/>
          </p:nvSpPr>
          <p:spPr>
            <a:xfrm>
              <a:off x="8429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23" name="Oval 222"/>
            <p:cNvSpPr/>
            <p:nvPr/>
          </p:nvSpPr>
          <p:spPr>
            <a:xfrm>
              <a:off x="22145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24" name="Oval 223"/>
            <p:cNvSpPr/>
            <p:nvPr/>
          </p:nvSpPr>
          <p:spPr>
            <a:xfrm>
              <a:off x="17573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25" name="Oval 224"/>
            <p:cNvSpPr/>
            <p:nvPr/>
          </p:nvSpPr>
          <p:spPr>
            <a:xfrm>
              <a:off x="13001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26" name="Oval 225"/>
            <p:cNvSpPr/>
            <p:nvPr/>
          </p:nvSpPr>
          <p:spPr>
            <a:xfrm>
              <a:off x="8429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1" name="Oval 230"/>
            <p:cNvSpPr/>
            <p:nvPr/>
          </p:nvSpPr>
          <p:spPr>
            <a:xfrm>
              <a:off x="22145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2" name="Oval 231"/>
            <p:cNvSpPr/>
            <p:nvPr/>
          </p:nvSpPr>
          <p:spPr>
            <a:xfrm>
              <a:off x="17573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3" name="Oval 232"/>
            <p:cNvSpPr/>
            <p:nvPr/>
          </p:nvSpPr>
          <p:spPr>
            <a:xfrm>
              <a:off x="13001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4" name="Oval 233"/>
            <p:cNvSpPr/>
            <p:nvPr/>
          </p:nvSpPr>
          <p:spPr>
            <a:xfrm>
              <a:off x="8429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96" name="Oval 395"/>
            <p:cNvSpPr/>
            <p:nvPr/>
          </p:nvSpPr>
          <p:spPr>
            <a:xfrm>
              <a:off x="22098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97" name="Oval 396"/>
            <p:cNvSpPr/>
            <p:nvPr/>
          </p:nvSpPr>
          <p:spPr>
            <a:xfrm>
              <a:off x="17526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98" name="Oval 397"/>
            <p:cNvSpPr/>
            <p:nvPr/>
          </p:nvSpPr>
          <p:spPr>
            <a:xfrm>
              <a:off x="12954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99" name="Oval 398"/>
            <p:cNvSpPr/>
            <p:nvPr/>
          </p:nvSpPr>
          <p:spPr>
            <a:xfrm>
              <a:off x="8382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00" name="Oval 399"/>
            <p:cNvSpPr/>
            <p:nvPr/>
          </p:nvSpPr>
          <p:spPr>
            <a:xfrm>
              <a:off x="22098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01" name="Oval 400"/>
            <p:cNvSpPr/>
            <p:nvPr/>
          </p:nvSpPr>
          <p:spPr>
            <a:xfrm>
              <a:off x="17526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02" name="Oval 401"/>
            <p:cNvSpPr/>
            <p:nvPr/>
          </p:nvSpPr>
          <p:spPr>
            <a:xfrm>
              <a:off x="12954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03" name="Oval 402"/>
            <p:cNvSpPr/>
            <p:nvPr/>
          </p:nvSpPr>
          <p:spPr>
            <a:xfrm>
              <a:off x="8382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sp>
        <p:nvSpPr>
          <p:cNvPr id="404" name="Content Placeholder 2"/>
          <p:cNvSpPr txBox="1">
            <a:spLocks/>
          </p:cNvSpPr>
          <p:nvPr/>
        </p:nvSpPr>
        <p:spPr>
          <a:xfrm>
            <a:off x="457200" y="4953000"/>
            <a:ext cx="8001000" cy="648602"/>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4000" b="1" dirty="0" smtClean="0">
                <a:solidFill>
                  <a:srgbClr val="FFFF00"/>
                </a:solidFill>
              </a:rPr>
              <a:t>Trade-Off: Area vs. Latency</a:t>
            </a:r>
          </a:p>
        </p:txBody>
      </p:sp>
    </p:spTree>
    <p:extLst>
      <p:ext uri="{BB962C8B-B14F-4D97-AF65-F5344CB8AC3E}">
        <p14:creationId xmlns:p14="http://schemas.microsoft.com/office/powerpoint/2010/main" val="1133281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0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7" grpId="0" animBg="1"/>
      <p:bldP spid="404" grpId="0" animBg="1"/>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a:t>
            </a:r>
            <a:r>
              <a:rPr lang="en-US" dirty="0" smtClean="0"/>
              <a:t>  Trade-Off: Area (Die</a:t>
            </a:r>
            <a:r>
              <a:rPr lang="en-US" dirty="0"/>
              <a:t> </a:t>
            </a:r>
            <a:r>
              <a:rPr lang="en-US" dirty="0" smtClean="0"/>
              <a:t>Size) vs. Latency</a:t>
            </a:r>
            <a:endParaRPr lang="en-US" dirty="0"/>
          </a:p>
        </p:txBody>
      </p:sp>
      <p:graphicFrame>
        <p:nvGraphicFramePr>
          <p:cNvPr id="22" name="Chart 21"/>
          <p:cNvGraphicFramePr>
            <a:graphicFrameLocks/>
          </p:cNvGraphicFramePr>
          <p:nvPr>
            <p:extLst/>
          </p:nvPr>
        </p:nvGraphicFramePr>
        <p:xfrm>
          <a:off x="990600" y="838200"/>
          <a:ext cx="73914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24" name="TextBox 23"/>
          <p:cNvSpPr txBox="1"/>
          <p:nvPr/>
        </p:nvSpPr>
        <p:spPr>
          <a:xfrm>
            <a:off x="3429000" y="2362200"/>
            <a:ext cx="609600" cy="523220"/>
          </a:xfrm>
          <a:prstGeom prst="rect">
            <a:avLst/>
          </a:prstGeom>
          <a:noFill/>
        </p:spPr>
        <p:txBody>
          <a:bodyPr wrap="square" rtlCol="0">
            <a:spAutoFit/>
          </a:bodyPr>
          <a:lstStyle/>
          <a:p>
            <a:pPr algn="r"/>
            <a:r>
              <a:rPr lang="en-US" sz="2800" b="1" dirty="0" smtClean="0">
                <a:solidFill>
                  <a:prstClr val="black"/>
                </a:solidFill>
              </a:rPr>
              <a:t>64</a:t>
            </a:r>
            <a:endParaRPr lang="en-US" sz="2800" b="1" dirty="0">
              <a:solidFill>
                <a:prstClr val="black"/>
              </a:solidFill>
            </a:endParaRPr>
          </a:p>
        </p:txBody>
      </p:sp>
      <p:sp>
        <p:nvSpPr>
          <p:cNvPr id="25" name="TextBox 24"/>
          <p:cNvSpPr txBox="1"/>
          <p:nvPr/>
        </p:nvSpPr>
        <p:spPr>
          <a:xfrm>
            <a:off x="3276600" y="1066800"/>
            <a:ext cx="609600" cy="523220"/>
          </a:xfrm>
          <a:prstGeom prst="rect">
            <a:avLst/>
          </a:prstGeom>
          <a:noFill/>
        </p:spPr>
        <p:txBody>
          <a:bodyPr wrap="square" rtlCol="0">
            <a:spAutoFit/>
          </a:bodyPr>
          <a:lstStyle/>
          <a:p>
            <a:pPr algn="r"/>
            <a:r>
              <a:rPr lang="en-US" sz="2800" b="1" smtClean="0">
                <a:solidFill>
                  <a:prstClr val="black"/>
                </a:solidFill>
              </a:rPr>
              <a:t>32</a:t>
            </a:r>
            <a:endParaRPr lang="en-US" sz="2800" b="1">
              <a:solidFill>
                <a:prstClr val="black"/>
              </a:solidFill>
            </a:endParaRPr>
          </a:p>
        </p:txBody>
      </p:sp>
      <p:sp>
        <p:nvSpPr>
          <p:cNvPr id="36" name="TextBox 35"/>
          <p:cNvSpPr txBox="1"/>
          <p:nvPr/>
        </p:nvSpPr>
        <p:spPr>
          <a:xfrm>
            <a:off x="3581400" y="3124200"/>
            <a:ext cx="838200" cy="523220"/>
          </a:xfrm>
          <a:prstGeom prst="rect">
            <a:avLst/>
          </a:prstGeom>
          <a:noFill/>
        </p:spPr>
        <p:txBody>
          <a:bodyPr wrap="square" rtlCol="0">
            <a:spAutoFit/>
          </a:bodyPr>
          <a:lstStyle/>
          <a:p>
            <a:pPr algn="r"/>
            <a:r>
              <a:rPr lang="en-US" sz="2800" b="1" dirty="0" smtClean="0">
                <a:solidFill>
                  <a:srgbClr val="9BBB59">
                    <a:lumMod val="75000"/>
                  </a:srgbClr>
                </a:solidFill>
              </a:rPr>
              <a:t>128</a:t>
            </a:r>
            <a:endParaRPr lang="en-US" sz="2800" b="1" dirty="0">
              <a:solidFill>
                <a:srgbClr val="9BBB59">
                  <a:lumMod val="75000"/>
                </a:srgbClr>
              </a:solidFill>
            </a:endParaRPr>
          </a:p>
        </p:txBody>
      </p:sp>
      <p:sp>
        <p:nvSpPr>
          <p:cNvPr id="37" name="TextBox 36"/>
          <p:cNvSpPr txBox="1"/>
          <p:nvPr/>
        </p:nvSpPr>
        <p:spPr>
          <a:xfrm>
            <a:off x="4572000" y="3657600"/>
            <a:ext cx="838200" cy="523220"/>
          </a:xfrm>
          <a:prstGeom prst="rect">
            <a:avLst/>
          </a:prstGeom>
          <a:noFill/>
        </p:spPr>
        <p:txBody>
          <a:bodyPr wrap="square" rtlCol="0">
            <a:spAutoFit/>
          </a:bodyPr>
          <a:lstStyle/>
          <a:p>
            <a:pPr algn="ctr"/>
            <a:r>
              <a:rPr lang="en-US" sz="2800" b="1" dirty="0" smtClean="0">
                <a:solidFill>
                  <a:prstClr val="black"/>
                </a:solidFill>
              </a:rPr>
              <a:t>256</a:t>
            </a:r>
            <a:endParaRPr lang="en-US" sz="2800" b="1" dirty="0">
              <a:solidFill>
                <a:prstClr val="black"/>
              </a:solidFill>
            </a:endParaRPr>
          </a:p>
        </p:txBody>
      </p:sp>
      <p:sp>
        <p:nvSpPr>
          <p:cNvPr id="38" name="TextBox 37"/>
          <p:cNvSpPr txBox="1"/>
          <p:nvPr/>
        </p:nvSpPr>
        <p:spPr>
          <a:xfrm>
            <a:off x="6019800" y="3757990"/>
            <a:ext cx="2895600" cy="523220"/>
          </a:xfrm>
          <a:prstGeom prst="rect">
            <a:avLst/>
          </a:prstGeom>
          <a:noFill/>
        </p:spPr>
        <p:txBody>
          <a:bodyPr wrap="square" rtlCol="0">
            <a:spAutoFit/>
          </a:bodyPr>
          <a:lstStyle/>
          <a:p>
            <a:pPr algn="ctr"/>
            <a:r>
              <a:rPr lang="en-US" sz="2800" b="1" dirty="0" smtClean="0">
                <a:solidFill>
                  <a:srgbClr val="C0504D"/>
                </a:solidFill>
              </a:rPr>
              <a:t>512 cells/</a:t>
            </a:r>
            <a:r>
              <a:rPr lang="en-US" sz="2800" b="1" dirty="0" err="1" smtClean="0">
                <a:solidFill>
                  <a:srgbClr val="C0504D"/>
                </a:solidFill>
              </a:rPr>
              <a:t>bitline</a:t>
            </a:r>
            <a:endParaRPr lang="en-US" sz="2800" b="1" dirty="0">
              <a:solidFill>
                <a:srgbClr val="C0504D"/>
              </a:solidFill>
            </a:endParaRPr>
          </a:p>
        </p:txBody>
      </p:sp>
      <p:sp>
        <p:nvSpPr>
          <p:cNvPr id="40" name="Rounded Rectangular Callout 39"/>
          <p:cNvSpPr/>
          <p:nvPr/>
        </p:nvSpPr>
        <p:spPr>
          <a:xfrm>
            <a:off x="6705600" y="2133600"/>
            <a:ext cx="1828800" cy="1061055"/>
          </a:xfrm>
          <a:prstGeom prst="wedgeRoundRectCallout">
            <a:avLst>
              <a:gd name="adj1" fmla="val -51805"/>
              <a:gd name="adj2" fmla="val 99354"/>
              <a:gd name="adj3" fmla="val 16667"/>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400" b="1" dirty="0" smtClean="0">
                <a:solidFill>
                  <a:prstClr val="white"/>
                </a:solidFill>
              </a:rPr>
              <a:t>Commodity DRAM</a:t>
            </a:r>
          </a:p>
          <a:p>
            <a:pPr algn="ctr"/>
            <a:r>
              <a:rPr lang="en-US" sz="2400" b="1" dirty="0" smtClean="0">
                <a:solidFill>
                  <a:prstClr val="white"/>
                </a:solidFill>
              </a:rPr>
              <a:t>Long </a:t>
            </a:r>
            <a:r>
              <a:rPr lang="en-US" sz="2400" b="1" dirty="0" err="1" smtClean="0">
                <a:solidFill>
                  <a:prstClr val="white"/>
                </a:solidFill>
              </a:rPr>
              <a:t>Bitline</a:t>
            </a:r>
            <a:endParaRPr lang="en-US" sz="2400" b="1" dirty="0" smtClean="0">
              <a:solidFill>
                <a:prstClr val="white"/>
              </a:solidFill>
            </a:endParaRPr>
          </a:p>
        </p:txBody>
      </p:sp>
      <p:sp>
        <p:nvSpPr>
          <p:cNvPr id="7" name="Left Arrow 6"/>
          <p:cNvSpPr/>
          <p:nvPr/>
        </p:nvSpPr>
        <p:spPr>
          <a:xfrm rot="16200000">
            <a:off x="-1250157" y="2621758"/>
            <a:ext cx="40386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rPr>
              <a:t>Cheaper</a:t>
            </a:r>
            <a:endParaRPr lang="en-US" sz="3200" b="1" dirty="0">
              <a:solidFill>
                <a:prstClr val="white"/>
              </a:solidFill>
            </a:endParaRPr>
          </a:p>
        </p:txBody>
      </p:sp>
      <p:sp>
        <p:nvSpPr>
          <p:cNvPr id="41" name="Left Arrow 40"/>
          <p:cNvSpPr/>
          <p:nvPr/>
        </p:nvSpPr>
        <p:spPr>
          <a:xfrm>
            <a:off x="1676400" y="5550693"/>
            <a:ext cx="64008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rPr>
              <a:t>Faster</a:t>
            </a:r>
            <a:endParaRPr lang="en-US" sz="3200" b="1" dirty="0">
              <a:solidFill>
                <a:prstClr val="white"/>
              </a:solidFill>
            </a:endParaRPr>
          </a:p>
        </p:txBody>
      </p:sp>
      <p:sp>
        <p:nvSpPr>
          <p:cNvPr id="12" name="Rounded Rectangular Callout 11"/>
          <p:cNvSpPr/>
          <p:nvPr/>
        </p:nvSpPr>
        <p:spPr>
          <a:xfrm>
            <a:off x="4495800" y="1905000"/>
            <a:ext cx="1981200" cy="838200"/>
          </a:xfrm>
          <a:prstGeom prst="wedgeRoundRectCallout">
            <a:avLst>
              <a:gd name="adj1" fmla="val -47531"/>
              <a:gd name="adj2" fmla="val 98151"/>
              <a:gd name="adj3" fmla="val 16667"/>
            </a:avLst>
          </a:prstGeom>
          <a:solidFill>
            <a:schemeClr val="accent3">
              <a:lumMod val="75000"/>
            </a:schemeClr>
          </a:solidFill>
          <a:ln>
            <a:solidFill>
              <a:schemeClr val="accent3">
                <a:lumMod val="50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400" b="1" dirty="0" smtClean="0">
                <a:solidFill>
                  <a:prstClr val="white"/>
                </a:solidFill>
              </a:rPr>
              <a:t>Fancy DRAM</a:t>
            </a:r>
          </a:p>
          <a:p>
            <a:pPr algn="ctr"/>
            <a:r>
              <a:rPr lang="en-US" sz="2400" b="1" dirty="0" smtClean="0">
                <a:solidFill>
                  <a:prstClr val="white"/>
                </a:solidFill>
              </a:rPr>
              <a:t>Short </a:t>
            </a:r>
            <a:r>
              <a:rPr lang="en-US" sz="2400" b="1" dirty="0" err="1" smtClean="0">
                <a:solidFill>
                  <a:prstClr val="white"/>
                </a:solidFill>
              </a:rPr>
              <a:t>Bitline</a:t>
            </a:r>
            <a:endParaRPr lang="en-US" sz="2400" b="1" dirty="0">
              <a:solidFill>
                <a:prstClr val="white"/>
              </a:solidFill>
            </a:endParaRPr>
          </a:p>
        </p:txBody>
      </p:sp>
      <p:grpSp>
        <p:nvGrpSpPr>
          <p:cNvPr id="3" name="Group 2"/>
          <p:cNvGrpSpPr/>
          <p:nvPr/>
        </p:nvGrpSpPr>
        <p:grpSpPr>
          <a:xfrm>
            <a:off x="1760146" y="3533003"/>
            <a:ext cx="1530690" cy="1238005"/>
            <a:chOff x="1760146" y="3533003"/>
            <a:chExt cx="1530690" cy="1238005"/>
          </a:xfrm>
        </p:grpSpPr>
        <p:sp>
          <p:nvSpPr>
            <p:cNvPr id="13" name="Left Arrow 12"/>
            <p:cNvSpPr/>
            <p:nvPr/>
          </p:nvSpPr>
          <p:spPr>
            <a:xfrm rot="18889308">
              <a:off x="1894524" y="3398625"/>
              <a:ext cx="1238005" cy="1506761"/>
            </a:xfrm>
            <a:prstGeom prst="leftArrow">
              <a:avLst>
                <a:gd name="adj1" fmla="val 50000"/>
                <a:gd name="adj2" fmla="val 615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b="1" dirty="0">
                <a:solidFill>
                  <a:prstClr val="white"/>
                </a:solidFill>
              </a:endParaRPr>
            </a:p>
          </p:txBody>
        </p:sp>
        <p:sp>
          <p:nvSpPr>
            <p:cNvPr id="15" name="TextBox 14"/>
            <p:cNvSpPr txBox="1"/>
            <p:nvPr/>
          </p:nvSpPr>
          <p:spPr>
            <a:xfrm rot="18932207">
              <a:off x="1798404" y="3826557"/>
              <a:ext cx="1492432" cy="523220"/>
            </a:xfrm>
            <a:prstGeom prst="rect">
              <a:avLst/>
            </a:prstGeom>
            <a:noFill/>
          </p:spPr>
          <p:txBody>
            <a:bodyPr wrap="square" rtlCol="0">
              <a:spAutoFit/>
            </a:bodyPr>
            <a:lstStyle/>
            <a:p>
              <a:pPr algn="ctr"/>
              <a:r>
                <a:rPr lang="en-US" sz="2800" b="1" dirty="0" smtClean="0">
                  <a:solidFill>
                    <a:srgbClr val="FFFFFF"/>
                  </a:solidFill>
                </a:rPr>
                <a:t>GOAL</a:t>
              </a:r>
              <a:endParaRPr lang="en-US" sz="2800" b="1" dirty="0">
                <a:solidFill>
                  <a:srgbClr val="FFFFFF"/>
                </a:solidFill>
              </a:endParaRPr>
            </a:p>
          </p:txBody>
        </p:sp>
      </p:grpSp>
    </p:spTree>
    <p:extLst>
      <p:ext uri="{BB962C8B-B14F-4D97-AF65-F5344CB8AC3E}">
        <p14:creationId xmlns:p14="http://schemas.microsoft.com/office/powerpoint/2010/main" val="1527952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fade">
                                      <p:cBhvr>
                                        <p:cTn id="15" dur="500"/>
                                        <p:tgtEl>
                                          <p:spTgt spid="3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0"/>
                                        </p:tgtEl>
                                        <p:attrNameLst>
                                          <p:attrName>style.visibility</p:attrName>
                                        </p:attrNameLst>
                                      </p:cBhvr>
                                      <p:to>
                                        <p:strVal val="visible"/>
                                      </p:to>
                                    </p:set>
                                    <p:animEffect transition="in" filter="fade">
                                      <p:cBhvr>
                                        <p:cTn id="18" dur="500"/>
                                        <p:tgtEl>
                                          <p:spTgt spid="40"/>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500"/>
                                        <p:tgtEl>
                                          <p:spTgt spid="37"/>
                                        </p:tgtEl>
                                      </p:cBhvr>
                                    </p:animEffect>
                                  </p:childTnLst>
                                </p:cTn>
                              </p:par>
                            </p:childTnLst>
                          </p:cTn>
                        </p:par>
                        <p:par>
                          <p:cTn id="24" fill="hold">
                            <p:stCondLst>
                              <p:cond delay="500"/>
                            </p:stCondLst>
                            <p:childTnLst>
                              <p:par>
                                <p:cTn id="25" presetID="10" presetClass="entr" presetSubtype="0"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500"/>
                                        <p:tgtEl>
                                          <p:spTgt spid="36"/>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childTnLst>
                          </p:cTn>
                        </p:par>
                        <p:par>
                          <p:cTn id="32" fill="hold">
                            <p:stCondLst>
                              <p:cond delay="1500"/>
                            </p:stCondLst>
                            <p:childTnLst>
                              <p:par>
                                <p:cTn id="33" presetID="10" presetClass="entr" presetSubtype="0" fill="hold" grpId="0"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500"/>
                                        <p:tgtEl>
                                          <p:spTgt spid="25"/>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500"/>
                                        <p:tgtEl>
                                          <p:spTgt spid="12"/>
                                        </p:tgtEl>
                                      </p:cBhvr>
                                    </p:animEffec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36" grpId="0"/>
      <p:bldP spid="37" grpId="0"/>
      <p:bldP spid="38" grpId="0"/>
      <p:bldP spid="40" grpId="0" animBg="1"/>
      <p:bldP spid="7" grpId="0" animBg="1"/>
      <p:bldP spid="41" grpId="0" animBg="1"/>
      <p:bldP spid="12" grpId="0" animBg="1"/>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2" name="Group 181"/>
          <p:cNvGrpSpPr/>
          <p:nvPr/>
        </p:nvGrpSpPr>
        <p:grpSpPr>
          <a:xfrm>
            <a:off x="5867400" y="914400"/>
            <a:ext cx="2590800" cy="5486400"/>
            <a:chOff x="5867400" y="762000"/>
            <a:chExt cx="2590800" cy="5486400"/>
          </a:xfrm>
        </p:grpSpPr>
        <p:sp>
          <p:nvSpPr>
            <p:cNvPr id="185" name="Rectangle 184"/>
            <p:cNvSpPr/>
            <p:nvPr/>
          </p:nvSpPr>
          <p:spPr>
            <a:xfrm>
              <a:off x="77066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88" name="Straight Arrow Connector 187"/>
            <p:cNvCxnSpPr>
              <a:stCxn id="185" idx="0"/>
            </p:cNvCxnSpPr>
            <p:nvPr/>
          </p:nvCxnSpPr>
          <p:spPr>
            <a:xfrm flipV="1">
              <a:off x="78895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1" name="Rectangle 190"/>
            <p:cNvSpPr/>
            <p:nvPr/>
          </p:nvSpPr>
          <p:spPr>
            <a:xfrm>
              <a:off x="72494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94" name="Straight Arrow Connector 193"/>
            <p:cNvCxnSpPr>
              <a:stCxn id="191" idx="0"/>
            </p:cNvCxnSpPr>
            <p:nvPr/>
          </p:nvCxnSpPr>
          <p:spPr>
            <a:xfrm flipV="1">
              <a:off x="74323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5" name="Rectangle 194"/>
            <p:cNvSpPr/>
            <p:nvPr/>
          </p:nvSpPr>
          <p:spPr>
            <a:xfrm>
              <a:off x="67922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96" name="Straight Arrow Connector 195"/>
            <p:cNvCxnSpPr>
              <a:stCxn id="195" idx="0"/>
            </p:cNvCxnSpPr>
            <p:nvPr/>
          </p:nvCxnSpPr>
          <p:spPr>
            <a:xfrm flipV="1">
              <a:off x="69751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7" name="Rectangle 196"/>
            <p:cNvSpPr/>
            <p:nvPr/>
          </p:nvSpPr>
          <p:spPr>
            <a:xfrm>
              <a:off x="63350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98" name="Straight Arrow Connector 197"/>
            <p:cNvCxnSpPr>
              <a:stCxn id="197" idx="0"/>
            </p:cNvCxnSpPr>
            <p:nvPr/>
          </p:nvCxnSpPr>
          <p:spPr>
            <a:xfrm flipV="1">
              <a:off x="65179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Oval 202"/>
            <p:cNvSpPr/>
            <p:nvPr/>
          </p:nvSpPr>
          <p:spPr>
            <a:xfrm>
              <a:off x="77114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04" name="Oval 203"/>
            <p:cNvSpPr/>
            <p:nvPr/>
          </p:nvSpPr>
          <p:spPr>
            <a:xfrm>
              <a:off x="72542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05" name="Oval 204"/>
            <p:cNvSpPr/>
            <p:nvPr/>
          </p:nvSpPr>
          <p:spPr>
            <a:xfrm>
              <a:off x="67970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06" name="Oval 205"/>
            <p:cNvSpPr/>
            <p:nvPr/>
          </p:nvSpPr>
          <p:spPr>
            <a:xfrm>
              <a:off x="63398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1" name="Oval 210"/>
            <p:cNvSpPr/>
            <p:nvPr/>
          </p:nvSpPr>
          <p:spPr>
            <a:xfrm>
              <a:off x="77114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2" name="Oval 211"/>
            <p:cNvSpPr/>
            <p:nvPr/>
          </p:nvSpPr>
          <p:spPr>
            <a:xfrm>
              <a:off x="72542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3" name="Oval 212"/>
            <p:cNvSpPr/>
            <p:nvPr/>
          </p:nvSpPr>
          <p:spPr>
            <a:xfrm>
              <a:off x="67970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4" name="Oval 213"/>
            <p:cNvSpPr/>
            <p:nvPr/>
          </p:nvSpPr>
          <p:spPr>
            <a:xfrm>
              <a:off x="63398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9" name="Rectangle 218"/>
            <p:cNvSpPr/>
            <p:nvPr/>
          </p:nvSpPr>
          <p:spPr>
            <a:xfrm>
              <a:off x="77066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20" name="Straight Arrow Connector 219"/>
            <p:cNvCxnSpPr>
              <a:stCxn id="219" idx="0"/>
            </p:cNvCxnSpPr>
            <p:nvPr/>
          </p:nvCxnSpPr>
          <p:spPr>
            <a:xfrm flipV="1">
              <a:off x="78895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1" name="Rectangle 220"/>
            <p:cNvSpPr/>
            <p:nvPr/>
          </p:nvSpPr>
          <p:spPr>
            <a:xfrm>
              <a:off x="72494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22" name="Straight Arrow Connector 221"/>
            <p:cNvCxnSpPr>
              <a:stCxn id="221" idx="0"/>
            </p:cNvCxnSpPr>
            <p:nvPr/>
          </p:nvCxnSpPr>
          <p:spPr>
            <a:xfrm flipV="1">
              <a:off x="74323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7" name="Rectangle 226"/>
            <p:cNvSpPr/>
            <p:nvPr/>
          </p:nvSpPr>
          <p:spPr>
            <a:xfrm>
              <a:off x="67922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28" name="Straight Arrow Connector 227"/>
            <p:cNvCxnSpPr>
              <a:stCxn id="227" idx="0"/>
            </p:cNvCxnSpPr>
            <p:nvPr/>
          </p:nvCxnSpPr>
          <p:spPr>
            <a:xfrm flipV="1">
              <a:off x="69751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9" name="Rectangle 228"/>
            <p:cNvSpPr/>
            <p:nvPr/>
          </p:nvSpPr>
          <p:spPr>
            <a:xfrm>
              <a:off x="63350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30" name="Straight Arrow Connector 229"/>
            <p:cNvCxnSpPr>
              <a:stCxn id="229" idx="0"/>
            </p:cNvCxnSpPr>
            <p:nvPr/>
          </p:nvCxnSpPr>
          <p:spPr>
            <a:xfrm flipV="1">
              <a:off x="65179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35" name="Oval 234"/>
            <p:cNvSpPr/>
            <p:nvPr/>
          </p:nvSpPr>
          <p:spPr>
            <a:xfrm>
              <a:off x="77114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6" name="Oval 235"/>
            <p:cNvSpPr/>
            <p:nvPr/>
          </p:nvSpPr>
          <p:spPr>
            <a:xfrm>
              <a:off x="72542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7" name="Oval 236"/>
            <p:cNvSpPr/>
            <p:nvPr/>
          </p:nvSpPr>
          <p:spPr>
            <a:xfrm>
              <a:off x="67970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8" name="Oval 237"/>
            <p:cNvSpPr/>
            <p:nvPr/>
          </p:nvSpPr>
          <p:spPr>
            <a:xfrm>
              <a:off x="63398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9" name="Oval 238"/>
            <p:cNvSpPr/>
            <p:nvPr/>
          </p:nvSpPr>
          <p:spPr>
            <a:xfrm>
              <a:off x="77114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0" name="Oval 239"/>
            <p:cNvSpPr/>
            <p:nvPr/>
          </p:nvSpPr>
          <p:spPr>
            <a:xfrm>
              <a:off x="72542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1" name="Oval 240"/>
            <p:cNvSpPr/>
            <p:nvPr/>
          </p:nvSpPr>
          <p:spPr>
            <a:xfrm>
              <a:off x="67970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2" name="Oval 241"/>
            <p:cNvSpPr/>
            <p:nvPr/>
          </p:nvSpPr>
          <p:spPr>
            <a:xfrm>
              <a:off x="63398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3" name="Rectangle 242"/>
            <p:cNvSpPr/>
            <p:nvPr/>
          </p:nvSpPr>
          <p:spPr>
            <a:xfrm>
              <a:off x="77066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44" name="Straight Arrow Connector 243"/>
            <p:cNvCxnSpPr>
              <a:stCxn id="243" idx="0"/>
            </p:cNvCxnSpPr>
            <p:nvPr/>
          </p:nvCxnSpPr>
          <p:spPr>
            <a:xfrm flipV="1">
              <a:off x="78895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5" name="Rectangle 244"/>
            <p:cNvSpPr/>
            <p:nvPr/>
          </p:nvSpPr>
          <p:spPr>
            <a:xfrm>
              <a:off x="72494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46" name="Straight Arrow Connector 245"/>
            <p:cNvCxnSpPr>
              <a:stCxn id="245" idx="0"/>
            </p:cNvCxnSpPr>
            <p:nvPr/>
          </p:nvCxnSpPr>
          <p:spPr>
            <a:xfrm flipV="1">
              <a:off x="74323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7" name="Rectangle 246"/>
            <p:cNvSpPr/>
            <p:nvPr/>
          </p:nvSpPr>
          <p:spPr>
            <a:xfrm>
              <a:off x="67922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48" name="Straight Arrow Connector 247"/>
            <p:cNvCxnSpPr>
              <a:stCxn id="247" idx="0"/>
            </p:cNvCxnSpPr>
            <p:nvPr/>
          </p:nvCxnSpPr>
          <p:spPr>
            <a:xfrm flipV="1">
              <a:off x="69751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9" name="Rectangle 248"/>
            <p:cNvSpPr/>
            <p:nvPr/>
          </p:nvSpPr>
          <p:spPr>
            <a:xfrm>
              <a:off x="63350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52" name="Straight Arrow Connector 251"/>
            <p:cNvCxnSpPr>
              <a:stCxn id="249" idx="0"/>
            </p:cNvCxnSpPr>
            <p:nvPr/>
          </p:nvCxnSpPr>
          <p:spPr>
            <a:xfrm flipV="1">
              <a:off x="65179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5" name="Oval 254"/>
            <p:cNvSpPr/>
            <p:nvPr/>
          </p:nvSpPr>
          <p:spPr>
            <a:xfrm>
              <a:off x="77114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6" name="Oval 255"/>
            <p:cNvSpPr/>
            <p:nvPr/>
          </p:nvSpPr>
          <p:spPr>
            <a:xfrm>
              <a:off x="72542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7" name="Oval 256"/>
            <p:cNvSpPr/>
            <p:nvPr/>
          </p:nvSpPr>
          <p:spPr>
            <a:xfrm>
              <a:off x="67970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0" name="Oval 259"/>
            <p:cNvSpPr/>
            <p:nvPr/>
          </p:nvSpPr>
          <p:spPr>
            <a:xfrm>
              <a:off x="63398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3" name="Oval 262"/>
            <p:cNvSpPr/>
            <p:nvPr/>
          </p:nvSpPr>
          <p:spPr>
            <a:xfrm>
              <a:off x="77114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4" name="Oval 263"/>
            <p:cNvSpPr/>
            <p:nvPr/>
          </p:nvSpPr>
          <p:spPr>
            <a:xfrm>
              <a:off x="72542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5" name="Oval 264"/>
            <p:cNvSpPr/>
            <p:nvPr/>
          </p:nvSpPr>
          <p:spPr>
            <a:xfrm>
              <a:off x="67970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6" name="Oval 265"/>
            <p:cNvSpPr/>
            <p:nvPr/>
          </p:nvSpPr>
          <p:spPr>
            <a:xfrm>
              <a:off x="63398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7" name="Rounded Rectangle 266"/>
            <p:cNvSpPr/>
            <p:nvPr/>
          </p:nvSpPr>
          <p:spPr>
            <a:xfrm>
              <a:off x="5867400" y="7620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black"/>
                  </a:solidFill>
                  <a:cs typeface="Calibri"/>
                </a:rPr>
                <a:t>Short </a:t>
              </a:r>
              <a:r>
                <a:rPr lang="en-US" sz="3200" b="1" dirty="0" err="1" smtClean="0">
                  <a:solidFill>
                    <a:prstClr val="black"/>
                  </a:solidFill>
                  <a:cs typeface="Calibri"/>
                </a:rPr>
                <a:t>Bitline</a:t>
              </a:r>
              <a:endParaRPr lang="en-US" sz="3200" b="1" dirty="0">
                <a:solidFill>
                  <a:prstClr val="black"/>
                </a:solidFill>
                <a:cs typeface="Calibri"/>
              </a:endParaRPr>
            </a:p>
          </p:txBody>
        </p:sp>
      </p:grpSp>
      <p:sp>
        <p:nvSpPr>
          <p:cNvPr id="483" name="Content Placeholder 2"/>
          <p:cNvSpPr txBox="1">
            <a:spLocks/>
          </p:cNvSpPr>
          <p:nvPr/>
        </p:nvSpPr>
        <p:spPr>
          <a:xfrm>
            <a:off x="58674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smtClean="0">
                <a:solidFill>
                  <a:srgbClr val="008000"/>
                </a:solidFill>
              </a:rPr>
              <a:t>Low Latency </a:t>
            </a:r>
          </a:p>
        </p:txBody>
      </p:sp>
      <p:grpSp>
        <p:nvGrpSpPr>
          <p:cNvPr id="470" name="Group 469"/>
          <p:cNvGrpSpPr/>
          <p:nvPr/>
        </p:nvGrpSpPr>
        <p:grpSpPr>
          <a:xfrm>
            <a:off x="3632200" y="4549508"/>
            <a:ext cx="1500615" cy="435242"/>
            <a:chOff x="6576585" y="3527158"/>
            <a:chExt cx="1500615" cy="435242"/>
          </a:xfrm>
        </p:grpSpPr>
        <p:cxnSp>
          <p:nvCxnSpPr>
            <p:cNvPr id="471" name="Straight Arrow Connector 470"/>
            <p:cNvCxnSpPr/>
            <p:nvPr/>
          </p:nvCxnSpPr>
          <p:spPr>
            <a:xfrm flipV="1">
              <a:off x="8077200" y="3527158"/>
              <a:ext cx="0" cy="93511"/>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2" name="Straight Arrow Connector 471"/>
            <p:cNvCxnSpPr/>
            <p:nvPr/>
          </p:nvCxnSpPr>
          <p:spPr>
            <a:xfrm flipV="1">
              <a:off x="7620000" y="3527425"/>
              <a:ext cx="3895"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3" name="Straight Arrow Connector 472"/>
            <p:cNvCxnSpPr/>
            <p:nvPr/>
          </p:nvCxnSpPr>
          <p:spPr>
            <a:xfrm flipV="1">
              <a:off x="71628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4" name="Straight Arrow Connector 473"/>
            <p:cNvCxnSpPr/>
            <p:nvPr/>
          </p:nvCxnSpPr>
          <p:spPr>
            <a:xfrm flipV="1">
              <a:off x="67056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5" name="Straight Arrow Connector 474"/>
            <p:cNvCxnSpPr/>
            <p:nvPr/>
          </p:nvCxnSpPr>
          <p:spPr>
            <a:xfrm flipH="1" flipV="1">
              <a:off x="80724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6" name="Straight Arrow Connector 475"/>
            <p:cNvCxnSpPr/>
            <p:nvPr/>
          </p:nvCxnSpPr>
          <p:spPr>
            <a:xfrm flipH="1" flipV="1">
              <a:off x="76152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7" name="Straight Arrow Connector 476"/>
            <p:cNvCxnSpPr/>
            <p:nvPr/>
          </p:nvCxnSpPr>
          <p:spPr>
            <a:xfrm flipH="1" flipV="1">
              <a:off x="71580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8" name="Straight Arrow Connector 477"/>
            <p:cNvCxnSpPr/>
            <p:nvPr/>
          </p:nvCxnSpPr>
          <p:spPr>
            <a:xfrm flipH="1" flipV="1">
              <a:off x="67008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9" name="Straight Arrow Connector 478"/>
            <p:cNvCxnSpPr/>
            <p:nvPr/>
          </p:nvCxnSpPr>
          <p:spPr>
            <a:xfrm>
              <a:off x="657658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0" name="Straight Arrow Connector 479"/>
            <p:cNvCxnSpPr/>
            <p:nvPr/>
          </p:nvCxnSpPr>
          <p:spPr>
            <a:xfrm>
              <a:off x="70350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1" name="Straight Arrow Connector 480"/>
            <p:cNvCxnSpPr/>
            <p:nvPr/>
          </p:nvCxnSpPr>
          <p:spPr>
            <a:xfrm>
              <a:off x="7491730"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2" name="Straight Arrow Connector 481"/>
            <p:cNvCxnSpPr/>
            <p:nvPr/>
          </p:nvCxnSpPr>
          <p:spPr>
            <a:xfrm>
              <a:off x="79494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a:xfrm>
            <a:off x="0" y="0"/>
            <a:ext cx="9144000" cy="838200"/>
          </a:xfrm>
        </p:spPr>
        <p:txBody>
          <a:bodyPr>
            <a:normAutofit/>
          </a:bodyPr>
          <a:lstStyle/>
          <a:p>
            <a:r>
              <a:rPr lang="en-US" smtClean="0"/>
              <a:t>   Approximating the Best of Both Worlds</a:t>
            </a:r>
            <a:endParaRPr lang="en-US"/>
          </a:p>
        </p:txBody>
      </p:sp>
      <p:grpSp>
        <p:nvGrpSpPr>
          <p:cNvPr id="148" name="Group 147"/>
          <p:cNvGrpSpPr/>
          <p:nvPr/>
        </p:nvGrpSpPr>
        <p:grpSpPr>
          <a:xfrm>
            <a:off x="495300" y="914400"/>
            <a:ext cx="2514600" cy="5486400"/>
            <a:chOff x="495300" y="762000"/>
            <a:chExt cx="2514600" cy="5486400"/>
          </a:xfrm>
        </p:grpSpPr>
        <p:sp>
          <p:nvSpPr>
            <p:cNvPr id="149" name="Rounded Rectangle 148"/>
            <p:cNvSpPr/>
            <p:nvPr/>
          </p:nvSpPr>
          <p:spPr>
            <a:xfrm>
              <a:off x="495300" y="7620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black"/>
                  </a:solidFill>
                  <a:cs typeface="Calibri"/>
                </a:rPr>
                <a:t>Long </a:t>
              </a:r>
              <a:r>
                <a:rPr lang="en-US" sz="3200" b="1" dirty="0" err="1" smtClean="0">
                  <a:solidFill>
                    <a:prstClr val="black"/>
                  </a:solidFill>
                  <a:cs typeface="Calibri"/>
                </a:rPr>
                <a:t>Bitline</a:t>
              </a:r>
              <a:endParaRPr lang="en-US" sz="3200" b="1" dirty="0">
                <a:solidFill>
                  <a:prstClr val="black"/>
                </a:solidFill>
                <a:cs typeface="Calibri"/>
              </a:endParaRPr>
            </a:p>
          </p:txBody>
        </p:sp>
        <p:sp>
          <p:nvSpPr>
            <p:cNvPr id="150" name="Rectangle 149"/>
            <p:cNvSpPr/>
            <p:nvPr/>
          </p:nvSpPr>
          <p:spPr>
            <a:xfrm>
              <a:off x="22098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51" name="Straight Arrow Connector 150"/>
            <p:cNvCxnSpPr>
              <a:stCxn id="150" idx="0"/>
            </p:cNvCxnSpPr>
            <p:nvPr/>
          </p:nvCxnSpPr>
          <p:spPr>
            <a:xfrm flipV="1">
              <a:off x="23926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2" name="Rectangle 151"/>
            <p:cNvSpPr/>
            <p:nvPr/>
          </p:nvSpPr>
          <p:spPr>
            <a:xfrm>
              <a:off x="17526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53" name="Straight Arrow Connector 152"/>
            <p:cNvCxnSpPr>
              <a:stCxn id="152" idx="0"/>
            </p:cNvCxnSpPr>
            <p:nvPr/>
          </p:nvCxnSpPr>
          <p:spPr>
            <a:xfrm flipV="1">
              <a:off x="19354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Rectangle 153"/>
            <p:cNvSpPr/>
            <p:nvPr/>
          </p:nvSpPr>
          <p:spPr>
            <a:xfrm>
              <a:off x="12954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55" name="Straight Arrow Connector 154"/>
            <p:cNvCxnSpPr>
              <a:stCxn id="154" idx="0"/>
            </p:cNvCxnSpPr>
            <p:nvPr/>
          </p:nvCxnSpPr>
          <p:spPr>
            <a:xfrm flipV="1">
              <a:off x="14782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6" name="Rectangle 155"/>
            <p:cNvSpPr/>
            <p:nvPr/>
          </p:nvSpPr>
          <p:spPr>
            <a:xfrm>
              <a:off x="8382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57" name="Straight Arrow Connector 156"/>
            <p:cNvCxnSpPr>
              <a:stCxn id="156" idx="0"/>
            </p:cNvCxnSpPr>
            <p:nvPr/>
          </p:nvCxnSpPr>
          <p:spPr>
            <a:xfrm flipV="1">
              <a:off x="10210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8" name="Oval 157"/>
            <p:cNvSpPr/>
            <p:nvPr/>
          </p:nvSpPr>
          <p:spPr>
            <a:xfrm>
              <a:off x="22145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59" name="Oval 158"/>
            <p:cNvSpPr/>
            <p:nvPr/>
          </p:nvSpPr>
          <p:spPr>
            <a:xfrm>
              <a:off x="17573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0" name="Oval 159"/>
            <p:cNvSpPr/>
            <p:nvPr/>
          </p:nvSpPr>
          <p:spPr>
            <a:xfrm>
              <a:off x="13001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1" name="Oval 160"/>
            <p:cNvSpPr/>
            <p:nvPr/>
          </p:nvSpPr>
          <p:spPr>
            <a:xfrm>
              <a:off x="8429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2" name="Oval 161"/>
            <p:cNvSpPr/>
            <p:nvPr/>
          </p:nvSpPr>
          <p:spPr>
            <a:xfrm>
              <a:off x="22145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3" name="Oval 162"/>
            <p:cNvSpPr/>
            <p:nvPr/>
          </p:nvSpPr>
          <p:spPr>
            <a:xfrm>
              <a:off x="17573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4" name="Oval 163"/>
            <p:cNvSpPr/>
            <p:nvPr/>
          </p:nvSpPr>
          <p:spPr>
            <a:xfrm>
              <a:off x="13001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5" name="Oval 164"/>
            <p:cNvSpPr/>
            <p:nvPr/>
          </p:nvSpPr>
          <p:spPr>
            <a:xfrm>
              <a:off x="8429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6" name="Oval 165"/>
            <p:cNvSpPr/>
            <p:nvPr/>
          </p:nvSpPr>
          <p:spPr>
            <a:xfrm>
              <a:off x="22145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7" name="Oval 166"/>
            <p:cNvSpPr/>
            <p:nvPr/>
          </p:nvSpPr>
          <p:spPr>
            <a:xfrm>
              <a:off x="17573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8" name="Oval 167"/>
            <p:cNvSpPr/>
            <p:nvPr/>
          </p:nvSpPr>
          <p:spPr>
            <a:xfrm>
              <a:off x="13001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9" name="Oval 168"/>
            <p:cNvSpPr/>
            <p:nvPr/>
          </p:nvSpPr>
          <p:spPr>
            <a:xfrm>
              <a:off x="8429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0" name="Oval 169"/>
            <p:cNvSpPr/>
            <p:nvPr/>
          </p:nvSpPr>
          <p:spPr>
            <a:xfrm>
              <a:off x="22145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1" name="Oval 170"/>
            <p:cNvSpPr/>
            <p:nvPr/>
          </p:nvSpPr>
          <p:spPr>
            <a:xfrm>
              <a:off x="17573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2" name="Oval 171"/>
            <p:cNvSpPr/>
            <p:nvPr/>
          </p:nvSpPr>
          <p:spPr>
            <a:xfrm>
              <a:off x="13001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3" name="Oval 172"/>
            <p:cNvSpPr/>
            <p:nvPr/>
          </p:nvSpPr>
          <p:spPr>
            <a:xfrm>
              <a:off x="8429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4" name="Oval 173"/>
            <p:cNvSpPr/>
            <p:nvPr/>
          </p:nvSpPr>
          <p:spPr>
            <a:xfrm>
              <a:off x="22145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5" name="Oval 174"/>
            <p:cNvSpPr/>
            <p:nvPr/>
          </p:nvSpPr>
          <p:spPr>
            <a:xfrm>
              <a:off x="17573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6" name="Oval 175"/>
            <p:cNvSpPr/>
            <p:nvPr/>
          </p:nvSpPr>
          <p:spPr>
            <a:xfrm>
              <a:off x="13001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7" name="Oval 176"/>
            <p:cNvSpPr/>
            <p:nvPr/>
          </p:nvSpPr>
          <p:spPr>
            <a:xfrm>
              <a:off x="8429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8" name="Oval 177"/>
            <p:cNvSpPr/>
            <p:nvPr/>
          </p:nvSpPr>
          <p:spPr>
            <a:xfrm>
              <a:off x="22098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9" name="Oval 178"/>
            <p:cNvSpPr/>
            <p:nvPr/>
          </p:nvSpPr>
          <p:spPr>
            <a:xfrm>
              <a:off x="17526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80" name="Oval 179"/>
            <p:cNvSpPr/>
            <p:nvPr/>
          </p:nvSpPr>
          <p:spPr>
            <a:xfrm>
              <a:off x="12954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81" name="Oval 180"/>
            <p:cNvSpPr/>
            <p:nvPr/>
          </p:nvSpPr>
          <p:spPr>
            <a:xfrm>
              <a:off x="8382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sp>
        <p:nvSpPr>
          <p:cNvPr id="268" name="Content Placeholder 2"/>
          <p:cNvSpPr txBox="1">
            <a:spLocks/>
          </p:cNvSpPr>
          <p:nvPr/>
        </p:nvSpPr>
        <p:spPr>
          <a:xfrm>
            <a:off x="457200" y="16154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rPr>
              <a:t>Small Area </a:t>
            </a:r>
          </a:p>
        </p:txBody>
      </p:sp>
      <p:sp>
        <p:nvSpPr>
          <p:cNvPr id="269" name="Rounded Rectangle 268"/>
          <p:cNvSpPr/>
          <p:nvPr/>
        </p:nvSpPr>
        <p:spPr>
          <a:xfrm>
            <a:off x="45720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cs typeface="Calibri"/>
              </a:rPr>
              <a:t>Long </a:t>
            </a:r>
            <a:r>
              <a:rPr lang="en-US" sz="3200" b="1" dirty="0" err="1" smtClean="0">
                <a:solidFill>
                  <a:srgbClr val="FFFF00"/>
                </a:solidFill>
                <a:cs typeface="Calibri"/>
              </a:rPr>
              <a:t>Bitline</a:t>
            </a:r>
            <a:endParaRPr lang="en-US" sz="3200" b="1" dirty="0">
              <a:solidFill>
                <a:srgbClr val="FFFF00"/>
              </a:solidFill>
              <a:cs typeface="Calibri"/>
            </a:endParaRPr>
          </a:p>
        </p:txBody>
      </p:sp>
      <p:sp>
        <p:nvSpPr>
          <p:cNvPr id="274" name="Content Placeholder 2"/>
          <p:cNvSpPr txBox="1">
            <a:spLocks/>
          </p:cNvSpPr>
          <p:nvPr/>
        </p:nvSpPr>
        <p:spPr>
          <a:xfrm>
            <a:off x="58674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rPr>
              <a:t>Low Latency </a:t>
            </a:r>
          </a:p>
        </p:txBody>
      </p:sp>
      <p:sp>
        <p:nvSpPr>
          <p:cNvPr id="275" name="Rounded Rectangle 274"/>
          <p:cNvSpPr/>
          <p:nvPr/>
        </p:nvSpPr>
        <p:spPr>
          <a:xfrm>
            <a:off x="586740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cs typeface="Calibri"/>
              </a:rPr>
              <a:t>Short </a:t>
            </a:r>
            <a:r>
              <a:rPr lang="en-US" sz="3200" b="1" err="1" smtClean="0">
                <a:solidFill>
                  <a:srgbClr val="FFFF00"/>
                </a:solidFill>
                <a:cs typeface="Calibri"/>
              </a:rPr>
              <a:t>Bitline</a:t>
            </a:r>
            <a:endParaRPr lang="en-US" sz="3200" b="1">
              <a:solidFill>
                <a:srgbClr val="FFFF00"/>
              </a:solidFill>
              <a:cs typeface="Calibri"/>
            </a:endParaRPr>
          </a:p>
        </p:txBody>
      </p:sp>
      <p:sp>
        <p:nvSpPr>
          <p:cNvPr id="284" name="Rounded Rectangle 283"/>
          <p:cNvSpPr/>
          <p:nvPr/>
        </p:nvSpPr>
        <p:spPr>
          <a:xfrm>
            <a:off x="316865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cs typeface="Calibri"/>
              </a:rPr>
              <a:t>Our Proposal</a:t>
            </a:r>
            <a:endParaRPr lang="en-US" sz="3200" b="1">
              <a:solidFill>
                <a:srgbClr val="FFFF00"/>
              </a:solidFill>
              <a:cs typeface="Calibri"/>
            </a:endParaRPr>
          </a:p>
        </p:txBody>
      </p:sp>
      <p:grpSp>
        <p:nvGrpSpPr>
          <p:cNvPr id="3" name="Group 2"/>
          <p:cNvGrpSpPr/>
          <p:nvPr/>
        </p:nvGrpSpPr>
        <p:grpSpPr>
          <a:xfrm>
            <a:off x="838200" y="3352800"/>
            <a:ext cx="1742123" cy="3048000"/>
            <a:chOff x="844550" y="3200400"/>
            <a:chExt cx="1742123" cy="3048000"/>
          </a:xfrm>
        </p:grpSpPr>
        <p:sp>
          <p:nvSpPr>
            <p:cNvPr id="287" name="Rectangle 286"/>
            <p:cNvSpPr/>
            <p:nvPr/>
          </p:nvSpPr>
          <p:spPr>
            <a:xfrm>
              <a:off x="22161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88" name="Straight Arrow Connector 287"/>
            <p:cNvCxnSpPr>
              <a:stCxn id="287" idx="0"/>
            </p:cNvCxnSpPr>
            <p:nvPr/>
          </p:nvCxnSpPr>
          <p:spPr>
            <a:xfrm flipV="1">
              <a:off x="23990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9" name="Rectangle 288"/>
            <p:cNvSpPr/>
            <p:nvPr/>
          </p:nvSpPr>
          <p:spPr>
            <a:xfrm>
              <a:off x="17589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90" name="Straight Arrow Connector 289"/>
            <p:cNvCxnSpPr>
              <a:stCxn id="289" idx="0"/>
            </p:cNvCxnSpPr>
            <p:nvPr/>
          </p:nvCxnSpPr>
          <p:spPr>
            <a:xfrm flipV="1">
              <a:off x="19418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1" name="Rectangle 290"/>
            <p:cNvSpPr/>
            <p:nvPr/>
          </p:nvSpPr>
          <p:spPr>
            <a:xfrm>
              <a:off x="13017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92" name="Straight Arrow Connector 291"/>
            <p:cNvCxnSpPr>
              <a:stCxn id="291" idx="0"/>
            </p:cNvCxnSpPr>
            <p:nvPr/>
          </p:nvCxnSpPr>
          <p:spPr>
            <a:xfrm flipV="1">
              <a:off x="14846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3" name="Rectangle 292"/>
            <p:cNvSpPr/>
            <p:nvPr/>
          </p:nvSpPr>
          <p:spPr>
            <a:xfrm>
              <a:off x="8445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94" name="Straight Arrow Connector 293"/>
            <p:cNvCxnSpPr>
              <a:stCxn id="293" idx="0"/>
            </p:cNvCxnSpPr>
            <p:nvPr/>
          </p:nvCxnSpPr>
          <p:spPr>
            <a:xfrm flipV="1">
              <a:off x="10274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5" name="Oval 294"/>
            <p:cNvSpPr/>
            <p:nvPr/>
          </p:nvSpPr>
          <p:spPr>
            <a:xfrm>
              <a:off x="22209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96" name="Oval 295"/>
            <p:cNvSpPr/>
            <p:nvPr/>
          </p:nvSpPr>
          <p:spPr>
            <a:xfrm>
              <a:off x="17637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97" name="Oval 296"/>
            <p:cNvSpPr/>
            <p:nvPr/>
          </p:nvSpPr>
          <p:spPr>
            <a:xfrm>
              <a:off x="13065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98" name="Oval 297"/>
            <p:cNvSpPr/>
            <p:nvPr/>
          </p:nvSpPr>
          <p:spPr>
            <a:xfrm>
              <a:off x="8493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99" name="Oval 298"/>
            <p:cNvSpPr/>
            <p:nvPr/>
          </p:nvSpPr>
          <p:spPr>
            <a:xfrm>
              <a:off x="22209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0" name="Oval 299"/>
            <p:cNvSpPr/>
            <p:nvPr/>
          </p:nvSpPr>
          <p:spPr>
            <a:xfrm>
              <a:off x="17637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1" name="Oval 300"/>
            <p:cNvSpPr/>
            <p:nvPr/>
          </p:nvSpPr>
          <p:spPr>
            <a:xfrm>
              <a:off x="13065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2" name="Oval 301"/>
            <p:cNvSpPr/>
            <p:nvPr/>
          </p:nvSpPr>
          <p:spPr>
            <a:xfrm>
              <a:off x="8493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3" name="Oval 302"/>
            <p:cNvSpPr/>
            <p:nvPr/>
          </p:nvSpPr>
          <p:spPr>
            <a:xfrm>
              <a:off x="22209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4" name="Oval 303"/>
            <p:cNvSpPr/>
            <p:nvPr/>
          </p:nvSpPr>
          <p:spPr>
            <a:xfrm>
              <a:off x="17637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5" name="Oval 304"/>
            <p:cNvSpPr/>
            <p:nvPr/>
          </p:nvSpPr>
          <p:spPr>
            <a:xfrm>
              <a:off x="13065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6" name="Oval 305"/>
            <p:cNvSpPr/>
            <p:nvPr/>
          </p:nvSpPr>
          <p:spPr>
            <a:xfrm>
              <a:off x="8493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7" name="Oval 306"/>
            <p:cNvSpPr/>
            <p:nvPr/>
          </p:nvSpPr>
          <p:spPr>
            <a:xfrm>
              <a:off x="22209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8" name="Oval 307"/>
            <p:cNvSpPr/>
            <p:nvPr/>
          </p:nvSpPr>
          <p:spPr>
            <a:xfrm>
              <a:off x="17637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9" name="Oval 308"/>
            <p:cNvSpPr/>
            <p:nvPr/>
          </p:nvSpPr>
          <p:spPr>
            <a:xfrm>
              <a:off x="13065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10" name="Oval 309"/>
            <p:cNvSpPr/>
            <p:nvPr/>
          </p:nvSpPr>
          <p:spPr>
            <a:xfrm>
              <a:off x="8493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11" name="Oval 310"/>
            <p:cNvSpPr/>
            <p:nvPr/>
          </p:nvSpPr>
          <p:spPr>
            <a:xfrm>
              <a:off x="22209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12" name="Oval 311"/>
            <p:cNvSpPr/>
            <p:nvPr/>
          </p:nvSpPr>
          <p:spPr>
            <a:xfrm>
              <a:off x="17637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13" name="Oval 312"/>
            <p:cNvSpPr/>
            <p:nvPr/>
          </p:nvSpPr>
          <p:spPr>
            <a:xfrm>
              <a:off x="13065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23" name="Oval 322"/>
            <p:cNvSpPr/>
            <p:nvPr/>
          </p:nvSpPr>
          <p:spPr>
            <a:xfrm>
              <a:off x="8493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46" name="Oval 345"/>
            <p:cNvSpPr/>
            <p:nvPr/>
          </p:nvSpPr>
          <p:spPr>
            <a:xfrm>
              <a:off x="22161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69" name="Oval 368"/>
            <p:cNvSpPr/>
            <p:nvPr/>
          </p:nvSpPr>
          <p:spPr>
            <a:xfrm>
              <a:off x="17589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85" name="Oval 384"/>
            <p:cNvSpPr/>
            <p:nvPr/>
          </p:nvSpPr>
          <p:spPr>
            <a:xfrm>
              <a:off x="13017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86" name="Oval 385"/>
            <p:cNvSpPr/>
            <p:nvPr/>
          </p:nvSpPr>
          <p:spPr>
            <a:xfrm>
              <a:off x="8445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sp>
        <p:nvSpPr>
          <p:cNvPr id="432" name="Content Placeholder 2"/>
          <p:cNvSpPr txBox="1">
            <a:spLocks/>
          </p:cNvSpPr>
          <p:nvPr/>
        </p:nvSpPr>
        <p:spPr>
          <a:xfrm>
            <a:off x="457200" y="1607897"/>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rPr>
              <a:t>Small Area </a:t>
            </a:r>
          </a:p>
        </p:txBody>
      </p:sp>
      <p:grpSp>
        <p:nvGrpSpPr>
          <p:cNvPr id="433" name="Group 432"/>
          <p:cNvGrpSpPr/>
          <p:nvPr/>
        </p:nvGrpSpPr>
        <p:grpSpPr>
          <a:xfrm>
            <a:off x="3579177" y="3368676"/>
            <a:ext cx="1742123" cy="1577974"/>
            <a:chOff x="6487477" y="1949184"/>
            <a:chExt cx="1742123" cy="1577974"/>
          </a:xfrm>
        </p:grpSpPr>
        <p:cxnSp>
          <p:nvCxnSpPr>
            <p:cNvPr id="453" name="Straight Arrow Connector 452"/>
            <p:cNvCxnSpPr/>
            <p:nvPr/>
          </p:nvCxnSpPr>
          <p:spPr>
            <a:xfrm flipV="1">
              <a:off x="80438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4" name="Straight Arrow Connector 453"/>
            <p:cNvCxnSpPr/>
            <p:nvPr/>
          </p:nvCxnSpPr>
          <p:spPr>
            <a:xfrm flipV="1">
              <a:off x="75866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5" name="Straight Arrow Connector 454"/>
            <p:cNvCxnSpPr/>
            <p:nvPr/>
          </p:nvCxnSpPr>
          <p:spPr>
            <a:xfrm flipH="1" flipV="1">
              <a:off x="7126715" y="1949184"/>
              <a:ext cx="2744" cy="8689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6" name="Straight Arrow Connector 455"/>
            <p:cNvCxnSpPr/>
            <p:nvPr/>
          </p:nvCxnSpPr>
          <p:spPr>
            <a:xfrm flipV="1">
              <a:off x="66722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34" name="Oval 433"/>
            <p:cNvSpPr/>
            <p:nvPr/>
          </p:nvSpPr>
          <p:spPr>
            <a:xfrm>
              <a:off x="78638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36" name="Oval 435"/>
            <p:cNvSpPr/>
            <p:nvPr/>
          </p:nvSpPr>
          <p:spPr>
            <a:xfrm>
              <a:off x="74066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37" name="Oval 436"/>
            <p:cNvSpPr/>
            <p:nvPr/>
          </p:nvSpPr>
          <p:spPr>
            <a:xfrm>
              <a:off x="69494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0" name="Oval 439"/>
            <p:cNvSpPr/>
            <p:nvPr/>
          </p:nvSpPr>
          <p:spPr>
            <a:xfrm>
              <a:off x="64922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1" name="Oval 440"/>
            <p:cNvSpPr/>
            <p:nvPr/>
          </p:nvSpPr>
          <p:spPr>
            <a:xfrm>
              <a:off x="78638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2" name="Oval 441"/>
            <p:cNvSpPr/>
            <p:nvPr/>
          </p:nvSpPr>
          <p:spPr>
            <a:xfrm>
              <a:off x="74066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3" name="Oval 442"/>
            <p:cNvSpPr/>
            <p:nvPr/>
          </p:nvSpPr>
          <p:spPr>
            <a:xfrm>
              <a:off x="69494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4" name="Oval 443"/>
            <p:cNvSpPr/>
            <p:nvPr/>
          </p:nvSpPr>
          <p:spPr>
            <a:xfrm>
              <a:off x="64922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5" name="Oval 444"/>
            <p:cNvSpPr/>
            <p:nvPr/>
          </p:nvSpPr>
          <p:spPr>
            <a:xfrm>
              <a:off x="78638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6" name="Oval 445"/>
            <p:cNvSpPr/>
            <p:nvPr/>
          </p:nvSpPr>
          <p:spPr>
            <a:xfrm>
              <a:off x="74066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7" name="Oval 446"/>
            <p:cNvSpPr/>
            <p:nvPr/>
          </p:nvSpPr>
          <p:spPr>
            <a:xfrm>
              <a:off x="69494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8" name="Oval 447"/>
            <p:cNvSpPr/>
            <p:nvPr/>
          </p:nvSpPr>
          <p:spPr>
            <a:xfrm>
              <a:off x="64922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9" name="Oval 448"/>
            <p:cNvSpPr/>
            <p:nvPr/>
          </p:nvSpPr>
          <p:spPr>
            <a:xfrm>
              <a:off x="78590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50" name="Oval 449"/>
            <p:cNvSpPr/>
            <p:nvPr/>
          </p:nvSpPr>
          <p:spPr>
            <a:xfrm>
              <a:off x="74018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51" name="Oval 450"/>
            <p:cNvSpPr/>
            <p:nvPr/>
          </p:nvSpPr>
          <p:spPr>
            <a:xfrm>
              <a:off x="69446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52" name="Oval 451"/>
            <p:cNvSpPr/>
            <p:nvPr/>
          </p:nvSpPr>
          <p:spPr>
            <a:xfrm>
              <a:off x="64874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grpSp>
        <p:nvGrpSpPr>
          <p:cNvPr id="457" name="Group 456"/>
          <p:cNvGrpSpPr/>
          <p:nvPr/>
        </p:nvGrpSpPr>
        <p:grpSpPr>
          <a:xfrm>
            <a:off x="3579177" y="4953000"/>
            <a:ext cx="1742123" cy="1447800"/>
            <a:chOff x="6487477" y="3962400"/>
            <a:chExt cx="1742123" cy="1447800"/>
          </a:xfrm>
        </p:grpSpPr>
        <p:sp>
          <p:nvSpPr>
            <p:cNvPr id="458" name="Rectangle 457"/>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459" name="Rectangle 458"/>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460" name="Rectangle 459"/>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461" name="Rectangle 460"/>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462" name="Oval 461"/>
            <p:cNvSpPr/>
            <p:nvPr/>
          </p:nvSpPr>
          <p:spPr>
            <a:xfrm>
              <a:off x="78638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3" name="Oval 462"/>
            <p:cNvSpPr/>
            <p:nvPr/>
          </p:nvSpPr>
          <p:spPr>
            <a:xfrm>
              <a:off x="74066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4" name="Oval 463"/>
            <p:cNvSpPr/>
            <p:nvPr/>
          </p:nvSpPr>
          <p:spPr>
            <a:xfrm>
              <a:off x="69494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5" name="Oval 464"/>
            <p:cNvSpPr/>
            <p:nvPr/>
          </p:nvSpPr>
          <p:spPr>
            <a:xfrm>
              <a:off x="64922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6" name="Oval 465"/>
            <p:cNvSpPr/>
            <p:nvPr/>
          </p:nvSpPr>
          <p:spPr>
            <a:xfrm>
              <a:off x="78638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7" name="Oval 466"/>
            <p:cNvSpPr/>
            <p:nvPr/>
          </p:nvSpPr>
          <p:spPr>
            <a:xfrm>
              <a:off x="74066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8" name="Oval 467"/>
            <p:cNvSpPr/>
            <p:nvPr/>
          </p:nvSpPr>
          <p:spPr>
            <a:xfrm>
              <a:off x="69494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9" name="Oval 468"/>
            <p:cNvSpPr/>
            <p:nvPr/>
          </p:nvSpPr>
          <p:spPr>
            <a:xfrm>
              <a:off x="64922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grpSp>
        <p:nvGrpSpPr>
          <p:cNvPr id="184" name="Group 183"/>
          <p:cNvGrpSpPr/>
          <p:nvPr/>
        </p:nvGrpSpPr>
        <p:grpSpPr>
          <a:xfrm>
            <a:off x="3946525" y="4953000"/>
            <a:ext cx="3756147" cy="1463675"/>
            <a:chOff x="3946525" y="4800600"/>
            <a:chExt cx="3756147" cy="1463675"/>
          </a:xfrm>
        </p:grpSpPr>
        <p:cxnSp>
          <p:nvCxnSpPr>
            <p:cNvPr id="186" name="Straight Arrow Connector 185"/>
            <p:cNvCxnSpPr/>
            <p:nvPr/>
          </p:nvCxnSpPr>
          <p:spPr>
            <a:xfrm flipH="1">
              <a:off x="5382876" y="4800600"/>
              <a:ext cx="927100" cy="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7" name="Straight Arrow Connector 186"/>
            <p:cNvCxnSpPr/>
            <p:nvPr/>
          </p:nvCxnSpPr>
          <p:spPr>
            <a:xfrm flipH="1">
              <a:off x="5374409" y="5555673"/>
              <a:ext cx="927100" cy="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9" name="Straight Arrow Connector 188"/>
            <p:cNvCxnSpPr/>
            <p:nvPr/>
          </p:nvCxnSpPr>
          <p:spPr>
            <a:xfrm flipV="1">
              <a:off x="5852006" y="4832351"/>
              <a:ext cx="1" cy="715009"/>
            </a:xfrm>
            <a:prstGeom prst="straightConnector1">
              <a:avLst/>
            </a:prstGeom>
            <a:ln w="50800">
              <a:solidFill>
                <a:srgbClr val="FF0000"/>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190" name="Content Placeholder 2"/>
            <p:cNvSpPr txBox="1">
              <a:spLocks/>
            </p:cNvSpPr>
            <p:nvPr/>
          </p:nvSpPr>
          <p:spPr>
            <a:xfrm>
              <a:off x="3946525" y="5654675"/>
              <a:ext cx="3756147" cy="6096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FF66"/>
                  </a:solidFill>
                </a:rPr>
                <a:t>Short </a:t>
              </a:r>
              <a:r>
                <a:rPr lang="en-US" sz="3200" b="1" i="1" dirty="0" err="1" smtClean="0">
                  <a:solidFill>
                    <a:srgbClr val="FFFF66"/>
                  </a:solidFill>
                </a:rPr>
                <a:t>Bitline</a:t>
              </a:r>
              <a:r>
                <a:rPr lang="en-US" sz="3200" b="1" i="1" dirty="0">
                  <a:solidFill>
                    <a:srgbClr val="FFFF66"/>
                  </a:solidFill>
                </a:rPr>
                <a:t> </a:t>
              </a:r>
              <a:r>
                <a:rPr lang="en-US" sz="3200" b="1" i="1" dirty="0" smtClean="0">
                  <a:solidFill>
                    <a:srgbClr val="FFFF66"/>
                  </a:solidFill>
                  <a:sym typeface="Wingdings"/>
                </a:rPr>
                <a:t> </a:t>
              </a:r>
              <a:r>
                <a:rPr lang="en-US" sz="3200" b="1" i="1" dirty="0" smtClean="0">
                  <a:solidFill>
                    <a:srgbClr val="FFFF66"/>
                  </a:solidFill>
                </a:rPr>
                <a:t>Fast</a:t>
              </a:r>
            </a:p>
          </p:txBody>
        </p:sp>
      </p:grpSp>
      <p:grpSp>
        <p:nvGrpSpPr>
          <p:cNvPr id="19" name="Group 18"/>
          <p:cNvGrpSpPr/>
          <p:nvPr/>
        </p:nvGrpSpPr>
        <p:grpSpPr>
          <a:xfrm>
            <a:off x="182880" y="4404206"/>
            <a:ext cx="5303520" cy="1845998"/>
            <a:chOff x="182880" y="4251806"/>
            <a:chExt cx="5303520" cy="1845998"/>
          </a:xfrm>
        </p:grpSpPr>
        <p:sp>
          <p:nvSpPr>
            <p:cNvPr id="192" name="Oval 191"/>
            <p:cNvSpPr/>
            <p:nvPr/>
          </p:nvSpPr>
          <p:spPr>
            <a:xfrm>
              <a:off x="3352800" y="4251806"/>
              <a:ext cx="2133600" cy="685800"/>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nvGrpSpPr>
            <p:cNvPr id="18" name="Group 17"/>
            <p:cNvGrpSpPr/>
            <p:nvPr/>
          </p:nvGrpSpPr>
          <p:grpSpPr>
            <a:xfrm>
              <a:off x="182880" y="4594706"/>
              <a:ext cx="3169920" cy="1503098"/>
              <a:chOff x="182880" y="4594706"/>
              <a:chExt cx="3169920" cy="1503098"/>
            </a:xfrm>
          </p:grpSpPr>
          <p:cxnSp>
            <p:nvCxnSpPr>
              <p:cNvPr id="193" name="Straight Arrow Connector 192"/>
              <p:cNvCxnSpPr>
                <a:endCxn id="192" idx="2"/>
              </p:cNvCxnSpPr>
              <p:nvPr/>
            </p:nvCxnSpPr>
            <p:spPr>
              <a:xfrm flipV="1">
                <a:off x="2580323" y="4594706"/>
                <a:ext cx="772477" cy="556108"/>
              </a:xfrm>
              <a:prstGeom prst="straightConnector1">
                <a:avLst/>
              </a:prstGeom>
              <a:ln w="50800">
                <a:solidFill>
                  <a:srgbClr val="FF0000"/>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sp>
            <p:nvSpPr>
              <p:cNvPr id="199" name="Content Placeholder 2"/>
              <p:cNvSpPr txBox="1">
                <a:spLocks/>
              </p:cNvSpPr>
              <p:nvPr/>
            </p:nvSpPr>
            <p:spPr>
              <a:xfrm>
                <a:off x="182880" y="5031004"/>
                <a:ext cx="2590800" cy="10668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FF66"/>
                    </a:solidFill>
                  </a:rPr>
                  <a:t>Need Isolation</a:t>
                </a:r>
              </a:p>
            </p:txBody>
          </p:sp>
        </p:grpSp>
      </p:grpSp>
      <p:sp>
        <p:nvSpPr>
          <p:cNvPr id="207" name="Content Placeholder 2"/>
          <p:cNvSpPr txBox="1">
            <a:spLocks/>
          </p:cNvSpPr>
          <p:nvPr/>
        </p:nvSpPr>
        <p:spPr>
          <a:xfrm>
            <a:off x="2895600" y="5181600"/>
            <a:ext cx="2590800" cy="10668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FF66"/>
                </a:solidFill>
              </a:rPr>
              <a:t>Add Isolation Transistor</a:t>
            </a:r>
            <a:r>
              <a:rPr lang="en-US" sz="3200" b="1" i="1" dirty="0">
                <a:solidFill>
                  <a:srgbClr val="FFFF66"/>
                </a:solidFill>
              </a:rPr>
              <a:t>s</a:t>
            </a:r>
            <a:endParaRPr lang="en-US" sz="3200" b="1" i="1" dirty="0" smtClean="0">
              <a:solidFill>
                <a:srgbClr val="FFFF66"/>
              </a:solidFill>
            </a:endParaRPr>
          </a:p>
        </p:txBody>
      </p:sp>
      <p:sp>
        <p:nvSpPr>
          <p:cNvPr id="200" name="Content Placeholder 2"/>
          <p:cNvSpPr txBox="1">
            <a:spLocks/>
          </p:cNvSpPr>
          <p:nvPr/>
        </p:nvSpPr>
        <p:spPr>
          <a:xfrm>
            <a:off x="4572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rPr>
              <a:t>High Latency</a:t>
            </a:r>
          </a:p>
        </p:txBody>
      </p:sp>
      <p:sp>
        <p:nvSpPr>
          <p:cNvPr id="201" name="Content Placeholder 2"/>
          <p:cNvSpPr txBox="1">
            <a:spLocks/>
          </p:cNvSpPr>
          <p:nvPr/>
        </p:nvSpPr>
        <p:spPr>
          <a:xfrm>
            <a:off x="5867400" y="160020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rPr>
              <a:t>Large Area</a:t>
            </a:r>
            <a:r>
              <a:rPr lang="en-US" sz="3200" b="1" i="1" dirty="0" smtClean="0">
                <a:solidFill>
                  <a:srgbClr val="0000FF"/>
                </a:solidFill>
              </a:rPr>
              <a:t> </a:t>
            </a:r>
          </a:p>
        </p:txBody>
      </p:sp>
      <p:cxnSp>
        <p:nvCxnSpPr>
          <p:cNvPr id="202" name="Straight Arrow Connector 201"/>
          <p:cNvCxnSpPr/>
          <p:nvPr/>
        </p:nvCxnSpPr>
        <p:spPr>
          <a:xfrm flipV="1">
            <a:off x="304800" y="22707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8" name="Straight Arrow Connector 207"/>
          <p:cNvCxnSpPr/>
          <p:nvPr/>
        </p:nvCxnSpPr>
        <p:spPr>
          <a:xfrm>
            <a:off x="304800" y="22707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9" name="Straight Arrow Connector 208"/>
          <p:cNvCxnSpPr/>
          <p:nvPr/>
        </p:nvCxnSpPr>
        <p:spPr>
          <a:xfrm flipV="1">
            <a:off x="5746750" y="160020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10" name="Straight Arrow Connector 209"/>
          <p:cNvCxnSpPr/>
          <p:nvPr/>
        </p:nvCxnSpPr>
        <p:spPr>
          <a:xfrm>
            <a:off x="5746750" y="160020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80923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8"/>
                                        </p:tgtEl>
                                        <p:attrNameLst>
                                          <p:attrName>style.visibility</p:attrName>
                                        </p:attrNameLst>
                                      </p:cBhvr>
                                      <p:to>
                                        <p:strVal val="visible"/>
                                      </p:to>
                                    </p:se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432"/>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200"/>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275"/>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483"/>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274"/>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201"/>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84"/>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42" presetClass="path" presetSubtype="0" accel="50000" decel="50000" fill="hold" nodeType="clickEffect">
                                  <p:stCondLst>
                                    <p:cond delay="0"/>
                                  </p:stCondLst>
                                  <p:childTnLst>
                                    <p:animMotion origin="layout" path="M 4.44444E-6 1.11111E-6 L 0.3 1.11111E-6 " pathEditMode="relative" rAng="0" ptsTypes="AA">
                                      <p:cBhvr>
                                        <p:cTn id="39" dur="1000" fill="hold"/>
                                        <p:tgtEl>
                                          <p:spTgt spid="3"/>
                                        </p:tgtEl>
                                        <p:attrNameLst>
                                          <p:attrName>ppt_x</p:attrName>
                                          <p:attrName>ppt_y</p:attrName>
                                        </p:attrNameLst>
                                      </p:cBhvr>
                                      <p:rCtr x="15000" y="0"/>
                                    </p:animMotion>
                                  </p:childTnLst>
                                </p:cTn>
                              </p:par>
                            </p:childTnLst>
                          </p:cTn>
                        </p:par>
                        <p:par>
                          <p:cTn id="40" fill="hold">
                            <p:stCondLst>
                              <p:cond delay="1000"/>
                            </p:stCondLst>
                            <p:childTnLst>
                              <p:par>
                                <p:cTn id="41" presetID="42" presetClass="path" presetSubtype="0" accel="50000" decel="50000" fill="hold" grpId="1" nodeType="afterEffect">
                                  <p:stCondLst>
                                    <p:cond delay="0"/>
                                  </p:stCondLst>
                                  <p:childTnLst>
                                    <p:animMotion origin="layout" path="M 0.00416 2.59259E-6 L 0.29583 2.59259E-6 " pathEditMode="relative" rAng="0" ptsTypes="AA">
                                      <p:cBhvr>
                                        <p:cTn id="42" dur="1000" fill="hold"/>
                                        <p:tgtEl>
                                          <p:spTgt spid="432"/>
                                        </p:tgtEl>
                                        <p:attrNameLst>
                                          <p:attrName>ppt_x</p:attrName>
                                          <p:attrName>ppt_y</p:attrName>
                                        </p:attrNameLst>
                                      </p:cBhvr>
                                      <p:rCtr x="14583" y="0"/>
                                    </p:animMotion>
                                  </p:childTnLst>
                                </p:cTn>
                              </p:par>
                              <p:par>
                                <p:cTn id="43" presetID="1" presetClass="entr" presetSubtype="0" fill="hold" nodeType="withEffect">
                                  <p:stCondLst>
                                    <p:cond delay="0"/>
                                  </p:stCondLst>
                                  <p:childTnLst>
                                    <p:set>
                                      <p:cBhvr>
                                        <p:cTn id="44" dur="1" fill="hold">
                                          <p:stCondLst>
                                            <p:cond delay="0"/>
                                          </p:stCondLst>
                                        </p:cTn>
                                        <p:tgtEl>
                                          <p:spTgt spid="433"/>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457"/>
                                        </p:tgtEl>
                                        <p:attrNameLst>
                                          <p:attrName>style.visibility</p:attrName>
                                        </p:attrNameLst>
                                      </p:cBhvr>
                                      <p:to>
                                        <p:strVal val="visible"/>
                                      </p:to>
                                    </p:set>
                                  </p:childTnLst>
                                </p:cTn>
                              </p:par>
                              <p:par>
                                <p:cTn id="47" presetID="1" presetClass="exit" presetSubtype="0" fill="hold" nodeType="withEffect">
                                  <p:stCondLst>
                                    <p:cond delay="0"/>
                                  </p:stCondLst>
                                  <p:childTnLst>
                                    <p:set>
                                      <p:cBhvr>
                                        <p:cTn id="48" dur="1" fill="hold">
                                          <p:stCondLst>
                                            <p:cond delay="0"/>
                                          </p:stCondLst>
                                        </p:cTn>
                                        <p:tgtEl>
                                          <p:spTgt spid="3"/>
                                        </p:tgtEl>
                                        <p:attrNameLst>
                                          <p:attrName>style.visibility</p:attrName>
                                        </p:attrNameLst>
                                      </p:cBhvr>
                                      <p:to>
                                        <p:strVal val="hidden"/>
                                      </p:to>
                                    </p:set>
                                  </p:childTnLst>
                                </p:cTn>
                              </p:par>
                              <p:par>
                                <p:cTn id="49" presetID="1" presetClass="entr" presetSubtype="0" fill="hold" nodeType="withEffect">
                                  <p:stCondLst>
                                    <p:cond delay="0"/>
                                  </p:stCondLst>
                                  <p:childTnLst>
                                    <p:set>
                                      <p:cBhvr>
                                        <p:cTn id="50" dur="1" fill="hold">
                                          <p:stCondLst>
                                            <p:cond delay="0"/>
                                          </p:stCondLst>
                                        </p:cTn>
                                        <p:tgtEl>
                                          <p:spTgt spid="202"/>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208"/>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42" presetClass="path" presetSubtype="0" accel="50000" decel="50000" fill="hold" nodeType="clickEffect">
                                  <p:stCondLst>
                                    <p:cond delay="0"/>
                                  </p:stCondLst>
                                  <p:childTnLst>
                                    <p:animMotion origin="layout" path="M 2.5E-6 0.00046 L 2.5E-6 -0.05949 " pathEditMode="relative" rAng="0" ptsTypes="AA">
                                      <p:cBhvr>
                                        <p:cTn id="56" dur="1000" fill="hold"/>
                                        <p:tgtEl>
                                          <p:spTgt spid="433"/>
                                        </p:tgtEl>
                                        <p:attrNameLst>
                                          <p:attrName>ppt_x</p:attrName>
                                          <p:attrName>ppt_y</p:attrName>
                                        </p:attrNameLst>
                                      </p:cBhvr>
                                      <p:rCtr x="0" y="-3009"/>
                                    </p:animMotion>
                                  </p:childTnLst>
                                </p:cTn>
                              </p:par>
                            </p:childTnLst>
                          </p:cTn>
                        </p:par>
                        <p:par>
                          <p:cTn id="57" fill="hold">
                            <p:stCondLst>
                              <p:cond delay="1000"/>
                            </p:stCondLst>
                            <p:childTnLst>
                              <p:par>
                                <p:cTn id="58" presetID="42" presetClass="path" presetSubtype="0" accel="50000" decel="50000" fill="hold" grpId="1" nodeType="afterEffect">
                                  <p:stCondLst>
                                    <p:cond delay="0"/>
                                  </p:stCondLst>
                                  <p:childTnLst>
                                    <p:animMotion origin="layout" path="M 0.00209 1.48148E-6 L -0.29444 1.48148E-6 " pathEditMode="relative" rAng="0" ptsTypes="AA">
                                      <p:cBhvr>
                                        <p:cTn id="59" dur="1000" fill="hold"/>
                                        <p:tgtEl>
                                          <p:spTgt spid="274"/>
                                        </p:tgtEl>
                                        <p:attrNameLst>
                                          <p:attrName>ppt_x</p:attrName>
                                          <p:attrName>ppt_y</p:attrName>
                                        </p:attrNameLst>
                                      </p:cBhvr>
                                      <p:rCtr x="-14826" y="0"/>
                                    </p:animMotion>
                                  </p:childTnLst>
                                </p:cTn>
                              </p:par>
                              <p:par>
                                <p:cTn id="60" presetID="1" presetClass="entr" presetSubtype="0" fill="hold" nodeType="withEffect">
                                  <p:stCondLst>
                                    <p:cond delay="0"/>
                                  </p:stCondLst>
                                  <p:childTnLst>
                                    <p:set>
                                      <p:cBhvr>
                                        <p:cTn id="61" dur="1" fill="hold">
                                          <p:stCondLst>
                                            <p:cond delay="0"/>
                                          </p:stCondLst>
                                        </p:cTn>
                                        <p:tgtEl>
                                          <p:spTgt spid="209"/>
                                        </p:tgtEl>
                                        <p:attrNameLst>
                                          <p:attrName>style.visibility</p:attrName>
                                        </p:attrNameLst>
                                      </p:cBhvr>
                                      <p:to>
                                        <p:strVal val="visible"/>
                                      </p:to>
                                    </p:set>
                                  </p:childTnLst>
                                </p:cTn>
                              </p:par>
                              <p:par>
                                <p:cTn id="62" presetID="1" presetClass="entr" presetSubtype="0" fill="hold" nodeType="withEffect">
                                  <p:stCondLst>
                                    <p:cond delay="0"/>
                                  </p:stCondLst>
                                  <p:childTnLst>
                                    <p:set>
                                      <p:cBhvr>
                                        <p:cTn id="63" dur="1" fill="hold">
                                          <p:stCondLst>
                                            <p:cond delay="0"/>
                                          </p:stCondLst>
                                        </p:cTn>
                                        <p:tgtEl>
                                          <p:spTgt spid="210"/>
                                        </p:tgtEl>
                                        <p:attrNameLst>
                                          <p:attrName>style.visibility</p:attrName>
                                        </p:attrNameLst>
                                      </p:cBhvr>
                                      <p:to>
                                        <p:strVal val="visible"/>
                                      </p:to>
                                    </p:set>
                                  </p:childTnLst>
                                </p:cTn>
                              </p:par>
                            </p:childTnLst>
                          </p:cTn>
                        </p:par>
                        <p:par>
                          <p:cTn id="64" fill="hold">
                            <p:stCondLst>
                              <p:cond delay="2000"/>
                            </p:stCondLst>
                            <p:childTnLst>
                              <p:par>
                                <p:cTn id="65" presetID="1" presetClass="entr" presetSubtype="0" fill="hold" nodeType="afterEffect">
                                  <p:stCondLst>
                                    <p:cond delay="500"/>
                                  </p:stCondLst>
                                  <p:childTnLst>
                                    <p:set>
                                      <p:cBhvr>
                                        <p:cTn id="66" dur="1" fill="hold">
                                          <p:stCondLst>
                                            <p:cond delay="0"/>
                                          </p:stCondLst>
                                        </p:cTn>
                                        <p:tgtEl>
                                          <p:spTgt spid="184"/>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xit" presetSubtype="0" fill="hold" nodeType="clickEffect">
                                  <p:stCondLst>
                                    <p:cond delay="0"/>
                                  </p:stCondLst>
                                  <p:childTnLst>
                                    <p:set>
                                      <p:cBhvr>
                                        <p:cTn id="70" dur="1" fill="hold">
                                          <p:stCondLst>
                                            <p:cond delay="0"/>
                                          </p:stCondLst>
                                        </p:cTn>
                                        <p:tgtEl>
                                          <p:spTgt spid="184"/>
                                        </p:tgtEl>
                                        <p:attrNameLst>
                                          <p:attrName>style.visibility</p:attrName>
                                        </p:attrNameLst>
                                      </p:cBhvr>
                                      <p:to>
                                        <p:strVal val="hidden"/>
                                      </p:to>
                                    </p:set>
                                  </p:childTnLst>
                                </p:cTn>
                              </p:par>
                              <p:par>
                                <p:cTn id="71" presetID="1" presetClass="entr" presetSubtype="0" fill="hold" nodeType="withEffect">
                                  <p:stCondLst>
                                    <p:cond delay="0"/>
                                  </p:stCondLst>
                                  <p:childTnLst>
                                    <p:set>
                                      <p:cBhvr>
                                        <p:cTn id="72" dur="1" fill="hold">
                                          <p:stCondLst>
                                            <p:cond delay="0"/>
                                          </p:stCondLst>
                                        </p:cTn>
                                        <p:tgtEl>
                                          <p:spTgt spid="19"/>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nodeType="clickEffect">
                                  <p:stCondLst>
                                    <p:cond delay="0"/>
                                  </p:stCondLst>
                                  <p:childTnLst>
                                    <p:set>
                                      <p:cBhvr>
                                        <p:cTn id="76" dur="1" fill="hold">
                                          <p:stCondLst>
                                            <p:cond delay="0"/>
                                          </p:stCondLst>
                                        </p:cTn>
                                        <p:tgtEl>
                                          <p:spTgt spid="470"/>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207"/>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xit" presetSubtype="0" fill="hold" grpId="1" nodeType="clickEffect">
                                  <p:stCondLst>
                                    <p:cond delay="0"/>
                                  </p:stCondLst>
                                  <p:childTnLst>
                                    <p:set>
                                      <p:cBhvr>
                                        <p:cTn id="82" dur="1" fill="hold">
                                          <p:stCondLst>
                                            <p:cond delay="0"/>
                                          </p:stCondLst>
                                        </p:cTn>
                                        <p:tgtEl>
                                          <p:spTgt spid="207"/>
                                        </p:tgtEl>
                                        <p:attrNameLst>
                                          <p:attrName>style.visibility</p:attrName>
                                        </p:attrNameLst>
                                      </p:cBhvr>
                                      <p:to>
                                        <p:strVal val="hidden"/>
                                      </p:to>
                                    </p:set>
                                  </p:childTnLst>
                                </p:cTn>
                              </p:par>
                              <p:par>
                                <p:cTn id="83" presetID="1" presetClass="exit" presetSubtype="0" fill="hold" nodeType="withEffect">
                                  <p:stCondLst>
                                    <p:cond delay="0"/>
                                  </p:stCondLst>
                                  <p:childTnLst>
                                    <p:set>
                                      <p:cBhvr>
                                        <p:cTn id="84" dur="1" fill="hold">
                                          <p:stCondLst>
                                            <p:cond delay="0"/>
                                          </p:stCondLst>
                                        </p:cTn>
                                        <p:tgtEl>
                                          <p:spTgt spid="1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3" grpId="0" animBg="1"/>
      <p:bldP spid="268" grpId="0" animBg="1"/>
      <p:bldP spid="269" grpId="0" animBg="1"/>
      <p:bldP spid="274" grpId="0" animBg="1"/>
      <p:bldP spid="274" grpId="1" animBg="1"/>
      <p:bldP spid="275" grpId="0" animBg="1"/>
      <p:bldP spid="284" grpId="0" animBg="1"/>
      <p:bldP spid="432" grpId="0" animBg="1"/>
      <p:bldP spid="432" grpId="1" animBg="1"/>
      <p:bldP spid="207" grpId="0" animBg="1"/>
      <p:bldP spid="207" grpId="1" animBg="1"/>
      <p:bldP spid="200" grpId="0" animBg="1"/>
      <p:bldP spid="201" grpId="0" animBg="1"/>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0" name="Group 469"/>
          <p:cNvGrpSpPr/>
          <p:nvPr/>
        </p:nvGrpSpPr>
        <p:grpSpPr>
          <a:xfrm>
            <a:off x="3632200" y="4549508"/>
            <a:ext cx="1500615" cy="435242"/>
            <a:chOff x="6576585" y="3527158"/>
            <a:chExt cx="1500615" cy="435242"/>
          </a:xfrm>
        </p:grpSpPr>
        <p:cxnSp>
          <p:nvCxnSpPr>
            <p:cNvPr id="471" name="Straight Arrow Connector 470"/>
            <p:cNvCxnSpPr/>
            <p:nvPr/>
          </p:nvCxnSpPr>
          <p:spPr>
            <a:xfrm flipV="1">
              <a:off x="8077200" y="3527158"/>
              <a:ext cx="0" cy="93511"/>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2" name="Straight Arrow Connector 471"/>
            <p:cNvCxnSpPr/>
            <p:nvPr/>
          </p:nvCxnSpPr>
          <p:spPr>
            <a:xfrm flipV="1">
              <a:off x="7620000" y="3527425"/>
              <a:ext cx="3895"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3" name="Straight Arrow Connector 472"/>
            <p:cNvCxnSpPr/>
            <p:nvPr/>
          </p:nvCxnSpPr>
          <p:spPr>
            <a:xfrm flipV="1">
              <a:off x="71628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4" name="Straight Arrow Connector 473"/>
            <p:cNvCxnSpPr/>
            <p:nvPr/>
          </p:nvCxnSpPr>
          <p:spPr>
            <a:xfrm flipV="1">
              <a:off x="67056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5" name="Straight Arrow Connector 474"/>
            <p:cNvCxnSpPr/>
            <p:nvPr/>
          </p:nvCxnSpPr>
          <p:spPr>
            <a:xfrm flipH="1" flipV="1">
              <a:off x="80724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6" name="Straight Arrow Connector 475"/>
            <p:cNvCxnSpPr/>
            <p:nvPr/>
          </p:nvCxnSpPr>
          <p:spPr>
            <a:xfrm flipH="1" flipV="1">
              <a:off x="76152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7" name="Straight Arrow Connector 476"/>
            <p:cNvCxnSpPr/>
            <p:nvPr/>
          </p:nvCxnSpPr>
          <p:spPr>
            <a:xfrm flipH="1" flipV="1">
              <a:off x="71580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8" name="Straight Arrow Connector 477"/>
            <p:cNvCxnSpPr/>
            <p:nvPr/>
          </p:nvCxnSpPr>
          <p:spPr>
            <a:xfrm flipH="1" flipV="1">
              <a:off x="67008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9" name="Straight Arrow Connector 478"/>
            <p:cNvCxnSpPr/>
            <p:nvPr/>
          </p:nvCxnSpPr>
          <p:spPr>
            <a:xfrm>
              <a:off x="657658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0" name="Straight Arrow Connector 479"/>
            <p:cNvCxnSpPr/>
            <p:nvPr/>
          </p:nvCxnSpPr>
          <p:spPr>
            <a:xfrm>
              <a:off x="70350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1" name="Straight Arrow Connector 480"/>
            <p:cNvCxnSpPr/>
            <p:nvPr/>
          </p:nvCxnSpPr>
          <p:spPr>
            <a:xfrm>
              <a:off x="7491730"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2" name="Straight Arrow Connector 481"/>
            <p:cNvCxnSpPr/>
            <p:nvPr/>
          </p:nvCxnSpPr>
          <p:spPr>
            <a:xfrm>
              <a:off x="79494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a:xfrm>
            <a:off x="0" y="0"/>
            <a:ext cx="9144000" cy="838200"/>
          </a:xfrm>
        </p:spPr>
        <p:txBody>
          <a:bodyPr>
            <a:normAutofit/>
          </a:bodyPr>
          <a:lstStyle/>
          <a:p>
            <a:r>
              <a:rPr lang="en-US" smtClean="0"/>
              <a:t>   Approximating the Best of Both Worlds</a:t>
            </a:r>
            <a:endParaRPr lang="en-US"/>
          </a:p>
        </p:txBody>
      </p:sp>
      <p:sp>
        <p:nvSpPr>
          <p:cNvPr id="274" name="Content Placeholder 2"/>
          <p:cNvSpPr txBox="1">
            <a:spLocks/>
          </p:cNvSpPr>
          <p:nvPr/>
        </p:nvSpPr>
        <p:spPr>
          <a:xfrm>
            <a:off x="3173355"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rPr>
              <a:t>Low Latency </a:t>
            </a:r>
          </a:p>
        </p:txBody>
      </p:sp>
      <p:sp>
        <p:nvSpPr>
          <p:cNvPr id="284" name="Rounded Rectangle 283"/>
          <p:cNvSpPr/>
          <p:nvPr/>
        </p:nvSpPr>
        <p:spPr>
          <a:xfrm>
            <a:off x="316865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cs typeface="Calibri"/>
              </a:rPr>
              <a:t>Our Proposal</a:t>
            </a:r>
            <a:endParaRPr lang="en-US" sz="3200" b="1">
              <a:solidFill>
                <a:srgbClr val="FFFF00"/>
              </a:solidFill>
              <a:cs typeface="Calibri"/>
            </a:endParaRPr>
          </a:p>
        </p:txBody>
      </p:sp>
      <p:sp>
        <p:nvSpPr>
          <p:cNvPr id="432" name="Content Placeholder 2"/>
          <p:cNvSpPr txBox="1">
            <a:spLocks/>
          </p:cNvSpPr>
          <p:nvPr/>
        </p:nvSpPr>
        <p:spPr>
          <a:xfrm>
            <a:off x="3161828" y="1607897"/>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rPr>
              <a:t>Small Area </a:t>
            </a:r>
          </a:p>
        </p:txBody>
      </p:sp>
      <p:grpSp>
        <p:nvGrpSpPr>
          <p:cNvPr id="433" name="Group 432"/>
          <p:cNvGrpSpPr/>
          <p:nvPr/>
        </p:nvGrpSpPr>
        <p:grpSpPr>
          <a:xfrm>
            <a:off x="3579177" y="2961217"/>
            <a:ext cx="1742123" cy="1577974"/>
            <a:chOff x="6487477" y="1949184"/>
            <a:chExt cx="1742123" cy="1577974"/>
          </a:xfrm>
        </p:grpSpPr>
        <p:cxnSp>
          <p:nvCxnSpPr>
            <p:cNvPr id="453" name="Straight Arrow Connector 452"/>
            <p:cNvCxnSpPr/>
            <p:nvPr/>
          </p:nvCxnSpPr>
          <p:spPr>
            <a:xfrm flipV="1">
              <a:off x="80438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4" name="Straight Arrow Connector 453"/>
            <p:cNvCxnSpPr/>
            <p:nvPr/>
          </p:nvCxnSpPr>
          <p:spPr>
            <a:xfrm flipV="1">
              <a:off x="75866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5" name="Straight Arrow Connector 454"/>
            <p:cNvCxnSpPr/>
            <p:nvPr/>
          </p:nvCxnSpPr>
          <p:spPr>
            <a:xfrm flipH="1" flipV="1">
              <a:off x="7126715" y="1949184"/>
              <a:ext cx="2744" cy="8689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6" name="Straight Arrow Connector 455"/>
            <p:cNvCxnSpPr/>
            <p:nvPr/>
          </p:nvCxnSpPr>
          <p:spPr>
            <a:xfrm flipV="1">
              <a:off x="66722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34" name="Oval 433"/>
            <p:cNvSpPr/>
            <p:nvPr/>
          </p:nvSpPr>
          <p:spPr>
            <a:xfrm>
              <a:off x="78638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36" name="Oval 435"/>
            <p:cNvSpPr/>
            <p:nvPr/>
          </p:nvSpPr>
          <p:spPr>
            <a:xfrm>
              <a:off x="74066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37" name="Oval 436"/>
            <p:cNvSpPr/>
            <p:nvPr/>
          </p:nvSpPr>
          <p:spPr>
            <a:xfrm>
              <a:off x="69494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0" name="Oval 439"/>
            <p:cNvSpPr/>
            <p:nvPr/>
          </p:nvSpPr>
          <p:spPr>
            <a:xfrm>
              <a:off x="64922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1" name="Oval 440"/>
            <p:cNvSpPr/>
            <p:nvPr/>
          </p:nvSpPr>
          <p:spPr>
            <a:xfrm>
              <a:off x="78638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2" name="Oval 441"/>
            <p:cNvSpPr/>
            <p:nvPr/>
          </p:nvSpPr>
          <p:spPr>
            <a:xfrm>
              <a:off x="74066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3" name="Oval 442"/>
            <p:cNvSpPr/>
            <p:nvPr/>
          </p:nvSpPr>
          <p:spPr>
            <a:xfrm>
              <a:off x="69494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4" name="Oval 443"/>
            <p:cNvSpPr/>
            <p:nvPr/>
          </p:nvSpPr>
          <p:spPr>
            <a:xfrm>
              <a:off x="64922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5" name="Oval 444"/>
            <p:cNvSpPr/>
            <p:nvPr/>
          </p:nvSpPr>
          <p:spPr>
            <a:xfrm>
              <a:off x="78638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6" name="Oval 445"/>
            <p:cNvSpPr/>
            <p:nvPr/>
          </p:nvSpPr>
          <p:spPr>
            <a:xfrm>
              <a:off x="74066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7" name="Oval 446"/>
            <p:cNvSpPr/>
            <p:nvPr/>
          </p:nvSpPr>
          <p:spPr>
            <a:xfrm>
              <a:off x="69494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8" name="Oval 447"/>
            <p:cNvSpPr/>
            <p:nvPr/>
          </p:nvSpPr>
          <p:spPr>
            <a:xfrm>
              <a:off x="64922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9" name="Oval 448"/>
            <p:cNvSpPr/>
            <p:nvPr/>
          </p:nvSpPr>
          <p:spPr>
            <a:xfrm>
              <a:off x="78590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50" name="Oval 449"/>
            <p:cNvSpPr/>
            <p:nvPr/>
          </p:nvSpPr>
          <p:spPr>
            <a:xfrm>
              <a:off x="74018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51" name="Oval 450"/>
            <p:cNvSpPr/>
            <p:nvPr/>
          </p:nvSpPr>
          <p:spPr>
            <a:xfrm>
              <a:off x="69446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52" name="Oval 451"/>
            <p:cNvSpPr/>
            <p:nvPr/>
          </p:nvSpPr>
          <p:spPr>
            <a:xfrm>
              <a:off x="64874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grpSp>
        <p:nvGrpSpPr>
          <p:cNvPr id="457" name="Group 456"/>
          <p:cNvGrpSpPr/>
          <p:nvPr/>
        </p:nvGrpSpPr>
        <p:grpSpPr>
          <a:xfrm>
            <a:off x="3579177" y="4953000"/>
            <a:ext cx="1742123" cy="1447800"/>
            <a:chOff x="6487477" y="3962400"/>
            <a:chExt cx="1742123" cy="1447800"/>
          </a:xfrm>
        </p:grpSpPr>
        <p:sp>
          <p:nvSpPr>
            <p:cNvPr id="458" name="Rectangle 457"/>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459" name="Rectangle 458"/>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460" name="Rectangle 459"/>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461" name="Rectangle 460"/>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462" name="Oval 461"/>
            <p:cNvSpPr/>
            <p:nvPr/>
          </p:nvSpPr>
          <p:spPr>
            <a:xfrm>
              <a:off x="78638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3" name="Oval 462"/>
            <p:cNvSpPr/>
            <p:nvPr/>
          </p:nvSpPr>
          <p:spPr>
            <a:xfrm>
              <a:off x="74066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4" name="Oval 463"/>
            <p:cNvSpPr/>
            <p:nvPr/>
          </p:nvSpPr>
          <p:spPr>
            <a:xfrm>
              <a:off x="69494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5" name="Oval 464"/>
            <p:cNvSpPr/>
            <p:nvPr/>
          </p:nvSpPr>
          <p:spPr>
            <a:xfrm>
              <a:off x="64922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6" name="Oval 465"/>
            <p:cNvSpPr/>
            <p:nvPr/>
          </p:nvSpPr>
          <p:spPr>
            <a:xfrm>
              <a:off x="78638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7" name="Oval 466"/>
            <p:cNvSpPr/>
            <p:nvPr/>
          </p:nvSpPr>
          <p:spPr>
            <a:xfrm>
              <a:off x="74066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8" name="Oval 467"/>
            <p:cNvSpPr/>
            <p:nvPr/>
          </p:nvSpPr>
          <p:spPr>
            <a:xfrm>
              <a:off x="69494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9" name="Oval 468"/>
            <p:cNvSpPr/>
            <p:nvPr/>
          </p:nvSpPr>
          <p:spPr>
            <a:xfrm>
              <a:off x="64922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grpSp>
        <p:nvGrpSpPr>
          <p:cNvPr id="4" name="Group 3"/>
          <p:cNvGrpSpPr/>
          <p:nvPr/>
        </p:nvGrpSpPr>
        <p:grpSpPr>
          <a:xfrm>
            <a:off x="304800" y="914400"/>
            <a:ext cx="2863850" cy="5486400"/>
            <a:chOff x="304800" y="762000"/>
            <a:chExt cx="2863850" cy="5486400"/>
          </a:xfrm>
        </p:grpSpPr>
        <p:grpSp>
          <p:nvGrpSpPr>
            <p:cNvPr id="148" name="Group 147"/>
            <p:cNvGrpSpPr/>
            <p:nvPr/>
          </p:nvGrpSpPr>
          <p:grpSpPr>
            <a:xfrm>
              <a:off x="495300" y="914400"/>
              <a:ext cx="2514600" cy="5334000"/>
              <a:chOff x="495300" y="914400"/>
              <a:chExt cx="2514600" cy="5334000"/>
            </a:xfrm>
          </p:grpSpPr>
          <p:sp>
            <p:nvSpPr>
              <p:cNvPr id="149" name="Rounded Rectangle 148"/>
              <p:cNvSpPr/>
              <p:nvPr/>
            </p:nvSpPr>
            <p:spPr>
              <a:xfrm>
                <a:off x="495300" y="9144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prstClr val="black"/>
                    </a:solidFill>
                    <a:cs typeface="Calibri"/>
                  </a:rPr>
                  <a:t>Long </a:t>
                </a:r>
                <a:r>
                  <a:rPr lang="en-US" sz="3200" b="1" err="1" smtClean="0">
                    <a:solidFill>
                      <a:prstClr val="black"/>
                    </a:solidFill>
                    <a:cs typeface="Calibri"/>
                  </a:rPr>
                  <a:t>Bitline</a:t>
                </a:r>
                <a:endParaRPr lang="en-US" sz="3200" b="1">
                  <a:solidFill>
                    <a:prstClr val="black"/>
                  </a:solidFill>
                  <a:cs typeface="Calibri"/>
                </a:endParaRPr>
              </a:p>
            </p:txBody>
          </p:sp>
          <p:sp>
            <p:nvSpPr>
              <p:cNvPr id="150" name="Rectangle 149"/>
              <p:cNvSpPr/>
              <p:nvPr/>
            </p:nvSpPr>
            <p:spPr>
              <a:xfrm>
                <a:off x="22098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51" name="Straight Arrow Connector 150"/>
              <p:cNvCxnSpPr>
                <a:stCxn id="150" idx="0"/>
              </p:cNvCxnSpPr>
              <p:nvPr/>
            </p:nvCxnSpPr>
            <p:spPr>
              <a:xfrm flipV="1">
                <a:off x="23926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2" name="Rectangle 151"/>
              <p:cNvSpPr/>
              <p:nvPr/>
            </p:nvSpPr>
            <p:spPr>
              <a:xfrm>
                <a:off x="17526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53" name="Straight Arrow Connector 152"/>
              <p:cNvCxnSpPr>
                <a:stCxn id="152" idx="0"/>
              </p:cNvCxnSpPr>
              <p:nvPr/>
            </p:nvCxnSpPr>
            <p:spPr>
              <a:xfrm flipV="1">
                <a:off x="19354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Rectangle 153"/>
              <p:cNvSpPr/>
              <p:nvPr/>
            </p:nvSpPr>
            <p:spPr>
              <a:xfrm>
                <a:off x="12954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55" name="Straight Arrow Connector 154"/>
              <p:cNvCxnSpPr>
                <a:stCxn id="154" idx="0"/>
              </p:cNvCxnSpPr>
              <p:nvPr/>
            </p:nvCxnSpPr>
            <p:spPr>
              <a:xfrm flipV="1">
                <a:off x="14782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6" name="Rectangle 155"/>
              <p:cNvSpPr/>
              <p:nvPr/>
            </p:nvSpPr>
            <p:spPr>
              <a:xfrm>
                <a:off x="8382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57" name="Straight Arrow Connector 156"/>
              <p:cNvCxnSpPr>
                <a:stCxn id="156" idx="0"/>
              </p:cNvCxnSpPr>
              <p:nvPr/>
            </p:nvCxnSpPr>
            <p:spPr>
              <a:xfrm flipV="1">
                <a:off x="10210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8" name="Oval 157"/>
              <p:cNvSpPr/>
              <p:nvPr/>
            </p:nvSpPr>
            <p:spPr>
              <a:xfrm>
                <a:off x="22145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59" name="Oval 158"/>
              <p:cNvSpPr/>
              <p:nvPr/>
            </p:nvSpPr>
            <p:spPr>
              <a:xfrm>
                <a:off x="17573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0" name="Oval 159"/>
              <p:cNvSpPr/>
              <p:nvPr/>
            </p:nvSpPr>
            <p:spPr>
              <a:xfrm>
                <a:off x="13001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1" name="Oval 160"/>
              <p:cNvSpPr/>
              <p:nvPr/>
            </p:nvSpPr>
            <p:spPr>
              <a:xfrm>
                <a:off x="8429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2" name="Oval 161"/>
              <p:cNvSpPr/>
              <p:nvPr/>
            </p:nvSpPr>
            <p:spPr>
              <a:xfrm>
                <a:off x="22145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3" name="Oval 162"/>
              <p:cNvSpPr/>
              <p:nvPr/>
            </p:nvSpPr>
            <p:spPr>
              <a:xfrm>
                <a:off x="17573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4" name="Oval 163"/>
              <p:cNvSpPr/>
              <p:nvPr/>
            </p:nvSpPr>
            <p:spPr>
              <a:xfrm>
                <a:off x="13001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5" name="Oval 164"/>
              <p:cNvSpPr/>
              <p:nvPr/>
            </p:nvSpPr>
            <p:spPr>
              <a:xfrm>
                <a:off x="8429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6" name="Oval 165"/>
              <p:cNvSpPr/>
              <p:nvPr/>
            </p:nvSpPr>
            <p:spPr>
              <a:xfrm>
                <a:off x="22145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7" name="Oval 166"/>
              <p:cNvSpPr/>
              <p:nvPr/>
            </p:nvSpPr>
            <p:spPr>
              <a:xfrm>
                <a:off x="17573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8" name="Oval 167"/>
              <p:cNvSpPr/>
              <p:nvPr/>
            </p:nvSpPr>
            <p:spPr>
              <a:xfrm>
                <a:off x="13001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9" name="Oval 168"/>
              <p:cNvSpPr/>
              <p:nvPr/>
            </p:nvSpPr>
            <p:spPr>
              <a:xfrm>
                <a:off x="8429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0" name="Oval 169"/>
              <p:cNvSpPr/>
              <p:nvPr/>
            </p:nvSpPr>
            <p:spPr>
              <a:xfrm>
                <a:off x="22145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1" name="Oval 170"/>
              <p:cNvSpPr/>
              <p:nvPr/>
            </p:nvSpPr>
            <p:spPr>
              <a:xfrm>
                <a:off x="17573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2" name="Oval 171"/>
              <p:cNvSpPr/>
              <p:nvPr/>
            </p:nvSpPr>
            <p:spPr>
              <a:xfrm>
                <a:off x="13001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3" name="Oval 172"/>
              <p:cNvSpPr/>
              <p:nvPr/>
            </p:nvSpPr>
            <p:spPr>
              <a:xfrm>
                <a:off x="8429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4" name="Oval 173"/>
              <p:cNvSpPr/>
              <p:nvPr/>
            </p:nvSpPr>
            <p:spPr>
              <a:xfrm>
                <a:off x="22145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5" name="Oval 174"/>
              <p:cNvSpPr/>
              <p:nvPr/>
            </p:nvSpPr>
            <p:spPr>
              <a:xfrm>
                <a:off x="17573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6" name="Oval 175"/>
              <p:cNvSpPr/>
              <p:nvPr/>
            </p:nvSpPr>
            <p:spPr>
              <a:xfrm>
                <a:off x="13001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7" name="Oval 176"/>
              <p:cNvSpPr/>
              <p:nvPr/>
            </p:nvSpPr>
            <p:spPr>
              <a:xfrm>
                <a:off x="8429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8" name="Oval 177"/>
              <p:cNvSpPr/>
              <p:nvPr/>
            </p:nvSpPr>
            <p:spPr>
              <a:xfrm>
                <a:off x="22098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9" name="Oval 178"/>
              <p:cNvSpPr/>
              <p:nvPr/>
            </p:nvSpPr>
            <p:spPr>
              <a:xfrm>
                <a:off x="17526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80" name="Oval 179"/>
              <p:cNvSpPr/>
              <p:nvPr/>
            </p:nvSpPr>
            <p:spPr>
              <a:xfrm>
                <a:off x="12954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81" name="Oval 180"/>
              <p:cNvSpPr/>
              <p:nvPr/>
            </p:nvSpPr>
            <p:spPr>
              <a:xfrm>
                <a:off x="8382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sp>
          <p:nvSpPr>
            <p:cNvPr id="268" name="Content Placeholder 2"/>
            <p:cNvSpPr txBox="1">
              <a:spLocks/>
            </p:cNvSpPr>
            <p:nvPr/>
          </p:nvSpPr>
          <p:spPr>
            <a:xfrm>
              <a:off x="457200" y="14630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rPr>
                <a:t>Small Area </a:t>
              </a:r>
            </a:p>
          </p:txBody>
        </p:sp>
        <p:sp>
          <p:nvSpPr>
            <p:cNvPr id="269" name="Rounded Rectangle 268"/>
            <p:cNvSpPr/>
            <p:nvPr/>
          </p:nvSpPr>
          <p:spPr>
            <a:xfrm>
              <a:off x="457200" y="7620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cs typeface="Calibri"/>
                </a:rPr>
                <a:t>Long </a:t>
              </a:r>
              <a:r>
                <a:rPr lang="en-US" sz="3200" b="1" dirty="0" err="1" smtClean="0">
                  <a:solidFill>
                    <a:srgbClr val="FFFF00"/>
                  </a:solidFill>
                  <a:cs typeface="Calibri"/>
                </a:rPr>
                <a:t>Bitline</a:t>
              </a:r>
              <a:endParaRPr lang="en-US" sz="3200" b="1" dirty="0">
                <a:solidFill>
                  <a:srgbClr val="FFFF00"/>
                </a:solidFill>
                <a:cs typeface="Calibri"/>
              </a:endParaRPr>
            </a:p>
          </p:txBody>
        </p:sp>
        <p:grpSp>
          <p:nvGrpSpPr>
            <p:cNvPr id="3" name="Group 2"/>
            <p:cNvGrpSpPr/>
            <p:nvPr/>
          </p:nvGrpSpPr>
          <p:grpSpPr>
            <a:xfrm>
              <a:off x="838200" y="3200400"/>
              <a:ext cx="1742123" cy="3048000"/>
              <a:chOff x="844550" y="3200400"/>
              <a:chExt cx="1742123" cy="3048000"/>
            </a:xfrm>
          </p:grpSpPr>
          <p:sp>
            <p:nvSpPr>
              <p:cNvPr id="287" name="Rectangle 286"/>
              <p:cNvSpPr/>
              <p:nvPr/>
            </p:nvSpPr>
            <p:spPr>
              <a:xfrm>
                <a:off x="22161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88" name="Straight Arrow Connector 287"/>
              <p:cNvCxnSpPr>
                <a:stCxn id="287" idx="0"/>
              </p:cNvCxnSpPr>
              <p:nvPr/>
            </p:nvCxnSpPr>
            <p:spPr>
              <a:xfrm flipV="1">
                <a:off x="23990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9" name="Rectangle 288"/>
              <p:cNvSpPr/>
              <p:nvPr/>
            </p:nvSpPr>
            <p:spPr>
              <a:xfrm>
                <a:off x="17589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90" name="Straight Arrow Connector 289"/>
              <p:cNvCxnSpPr>
                <a:stCxn id="289" idx="0"/>
              </p:cNvCxnSpPr>
              <p:nvPr/>
            </p:nvCxnSpPr>
            <p:spPr>
              <a:xfrm flipV="1">
                <a:off x="19418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1" name="Rectangle 290"/>
              <p:cNvSpPr/>
              <p:nvPr/>
            </p:nvSpPr>
            <p:spPr>
              <a:xfrm>
                <a:off x="13017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92" name="Straight Arrow Connector 291"/>
              <p:cNvCxnSpPr>
                <a:stCxn id="291" idx="0"/>
              </p:cNvCxnSpPr>
              <p:nvPr/>
            </p:nvCxnSpPr>
            <p:spPr>
              <a:xfrm flipV="1">
                <a:off x="14846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3" name="Rectangle 292"/>
              <p:cNvSpPr/>
              <p:nvPr/>
            </p:nvSpPr>
            <p:spPr>
              <a:xfrm>
                <a:off x="8445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94" name="Straight Arrow Connector 293"/>
              <p:cNvCxnSpPr>
                <a:stCxn id="293" idx="0"/>
              </p:cNvCxnSpPr>
              <p:nvPr/>
            </p:nvCxnSpPr>
            <p:spPr>
              <a:xfrm flipV="1">
                <a:off x="10274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5" name="Oval 294"/>
              <p:cNvSpPr/>
              <p:nvPr/>
            </p:nvSpPr>
            <p:spPr>
              <a:xfrm>
                <a:off x="22209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96" name="Oval 295"/>
              <p:cNvSpPr/>
              <p:nvPr/>
            </p:nvSpPr>
            <p:spPr>
              <a:xfrm>
                <a:off x="17637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97" name="Oval 296"/>
              <p:cNvSpPr/>
              <p:nvPr/>
            </p:nvSpPr>
            <p:spPr>
              <a:xfrm>
                <a:off x="13065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98" name="Oval 297"/>
              <p:cNvSpPr/>
              <p:nvPr/>
            </p:nvSpPr>
            <p:spPr>
              <a:xfrm>
                <a:off x="8493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99" name="Oval 298"/>
              <p:cNvSpPr/>
              <p:nvPr/>
            </p:nvSpPr>
            <p:spPr>
              <a:xfrm>
                <a:off x="22209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0" name="Oval 299"/>
              <p:cNvSpPr/>
              <p:nvPr/>
            </p:nvSpPr>
            <p:spPr>
              <a:xfrm>
                <a:off x="17637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1" name="Oval 300"/>
              <p:cNvSpPr/>
              <p:nvPr/>
            </p:nvSpPr>
            <p:spPr>
              <a:xfrm>
                <a:off x="13065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2" name="Oval 301"/>
              <p:cNvSpPr/>
              <p:nvPr/>
            </p:nvSpPr>
            <p:spPr>
              <a:xfrm>
                <a:off x="8493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3" name="Oval 302"/>
              <p:cNvSpPr/>
              <p:nvPr/>
            </p:nvSpPr>
            <p:spPr>
              <a:xfrm>
                <a:off x="22209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4" name="Oval 303"/>
              <p:cNvSpPr/>
              <p:nvPr/>
            </p:nvSpPr>
            <p:spPr>
              <a:xfrm>
                <a:off x="17637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5" name="Oval 304"/>
              <p:cNvSpPr/>
              <p:nvPr/>
            </p:nvSpPr>
            <p:spPr>
              <a:xfrm>
                <a:off x="13065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6" name="Oval 305"/>
              <p:cNvSpPr/>
              <p:nvPr/>
            </p:nvSpPr>
            <p:spPr>
              <a:xfrm>
                <a:off x="8493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7" name="Oval 306"/>
              <p:cNvSpPr/>
              <p:nvPr/>
            </p:nvSpPr>
            <p:spPr>
              <a:xfrm>
                <a:off x="22209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8" name="Oval 307"/>
              <p:cNvSpPr/>
              <p:nvPr/>
            </p:nvSpPr>
            <p:spPr>
              <a:xfrm>
                <a:off x="17637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9" name="Oval 308"/>
              <p:cNvSpPr/>
              <p:nvPr/>
            </p:nvSpPr>
            <p:spPr>
              <a:xfrm>
                <a:off x="13065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10" name="Oval 309"/>
              <p:cNvSpPr/>
              <p:nvPr/>
            </p:nvSpPr>
            <p:spPr>
              <a:xfrm>
                <a:off x="8493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11" name="Oval 310"/>
              <p:cNvSpPr/>
              <p:nvPr/>
            </p:nvSpPr>
            <p:spPr>
              <a:xfrm>
                <a:off x="22209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12" name="Oval 311"/>
              <p:cNvSpPr/>
              <p:nvPr/>
            </p:nvSpPr>
            <p:spPr>
              <a:xfrm>
                <a:off x="17637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13" name="Oval 312"/>
              <p:cNvSpPr/>
              <p:nvPr/>
            </p:nvSpPr>
            <p:spPr>
              <a:xfrm>
                <a:off x="13065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23" name="Oval 322"/>
              <p:cNvSpPr/>
              <p:nvPr/>
            </p:nvSpPr>
            <p:spPr>
              <a:xfrm>
                <a:off x="8493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46" name="Oval 345"/>
              <p:cNvSpPr/>
              <p:nvPr/>
            </p:nvSpPr>
            <p:spPr>
              <a:xfrm>
                <a:off x="22161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69" name="Oval 368"/>
              <p:cNvSpPr/>
              <p:nvPr/>
            </p:nvSpPr>
            <p:spPr>
              <a:xfrm>
                <a:off x="17589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85" name="Oval 384"/>
              <p:cNvSpPr/>
              <p:nvPr/>
            </p:nvSpPr>
            <p:spPr>
              <a:xfrm>
                <a:off x="13017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86" name="Oval 385"/>
              <p:cNvSpPr/>
              <p:nvPr/>
            </p:nvSpPr>
            <p:spPr>
              <a:xfrm>
                <a:off x="8445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sp>
          <p:nvSpPr>
            <p:cNvPr id="200" name="Content Placeholder 2"/>
            <p:cNvSpPr txBox="1">
              <a:spLocks/>
            </p:cNvSpPr>
            <p:nvPr/>
          </p:nvSpPr>
          <p:spPr>
            <a:xfrm>
              <a:off x="457200" y="21183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rPr>
                <a:t>High Latency</a:t>
              </a:r>
            </a:p>
          </p:txBody>
        </p:sp>
        <p:cxnSp>
          <p:nvCxnSpPr>
            <p:cNvPr id="202" name="Straight Arrow Connector 201"/>
            <p:cNvCxnSpPr/>
            <p:nvPr/>
          </p:nvCxnSpPr>
          <p:spPr>
            <a:xfrm flipV="1">
              <a:off x="304800" y="21183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8" name="Straight Arrow Connector 207"/>
            <p:cNvCxnSpPr/>
            <p:nvPr/>
          </p:nvCxnSpPr>
          <p:spPr>
            <a:xfrm>
              <a:off x="304800" y="21183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5746750" y="914400"/>
            <a:ext cx="2863850" cy="5486400"/>
            <a:chOff x="5746750" y="762000"/>
            <a:chExt cx="2863850" cy="5486400"/>
          </a:xfrm>
        </p:grpSpPr>
        <p:grpSp>
          <p:nvGrpSpPr>
            <p:cNvPr id="182" name="Group 181"/>
            <p:cNvGrpSpPr/>
            <p:nvPr/>
          </p:nvGrpSpPr>
          <p:grpSpPr>
            <a:xfrm>
              <a:off x="5867400" y="914400"/>
              <a:ext cx="2590800" cy="5334000"/>
              <a:chOff x="5867400" y="914400"/>
              <a:chExt cx="2590800" cy="5334000"/>
            </a:xfrm>
          </p:grpSpPr>
          <p:sp>
            <p:nvSpPr>
              <p:cNvPr id="185" name="Rectangle 184"/>
              <p:cNvSpPr/>
              <p:nvPr/>
            </p:nvSpPr>
            <p:spPr>
              <a:xfrm>
                <a:off x="77066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88" name="Straight Arrow Connector 187"/>
              <p:cNvCxnSpPr>
                <a:stCxn id="185" idx="0"/>
              </p:cNvCxnSpPr>
              <p:nvPr/>
            </p:nvCxnSpPr>
            <p:spPr>
              <a:xfrm flipV="1">
                <a:off x="78895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1" name="Rectangle 190"/>
              <p:cNvSpPr/>
              <p:nvPr/>
            </p:nvSpPr>
            <p:spPr>
              <a:xfrm>
                <a:off x="72494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94" name="Straight Arrow Connector 193"/>
              <p:cNvCxnSpPr>
                <a:stCxn id="191" idx="0"/>
              </p:cNvCxnSpPr>
              <p:nvPr/>
            </p:nvCxnSpPr>
            <p:spPr>
              <a:xfrm flipV="1">
                <a:off x="74323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5" name="Rectangle 194"/>
              <p:cNvSpPr/>
              <p:nvPr/>
            </p:nvSpPr>
            <p:spPr>
              <a:xfrm>
                <a:off x="67922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96" name="Straight Arrow Connector 195"/>
              <p:cNvCxnSpPr>
                <a:stCxn id="195" idx="0"/>
              </p:cNvCxnSpPr>
              <p:nvPr/>
            </p:nvCxnSpPr>
            <p:spPr>
              <a:xfrm flipV="1">
                <a:off x="69751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7" name="Rectangle 196"/>
              <p:cNvSpPr/>
              <p:nvPr/>
            </p:nvSpPr>
            <p:spPr>
              <a:xfrm>
                <a:off x="63350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98" name="Straight Arrow Connector 197"/>
              <p:cNvCxnSpPr>
                <a:stCxn id="197" idx="0"/>
              </p:cNvCxnSpPr>
              <p:nvPr/>
            </p:nvCxnSpPr>
            <p:spPr>
              <a:xfrm flipV="1">
                <a:off x="65179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Oval 202"/>
              <p:cNvSpPr/>
              <p:nvPr/>
            </p:nvSpPr>
            <p:spPr>
              <a:xfrm>
                <a:off x="77114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04" name="Oval 203"/>
              <p:cNvSpPr/>
              <p:nvPr/>
            </p:nvSpPr>
            <p:spPr>
              <a:xfrm>
                <a:off x="72542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05" name="Oval 204"/>
              <p:cNvSpPr/>
              <p:nvPr/>
            </p:nvSpPr>
            <p:spPr>
              <a:xfrm>
                <a:off x="67970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06" name="Oval 205"/>
              <p:cNvSpPr/>
              <p:nvPr/>
            </p:nvSpPr>
            <p:spPr>
              <a:xfrm>
                <a:off x="63398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1" name="Oval 210"/>
              <p:cNvSpPr/>
              <p:nvPr/>
            </p:nvSpPr>
            <p:spPr>
              <a:xfrm>
                <a:off x="77114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2" name="Oval 211"/>
              <p:cNvSpPr/>
              <p:nvPr/>
            </p:nvSpPr>
            <p:spPr>
              <a:xfrm>
                <a:off x="72542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3" name="Oval 212"/>
              <p:cNvSpPr/>
              <p:nvPr/>
            </p:nvSpPr>
            <p:spPr>
              <a:xfrm>
                <a:off x="67970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4" name="Oval 213"/>
              <p:cNvSpPr/>
              <p:nvPr/>
            </p:nvSpPr>
            <p:spPr>
              <a:xfrm>
                <a:off x="63398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9" name="Rectangle 218"/>
              <p:cNvSpPr/>
              <p:nvPr/>
            </p:nvSpPr>
            <p:spPr>
              <a:xfrm>
                <a:off x="77066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20" name="Straight Arrow Connector 219"/>
              <p:cNvCxnSpPr>
                <a:stCxn id="219" idx="0"/>
              </p:cNvCxnSpPr>
              <p:nvPr/>
            </p:nvCxnSpPr>
            <p:spPr>
              <a:xfrm flipV="1">
                <a:off x="78895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1" name="Rectangle 220"/>
              <p:cNvSpPr/>
              <p:nvPr/>
            </p:nvSpPr>
            <p:spPr>
              <a:xfrm>
                <a:off x="72494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22" name="Straight Arrow Connector 221"/>
              <p:cNvCxnSpPr>
                <a:stCxn id="221" idx="0"/>
              </p:cNvCxnSpPr>
              <p:nvPr/>
            </p:nvCxnSpPr>
            <p:spPr>
              <a:xfrm flipV="1">
                <a:off x="74323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7" name="Rectangle 226"/>
              <p:cNvSpPr/>
              <p:nvPr/>
            </p:nvSpPr>
            <p:spPr>
              <a:xfrm>
                <a:off x="67922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28" name="Straight Arrow Connector 227"/>
              <p:cNvCxnSpPr>
                <a:stCxn id="227" idx="0"/>
              </p:cNvCxnSpPr>
              <p:nvPr/>
            </p:nvCxnSpPr>
            <p:spPr>
              <a:xfrm flipV="1">
                <a:off x="69751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9" name="Rectangle 228"/>
              <p:cNvSpPr/>
              <p:nvPr/>
            </p:nvSpPr>
            <p:spPr>
              <a:xfrm>
                <a:off x="63350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30" name="Straight Arrow Connector 229"/>
              <p:cNvCxnSpPr>
                <a:stCxn id="229" idx="0"/>
              </p:cNvCxnSpPr>
              <p:nvPr/>
            </p:nvCxnSpPr>
            <p:spPr>
              <a:xfrm flipV="1">
                <a:off x="65179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35" name="Oval 234"/>
              <p:cNvSpPr/>
              <p:nvPr/>
            </p:nvSpPr>
            <p:spPr>
              <a:xfrm>
                <a:off x="77114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6" name="Oval 235"/>
              <p:cNvSpPr/>
              <p:nvPr/>
            </p:nvSpPr>
            <p:spPr>
              <a:xfrm>
                <a:off x="72542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7" name="Oval 236"/>
              <p:cNvSpPr/>
              <p:nvPr/>
            </p:nvSpPr>
            <p:spPr>
              <a:xfrm>
                <a:off x="67970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8" name="Oval 237"/>
              <p:cNvSpPr/>
              <p:nvPr/>
            </p:nvSpPr>
            <p:spPr>
              <a:xfrm>
                <a:off x="63398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9" name="Oval 238"/>
              <p:cNvSpPr/>
              <p:nvPr/>
            </p:nvSpPr>
            <p:spPr>
              <a:xfrm>
                <a:off x="77114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0" name="Oval 239"/>
              <p:cNvSpPr/>
              <p:nvPr/>
            </p:nvSpPr>
            <p:spPr>
              <a:xfrm>
                <a:off x="72542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1" name="Oval 240"/>
              <p:cNvSpPr/>
              <p:nvPr/>
            </p:nvSpPr>
            <p:spPr>
              <a:xfrm>
                <a:off x="67970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2" name="Oval 241"/>
              <p:cNvSpPr/>
              <p:nvPr/>
            </p:nvSpPr>
            <p:spPr>
              <a:xfrm>
                <a:off x="63398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3" name="Rectangle 242"/>
              <p:cNvSpPr/>
              <p:nvPr/>
            </p:nvSpPr>
            <p:spPr>
              <a:xfrm>
                <a:off x="77066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44" name="Straight Arrow Connector 243"/>
              <p:cNvCxnSpPr>
                <a:stCxn id="243" idx="0"/>
              </p:cNvCxnSpPr>
              <p:nvPr/>
            </p:nvCxnSpPr>
            <p:spPr>
              <a:xfrm flipV="1">
                <a:off x="78895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5" name="Rectangle 244"/>
              <p:cNvSpPr/>
              <p:nvPr/>
            </p:nvSpPr>
            <p:spPr>
              <a:xfrm>
                <a:off x="72494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46" name="Straight Arrow Connector 245"/>
              <p:cNvCxnSpPr>
                <a:stCxn id="245" idx="0"/>
              </p:cNvCxnSpPr>
              <p:nvPr/>
            </p:nvCxnSpPr>
            <p:spPr>
              <a:xfrm flipV="1">
                <a:off x="74323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7" name="Rectangle 246"/>
              <p:cNvSpPr/>
              <p:nvPr/>
            </p:nvSpPr>
            <p:spPr>
              <a:xfrm>
                <a:off x="67922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48" name="Straight Arrow Connector 247"/>
              <p:cNvCxnSpPr>
                <a:stCxn id="247" idx="0"/>
              </p:cNvCxnSpPr>
              <p:nvPr/>
            </p:nvCxnSpPr>
            <p:spPr>
              <a:xfrm flipV="1">
                <a:off x="69751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9" name="Rectangle 248"/>
              <p:cNvSpPr/>
              <p:nvPr/>
            </p:nvSpPr>
            <p:spPr>
              <a:xfrm>
                <a:off x="63350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52" name="Straight Arrow Connector 251"/>
              <p:cNvCxnSpPr>
                <a:stCxn id="249" idx="0"/>
              </p:cNvCxnSpPr>
              <p:nvPr/>
            </p:nvCxnSpPr>
            <p:spPr>
              <a:xfrm flipV="1">
                <a:off x="65179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5" name="Oval 254"/>
              <p:cNvSpPr/>
              <p:nvPr/>
            </p:nvSpPr>
            <p:spPr>
              <a:xfrm>
                <a:off x="77114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6" name="Oval 255"/>
              <p:cNvSpPr/>
              <p:nvPr/>
            </p:nvSpPr>
            <p:spPr>
              <a:xfrm>
                <a:off x="72542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7" name="Oval 256"/>
              <p:cNvSpPr/>
              <p:nvPr/>
            </p:nvSpPr>
            <p:spPr>
              <a:xfrm>
                <a:off x="67970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0" name="Oval 259"/>
              <p:cNvSpPr/>
              <p:nvPr/>
            </p:nvSpPr>
            <p:spPr>
              <a:xfrm>
                <a:off x="63398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3" name="Oval 262"/>
              <p:cNvSpPr/>
              <p:nvPr/>
            </p:nvSpPr>
            <p:spPr>
              <a:xfrm>
                <a:off x="77114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4" name="Oval 263"/>
              <p:cNvSpPr/>
              <p:nvPr/>
            </p:nvSpPr>
            <p:spPr>
              <a:xfrm>
                <a:off x="72542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5" name="Oval 264"/>
              <p:cNvSpPr/>
              <p:nvPr/>
            </p:nvSpPr>
            <p:spPr>
              <a:xfrm>
                <a:off x="67970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6" name="Oval 265"/>
              <p:cNvSpPr/>
              <p:nvPr/>
            </p:nvSpPr>
            <p:spPr>
              <a:xfrm>
                <a:off x="63398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7" name="Rounded Rectangle 266"/>
              <p:cNvSpPr/>
              <p:nvPr/>
            </p:nvSpPr>
            <p:spPr>
              <a:xfrm>
                <a:off x="5867400" y="9144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prstClr val="black"/>
                    </a:solidFill>
                    <a:cs typeface="Calibri"/>
                  </a:rPr>
                  <a:t>Short </a:t>
                </a:r>
                <a:r>
                  <a:rPr lang="en-US" sz="3200" b="1" err="1" smtClean="0">
                    <a:solidFill>
                      <a:prstClr val="black"/>
                    </a:solidFill>
                    <a:cs typeface="Calibri"/>
                  </a:rPr>
                  <a:t>Bitline</a:t>
                </a:r>
                <a:endParaRPr lang="en-US" sz="3200" b="1">
                  <a:solidFill>
                    <a:prstClr val="black"/>
                  </a:solidFill>
                  <a:cs typeface="Calibri"/>
                </a:endParaRPr>
              </a:p>
            </p:txBody>
          </p:sp>
        </p:grpSp>
        <p:sp>
          <p:nvSpPr>
            <p:cNvPr id="483" name="Content Placeholder 2"/>
            <p:cNvSpPr txBox="1">
              <a:spLocks/>
            </p:cNvSpPr>
            <p:nvPr/>
          </p:nvSpPr>
          <p:spPr>
            <a:xfrm>
              <a:off x="5867400" y="212090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rPr>
                <a:t>Low Latency </a:t>
              </a:r>
            </a:p>
          </p:txBody>
        </p:sp>
        <p:sp>
          <p:nvSpPr>
            <p:cNvPr id="275" name="Rounded Rectangle 274"/>
            <p:cNvSpPr/>
            <p:nvPr/>
          </p:nvSpPr>
          <p:spPr>
            <a:xfrm>
              <a:off x="5867400" y="7620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cs typeface="Calibri"/>
                </a:rPr>
                <a:t>Short </a:t>
              </a:r>
              <a:r>
                <a:rPr lang="en-US" sz="3200" b="1" dirty="0" err="1" smtClean="0">
                  <a:solidFill>
                    <a:srgbClr val="FFFF00"/>
                  </a:solidFill>
                  <a:cs typeface="Calibri"/>
                </a:rPr>
                <a:t>Bitline</a:t>
              </a:r>
              <a:endParaRPr lang="en-US" sz="3200" b="1" dirty="0">
                <a:solidFill>
                  <a:srgbClr val="FFFF00"/>
                </a:solidFill>
                <a:cs typeface="Calibri"/>
              </a:endParaRPr>
            </a:p>
          </p:txBody>
        </p:sp>
        <p:sp>
          <p:nvSpPr>
            <p:cNvPr id="201" name="Content Placeholder 2"/>
            <p:cNvSpPr txBox="1">
              <a:spLocks/>
            </p:cNvSpPr>
            <p:nvPr/>
          </p:nvSpPr>
          <p:spPr>
            <a:xfrm>
              <a:off x="5867400" y="14503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rPr>
                <a:t>Large Area</a:t>
              </a:r>
              <a:r>
                <a:rPr lang="en-US" sz="3200" b="1" i="1" dirty="0" smtClean="0">
                  <a:solidFill>
                    <a:srgbClr val="0000FF"/>
                  </a:solidFill>
                </a:rPr>
                <a:t> </a:t>
              </a:r>
            </a:p>
          </p:txBody>
        </p:sp>
        <p:cxnSp>
          <p:nvCxnSpPr>
            <p:cNvPr id="209" name="Straight Arrow Connector 208"/>
            <p:cNvCxnSpPr/>
            <p:nvPr/>
          </p:nvCxnSpPr>
          <p:spPr>
            <a:xfrm flipV="1">
              <a:off x="5746750" y="145034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10" name="Straight Arrow Connector 209"/>
            <p:cNvCxnSpPr/>
            <p:nvPr/>
          </p:nvCxnSpPr>
          <p:spPr>
            <a:xfrm>
              <a:off x="5746750" y="145034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216" name="Rounded Rectangle 215"/>
          <p:cNvSpPr/>
          <p:nvPr/>
        </p:nvSpPr>
        <p:spPr>
          <a:xfrm>
            <a:off x="2473643" y="914400"/>
            <a:ext cx="4003357" cy="60706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cs typeface="Calibri"/>
              </a:rPr>
              <a:t>Tiered-Latency DRAM</a:t>
            </a:r>
          </a:p>
        </p:txBody>
      </p:sp>
      <p:grpSp>
        <p:nvGrpSpPr>
          <p:cNvPr id="20" name="Group 19"/>
          <p:cNvGrpSpPr/>
          <p:nvPr/>
        </p:nvGrpSpPr>
        <p:grpSpPr>
          <a:xfrm>
            <a:off x="5410200" y="4908550"/>
            <a:ext cx="2819400" cy="835660"/>
            <a:chOff x="5410200" y="4756150"/>
            <a:chExt cx="2819400" cy="835660"/>
          </a:xfrm>
        </p:grpSpPr>
        <p:sp>
          <p:nvSpPr>
            <p:cNvPr id="217" name="Rounded Rectangle 216"/>
            <p:cNvSpPr/>
            <p:nvPr/>
          </p:nvSpPr>
          <p:spPr>
            <a:xfrm>
              <a:off x="5638800" y="4861560"/>
              <a:ext cx="2590800" cy="612648"/>
            </a:xfrm>
            <a:prstGeom prst="roundRect">
              <a:avLst>
                <a:gd name="adj" fmla="val 30371"/>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tIns="0" bIns="82296" rtlCol="0" anchor="ctr"/>
            <a:lstStyle/>
            <a:p>
              <a:pPr algn="ctr"/>
              <a:r>
                <a:rPr lang="en-US" sz="3200" b="1" dirty="0" smtClean="0">
                  <a:solidFill>
                    <a:srgbClr val="FFFF00"/>
                  </a:solidFill>
                  <a:cs typeface="Calibri"/>
                </a:rPr>
                <a:t>Low Latency</a:t>
              </a:r>
              <a:endParaRPr lang="en-US" sz="3200" b="1" dirty="0">
                <a:solidFill>
                  <a:srgbClr val="FFFF00"/>
                </a:solidFill>
                <a:cs typeface="Calibri"/>
              </a:endParaRPr>
            </a:p>
          </p:txBody>
        </p:sp>
        <p:cxnSp>
          <p:nvCxnSpPr>
            <p:cNvPr id="218" name="Straight Arrow Connector 217"/>
            <p:cNvCxnSpPr/>
            <p:nvPr/>
          </p:nvCxnSpPr>
          <p:spPr>
            <a:xfrm>
              <a:off x="5410200" y="4756150"/>
              <a:ext cx="114723" cy="10541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3" name="Straight Arrow Connector 222"/>
            <p:cNvCxnSpPr/>
            <p:nvPr/>
          </p:nvCxnSpPr>
          <p:spPr>
            <a:xfrm flipV="1">
              <a:off x="5410200" y="5474208"/>
              <a:ext cx="114723" cy="117602"/>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4" name="Straight Arrow Connector 223"/>
            <p:cNvCxnSpPr/>
            <p:nvPr/>
          </p:nvCxnSpPr>
          <p:spPr>
            <a:xfrm>
              <a:off x="5524923" y="4861560"/>
              <a:ext cx="0" cy="612648"/>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grpSp>
        <p:nvGrpSpPr>
          <p:cNvPr id="225" name="Group 224"/>
          <p:cNvGrpSpPr/>
          <p:nvPr/>
        </p:nvGrpSpPr>
        <p:grpSpPr>
          <a:xfrm>
            <a:off x="3581400" y="4953000"/>
            <a:ext cx="1742123" cy="1447800"/>
            <a:chOff x="6487477" y="3962400"/>
            <a:chExt cx="1742123" cy="1447800"/>
          </a:xfrm>
        </p:grpSpPr>
        <p:sp>
          <p:nvSpPr>
            <p:cNvPr id="226" name="Rectangle 225"/>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31" name="Rectangle 230"/>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32" name="Rectangle 231"/>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33" name="Rectangle 232"/>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34" name="Oval 233"/>
            <p:cNvSpPr/>
            <p:nvPr/>
          </p:nvSpPr>
          <p:spPr>
            <a:xfrm>
              <a:off x="78638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0" name="Oval 249"/>
            <p:cNvSpPr/>
            <p:nvPr/>
          </p:nvSpPr>
          <p:spPr>
            <a:xfrm>
              <a:off x="74066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1" name="Oval 250"/>
            <p:cNvSpPr/>
            <p:nvPr/>
          </p:nvSpPr>
          <p:spPr>
            <a:xfrm>
              <a:off x="69494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3" name="Oval 252"/>
            <p:cNvSpPr/>
            <p:nvPr/>
          </p:nvSpPr>
          <p:spPr>
            <a:xfrm>
              <a:off x="64922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4" name="Oval 253"/>
            <p:cNvSpPr/>
            <p:nvPr/>
          </p:nvSpPr>
          <p:spPr>
            <a:xfrm>
              <a:off x="78638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8" name="Oval 257"/>
            <p:cNvSpPr/>
            <p:nvPr/>
          </p:nvSpPr>
          <p:spPr>
            <a:xfrm>
              <a:off x="74066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9" name="Oval 258"/>
            <p:cNvSpPr/>
            <p:nvPr/>
          </p:nvSpPr>
          <p:spPr>
            <a:xfrm>
              <a:off x="69494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1" name="Oval 260"/>
            <p:cNvSpPr/>
            <p:nvPr/>
          </p:nvSpPr>
          <p:spPr>
            <a:xfrm>
              <a:off x="64922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grpSp>
        <p:nvGrpSpPr>
          <p:cNvPr id="29" name="Group 28"/>
          <p:cNvGrpSpPr/>
          <p:nvPr/>
        </p:nvGrpSpPr>
        <p:grpSpPr>
          <a:xfrm>
            <a:off x="838200" y="3016425"/>
            <a:ext cx="2628598" cy="2683335"/>
            <a:chOff x="838200" y="2864025"/>
            <a:chExt cx="2628598" cy="2683335"/>
          </a:xfrm>
        </p:grpSpPr>
        <p:sp>
          <p:nvSpPr>
            <p:cNvPr id="270" name="Rounded Rectangle 269"/>
            <p:cNvSpPr/>
            <p:nvPr/>
          </p:nvSpPr>
          <p:spPr>
            <a:xfrm>
              <a:off x="838200" y="3384550"/>
              <a:ext cx="2399877" cy="1416050"/>
            </a:xfrm>
            <a:prstGeom prst="roundRect">
              <a:avLst>
                <a:gd name="adj" fmla="val 18840"/>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tIns="0" bIns="82296" rtlCol="0" anchor="ctr"/>
            <a:lstStyle/>
            <a:p>
              <a:pPr algn="ctr"/>
              <a:r>
                <a:rPr lang="en-US" sz="3200" b="1" dirty="0" smtClean="0">
                  <a:solidFill>
                    <a:srgbClr val="FFFF00"/>
                  </a:solidFill>
                  <a:cs typeface="Calibri"/>
                </a:rPr>
                <a:t>Small area using long </a:t>
              </a:r>
              <a:r>
                <a:rPr lang="en-US" sz="3200" b="1" dirty="0" err="1" smtClean="0">
                  <a:solidFill>
                    <a:srgbClr val="FFFF00"/>
                  </a:solidFill>
                  <a:cs typeface="Calibri"/>
                </a:rPr>
                <a:t>bitline</a:t>
              </a:r>
              <a:endParaRPr lang="en-US" sz="3200" b="1" dirty="0">
                <a:solidFill>
                  <a:srgbClr val="FFFF00"/>
                </a:solidFill>
                <a:cs typeface="Calibri"/>
              </a:endParaRPr>
            </a:p>
          </p:txBody>
        </p:sp>
        <p:cxnSp>
          <p:nvCxnSpPr>
            <p:cNvPr id="271" name="Straight Arrow Connector 270"/>
            <p:cNvCxnSpPr/>
            <p:nvPr/>
          </p:nvCxnSpPr>
          <p:spPr>
            <a:xfrm flipH="1">
              <a:off x="3352800" y="2864025"/>
              <a:ext cx="113998" cy="107775"/>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2" name="Straight Arrow Connector 271"/>
            <p:cNvCxnSpPr/>
            <p:nvPr/>
          </p:nvCxnSpPr>
          <p:spPr>
            <a:xfrm flipH="1" flipV="1">
              <a:off x="3352800" y="5474208"/>
              <a:ext cx="113998" cy="73152"/>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3" name="Straight Arrow Connector 272"/>
            <p:cNvCxnSpPr/>
            <p:nvPr/>
          </p:nvCxnSpPr>
          <p:spPr>
            <a:xfrm>
              <a:off x="3352800" y="2971800"/>
              <a:ext cx="0" cy="2502408"/>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83301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5"/>
                                        </p:tgtEl>
                                      </p:cBhvr>
                                    </p:animEffect>
                                    <p:set>
                                      <p:cBhvr>
                                        <p:cTn id="10" dur="1" fill="hold">
                                          <p:stCondLst>
                                            <p:cond delay="499"/>
                                          </p:stCondLst>
                                        </p:cTn>
                                        <p:tgtEl>
                                          <p:spTgt spid="5"/>
                                        </p:tgtEl>
                                        <p:attrNameLst>
                                          <p:attrName>style.visibility</p:attrName>
                                        </p:attrNameLst>
                                      </p:cBhvr>
                                      <p:to>
                                        <p:strVal val="hidden"/>
                                      </p:to>
                                    </p:set>
                                  </p:childTnLst>
                                </p:cTn>
                              </p:par>
                            </p:childTnLst>
                          </p:cTn>
                        </p:par>
                        <p:par>
                          <p:cTn id="11" fill="hold">
                            <p:stCondLst>
                              <p:cond delay="500"/>
                            </p:stCondLst>
                            <p:childTnLst>
                              <p:par>
                                <p:cTn id="12" presetID="1" presetClass="entr" presetSubtype="0" fill="hold" grpId="0" nodeType="afterEffect">
                                  <p:stCondLst>
                                    <p:cond delay="200"/>
                                  </p:stCondLst>
                                  <p:childTnLst>
                                    <p:set>
                                      <p:cBhvr>
                                        <p:cTn id="13" dur="1" fill="hold">
                                          <p:stCondLst>
                                            <p:cond delay="0"/>
                                          </p:stCondLst>
                                        </p:cTn>
                                        <p:tgtEl>
                                          <p:spTgt spid="216"/>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29"/>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20"/>
                                        </p:tgtEl>
                                        <p:attrNameLst>
                                          <p:attrName>style.visibility</p:attrName>
                                        </p:attrNameLst>
                                      </p:cBhvr>
                                      <p:to>
                                        <p:strVal val="visible"/>
                                      </p:to>
                                    </p:set>
                                  </p:childTnLst>
                                </p:cTn>
                              </p:par>
                              <p:par>
                                <p:cTn id="22" presetID="1" presetClass="entr" presetSubtype="0" fill="hold" nodeType="withEffect">
                                  <p:stCondLst>
                                    <p:cond delay="0"/>
                                  </p:stCondLst>
                                  <p:childTnLst>
                                    <p:set>
                                      <p:cBhvr>
                                        <p:cTn id="23" dur="1" fill="hold">
                                          <p:stCondLst>
                                            <p:cond delay="0"/>
                                          </p:stCondLst>
                                        </p:cTn>
                                        <p:tgtEl>
                                          <p:spTgt spid="2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 grpId="0" animBg="1"/>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 name="Chart 26"/>
          <p:cNvGraphicFramePr>
            <a:graphicFrameLocks/>
          </p:cNvGraphicFramePr>
          <p:nvPr>
            <p:extLst/>
          </p:nvPr>
        </p:nvGraphicFramePr>
        <p:xfrm>
          <a:off x="4343400" y="1524000"/>
          <a:ext cx="4419600" cy="320040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4" name="Chart 23"/>
          <p:cNvGraphicFramePr>
            <a:graphicFrameLocks/>
          </p:cNvGraphicFramePr>
          <p:nvPr>
            <p:extLst/>
          </p:nvPr>
        </p:nvGraphicFramePr>
        <p:xfrm>
          <a:off x="0" y="1524000"/>
          <a:ext cx="4511039" cy="3200401"/>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p:cNvSpPr>
            <a:spLocks noGrp="1"/>
          </p:cNvSpPr>
          <p:nvPr>
            <p:ph type="title"/>
          </p:nvPr>
        </p:nvSpPr>
        <p:spPr>
          <a:xfrm>
            <a:off x="0" y="0"/>
            <a:ext cx="9144000" cy="838200"/>
          </a:xfrm>
        </p:spPr>
        <p:txBody>
          <a:bodyPr>
            <a:normAutofit/>
          </a:bodyPr>
          <a:lstStyle/>
          <a:p>
            <a:r>
              <a:rPr lang="en-US" dirty="0" smtClean="0"/>
              <a:t> </a:t>
            </a:r>
            <a:r>
              <a:rPr lang="en-US" dirty="0"/>
              <a:t>Commodity DRAM </a:t>
            </a:r>
            <a:r>
              <a:rPr lang="en-US" dirty="0" smtClean="0"/>
              <a:t>vs. TL-DRAM </a:t>
            </a:r>
            <a:r>
              <a:rPr lang="en-US" sz="2700" dirty="0" smtClean="0">
                <a:solidFill>
                  <a:srgbClr val="1A5712"/>
                </a:solidFill>
              </a:rPr>
              <a:t>[HPCA 2013] </a:t>
            </a:r>
            <a:endParaRPr lang="en-US" sz="2700" dirty="0">
              <a:solidFill>
                <a:srgbClr val="1A5712"/>
              </a:solidFill>
            </a:endParaRPr>
          </a:p>
        </p:txBody>
      </p:sp>
      <p:sp>
        <p:nvSpPr>
          <p:cNvPr id="28" name="Rectangle 27"/>
          <p:cNvSpPr/>
          <p:nvPr/>
        </p:nvSpPr>
        <p:spPr>
          <a:xfrm rot="16200000">
            <a:off x="-571499" y="2689858"/>
            <a:ext cx="2225040" cy="472443"/>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smtClean="0">
                <a:solidFill>
                  <a:prstClr val="black"/>
                </a:solidFill>
              </a:rPr>
              <a:t>Latency</a:t>
            </a:r>
            <a:endParaRPr lang="en-US" sz="2400" b="1">
              <a:solidFill>
                <a:prstClr val="black"/>
              </a:solidFill>
            </a:endParaRPr>
          </a:p>
        </p:txBody>
      </p:sp>
      <p:sp>
        <p:nvSpPr>
          <p:cNvPr id="29" name="Rectangle 28"/>
          <p:cNvSpPr/>
          <p:nvPr/>
        </p:nvSpPr>
        <p:spPr>
          <a:xfrm rot="16200000">
            <a:off x="3702733" y="2635933"/>
            <a:ext cx="2438402" cy="67173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solidFill>
                  <a:prstClr val="black"/>
                </a:solidFill>
              </a:rPr>
              <a:t>Power</a:t>
            </a:r>
            <a:endParaRPr lang="en-US" sz="2400" b="1" dirty="0">
              <a:solidFill>
                <a:prstClr val="black"/>
              </a:solidFill>
            </a:endParaRPr>
          </a:p>
        </p:txBody>
      </p:sp>
      <p:sp>
        <p:nvSpPr>
          <p:cNvPr id="30" name="Content Placeholder 2"/>
          <p:cNvSpPr txBox="1">
            <a:spLocks/>
          </p:cNvSpPr>
          <p:nvPr/>
        </p:nvSpPr>
        <p:spPr>
          <a:xfrm>
            <a:off x="1989407" y="285750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dirty="0" smtClean="0">
                <a:solidFill>
                  <a:srgbClr val="0000FF"/>
                </a:solidFill>
              </a:rPr>
              <a:t>–56%</a:t>
            </a:r>
          </a:p>
        </p:txBody>
      </p:sp>
      <p:sp>
        <p:nvSpPr>
          <p:cNvPr id="31" name="Content Placeholder 2"/>
          <p:cNvSpPr txBox="1">
            <a:spLocks/>
          </p:cNvSpPr>
          <p:nvPr/>
        </p:nvSpPr>
        <p:spPr>
          <a:xfrm>
            <a:off x="2917875" y="18516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a:solidFill>
                  <a:srgbClr val="FF0000"/>
                </a:solidFill>
              </a:rPr>
              <a:t>+</a:t>
            </a:r>
            <a:r>
              <a:rPr lang="en-US" sz="2800" b="1" smtClean="0">
                <a:solidFill>
                  <a:srgbClr val="FF0000"/>
                </a:solidFill>
              </a:rPr>
              <a:t>23%</a:t>
            </a:r>
          </a:p>
        </p:txBody>
      </p:sp>
      <p:sp>
        <p:nvSpPr>
          <p:cNvPr id="32" name="Content Placeholder 2"/>
          <p:cNvSpPr txBox="1">
            <a:spLocks/>
          </p:cNvSpPr>
          <p:nvPr/>
        </p:nvSpPr>
        <p:spPr>
          <a:xfrm>
            <a:off x="6248400" y="29565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smtClean="0">
                <a:solidFill>
                  <a:srgbClr val="0000FF"/>
                </a:solidFill>
              </a:rPr>
              <a:t>–51%</a:t>
            </a:r>
          </a:p>
        </p:txBody>
      </p:sp>
      <p:sp>
        <p:nvSpPr>
          <p:cNvPr id="33" name="Content Placeholder 2"/>
          <p:cNvSpPr txBox="1">
            <a:spLocks/>
          </p:cNvSpPr>
          <p:nvPr/>
        </p:nvSpPr>
        <p:spPr>
          <a:xfrm>
            <a:off x="7162800" y="14325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smtClean="0">
                <a:solidFill>
                  <a:srgbClr val="FF0000"/>
                </a:solidFill>
              </a:rPr>
              <a:t>+49%</a:t>
            </a:r>
          </a:p>
        </p:txBody>
      </p:sp>
      <p:sp>
        <p:nvSpPr>
          <p:cNvPr id="35" name="Content Placeholder 2"/>
          <p:cNvSpPr txBox="1">
            <a:spLocks/>
          </p:cNvSpPr>
          <p:nvPr/>
        </p:nvSpPr>
        <p:spPr>
          <a:xfrm>
            <a:off x="381000" y="838200"/>
            <a:ext cx="4495800" cy="102161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600" b="1" dirty="0" smtClean="0">
                <a:solidFill>
                  <a:prstClr val="black"/>
                </a:solidFill>
              </a:rPr>
              <a:t>DRAM Latency </a:t>
            </a:r>
            <a:r>
              <a:rPr lang="en-US" sz="3600" dirty="0" smtClean="0">
                <a:solidFill>
                  <a:prstClr val="black"/>
                </a:solidFill>
              </a:rPr>
              <a:t>(</a:t>
            </a:r>
            <a:r>
              <a:rPr lang="en-US" sz="3600" dirty="0" err="1" smtClean="0">
                <a:solidFill>
                  <a:prstClr val="black"/>
                </a:solidFill>
              </a:rPr>
              <a:t>tRC</a:t>
            </a:r>
            <a:r>
              <a:rPr lang="en-US" sz="3600" dirty="0" smtClean="0">
                <a:solidFill>
                  <a:prstClr val="black"/>
                </a:solidFill>
              </a:rPr>
              <a:t>)</a:t>
            </a:r>
          </a:p>
        </p:txBody>
      </p:sp>
      <p:sp>
        <p:nvSpPr>
          <p:cNvPr id="36" name="Content Placeholder 2"/>
          <p:cNvSpPr txBox="1">
            <a:spLocks/>
          </p:cNvSpPr>
          <p:nvPr/>
        </p:nvSpPr>
        <p:spPr>
          <a:xfrm>
            <a:off x="4648200" y="838200"/>
            <a:ext cx="4114800" cy="102161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600" b="1" dirty="0" smtClean="0">
                <a:solidFill>
                  <a:prstClr val="black"/>
                </a:solidFill>
              </a:rPr>
              <a:t>DRAM Power</a:t>
            </a:r>
          </a:p>
        </p:txBody>
      </p:sp>
      <p:sp>
        <p:nvSpPr>
          <p:cNvPr id="37" name="Content Placeholder 2"/>
          <p:cNvSpPr txBox="1">
            <a:spLocks/>
          </p:cNvSpPr>
          <p:nvPr/>
        </p:nvSpPr>
        <p:spPr>
          <a:xfrm>
            <a:off x="381000" y="5334000"/>
            <a:ext cx="8001000" cy="1524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600" b="1" dirty="0" smtClean="0">
                <a:solidFill>
                  <a:prstClr val="black"/>
                </a:solidFill>
              </a:rPr>
              <a:t>DRAM Area Overhead</a:t>
            </a:r>
          </a:p>
          <a:p>
            <a:pPr marL="457200" lvl="1" indent="0">
              <a:lnSpc>
                <a:spcPct val="90000"/>
              </a:lnSpc>
              <a:buFont typeface="Arial" pitchFamily="34" charset="0"/>
              <a:buNone/>
            </a:pPr>
            <a:r>
              <a:rPr lang="en-US" sz="3200" b="1" dirty="0" smtClean="0">
                <a:solidFill>
                  <a:srgbClr val="4F81BD">
                    <a:lumMod val="75000"/>
                  </a:srgbClr>
                </a:solidFill>
              </a:rPr>
              <a:t>~3%</a:t>
            </a:r>
            <a:r>
              <a:rPr lang="en-US" sz="2800" dirty="0" smtClean="0">
                <a:solidFill>
                  <a:prstClr val="black"/>
                </a:solidFill>
              </a:rPr>
              <a:t>: mainly due to the isolation transistors</a:t>
            </a:r>
          </a:p>
        </p:txBody>
      </p:sp>
      <p:grpSp>
        <p:nvGrpSpPr>
          <p:cNvPr id="67" name="Group 66"/>
          <p:cNvGrpSpPr/>
          <p:nvPr/>
        </p:nvGrpSpPr>
        <p:grpSpPr>
          <a:xfrm>
            <a:off x="298449" y="4038600"/>
            <a:ext cx="4040188" cy="1219200"/>
            <a:chOff x="298449" y="4038600"/>
            <a:chExt cx="4040188" cy="1219200"/>
          </a:xfrm>
        </p:grpSpPr>
        <p:sp>
          <p:nvSpPr>
            <p:cNvPr id="46" name="Content Placeholder 2"/>
            <p:cNvSpPr txBox="1">
              <a:spLocks/>
            </p:cNvSpPr>
            <p:nvPr/>
          </p:nvSpPr>
          <p:spPr>
            <a:xfrm>
              <a:off x="2116046" y="4572001"/>
              <a:ext cx="2057400"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rPr>
                <a:t>TL-DRAM</a:t>
              </a:r>
            </a:p>
          </p:txBody>
        </p:sp>
        <p:cxnSp>
          <p:nvCxnSpPr>
            <p:cNvPr id="39" name="Straight Arrow Connector 38"/>
            <p:cNvCxnSpPr/>
            <p:nvPr/>
          </p:nvCxnSpPr>
          <p:spPr>
            <a:xfrm flipV="1">
              <a:off x="2438400" y="4038600"/>
              <a:ext cx="0" cy="9144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52" name="Content Placeholder 2"/>
            <p:cNvSpPr txBox="1">
              <a:spLocks/>
            </p:cNvSpPr>
            <p:nvPr/>
          </p:nvSpPr>
          <p:spPr>
            <a:xfrm>
              <a:off x="298449" y="4267201"/>
              <a:ext cx="2209801"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dirty="0" smtClean="0">
                  <a:solidFill>
                    <a:prstClr val="black"/>
                  </a:solidFill>
                </a:rPr>
                <a:t>Commodity DRAM</a:t>
              </a:r>
            </a:p>
          </p:txBody>
        </p:sp>
        <p:sp>
          <p:nvSpPr>
            <p:cNvPr id="53" name="Content Placeholder 2"/>
            <p:cNvSpPr txBox="1">
              <a:spLocks/>
            </p:cNvSpPr>
            <p:nvPr/>
          </p:nvSpPr>
          <p:spPr>
            <a:xfrm>
              <a:off x="1970356" y="4114800"/>
              <a:ext cx="2277792"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rPr>
                <a:t>Near       Far</a:t>
              </a:r>
            </a:p>
          </p:txBody>
        </p:sp>
        <p:cxnSp>
          <p:nvCxnSpPr>
            <p:cNvPr id="54" name="Straight Arrow Connector 53"/>
            <p:cNvCxnSpPr/>
            <p:nvPr/>
          </p:nvCxnSpPr>
          <p:spPr>
            <a:xfrm flipV="1">
              <a:off x="3381378" y="4038601"/>
              <a:ext cx="0" cy="4571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p:nvPr/>
          </p:nvCxnSpPr>
          <p:spPr>
            <a:xfrm flipV="1">
              <a:off x="4338637" y="4038602"/>
              <a:ext cx="0" cy="9143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V="1">
              <a:off x="748668" y="4089400"/>
              <a:ext cx="746757" cy="2286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p:nvPr/>
          </p:nvCxnSpPr>
          <p:spPr>
            <a:xfrm flipV="1">
              <a:off x="748668" y="4318002"/>
              <a:ext cx="0" cy="6349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grpSp>
        <p:nvGrpSpPr>
          <p:cNvPr id="66" name="Group 65"/>
          <p:cNvGrpSpPr/>
          <p:nvPr/>
        </p:nvGrpSpPr>
        <p:grpSpPr>
          <a:xfrm>
            <a:off x="4586068" y="4038600"/>
            <a:ext cx="4040188" cy="1219199"/>
            <a:chOff x="4586068" y="4038600"/>
            <a:chExt cx="4040188" cy="1219199"/>
          </a:xfrm>
        </p:grpSpPr>
        <p:cxnSp>
          <p:nvCxnSpPr>
            <p:cNvPr id="58" name="Straight Arrow Connector 57"/>
            <p:cNvCxnSpPr/>
            <p:nvPr/>
          </p:nvCxnSpPr>
          <p:spPr>
            <a:xfrm flipV="1">
              <a:off x="6726019" y="4038600"/>
              <a:ext cx="0" cy="9144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59" name="Content Placeholder 2"/>
            <p:cNvSpPr txBox="1">
              <a:spLocks/>
            </p:cNvSpPr>
            <p:nvPr/>
          </p:nvSpPr>
          <p:spPr>
            <a:xfrm>
              <a:off x="4586068" y="4267201"/>
              <a:ext cx="2209801"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rPr>
                <a:t>Commodity DRAM</a:t>
              </a:r>
            </a:p>
          </p:txBody>
        </p:sp>
        <p:sp>
          <p:nvSpPr>
            <p:cNvPr id="60" name="Content Placeholder 2"/>
            <p:cNvSpPr txBox="1">
              <a:spLocks/>
            </p:cNvSpPr>
            <p:nvPr/>
          </p:nvSpPr>
          <p:spPr>
            <a:xfrm>
              <a:off x="6257975" y="4114800"/>
              <a:ext cx="2277792"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rPr>
                <a:t>Near       Far</a:t>
              </a:r>
            </a:p>
          </p:txBody>
        </p:sp>
        <p:cxnSp>
          <p:nvCxnSpPr>
            <p:cNvPr id="61" name="Straight Arrow Connector 60"/>
            <p:cNvCxnSpPr/>
            <p:nvPr/>
          </p:nvCxnSpPr>
          <p:spPr>
            <a:xfrm flipV="1">
              <a:off x="7668997" y="4038601"/>
              <a:ext cx="0" cy="4571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2" name="Straight Arrow Connector 61"/>
            <p:cNvCxnSpPr/>
            <p:nvPr/>
          </p:nvCxnSpPr>
          <p:spPr>
            <a:xfrm flipV="1">
              <a:off x="8626256" y="4038602"/>
              <a:ext cx="0" cy="9143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3" name="Straight Arrow Connector 62"/>
            <p:cNvCxnSpPr/>
            <p:nvPr/>
          </p:nvCxnSpPr>
          <p:spPr>
            <a:xfrm flipV="1">
              <a:off x="5036287" y="4094163"/>
              <a:ext cx="746757" cy="2286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4" name="Straight Arrow Connector 63"/>
            <p:cNvCxnSpPr/>
            <p:nvPr/>
          </p:nvCxnSpPr>
          <p:spPr>
            <a:xfrm flipV="1">
              <a:off x="5036287" y="4322765"/>
              <a:ext cx="0" cy="6349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65" name="Content Placeholder 2"/>
            <p:cNvSpPr txBox="1">
              <a:spLocks/>
            </p:cNvSpPr>
            <p:nvPr/>
          </p:nvSpPr>
          <p:spPr>
            <a:xfrm>
              <a:off x="6400800" y="4572000"/>
              <a:ext cx="2057400"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rPr>
                <a:t>TL-DRAM</a:t>
              </a:r>
            </a:p>
          </p:txBody>
        </p:sp>
      </p:grpSp>
      <p:sp>
        <p:nvSpPr>
          <p:cNvPr id="38" name="Content Placeholder 2"/>
          <p:cNvSpPr txBox="1">
            <a:spLocks/>
          </p:cNvSpPr>
          <p:nvPr/>
        </p:nvSpPr>
        <p:spPr>
          <a:xfrm>
            <a:off x="879923" y="2188026"/>
            <a:ext cx="18288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b="1" dirty="0" smtClean="0">
                <a:solidFill>
                  <a:prstClr val="black"/>
                </a:solidFill>
              </a:rPr>
              <a:t> (52.5ns)</a:t>
            </a:r>
          </a:p>
        </p:txBody>
      </p:sp>
    </p:spTree>
    <p:extLst>
      <p:ext uri="{BB962C8B-B14F-4D97-AF65-F5344CB8AC3E}">
        <p14:creationId xmlns:p14="http://schemas.microsoft.com/office/powerpoint/2010/main" val="3831524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3"/>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6"/>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6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7" grpId="0">
        <p:bldAsOne/>
      </p:bldGraphic>
      <p:bldGraphic spid="24" grpId="0">
        <p:bldAsOne/>
      </p:bldGraphic>
      <p:bldP spid="28" grpId="0"/>
      <p:bldP spid="29" grpId="0"/>
      <p:bldP spid="30" grpId="0"/>
      <p:bldP spid="31" grpId="0"/>
      <p:bldP spid="32" grpId="0"/>
      <p:bldP spid="33" grpId="0"/>
      <p:bldP spid="35" grpId="0"/>
      <p:bldP spid="36" grpId="0"/>
      <p:bldP spid="37" grpId="0"/>
      <p:bldP spid="38" grpId="0"/>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a:t>
            </a:r>
            <a:r>
              <a:rPr lang="en-US" dirty="0" smtClean="0"/>
              <a:t>  Trade-Off: Area (Die-Area) vs. Latency</a:t>
            </a:r>
            <a:endParaRPr lang="en-US" dirty="0"/>
          </a:p>
        </p:txBody>
      </p:sp>
      <p:graphicFrame>
        <p:nvGraphicFramePr>
          <p:cNvPr id="22" name="Chart 21"/>
          <p:cNvGraphicFramePr>
            <a:graphicFrameLocks/>
          </p:cNvGraphicFramePr>
          <p:nvPr>
            <p:extLst/>
          </p:nvPr>
        </p:nvGraphicFramePr>
        <p:xfrm>
          <a:off x="990600" y="838200"/>
          <a:ext cx="73914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24" name="TextBox 23"/>
          <p:cNvSpPr txBox="1"/>
          <p:nvPr/>
        </p:nvSpPr>
        <p:spPr>
          <a:xfrm>
            <a:off x="3429000" y="2362200"/>
            <a:ext cx="609600" cy="523220"/>
          </a:xfrm>
          <a:prstGeom prst="rect">
            <a:avLst/>
          </a:prstGeom>
          <a:noFill/>
        </p:spPr>
        <p:txBody>
          <a:bodyPr wrap="square" rtlCol="0">
            <a:spAutoFit/>
          </a:bodyPr>
          <a:lstStyle/>
          <a:p>
            <a:pPr algn="r"/>
            <a:r>
              <a:rPr lang="en-US" sz="2800" b="1" smtClean="0">
                <a:solidFill>
                  <a:prstClr val="black"/>
                </a:solidFill>
              </a:rPr>
              <a:t>64</a:t>
            </a:r>
            <a:endParaRPr lang="en-US" sz="2800" b="1">
              <a:solidFill>
                <a:prstClr val="black"/>
              </a:solidFill>
            </a:endParaRPr>
          </a:p>
        </p:txBody>
      </p:sp>
      <p:sp>
        <p:nvSpPr>
          <p:cNvPr id="25" name="TextBox 24"/>
          <p:cNvSpPr txBox="1"/>
          <p:nvPr/>
        </p:nvSpPr>
        <p:spPr>
          <a:xfrm>
            <a:off x="3276600" y="1066800"/>
            <a:ext cx="609600" cy="523220"/>
          </a:xfrm>
          <a:prstGeom prst="rect">
            <a:avLst/>
          </a:prstGeom>
          <a:noFill/>
        </p:spPr>
        <p:txBody>
          <a:bodyPr wrap="square" rtlCol="0">
            <a:spAutoFit/>
          </a:bodyPr>
          <a:lstStyle/>
          <a:p>
            <a:pPr algn="r"/>
            <a:r>
              <a:rPr lang="en-US" sz="2800" b="1" smtClean="0">
                <a:solidFill>
                  <a:prstClr val="black"/>
                </a:solidFill>
              </a:rPr>
              <a:t>32</a:t>
            </a:r>
            <a:endParaRPr lang="en-US" sz="2800" b="1">
              <a:solidFill>
                <a:prstClr val="black"/>
              </a:solidFill>
            </a:endParaRPr>
          </a:p>
        </p:txBody>
      </p:sp>
      <p:sp>
        <p:nvSpPr>
          <p:cNvPr id="36" name="TextBox 35"/>
          <p:cNvSpPr txBox="1"/>
          <p:nvPr/>
        </p:nvSpPr>
        <p:spPr>
          <a:xfrm>
            <a:off x="4419600" y="2743200"/>
            <a:ext cx="838200" cy="523220"/>
          </a:xfrm>
          <a:prstGeom prst="rect">
            <a:avLst/>
          </a:prstGeom>
          <a:noFill/>
        </p:spPr>
        <p:txBody>
          <a:bodyPr wrap="square" rtlCol="0">
            <a:spAutoFit/>
          </a:bodyPr>
          <a:lstStyle/>
          <a:p>
            <a:pPr algn="r"/>
            <a:r>
              <a:rPr lang="en-US" sz="2800" b="1" dirty="0" smtClean="0">
                <a:solidFill>
                  <a:prstClr val="black"/>
                </a:solidFill>
              </a:rPr>
              <a:t>128</a:t>
            </a:r>
            <a:endParaRPr lang="en-US" sz="2800" b="1" dirty="0">
              <a:solidFill>
                <a:prstClr val="black"/>
              </a:solidFill>
            </a:endParaRPr>
          </a:p>
        </p:txBody>
      </p:sp>
      <p:sp>
        <p:nvSpPr>
          <p:cNvPr id="37" name="TextBox 36"/>
          <p:cNvSpPr txBox="1"/>
          <p:nvPr/>
        </p:nvSpPr>
        <p:spPr>
          <a:xfrm>
            <a:off x="5105400" y="3048000"/>
            <a:ext cx="838200" cy="523220"/>
          </a:xfrm>
          <a:prstGeom prst="rect">
            <a:avLst/>
          </a:prstGeom>
          <a:noFill/>
        </p:spPr>
        <p:txBody>
          <a:bodyPr wrap="square" rtlCol="0">
            <a:spAutoFit/>
          </a:bodyPr>
          <a:lstStyle/>
          <a:p>
            <a:pPr algn="ctr"/>
            <a:r>
              <a:rPr lang="en-US" sz="2800" b="1" dirty="0" smtClean="0">
                <a:solidFill>
                  <a:prstClr val="black"/>
                </a:solidFill>
              </a:rPr>
              <a:t>256</a:t>
            </a:r>
            <a:endParaRPr lang="en-US" sz="2800" b="1" dirty="0">
              <a:solidFill>
                <a:prstClr val="black"/>
              </a:solidFill>
            </a:endParaRPr>
          </a:p>
        </p:txBody>
      </p:sp>
      <p:sp>
        <p:nvSpPr>
          <p:cNvPr id="38" name="TextBox 37"/>
          <p:cNvSpPr txBox="1"/>
          <p:nvPr/>
        </p:nvSpPr>
        <p:spPr>
          <a:xfrm>
            <a:off x="5981700" y="3084493"/>
            <a:ext cx="2895600" cy="954107"/>
          </a:xfrm>
          <a:prstGeom prst="rect">
            <a:avLst/>
          </a:prstGeom>
          <a:noFill/>
        </p:spPr>
        <p:txBody>
          <a:bodyPr wrap="square" rtlCol="0">
            <a:spAutoFit/>
          </a:bodyPr>
          <a:lstStyle/>
          <a:p>
            <a:r>
              <a:rPr lang="en-US" sz="2800" b="1" dirty="0" smtClean="0">
                <a:solidFill>
                  <a:prstClr val="black"/>
                </a:solidFill>
              </a:rPr>
              <a:t>   512 cells/</a:t>
            </a:r>
            <a:r>
              <a:rPr lang="en-US" sz="2800" b="1" dirty="0" err="1" smtClean="0">
                <a:solidFill>
                  <a:prstClr val="black"/>
                </a:solidFill>
              </a:rPr>
              <a:t>bitline</a:t>
            </a:r>
            <a:r>
              <a:rPr lang="en-US" sz="2800" b="1" dirty="0" smtClean="0">
                <a:solidFill>
                  <a:prstClr val="black"/>
                </a:solidFill>
              </a:rPr>
              <a:t> </a:t>
            </a:r>
          </a:p>
          <a:p>
            <a:r>
              <a:rPr lang="en-US" sz="2800" b="1" dirty="0">
                <a:solidFill>
                  <a:prstClr val="black"/>
                </a:solidFill>
              </a:rPr>
              <a:t> </a:t>
            </a:r>
            <a:r>
              <a:rPr lang="en-US" sz="2800" b="1" dirty="0" smtClean="0">
                <a:solidFill>
                  <a:prstClr val="black"/>
                </a:solidFill>
              </a:rPr>
              <a:t>  </a:t>
            </a:r>
            <a:endParaRPr lang="en-US" sz="2800" b="1" dirty="0">
              <a:solidFill>
                <a:prstClr val="black"/>
              </a:solidFill>
            </a:endParaRPr>
          </a:p>
        </p:txBody>
      </p:sp>
      <p:sp>
        <p:nvSpPr>
          <p:cNvPr id="7" name="Left Arrow 6"/>
          <p:cNvSpPr/>
          <p:nvPr/>
        </p:nvSpPr>
        <p:spPr>
          <a:xfrm rot="16200000">
            <a:off x="-1250157" y="2621758"/>
            <a:ext cx="40386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rPr>
              <a:t>Cheaper</a:t>
            </a:r>
            <a:endParaRPr lang="en-US" sz="3200" b="1" dirty="0">
              <a:solidFill>
                <a:prstClr val="white"/>
              </a:solidFill>
            </a:endParaRPr>
          </a:p>
        </p:txBody>
      </p:sp>
      <p:sp>
        <p:nvSpPr>
          <p:cNvPr id="41" name="Left Arrow 40"/>
          <p:cNvSpPr/>
          <p:nvPr/>
        </p:nvSpPr>
        <p:spPr>
          <a:xfrm>
            <a:off x="1676400" y="5550693"/>
            <a:ext cx="64008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rPr>
              <a:t>Faster</a:t>
            </a:r>
            <a:endParaRPr lang="en-US" sz="3200" b="1" dirty="0">
              <a:solidFill>
                <a:prstClr val="white"/>
              </a:solidFill>
            </a:endParaRPr>
          </a:p>
        </p:txBody>
      </p:sp>
      <p:sp>
        <p:nvSpPr>
          <p:cNvPr id="13" name="Oval 12"/>
          <p:cNvSpPr/>
          <p:nvPr/>
        </p:nvSpPr>
        <p:spPr>
          <a:xfrm>
            <a:off x="3979398" y="3606018"/>
            <a:ext cx="182880" cy="182880"/>
          </a:xfrm>
          <a:prstGeom prst="ellipse">
            <a:avLst/>
          </a:prstGeom>
          <a:solidFill>
            <a:schemeClr val="accent3">
              <a:lumMod val="50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4" name="Rectangle 13"/>
          <p:cNvSpPr/>
          <p:nvPr/>
        </p:nvSpPr>
        <p:spPr>
          <a:xfrm>
            <a:off x="3314699" y="3657600"/>
            <a:ext cx="2628901" cy="55839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i="1" dirty="0" smtClean="0">
                <a:solidFill>
                  <a:srgbClr val="9BBB59">
                    <a:lumMod val="50000"/>
                  </a:srgbClr>
                </a:solidFill>
              </a:rPr>
              <a:t>Near Segment</a:t>
            </a:r>
            <a:endParaRPr lang="en-US" sz="2800" b="1" i="1" dirty="0">
              <a:solidFill>
                <a:srgbClr val="9BBB59">
                  <a:lumMod val="50000"/>
                </a:srgbClr>
              </a:solidFill>
            </a:endParaRPr>
          </a:p>
        </p:txBody>
      </p:sp>
      <p:sp>
        <p:nvSpPr>
          <p:cNvPr id="15" name="Oval 14"/>
          <p:cNvSpPr/>
          <p:nvPr/>
        </p:nvSpPr>
        <p:spPr>
          <a:xfrm>
            <a:off x="7528561" y="3606018"/>
            <a:ext cx="182880" cy="18288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15"/>
          <p:cNvSpPr/>
          <p:nvPr/>
        </p:nvSpPr>
        <p:spPr>
          <a:xfrm>
            <a:off x="6544002" y="3657600"/>
            <a:ext cx="2447598" cy="55839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800" b="1" i="1" dirty="0" smtClean="0">
                <a:solidFill>
                  <a:srgbClr val="FF0000"/>
                </a:solidFill>
              </a:rPr>
              <a:t>Far Segment</a:t>
            </a:r>
            <a:endParaRPr lang="en-US" sz="2800" b="1" i="1" dirty="0">
              <a:solidFill>
                <a:srgbClr val="FF0000"/>
              </a:solidFill>
            </a:endParaRPr>
          </a:p>
        </p:txBody>
      </p:sp>
      <p:grpSp>
        <p:nvGrpSpPr>
          <p:cNvPr id="23" name="Group 22"/>
          <p:cNvGrpSpPr/>
          <p:nvPr/>
        </p:nvGrpSpPr>
        <p:grpSpPr>
          <a:xfrm>
            <a:off x="1760146" y="3533003"/>
            <a:ext cx="1530690" cy="1238005"/>
            <a:chOff x="1760146" y="3533003"/>
            <a:chExt cx="1530690" cy="1238005"/>
          </a:xfrm>
        </p:grpSpPr>
        <p:sp>
          <p:nvSpPr>
            <p:cNvPr id="26" name="Left Arrow 25"/>
            <p:cNvSpPr/>
            <p:nvPr/>
          </p:nvSpPr>
          <p:spPr>
            <a:xfrm rot="18889308">
              <a:off x="1894524" y="3398625"/>
              <a:ext cx="1238005" cy="1506761"/>
            </a:xfrm>
            <a:prstGeom prst="leftArrow">
              <a:avLst>
                <a:gd name="adj1" fmla="val 50000"/>
                <a:gd name="adj2" fmla="val 615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b="1" dirty="0">
                <a:solidFill>
                  <a:prstClr val="white"/>
                </a:solidFill>
              </a:endParaRPr>
            </a:p>
          </p:txBody>
        </p:sp>
        <p:sp>
          <p:nvSpPr>
            <p:cNvPr id="27" name="TextBox 26"/>
            <p:cNvSpPr txBox="1"/>
            <p:nvPr/>
          </p:nvSpPr>
          <p:spPr>
            <a:xfrm rot="18932207">
              <a:off x="1798404" y="3826557"/>
              <a:ext cx="1492432" cy="523220"/>
            </a:xfrm>
            <a:prstGeom prst="rect">
              <a:avLst/>
            </a:prstGeom>
            <a:noFill/>
          </p:spPr>
          <p:txBody>
            <a:bodyPr wrap="square" rtlCol="0">
              <a:spAutoFit/>
            </a:bodyPr>
            <a:lstStyle/>
            <a:p>
              <a:pPr algn="ctr"/>
              <a:r>
                <a:rPr lang="en-US" sz="2800" b="1" dirty="0" smtClean="0">
                  <a:solidFill>
                    <a:srgbClr val="FFFFFF"/>
                  </a:solidFill>
                </a:rPr>
                <a:t>GOAL</a:t>
              </a:r>
              <a:endParaRPr lang="en-US" sz="2800" b="1" dirty="0">
                <a:solidFill>
                  <a:srgbClr val="FFFFFF"/>
                </a:solidFill>
              </a:endParaRPr>
            </a:p>
          </p:txBody>
        </p:sp>
      </p:grpSp>
    </p:spTree>
    <p:extLst>
      <p:ext uri="{BB962C8B-B14F-4D97-AF65-F5344CB8AC3E}">
        <p14:creationId xmlns:p14="http://schemas.microsoft.com/office/powerpoint/2010/main" val="9747172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smtClean="0"/>
              <a:t>   Leveraging Tiered-Latency DRAM </a:t>
            </a:r>
            <a:endParaRPr lang="en-US" dirty="0"/>
          </a:p>
        </p:txBody>
      </p:sp>
      <p:sp>
        <p:nvSpPr>
          <p:cNvPr id="28" name="Content Placeholder 2"/>
          <p:cNvSpPr>
            <a:spLocks noGrp="1"/>
          </p:cNvSpPr>
          <p:nvPr>
            <p:ph idx="1"/>
          </p:nvPr>
        </p:nvSpPr>
        <p:spPr>
          <a:xfrm>
            <a:off x="304800" y="990600"/>
            <a:ext cx="8534400" cy="5562600"/>
          </a:xfrm>
        </p:spPr>
        <p:txBody>
          <a:bodyPr/>
          <a:lstStyle/>
          <a:p>
            <a:pPr>
              <a:lnSpc>
                <a:spcPct val="85000"/>
              </a:lnSpc>
            </a:pPr>
            <a:r>
              <a:rPr lang="en-US" sz="3200" dirty="0" smtClean="0"/>
              <a:t>TL-DRAM is a </a:t>
            </a:r>
            <a:r>
              <a:rPr lang="en-US" sz="3200" b="1" i="1" dirty="0" smtClean="0"/>
              <a:t>substrate</a:t>
            </a:r>
            <a:r>
              <a:rPr lang="en-US" sz="3200" dirty="0" smtClean="0"/>
              <a:t> that can be leveraged by the hardware and/or software</a:t>
            </a:r>
          </a:p>
          <a:p>
            <a:pPr>
              <a:lnSpc>
                <a:spcPct val="85000"/>
              </a:lnSpc>
            </a:pPr>
            <a:endParaRPr lang="en-US" sz="1800" dirty="0"/>
          </a:p>
          <a:p>
            <a:pPr>
              <a:lnSpc>
                <a:spcPct val="85000"/>
              </a:lnSpc>
            </a:pPr>
            <a:r>
              <a:rPr lang="en-US" sz="3200" dirty="0" smtClean="0"/>
              <a:t>Many potential uses</a:t>
            </a:r>
          </a:p>
          <a:p>
            <a:pPr marL="801688" lvl="1" indent="-344488">
              <a:lnSpc>
                <a:spcPct val="85000"/>
              </a:lnSpc>
              <a:buFont typeface="+mj-lt"/>
              <a:buAutoNum type="arabicPeriod"/>
            </a:pPr>
            <a:r>
              <a:rPr lang="en-US" sz="2800" dirty="0" smtClean="0"/>
              <a:t>Use near segment as hardware-managed </a:t>
            </a:r>
            <a:r>
              <a:rPr lang="en-US" sz="2800" b="1" i="1" dirty="0" smtClean="0"/>
              <a:t>inclusive</a:t>
            </a:r>
            <a:r>
              <a:rPr lang="en-US" sz="2800" dirty="0" smtClean="0"/>
              <a:t> cache to far segment</a:t>
            </a:r>
          </a:p>
          <a:p>
            <a:pPr marL="801688" lvl="1" indent="-344488">
              <a:lnSpc>
                <a:spcPct val="85000"/>
              </a:lnSpc>
              <a:buFont typeface="+mj-lt"/>
              <a:buAutoNum type="arabicPeriod"/>
            </a:pPr>
            <a:r>
              <a:rPr lang="en-US" sz="2800" dirty="0" smtClean="0"/>
              <a:t>Use near segment as hardware-managed </a:t>
            </a:r>
            <a:r>
              <a:rPr lang="en-US" sz="2800" b="1" i="1" dirty="0" smtClean="0"/>
              <a:t>exclusive</a:t>
            </a:r>
            <a:r>
              <a:rPr lang="en-US" sz="2800" dirty="0" smtClean="0"/>
              <a:t> cache to far segment</a:t>
            </a:r>
            <a:endParaRPr lang="en-US" sz="2800" dirty="0"/>
          </a:p>
          <a:p>
            <a:pPr marL="801688" lvl="1" indent="-344488">
              <a:lnSpc>
                <a:spcPct val="85000"/>
              </a:lnSpc>
              <a:buFont typeface="+mj-lt"/>
              <a:buAutoNum type="arabicPeriod"/>
            </a:pPr>
            <a:r>
              <a:rPr lang="en-US" sz="2800" dirty="0" smtClean="0"/>
              <a:t>Profile-based page mapping by operating system</a:t>
            </a:r>
          </a:p>
          <a:p>
            <a:pPr marL="801688" lvl="1" indent="-344488">
              <a:lnSpc>
                <a:spcPct val="85000"/>
              </a:lnSpc>
              <a:buFont typeface="+mj-lt"/>
              <a:buAutoNum type="arabicPeriod"/>
            </a:pPr>
            <a:r>
              <a:rPr lang="en-US" sz="2800" dirty="0" smtClean="0"/>
              <a:t>Simply replace DRAM with TL-DRAM </a:t>
            </a:r>
            <a:r>
              <a:rPr lang="en-US" sz="1000" dirty="0" smtClean="0">
                <a:latin typeface="Wingdings"/>
                <a:ea typeface="Wingdings"/>
                <a:cs typeface="Wingdings"/>
                <a:sym typeface="Wingdings"/>
              </a:rPr>
              <a:t> </a:t>
            </a:r>
            <a:endParaRPr lang="en-US" sz="2800" dirty="0" smtClean="0"/>
          </a:p>
          <a:p>
            <a:pPr marL="457200" lvl="1" indent="0">
              <a:lnSpc>
                <a:spcPct val="85000"/>
              </a:lnSpc>
              <a:buNone/>
            </a:pPr>
            <a:endParaRPr lang="en-US" sz="2800" dirty="0" smtClean="0"/>
          </a:p>
        </p:txBody>
      </p:sp>
      <p:sp>
        <p:nvSpPr>
          <p:cNvPr id="4" name="Rounded Rectangle 3"/>
          <p:cNvSpPr/>
          <p:nvPr/>
        </p:nvSpPr>
        <p:spPr>
          <a:xfrm>
            <a:off x="762000" y="2743200"/>
            <a:ext cx="7848600" cy="76200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 name="Rounded Rectangle 4"/>
          <p:cNvSpPr/>
          <p:nvPr/>
        </p:nvSpPr>
        <p:spPr>
          <a:xfrm>
            <a:off x="762000" y="2743200"/>
            <a:ext cx="7848600" cy="2057400"/>
          </a:xfrm>
          <a:prstGeom prst="roundRect">
            <a:avLst>
              <a:gd name="adj" fmla="val 764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 name="Rectangle 5"/>
          <p:cNvSpPr/>
          <p:nvPr/>
        </p:nvSpPr>
        <p:spPr>
          <a:xfrm>
            <a:off x="683568" y="6490211"/>
            <a:ext cx="7560840" cy="323165"/>
          </a:xfrm>
          <a:prstGeom prst="rect">
            <a:avLst/>
          </a:prstGeom>
        </p:spPr>
        <p:txBody>
          <a:bodyPr wrap="square">
            <a:spAutoFit/>
          </a:bodyPr>
          <a:lstStyle/>
          <a:p>
            <a:r>
              <a:rPr lang="en-US" sz="1500" dirty="0" smtClean="0">
                <a:solidFill>
                  <a:prstClr val="black"/>
                </a:solidFill>
              </a:rPr>
              <a:t>Lee+</a:t>
            </a:r>
            <a:r>
              <a:rPr lang="en-US" sz="1500" dirty="0">
                <a:solidFill>
                  <a:prstClr val="black"/>
                </a:solidFill>
              </a:rPr>
              <a:t>, </a:t>
            </a:r>
            <a:r>
              <a:rPr lang="en-US" sz="1500" dirty="0" smtClean="0">
                <a:solidFill>
                  <a:prstClr val="black"/>
                </a:solidFill>
              </a:rPr>
              <a:t>“</a:t>
            </a:r>
            <a:r>
              <a:rPr lang="en-US" sz="1500" dirty="0" smtClean="0">
                <a:solidFill>
                  <a:srgbClr val="0000FF"/>
                </a:solidFill>
              </a:rPr>
              <a:t>Tiered-Latency DRAM: A Low Latency and Low Cost DRAM Architecture</a:t>
            </a:r>
            <a:r>
              <a:rPr lang="en-US" sz="1500" dirty="0" smtClean="0">
                <a:solidFill>
                  <a:prstClr val="black"/>
                </a:solidFill>
              </a:rPr>
              <a:t>,</a:t>
            </a:r>
            <a:r>
              <a:rPr lang="en-US" sz="1500" dirty="0">
                <a:solidFill>
                  <a:prstClr val="black"/>
                </a:solidFill>
              </a:rPr>
              <a:t>” </a:t>
            </a:r>
            <a:r>
              <a:rPr lang="en-US" sz="1500" dirty="0" smtClean="0">
                <a:solidFill>
                  <a:prstClr val="black"/>
                </a:solidFill>
              </a:rPr>
              <a:t>HPCA 2013.</a:t>
            </a:r>
            <a:endParaRPr lang="en-US" sz="1500" dirty="0">
              <a:solidFill>
                <a:prstClr val="black"/>
              </a:solidFill>
            </a:endParaRPr>
          </a:p>
        </p:txBody>
      </p:sp>
    </p:spTree>
    <p:extLst>
      <p:ext uri="{BB962C8B-B14F-4D97-AF65-F5344CB8AC3E}">
        <p14:creationId xmlns:p14="http://schemas.microsoft.com/office/powerpoint/2010/main" val="12967332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8">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8">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8">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8">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
                                        </p:tgtEl>
                                        <p:attrNameLst>
                                          <p:attrName>style.visibility</p:attrName>
                                        </p:attrNameLst>
                                      </p:cBhvr>
                                      <p:to>
                                        <p:strVal val="visible"/>
                                      </p:to>
                                    </p:set>
                                  </p:childTnLst>
                                </p:cTn>
                              </p:par>
                              <p:par>
                                <p:cTn id="35" presetID="1" presetClass="exit" presetSubtype="0" fill="hold" grpId="1" nodeType="withEffect">
                                  <p:stCondLst>
                                    <p:cond delay="0"/>
                                  </p:stCondLst>
                                  <p:childTnLst>
                                    <p:set>
                                      <p:cBhvr>
                                        <p:cTn id="36"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5" grpId="1"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Infrastructures to Understand Such Issues</a:t>
            </a:r>
            <a:endParaRPr lang="en-US" dirty="0"/>
          </a:p>
        </p:txBody>
      </p:sp>
      <p:pic>
        <p:nvPicPr>
          <p:cNvPr id="5" name="Content Placeholder 4" descr="DRAM-new-testing-infrastructure.jpg"/>
          <p:cNvPicPr>
            <a:picLocks noGrp="1" noChangeAspect="1"/>
          </p:cNvPicPr>
          <p:nvPr>
            <p:ph idx="1"/>
          </p:nvPr>
        </p:nvPicPr>
        <p:blipFill>
          <a:blip r:embed="rId2" cstate="print">
            <a:extLst>
              <a:ext uri="{28A0092B-C50C-407E-A947-70E740481C1C}">
                <a14:useLocalDpi xmlns:a14="http://schemas.microsoft.com/office/drawing/2010/main" val="0"/>
              </a:ext>
            </a:extLst>
          </a:blip>
          <a:srcRect t="12242" b="12242"/>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ea typeface="ＭＳ Ｐゴシック" charset="0"/>
                <a:cs typeface="ＭＳ Ｐゴシック" charset="0"/>
              </a:rPr>
              <a:t>Kim+, “</a:t>
            </a:r>
            <a:r>
              <a:rPr lang="en-US" sz="1600" dirty="0">
                <a:solidFill>
                  <a:srgbClr val="0000FF"/>
                </a:solidFill>
              </a:rPr>
              <a:t>Flipping Bits in Memory Without Accessing Them: An Experimental Study of DRAM Disturbance Errors</a:t>
            </a:r>
            <a:r>
              <a:rPr lang="en-US" sz="1600" dirty="0">
                <a:solidFill>
                  <a:srgbClr val="000000"/>
                </a:solidFill>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rPr>
              <a:t>Controller</a:t>
            </a:r>
            <a:endParaRPr lang="en-US" sz="2400" b="1">
              <a:solidFill>
                <a:srgbClr val="FFFF00"/>
              </a:solidFill>
              <a:effectLst>
                <a:outerShdw blurRad="38100" dist="38100" dir="2700000" algn="tl">
                  <a:srgbClr val="000000">
                    <a:alpha val="43137"/>
                  </a:srgbClr>
                </a:outerShdw>
              </a:effectLst>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rPr>
              <a:t>PC</a:t>
            </a:r>
            <a:endParaRPr lang="en-US" sz="2400" b="1">
              <a:solidFill>
                <a:srgbClr val="FFFF00"/>
              </a:solidFill>
              <a:effectLst>
                <a:outerShdw blurRad="38100" dist="38100" dir="2700000" algn="tl">
                  <a:srgbClr val="000000">
                    <a:alpha val="43137"/>
                  </a:srgbClr>
                </a:outerShdw>
              </a:effectLst>
            </a:endParaRPr>
          </a:p>
        </p:txBody>
      </p:sp>
      <p:sp>
        <p:nvSpPr>
          <p:cNvPr id="9" name="Rectangle 8"/>
          <p:cNvSpPr/>
          <p:nvPr/>
        </p:nvSpPr>
        <p:spPr>
          <a:xfrm>
            <a:off x="4374702" y="1962441"/>
            <a:ext cx="1447800" cy="312274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rPr>
              <a:t>FPGAs</a:t>
            </a:r>
            <a:endParaRPr lang="en-US" sz="3200" b="1" dirty="0">
              <a:solidFill>
                <a:srgbClr val="FFFF00"/>
              </a:solidFill>
              <a:effectLst>
                <a:outerShdw blurRad="38100" dist="38100" dir="2700000" algn="tl">
                  <a:srgbClr val="000000">
                    <a:alpha val="43137"/>
                  </a:srgbClr>
                </a:outerShdw>
              </a:effectLst>
            </a:endParaRP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rPr>
              <a:t>FPGAs</a:t>
            </a:r>
            <a:endParaRPr lang="en-US" sz="3200" b="1" dirty="0">
              <a:solidFill>
                <a:srgbClr val="FFFF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53321923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Chart 23"/>
          <p:cNvGraphicFramePr>
            <a:graphicFrameLocks/>
          </p:cNvGraphicFramePr>
          <p:nvPr>
            <p:extLst/>
          </p:nvPr>
        </p:nvGraphicFramePr>
        <p:xfrm>
          <a:off x="832431" y="914400"/>
          <a:ext cx="3355729" cy="399317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5" name="Chart 24"/>
          <p:cNvGraphicFramePr>
            <a:graphicFrameLocks/>
          </p:cNvGraphicFramePr>
          <p:nvPr>
            <p:extLst/>
          </p:nvPr>
        </p:nvGraphicFramePr>
        <p:xfrm>
          <a:off x="5083421" y="914400"/>
          <a:ext cx="3355729" cy="3993173"/>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p:cNvSpPr>
            <a:spLocks noGrp="1"/>
          </p:cNvSpPr>
          <p:nvPr>
            <p:ph type="title"/>
          </p:nvPr>
        </p:nvSpPr>
        <p:spPr>
          <a:xfrm>
            <a:off x="0" y="0"/>
            <a:ext cx="9144000" cy="838200"/>
          </a:xfrm>
        </p:spPr>
        <p:txBody>
          <a:bodyPr>
            <a:normAutofit/>
          </a:bodyPr>
          <a:lstStyle/>
          <a:p>
            <a:r>
              <a:rPr lang="en-US" dirty="0" smtClean="0"/>
              <a:t>   Performance &amp; Power Consumption  </a:t>
            </a:r>
            <a:endParaRPr lang="en-US" dirty="0"/>
          </a:p>
        </p:txBody>
      </p:sp>
      <p:sp>
        <p:nvSpPr>
          <p:cNvPr id="23" name="TextBox 1"/>
          <p:cNvSpPr txBox="1"/>
          <p:nvPr/>
        </p:nvSpPr>
        <p:spPr>
          <a:xfrm>
            <a:off x="2241550" y="1000123"/>
            <a:ext cx="1257300"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rPr>
              <a:t>11.5%</a:t>
            </a:r>
            <a:endParaRPr lang="en-US" sz="2200" b="1" dirty="0">
              <a:solidFill>
                <a:srgbClr val="9BBB59">
                  <a:lumMod val="50000"/>
                </a:srgbClr>
              </a:solidFill>
            </a:endParaRPr>
          </a:p>
          <a:p>
            <a:pPr algn="ctr"/>
            <a:endParaRPr lang="en-US" sz="2200" b="1" dirty="0">
              <a:solidFill>
                <a:srgbClr val="9BBB59">
                  <a:lumMod val="50000"/>
                </a:srgbClr>
              </a:solidFill>
            </a:endParaRPr>
          </a:p>
        </p:txBody>
      </p:sp>
      <p:sp>
        <p:nvSpPr>
          <p:cNvPr id="19" name="Rectangle 18"/>
          <p:cNvSpPr/>
          <p:nvPr/>
        </p:nvSpPr>
        <p:spPr>
          <a:xfrm rot="16200000">
            <a:off x="-1261544" y="2514599"/>
            <a:ext cx="3657601" cy="6096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600" b="1" dirty="0" smtClean="0">
                <a:solidFill>
                  <a:prstClr val="black"/>
                </a:solidFill>
              </a:rPr>
              <a:t>Normalized Performance</a:t>
            </a:r>
            <a:endParaRPr lang="en-US" sz="2600" b="1" dirty="0">
              <a:solidFill>
                <a:prstClr val="black"/>
              </a:solidFill>
            </a:endParaRPr>
          </a:p>
        </p:txBody>
      </p:sp>
      <p:sp>
        <p:nvSpPr>
          <p:cNvPr id="20" name="Rectangle 19"/>
          <p:cNvSpPr/>
          <p:nvPr/>
        </p:nvSpPr>
        <p:spPr>
          <a:xfrm>
            <a:off x="567256" y="4837138"/>
            <a:ext cx="3547544" cy="4572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600" b="1" dirty="0" smtClean="0">
                <a:solidFill>
                  <a:prstClr val="black"/>
                </a:solidFill>
              </a:rPr>
              <a:t>Core-Count (Channel)</a:t>
            </a:r>
            <a:endParaRPr lang="en-US" sz="2600" b="1" dirty="0">
              <a:solidFill>
                <a:prstClr val="black"/>
              </a:solidFill>
            </a:endParaRPr>
          </a:p>
        </p:txBody>
      </p:sp>
      <p:sp>
        <p:nvSpPr>
          <p:cNvPr id="26" name="Rectangle 25"/>
          <p:cNvSpPr/>
          <p:nvPr/>
        </p:nvSpPr>
        <p:spPr>
          <a:xfrm rot="16200000">
            <a:off x="3098992" y="2476498"/>
            <a:ext cx="3581401" cy="6096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600" b="1" dirty="0" smtClean="0">
                <a:solidFill>
                  <a:prstClr val="black"/>
                </a:solidFill>
              </a:rPr>
              <a:t>Normalized Power</a:t>
            </a:r>
            <a:endParaRPr lang="en-US" sz="2600" b="1" dirty="0">
              <a:solidFill>
                <a:prstClr val="black"/>
              </a:solidFill>
            </a:endParaRPr>
          </a:p>
        </p:txBody>
      </p:sp>
      <p:sp>
        <p:nvSpPr>
          <p:cNvPr id="28" name="Rectangle 27"/>
          <p:cNvSpPr/>
          <p:nvPr/>
        </p:nvSpPr>
        <p:spPr>
          <a:xfrm>
            <a:off x="4953000" y="4837138"/>
            <a:ext cx="3429000" cy="4572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600" b="1" dirty="0" smtClean="0">
                <a:solidFill>
                  <a:prstClr val="black"/>
                </a:solidFill>
              </a:rPr>
              <a:t>Core-Count (Channel)</a:t>
            </a:r>
            <a:endParaRPr lang="en-US" sz="2600" b="1" dirty="0">
              <a:solidFill>
                <a:prstClr val="black"/>
              </a:solidFill>
            </a:endParaRPr>
          </a:p>
        </p:txBody>
      </p:sp>
      <p:sp>
        <p:nvSpPr>
          <p:cNvPr id="32" name="TextBox 1"/>
          <p:cNvSpPr txBox="1"/>
          <p:nvPr/>
        </p:nvSpPr>
        <p:spPr>
          <a:xfrm>
            <a:off x="3149600" y="1000123"/>
            <a:ext cx="1069729"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rPr>
              <a:t>10.7%</a:t>
            </a:r>
            <a:endParaRPr lang="en-US" sz="2200" b="1" dirty="0">
              <a:solidFill>
                <a:srgbClr val="9BBB59">
                  <a:lumMod val="50000"/>
                </a:srgbClr>
              </a:solidFill>
            </a:endParaRPr>
          </a:p>
          <a:p>
            <a:pPr algn="ctr"/>
            <a:endParaRPr lang="en-US" sz="2200" b="1" dirty="0">
              <a:solidFill>
                <a:srgbClr val="9BBB59">
                  <a:lumMod val="50000"/>
                </a:srgbClr>
              </a:solidFill>
            </a:endParaRPr>
          </a:p>
        </p:txBody>
      </p:sp>
      <p:sp>
        <p:nvSpPr>
          <p:cNvPr id="22" name="TextBox 1"/>
          <p:cNvSpPr txBox="1"/>
          <p:nvPr/>
        </p:nvSpPr>
        <p:spPr>
          <a:xfrm>
            <a:off x="1546471" y="1000123"/>
            <a:ext cx="1069729"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rPr>
              <a:t>12.4%</a:t>
            </a:r>
            <a:endParaRPr lang="en-US" sz="2200" b="1" dirty="0">
              <a:solidFill>
                <a:srgbClr val="9BBB59">
                  <a:lumMod val="50000"/>
                </a:srgbClr>
              </a:solidFill>
            </a:endParaRPr>
          </a:p>
          <a:p>
            <a:pPr algn="ctr"/>
            <a:endParaRPr lang="en-US" sz="2200" b="1" dirty="0">
              <a:solidFill>
                <a:srgbClr val="9BBB59">
                  <a:lumMod val="50000"/>
                </a:srgbClr>
              </a:solidFill>
            </a:endParaRPr>
          </a:p>
        </p:txBody>
      </p:sp>
      <p:cxnSp>
        <p:nvCxnSpPr>
          <p:cNvPr id="38" name="Straight Arrow Connector 37"/>
          <p:cNvCxnSpPr/>
          <p:nvPr/>
        </p:nvCxnSpPr>
        <p:spPr>
          <a:xfrm flipH="1">
            <a:off x="1590675" y="1676400"/>
            <a:ext cx="2438402" cy="0"/>
          </a:xfrm>
          <a:prstGeom prst="straightConnector1">
            <a:avLst/>
          </a:prstGeom>
          <a:ln w="50800" cap="rnd">
            <a:solidFill>
              <a:schemeClr val="tx2">
                <a:lumMod val="75000"/>
              </a:schemeClr>
            </a:solidFill>
            <a:headEnd type="none"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9" name="Straight Arrow Connector 38"/>
          <p:cNvCxnSpPr/>
          <p:nvPr/>
        </p:nvCxnSpPr>
        <p:spPr>
          <a:xfrm flipH="1">
            <a:off x="5839531" y="1676400"/>
            <a:ext cx="2438402" cy="0"/>
          </a:xfrm>
          <a:prstGeom prst="straightConnector1">
            <a:avLst/>
          </a:prstGeom>
          <a:ln w="50800" cap="rnd">
            <a:solidFill>
              <a:schemeClr val="tx2">
                <a:lumMod val="75000"/>
              </a:schemeClr>
            </a:solidFill>
            <a:headEnd type="none" w="med"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0" name="TextBox 1"/>
          <p:cNvSpPr txBox="1"/>
          <p:nvPr/>
        </p:nvSpPr>
        <p:spPr>
          <a:xfrm>
            <a:off x="5805489" y="1288595"/>
            <a:ext cx="990600" cy="38780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rPr>
              <a:t>–23%</a:t>
            </a:r>
            <a:endParaRPr lang="en-US" sz="2200" b="1" dirty="0">
              <a:solidFill>
                <a:srgbClr val="9BBB59">
                  <a:lumMod val="50000"/>
                </a:srgbClr>
              </a:solidFill>
            </a:endParaRPr>
          </a:p>
          <a:p>
            <a:pPr algn="ctr"/>
            <a:endParaRPr lang="en-US" sz="2200" b="1" dirty="0">
              <a:solidFill>
                <a:srgbClr val="9BBB59">
                  <a:lumMod val="50000"/>
                </a:srgbClr>
              </a:solidFill>
            </a:endParaRPr>
          </a:p>
        </p:txBody>
      </p:sp>
      <p:sp>
        <p:nvSpPr>
          <p:cNvPr id="41" name="Down Arrow 40"/>
          <p:cNvSpPr/>
          <p:nvPr/>
        </p:nvSpPr>
        <p:spPr>
          <a:xfrm>
            <a:off x="6175683" y="1676400"/>
            <a:ext cx="233629" cy="638172"/>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200">
              <a:solidFill>
                <a:prstClr val="white"/>
              </a:solidFill>
            </a:endParaRPr>
          </a:p>
        </p:txBody>
      </p:sp>
      <p:sp>
        <p:nvSpPr>
          <p:cNvPr id="42" name="Down Arrow 41"/>
          <p:cNvSpPr/>
          <p:nvPr/>
        </p:nvSpPr>
        <p:spPr>
          <a:xfrm>
            <a:off x="6981559" y="1683207"/>
            <a:ext cx="233629" cy="669470"/>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200">
              <a:solidFill>
                <a:prstClr val="white"/>
              </a:solidFill>
            </a:endParaRPr>
          </a:p>
        </p:txBody>
      </p:sp>
      <p:sp>
        <p:nvSpPr>
          <p:cNvPr id="43" name="TextBox 1"/>
          <p:cNvSpPr txBox="1"/>
          <p:nvPr/>
        </p:nvSpPr>
        <p:spPr>
          <a:xfrm>
            <a:off x="6600822" y="1288595"/>
            <a:ext cx="990600" cy="38780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rPr>
              <a:t>–24%</a:t>
            </a:r>
            <a:endParaRPr lang="en-US" sz="2200" b="1" dirty="0">
              <a:solidFill>
                <a:srgbClr val="9BBB59">
                  <a:lumMod val="50000"/>
                </a:srgbClr>
              </a:solidFill>
            </a:endParaRPr>
          </a:p>
          <a:p>
            <a:pPr algn="ctr"/>
            <a:endParaRPr lang="en-US" sz="2200" b="1" dirty="0">
              <a:solidFill>
                <a:srgbClr val="9BBB59">
                  <a:lumMod val="50000"/>
                </a:srgbClr>
              </a:solidFill>
            </a:endParaRPr>
          </a:p>
        </p:txBody>
      </p:sp>
      <p:sp>
        <p:nvSpPr>
          <p:cNvPr id="44" name="Down Arrow 43"/>
          <p:cNvSpPr/>
          <p:nvPr/>
        </p:nvSpPr>
        <p:spPr>
          <a:xfrm>
            <a:off x="7781926" y="1683206"/>
            <a:ext cx="233629" cy="719479"/>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200">
              <a:solidFill>
                <a:prstClr val="white"/>
              </a:solidFill>
            </a:endParaRPr>
          </a:p>
        </p:txBody>
      </p:sp>
      <p:sp>
        <p:nvSpPr>
          <p:cNvPr id="45" name="TextBox 1"/>
          <p:cNvSpPr txBox="1"/>
          <p:nvPr/>
        </p:nvSpPr>
        <p:spPr>
          <a:xfrm>
            <a:off x="7400926" y="1295400"/>
            <a:ext cx="990600" cy="38780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rPr>
              <a:t>–26%</a:t>
            </a:r>
            <a:endParaRPr lang="en-US" sz="2200" b="1" dirty="0">
              <a:solidFill>
                <a:srgbClr val="9BBB59">
                  <a:lumMod val="50000"/>
                </a:srgbClr>
              </a:solidFill>
            </a:endParaRPr>
          </a:p>
          <a:p>
            <a:pPr algn="ctr"/>
            <a:endParaRPr lang="en-US" sz="2200" b="1" dirty="0">
              <a:solidFill>
                <a:srgbClr val="9BBB59">
                  <a:lumMod val="50000"/>
                </a:srgbClr>
              </a:solidFill>
            </a:endParaRPr>
          </a:p>
        </p:txBody>
      </p:sp>
      <p:sp>
        <p:nvSpPr>
          <p:cNvPr id="46" name="TextBox 45"/>
          <p:cNvSpPr txBox="1"/>
          <p:nvPr/>
        </p:nvSpPr>
        <p:spPr>
          <a:xfrm>
            <a:off x="314324" y="5323582"/>
            <a:ext cx="8601076" cy="1077218"/>
          </a:xfrm>
          <a:prstGeom prst="rect">
            <a:avLst/>
          </a:prstGeom>
          <a:noFill/>
        </p:spPr>
        <p:txBody>
          <a:bodyPr wrap="square" rtlCol="0">
            <a:spAutoFit/>
          </a:bodyPr>
          <a:lstStyle/>
          <a:p>
            <a:r>
              <a:rPr lang="en-US" sz="3200" b="1" i="1" dirty="0" smtClean="0">
                <a:solidFill>
                  <a:srgbClr val="4F81BD">
                    <a:lumMod val="75000"/>
                  </a:srgbClr>
                </a:solidFill>
              </a:rPr>
              <a:t>Using near segment as a cache improves performance and reduces power consumption</a:t>
            </a:r>
            <a:endParaRPr lang="en-US" sz="3200" b="1" i="1" dirty="0">
              <a:solidFill>
                <a:srgbClr val="4F81BD">
                  <a:lumMod val="75000"/>
                </a:srgbClr>
              </a:solidFill>
            </a:endParaRPr>
          </a:p>
        </p:txBody>
      </p:sp>
      <p:sp>
        <p:nvSpPr>
          <p:cNvPr id="21" name="Rectangle 20"/>
          <p:cNvSpPr/>
          <p:nvPr/>
        </p:nvSpPr>
        <p:spPr>
          <a:xfrm>
            <a:off x="683568" y="6490211"/>
            <a:ext cx="7560840" cy="323165"/>
          </a:xfrm>
          <a:prstGeom prst="rect">
            <a:avLst/>
          </a:prstGeom>
        </p:spPr>
        <p:txBody>
          <a:bodyPr wrap="square">
            <a:spAutoFit/>
          </a:bodyPr>
          <a:lstStyle/>
          <a:p>
            <a:r>
              <a:rPr lang="en-US" sz="1500" dirty="0" smtClean="0">
                <a:solidFill>
                  <a:prstClr val="black"/>
                </a:solidFill>
              </a:rPr>
              <a:t>Lee+</a:t>
            </a:r>
            <a:r>
              <a:rPr lang="en-US" sz="1500" dirty="0">
                <a:solidFill>
                  <a:prstClr val="black"/>
                </a:solidFill>
              </a:rPr>
              <a:t>, </a:t>
            </a:r>
            <a:r>
              <a:rPr lang="en-US" sz="1500" dirty="0" smtClean="0">
                <a:solidFill>
                  <a:prstClr val="black"/>
                </a:solidFill>
              </a:rPr>
              <a:t>“</a:t>
            </a:r>
            <a:r>
              <a:rPr lang="en-US" sz="1500" dirty="0" smtClean="0">
                <a:solidFill>
                  <a:srgbClr val="0000FF"/>
                </a:solidFill>
              </a:rPr>
              <a:t>Tiered-Latency DRAM: A Low Latency and Low Cost DRAM Architecture</a:t>
            </a:r>
            <a:r>
              <a:rPr lang="en-US" sz="1500" dirty="0" smtClean="0">
                <a:solidFill>
                  <a:prstClr val="black"/>
                </a:solidFill>
              </a:rPr>
              <a:t>,</a:t>
            </a:r>
            <a:r>
              <a:rPr lang="en-US" sz="1500" dirty="0">
                <a:solidFill>
                  <a:prstClr val="black"/>
                </a:solidFill>
              </a:rPr>
              <a:t>” </a:t>
            </a:r>
            <a:r>
              <a:rPr lang="en-US" sz="1500" dirty="0" smtClean="0">
                <a:solidFill>
                  <a:prstClr val="black"/>
                </a:solidFill>
              </a:rPr>
              <a:t>HPCA 2013.</a:t>
            </a:r>
            <a:endParaRPr lang="en-US" sz="1500" dirty="0">
              <a:solidFill>
                <a:prstClr val="black"/>
              </a:solidFill>
            </a:endParaRPr>
          </a:p>
        </p:txBody>
      </p:sp>
    </p:spTree>
    <p:extLst>
      <p:ext uri="{BB962C8B-B14F-4D97-AF65-F5344CB8AC3E}">
        <p14:creationId xmlns:p14="http://schemas.microsoft.com/office/powerpoint/2010/main" val="100064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5" grpId="0">
        <p:bldAsOne/>
      </p:bldGraphic>
      <p:bldP spid="23" grpId="0"/>
      <p:bldP spid="26" grpId="0"/>
      <p:bldP spid="28" grpId="0"/>
      <p:bldP spid="32" grpId="0"/>
      <p:bldP spid="22" grpId="0"/>
      <p:bldP spid="40" grpId="0"/>
      <p:bldP spid="41" grpId="0" animBg="1"/>
      <p:bldP spid="42" grpId="0" animBg="1"/>
      <p:bldP spid="43" grpId="0"/>
      <p:bldP spid="44" grpId="0" animBg="1"/>
      <p:bldP spid="45" grpId="0"/>
      <p:bldP spid="46" grpId="0"/>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p:cNvSpPr>
            <a:spLocks noGrp="1"/>
          </p:cNvSpPr>
          <p:nvPr>
            <p:ph type="ctrTitle"/>
          </p:nvPr>
        </p:nvSpPr>
        <p:spPr>
          <a:xfrm>
            <a:off x="685800" y="1676400"/>
            <a:ext cx="7924800" cy="1752600"/>
          </a:xfrm>
        </p:spPr>
        <p:txBody>
          <a:bodyPr/>
          <a:lstStyle/>
          <a:p>
            <a:r>
              <a:rPr lang="en-US" dirty="0" smtClean="0">
                <a:latin typeface="Garamond" charset="0"/>
              </a:rPr>
              <a:t>More on PIM</a:t>
            </a:r>
            <a:endParaRPr lang="en-US" dirty="0">
              <a:latin typeface="Garamond" charset="0"/>
            </a:endParaRPr>
          </a:p>
        </p:txBody>
      </p:sp>
      <p:sp>
        <p:nvSpPr>
          <p:cNvPr id="150530" name="Subtitle 2"/>
          <p:cNvSpPr>
            <a:spLocks noGrp="1"/>
          </p:cNvSpPr>
          <p:nvPr>
            <p:ph type="subTitle" idx="1"/>
          </p:nvPr>
        </p:nvSpPr>
        <p:spPr/>
        <p:txBody>
          <a:bodyPr/>
          <a:lstStyle/>
          <a:p>
            <a:pPr>
              <a:buFont typeface="Wingdings" charset="0"/>
              <a:buNone/>
            </a:pPr>
            <a:endParaRPr lang="en-US">
              <a:latin typeface="Tahoma" charset="0"/>
            </a:endParaRPr>
          </a:p>
        </p:txBody>
      </p:sp>
      <p:sp>
        <p:nvSpPr>
          <p:cNvPr id="150531" name="Slide Number Placeholder 3"/>
          <p:cNvSpPr>
            <a:spLocks noGrp="1"/>
          </p:cNvSpPr>
          <p:nvPr>
            <p:ph type="sldNum" sz="quarter" idx="12"/>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E342A0-F66A-8349-9DE5-CDF9A06A5894}" type="slidenum">
              <a:rPr lang="en-US" sz="1200">
                <a:solidFill>
                  <a:srgbClr val="000000"/>
                </a:solidFill>
                <a:latin typeface="Garamond" charset="0"/>
                <a:cs typeface="Arial" charset="0"/>
              </a:rPr>
              <a:pPr eaLnBrk="1" hangingPunct="1"/>
              <a:t>291</a:t>
            </a:fld>
            <a:endParaRPr lang="en-US" sz="1200">
              <a:solidFill>
                <a:srgbClr val="000000"/>
              </a:solidFill>
              <a:latin typeface="Garamond" charset="0"/>
              <a:cs typeface="Arial" charset="0"/>
            </a:endParaRPr>
          </a:p>
        </p:txBody>
      </p:sp>
    </p:spTree>
    <p:extLst>
      <p:ext uri="{BB962C8B-B14F-4D97-AF65-F5344CB8AC3E}">
        <p14:creationId xmlns:p14="http://schemas.microsoft.com/office/powerpoint/2010/main" val="761335531"/>
      </p:ext>
    </p:extLst>
  </p:cSld>
  <p:clrMapOvr>
    <a:masterClrMapping/>
  </p:clrMapOvr>
  <p:transition/>
  <p:timing>
    <p:tnLst>
      <p:par>
        <p:cTn id="1" dur="indefinite" restart="never" nodeType="tmRoot"/>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dirty="0" smtClean="0">
                <a:latin typeface="Garamond" charset="0"/>
                <a:ea typeface="ＭＳ Ｐゴシック" charset="0"/>
                <a:cs typeface="ＭＳ Ｐゴシック" charset="0"/>
              </a:rPr>
              <a:t>Eliminating the Adoption Barriers</a:t>
            </a:r>
            <a:endParaRPr lang="en-US" dirty="0">
              <a:latin typeface="Garamond" charset="0"/>
              <a:ea typeface="ＭＳ Ｐゴシック" charset="0"/>
              <a:cs typeface="ＭＳ Ｐゴシック" charset="0"/>
            </a:endParaRPr>
          </a:p>
        </p:txBody>
      </p:sp>
      <p:sp>
        <p:nvSpPr>
          <p:cNvPr id="19459" name="Content Placeholder 2"/>
          <p:cNvSpPr>
            <a:spLocks noGrp="1"/>
          </p:cNvSpPr>
          <p:nvPr>
            <p:ph idx="1"/>
          </p:nvPr>
        </p:nvSpPr>
        <p:spPr>
          <a:xfrm>
            <a:off x="228600" y="1447800"/>
            <a:ext cx="8610600" cy="4876800"/>
          </a:xfrm>
        </p:spPr>
        <p:txBody>
          <a:bodyPr/>
          <a:lstStyle/>
          <a:p>
            <a:pPr marL="0" indent="0" algn="ctr" eaLnBrk="1" hangingPunct="1">
              <a:buNone/>
            </a:pPr>
            <a:endParaRPr lang="en-US" sz="5400" dirty="0">
              <a:solidFill>
                <a:srgbClr val="0000FF"/>
              </a:solidFill>
              <a:latin typeface="Tahoma" charset="0"/>
              <a:ea typeface="ＭＳ Ｐゴシック" charset="0"/>
              <a:cs typeface="ＭＳ Ｐゴシック" charset="0"/>
            </a:endParaRPr>
          </a:p>
          <a:p>
            <a:pPr marL="0" indent="0" algn="ctr" eaLnBrk="1" hangingPunct="1">
              <a:buNone/>
            </a:pPr>
            <a:r>
              <a:rPr lang="en-US" sz="6000" dirty="0" smtClean="0">
                <a:solidFill>
                  <a:srgbClr val="0000FF"/>
                </a:solidFill>
                <a:latin typeface="Tahoma" charset="0"/>
                <a:ea typeface="ＭＳ Ｐゴシック" charset="0"/>
                <a:cs typeface="ＭＳ Ｐゴシック" charset="0"/>
              </a:rPr>
              <a:t>How to Enable Adoption of </a:t>
            </a:r>
            <a:r>
              <a:rPr lang="en-US" sz="6000" dirty="0" smtClean="0">
                <a:solidFill>
                  <a:srgbClr val="FF0000"/>
                </a:solidFill>
                <a:latin typeface="Tahoma" charset="0"/>
                <a:ea typeface="ＭＳ Ｐゴシック" charset="0"/>
                <a:cs typeface="ＭＳ Ｐゴシック" charset="0"/>
              </a:rPr>
              <a:t>Processing in Memory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292</a:t>
            </a:fld>
            <a:endParaRPr lang="en-US" sz="1600">
              <a:solidFill>
                <a:srgbClr val="000000"/>
              </a:solidFill>
              <a:latin typeface="Garamond" charset="0"/>
            </a:endParaRPr>
          </a:p>
        </p:txBody>
      </p:sp>
    </p:spTree>
    <p:extLst>
      <p:ext uri="{BB962C8B-B14F-4D97-AF65-F5344CB8AC3E}">
        <p14:creationId xmlns:p14="http://schemas.microsoft.com/office/powerpoint/2010/main" val="1058700691"/>
      </p:ext>
    </p:extLst>
  </p:cSld>
  <p:clrMapOvr>
    <a:masterClrMapping/>
  </p:clrMapOvr>
  <p:transition/>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Barriers to Adoption of PIM</a:t>
            </a:r>
            <a:endParaRPr lang="en-US" dirty="0"/>
          </a:p>
        </p:txBody>
      </p:sp>
      <p:sp>
        <p:nvSpPr>
          <p:cNvPr id="3" name="Content Placeholder 2"/>
          <p:cNvSpPr>
            <a:spLocks noGrp="1"/>
          </p:cNvSpPr>
          <p:nvPr>
            <p:ph idx="1"/>
          </p:nvPr>
        </p:nvSpPr>
        <p:spPr/>
        <p:txBody>
          <a:bodyPr/>
          <a:lstStyle/>
          <a:p>
            <a:pPr marL="0" indent="0">
              <a:buNone/>
            </a:pPr>
            <a:r>
              <a:rPr lang="en-US" dirty="0" smtClean="0"/>
              <a:t>1. Functionality of and applications for PIM</a:t>
            </a:r>
          </a:p>
          <a:p>
            <a:pPr marL="0" indent="0">
              <a:buNone/>
            </a:pPr>
            <a:endParaRPr lang="en-US" dirty="0" smtClean="0"/>
          </a:p>
          <a:p>
            <a:pPr marL="0" indent="0">
              <a:buNone/>
            </a:pPr>
            <a:r>
              <a:rPr lang="en-US" dirty="0" smtClean="0"/>
              <a:t>2. Ease of programming (interfaces and compiler/HW support)</a:t>
            </a:r>
          </a:p>
          <a:p>
            <a:pPr marL="0" indent="0">
              <a:buNone/>
            </a:pPr>
            <a:endParaRPr lang="en-US" dirty="0"/>
          </a:p>
          <a:p>
            <a:pPr marL="0" indent="0">
              <a:buNone/>
            </a:pPr>
            <a:r>
              <a:rPr lang="en-US" dirty="0" smtClean="0"/>
              <a:t>3. System support: coherence &amp; virtual memory</a:t>
            </a:r>
          </a:p>
          <a:p>
            <a:pPr marL="0" indent="0">
              <a:buNone/>
            </a:pPr>
            <a:endParaRPr lang="en-US" dirty="0"/>
          </a:p>
          <a:p>
            <a:pPr marL="0" indent="0">
              <a:buNone/>
            </a:pPr>
            <a:r>
              <a:rPr lang="en-US" dirty="0" smtClean="0"/>
              <a:t>4. Runtime systems for adaptive scheduling, data mapping, access/sharing control</a:t>
            </a:r>
          </a:p>
          <a:p>
            <a:pPr marL="0" indent="0">
              <a:buNone/>
            </a:pPr>
            <a:endParaRPr lang="en-US" dirty="0"/>
          </a:p>
          <a:p>
            <a:pPr marL="0" indent="0">
              <a:buNone/>
            </a:pPr>
            <a:r>
              <a:rPr lang="en-US" dirty="0" smtClean="0"/>
              <a:t>5. Infrastructures to assess benefits and feasibility</a:t>
            </a:r>
          </a:p>
          <a:p>
            <a:pPr marL="0" indent="0">
              <a:buNone/>
            </a:pPr>
            <a:endParaRPr lang="en-US" dirty="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293</a:t>
            </a:fld>
            <a:endParaRPr lang="en-US" altLang="en-US">
              <a:solidFill>
                <a:srgbClr val="000000"/>
              </a:solidFill>
            </a:endParaRPr>
          </a:p>
        </p:txBody>
      </p:sp>
    </p:spTree>
    <p:extLst>
      <p:ext uri="{BB962C8B-B14F-4D97-AF65-F5344CB8AC3E}">
        <p14:creationId xmlns:p14="http://schemas.microsoft.com/office/powerpoint/2010/main" val="16804982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Challenge </a:t>
            </a:r>
            <a:r>
              <a:rPr lang="en-US" dirty="0" smtClean="0">
                <a:latin typeface="+mn-lt"/>
              </a:rPr>
              <a:t>1: Code Mapping</a:t>
            </a:r>
            <a:endParaRPr lang="en-US" dirty="0">
              <a:latin typeface="+mn-lt"/>
            </a:endParaRPr>
          </a:p>
        </p:txBody>
      </p:sp>
      <p:cxnSp>
        <p:nvCxnSpPr>
          <p:cNvPr id="5" name="Straight Connector 4"/>
          <p:cNvCxnSpPr/>
          <p:nvPr/>
        </p:nvCxnSpPr>
        <p:spPr>
          <a:xfrm flipV="1">
            <a:off x="6175231" y="4775741"/>
            <a:ext cx="470522" cy="587497"/>
          </a:xfrm>
          <a:prstGeom prst="line">
            <a:avLst/>
          </a:prstGeom>
          <a:noFill/>
          <a:ln w="6350" cap="flat" cmpd="sng" algn="ctr">
            <a:solidFill>
              <a:sysClr val="windowText" lastClr="000000"/>
            </a:solidFill>
            <a:prstDash val="dash"/>
            <a:miter lim="800000"/>
          </a:ln>
          <a:effectLst/>
        </p:spPr>
      </p:cxnSp>
      <p:cxnSp>
        <p:nvCxnSpPr>
          <p:cNvPr id="6" name="Straight Connector 5"/>
          <p:cNvCxnSpPr/>
          <p:nvPr/>
        </p:nvCxnSpPr>
        <p:spPr>
          <a:xfrm>
            <a:off x="5687292" y="5890254"/>
            <a:ext cx="958461" cy="497100"/>
          </a:xfrm>
          <a:prstGeom prst="line">
            <a:avLst/>
          </a:prstGeom>
          <a:noFill/>
          <a:ln w="6350" cap="flat" cmpd="sng" algn="ctr">
            <a:solidFill>
              <a:sysClr val="windowText" lastClr="000000"/>
            </a:solidFill>
            <a:prstDash val="dash"/>
            <a:miter lim="800000"/>
          </a:ln>
          <a:effectLst/>
        </p:spPr>
      </p:cxnSp>
      <p:sp>
        <p:nvSpPr>
          <p:cNvPr id="7" name="Rectangle 6"/>
          <p:cNvSpPr/>
          <p:nvPr/>
        </p:nvSpPr>
        <p:spPr>
          <a:xfrm>
            <a:off x="6648206" y="4751545"/>
            <a:ext cx="1867144" cy="1635809"/>
          </a:xfrm>
          <a:prstGeom prst="rect">
            <a:avLst/>
          </a:prstGeom>
          <a:noFill/>
          <a:ln w="9525" cap="flat" cmpd="sng" algn="ctr">
            <a:solidFill>
              <a:sysClr val="windowText" lastClr="000000"/>
            </a:solidFill>
            <a:prstDash val="solid"/>
            <a:miter lim="800000"/>
          </a:ln>
          <a:effectLst/>
        </p:spPr>
        <p:txBody>
          <a:bodyPr rtlCol="0" anchor="ctr"/>
          <a:lstStyle/>
          <a:p>
            <a:pPr algn="ctr">
              <a:defRPr/>
            </a:pPr>
            <a:endParaRPr lang="en-US" kern="0" smtClean="0">
              <a:solidFill>
                <a:prstClr val="white"/>
              </a:solidFill>
              <a:latin typeface="Gill Sans MT" panose="020B0502020104020203" pitchFamily="34" charset="0"/>
            </a:endParaRPr>
          </a:p>
        </p:txBody>
      </p:sp>
      <p:sp>
        <p:nvSpPr>
          <p:cNvPr id="8" name="Rectangle 7"/>
          <p:cNvSpPr/>
          <p:nvPr/>
        </p:nvSpPr>
        <p:spPr>
          <a:xfrm>
            <a:off x="6953184" y="4790055"/>
            <a:ext cx="1257187" cy="572041"/>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smtClean="0">
                <a:solidFill>
                  <a:srgbClr val="0070C0"/>
                </a:solidFill>
                <a:latin typeface="Gill Sans MT" panose="020B0502020104020203" pitchFamily="34" charset="0"/>
                <a:ea typeface="Times New Roman" charset="0"/>
                <a:cs typeface="Times New Roman" charset="0"/>
              </a:rPr>
              <a:t>Logic layer SM</a:t>
            </a:r>
          </a:p>
        </p:txBody>
      </p:sp>
      <p:sp>
        <p:nvSpPr>
          <p:cNvPr id="9" name="Rectangle 8"/>
          <p:cNvSpPr/>
          <p:nvPr/>
        </p:nvSpPr>
        <p:spPr>
          <a:xfrm>
            <a:off x="6730825" y="5441830"/>
            <a:ext cx="1696999" cy="266755"/>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Crossbar switch</a:t>
            </a:r>
          </a:p>
        </p:txBody>
      </p:sp>
      <p:sp>
        <p:nvSpPr>
          <p:cNvPr id="10" name="Rectangle 9"/>
          <p:cNvSpPr/>
          <p:nvPr/>
        </p:nvSpPr>
        <p:spPr>
          <a:xfrm>
            <a:off x="6719812"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Vault Ctrl</a:t>
            </a:r>
          </a:p>
        </p:txBody>
      </p:sp>
      <p:sp>
        <p:nvSpPr>
          <p:cNvPr id="11" name="Rectangle 10"/>
          <p:cNvSpPr/>
          <p:nvPr/>
        </p:nvSpPr>
        <p:spPr>
          <a:xfrm>
            <a:off x="7376106" y="5809890"/>
            <a:ext cx="432691" cy="276999"/>
          </a:xfrm>
          <a:prstGeom prst="rect">
            <a:avLst/>
          </a:prstGeom>
        </p:spPr>
        <p:txBody>
          <a:bodyPr wrap="square">
            <a:spAutoFit/>
          </a:bodyPr>
          <a:lstStyle/>
          <a:p>
            <a:r>
              <a:rPr lang="is-IS" sz="1200" b="1" dirty="0" smtClean="0">
                <a:solidFill>
                  <a:prstClr val="black"/>
                </a:solidFill>
                <a:latin typeface="Gill Sans MT" panose="020B0502020104020203" pitchFamily="34" charset="0"/>
                <a:ea typeface="Times New Roman" charset="0"/>
                <a:cs typeface="Times New Roman" charset="0"/>
              </a:rPr>
              <a:t>….</a:t>
            </a:r>
            <a:endParaRPr lang="en-US" sz="1200" b="1" dirty="0">
              <a:solidFill>
                <a:prstClr val="black"/>
              </a:solidFill>
              <a:latin typeface="Gill Sans MT" panose="020B0502020104020203" pitchFamily="34" charset="0"/>
              <a:ea typeface="Times New Roman" charset="0"/>
              <a:cs typeface="Times New Roman" charset="0"/>
            </a:endParaRPr>
          </a:p>
        </p:txBody>
      </p:sp>
      <p:cxnSp>
        <p:nvCxnSpPr>
          <p:cNvPr id="12" name="Straight Connector 11"/>
          <p:cNvCxnSpPr/>
          <p:nvPr/>
        </p:nvCxnSpPr>
        <p:spPr>
          <a:xfrm flipH="1">
            <a:off x="7579325" y="5362096"/>
            <a:ext cx="2452" cy="79735"/>
          </a:xfrm>
          <a:prstGeom prst="line">
            <a:avLst/>
          </a:prstGeom>
          <a:noFill/>
          <a:ln w="6350" cap="flat" cmpd="sng" algn="ctr">
            <a:solidFill>
              <a:sysClr val="windowText" lastClr="000000"/>
            </a:solidFill>
            <a:prstDash val="solid"/>
            <a:miter lim="800000"/>
          </a:ln>
          <a:effectLst/>
        </p:spPr>
      </p:cxnSp>
      <p:cxnSp>
        <p:nvCxnSpPr>
          <p:cNvPr id="13" name="Straight Connector 12"/>
          <p:cNvCxnSpPr/>
          <p:nvPr/>
        </p:nvCxnSpPr>
        <p:spPr>
          <a:xfrm>
            <a:off x="7004197" y="5705587"/>
            <a:ext cx="0" cy="100947"/>
          </a:xfrm>
          <a:prstGeom prst="line">
            <a:avLst/>
          </a:prstGeom>
          <a:noFill/>
          <a:ln w="6350" cap="flat" cmpd="sng" algn="ctr">
            <a:solidFill>
              <a:sysClr val="windowText" lastClr="000000"/>
            </a:solidFill>
            <a:prstDash val="solid"/>
            <a:miter lim="800000"/>
          </a:ln>
          <a:effectLst/>
        </p:spPr>
      </p:cxnSp>
      <p:cxnSp>
        <p:nvCxnSpPr>
          <p:cNvPr id="14" name="Straight Connector 13"/>
          <p:cNvCxnSpPr/>
          <p:nvPr/>
        </p:nvCxnSpPr>
        <p:spPr>
          <a:xfrm>
            <a:off x="8112043" y="5709738"/>
            <a:ext cx="0" cy="85860"/>
          </a:xfrm>
          <a:prstGeom prst="line">
            <a:avLst/>
          </a:prstGeom>
          <a:noFill/>
          <a:ln w="6350" cap="flat" cmpd="sng" algn="ctr">
            <a:solidFill>
              <a:sysClr val="windowText" lastClr="000000"/>
            </a:solidFill>
            <a:prstDash val="solid"/>
            <a:miter lim="800000"/>
          </a:ln>
          <a:effectLst/>
        </p:spPr>
      </p:cxnSp>
      <p:sp>
        <p:nvSpPr>
          <p:cNvPr id="15" name="Rectangle 14"/>
          <p:cNvSpPr/>
          <p:nvPr/>
        </p:nvSpPr>
        <p:spPr>
          <a:xfrm>
            <a:off x="7877688"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Vault Ctrl</a:t>
            </a:r>
          </a:p>
        </p:txBody>
      </p:sp>
      <p:cxnSp>
        <p:nvCxnSpPr>
          <p:cNvPr id="16" name="Straight Connector 15"/>
          <p:cNvCxnSpPr/>
          <p:nvPr/>
        </p:nvCxnSpPr>
        <p:spPr>
          <a:xfrm flipV="1">
            <a:off x="2432635" y="5320670"/>
            <a:ext cx="706042" cy="270898"/>
          </a:xfrm>
          <a:prstGeom prst="line">
            <a:avLst/>
          </a:prstGeom>
          <a:noFill/>
          <a:ln w="12700" cap="flat" cmpd="sng" algn="ctr">
            <a:solidFill>
              <a:sysClr val="windowText" lastClr="000000"/>
            </a:solidFill>
            <a:prstDash val="solid"/>
            <a:miter lim="800000"/>
          </a:ln>
          <a:effectLst/>
        </p:spPr>
      </p:cxnSp>
      <p:cxnSp>
        <p:nvCxnSpPr>
          <p:cNvPr id="17" name="Straight Connector 16"/>
          <p:cNvCxnSpPr/>
          <p:nvPr/>
        </p:nvCxnSpPr>
        <p:spPr>
          <a:xfrm flipV="1">
            <a:off x="4661744" y="4614246"/>
            <a:ext cx="589727" cy="230089"/>
          </a:xfrm>
          <a:prstGeom prst="line">
            <a:avLst/>
          </a:prstGeom>
          <a:noFill/>
          <a:ln w="12700" cap="flat" cmpd="sng" algn="ctr">
            <a:solidFill>
              <a:sysClr val="windowText" lastClr="000000"/>
            </a:solidFill>
            <a:prstDash val="solid"/>
            <a:miter lim="800000"/>
          </a:ln>
          <a:effectLst/>
        </p:spPr>
      </p:cxnSp>
      <p:cxnSp>
        <p:nvCxnSpPr>
          <p:cNvPr id="18" name="Straight Connector 17"/>
          <p:cNvCxnSpPr/>
          <p:nvPr/>
        </p:nvCxnSpPr>
        <p:spPr>
          <a:xfrm flipH="1">
            <a:off x="1709972" y="4656586"/>
            <a:ext cx="506351" cy="792977"/>
          </a:xfrm>
          <a:prstGeom prst="line">
            <a:avLst/>
          </a:prstGeom>
          <a:noFill/>
          <a:ln w="12700" cap="flat" cmpd="sng" algn="ctr">
            <a:solidFill>
              <a:sysClr val="windowText" lastClr="000000"/>
            </a:solidFill>
            <a:prstDash val="solid"/>
            <a:miter lim="800000"/>
          </a:ln>
          <a:effectLst/>
        </p:spPr>
      </p:cxnSp>
      <p:cxnSp>
        <p:nvCxnSpPr>
          <p:cNvPr id="19" name="Straight Connector 18"/>
          <p:cNvCxnSpPr/>
          <p:nvPr/>
        </p:nvCxnSpPr>
        <p:spPr>
          <a:xfrm flipH="1">
            <a:off x="5251471" y="4640370"/>
            <a:ext cx="506351" cy="792977"/>
          </a:xfrm>
          <a:prstGeom prst="line">
            <a:avLst/>
          </a:prstGeom>
          <a:noFill/>
          <a:ln w="12700" cap="flat" cmpd="sng" algn="ctr">
            <a:solidFill>
              <a:sysClr val="windowText" lastClr="000000"/>
            </a:solidFill>
            <a:prstDash val="solid"/>
            <a:miter lim="800000"/>
          </a:ln>
          <a:effectLst/>
        </p:spPr>
      </p:cxnSp>
      <p:cxnSp>
        <p:nvCxnSpPr>
          <p:cNvPr id="20" name="Straight Connector 19"/>
          <p:cNvCxnSpPr/>
          <p:nvPr/>
        </p:nvCxnSpPr>
        <p:spPr>
          <a:xfrm>
            <a:off x="2334512" y="5691560"/>
            <a:ext cx="2713462" cy="7124"/>
          </a:xfrm>
          <a:prstGeom prst="line">
            <a:avLst/>
          </a:prstGeom>
          <a:noFill/>
          <a:ln w="12700" cap="flat" cmpd="sng" algn="ctr">
            <a:solidFill>
              <a:sysClr val="windowText" lastClr="000000"/>
            </a:solidFill>
            <a:prstDash val="solid"/>
            <a:miter lim="800000"/>
          </a:ln>
          <a:effectLst/>
        </p:spPr>
      </p:cxnSp>
      <p:cxnSp>
        <p:nvCxnSpPr>
          <p:cNvPr id="21" name="Straight Connector 20"/>
          <p:cNvCxnSpPr/>
          <p:nvPr/>
        </p:nvCxnSpPr>
        <p:spPr>
          <a:xfrm>
            <a:off x="3023146" y="4277055"/>
            <a:ext cx="2713462" cy="7124"/>
          </a:xfrm>
          <a:prstGeom prst="line">
            <a:avLst/>
          </a:prstGeom>
          <a:noFill/>
          <a:ln w="12700" cap="flat" cmpd="sng" algn="ctr">
            <a:solidFill>
              <a:sysClr val="windowText" lastClr="000000"/>
            </a:solidFill>
            <a:prstDash val="solid"/>
            <a:miter lim="800000"/>
          </a:ln>
          <a:effectLst/>
        </p:spPr>
      </p:cxnSp>
      <p:cxnSp>
        <p:nvCxnSpPr>
          <p:cNvPr id="22" name="Straight Connector 21"/>
          <p:cNvCxnSpPr/>
          <p:nvPr/>
        </p:nvCxnSpPr>
        <p:spPr>
          <a:xfrm>
            <a:off x="2868543" y="4439837"/>
            <a:ext cx="581884" cy="312226"/>
          </a:xfrm>
          <a:prstGeom prst="line">
            <a:avLst/>
          </a:prstGeom>
          <a:noFill/>
          <a:ln w="12700" cap="flat" cmpd="sng" algn="ctr">
            <a:solidFill>
              <a:sysClr val="windowText" lastClr="000000"/>
            </a:solidFill>
            <a:prstDash val="solid"/>
            <a:miter lim="800000"/>
          </a:ln>
          <a:effectLst/>
        </p:spPr>
      </p:cxnSp>
      <p:cxnSp>
        <p:nvCxnSpPr>
          <p:cNvPr id="23" name="Straight Connector 22"/>
          <p:cNvCxnSpPr/>
          <p:nvPr/>
        </p:nvCxnSpPr>
        <p:spPr>
          <a:xfrm>
            <a:off x="4371371" y="5182180"/>
            <a:ext cx="1081108" cy="474857"/>
          </a:xfrm>
          <a:prstGeom prst="line">
            <a:avLst/>
          </a:prstGeom>
          <a:noFill/>
          <a:ln w="12700" cap="flat" cmpd="sng" algn="ctr">
            <a:solidFill>
              <a:sysClr val="windowText" lastClr="000000"/>
            </a:solidFill>
            <a:prstDash val="solid"/>
            <a:miter lim="800000"/>
          </a:ln>
          <a:effectLst/>
        </p:spPr>
      </p:cxnSp>
      <p:grpSp>
        <p:nvGrpSpPr>
          <p:cNvPr id="24" name="Group 23"/>
          <p:cNvGrpSpPr/>
          <p:nvPr/>
        </p:nvGrpSpPr>
        <p:grpSpPr>
          <a:xfrm>
            <a:off x="1714577" y="3773893"/>
            <a:ext cx="1386451" cy="904640"/>
            <a:chOff x="1783056" y="1197864"/>
            <a:chExt cx="1207032" cy="713232"/>
          </a:xfrm>
        </p:grpSpPr>
        <p:sp>
          <p:nvSpPr>
            <p:cNvPr id="25" name="Cube 24"/>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endParaRPr>
            </a:p>
          </p:txBody>
        </p:sp>
        <p:sp>
          <p:nvSpPr>
            <p:cNvPr id="26" name="Cube 25"/>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27" name="Cube 26"/>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28" name="Cube 27"/>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grpSp>
        <p:nvGrpSpPr>
          <p:cNvPr id="29" name="Group 28"/>
          <p:cNvGrpSpPr/>
          <p:nvPr/>
        </p:nvGrpSpPr>
        <p:grpSpPr>
          <a:xfrm>
            <a:off x="1217540" y="4994760"/>
            <a:ext cx="1386451" cy="904640"/>
            <a:chOff x="1783056" y="1140582"/>
            <a:chExt cx="1844298" cy="1027220"/>
          </a:xfrm>
        </p:grpSpPr>
        <p:sp>
          <p:nvSpPr>
            <p:cNvPr id="30" name="Cube 29"/>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endParaRPr>
            </a:p>
          </p:txBody>
        </p:sp>
        <p:sp>
          <p:nvSpPr>
            <p:cNvPr id="31" name="Cube 30"/>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32" name="Cube 31"/>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33" name="Cube 32"/>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sp>
        <p:nvSpPr>
          <p:cNvPr id="34" name="Cube 33"/>
          <p:cNvSpPr/>
          <p:nvPr/>
        </p:nvSpPr>
        <p:spPr>
          <a:xfrm>
            <a:off x="2953471" y="4598547"/>
            <a:ext cx="1906529" cy="723107"/>
          </a:xfrm>
          <a:prstGeom prst="cube">
            <a:avLst>
              <a:gd name="adj" fmla="val 93596"/>
            </a:avLst>
          </a:prstGeom>
          <a:solidFill>
            <a:srgbClr val="009C48"/>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35" name="Cube 34"/>
          <p:cNvSpPr/>
          <p:nvPr/>
        </p:nvSpPr>
        <p:spPr>
          <a:xfrm>
            <a:off x="3061157" y="4633607"/>
            <a:ext cx="1674497" cy="614583"/>
          </a:xfrm>
          <a:prstGeom prst="cube">
            <a:avLst>
              <a:gd name="adj" fmla="val 93596"/>
            </a:avLst>
          </a:prstGeom>
          <a:solidFill>
            <a:srgbClr val="E7E6E6"/>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nvGrpSpPr>
          <p:cNvPr id="36" name="Group 35"/>
          <p:cNvGrpSpPr/>
          <p:nvPr/>
        </p:nvGrpSpPr>
        <p:grpSpPr>
          <a:xfrm>
            <a:off x="5251471" y="3751874"/>
            <a:ext cx="1386451" cy="904640"/>
            <a:chOff x="1783056" y="1197864"/>
            <a:chExt cx="1207032" cy="713232"/>
          </a:xfrm>
        </p:grpSpPr>
        <p:sp>
          <p:nvSpPr>
            <p:cNvPr id="37" name="Cube 36"/>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endParaRPr>
            </a:p>
          </p:txBody>
        </p:sp>
        <p:sp>
          <p:nvSpPr>
            <p:cNvPr id="38" name="Cube 37"/>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39" name="Cube 38"/>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40" name="Cube 39"/>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grpSp>
        <p:nvGrpSpPr>
          <p:cNvPr id="41" name="Group 40"/>
          <p:cNvGrpSpPr/>
          <p:nvPr/>
        </p:nvGrpSpPr>
        <p:grpSpPr>
          <a:xfrm>
            <a:off x="4778495" y="4992400"/>
            <a:ext cx="1386451" cy="904640"/>
            <a:chOff x="1783056" y="1140582"/>
            <a:chExt cx="1844298" cy="1027220"/>
          </a:xfrm>
        </p:grpSpPr>
        <p:sp>
          <p:nvSpPr>
            <p:cNvPr id="42" name="Cube 41"/>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endParaRPr>
            </a:p>
          </p:txBody>
        </p:sp>
        <p:sp>
          <p:nvSpPr>
            <p:cNvPr id="43" name="Cube 42"/>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44" name="Cube 43"/>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45" name="Cube 44"/>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sp>
        <p:nvSpPr>
          <p:cNvPr id="46" name="Rectangle 45"/>
          <p:cNvSpPr/>
          <p:nvPr/>
        </p:nvSpPr>
        <p:spPr>
          <a:xfrm>
            <a:off x="6752190" y="4198561"/>
            <a:ext cx="1359853" cy="338554"/>
          </a:xfrm>
          <a:prstGeom prst="rect">
            <a:avLst/>
          </a:prstGeom>
        </p:spPr>
        <p:txBody>
          <a:bodyPr wrap="square">
            <a:spAutoFit/>
          </a:bodyPr>
          <a:lstStyle/>
          <a:p>
            <a:r>
              <a:rPr lang="en-US" sz="1600" b="1" dirty="0" smtClean="0">
                <a:solidFill>
                  <a:prstClr val="black"/>
                </a:solidFill>
                <a:latin typeface="Gill Sans MT" panose="020B0502020104020203" pitchFamily="34" charset="0"/>
                <a:ea typeface="Times New Roman" charset="0"/>
                <a:cs typeface="Times New Roman" charset="0"/>
              </a:rPr>
              <a:t>Logic layer</a:t>
            </a:r>
            <a:endParaRPr lang="en-US" sz="1600" b="1" dirty="0">
              <a:solidFill>
                <a:prstClr val="black"/>
              </a:solidFill>
              <a:latin typeface="Gill Sans MT" panose="020B0502020104020203" pitchFamily="34" charset="0"/>
              <a:ea typeface="Times New Roman" charset="0"/>
              <a:cs typeface="Times New Roman" charset="0"/>
            </a:endParaRPr>
          </a:p>
        </p:txBody>
      </p:sp>
      <p:cxnSp>
        <p:nvCxnSpPr>
          <p:cNvPr id="47" name="Straight Arrow Connector 46"/>
          <p:cNvCxnSpPr/>
          <p:nvPr/>
        </p:nvCxnSpPr>
        <p:spPr>
          <a:xfrm flipH="1" flipV="1">
            <a:off x="6481250" y="4361170"/>
            <a:ext cx="270940" cy="32578"/>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grpSp>
        <p:nvGrpSpPr>
          <p:cNvPr id="48" name="Group 47"/>
          <p:cNvGrpSpPr/>
          <p:nvPr/>
        </p:nvGrpSpPr>
        <p:grpSpPr>
          <a:xfrm>
            <a:off x="3516974" y="4652814"/>
            <a:ext cx="1131475" cy="165803"/>
            <a:chOff x="3727519" y="1965605"/>
            <a:chExt cx="985052" cy="130722"/>
          </a:xfrm>
        </p:grpSpPr>
        <p:sp>
          <p:nvSpPr>
            <p:cNvPr id="49" name="Parallelogram 48"/>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0" name="Parallelogram 49"/>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1" name="Parallelogram 50"/>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grpSp>
      <p:grpSp>
        <p:nvGrpSpPr>
          <p:cNvPr id="52" name="Group 51"/>
          <p:cNvGrpSpPr/>
          <p:nvPr/>
        </p:nvGrpSpPr>
        <p:grpSpPr>
          <a:xfrm>
            <a:off x="3344838" y="4838059"/>
            <a:ext cx="1131475" cy="165803"/>
            <a:chOff x="3727519" y="1965605"/>
            <a:chExt cx="985052" cy="130722"/>
          </a:xfrm>
        </p:grpSpPr>
        <p:sp>
          <p:nvSpPr>
            <p:cNvPr id="53" name="Parallelogram 52"/>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4" name="Parallelogram 53"/>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5" name="Parallelogram 54"/>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grpSp>
      <p:grpSp>
        <p:nvGrpSpPr>
          <p:cNvPr id="56" name="Group 55"/>
          <p:cNvGrpSpPr/>
          <p:nvPr/>
        </p:nvGrpSpPr>
        <p:grpSpPr>
          <a:xfrm>
            <a:off x="3172702" y="5023303"/>
            <a:ext cx="1131475" cy="165803"/>
            <a:chOff x="3727519" y="1965605"/>
            <a:chExt cx="985052" cy="130722"/>
          </a:xfrm>
        </p:grpSpPr>
        <p:sp>
          <p:nvSpPr>
            <p:cNvPr id="57" name="Parallelogram 56"/>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8" name="Parallelogram 57"/>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9" name="Parallelogram 58"/>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grpSp>
      <p:sp>
        <p:nvSpPr>
          <p:cNvPr id="60" name="Rectangle 59"/>
          <p:cNvSpPr/>
          <p:nvPr/>
        </p:nvSpPr>
        <p:spPr>
          <a:xfrm>
            <a:off x="4820948" y="1813082"/>
            <a:ext cx="530169" cy="646331"/>
          </a:xfrm>
          <a:prstGeom prst="rect">
            <a:avLst/>
          </a:prstGeom>
        </p:spPr>
        <p:txBody>
          <a:bodyPr wrap="square">
            <a:spAutoFit/>
          </a:bodyPr>
          <a:lstStyle/>
          <a:p>
            <a:r>
              <a:rPr lang="en-US" sz="3600" b="1" dirty="0" smtClean="0">
                <a:solidFill>
                  <a:srgbClr val="C00000"/>
                </a:solidFill>
                <a:ea typeface="Times New Roman" charset="0"/>
                <a:cs typeface="Times New Roman" charset="0"/>
              </a:rPr>
              <a:t>?</a:t>
            </a:r>
            <a:endParaRPr lang="en-US" sz="3600" b="1" dirty="0">
              <a:solidFill>
                <a:srgbClr val="C00000"/>
              </a:solidFill>
              <a:ea typeface="Times New Roman" charset="0"/>
              <a:cs typeface="Times New Roman" charset="0"/>
            </a:endParaRPr>
          </a:p>
        </p:txBody>
      </p:sp>
      <p:cxnSp>
        <p:nvCxnSpPr>
          <p:cNvPr id="61" name="Straight Arrow Connector 60"/>
          <p:cNvCxnSpPr/>
          <p:nvPr/>
        </p:nvCxnSpPr>
        <p:spPr>
          <a:xfrm flipH="1">
            <a:off x="4480056" y="3668380"/>
            <a:ext cx="852288" cy="984377"/>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sp>
        <p:nvSpPr>
          <p:cNvPr id="62" name="Rectangle 61"/>
          <p:cNvSpPr/>
          <p:nvPr/>
        </p:nvSpPr>
        <p:spPr>
          <a:xfrm>
            <a:off x="2994311" y="5359799"/>
            <a:ext cx="1605339" cy="400110"/>
          </a:xfrm>
          <a:prstGeom prst="rect">
            <a:avLst/>
          </a:prstGeom>
        </p:spPr>
        <p:txBody>
          <a:bodyPr wrap="square">
            <a:spAutoFit/>
          </a:bodyPr>
          <a:lstStyle/>
          <a:p>
            <a:r>
              <a:rPr lang="en-US" sz="2000" b="1" dirty="0" smtClean="0">
                <a:solidFill>
                  <a:prstClr val="black"/>
                </a:solidFill>
                <a:latin typeface="Gill Sans MT" panose="020B0502020104020203" pitchFamily="34" charset="0"/>
                <a:ea typeface="Times New Roman" charset="0"/>
                <a:cs typeface="Times New Roman" charset="0"/>
              </a:rPr>
              <a:t>Main GPU</a:t>
            </a:r>
            <a:endParaRPr lang="en-US" sz="2000" b="1" dirty="0">
              <a:solidFill>
                <a:prstClr val="black"/>
              </a:solidFill>
              <a:latin typeface="Gill Sans MT" panose="020B0502020104020203" pitchFamily="34" charset="0"/>
              <a:ea typeface="Times New Roman" charset="0"/>
              <a:cs typeface="Times New Roman" charset="0"/>
            </a:endParaRPr>
          </a:p>
        </p:txBody>
      </p:sp>
      <p:sp>
        <p:nvSpPr>
          <p:cNvPr id="63" name="Rectangle 62"/>
          <p:cNvSpPr/>
          <p:nvPr/>
        </p:nvSpPr>
        <p:spPr>
          <a:xfrm>
            <a:off x="998829" y="2973192"/>
            <a:ext cx="2798151" cy="707886"/>
          </a:xfrm>
          <a:prstGeom prst="rect">
            <a:avLst/>
          </a:prstGeom>
        </p:spPr>
        <p:txBody>
          <a:bodyPr wrap="square">
            <a:spAutoFit/>
          </a:bodyPr>
          <a:lstStyle/>
          <a:p>
            <a:r>
              <a:rPr lang="en-US" sz="2000" b="1" dirty="0" smtClean="0">
                <a:solidFill>
                  <a:prstClr val="black"/>
                </a:solidFill>
                <a:latin typeface="Gill Sans MT" panose="020B0502020104020203" pitchFamily="34" charset="0"/>
                <a:ea typeface="Times New Roman" charset="0"/>
                <a:cs typeface="Times New Roman" charset="0"/>
              </a:rPr>
              <a:t>3D-stacked memory</a:t>
            </a:r>
          </a:p>
          <a:p>
            <a:r>
              <a:rPr lang="en-US" sz="2000" b="1" dirty="0" smtClean="0">
                <a:solidFill>
                  <a:prstClr val="black"/>
                </a:solidFill>
                <a:latin typeface="Gill Sans MT" panose="020B0502020104020203" pitchFamily="34" charset="0"/>
                <a:ea typeface="Times New Roman" charset="0"/>
                <a:cs typeface="Times New Roman" charset="0"/>
              </a:rPr>
              <a:t>(memory stack)</a:t>
            </a:r>
            <a:endParaRPr lang="en-US" sz="2000" b="1" dirty="0">
              <a:solidFill>
                <a:prstClr val="black"/>
              </a:solidFill>
              <a:latin typeface="Gill Sans MT" panose="020B0502020104020203" pitchFamily="34" charset="0"/>
              <a:ea typeface="Times New Roman" charset="0"/>
              <a:cs typeface="Times New Roman" charset="0"/>
            </a:endParaRPr>
          </a:p>
        </p:txBody>
      </p:sp>
      <p:pic>
        <p:nvPicPr>
          <p:cNvPr id="64" name="Picture 2" descr="http://www.mathworks.com/cmsimages/76061_wl_CUDA_code2_wl.jpg"/>
          <p:cNvPicPr>
            <a:picLocks noChangeAspect="1" noChangeArrowheads="1"/>
          </p:cNvPicPr>
          <p:nvPr/>
        </p:nvPicPr>
        <p:blipFill rotWithShape="1">
          <a:blip r:embed="rId2">
            <a:extLst>
              <a:ext uri="{28A0092B-C50C-407E-A947-70E740481C1C}">
                <a14:useLocalDpi xmlns:a14="http://schemas.microsoft.com/office/drawing/2010/main" val="0"/>
              </a:ext>
            </a:extLst>
          </a:blip>
          <a:srcRect r="24238" b="31908"/>
          <a:stretch/>
        </p:blipFill>
        <p:spPr bwMode="auto">
          <a:xfrm>
            <a:off x="5757822" y="1768993"/>
            <a:ext cx="3245771" cy="1653413"/>
          </a:xfrm>
          <a:prstGeom prst="rect">
            <a:avLst/>
          </a:prstGeom>
          <a:noFill/>
          <a:extLst>
            <a:ext uri="{909E8E84-426E-40dd-AFC4-6F175D3DCCD1}">
              <a14:hiddenFill xmlns="" xmlns:a14="http://schemas.microsoft.com/office/drawing/2010/main">
                <a:solidFill>
                  <a:srgbClr val="FFFFFF"/>
                </a:solidFill>
              </a14:hiddenFill>
            </a:ext>
          </a:extLst>
        </p:spPr>
      </p:pic>
      <p:cxnSp>
        <p:nvCxnSpPr>
          <p:cNvPr id="65" name="Straight Arrow Connector 64"/>
          <p:cNvCxnSpPr/>
          <p:nvPr/>
        </p:nvCxnSpPr>
        <p:spPr>
          <a:xfrm>
            <a:off x="7910782" y="3507815"/>
            <a:ext cx="34338" cy="1338505"/>
          </a:xfrm>
          <a:prstGeom prst="straightConnector1">
            <a:avLst/>
          </a:prstGeom>
          <a:ln w="76200">
            <a:solidFill>
              <a:srgbClr val="C0000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143"/>
          <p:cNvCxnSpPr>
            <a:endCxn id="50" idx="1"/>
          </p:cNvCxnSpPr>
          <p:nvPr/>
        </p:nvCxnSpPr>
        <p:spPr>
          <a:xfrm rot="5400000">
            <a:off x="3823168" y="2815999"/>
            <a:ext cx="2189702" cy="1483929"/>
          </a:xfrm>
          <a:prstGeom prst="bentConnector3">
            <a:avLst>
              <a:gd name="adj1" fmla="val -1039"/>
            </a:avLst>
          </a:prstGeom>
          <a:ln w="76200">
            <a:solidFill>
              <a:srgbClr val="C0000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68" name="Content Placeholder 2"/>
          <p:cNvSpPr>
            <a:spLocks noGrp="1"/>
          </p:cNvSpPr>
          <p:nvPr>
            <p:ph idx="1"/>
          </p:nvPr>
        </p:nvSpPr>
        <p:spPr>
          <a:xfrm>
            <a:off x="610146" y="1123094"/>
            <a:ext cx="8300174" cy="909876"/>
          </a:xfrm>
        </p:spPr>
        <p:txBody>
          <a:bodyPr>
            <a:normAutofit/>
          </a:bodyPr>
          <a:lstStyle/>
          <a:p>
            <a:r>
              <a:rPr lang="en-US" b="1" dirty="0">
                <a:solidFill>
                  <a:srgbClr val="0070C0"/>
                </a:solidFill>
              </a:rPr>
              <a:t>Challenge </a:t>
            </a:r>
            <a:r>
              <a:rPr lang="en-US" b="1" dirty="0" smtClean="0">
                <a:solidFill>
                  <a:srgbClr val="0070C0"/>
                </a:solidFill>
                <a:latin typeface="+mn-lt"/>
              </a:rPr>
              <a:t>1</a:t>
            </a:r>
            <a:r>
              <a:rPr lang="en-US" b="1" dirty="0" smtClean="0">
                <a:solidFill>
                  <a:srgbClr val="0070C0"/>
                </a:solidFill>
              </a:rPr>
              <a:t>:</a:t>
            </a:r>
            <a:r>
              <a:rPr lang="en-US" dirty="0" smtClean="0">
                <a:solidFill>
                  <a:srgbClr val="0070C0"/>
                </a:solidFill>
              </a:rPr>
              <a:t> </a:t>
            </a:r>
            <a:r>
              <a:rPr lang="en-US" dirty="0">
                <a:solidFill>
                  <a:srgbClr val="0070C0"/>
                </a:solidFill>
              </a:rPr>
              <a:t>Which operations should be executed </a:t>
            </a:r>
            <a:r>
              <a:rPr lang="en-US" dirty="0" smtClean="0">
                <a:solidFill>
                  <a:srgbClr val="0070C0"/>
                </a:solidFill>
              </a:rPr>
              <a:t>in memory vs. in CPU?</a:t>
            </a:r>
            <a:endParaRPr lang="en-US" dirty="0">
              <a:solidFill>
                <a:srgbClr val="0070C0"/>
              </a:solidFill>
            </a:endParaRPr>
          </a:p>
          <a:p>
            <a:pPr lvl="1"/>
            <a:endParaRPr lang="en-US" dirty="0">
              <a:solidFill>
                <a:srgbClr val="0070C0"/>
              </a:solidFill>
            </a:endParaRPr>
          </a:p>
        </p:txBody>
      </p:sp>
      <p:sp>
        <p:nvSpPr>
          <p:cNvPr id="69" name="Rectangle 68"/>
          <p:cNvSpPr/>
          <p:nvPr/>
        </p:nvSpPr>
        <p:spPr>
          <a:xfrm>
            <a:off x="7992481" y="3532975"/>
            <a:ext cx="530169" cy="646331"/>
          </a:xfrm>
          <a:prstGeom prst="rect">
            <a:avLst/>
          </a:prstGeom>
        </p:spPr>
        <p:txBody>
          <a:bodyPr wrap="square">
            <a:spAutoFit/>
          </a:bodyPr>
          <a:lstStyle/>
          <a:p>
            <a:r>
              <a:rPr lang="en-US" sz="3600" b="1" dirty="0" smtClean="0">
                <a:solidFill>
                  <a:srgbClr val="C00000"/>
                </a:solidFill>
                <a:ea typeface="Times New Roman" charset="0"/>
                <a:cs typeface="Times New Roman" charset="0"/>
              </a:rPr>
              <a:t>?</a:t>
            </a:r>
            <a:endParaRPr lang="en-US" sz="3600" b="1" dirty="0">
              <a:solidFill>
                <a:srgbClr val="C00000"/>
              </a:solidFill>
              <a:ea typeface="Times New Roman" charset="0"/>
              <a:cs typeface="Times New Roman" charset="0"/>
            </a:endParaRPr>
          </a:p>
        </p:txBody>
      </p:sp>
      <p:sp>
        <p:nvSpPr>
          <p:cNvPr id="74" name="Rectangle 73"/>
          <p:cNvSpPr/>
          <p:nvPr/>
        </p:nvSpPr>
        <p:spPr>
          <a:xfrm>
            <a:off x="4380050" y="3345588"/>
            <a:ext cx="3385577" cy="338554"/>
          </a:xfrm>
          <a:prstGeom prst="rect">
            <a:avLst/>
          </a:prstGeom>
        </p:spPr>
        <p:txBody>
          <a:bodyPr wrap="square">
            <a:spAutoFit/>
          </a:bodyPr>
          <a:lstStyle/>
          <a:p>
            <a:r>
              <a:rPr lang="en-US" sz="1600" b="1" dirty="0" smtClean="0">
                <a:solidFill>
                  <a:prstClr val="black"/>
                </a:solidFill>
                <a:latin typeface="Gill Sans MT" panose="020B0502020104020203" pitchFamily="34" charset="0"/>
                <a:ea typeface="Times New Roman" charset="0"/>
                <a:cs typeface="Times New Roman" charset="0"/>
              </a:rPr>
              <a:t>SM </a:t>
            </a:r>
            <a:r>
              <a:rPr lang="en-US" sz="1600" b="1" smtClean="0">
                <a:solidFill>
                  <a:prstClr val="black"/>
                </a:solidFill>
                <a:latin typeface="Gill Sans MT" panose="020B0502020104020203" pitchFamily="34" charset="0"/>
                <a:ea typeface="Times New Roman" charset="0"/>
                <a:cs typeface="Times New Roman" charset="0"/>
              </a:rPr>
              <a:t>(Streaming Multiprocessor)</a:t>
            </a:r>
            <a:endParaRPr lang="en-US" sz="1600" b="1" dirty="0">
              <a:solidFill>
                <a:prstClr val="black"/>
              </a:solidFill>
              <a:latin typeface="Gill Sans MT" panose="020B0502020104020203" pitchFamily="34" charset="0"/>
              <a:ea typeface="Times New Roman" charset="0"/>
              <a:cs typeface="Times New Roman" charset="0"/>
            </a:endParaRPr>
          </a:p>
        </p:txBody>
      </p:sp>
    </p:spTree>
    <p:extLst>
      <p:ext uri="{BB962C8B-B14F-4D97-AF65-F5344CB8AC3E}">
        <p14:creationId xmlns:p14="http://schemas.microsoft.com/office/powerpoint/2010/main" val="429027950"/>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Challenge 2: Data Mapping</a:t>
            </a:r>
            <a:endParaRPr lang="en-US" dirty="0"/>
          </a:p>
        </p:txBody>
      </p:sp>
      <p:cxnSp>
        <p:nvCxnSpPr>
          <p:cNvPr id="5" name="Straight Connector 4"/>
          <p:cNvCxnSpPr/>
          <p:nvPr/>
        </p:nvCxnSpPr>
        <p:spPr>
          <a:xfrm flipV="1">
            <a:off x="6175231" y="4775741"/>
            <a:ext cx="470522" cy="587497"/>
          </a:xfrm>
          <a:prstGeom prst="line">
            <a:avLst/>
          </a:prstGeom>
          <a:noFill/>
          <a:ln w="6350" cap="flat" cmpd="sng" algn="ctr">
            <a:solidFill>
              <a:sysClr val="windowText" lastClr="000000"/>
            </a:solidFill>
            <a:prstDash val="dash"/>
            <a:miter lim="800000"/>
          </a:ln>
          <a:effectLst/>
        </p:spPr>
      </p:cxnSp>
      <p:cxnSp>
        <p:nvCxnSpPr>
          <p:cNvPr id="6" name="Straight Connector 5"/>
          <p:cNvCxnSpPr/>
          <p:nvPr/>
        </p:nvCxnSpPr>
        <p:spPr>
          <a:xfrm>
            <a:off x="5687292" y="5890254"/>
            <a:ext cx="958461" cy="497100"/>
          </a:xfrm>
          <a:prstGeom prst="line">
            <a:avLst/>
          </a:prstGeom>
          <a:noFill/>
          <a:ln w="6350" cap="flat" cmpd="sng" algn="ctr">
            <a:solidFill>
              <a:sysClr val="windowText" lastClr="000000"/>
            </a:solidFill>
            <a:prstDash val="dash"/>
            <a:miter lim="800000"/>
          </a:ln>
          <a:effectLst/>
        </p:spPr>
      </p:cxnSp>
      <p:sp>
        <p:nvSpPr>
          <p:cNvPr id="7" name="Rectangle 6"/>
          <p:cNvSpPr/>
          <p:nvPr/>
        </p:nvSpPr>
        <p:spPr>
          <a:xfrm>
            <a:off x="6648206" y="4751545"/>
            <a:ext cx="1867144" cy="1635809"/>
          </a:xfrm>
          <a:prstGeom prst="rect">
            <a:avLst/>
          </a:prstGeom>
          <a:noFill/>
          <a:ln w="9525" cap="flat" cmpd="sng" algn="ctr">
            <a:solidFill>
              <a:sysClr val="windowText" lastClr="000000"/>
            </a:solidFill>
            <a:prstDash val="solid"/>
            <a:miter lim="800000"/>
          </a:ln>
          <a:effectLst/>
        </p:spPr>
        <p:txBody>
          <a:bodyPr rtlCol="0" anchor="ctr"/>
          <a:lstStyle/>
          <a:p>
            <a:pPr algn="ctr">
              <a:defRPr/>
            </a:pPr>
            <a:endParaRPr lang="en-US" kern="0" smtClean="0">
              <a:solidFill>
                <a:prstClr val="white"/>
              </a:solidFill>
              <a:latin typeface="Gill Sans MT" panose="020B0502020104020203" pitchFamily="34" charset="0"/>
            </a:endParaRPr>
          </a:p>
        </p:txBody>
      </p:sp>
      <p:sp>
        <p:nvSpPr>
          <p:cNvPr id="8" name="Rectangle 7"/>
          <p:cNvSpPr/>
          <p:nvPr/>
        </p:nvSpPr>
        <p:spPr>
          <a:xfrm>
            <a:off x="6953184" y="4790055"/>
            <a:ext cx="1257187" cy="572041"/>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smtClean="0">
                <a:solidFill>
                  <a:srgbClr val="0070C0"/>
                </a:solidFill>
                <a:latin typeface="Gill Sans MT" panose="020B0502020104020203" pitchFamily="34" charset="0"/>
                <a:ea typeface="Times New Roman" charset="0"/>
                <a:cs typeface="Times New Roman" charset="0"/>
              </a:rPr>
              <a:t>Logic layer SM</a:t>
            </a:r>
          </a:p>
        </p:txBody>
      </p:sp>
      <p:sp>
        <p:nvSpPr>
          <p:cNvPr id="9" name="Rectangle 8"/>
          <p:cNvSpPr/>
          <p:nvPr/>
        </p:nvSpPr>
        <p:spPr>
          <a:xfrm>
            <a:off x="6730825" y="5441830"/>
            <a:ext cx="1696999" cy="266755"/>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Crossbar switch</a:t>
            </a:r>
          </a:p>
        </p:txBody>
      </p:sp>
      <p:sp>
        <p:nvSpPr>
          <p:cNvPr id="10" name="Rectangle 9"/>
          <p:cNvSpPr/>
          <p:nvPr/>
        </p:nvSpPr>
        <p:spPr>
          <a:xfrm>
            <a:off x="6719812"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Vault Ctrl</a:t>
            </a:r>
          </a:p>
        </p:txBody>
      </p:sp>
      <p:sp>
        <p:nvSpPr>
          <p:cNvPr id="11" name="Rectangle 10"/>
          <p:cNvSpPr/>
          <p:nvPr/>
        </p:nvSpPr>
        <p:spPr>
          <a:xfrm>
            <a:off x="7376106" y="5809890"/>
            <a:ext cx="432691" cy="276999"/>
          </a:xfrm>
          <a:prstGeom prst="rect">
            <a:avLst/>
          </a:prstGeom>
        </p:spPr>
        <p:txBody>
          <a:bodyPr wrap="square">
            <a:spAutoFit/>
          </a:bodyPr>
          <a:lstStyle/>
          <a:p>
            <a:r>
              <a:rPr lang="is-IS" sz="1200" b="1" dirty="0" smtClean="0">
                <a:solidFill>
                  <a:prstClr val="black"/>
                </a:solidFill>
                <a:latin typeface="Gill Sans MT" panose="020B0502020104020203" pitchFamily="34" charset="0"/>
                <a:ea typeface="Times New Roman" charset="0"/>
                <a:cs typeface="Times New Roman" charset="0"/>
              </a:rPr>
              <a:t>….</a:t>
            </a:r>
            <a:endParaRPr lang="en-US" sz="1200" b="1" dirty="0">
              <a:solidFill>
                <a:prstClr val="black"/>
              </a:solidFill>
              <a:latin typeface="Gill Sans MT" panose="020B0502020104020203" pitchFamily="34" charset="0"/>
              <a:ea typeface="Times New Roman" charset="0"/>
              <a:cs typeface="Times New Roman" charset="0"/>
            </a:endParaRPr>
          </a:p>
        </p:txBody>
      </p:sp>
      <p:cxnSp>
        <p:nvCxnSpPr>
          <p:cNvPr id="12" name="Straight Connector 11"/>
          <p:cNvCxnSpPr/>
          <p:nvPr/>
        </p:nvCxnSpPr>
        <p:spPr>
          <a:xfrm flipH="1">
            <a:off x="7579325" y="5362096"/>
            <a:ext cx="2452" cy="79735"/>
          </a:xfrm>
          <a:prstGeom prst="line">
            <a:avLst/>
          </a:prstGeom>
          <a:noFill/>
          <a:ln w="6350" cap="flat" cmpd="sng" algn="ctr">
            <a:solidFill>
              <a:sysClr val="windowText" lastClr="000000"/>
            </a:solidFill>
            <a:prstDash val="solid"/>
            <a:miter lim="800000"/>
          </a:ln>
          <a:effectLst/>
        </p:spPr>
      </p:cxnSp>
      <p:cxnSp>
        <p:nvCxnSpPr>
          <p:cNvPr id="13" name="Straight Connector 12"/>
          <p:cNvCxnSpPr/>
          <p:nvPr/>
        </p:nvCxnSpPr>
        <p:spPr>
          <a:xfrm>
            <a:off x="7004197" y="5705587"/>
            <a:ext cx="0" cy="100947"/>
          </a:xfrm>
          <a:prstGeom prst="line">
            <a:avLst/>
          </a:prstGeom>
          <a:noFill/>
          <a:ln w="6350" cap="flat" cmpd="sng" algn="ctr">
            <a:solidFill>
              <a:sysClr val="windowText" lastClr="000000"/>
            </a:solidFill>
            <a:prstDash val="solid"/>
            <a:miter lim="800000"/>
          </a:ln>
          <a:effectLst/>
        </p:spPr>
      </p:cxnSp>
      <p:cxnSp>
        <p:nvCxnSpPr>
          <p:cNvPr id="14" name="Straight Connector 13"/>
          <p:cNvCxnSpPr/>
          <p:nvPr/>
        </p:nvCxnSpPr>
        <p:spPr>
          <a:xfrm>
            <a:off x="8112043" y="5709738"/>
            <a:ext cx="0" cy="85860"/>
          </a:xfrm>
          <a:prstGeom prst="line">
            <a:avLst/>
          </a:prstGeom>
          <a:noFill/>
          <a:ln w="6350" cap="flat" cmpd="sng" algn="ctr">
            <a:solidFill>
              <a:sysClr val="windowText" lastClr="000000"/>
            </a:solidFill>
            <a:prstDash val="solid"/>
            <a:miter lim="800000"/>
          </a:ln>
          <a:effectLst/>
        </p:spPr>
      </p:cxnSp>
      <p:sp>
        <p:nvSpPr>
          <p:cNvPr id="15" name="Rectangle 14"/>
          <p:cNvSpPr/>
          <p:nvPr/>
        </p:nvSpPr>
        <p:spPr>
          <a:xfrm>
            <a:off x="7877688"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Vault Ctrl</a:t>
            </a:r>
          </a:p>
        </p:txBody>
      </p:sp>
      <p:cxnSp>
        <p:nvCxnSpPr>
          <p:cNvPr id="16" name="Straight Connector 15"/>
          <p:cNvCxnSpPr/>
          <p:nvPr/>
        </p:nvCxnSpPr>
        <p:spPr>
          <a:xfrm flipV="1">
            <a:off x="2432635" y="5320670"/>
            <a:ext cx="706042" cy="270898"/>
          </a:xfrm>
          <a:prstGeom prst="line">
            <a:avLst/>
          </a:prstGeom>
          <a:noFill/>
          <a:ln w="12700" cap="flat" cmpd="sng" algn="ctr">
            <a:solidFill>
              <a:sysClr val="windowText" lastClr="000000"/>
            </a:solidFill>
            <a:prstDash val="solid"/>
            <a:miter lim="800000"/>
          </a:ln>
          <a:effectLst/>
        </p:spPr>
      </p:cxnSp>
      <p:cxnSp>
        <p:nvCxnSpPr>
          <p:cNvPr id="17" name="Straight Connector 16"/>
          <p:cNvCxnSpPr/>
          <p:nvPr/>
        </p:nvCxnSpPr>
        <p:spPr>
          <a:xfrm flipV="1">
            <a:off x="4661744" y="4614246"/>
            <a:ext cx="589727" cy="230089"/>
          </a:xfrm>
          <a:prstGeom prst="line">
            <a:avLst/>
          </a:prstGeom>
          <a:noFill/>
          <a:ln w="12700" cap="flat" cmpd="sng" algn="ctr">
            <a:solidFill>
              <a:sysClr val="windowText" lastClr="000000"/>
            </a:solidFill>
            <a:prstDash val="solid"/>
            <a:miter lim="800000"/>
          </a:ln>
          <a:effectLst/>
        </p:spPr>
      </p:cxnSp>
      <p:cxnSp>
        <p:nvCxnSpPr>
          <p:cNvPr id="18" name="Straight Connector 17"/>
          <p:cNvCxnSpPr/>
          <p:nvPr/>
        </p:nvCxnSpPr>
        <p:spPr>
          <a:xfrm flipH="1">
            <a:off x="1709972" y="4656586"/>
            <a:ext cx="506351" cy="792977"/>
          </a:xfrm>
          <a:prstGeom prst="line">
            <a:avLst/>
          </a:prstGeom>
          <a:noFill/>
          <a:ln w="12700" cap="flat" cmpd="sng" algn="ctr">
            <a:solidFill>
              <a:sysClr val="windowText" lastClr="000000"/>
            </a:solidFill>
            <a:prstDash val="solid"/>
            <a:miter lim="800000"/>
          </a:ln>
          <a:effectLst/>
        </p:spPr>
      </p:cxnSp>
      <p:cxnSp>
        <p:nvCxnSpPr>
          <p:cNvPr id="19" name="Straight Connector 18"/>
          <p:cNvCxnSpPr/>
          <p:nvPr/>
        </p:nvCxnSpPr>
        <p:spPr>
          <a:xfrm flipH="1">
            <a:off x="5251471" y="4640370"/>
            <a:ext cx="506351" cy="792977"/>
          </a:xfrm>
          <a:prstGeom prst="line">
            <a:avLst/>
          </a:prstGeom>
          <a:noFill/>
          <a:ln w="12700" cap="flat" cmpd="sng" algn="ctr">
            <a:solidFill>
              <a:sysClr val="windowText" lastClr="000000"/>
            </a:solidFill>
            <a:prstDash val="solid"/>
            <a:miter lim="800000"/>
          </a:ln>
          <a:effectLst/>
        </p:spPr>
      </p:cxnSp>
      <p:cxnSp>
        <p:nvCxnSpPr>
          <p:cNvPr id="20" name="Straight Connector 19"/>
          <p:cNvCxnSpPr/>
          <p:nvPr/>
        </p:nvCxnSpPr>
        <p:spPr>
          <a:xfrm>
            <a:off x="2334512" y="5691560"/>
            <a:ext cx="2713462" cy="7124"/>
          </a:xfrm>
          <a:prstGeom prst="line">
            <a:avLst/>
          </a:prstGeom>
          <a:noFill/>
          <a:ln w="12700" cap="flat" cmpd="sng" algn="ctr">
            <a:solidFill>
              <a:sysClr val="windowText" lastClr="000000"/>
            </a:solidFill>
            <a:prstDash val="solid"/>
            <a:miter lim="800000"/>
          </a:ln>
          <a:effectLst/>
        </p:spPr>
      </p:cxnSp>
      <p:cxnSp>
        <p:nvCxnSpPr>
          <p:cNvPr id="21" name="Straight Connector 20"/>
          <p:cNvCxnSpPr/>
          <p:nvPr/>
        </p:nvCxnSpPr>
        <p:spPr>
          <a:xfrm>
            <a:off x="3023146" y="4277055"/>
            <a:ext cx="2713462" cy="7124"/>
          </a:xfrm>
          <a:prstGeom prst="line">
            <a:avLst/>
          </a:prstGeom>
          <a:noFill/>
          <a:ln w="12700" cap="flat" cmpd="sng" algn="ctr">
            <a:solidFill>
              <a:sysClr val="windowText" lastClr="000000"/>
            </a:solidFill>
            <a:prstDash val="solid"/>
            <a:miter lim="800000"/>
          </a:ln>
          <a:effectLst/>
        </p:spPr>
      </p:cxnSp>
      <p:cxnSp>
        <p:nvCxnSpPr>
          <p:cNvPr id="22" name="Straight Connector 21"/>
          <p:cNvCxnSpPr/>
          <p:nvPr/>
        </p:nvCxnSpPr>
        <p:spPr>
          <a:xfrm>
            <a:off x="2868543" y="4439837"/>
            <a:ext cx="581884" cy="312226"/>
          </a:xfrm>
          <a:prstGeom prst="line">
            <a:avLst/>
          </a:prstGeom>
          <a:noFill/>
          <a:ln w="12700" cap="flat" cmpd="sng" algn="ctr">
            <a:solidFill>
              <a:sysClr val="windowText" lastClr="000000"/>
            </a:solidFill>
            <a:prstDash val="solid"/>
            <a:miter lim="800000"/>
          </a:ln>
          <a:effectLst/>
        </p:spPr>
      </p:cxnSp>
      <p:cxnSp>
        <p:nvCxnSpPr>
          <p:cNvPr id="23" name="Straight Connector 22"/>
          <p:cNvCxnSpPr/>
          <p:nvPr/>
        </p:nvCxnSpPr>
        <p:spPr>
          <a:xfrm>
            <a:off x="4371371" y="5182180"/>
            <a:ext cx="1081108" cy="474857"/>
          </a:xfrm>
          <a:prstGeom prst="line">
            <a:avLst/>
          </a:prstGeom>
          <a:noFill/>
          <a:ln w="12700" cap="flat" cmpd="sng" algn="ctr">
            <a:solidFill>
              <a:sysClr val="windowText" lastClr="000000"/>
            </a:solidFill>
            <a:prstDash val="solid"/>
            <a:miter lim="800000"/>
          </a:ln>
          <a:effectLst/>
        </p:spPr>
      </p:cxnSp>
      <p:grpSp>
        <p:nvGrpSpPr>
          <p:cNvPr id="24" name="Group 23"/>
          <p:cNvGrpSpPr/>
          <p:nvPr/>
        </p:nvGrpSpPr>
        <p:grpSpPr>
          <a:xfrm>
            <a:off x="1714577" y="3773893"/>
            <a:ext cx="1386451" cy="904640"/>
            <a:chOff x="1783056" y="1197864"/>
            <a:chExt cx="1207032" cy="713232"/>
          </a:xfrm>
        </p:grpSpPr>
        <p:sp>
          <p:nvSpPr>
            <p:cNvPr id="25" name="Cube 24"/>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endParaRPr>
            </a:p>
          </p:txBody>
        </p:sp>
        <p:sp>
          <p:nvSpPr>
            <p:cNvPr id="26" name="Cube 25"/>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27" name="Cube 26"/>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28" name="Cube 27"/>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grpSp>
        <p:nvGrpSpPr>
          <p:cNvPr id="29" name="Group 28"/>
          <p:cNvGrpSpPr/>
          <p:nvPr/>
        </p:nvGrpSpPr>
        <p:grpSpPr>
          <a:xfrm>
            <a:off x="1217540" y="4994760"/>
            <a:ext cx="1386451" cy="904640"/>
            <a:chOff x="1783056" y="1140582"/>
            <a:chExt cx="1844298" cy="1027220"/>
          </a:xfrm>
        </p:grpSpPr>
        <p:sp>
          <p:nvSpPr>
            <p:cNvPr id="30" name="Cube 29"/>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endParaRPr>
            </a:p>
          </p:txBody>
        </p:sp>
        <p:sp>
          <p:nvSpPr>
            <p:cNvPr id="31" name="Cube 30"/>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32" name="Cube 31"/>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33" name="Cube 32"/>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sp>
        <p:nvSpPr>
          <p:cNvPr id="34" name="Cube 33"/>
          <p:cNvSpPr/>
          <p:nvPr/>
        </p:nvSpPr>
        <p:spPr>
          <a:xfrm>
            <a:off x="2953471" y="4598547"/>
            <a:ext cx="1906529" cy="723107"/>
          </a:xfrm>
          <a:prstGeom prst="cube">
            <a:avLst>
              <a:gd name="adj" fmla="val 93596"/>
            </a:avLst>
          </a:prstGeom>
          <a:solidFill>
            <a:srgbClr val="009C48"/>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35" name="Cube 34"/>
          <p:cNvSpPr/>
          <p:nvPr/>
        </p:nvSpPr>
        <p:spPr>
          <a:xfrm>
            <a:off x="3061157" y="4633607"/>
            <a:ext cx="1674497" cy="614583"/>
          </a:xfrm>
          <a:prstGeom prst="cube">
            <a:avLst>
              <a:gd name="adj" fmla="val 93596"/>
            </a:avLst>
          </a:prstGeom>
          <a:solidFill>
            <a:srgbClr val="E7E6E6"/>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nvGrpSpPr>
          <p:cNvPr id="36" name="Group 35"/>
          <p:cNvGrpSpPr/>
          <p:nvPr/>
        </p:nvGrpSpPr>
        <p:grpSpPr>
          <a:xfrm>
            <a:off x="5251471" y="3751874"/>
            <a:ext cx="1386451" cy="904640"/>
            <a:chOff x="1783056" y="1197864"/>
            <a:chExt cx="1207032" cy="713232"/>
          </a:xfrm>
        </p:grpSpPr>
        <p:sp>
          <p:nvSpPr>
            <p:cNvPr id="37" name="Cube 36"/>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endParaRPr>
            </a:p>
          </p:txBody>
        </p:sp>
        <p:sp>
          <p:nvSpPr>
            <p:cNvPr id="38" name="Cube 37"/>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39" name="Cube 38"/>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40" name="Cube 39"/>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grpSp>
        <p:nvGrpSpPr>
          <p:cNvPr id="41" name="Group 40"/>
          <p:cNvGrpSpPr/>
          <p:nvPr/>
        </p:nvGrpSpPr>
        <p:grpSpPr>
          <a:xfrm>
            <a:off x="4778495" y="4992400"/>
            <a:ext cx="1386451" cy="904640"/>
            <a:chOff x="1783056" y="1140582"/>
            <a:chExt cx="1844298" cy="1027220"/>
          </a:xfrm>
        </p:grpSpPr>
        <p:sp>
          <p:nvSpPr>
            <p:cNvPr id="42" name="Cube 41"/>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endParaRPr>
            </a:p>
          </p:txBody>
        </p:sp>
        <p:sp>
          <p:nvSpPr>
            <p:cNvPr id="43" name="Cube 42"/>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44" name="Cube 43"/>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45" name="Cube 44"/>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sp>
        <p:nvSpPr>
          <p:cNvPr id="46" name="Rectangle 45"/>
          <p:cNvSpPr/>
          <p:nvPr/>
        </p:nvSpPr>
        <p:spPr>
          <a:xfrm>
            <a:off x="6752190" y="4198561"/>
            <a:ext cx="1359853" cy="338554"/>
          </a:xfrm>
          <a:prstGeom prst="rect">
            <a:avLst/>
          </a:prstGeom>
        </p:spPr>
        <p:txBody>
          <a:bodyPr wrap="square">
            <a:spAutoFit/>
          </a:bodyPr>
          <a:lstStyle/>
          <a:p>
            <a:r>
              <a:rPr lang="en-US" sz="1600" b="1" dirty="0" smtClean="0">
                <a:solidFill>
                  <a:prstClr val="black"/>
                </a:solidFill>
                <a:latin typeface="Gill Sans MT" panose="020B0502020104020203" pitchFamily="34" charset="0"/>
                <a:ea typeface="Times New Roman" charset="0"/>
                <a:cs typeface="Times New Roman" charset="0"/>
              </a:rPr>
              <a:t>Logic layer</a:t>
            </a:r>
            <a:endParaRPr lang="en-US" sz="1600" b="1" dirty="0">
              <a:solidFill>
                <a:prstClr val="black"/>
              </a:solidFill>
              <a:latin typeface="Gill Sans MT" panose="020B0502020104020203" pitchFamily="34" charset="0"/>
              <a:ea typeface="Times New Roman" charset="0"/>
              <a:cs typeface="Times New Roman" charset="0"/>
            </a:endParaRPr>
          </a:p>
        </p:txBody>
      </p:sp>
      <p:cxnSp>
        <p:nvCxnSpPr>
          <p:cNvPr id="47" name="Straight Arrow Connector 46"/>
          <p:cNvCxnSpPr/>
          <p:nvPr/>
        </p:nvCxnSpPr>
        <p:spPr>
          <a:xfrm flipH="1" flipV="1">
            <a:off x="6481250" y="4361170"/>
            <a:ext cx="270940" cy="32578"/>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grpSp>
        <p:nvGrpSpPr>
          <p:cNvPr id="48" name="Group 47"/>
          <p:cNvGrpSpPr/>
          <p:nvPr/>
        </p:nvGrpSpPr>
        <p:grpSpPr>
          <a:xfrm>
            <a:off x="3516974" y="4652814"/>
            <a:ext cx="1131475" cy="165803"/>
            <a:chOff x="3727519" y="1965605"/>
            <a:chExt cx="985052" cy="130722"/>
          </a:xfrm>
        </p:grpSpPr>
        <p:sp>
          <p:nvSpPr>
            <p:cNvPr id="49" name="Parallelogram 48"/>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0" name="Parallelogram 49"/>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1" name="Parallelogram 50"/>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grpSp>
      <p:grpSp>
        <p:nvGrpSpPr>
          <p:cNvPr id="52" name="Group 51"/>
          <p:cNvGrpSpPr/>
          <p:nvPr/>
        </p:nvGrpSpPr>
        <p:grpSpPr>
          <a:xfrm>
            <a:off x="3344838" y="4838059"/>
            <a:ext cx="1131475" cy="165803"/>
            <a:chOff x="3727519" y="1965605"/>
            <a:chExt cx="985052" cy="130722"/>
          </a:xfrm>
        </p:grpSpPr>
        <p:sp>
          <p:nvSpPr>
            <p:cNvPr id="53" name="Parallelogram 52"/>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4" name="Parallelogram 53"/>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5" name="Parallelogram 54"/>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grpSp>
      <p:grpSp>
        <p:nvGrpSpPr>
          <p:cNvPr id="56" name="Group 55"/>
          <p:cNvGrpSpPr/>
          <p:nvPr/>
        </p:nvGrpSpPr>
        <p:grpSpPr>
          <a:xfrm>
            <a:off x="3172702" y="5023303"/>
            <a:ext cx="1131475" cy="165803"/>
            <a:chOff x="3727519" y="1965605"/>
            <a:chExt cx="985052" cy="130722"/>
          </a:xfrm>
        </p:grpSpPr>
        <p:sp>
          <p:nvSpPr>
            <p:cNvPr id="57" name="Parallelogram 56"/>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8" name="Parallelogram 57"/>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9" name="Parallelogram 58"/>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grpSp>
      <p:cxnSp>
        <p:nvCxnSpPr>
          <p:cNvPr id="61" name="Straight Arrow Connector 60"/>
          <p:cNvCxnSpPr/>
          <p:nvPr/>
        </p:nvCxnSpPr>
        <p:spPr>
          <a:xfrm flipH="1">
            <a:off x="4480056" y="3668380"/>
            <a:ext cx="852288" cy="984377"/>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sp>
        <p:nvSpPr>
          <p:cNvPr id="62" name="Rectangle 61"/>
          <p:cNvSpPr/>
          <p:nvPr/>
        </p:nvSpPr>
        <p:spPr>
          <a:xfrm>
            <a:off x="2994311" y="5359799"/>
            <a:ext cx="1605339" cy="400110"/>
          </a:xfrm>
          <a:prstGeom prst="rect">
            <a:avLst/>
          </a:prstGeom>
        </p:spPr>
        <p:txBody>
          <a:bodyPr wrap="square">
            <a:spAutoFit/>
          </a:bodyPr>
          <a:lstStyle/>
          <a:p>
            <a:r>
              <a:rPr lang="en-US" sz="2000" b="1" dirty="0" smtClean="0">
                <a:solidFill>
                  <a:prstClr val="black"/>
                </a:solidFill>
                <a:latin typeface="Gill Sans MT" panose="020B0502020104020203" pitchFamily="34" charset="0"/>
                <a:ea typeface="Times New Roman" charset="0"/>
                <a:cs typeface="Times New Roman" charset="0"/>
              </a:rPr>
              <a:t>Main GPU</a:t>
            </a:r>
            <a:endParaRPr lang="en-US" sz="2000" b="1" dirty="0">
              <a:solidFill>
                <a:prstClr val="black"/>
              </a:solidFill>
              <a:latin typeface="Gill Sans MT" panose="020B0502020104020203" pitchFamily="34" charset="0"/>
              <a:ea typeface="Times New Roman" charset="0"/>
              <a:cs typeface="Times New Roman" charset="0"/>
            </a:endParaRPr>
          </a:p>
        </p:txBody>
      </p:sp>
      <p:sp>
        <p:nvSpPr>
          <p:cNvPr id="63" name="Rectangle 62"/>
          <p:cNvSpPr/>
          <p:nvPr/>
        </p:nvSpPr>
        <p:spPr>
          <a:xfrm>
            <a:off x="998829" y="2973192"/>
            <a:ext cx="2798151" cy="707886"/>
          </a:xfrm>
          <a:prstGeom prst="rect">
            <a:avLst/>
          </a:prstGeom>
        </p:spPr>
        <p:txBody>
          <a:bodyPr wrap="square">
            <a:spAutoFit/>
          </a:bodyPr>
          <a:lstStyle/>
          <a:p>
            <a:r>
              <a:rPr lang="en-US" sz="2000" b="1" dirty="0" smtClean="0">
                <a:solidFill>
                  <a:prstClr val="black"/>
                </a:solidFill>
                <a:latin typeface="Gill Sans MT" panose="020B0502020104020203" pitchFamily="34" charset="0"/>
                <a:ea typeface="Times New Roman" charset="0"/>
                <a:cs typeface="Times New Roman" charset="0"/>
              </a:rPr>
              <a:t>3D-stacked memory</a:t>
            </a:r>
          </a:p>
          <a:p>
            <a:r>
              <a:rPr lang="en-US" sz="2000" b="1" dirty="0" smtClean="0">
                <a:solidFill>
                  <a:prstClr val="black"/>
                </a:solidFill>
                <a:latin typeface="Gill Sans MT" panose="020B0502020104020203" pitchFamily="34" charset="0"/>
                <a:ea typeface="Times New Roman" charset="0"/>
                <a:cs typeface="Times New Roman" charset="0"/>
              </a:rPr>
              <a:t>(memory stack)</a:t>
            </a:r>
            <a:endParaRPr lang="en-US" sz="2000" b="1" dirty="0">
              <a:solidFill>
                <a:prstClr val="black"/>
              </a:solidFill>
              <a:latin typeface="Gill Sans MT" panose="020B0502020104020203" pitchFamily="34" charset="0"/>
              <a:ea typeface="Times New Roman" charset="0"/>
              <a:cs typeface="Times New Roman" charset="0"/>
            </a:endParaRPr>
          </a:p>
        </p:txBody>
      </p:sp>
      <p:sp>
        <p:nvSpPr>
          <p:cNvPr id="69" name="Content Placeholder 2"/>
          <p:cNvSpPr txBox="1">
            <a:spLocks/>
          </p:cNvSpPr>
          <p:nvPr/>
        </p:nvSpPr>
        <p:spPr>
          <a:xfrm>
            <a:off x="700063" y="1386295"/>
            <a:ext cx="7799174" cy="107998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Gill Sans MT" panose="020B050202010402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Gill Sans MT" panose="020B050202010402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Gill Sans MT" panose="020B050202010402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b="1" dirty="0" smtClean="0">
                <a:solidFill>
                  <a:srgbClr val="0070C0"/>
                </a:solidFill>
              </a:rPr>
              <a:t>Challenge 2:</a:t>
            </a:r>
            <a:r>
              <a:rPr lang="en-US" dirty="0">
                <a:solidFill>
                  <a:srgbClr val="0070C0"/>
                </a:solidFill>
              </a:rPr>
              <a:t> How should data be mapped to different 3D memory stacks? </a:t>
            </a:r>
            <a:endParaRPr lang="en-US" dirty="0" smtClean="0">
              <a:solidFill>
                <a:srgbClr val="0070C0"/>
              </a:solidFill>
            </a:endParaRPr>
          </a:p>
          <a:p>
            <a:endParaRPr lang="en-US" dirty="0" smtClean="0">
              <a:solidFill>
                <a:srgbClr val="0070C0"/>
              </a:solidFill>
            </a:endParaRPr>
          </a:p>
        </p:txBody>
      </p:sp>
      <p:sp>
        <p:nvSpPr>
          <p:cNvPr id="67" name="Oval 66"/>
          <p:cNvSpPr/>
          <p:nvPr/>
        </p:nvSpPr>
        <p:spPr>
          <a:xfrm>
            <a:off x="1390900" y="3668380"/>
            <a:ext cx="1953938" cy="1169679"/>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0" name="Oval 69"/>
          <p:cNvSpPr/>
          <p:nvPr/>
        </p:nvSpPr>
        <p:spPr>
          <a:xfrm>
            <a:off x="1054333" y="4885098"/>
            <a:ext cx="1774621" cy="1163905"/>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1" name="Oval 70"/>
          <p:cNvSpPr/>
          <p:nvPr/>
        </p:nvSpPr>
        <p:spPr>
          <a:xfrm>
            <a:off x="4476313" y="4842578"/>
            <a:ext cx="1889711" cy="1191383"/>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2" name="Oval 71"/>
          <p:cNvSpPr/>
          <p:nvPr/>
        </p:nvSpPr>
        <p:spPr>
          <a:xfrm>
            <a:off x="4974267" y="3668380"/>
            <a:ext cx="1870825" cy="1084829"/>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4" name="Rectangle 73"/>
          <p:cNvSpPr/>
          <p:nvPr/>
        </p:nvSpPr>
        <p:spPr>
          <a:xfrm>
            <a:off x="4380050" y="3345588"/>
            <a:ext cx="3385577" cy="338554"/>
          </a:xfrm>
          <a:prstGeom prst="rect">
            <a:avLst/>
          </a:prstGeom>
        </p:spPr>
        <p:txBody>
          <a:bodyPr wrap="square">
            <a:spAutoFit/>
          </a:bodyPr>
          <a:lstStyle/>
          <a:p>
            <a:r>
              <a:rPr lang="en-US" sz="1600" b="1" dirty="0" smtClean="0">
                <a:solidFill>
                  <a:prstClr val="black"/>
                </a:solidFill>
                <a:latin typeface="Gill Sans MT" panose="020B0502020104020203" pitchFamily="34" charset="0"/>
                <a:ea typeface="Times New Roman" charset="0"/>
                <a:cs typeface="Times New Roman" charset="0"/>
              </a:rPr>
              <a:t>SM </a:t>
            </a:r>
            <a:r>
              <a:rPr lang="en-US" sz="1600" b="1" smtClean="0">
                <a:solidFill>
                  <a:prstClr val="black"/>
                </a:solidFill>
                <a:latin typeface="Gill Sans MT" panose="020B0502020104020203" pitchFamily="34" charset="0"/>
                <a:ea typeface="Times New Roman" charset="0"/>
                <a:cs typeface="Times New Roman" charset="0"/>
              </a:rPr>
              <a:t>(Streaming Multiprocessor)</a:t>
            </a:r>
            <a:endParaRPr lang="en-US" sz="1600" b="1" dirty="0">
              <a:solidFill>
                <a:prstClr val="black"/>
              </a:solidFill>
              <a:latin typeface="Gill Sans MT" panose="020B0502020104020203" pitchFamily="34" charset="0"/>
              <a:ea typeface="Times New Roman" charset="0"/>
              <a:cs typeface="Times New Roman" charset="0"/>
            </a:endParaRPr>
          </a:p>
        </p:txBody>
      </p:sp>
    </p:spTree>
    <p:extLst>
      <p:ext uri="{BB962C8B-B14F-4D97-AF65-F5344CB8AC3E}">
        <p14:creationId xmlns:p14="http://schemas.microsoft.com/office/powerpoint/2010/main" val="1570152671"/>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How to Do the Code and Data Mapping?</a:t>
            </a:r>
            <a:endParaRPr lang="en-US" dirty="0"/>
          </a:p>
        </p:txBody>
      </p:sp>
      <p:sp>
        <p:nvSpPr>
          <p:cNvPr id="3" name="Content Placeholder 2"/>
          <p:cNvSpPr>
            <a:spLocks noGrp="1"/>
          </p:cNvSpPr>
          <p:nvPr>
            <p:ph idx="1"/>
          </p:nvPr>
        </p:nvSpPr>
        <p:spPr>
          <a:xfrm>
            <a:off x="228600" y="1124744"/>
            <a:ext cx="8807896" cy="5123656"/>
          </a:xfrm>
        </p:spPr>
        <p:txBody>
          <a:bodyPr/>
          <a:lstStyle/>
          <a:p>
            <a:r>
              <a:rPr lang="en-US" sz="2000" dirty="0"/>
              <a:t>Kevin Hsieh, </a:t>
            </a:r>
            <a:r>
              <a:rPr lang="en-US" sz="2000" dirty="0" err="1"/>
              <a:t>Eiman</a:t>
            </a:r>
            <a:r>
              <a:rPr lang="en-US" sz="2000" dirty="0"/>
              <a:t> </a:t>
            </a:r>
            <a:r>
              <a:rPr lang="en-US" sz="2000" dirty="0" err="1"/>
              <a:t>Ebrahimi</a:t>
            </a:r>
            <a:r>
              <a:rPr lang="en-US" sz="2000" dirty="0"/>
              <a:t>, </a:t>
            </a:r>
            <a:r>
              <a:rPr lang="en-US" sz="2000" dirty="0" err="1"/>
              <a:t>Gwangsun</a:t>
            </a:r>
            <a:r>
              <a:rPr lang="en-US" sz="2000" dirty="0"/>
              <a:t> Kim, </a:t>
            </a:r>
            <a:r>
              <a:rPr lang="en-US" sz="2000" dirty="0" err="1"/>
              <a:t>Niladrish</a:t>
            </a:r>
            <a:r>
              <a:rPr lang="en-US" sz="2000" dirty="0"/>
              <a:t> </a:t>
            </a:r>
            <a:r>
              <a:rPr lang="en-US" sz="2000" dirty="0" err="1"/>
              <a:t>Chatterjee</a:t>
            </a:r>
            <a:r>
              <a:rPr lang="en-US" sz="2000" dirty="0"/>
              <a:t>, Mike O'Connor, </a:t>
            </a:r>
            <a:r>
              <a:rPr lang="en-US" sz="2000" dirty="0" err="1"/>
              <a:t>Nandita</a:t>
            </a:r>
            <a:r>
              <a:rPr lang="en-US" sz="2000" dirty="0"/>
              <a:t> </a:t>
            </a:r>
            <a:r>
              <a:rPr lang="en-US" sz="2000" dirty="0" err="1"/>
              <a:t>Vijaykumar</a:t>
            </a:r>
            <a:r>
              <a:rPr lang="en-US" sz="2000" dirty="0"/>
              <a:t>, Onur Mutlu, and Stephen W. </a:t>
            </a:r>
            <a:r>
              <a:rPr lang="en-US" sz="2000" dirty="0" err="1"/>
              <a:t>Keckler</a:t>
            </a:r>
            <a:r>
              <a:rPr lang="en-US" sz="2000" dirty="0"/>
              <a:t>,</a:t>
            </a:r>
            <a:br>
              <a:rPr lang="en-US" sz="2000" dirty="0"/>
            </a:br>
            <a:r>
              <a:rPr lang="en-US" sz="2000" b="1" dirty="0">
                <a:hlinkClick r:id="rId2"/>
              </a:rPr>
              <a:t>"Transparent Offloading and Mapping (TOM): Enabling Programmer-Transparent Near-Data Processing in GPU Systems"</a:t>
            </a:r>
            <a:r>
              <a:rPr lang="en-US" sz="2000" dirty="0"/>
              <a:t/>
            </a:r>
            <a:br>
              <a:rPr lang="en-US" sz="2000" dirty="0"/>
            </a:br>
            <a:r>
              <a:rPr lang="en-US" sz="2000" i="1" dirty="0"/>
              <a:t>Proceedings of the </a:t>
            </a:r>
            <a:r>
              <a:rPr lang="en-US" sz="2000" i="1" dirty="0">
                <a:hlinkClick r:id="rId3"/>
              </a:rPr>
              <a:t>43rd International Symposium on Computer Architecture</a:t>
            </a:r>
            <a:r>
              <a:rPr lang="en-US" sz="2000" i="1" dirty="0"/>
              <a:t> (</a:t>
            </a:r>
            <a:r>
              <a:rPr lang="en-US" sz="2000" b="1" i="1" dirty="0"/>
              <a:t>ISCA</a:t>
            </a:r>
            <a:r>
              <a:rPr lang="en-US" sz="2000" i="1" dirty="0"/>
              <a:t>)</a:t>
            </a:r>
            <a:r>
              <a:rPr lang="en-US" sz="2000" dirty="0"/>
              <a:t>, Seoul, South Korea, June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br>
              <a:rPr lang="en-US" sz="2000" dirty="0"/>
            </a:br>
            <a:r>
              <a:rPr lang="en-US" sz="2000" dirty="0"/>
              <a:t>[</a:t>
            </a:r>
            <a:r>
              <a:rPr lang="en-US" sz="2000" dirty="0">
                <a:hlinkClick r:id="rId6"/>
              </a:rPr>
              <a:t>Lightning Session Slides (pptx)</a:t>
            </a:r>
            <a:r>
              <a:rPr lang="en-US" sz="2000" dirty="0"/>
              <a:t> </a:t>
            </a:r>
            <a:r>
              <a:rPr lang="en-US" sz="2000" dirty="0">
                <a:hlinkClick r:id="rId7"/>
              </a:rPr>
              <a:t>(pdf)</a:t>
            </a:r>
            <a:r>
              <a:rPr lang="en-US" sz="2000" dirty="0"/>
              <a:t>]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296</a:t>
            </a:fld>
            <a:endParaRPr lang="en-US" altLang="en-US">
              <a:solidFill>
                <a:srgbClr val="000000"/>
              </a:solidFill>
            </a:endParaRPr>
          </a:p>
        </p:txBody>
      </p:sp>
      <p:pic>
        <p:nvPicPr>
          <p:cNvPr id="6" name="Picture 5"/>
          <p:cNvPicPr>
            <a:picLocks noChangeAspect="1"/>
          </p:cNvPicPr>
          <p:nvPr/>
        </p:nvPicPr>
        <p:blipFill>
          <a:blip r:embed="rId8"/>
          <a:stretch>
            <a:fillRect/>
          </a:stretch>
        </p:blipFill>
        <p:spPr>
          <a:xfrm>
            <a:off x="0" y="4883385"/>
            <a:ext cx="9144000" cy="1857983"/>
          </a:xfrm>
          <a:prstGeom prst="rect">
            <a:avLst/>
          </a:prstGeom>
        </p:spPr>
      </p:pic>
    </p:spTree>
    <p:extLst>
      <p:ext uri="{BB962C8B-B14F-4D97-AF65-F5344CB8AC3E}">
        <p14:creationId xmlns:p14="http://schemas.microsoft.com/office/powerpoint/2010/main" val="12768871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How to Schedule Code?</a:t>
            </a:r>
            <a:endParaRPr lang="en-US" dirty="0"/>
          </a:p>
        </p:txBody>
      </p:sp>
      <p:sp>
        <p:nvSpPr>
          <p:cNvPr id="3" name="Content Placeholder 2"/>
          <p:cNvSpPr>
            <a:spLocks noGrp="1"/>
          </p:cNvSpPr>
          <p:nvPr>
            <p:ph idx="1"/>
          </p:nvPr>
        </p:nvSpPr>
        <p:spPr>
          <a:xfrm>
            <a:off x="228600" y="1124744"/>
            <a:ext cx="8807896" cy="5123656"/>
          </a:xfrm>
        </p:spPr>
        <p:txBody>
          <a:bodyPr/>
          <a:lstStyle/>
          <a:p>
            <a:r>
              <a:rPr lang="en-US" sz="2000" dirty="0" err="1"/>
              <a:t>Ashutosh</a:t>
            </a:r>
            <a:r>
              <a:rPr lang="en-US" sz="2000" dirty="0"/>
              <a:t> Pattnaik, </a:t>
            </a:r>
            <a:r>
              <a:rPr lang="en-US" sz="2000" dirty="0" err="1"/>
              <a:t>Xulong</a:t>
            </a:r>
            <a:r>
              <a:rPr lang="en-US" sz="2000" dirty="0"/>
              <a:t> Tang, </a:t>
            </a:r>
            <a:r>
              <a:rPr lang="en-US" sz="2000" dirty="0" err="1"/>
              <a:t>Adwait</a:t>
            </a:r>
            <a:r>
              <a:rPr lang="en-US" sz="2000" dirty="0"/>
              <a:t> Jog, Onur </a:t>
            </a:r>
            <a:r>
              <a:rPr lang="en-US" sz="2000" dirty="0" err="1"/>
              <a:t>Kayiran</a:t>
            </a:r>
            <a:r>
              <a:rPr lang="en-US" sz="2000" dirty="0"/>
              <a:t>, </a:t>
            </a:r>
            <a:r>
              <a:rPr lang="en-US" sz="2000" dirty="0" err="1"/>
              <a:t>Asit</a:t>
            </a:r>
            <a:r>
              <a:rPr lang="en-US" sz="2000" dirty="0"/>
              <a:t> K. Mishra, </a:t>
            </a:r>
            <a:r>
              <a:rPr lang="en-US" sz="2000" dirty="0" err="1"/>
              <a:t>Mahmut</a:t>
            </a:r>
            <a:r>
              <a:rPr lang="en-US" sz="2000" dirty="0"/>
              <a:t> T. </a:t>
            </a:r>
            <a:r>
              <a:rPr lang="en-US" sz="2000" dirty="0" err="1"/>
              <a:t>Kandemir</a:t>
            </a:r>
            <a:r>
              <a:rPr lang="en-US" sz="2000" dirty="0"/>
              <a:t>, </a:t>
            </a:r>
            <a:r>
              <a:rPr lang="en-US" sz="2000" u="sng" dirty="0"/>
              <a:t>Onur Mutlu</a:t>
            </a:r>
            <a:r>
              <a:rPr lang="en-US" sz="2000" dirty="0"/>
              <a:t>, and Chita R. Das,</a:t>
            </a:r>
            <a:br>
              <a:rPr lang="en-US" sz="2000" dirty="0"/>
            </a:br>
            <a:r>
              <a:rPr lang="en-US" sz="2000" b="1" dirty="0">
                <a:hlinkClick r:id="rId2"/>
              </a:rPr>
              <a:t>"Scheduling Techniques for GPU Architectures with Processing-In-Memory Capabilities"</a:t>
            </a:r>
            <a:r>
              <a:rPr lang="en-US" sz="2000" dirty="0"/>
              <a:t/>
            </a:r>
            <a:br>
              <a:rPr lang="en-US" sz="2000" dirty="0"/>
            </a:br>
            <a:r>
              <a:rPr lang="en-US" sz="2000" i="1" dirty="0"/>
              <a:t>Proceedings of the </a:t>
            </a:r>
            <a:r>
              <a:rPr lang="en-US" sz="2000" i="1" dirty="0">
                <a:hlinkClick r:id="rId3"/>
              </a:rPr>
              <a:t>25th International Conference on Parallel Architectures and Compilation Techniques</a:t>
            </a:r>
            <a:r>
              <a:rPr lang="en-US" sz="2000" i="1" dirty="0"/>
              <a:t> (</a:t>
            </a:r>
            <a:r>
              <a:rPr lang="en-US" sz="2000" b="1" i="1" dirty="0"/>
              <a:t>PACT</a:t>
            </a:r>
            <a:r>
              <a:rPr lang="en-US" sz="2000" i="1" dirty="0"/>
              <a:t>)</a:t>
            </a:r>
            <a:r>
              <a:rPr lang="en-US" sz="2000" dirty="0"/>
              <a:t>, Haifa, Israel, September 2016.</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297</a:t>
            </a:fld>
            <a:endParaRPr lang="en-US" altLang="en-US">
              <a:solidFill>
                <a:srgbClr val="000000"/>
              </a:solidFill>
            </a:endParaRPr>
          </a:p>
        </p:txBody>
      </p:sp>
      <p:pic>
        <p:nvPicPr>
          <p:cNvPr id="5" name="Picture 4"/>
          <p:cNvPicPr>
            <a:picLocks noChangeAspect="1"/>
          </p:cNvPicPr>
          <p:nvPr/>
        </p:nvPicPr>
        <p:blipFill>
          <a:blip r:embed="rId4"/>
          <a:stretch>
            <a:fillRect/>
          </a:stretch>
        </p:blipFill>
        <p:spPr>
          <a:xfrm>
            <a:off x="228600" y="3717032"/>
            <a:ext cx="8686800" cy="2476500"/>
          </a:xfrm>
          <a:prstGeom prst="rect">
            <a:avLst/>
          </a:prstGeom>
        </p:spPr>
      </p:pic>
    </p:spTree>
    <p:extLst>
      <p:ext uri="{BB962C8B-B14F-4D97-AF65-F5344CB8AC3E}">
        <p14:creationId xmlns:p14="http://schemas.microsoft.com/office/powerpoint/2010/main" val="8384304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smtClean="0"/>
              <a:t>How to Maintain Coherence?</a:t>
            </a:r>
            <a:endParaRPr lang="en-US" dirty="0"/>
          </a:p>
        </p:txBody>
      </p:sp>
      <p:sp>
        <p:nvSpPr>
          <p:cNvPr id="3" name="Content Placeholder 2"/>
          <p:cNvSpPr>
            <a:spLocks noGrp="1"/>
          </p:cNvSpPr>
          <p:nvPr>
            <p:ph idx="1"/>
          </p:nvPr>
        </p:nvSpPr>
        <p:spPr/>
        <p:txBody>
          <a:bodyPr/>
          <a:lstStyle/>
          <a:p>
            <a:r>
              <a:rPr lang="en-US" dirty="0" err="1"/>
              <a:t>Amirali</a:t>
            </a:r>
            <a:r>
              <a:rPr lang="en-US" dirty="0"/>
              <a:t> Boroumand, </a:t>
            </a:r>
            <a:r>
              <a:rPr lang="en-US" dirty="0" err="1"/>
              <a:t>Saugata</a:t>
            </a:r>
            <a:r>
              <a:rPr lang="en-US" dirty="0"/>
              <a:t> </a:t>
            </a:r>
            <a:r>
              <a:rPr lang="en-US" dirty="0" err="1"/>
              <a:t>Ghose</a:t>
            </a:r>
            <a:r>
              <a:rPr lang="en-US" dirty="0"/>
              <a:t>, </a:t>
            </a:r>
            <a:r>
              <a:rPr lang="en-US" dirty="0" err="1"/>
              <a:t>Minesh</a:t>
            </a:r>
            <a:r>
              <a:rPr lang="en-US" dirty="0"/>
              <a:t> Patel, </a:t>
            </a:r>
            <a:r>
              <a:rPr lang="en-US" dirty="0" err="1"/>
              <a:t>Hasan</a:t>
            </a:r>
            <a:r>
              <a:rPr lang="en-US" dirty="0"/>
              <a:t> Hassan, Brandon Lucia, Kevin Hsieh, Krishna T. </a:t>
            </a:r>
            <a:r>
              <a:rPr lang="en-US" dirty="0" err="1"/>
              <a:t>Malladi</a:t>
            </a:r>
            <a:r>
              <a:rPr lang="en-US" dirty="0"/>
              <a:t>, </a:t>
            </a:r>
            <a:r>
              <a:rPr lang="en-US" dirty="0" err="1"/>
              <a:t>Hongzhong</a:t>
            </a:r>
            <a:r>
              <a:rPr lang="en-US" dirty="0"/>
              <a:t> </a:t>
            </a:r>
            <a:r>
              <a:rPr lang="en-US" dirty="0" err="1"/>
              <a:t>Zheng</a:t>
            </a:r>
            <a:r>
              <a:rPr lang="en-US" dirty="0"/>
              <a:t>, and Onur Mutlu,</a:t>
            </a:r>
            <a:br>
              <a:rPr lang="en-US" dirty="0"/>
            </a:br>
            <a:r>
              <a:rPr lang="en-US" b="1" dirty="0">
                <a:hlinkClick r:id="rId2"/>
              </a:rPr>
              <a:t>"LazyPIM: An Efficient Cache Coherence Mechanism for Processing-in-Memory"</a:t>
            </a:r>
            <a:r>
              <a:rPr lang="en-US" dirty="0"/>
              <a:t/>
            </a:r>
            <a:br>
              <a:rPr lang="en-US" dirty="0"/>
            </a:br>
            <a:r>
              <a:rPr lang="en-US" i="1" dirty="0">
                <a:hlinkClick r:id="rId3"/>
              </a:rPr>
              <a:t>IEEE Computer Architecture Letters</a:t>
            </a:r>
            <a:r>
              <a:rPr lang="en-US" i="1" dirty="0"/>
              <a:t> (</a:t>
            </a:r>
            <a:r>
              <a:rPr lang="en-US" b="1" i="1" dirty="0"/>
              <a:t>CAL</a:t>
            </a:r>
            <a:r>
              <a:rPr lang="en-US" i="1" dirty="0"/>
              <a:t>)</a:t>
            </a:r>
            <a:r>
              <a:rPr lang="en-US" dirty="0"/>
              <a:t>, June 2016</a:t>
            </a:r>
            <a:r>
              <a:rPr lang="en-US" dirty="0" smtClean="0"/>
              <a:t>.</a:t>
            </a:r>
          </a:p>
          <a:p>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298</a:t>
            </a:fld>
            <a:endParaRPr lang="en-US" altLang="en-US">
              <a:solidFill>
                <a:srgbClr val="000000"/>
              </a:solidFill>
            </a:endParaRPr>
          </a:p>
        </p:txBody>
      </p:sp>
      <p:pic>
        <p:nvPicPr>
          <p:cNvPr id="5" name="Picture 4"/>
          <p:cNvPicPr>
            <a:picLocks noChangeAspect="1"/>
          </p:cNvPicPr>
          <p:nvPr/>
        </p:nvPicPr>
        <p:blipFill>
          <a:blip r:embed="rId4"/>
          <a:stretch>
            <a:fillRect/>
          </a:stretch>
        </p:blipFill>
        <p:spPr>
          <a:xfrm>
            <a:off x="0" y="4581128"/>
            <a:ext cx="9144000" cy="1080655"/>
          </a:xfrm>
          <a:prstGeom prst="rect">
            <a:avLst/>
          </a:prstGeom>
        </p:spPr>
      </p:pic>
    </p:spTree>
    <p:extLst>
      <p:ext uri="{BB962C8B-B14F-4D97-AF65-F5344CB8AC3E}">
        <p14:creationId xmlns:p14="http://schemas.microsoft.com/office/powerpoint/2010/main" val="18604660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How to Support Virtual Memory?</a:t>
            </a:r>
            <a:endParaRPr lang="en-US" dirty="0"/>
          </a:p>
        </p:txBody>
      </p:sp>
      <p:sp>
        <p:nvSpPr>
          <p:cNvPr id="3" name="Content Placeholder 2"/>
          <p:cNvSpPr>
            <a:spLocks noGrp="1"/>
          </p:cNvSpPr>
          <p:nvPr>
            <p:ph idx="1"/>
          </p:nvPr>
        </p:nvSpPr>
        <p:spPr>
          <a:xfrm>
            <a:off x="228600" y="1095375"/>
            <a:ext cx="8610600" cy="2405633"/>
          </a:xfrm>
        </p:spPr>
        <p:txBody>
          <a:bodyPr/>
          <a:lstStyle/>
          <a:p>
            <a:r>
              <a:rPr lang="en-US" sz="2000" dirty="0"/>
              <a:t>Kevin Hsieh, Samira Khan, </a:t>
            </a:r>
            <a:r>
              <a:rPr lang="en-US" sz="2000" dirty="0" err="1"/>
              <a:t>Nandita</a:t>
            </a:r>
            <a:r>
              <a:rPr lang="en-US" sz="2000" dirty="0"/>
              <a:t> </a:t>
            </a:r>
            <a:r>
              <a:rPr lang="en-US" sz="2000" dirty="0" err="1"/>
              <a:t>Vijaykumar</a:t>
            </a:r>
            <a:r>
              <a:rPr lang="en-US" sz="2000" dirty="0"/>
              <a:t>, Kevin K. Chang, Amirali Boroumand, </a:t>
            </a:r>
            <a:r>
              <a:rPr lang="en-US" sz="2000" dirty="0" err="1"/>
              <a:t>Saugata</a:t>
            </a:r>
            <a:r>
              <a:rPr lang="en-US" sz="2000" dirty="0"/>
              <a:t> </a:t>
            </a:r>
            <a:r>
              <a:rPr lang="en-US" sz="2000" dirty="0" err="1"/>
              <a:t>Ghose</a:t>
            </a:r>
            <a:r>
              <a:rPr lang="en-US" sz="2000" dirty="0"/>
              <a:t>, and Onur Mutlu,</a:t>
            </a:r>
            <a:br>
              <a:rPr lang="en-US" sz="2000" dirty="0"/>
            </a:br>
            <a:r>
              <a:rPr lang="en-US" sz="2000" b="1" dirty="0">
                <a:hlinkClick r:id="rId2"/>
              </a:rPr>
              <a:t>"Accelerating Pointer Chasing in 3D-Stacked Memory: Challenges, Mechanisms, Evaluation"</a:t>
            </a:r>
            <a:r>
              <a:rPr lang="en-US" sz="2000" dirty="0"/>
              <a:t/>
            </a:r>
            <a:br>
              <a:rPr lang="en-US" sz="2000" dirty="0"/>
            </a:br>
            <a:r>
              <a:rPr lang="en-US" sz="2000" i="1" dirty="0"/>
              <a:t>Proceedings of the </a:t>
            </a:r>
            <a:r>
              <a:rPr lang="en-US" sz="2000" i="1" dirty="0">
                <a:hlinkClick r:id="rId3"/>
              </a:rPr>
              <a:t>34th IEEE International Conference on Computer Design</a:t>
            </a:r>
            <a:r>
              <a:rPr lang="en-US" sz="2000" i="1" dirty="0"/>
              <a:t> (</a:t>
            </a:r>
            <a:r>
              <a:rPr lang="en-US" sz="2000" b="1" i="1" dirty="0"/>
              <a:t>ICCD</a:t>
            </a:r>
            <a:r>
              <a:rPr lang="en-US" sz="2000" i="1" dirty="0"/>
              <a:t>)</a:t>
            </a:r>
            <a:r>
              <a:rPr lang="en-US" sz="2000" dirty="0"/>
              <a:t>, Phoenix, AZ, USA, October 2016. </a:t>
            </a:r>
          </a:p>
        </p:txBody>
      </p:sp>
      <p:sp>
        <p:nvSpPr>
          <p:cNvPr id="4" name="Slide Number Placeholder 3"/>
          <p:cNvSpPr>
            <a:spLocks noGrp="1"/>
          </p:cNvSpPr>
          <p:nvPr>
            <p:ph type="sldNum" sz="quarter" idx="11"/>
          </p:nvPr>
        </p:nvSpPr>
        <p:spPr/>
        <p:txBody>
          <a:bodyPr/>
          <a:lstStyle/>
          <a:p>
            <a:pPr>
              <a:defRPr/>
            </a:pPr>
            <a:fld id="{7292004D-7284-C244-B275-AB956C66515A}" type="slidenum">
              <a:rPr lang="en-US" smtClean="0">
                <a:solidFill>
                  <a:srgbClr val="000000"/>
                </a:solidFill>
              </a:rPr>
              <a:pPr>
                <a:defRPr/>
              </a:pPr>
              <a:t>299</a:t>
            </a:fld>
            <a:endParaRPr lang="en-US">
              <a:solidFill>
                <a:srgbClr val="000000"/>
              </a:solidFill>
            </a:endParaRPr>
          </a:p>
        </p:txBody>
      </p:sp>
      <p:pic>
        <p:nvPicPr>
          <p:cNvPr id="5" name="Picture 4"/>
          <p:cNvPicPr>
            <a:picLocks noChangeAspect="1"/>
          </p:cNvPicPr>
          <p:nvPr/>
        </p:nvPicPr>
        <p:blipFill>
          <a:blip r:embed="rId4"/>
          <a:stretch>
            <a:fillRect/>
          </a:stretch>
        </p:blipFill>
        <p:spPr>
          <a:xfrm>
            <a:off x="0" y="3861048"/>
            <a:ext cx="9144000" cy="2260728"/>
          </a:xfrm>
          <a:prstGeom prst="rect">
            <a:avLst/>
          </a:prstGeom>
        </p:spPr>
      </p:pic>
    </p:spTree>
    <p:extLst>
      <p:ext uri="{BB962C8B-B14F-4D97-AF65-F5344CB8AC3E}">
        <p14:creationId xmlns:p14="http://schemas.microsoft.com/office/powerpoint/2010/main" val="14905818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62"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166144">
            <a:off x="5944993" y="1201593"/>
            <a:ext cx="2124075" cy="212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58" name="Title 1"/>
          <p:cNvSpPr>
            <a:spLocks noGrp="1"/>
          </p:cNvSpPr>
          <p:nvPr>
            <p:ph type="title"/>
          </p:nvPr>
        </p:nvSpPr>
        <p:spPr/>
        <p:txBody>
          <a:bodyPr/>
          <a:lstStyle/>
          <a:p>
            <a:r>
              <a:rPr lang="en-US" dirty="0">
                <a:latin typeface="Garamond" charset="0"/>
                <a:ea typeface="ＭＳ Ｐゴシック" charset="0"/>
                <a:cs typeface="ＭＳ Ｐゴシック" charset="0"/>
              </a:rPr>
              <a:t>The Main </a:t>
            </a:r>
            <a:r>
              <a:rPr lang="en-US" dirty="0" smtClean="0">
                <a:latin typeface="Garamond" charset="0"/>
                <a:ea typeface="ＭＳ Ｐゴシック" charset="0"/>
                <a:cs typeface="ＭＳ Ｐゴシック" charset="0"/>
              </a:rPr>
              <a:t>Memory</a:t>
            </a:r>
            <a:r>
              <a:rPr lang="en-US" dirty="0">
                <a:latin typeface="Garamond" charset="0"/>
                <a:ea typeface="ＭＳ Ｐゴシック" charset="0"/>
                <a:cs typeface="ＭＳ Ｐゴシック" charset="0"/>
              </a:rPr>
              <a:t> </a:t>
            </a:r>
            <a:r>
              <a:rPr lang="en-US" dirty="0" smtClean="0">
                <a:latin typeface="Garamond" charset="0"/>
                <a:ea typeface="ＭＳ Ｐゴシック" charset="0"/>
                <a:cs typeface="ＭＳ Ｐゴシック" charset="0"/>
              </a:rPr>
              <a:t>System</a:t>
            </a:r>
            <a:endParaRPr lang="en-US" dirty="0">
              <a:latin typeface="Garamond" charset="0"/>
              <a:ea typeface="ＭＳ Ｐゴシック" charset="0"/>
              <a:cs typeface="ＭＳ Ｐゴシック" charset="0"/>
            </a:endParaRPr>
          </a:p>
        </p:txBody>
      </p:sp>
      <p:sp>
        <p:nvSpPr>
          <p:cNvPr id="3" name="Content Placeholder 2"/>
          <p:cNvSpPr>
            <a:spLocks noGrp="1"/>
          </p:cNvSpPr>
          <p:nvPr>
            <p:ph idx="1"/>
          </p:nvPr>
        </p:nvSpPr>
        <p:spPr>
          <a:xfrm>
            <a:off x="228600" y="996950"/>
            <a:ext cx="86106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pPr marL="0" indent="0">
              <a:buNone/>
            </a:pPr>
            <a:endParaRPr lang="en-US" sz="1200"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is a critical component of all computing systems</a:t>
            </a:r>
            <a:r>
              <a:rPr lang="en-US" dirty="0">
                <a:latin typeface="Tahoma" charset="0"/>
                <a:ea typeface="ＭＳ Ｐゴシック" charset="0"/>
                <a:cs typeface="ＭＳ Ｐゴシック" charset="0"/>
              </a:rPr>
              <a:t>: server, mobile, embedded, desktop, sensor</a:t>
            </a: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system must scale </a:t>
            </a:r>
            <a:r>
              <a:rPr lang="en-US" dirty="0">
                <a:latin typeface="Tahoma" charset="0"/>
                <a:ea typeface="ＭＳ Ｐゴシック" charset="0"/>
                <a:cs typeface="ＭＳ Ｐゴシック" charset="0"/>
              </a:rPr>
              <a:t>(in </a:t>
            </a:r>
            <a:r>
              <a:rPr lang="en-US" i="1" dirty="0">
                <a:latin typeface="Tahoma" charset="0"/>
                <a:ea typeface="ＭＳ Ｐゴシック" charset="0"/>
                <a:cs typeface="ＭＳ Ｐゴシック" charset="0"/>
              </a:rPr>
              <a:t>size</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technology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efficiency</a:t>
            </a:r>
            <a:r>
              <a:rPr lang="en-US" dirty="0">
                <a:latin typeface="Tahoma" charset="0"/>
                <a:ea typeface="ＭＳ Ｐゴシック" charset="0"/>
                <a:cs typeface="ＭＳ Ｐゴシック" charset="0"/>
              </a:rPr>
              <a:t>, </a:t>
            </a:r>
            <a:r>
              <a:rPr lang="en-US" i="1" dirty="0" smtClean="0">
                <a:latin typeface="Tahoma" charset="0"/>
                <a:ea typeface="ＭＳ Ｐゴシック" charset="0"/>
                <a:cs typeface="ＭＳ Ｐゴシック" charset="0"/>
              </a:rPr>
              <a:t>cost</a:t>
            </a:r>
            <a:r>
              <a:rPr lang="en-US" dirty="0" smtClean="0">
                <a:latin typeface="Tahoma" charset="0"/>
                <a:ea typeface="ＭＳ Ｐゴシック" charset="0"/>
                <a:cs typeface="ＭＳ Ｐゴシック" charset="0"/>
              </a:rPr>
              <a:t>, and </a:t>
            </a:r>
            <a:r>
              <a:rPr lang="en-US" i="1" dirty="0" smtClean="0">
                <a:latin typeface="Tahoma" charset="0"/>
                <a:ea typeface="ＭＳ Ｐゴシック" charset="0"/>
                <a:cs typeface="ＭＳ Ｐゴシック" charset="0"/>
              </a:rPr>
              <a:t>management algorithms</a:t>
            </a:r>
            <a:r>
              <a:rPr lang="en-US" dirty="0" smtClean="0">
                <a:latin typeface="Tahoma" charset="0"/>
                <a:ea typeface="ＭＳ Ｐゴシック" charset="0"/>
                <a:cs typeface="ＭＳ Ｐゴシック" charset="0"/>
              </a:rPr>
              <a:t>) </a:t>
            </a:r>
            <a:r>
              <a:rPr lang="en-US" dirty="0">
                <a:latin typeface="Tahoma" charset="0"/>
                <a:ea typeface="ＭＳ Ｐゴシック" charset="0"/>
                <a:cs typeface="ＭＳ Ｐゴシック" charset="0"/>
              </a:rPr>
              <a:t>to maintain performance growth and technology scaling benefits</a:t>
            </a:r>
          </a:p>
        </p:txBody>
      </p:sp>
      <p:sp>
        <p:nvSpPr>
          <p:cNvPr id="19460"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330F078-BF11-6B47-89B1-D774F4018531}" type="slidenum">
              <a:rPr lang="en-US" sz="1600">
                <a:solidFill>
                  <a:srgbClr val="000000"/>
                </a:solidFill>
                <a:latin typeface="Garamond" charset="0"/>
              </a:rPr>
              <a:pPr eaLnBrk="1" hangingPunct="1"/>
              <a:t>3</a:t>
            </a:fld>
            <a:endParaRPr lang="en-US" sz="1600">
              <a:solidFill>
                <a:srgbClr val="000000"/>
              </a:solidFill>
              <a:latin typeface="Garamond" charset="0"/>
            </a:endParaRPr>
          </a:p>
        </p:txBody>
      </p:sp>
      <p:sp>
        <p:nvSpPr>
          <p:cNvPr id="18" name="AutoShape 25"/>
          <p:cNvSpPr>
            <a:spLocks noChangeArrowheads="1"/>
          </p:cNvSpPr>
          <p:nvPr/>
        </p:nvSpPr>
        <p:spPr bwMode="auto">
          <a:xfrm>
            <a:off x="3190875" y="1166668"/>
            <a:ext cx="2557463" cy="2447925"/>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6" name="Text Box 20" descr="90%"/>
          <p:cNvSpPr txBox="1">
            <a:spLocks noChangeArrowheads="1"/>
          </p:cNvSpPr>
          <p:nvPr/>
        </p:nvSpPr>
        <p:spPr bwMode="auto">
          <a:xfrm>
            <a:off x="3616246" y="2996808"/>
            <a:ext cx="1527335"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Main </a:t>
            </a:r>
            <a:r>
              <a:rPr lang="en-US" kern="0" dirty="0" smtClean="0">
                <a:solidFill>
                  <a:sysClr val="windowText" lastClr="000000"/>
                </a:solidFill>
                <a:latin typeface="Arial" pitchFamily="-107" charset="0"/>
                <a:ea typeface="Arial" pitchFamily="-107" charset="0"/>
                <a:cs typeface="Arial" pitchFamily="-107" charset="0"/>
              </a:rPr>
              <a:t>Memory</a:t>
            </a:r>
            <a:endParaRPr lang="en-US" kern="0" dirty="0">
              <a:solidFill>
                <a:sysClr val="windowText" lastClr="000000"/>
              </a:solidFill>
              <a:latin typeface="Arial" pitchFamily="-107" charset="0"/>
              <a:ea typeface="Arial" pitchFamily="-107" charset="0"/>
              <a:cs typeface="Arial" pitchFamily="-107" charset="0"/>
            </a:endParaRPr>
          </a:p>
        </p:txBody>
      </p:sp>
      <p:sp>
        <p:nvSpPr>
          <p:cNvPr id="27" name="Line 15"/>
          <p:cNvSpPr>
            <a:spLocks noChangeShapeType="1"/>
          </p:cNvSpPr>
          <p:nvPr/>
        </p:nvSpPr>
        <p:spPr bwMode="auto">
          <a:xfrm flipV="1">
            <a:off x="2506663"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9472" name="Text Box 24" descr="90%"/>
          <p:cNvSpPr txBox="1">
            <a:spLocks noChangeArrowheads="1"/>
          </p:cNvSpPr>
          <p:nvPr/>
        </p:nvSpPr>
        <p:spPr bwMode="auto">
          <a:xfrm>
            <a:off x="6049936" y="3020548"/>
            <a:ext cx="2194472" cy="341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smtClean="0">
                <a:solidFill>
                  <a:srgbClr val="000000"/>
                </a:solidFill>
              </a:rPr>
              <a:t>Storage (SSD/HDD)</a:t>
            </a:r>
          </a:p>
        </p:txBody>
      </p:sp>
      <p:sp>
        <p:nvSpPr>
          <p:cNvPr id="20" name="Line 15"/>
          <p:cNvSpPr>
            <a:spLocks noChangeShapeType="1"/>
          </p:cNvSpPr>
          <p:nvPr/>
        </p:nvSpPr>
        <p:spPr bwMode="auto">
          <a:xfrm flipV="1">
            <a:off x="5724128"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pic>
        <p:nvPicPr>
          <p:cNvPr id="23" name="Picture 22" descr="dim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flipV="1">
            <a:off x="3324124" y="1633988"/>
            <a:ext cx="2304256" cy="549297"/>
          </a:xfrm>
          <a:prstGeom prst="rect">
            <a:avLst/>
          </a:prstGeom>
        </p:spPr>
      </p:pic>
      <p:pic>
        <p:nvPicPr>
          <p:cNvPr id="24" name="Picture 23" descr="dim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flipV="1">
            <a:off x="3299596" y="2308826"/>
            <a:ext cx="2304256" cy="549297"/>
          </a:xfrm>
          <a:prstGeom prst="rect">
            <a:avLst/>
          </a:prstGeom>
        </p:spPr>
      </p:pic>
      <p:pic>
        <p:nvPicPr>
          <p:cNvPr id="2" name="Picture 1"/>
          <p:cNvPicPr>
            <a:picLocks noChangeAspect="1"/>
          </p:cNvPicPr>
          <p:nvPr/>
        </p:nvPicPr>
        <p:blipFill>
          <a:blip r:embed="rId4"/>
          <a:stretch>
            <a:fillRect/>
          </a:stretch>
        </p:blipFill>
        <p:spPr>
          <a:xfrm>
            <a:off x="887019" y="1663083"/>
            <a:ext cx="1656184" cy="1284462"/>
          </a:xfrm>
          <a:prstGeom prst="rect">
            <a:avLst/>
          </a:prstGeom>
        </p:spPr>
      </p:pic>
      <p:sp>
        <p:nvSpPr>
          <p:cNvPr id="22" name="Text Box 13" descr="90%"/>
          <p:cNvSpPr txBox="1">
            <a:spLocks noChangeArrowheads="1"/>
          </p:cNvSpPr>
          <p:nvPr/>
        </p:nvSpPr>
        <p:spPr bwMode="auto">
          <a:xfrm>
            <a:off x="1331640" y="3081193"/>
            <a:ext cx="873160"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FPGAs</a:t>
            </a:r>
          </a:p>
        </p:txBody>
      </p:sp>
    </p:spTree>
    <p:extLst>
      <p:ext uri="{BB962C8B-B14F-4D97-AF65-F5344CB8AC3E}">
        <p14:creationId xmlns:p14="http://schemas.microsoft.com/office/powerpoint/2010/main" val="2487281956"/>
      </p:ext>
    </p:extLst>
  </p:cSld>
  <p:clrMapOvr>
    <a:masterClrMapping/>
  </p:clrMapOvr>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79904" cy="1066800"/>
          </a:xfrm>
        </p:spPr>
        <p:txBody>
          <a:bodyPr/>
          <a:lstStyle/>
          <a:p>
            <a:r>
              <a:rPr lang="en-US" sz="3800" dirty="0" smtClean="0"/>
              <a:t>SoftMC: Open Source DRAM Infrastructure</a:t>
            </a:r>
            <a:endParaRPr lang="en-US" sz="3800" dirty="0"/>
          </a:p>
        </p:txBody>
      </p:sp>
      <p:sp>
        <p:nvSpPr>
          <p:cNvPr id="3" name="Content Placeholder 2"/>
          <p:cNvSpPr>
            <a:spLocks noGrp="1"/>
          </p:cNvSpPr>
          <p:nvPr>
            <p:ph idx="1"/>
          </p:nvPr>
        </p:nvSpPr>
        <p:spPr>
          <a:xfrm>
            <a:off x="35496" y="1432520"/>
            <a:ext cx="5112568" cy="4876800"/>
          </a:xfrm>
        </p:spPr>
        <p:txBody>
          <a:bodyPr/>
          <a:lstStyle/>
          <a:p>
            <a:r>
              <a:rPr lang="en-US" dirty="0" smtClean="0"/>
              <a:t>Hasan Hassan et al., “</a:t>
            </a:r>
            <a:r>
              <a:rPr lang="en-US" b="1" dirty="0">
                <a:hlinkClick r:id="rId2"/>
              </a:rPr>
              <a:t>SoftMC: A Flexible and Practical Open-Source Infrastructure for Enabling Experimental DRAM </a:t>
            </a:r>
            <a:r>
              <a:rPr lang="en-US" b="1" dirty="0" smtClean="0">
                <a:hlinkClick r:id="rId2"/>
              </a:rPr>
              <a:t>Studies</a:t>
            </a:r>
            <a:r>
              <a:rPr lang="en-US" b="1" dirty="0" smtClean="0"/>
              <a:t>,”</a:t>
            </a:r>
            <a:r>
              <a:rPr lang="en-US" dirty="0" smtClean="0"/>
              <a:t> HPCA 2017.</a:t>
            </a:r>
          </a:p>
          <a:p>
            <a:pPr marL="0" indent="0">
              <a:buNone/>
            </a:pPr>
            <a:endParaRPr lang="en-US" dirty="0" smtClean="0"/>
          </a:p>
          <a:p>
            <a:pPr marL="0" indent="0">
              <a:buNone/>
            </a:pPr>
            <a:endParaRPr lang="en-US" dirty="0"/>
          </a:p>
          <a:p>
            <a:r>
              <a:rPr lang="en-US" b="1" dirty="0">
                <a:solidFill>
                  <a:schemeClr val="accent2">
                    <a:lumMod val="75000"/>
                  </a:schemeClr>
                </a:solidFill>
              </a:rPr>
              <a:t>Flexible</a:t>
            </a:r>
          </a:p>
          <a:p>
            <a:r>
              <a:rPr lang="en-US" b="1" dirty="0" smtClean="0">
                <a:solidFill>
                  <a:schemeClr val="accent2">
                    <a:lumMod val="75000"/>
                  </a:schemeClr>
                </a:solidFill>
              </a:rPr>
              <a:t>Easy </a:t>
            </a:r>
            <a:r>
              <a:rPr lang="en-US" b="1" dirty="0">
                <a:solidFill>
                  <a:schemeClr val="accent2">
                    <a:lumMod val="75000"/>
                  </a:schemeClr>
                </a:solidFill>
              </a:rPr>
              <a:t>to Use (C++ API)</a:t>
            </a:r>
          </a:p>
          <a:p>
            <a:r>
              <a:rPr lang="en-US" b="1" dirty="0" smtClean="0">
                <a:solidFill>
                  <a:schemeClr val="accent2">
                    <a:lumMod val="75000"/>
                  </a:schemeClr>
                </a:solidFill>
              </a:rPr>
              <a:t>Open</a:t>
            </a:r>
            <a:r>
              <a:rPr lang="en-US" b="1" dirty="0">
                <a:solidFill>
                  <a:schemeClr val="accent2">
                    <a:lumMod val="75000"/>
                  </a:schemeClr>
                </a:solidFill>
              </a:rPr>
              <a:t>-source </a:t>
            </a:r>
          </a:p>
          <a:p>
            <a:pPr marL="0" indent="0">
              <a:buNone/>
            </a:pPr>
            <a:r>
              <a:rPr lang="en-US" i="1" dirty="0" smtClean="0">
                <a:solidFill>
                  <a:srgbClr val="0000FF"/>
                </a:solidFill>
              </a:rPr>
              <a:t>    </a:t>
            </a:r>
            <a:r>
              <a:rPr lang="en-US" i="1" dirty="0" err="1" smtClean="0">
                <a:solidFill>
                  <a:srgbClr val="0000FF"/>
                </a:solidFill>
              </a:rPr>
              <a:t>github.com</a:t>
            </a:r>
            <a:r>
              <a:rPr lang="en-US" i="1" dirty="0">
                <a:solidFill>
                  <a:srgbClr val="0000FF"/>
                </a:solidFill>
              </a:rPr>
              <a:t>/CMU-SAFARI/</a:t>
            </a:r>
            <a:r>
              <a:rPr lang="en-US" i="1" dirty="0" smtClean="0">
                <a:solidFill>
                  <a:srgbClr val="0000FF"/>
                </a:solidFill>
              </a:rPr>
              <a:t>SoftMC </a:t>
            </a:r>
            <a:endParaRPr lang="en-US" b="1" dirty="0" smtClean="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30</a:t>
            </a:fld>
            <a:endParaRPr lang="en-US" altLang="en-US">
              <a:solidFill>
                <a:srgbClr val="000000"/>
              </a:solidFil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03727" y="1232693"/>
            <a:ext cx="4004777" cy="4830993"/>
          </a:xfrm>
          <a:prstGeom prst="rect">
            <a:avLst/>
          </a:prstGeom>
        </p:spPr>
      </p:pic>
      <p:pic>
        <p:nvPicPr>
          <p:cNvPr id="6" name="Content Placeholder 7"/>
          <p:cNvPicPr>
            <a:picLocks noChangeAspect="1"/>
          </p:cNvPicPr>
          <p:nvPr/>
        </p:nvPicPr>
        <p:blipFill>
          <a:blip r:embed="rId4">
            <a:extLst>
              <a:ext uri="{28A0092B-C50C-407E-A947-70E740481C1C}">
                <a14:useLocalDpi xmlns:a14="http://schemas.microsoft.com/office/drawing/2010/main" val="0"/>
              </a:ext>
            </a:extLst>
          </a:blip>
          <a:stretch>
            <a:fillRect/>
          </a:stretch>
        </p:blipFill>
        <p:spPr bwMode="auto">
          <a:xfrm>
            <a:off x="5103727" y="1265237"/>
            <a:ext cx="4004777" cy="4830763"/>
          </a:xfrm>
          <a:prstGeom prst="rect">
            <a:avLst/>
          </a:prstGeom>
          <a:noFill/>
          <a:ln w="9525">
            <a:noFill/>
            <a:miter lim="800000"/>
            <a:headEnd/>
            <a:tailEnd/>
          </a:ln>
        </p:spPr>
      </p:pic>
    </p:spTree>
    <p:extLst>
      <p:ext uri="{BB962C8B-B14F-4D97-AF65-F5344CB8AC3E}">
        <p14:creationId xmlns:p14="http://schemas.microsoft.com/office/powerpoint/2010/main" val="1729509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smtClean="0"/>
              <a:t>How to Design Data Structures for PIM?</a:t>
            </a:r>
            <a:endParaRPr lang="en-US" dirty="0"/>
          </a:p>
        </p:txBody>
      </p:sp>
      <p:sp>
        <p:nvSpPr>
          <p:cNvPr id="3" name="Content Placeholder 2"/>
          <p:cNvSpPr>
            <a:spLocks noGrp="1"/>
          </p:cNvSpPr>
          <p:nvPr>
            <p:ph idx="1"/>
          </p:nvPr>
        </p:nvSpPr>
        <p:spPr>
          <a:xfrm>
            <a:off x="228600" y="1144488"/>
            <a:ext cx="8735888" cy="4876800"/>
          </a:xfrm>
        </p:spPr>
        <p:txBody>
          <a:bodyPr/>
          <a:lstStyle/>
          <a:p>
            <a:r>
              <a:rPr lang="en-US" sz="2100" dirty="0" err="1"/>
              <a:t>Zhiyu</a:t>
            </a:r>
            <a:r>
              <a:rPr lang="en-US" sz="2100" dirty="0"/>
              <a:t> Liu, Irina </a:t>
            </a:r>
            <a:r>
              <a:rPr lang="en-US" sz="2100" dirty="0" err="1"/>
              <a:t>Calciu</a:t>
            </a:r>
            <a:r>
              <a:rPr lang="en-US" sz="2100" dirty="0"/>
              <a:t>, Maurice </a:t>
            </a:r>
            <a:r>
              <a:rPr lang="en-US" sz="2100" dirty="0" err="1"/>
              <a:t>Herlihy</a:t>
            </a:r>
            <a:r>
              <a:rPr lang="en-US" sz="2100" dirty="0"/>
              <a:t>, and Onur Mutlu,</a:t>
            </a:r>
            <a:br>
              <a:rPr lang="en-US" sz="2100" dirty="0"/>
            </a:br>
            <a:r>
              <a:rPr lang="en-US" sz="2100" b="1" dirty="0">
                <a:hlinkClick r:id="rId2"/>
              </a:rPr>
              <a:t>"Concurrent Data Structures for Near-Memory Computing"</a:t>
            </a:r>
            <a:r>
              <a:rPr lang="en-US" sz="2100" dirty="0"/>
              <a:t/>
            </a:r>
            <a:br>
              <a:rPr lang="en-US" sz="2100" dirty="0"/>
            </a:br>
            <a:r>
              <a:rPr lang="en-US" sz="2100" i="1" dirty="0"/>
              <a:t>Proceedings of the </a:t>
            </a:r>
            <a:r>
              <a:rPr lang="en-US" sz="2100" i="1" dirty="0">
                <a:hlinkClick r:id="rId3"/>
              </a:rPr>
              <a:t>29th ACM Symposium on Parallelism in Algorithms and Architectures</a:t>
            </a:r>
            <a:r>
              <a:rPr lang="en-US" sz="2100" i="1" dirty="0"/>
              <a:t> (</a:t>
            </a:r>
            <a:r>
              <a:rPr lang="en-US" sz="2100" b="1" i="1" dirty="0"/>
              <a:t>SPAA</a:t>
            </a:r>
            <a:r>
              <a:rPr lang="en-US" sz="2100" i="1" dirty="0"/>
              <a:t>)</a:t>
            </a:r>
            <a:r>
              <a:rPr lang="en-US" sz="2100" dirty="0"/>
              <a:t>, Washington, DC, USA, July 2017. </a:t>
            </a:r>
            <a:br>
              <a:rPr lang="en-US" sz="2100" dirty="0"/>
            </a:br>
            <a:r>
              <a:rPr lang="en-US" sz="2100" dirty="0"/>
              <a:t>[</a:t>
            </a:r>
            <a:r>
              <a:rPr lang="en-US" sz="2100" dirty="0">
                <a:hlinkClick r:id="rId4"/>
              </a:rPr>
              <a:t>Slides (pptx)</a:t>
            </a:r>
            <a:r>
              <a:rPr lang="en-US" sz="2100" dirty="0"/>
              <a:t> </a:t>
            </a:r>
            <a:r>
              <a:rPr lang="en-US" sz="2100" dirty="0">
                <a:hlinkClick r:id="rId5"/>
              </a:rPr>
              <a:t>(pdf)</a:t>
            </a:r>
            <a:r>
              <a:rPr lang="en-US" sz="2100" dirty="0"/>
              <a:t>] </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300</a:t>
            </a:fld>
            <a:endParaRPr lang="en-US" altLang="en-US">
              <a:solidFill>
                <a:srgbClr val="000000"/>
              </a:solidFill>
            </a:endParaRPr>
          </a:p>
        </p:txBody>
      </p:sp>
      <p:pic>
        <p:nvPicPr>
          <p:cNvPr id="6" name="Picture 5"/>
          <p:cNvPicPr>
            <a:picLocks noChangeAspect="1"/>
          </p:cNvPicPr>
          <p:nvPr/>
        </p:nvPicPr>
        <p:blipFill>
          <a:blip r:embed="rId6"/>
          <a:stretch>
            <a:fillRect/>
          </a:stretch>
        </p:blipFill>
        <p:spPr>
          <a:xfrm>
            <a:off x="0" y="3429000"/>
            <a:ext cx="9144000" cy="2854424"/>
          </a:xfrm>
          <a:prstGeom prst="rect">
            <a:avLst/>
          </a:prstGeom>
        </p:spPr>
      </p:pic>
    </p:spTree>
    <p:extLst>
      <p:ext uri="{BB962C8B-B14F-4D97-AF65-F5344CB8AC3E}">
        <p14:creationId xmlns:p14="http://schemas.microsoft.com/office/powerpoint/2010/main" val="18124947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Simulation Infrastructures for PIM</a:t>
            </a:r>
            <a:endParaRPr lang="en-US" dirty="0"/>
          </a:p>
        </p:txBody>
      </p:sp>
      <p:sp>
        <p:nvSpPr>
          <p:cNvPr id="3" name="Content Placeholder 2"/>
          <p:cNvSpPr>
            <a:spLocks noGrp="1"/>
          </p:cNvSpPr>
          <p:nvPr>
            <p:ph idx="1"/>
          </p:nvPr>
        </p:nvSpPr>
        <p:spPr>
          <a:xfrm>
            <a:off x="228600" y="1216496"/>
            <a:ext cx="8610600" cy="4876800"/>
          </a:xfrm>
        </p:spPr>
        <p:txBody>
          <a:bodyPr/>
          <a:lstStyle/>
          <a:p>
            <a:r>
              <a:rPr lang="en-US" dirty="0" smtClean="0">
                <a:solidFill>
                  <a:srgbClr val="0000FF"/>
                </a:solidFill>
              </a:rPr>
              <a:t>Ramulator</a:t>
            </a:r>
            <a:r>
              <a:rPr lang="en-US" dirty="0" smtClean="0"/>
              <a:t> extended for PIM</a:t>
            </a:r>
          </a:p>
          <a:p>
            <a:pPr lvl="1"/>
            <a:r>
              <a:rPr lang="en-US" dirty="0" smtClean="0"/>
              <a:t>Flexible and extensible DRAM simulator</a:t>
            </a:r>
          </a:p>
          <a:p>
            <a:pPr lvl="1"/>
            <a:r>
              <a:rPr lang="en-US" dirty="0" smtClean="0"/>
              <a:t>Can model many different memory standards and proposals</a:t>
            </a:r>
          </a:p>
          <a:p>
            <a:pPr lvl="1"/>
            <a:r>
              <a:rPr lang="en-US" dirty="0" smtClean="0"/>
              <a:t>Kim+, “</a:t>
            </a:r>
            <a:r>
              <a:rPr lang="en-US" b="1" dirty="0" smtClean="0"/>
              <a:t>Ramulator: A Flexible and Extensible DRAM Simulator</a:t>
            </a:r>
            <a:r>
              <a:rPr lang="en-US" dirty="0" smtClean="0"/>
              <a:t>”, IEEE CAL 2015.</a:t>
            </a:r>
          </a:p>
          <a:p>
            <a:pPr lvl="1"/>
            <a:r>
              <a:rPr lang="en-US" dirty="0">
                <a:hlinkClick r:id="rId2"/>
              </a:rPr>
              <a:t>https://github.com/CMU-SAFARI/</a:t>
            </a:r>
            <a:r>
              <a:rPr lang="en-US" dirty="0" smtClean="0">
                <a:hlinkClick r:id="rId2"/>
              </a:rPr>
              <a:t>ramulator</a:t>
            </a:r>
            <a:r>
              <a:rPr lang="en-US" dirty="0" smtClean="0"/>
              <a:t> </a:t>
            </a:r>
          </a:p>
          <a:p>
            <a:pPr lvl="1"/>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301</a:t>
            </a:fld>
            <a:endParaRPr lang="en-US" altLang="en-US"/>
          </a:p>
        </p:txBody>
      </p:sp>
      <p:pic>
        <p:nvPicPr>
          <p:cNvPr id="6" name="Picture 5"/>
          <p:cNvPicPr>
            <a:picLocks noChangeAspect="1"/>
          </p:cNvPicPr>
          <p:nvPr/>
        </p:nvPicPr>
        <p:blipFill>
          <a:blip r:embed="rId3"/>
          <a:stretch>
            <a:fillRect/>
          </a:stretch>
        </p:blipFill>
        <p:spPr>
          <a:xfrm>
            <a:off x="0" y="4365104"/>
            <a:ext cx="9144000" cy="1190231"/>
          </a:xfrm>
          <a:prstGeom prst="rect">
            <a:avLst/>
          </a:prstGeom>
        </p:spPr>
      </p:pic>
    </p:spTree>
    <p:extLst>
      <p:ext uri="{BB962C8B-B14F-4D97-AF65-F5344CB8AC3E}">
        <p14:creationId xmlns:p14="http://schemas.microsoft.com/office/powerpoint/2010/main" val="5433944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An FPGA-based Test-bed for PIM?</a:t>
            </a:r>
            <a:endParaRPr lang="en-US" dirty="0"/>
          </a:p>
        </p:txBody>
      </p:sp>
      <p:sp>
        <p:nvSpPr>
          <p:cNvPr id="3" name="Content Placeholder 2"/>
          <p:cNvSpPr>
            <a:spLocks noGrp="1"/>
          </p:cNvSpPr>
          <p:nvPr>
            <p:ph idx="1"/>
          </p:nvPr>
        </p:nvSpPr>
        <p:spPr>
          <a:xfrm>
            <a:off x="35496" y="1432520"/>
            <a:ext cx="5112568" cy="4876800"/>
          </a:xfrm>
        </p:spPr>
        <p:txBody>
          <a:bodyPr/>
          <a:lstStyle/>
          <a:p>
            <a:r>
              <a:rPr lang="en-US" dirty="0" smtClean="0"/>
              <a:t>Hasan Hassan et al., </a:t>
            </a:r>
            <a:r>
              <a:rPr lang="en-US" b="1" dirty="0" smtClean="0">
                <a:hlinkClick r:id="rId2"/>
              </a:rPr>
              <a:t>SoftMC</a:t>
            </a:r>
            <a:r>
              <a:rPr lang="en-US" b="1" dirty="0">
                <a:hlinkClick r:id="rId2"/>
              </a:rPr>
              <a:t>: A Flexible and Practical Open-Source Infrastructure for Enabling Experimental DRAM </a:t>
            </a:r>
            <a:r>
              <a:rPr lang="en-US" b="1" dirty="0" smtClean="0">
                <a:hlinkClick r:id="rId2"/>
              </a:rPr>
              <a:t>Studies</a:t>
            </a:r>
            <a:r>
              <a:rPr lang="en-US" dirty="0" smtClean="0"/>
              <a:t> HPCA 2017.</a:t>
            </a:r>
          </a:p>
          <a:p>
            <a:pPr marL="0" indent="0">
              <a:buNone/>
            </a:pPr>
            <a:endParaRPr lang="en-US" dirty="0" smtClean="0"/>
          </a:p>
          <a:p>
            <a:pPr marL="0" indent="0">
              <a:buNone/>
            </a:pPr>
            <a:endParaRPr lang="en-US" dirty="0"/>
          </a:p>
          <a:p>
            <a:r>
              <a:rPr lang="en-US" b="1" dirty="0">
                <a:solidFill>
                  <a:schemeClr val="accent2">
                    <a:lumMod val="75000"/>
                  </a:schemeClr>
                </a:solidFill>
              </a:rPr>
              <a:t>Flexible</a:t>
            </a:r>
          </a:p>
          <a:p>
            <a:r>
              <a:rPr lang="en-US" b="1" dirty="0" smtClean="0">
                <a:solidFill>
                  <a:schemeClr val="accent2">
                    <a:lumMod val="75000"/>
                  </a:schemeClr>
                </a:solidFill>
              </a:rPr>
              <a:t>Easy </a:t>
            </a:r>
            <a:r>
              <a:rPr lang="en-US" b="1" dirty="0">
                <a:solidFill>
                  <a:schemeClr val="accent2">
                    <a:lumMod val="75000"/>
                  </a:schemeClr>
                </a:solidFill>
              </a:rPr>
              <a:t>to Use (C++ API)</a:t>
            </a:r>
          </a:p>
          <a:p>
            <a:r>
              <a:rPr lang="en-US" b="1" dirty="0" smtClean="0">
                <a:solidFill>
                  <a:schemeClr val="accent2">
                    <a:lumMod val="75000"/>
                  </a:schemeClr>
                </a:solidFill>
              </a:rPr>
              <a:t>Open</a:t>
            </a:r>
            <a:r>
              <a:rPr lang="en-US" b="1" dirty="0">
                <a:solidFill>
                  <a:schemeClr val="accent2">
                    <a:lumMod val="75000"/>
                  </a:schemeClr>
                </a:solidFill>
              </a:rPr>
              <a:t>-source </a:t>
            </a:r>
          </a:p>
          <a:p>
            <a:pPr marL="0" indent="0">
              <a:buNone/>
            </a:pPr>
            <a:r>
              <a:rPr lang="en-US" i="1" dirty="0" smtClean="0">
                <a:solidFill>
                  <a:srgbClr val="0000FF"/>
                </a:solidFill>
              </a:rPr>
              <a:t>    </a:t>
            </a:r>
            <a:r>
              <a:rPr lang="en-US" i="1" dirty="0" err="1" smtClean="0">
                <a:solidFill>
                  <a:srgbClr val="0000FF"/>
                </a:solidFill>
              </a:rPr>
              <a:t>github.com</a:t>
            </a:r>
            <a:r>
              <a:rPr lang="en-US" i="1" dirty="0">
                <a:solidFill>
                  <a:srgbClr val="0000FF"/>
                </a:solidFill>
              </a:rPr>
              <a:t>/CMU-SAFARI/</a:t>
            </a:r>
            <a:r>
              <a:rPr lang="en-US" i="1" dirty="0" smtClean="0">
                <a:solidFill>
                  <a:srgbClr val="0000FF"/>
                </a:solidFill>
              </a:rPr>
              <a:t>SoftMC </a:t>
            </a:r>
            <a:endParaRPr lang="en-US" b="1" dirty="0" smtClean="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302</a:t>
            </a:fld>
            <a:endParaRPr lang="en-US" altLang="en-US">
              <a:solidFill>
                <a:srgbClr val="000000"/>
              </a:solidFil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03748" y="1232759"/>
            <a:ext cx="4004777" cy="4830993"/>
          </a:xfrm>
          <a:prstGeom prst="rect">
            <a:avLst/>
          </a:prstGeom>
        </p:spPr>
      </p:pic>
      <p:pic>
        <p:nvPicPr>
          <p:cNvPr id="6" name="Content Placeholder 7"/>
          <p:cNvPicPr>
            <a:picLocks noChangeAspect="1"/>
          </p:cNvPicPr>
          <p:nvPr/>
        </p:nvPicPr>
        <p:blipFill>
          <a:blip r:embed="rId4">
            <a:extLst>
              <a:ext uri="{28A0092B-C50C-407E-A947-70E740481C1C}">
                <a14:useLocalDpi xmlns:a14="http://schemas.microsoft.com/office/drawing/2010/main" val="0"/>
              </a:ext>
            </a:extLst>
          </a:blip>
          <a:stretch>
            <a:fillRect/>
          </a:stretch>
        </p:blipFill>
        <p:spPr bwMode="auto">
          <a:xfrm>
            <a:off x="5103748" y="1265237"/>
            <a:ext cx="4004777" cy="4830763"/>
          </a:xfrm>
          <a:prstGeom prst="rect">
            <a:avLst/>
          </a:prstGeom>
          <a:noFill/>
          <a:ln w="9525">
            <a:noFill/>
            <a:miter lim="800000"/>
            <a:headEnd/>
            <a:tailEnd/>
          </a:ln>
        </p:spPr>
      </p:pic>
    </p:spTree>
    <p:extLst>
      <p:ext uri="{BB962C8B-B14F-4D97-AF65-F5344CB8AC3E}">
        <p14:creationId xmlns:p14="http://schemas.microsoft.com/office/powerpoint/2010/main" val="1729465861"/>
      </p:ext>
    </p:extLst>
  </p:cSld>
  <p:clrMapOvr>
    <a:masterClrMapping/>
  </p:clrMapOvr>
  <p:transition/>
  <p:timing>
    <p:tnLst>
      <p:par>
        <p:cT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p:cNvSpPr>
            <a:spLocks noGrp="1"/>
          </p:cNvSpPr>
          <p:nvPr>
            <p:ph type="ctrTitle"/>
          </p:nvPr>
        </p:nvSpPr>
        <p:spPr>
          <a:xfrm>
            <a:off x="685800" y="1412776"/>
            <a:ext cx="7924800" cy="1752600"/>
          </a:xfrm>
        </p:spPr>
        <p:txBody>
          <a:bodyPr/>
          <a:lstStyle/>
          <a:p>
            <a:r>
              <a:rPr lang="en-US" dirty="0" smtClean="0">
                <a:latin typeface="Garamond" charset="0"/>
              </a:rPr>
              <a:t>More on RowHammer and 				Memory Reliability</a:t>
            </a:r>
            <a:endParaRPr lang="en-US" dirty="0">
              <a:latin typeface="Garamond" charset="0"/>
            </a:endParaRPr>
          </a:p>
        </p:txBody>
      </p:sp>
      <p:sp>
        <p:nvSpPr>
          <p:cNvPr id="150530" name="Subtitle 2"/>
          <p:cNvSpPr>
            <a:spLocks noGrp="1"/>
          </p:cNvSpPr>
          <p:nvPr>
            <p:ph type="subTitle" idx="1"/>
          </p:nvPr>
        </p:nvSpPr>
        <p:spPr/>
        <p:txBody>
          <a:bodyPr/>
          <a:lstStyle/>
          <a:p>
            <a:pPr>
              <a:buFont typeface="Wingdings" charset="0"/>
              <a:buNone/>
            </a:pPr>
            <a:endParaRPr lang="en-US">
              <a:latin typeface="Tahoma" charset="0"/>
            </a:endParaRPr>
          </a:p>
        </p:txBody>
      </p:sp>
      <p:sp>
        <p:nvSpPr>
          <p:cNvPr id="150531" name="Slide Number Placeholder 3"/>
          <p:cNvSpPr>
            <a:spLocks noGrp="1"/>
          </p:cNvSpPr>
          <p:nvPr>
            <p:ph type="sldNum" sz="quarter" idx="12"/>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E342A0-F66A-8349-9DE5-CDF9A06A5894}" type="slidenum">
              <a:rPr lang="en-US" sz="1200">
                <a:solidFill>
                  <a:srgbClr val="000000"/>
                </a:solidFill>
                <a:latin typeface="Garamond" charset="0"/>
                <a:cs typeface="Arial" charset="0"/>
              </a:rPr>
              <a:pPr eaLnBrk="1" hangingPunct="1"/>
              <a:t>303</a:t>
            </a:fld>
            <a:endParaRPr lang="en-US" sz="1200">
              <a:solidFill>
                <a:srgbClr val="000000"/>
              </a:solidFill>
              <a:latin typeface="Garamond" charset="0"/>
              <a:cs typeface="Arial" charset="0"/>
            </a:endParaRPr>
          </a:p>
        </p:txBody>
      </p:sp>
    </p:spTree>
    <p:extLst>
      <p:ext uri="{BB962C8B-B14F-4D97-AF65-F5344CB8AC3E}">
        <p14:creationId xmlns:p14="http://schemas.microsoft.com/office/powerpoint/2010/main" val="624512457"/>
      </p:ext>
    </p:extLst>
  </p:cSld>
  <p:clrMapOvr>
    <a:masterClrMapping/>
  </p:clrMapOvr>
  <p:transition/>
  <p:timing>
    <p:tnLst>
      <p:par>
        <p:cT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A Deeper Dive into </a:t>
            </a:r>
            <a:br>
              <a:rPr lang="en-US" dirty="0" smtClean="0"/>
            </a:br>
            <a:r>
              <a:rPr lang="en-US" dirty="0"/>
              <a:t>	</a:t>
            </a:r>
            <a:r>
              <a:rPr lang="en-US" dirty="0" smtClean="0"/>
              <a:t>	DRAM Reliability Issues</a:t>
            </a:r>
            <a:endParaRPr lang="en-US" dirty="0"/>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a:defRPr/>
            </a:pPr>
            <a:fld id="{8E574D81-B5DE-384D-B24B-566C679AE608}" type="slidenum">
              <a:rPr lang="en-US" smtClean="0"/>
              <a:pPr>
                <a:defRPr/>
              </a:pPr>
              <a:t>304</a:t>
            </a:fld>
            <a:endParaRPr lang="en-US"/>
          </a:p>
        </p:txBody>
      </p:sp>
    </p:spTree>
    <p:extLst>
      <p:ext uri="{BB962C8B-B14F-4D97-AF65-F5344CB8AC3E}">
        <p14:creationId xmlns:p14="http://schemas.microsoft.com/office/powerpoint/2010/main" val="331744074"/>
      </p:ext>
    </p:extLst>
  </p:cSld>
  <p:clrMapOvr>
    <a:masterClrMapping/>
  </p:clrMapOvr>
  <p:transition/>
  <p:timing>
    <p:tnLst>
      <p:par>
        <p:cT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655496" cy="761999"/>
          </a:xfrm>
        </p:spPr>
        <p:txBody>
          <a:bodyPr/>
          <a:lstStyle/>
          <a:p>
            <a:r>
              <a:rPr lang="en-US" dirty="0" smtClean="0"/>
              <a:t>Root Causes of Disturbance Errors</a:t>
            </a:r>
            <a:endParaRPr lang="en-US" dirty="0"/>
          </a:p>
        </p:txBody>
      </p:sp>
      <p:sp>
        <p:nvSpPr>
          <p:cNvPr id="3" name="Content Placeholder 2"/>
          <p:cNvSpPr>
            <a:spLocks noGrp="1"/>
          </p:cNvSpPr>
          <p:nvPr>
            <p:ph idx="1"/>
          </p:nvPr>
        </p:nvSpPr>
        <p:spPr/>
        <p:txBody>
          <a:bodyPr/>
          <a:lstStyle/>
          <a:p>
            <a:pPr>
              <a:lnSpc>
                <a:spcPct val="100000"/>
              </a:lnSpc>
            </a:pPr>
            <a:r>
              <a:rPr lang="en-US" i="1" dirty="0" smtClean="0">
                <a:solidFill>
                  <a:schemeClr val="tx2"/>
                </a:solidFill>
              </a:rPr>
              <a:t>Cause 1: Electromagnetic coupling</a:t>
            </a:r>
          </a:p>
          <a:p>
            <a:pPr lvl="1">
              <a:lnSpc>
                <a:spcPct val="100000"/>
              </a:lnSpc>
            </a:pPr>
            <a:r>
              <a:rPr lang="en-US" sz="2800" dirty="0" smtClean="0"/>
              <a:t>Toggling the </a:t>
            </a:r>
            <a:r>
              <a:rPr lang="en-US" sz="2800" dirty="0" err="1" smtClean="0"/>
              <a:t>wordline</a:t>
            </a:r>
            <a:r>
              <a:rPr lang="en-US" sz="2800" dirty="0" smtClean="0"/>
              <a:t> voltage briefly increases the voltage of adjacent </a:t>
            </a:r>
            <a:r>
              <a:rPr lang="en-US" sz="2800" dirty="0" err="1" smtClean="0"/>
              <a:t>wordlines</a:t>
            </a:r>
            <a:endParaRPr lang="en-US" sz="2800" dirty="0" smtClean="0"/>
          </a:p>
          <a:p>
            <a:pPr lvl="1">
              <a:lnSpc>
                <a:spcPct val="100000"/>
              </a:lnSpc>
            </a:pPr>
            <a:r>
              <a:rPr lang="en-US" sz="2800" dirty="0" smtClean="0"/>
              <a:t>Slightly opens adjacent rows </a:t>
            </a:r>
            <a:r>
              <a:rPr lang="en-US" sz="2400" dirty="0" smtClean="0">
                <a:sym typeface="Wingdings" panose="05000000000000000000" pitchFamily="2" charset="2"/>
              </a:rPr>
              <a:t></a:t>
            </a:r>
            <a:r>
              <a:rPr lang="en-US" sz="2800" dirty="0" smtClean="0">
                <a:sym typeface="Wingdings" panose="05000000000000000000" pitchFamily="2" charset="2"/>
              </a:rPr>
              <a:t> Charge </a:t>
            </a:r>
            <a:r>
              <a:rPr lang="en-US" sz="2800" dirty="0" smtClean="0"/>
              <a:t>leakage</a:t>
            </a:r>
          </a:p>
          <a:p>
            <a:pPr>
              <a:lnSpc>
                <a:spcPct val="100000"/>
              </a:lnSpc>
            </a:pPr>
            <a:r>
              <a:rPr lang="en-US" i="1" dirty="0" smtClean="0">
                <a:solidFill>
                  <a:schemeClr val="tx2"/>
                </a:solidFill>
              </a:rPr>
              <a:t>Cause 2: Conductive bridges</a:t>
            </a:r>
          </a:p>
          <a:p>
            <a:pPr>
              <a:lnSpc>
                <a:spcPct val="100000"/>
              </a:lnSpc>
            </a:pPr>
            <a:r>
              <a:rPr lang="en-US" i="1" dirty="0" smtClean="0">
                <a:solidFill>
                  <a:schemeClr val="tx2"/>
                </a:solidFill>
              </a:rPr>
              <a:t>Cause 3: Hot-carrier injection</a:t>
            </a:r>
            <a:endParaRPr lang="en-US" sz="1000" i="1" dirty="0" smtClean="0">
              <a:solidFill>
                <a:schemeClr val="tx2"/>
              </a:solidFill>
            </a:endParaRPr>
          </a:p>
          <a:p>
            <a:pPr marL="0" indent="0">
              <a:lnSpc>
                <a:spcPct val="100000"/>
              </a:lnSpc>
              <a:buNone/>
            </a:pPr>
            <a:endParaRPr lang="en-US" sz="1600" i="1" dirty="0" smtClean="0">
              <a:solidFill>
                <a:srgbClr val="FF0000"/>
              </a:solidFill>
            </a:endParaRPr>
          </a:p>
          <a:p>
            <a:pPr marL="0" indent="0">
              <a:lnSpc>
                <a:spcPct val="100000"/>
              </a:lnSpc>
              <a:buNone/>
            </a:pPr>
            <a:endParaRPr lang="en-US" sz="2800" i="1" dirty="0" smtClean="0">
              <a:solidFill>
                <a:srgbClr val="FF0000"/>
              </a:solidFill>
            </a:endParaRPr>
          </a:p>
          <a:p>
            <a:pPr marL="0" indent="0">
              <a:lnSpc>
                <a:spcPct val="100000"/>
              </a:lnSpc>
              <a:buNone/>
            </a:pPr>
            <a:r>
              <a:rPr lang="en-US" i="1" dirty="0" smtClean="0">
                <a:solidFill>
                  <a:srgbClr val="FF0000"/>
                </a:solidFill>
              </a:rPr>
              <a:t>Confirmed by at least one manufacturer</a:t>
            </a:r>
            <a:endParaRPr lang="en-US" i="1" dirty="0">
              <a:solidFill>
                <a:srgbClr val="FF0000"/>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305</a:t>
            </a:fld>
            <a:endParaRPr lang="en-US">
              <a:solidFill>
                <a:prstClr val="black">
                  <a:tint val="75000"/>
                </a:prstClr>
              </a:solidFill>
            </a:endParaRPr>
          </a:p>
        </p:txBody>
      </p:sp>
    </p:spTree>
    <p:extLst>
      <p:ext uri="{BB962C8B-B14F-4D97-AF65-F5344CB8AC3E}">
        <p14:creationId xmlns:p14="http://schemas.microsoft.com/office/powerpoint/2010/main" val="1553839419"/>
      </p:ext>
    </p:extLst>
  </p:cSld>
  <p:clrMapOvr>
    <a:masterClrMapping/>
  </p:clrMapOvr>
  <p:timing>
    <p:tnLst>
      <p:par>
        <p:cTn id="1" dur="indefinite" restart="never" nodeType="tmRoot"/>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marL="517525" indent="-517525">
              <a:buFont typeface="+mj-lt"/>
              <a:buAutoNum type="arabicPeriod"/>
            </a:pPr>
            <a:r>
              <a:rPr lang="en-US" sz="4000" dirty="0" smtClean="0"/>
              <a:t>Most Modules Are at Risk</a:t>
            </a:r>
          </a:p>
          <a:p>
            <a:pPr marL="517525" indent="-517525">
              <a:buFont typeface="+mj-lt"/>
              <a:buAutoNum type="arabicPeriod"/>
            </a:pPr>
            <a:r>
              <a:rPr lang="en-US" sz="4000" dirty="0" smtClean="0"/>
              <a:t>Errors vs. Vintage</a:t>
            </a:r>
          </a:p>
          <a:p>
            <a:pPr marL="517525" indent="-517525">
              <a:buFont typeface="+mj-lt"/>
              <a:buAutoNum type="arabicPeriod"/>
            </a:pPr>
            <a:r>
              <a:rPr lang="en-US" sz="4000" dirty="0" smtClean="0"/>
              <a:t>Error = Charge Loss</a:t>
            </a:r>
          </a:p>
          <a:p>
            <a:pPr marL="517525" indent="-517525">
              <a:buFont typeface="+mj-lt"/>
              <a:buAutoNum type="arabicPeriod"/>
            </a:pPr>
            <a:r>
              <a:rPr lang="en-US" sz="4000" dirty="0"/>
              <a:t>Adjacency: Aggressor &amp; Victim</a:t>
            </a:r>
          </a:p>
          <a:p>
            <a:pPr marL="517525" indent="-517525">
              <a:buFont typeface="+mj-lt"/>
              <a:buAutoNum type="arabicPeriod"/>
            </a:pPr>
            <a:r>
              <a:rPr lang="en-US" sz="4000" dirty="0" smtClean="0"/>
              <a:t>Sensitivity Studies</a:t>
            </a:r>
            <a:endParaRPr lang="en-US" sz="2400" dirty="0" smtClean="0"/>
          </a:p>
          <a:p>
            <a:pPr marL="517525" indent="-517525">
              <a:buFont typeface="+mj-lt"/>
              <a:buAutoNum type="arabicPeriod"/>
            </a:pPr>
            <a:r>
              <a:rPr lang="en-US" sz="4000" dirty="0" smtClean="0"/>
              <a:t>Other Results in Paper</a:t>
            </a:r>
            <a:endParaRPr lang="en-US" sz="4000" dirty="0"/>
          </a:p>
          <a:p>
            <a:pPr marL="517525" indent="-517525">
              <a:buFont typeface="+mj-lt"/>
              <a:buAutoNum type="arabicPeriod"/>
            </a:pPr>
            <a:r>
              <a:rPr lang="en-US" sz="4000" dirty="0" smtClean="0"/>
              <a:t>Solution Space</a:t>
            </a:r>
            <a:endParaRPr lang="en-US" sz="4000" dirty="0"/>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306</a:t>
            </a:fld>
            <a:endParaRPr lang="en-US">
              <a:solidFill>
                <a:prstClr val="black">
                  <a:tint val="75000"/>
                </a:prstClr>
              </a:solidFill>
            </a:endParaRPr>
          </a:p>
        </p:txBody>
      </p:sp>
      <p:sp>
        <p:nvSpPr>
          <p:cNvPr id="6" name="Title 1"/>
          <p:cNvSpPr>
            <a:spLocks noGrp="1"/>
          </p:cNvSpPr>
          <p:nvPr>
            <p:ph type="title"/>
          </p:nvPr>
        </p:nvSpPr>
        <p:spPr>
          <a:xfrm>
            <a:off x="228600" y="-14064"/>
            <a:ext cx="8610600" cy="1066800"/>
          </a:xfrm>
        </p:spPr>
        <p:txBody>
          <a:bodyPr/>
          <a:lstStyle/>
          <a:p>
            <a:r>
              <a:rPr lang="en-US" sz="4400" b="0" dirty="0" err="1" smtClean="0">
                <a:solidFill>
                  <a:srgbClr val="1A5712"/>
                </a:solidFill>
                <a:latin typeface="Garamond" charset="0"/>
                <a:ea typeface="ＭＳ Ｐゴシック" charset="0"/>
                <a:cs typeface="ＭＳ Ｐゴシック" charset="0"/>
              </a:rPr>
              <a:t>RowHammer</a:t>
            </a:r>
            <a:r>
              <a:rPr lang="en-US" sz="4400" b="0" dirty="0" smtClean="0">
                <a:solidFill>
                  <a:srgbClr val="1A5712"/>
                </a:solidFill>
                <a:latin typeface="Garamond" charset="0"/>
                <a:ea typeface="ＭＳ Ｐゴシック" charset="0"/>
                <a:cs typeface="ＭＳ Ｐゴシック" charset="0"/>
              </a:rPr>
              <a:t> Characterization Results</a:t>
            </a:r>
            <a:endParaRPr lang="en-US" sz="4400" b="0" dirty="0">
              <a:solidFill>
                <a:srgbClr val="1A5712"/>
              </a:solidFill>
              <a:latin typeface="Garamond" charset="0"/>
              <a:ea typeface="ＭＳ Ｐゴシック" charset="0"/>
              <a:cs typeface="ＭＳ Ｐゴシック" charset="0"/>
            </a:endParaRPr>
          </a:p>
        </p:txBody>
      </p:sp>
      <p:sp>
        <p:nvSpPr>
          <p:cNvPr id="7" name="Rectangle 6"/>
          <p:cNvSpPr/>
          <p:nvPr/>
        </p:nvSpPr>
        <p:spPr>
          <a:xfrm>
            <a:off x="107950" y="6239053"/>
            <a:ext cx="8568506" cy="646331"/>
          </a:xfrm>
          <a:prstGeom prst="rect">
            <a:avLst/>
          </a:prstGeom>
        </p:spPr>
        <p:txBody>
          <a:bodyPr wrap="square">
            <a:spAutoFit/>
          </a:bodyPr>
          <a:lstStyle/>
          <a:p>
            <a:pPr>
              <a:defRPr/>
            </a:pPr>
            <a:r>
              <a:rPr lang="en-US" dirty="0" smtClean="0">
                <a:solidFill>
                  <a:srgbClr val="0000FF"/>
                </a:solidFill>
                <a:ea typeface="ＭＳ Ｐゴシック" charset="0"/>
                <a:cs typeface="ＭＳ Ｐゴシック" charset="0"/>
                <a:hlinkClick r:id="rId3"/>
              </a:rPr>
              <a:t>Flipping </a:t>
            </a:r>
            <a:r>
              <a:rPr lang="en-US" dirty="0">
                <a:solidFill>
                  <a:srgbClr val="0000FF"/>
                </a:solidFill>
                <a:ea typeface="ＭＳ Ｐゴシック" charset="0"/>
                <a:cs typeface="ＭＳ Ｐゴシック" charset="0"/>
                <a:hlinkClick r:id="rId3"/>
              </a:rPr>
              <a:t>Bits in Memory Without Accessing Them: An Experimental Study of DRAM Disturbance </a:t>
            </a:r>
            <a:r>
              <a:rPr lang="en-US" dirty="0" smtClean="0">
                <a:solidFill>
                  <a:srgbClr val="0000FF"/>
                </a:solidFill>
                <a:ea typeface="ＭＳ Ｐゴシック" charset="0"/>
                <a:cs typeface="ＭＳ Ｐゴシック" charset="0"/>
                <a:hlinkClick r:id="rId3"/>
              </a:rPr>
              <a:t>Errors</a:t>
            </a:r>
            <a:r>
              <a:rPr lang="en-US" dirty="0" smtClean="0">
                <a:solidFill>
                  <a:srgbClr val="0000FF"/>
                </a:solidFill>
                <a:ea typeface="ＭＳ Ｐゴシック" charset="0"/>
                <a:cs typeface="ＭＳ Ｐゴシック" charset="0"/>
              </a:rPr>
              <a:t>,</a:t>
            </a:r>
            <a:r>
              <a:rPr lang="en-US" dirty="0" smtClean="0">
                <a:solidFill>
                  <a:prstClr val="black"/>
                </a:solidFill>
                <a:latin typeface="Tahoma" charset="0"/>
                <a:ea typeface="ＭＳ Ｐゴシック" charset="0"/>
                <a:cs typeface="ＭＳ Ｐゴシック" charset="0"/>
              </a:rPr>
              <a:t> </a:t>
            </a:r>
            <a:r>
              <a:rPr lang="en-US" dirty="0" smtClean="0">
                <a:solidFill>
                  <a:prstClr val="black"/>
                </a:solidFill>
                <a:ea typeface="ＭＳ Ｐゴシック" charset="0"/>
                <a:cs typeface="ＭＳ Ｐゴシック" charset="0"/>
              </a:rPr>
              <a:t>(Kim et al., ISCA 2014)</a:t>
            </a:r>
            <a:endParaRPr lang="en-US" dirty="0">
              <a:solidFill>
                <a:prstClr val="black"/>
              </a:solidFill>
              <a:ea typeface="ＭＳ Ｐゴシック" charset="0"/>
              <a:cs typeface="ＭＳ Ｐゴシック" charset="0"/>
            </a:endParaRPr>
          </a:p>
        </p:txBody>
      </p:sp>
    </p:spTree>
    <p:extLst>
      <p:ext uri="{BB962C8B-B14F-4D97-AF65-F5344CB8AC3E}">
        <p14:creationId xmlns:p14="http://schemas.microsoft.com/office/powerpoint/2010/main" val="1788506489"/>
      </p:ext>
    </p:extLst>
  </p:cSld>
  <p:clrMapOvr>
    <a:masterClrMapping/>
  </p:clrMapOvr>
  <p:timing>
    <p:tnLst>
      <p:par>
        <p:cTn id="1" dur="indefinite" restart="never" nodeType="tmRoot"/>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 Adjacency: Aggressor &amp; Victim</a:t>
            </a:r>
            <a:endParaRPr lang="en-US" dirty="0"/>
          </a:p>
        </p:txBody>
      </p:sp>
      <p:pic>
        <p:nvPicPr>
          <p:cNvPr id="6" name="Blank"/>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681488" y="990600"/>
            <a:ext cx="7810972" cy="4164240"/>
          </a:xfrm>
        </p:spPr>
      </p:pic>
      <p:pic>
        <p:nvPicPr>
          <p:cNvPr id="14" name="Data"/>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81488" y="990600"/>
            <a:ext cx="7810972" cy="4164240"/>
          </a:xfrm>
          <a:prstGeom prst="rect">
            <a:avLst/>
          </a:prstGeom>
        </p:spPr>
      </p:pic>
      <p:sp>
        <p:nvSpPr>
          <p:cNvPr id="13" name="Punchline"/>
          <p:cNvSpPr txBox="1"/>
          <p:nvPr/>
        </p:nvSpPr>
        <p:spPr>
          <a:xfrm>
            <a:off x="530003" y="5718692"/>
            <a:ext cx="8077200" cy="758308"/>
          </a:xfrm>
          <a:prstGeom prst="rect">
            <a:avLst/>
          </a:prstGeom>
          <a:noFill/>
        </p:spPr>
        <p:txBody>
          <a:bodyPr wrap="square" rtlCol="0" anchor="ctr">
            <a:noAutofit/>
          </a:bodyPr>
          <a:lstStyle/>
          <a:p>
            <a:pPr algn="ctr"/>
            <a:r>
              <a:rPr lang="en-US" sz="3600" i="1" dirty="0" smtClean="0">
                <a:solidFill>
                  <a:srgbClr val="FF0000"/>
                </a:solidFill>
                <a:latin typeface="Calibri Light"/>
              </a:rPr>
              <a:t>Most aggressors &amp; victims are adjacent</a:t>
            </a:r>
            <a:endParaRPr lang="en-US" sz="3600" i="1" dirty="0">
              <a:solidFill>
                <a:srgbClr val="FF0000"/>
              </a:solidFill>
              <a:latin typeface="Calibri Light"/>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307</a:t>
            </a:fld>
            <a:endParaRPr lang="en-US">
              <a:solidFill>
                <a:prstClr val="black">
                  <a:tint val="75000"/>
                </a:prstClr>
              </a:solidFill>
            </a:endParaRPr>
          </a:p>
        </p:txBody>
      </p:sp>
      <p:sp>
        <p:nvSpPr>
          <p:cNvPr id="7" name="Disclaimer"/>
          <p:cNvSpPr txBox="1"/>
          <p:nvPr/>
        </p:nvSpPr>
        <p:spPr>
          <a:xfrm>
            <a:off x="685800" y="5105400"/>
            <a:ext cx="8077200" cy="758308"/>
          </a:xfrm>
          <a:prstGeom prst="rect">
            <a:avLst/>
          </a:prstGeom>
          <a:noFill/>
        </p:spPr>
        <p:txBody>
          <a:bodyPr wrap="square" rtlCol="0" anchor="ctr">
            <a:noAutofit/>
          </a:bodyPr>
          <a:lstStyle/>
          <a:p>
            <a:pPr algn="ctr"/>
            <a:r>
              <a:rPr lang="en-US" sz="2400" i="1" dirty="0" smtClean="0">
                <a:solidFill>
                  <a:srgbClr val="E7E6E6">
                    <a:lumMod val="50000"/>
                  </a:srgbClr>
                </a:solidFill>
                <a:latin typeface="Calibri Light"/>
              </a:rPr>
              <a:t>Note: For three modules with the most errors (only first bank)</a:t>
            </a:r>
          </a:p>
        </p:txBody>
      </p:sp>
      <p:sp>
        <p:nvSpPr>
          <p:cNvPr id="8" name="Adjacent"/>
          <p:cNvSpPr/>
          <p:nvPr/>
        </p:nvSpPr>
        <p:spPr>
          <a:xfrm>
            <a:off x="4518025" y="1752600"/>
            <a:ext cx="396875" cy="2733675"/>
          </a:xfrm>
          <a:prstGeom prst="rect">
            <a:avLst/>
          </a:prstGeom>
          <a:solidFill>
            <a:srgbClr val="FF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3200" b="1" dirty="0" smtClean="0">
                <a:solidFill>
                  <a:prstClr val="white"/>
                </a:solidFill>
                <a:latin typeface="Calibri Light"/>
              </a:rPr>
              <a:t>Adjacent</a:t>
            </a:r>
            <a:endParaRPr lang="en-US" sz="3200" b="1" dirty="0">
              <a:solidFill>
                <a:prstClr val="white"/>
              </a:solidFill>
              <a:latin typeface="Calibri Light"/>
            </a:endParaRPr>
          </a:p>
        </p:txBody>
      </p:sp>
      <p:sp>
        <p:nvSpPr>
          <p:cNvPr id="9" name="Adjacent"/>
          <p:cNvSpPr/>
          <p:nvPr/>
        </p:nvSpPr>
        <p:spPr>
          <a:xfrm>
            <a:off x="5318125" y="1752600"/>
            <a:ext cx="396875" cy="2733675"/>
          </a:xfrm>
          <a:prstGeom prst="rect">
            <a:avLst/>
          </a:prstGeom>
          <a:solidFill>
            <a:srgbClr val="FF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3200" b="1" dirty="0" smtClean="0">
                <a:solidFill>
                  <a:prstClr val="white"/>
                </a:solidFill>
                <a:latin typeface="Calibri Light"/>
              </a:rPr>
              <a:t>Adjacent</a:t>
            </a:r>
            <a:endParaRPr lang="en-US" sz="3200" b="1" dirty="0">
              <a:solidFill>
                <a:prstClr val="white"/>
              </a:solidFill>
              <a:latin typeface="Calibri Light"/>
            </a:endParaRPr>
          </a:p>
        </p:txBody>
      </p:sp>
      <p:sp>
        <p:nvSpPr>
          <p:cNvPr id="10" name="Adjacent"/>
          <p:cNvSpPr/>
          <p:nvPr/>
        </p:nvSpPr>
        <p:spPr>
          <a:xfrm>
            <a:off x="4914900" y="1390650"/>
            <a:ext cx="403225" cy="30956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2800" b="1" dirty="0" smtClean="0">
                <a:solidFill>
                  <a:prstClr val="white"/>
                </a:solidFill>
                <a:latin typeface="Calibri Light"/>
              </a:rPr>
              <a:t>Adjacent</a:t>
            </a:r>
            <a:endParaRPr lang="en-US" sz="2800" b="1" dirty="0">
              <a:solidFill>
                <a:prstClr val="white"/>
              </a:solidFill>
              <a:latin typeface="Calibri Light"/>
            </a:endParaRPr>
          </a:p>
        </p:txBody>
      </p:sp>
      <p:sp>
        <p:nvSpPr>
          <p:cNvPr id="11" name="Non-Adjacent"/>
          <p:cNvSpPr/>
          <p:nvPr/>
        </p:nvSpPr>
        <p:spPr>
          <a:xfrm>
            <a:off x="6118224" y="4038600"/>
            <a:ext cx="2374235" cy="447675"/>
          </a:xfrm>
          <a:prstGeom prst="rect">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en-US" sz="2800" b="1" dirty="0" smtClean="0">
                <a:solidFill>
                  <a:prstClr val="white"/>
                </a:solidFill>
                <a:latin typeface="Calibri Light"/>
              </a:rPr>
              <a:t>Non-Adjacent</a:t>
            </a:r>
            <a:endParaRPr lang="en-US" sz="2800" b="1" dirty="0">
              <a:solidFill>
                <a:prstClr val="white"/>
              </a:solidFill>
              <a:latin typeface="Calibri Light"/>
            </a:endParaRPr>
          </a:p>
        </p:txBody>
      </p:sp>
      <p:sp>
        <p:nvSpPr>
          <p:cNvPr id="12" name="Non-Adjacent"/>
          <p:cNvSpPr/>
          <p:nvPr/>
        </p:nvSpPr>
        <p:spPr>
          <a:xfrm>
            <a:off x="1756773" y="4038600"/>
            <a:ext cx="2374235" cy="447675"/>
          </a:xfrm>
          <a:prstGeom prst="rect">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en-US" sz="2800" b="1" dirty="0" smtClean="0">
                <a:solidFill>
                  <a:prstClr val="white"/>
                </a:solidFill>
                <a:latin typeface="Calibri Light"/>
              </a:rPr>
              <a:t>Non-Adjacent</a:t>
            </a:r>
            <a:endParaRPr lang="en-US" sz="2800" b="1" dirty="0">
              <a:solidFill>
                <a:prstClr val="white"/>
              </a:solidFill>
              <a:latin typeface="Calibri Light"/>
            </a:endParaRPr>
          </a:p>
        </p:txBody>
      </p:sp>
    </p:spTree>
    <p:extLst>
      <p:ext uri="{BB962C8B-B14F-4D97-AF65-F5344CB8AC3E}">
        <p14:creationId xmlns:p14="http://schemas.microsoft.com/office/powerpoint/2010/main" val="1865632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8" grpId="0" animBg="1"/>
      <p:bldP spid="9" grpId="0" animBg="1"/>
      <p:bldP spid="11" grpId="0" animBg="1"/>
      <p:bldP spid="12" grpId="0" animBg="1"/>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Blank"/>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76400" y="1066800"/>
            <a:ext cx="5797295" cy="3931447"/>
          </a:xfrm>
          <a:prstGeom prst="rect">
            <a:avLst/>
          </a:prstGeom>
        </p:spPr>
      </p:pic>
      <p:pic>
        <p:nvPicPr>
          <p:cNvPr id="19" name="Data"/>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76400" y="1066800"/>
            <a:ext cx="5797295" cy="3931446"/>
          </a:xfrm>
          <a:prstGeom prst="rect">
            <a:avLst/>
          </a:prstGeom>
        </p:spPr>
      </p:pic>
      <p:sp>
        <p:nvSpPr>
          <p:cNvPr id="7" name="Disclaimer"/>
          <p:cNvSpPr txBox="1"/>
          <p:nvPr/>
        </p:nvSpPr>
        <p:spPr>
          <a:xfrm>
            <a:off x="685800" y="5032892"/>
            <a:ext cx="8077200" cy="758308"/>
          </a:xfrm>
          <a:prstGeom prst="rect">
            <a:avLst/>
          </a:prstGeom>
          <a:noFill/>
        </p:spPr>
        <p:txBody>
          <a:bodyPr wrap="square" rtlCol="0" anchor="ctr">
            <a:noAutofit/>
          </a:bodyPr>
          <a:lstStyle/>
          <a:p>
            <a:pPr algn="ctr"/>
            <a:r>
              <a:rPr lang="en-US" sz="2400" i="1" dirty="0" smtClean="0">
                <a:solidFill>
                  <a:srgbClr val="E7E6E6">
                    <a:lumMod val="50000"/>
                  </a:srgbClr>
                </a:solidFill>
                <a:latin typeface="Calibri Light"/>
              </a:rPr>
              <a:t>Note: For three modules with the most errors (only first bank)</a:t>
            </a:r>
          </a:p>
        </p:txBody>
      </p:sp>
      <p:sp>
        <p:nvSpPr>
          <p:cNvPr id="9" name="NotAllowed"/>
          <p:cNvSpPr/>
          <p:nvPr/>
        </p:nvSpPr>
        <p:spPr>
          <a:xfrm>
            <a:off x="2381251" y="1447800"/>
            <a:ext cx="493712" cy="2905125"/>
          </a:xfrm>
          <a:prstGeom prst="rect">
            <a:avLst/>
          </a:pr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2400" b="1" dirty="0" smtClean="0">
                <a:solidFill>
                  <a:prstClr val="white"/>
                </a:solidFill>
                <a:latin typeface="Calibri Light"/>
              </a:rPr>
              <a:t>Not Allowed</a:t>
            </a:r>
            <a:endParaRPr lang="en-US" sz="2400" b="1" dirty="0">
              <a:solidFill>
                <a:prstClr val="white"/>
              </a:solidFill>
              <a:latin typeface="Calibri Light"/>
            </a:endParaRPr>
          </a:p>
        </p:txBody>
      </p:sp>
      <p:sp>
        <p:nvSpPr>
          <p:cNvPr id="29" name="Punchline"/>
          <p:cNvSpPr txBox="1"/>
          <p:nvPr/>
        </p:nvSpPr>
        <p:spPr>
          <a:xfrm>
            <a:off x="530003" y="5610166"/>
            <a:ext cx="8077200" cy="758308"/>
          </a:xfrm>
          <a:prstGeom prst="rect">
            <a:avLst/>
          </a:prstGeom>
          <a:noFill/>
        </p:spPr>
        <p:txBody>
          <a:bodyPr wrap="square" rtlCol="0" anchor="ctr">
            <a:noAutofit/>
          </a:bodyPr>
          <a:lstStyle/>
          <a:p>
            <a:pPr algn="ctr"/>
            <a:r>
              <a:rPr lang="en-US" sz="3600" i="1" dirty="0" smtClean="0">
                <a:solidFill>
                  <a:srgbClr val="FF0000"/>
                </a:solidFill>
                <a:latin typeface="Calibri Light"/>
              </a:rPr>
              <a:t>Less frequent accesses </a:t>
            </a:r>
            <a:r>
              <a:rPr lang="en-US" sz="3200" i="1" dirty="0" smtClean="0">
                <a:solidFill>
                  <a:srgbClr val="FF0000"/>
                </a:solidFill>
                <a:latin typeface="Calibri Light"/>
                <a:sym typeface="Wingdings" panose="05000000000000000000" pitchFamily="2" charset="2"/>
              </a:rPr>
              <a:t></a:t>
            </a:r>
            <a:r>
              <a:rPr lang="en-US" sz="3600" i="1" dirty="0" smtClean="0">
                <a:solidFill>
                  <a:srgbClr val="FF0000"/>
                </a:solidFill>
                <a:latin typeface="Calibri Light"/>
                <a:sym typeface="Wingdings" panose="05000000000000000000" pitchFamily="2" charset="2"/>
              </a:rPr>
              <a:t> Fewer errors</a:t>
            </a:r>
            <a:endParaRPr lang="en-US" sz="3600" i="1" dirty="0">
              <a:solidFill>
                <a:srgbClr val="FF0000"/>
              </a:solidFill>
              <a:latin typeface="Calibri Light"/>
            </a:endParaRPr>
          </a:p>
        </p:txBody>
      </p:sp>
      <p:cxnSp>
        <p:nvCxnSpPr>
          <p:cNvPr id="12" name="55nsBorder"/>
          <p:cNvCxnSpPr/>
          <p:nvPr/>
        </p:nvCxnSpPr>
        <p:spPr>
          <a:xfrm flipV="1">
            <a:off x="2919795" y="1447800"/>
            <a:ext cx="0" cy="2905126"/>
          </a:xfrm>
          <a:prstGeom prst="straightConnector1">
            <a:avLst/>
          </a:prstGeom>
          <a:ln w="12700" cap="rnd">
            <a:solidFill>
              <a:srgbClr val="FF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0" name="55ns"/>
          <p:cNvSpPr/>
          <p:nvPr/>
        </p:nvSpPr>
        <p:spPr>
          <a:xfrm rot="16200000">
            <a:off x="2154427" y="3345656"/>
            <a:ext cx="1533527" cy="481012"/>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nSpc>
                <a:spcPct val="80000"/>
              </a:lnSpc>
            </a:pPr>
            <a:r>
              <a:rPr lang="en-US" sz="2800" dirty="0" smtClean="0">
                <a:solidFill>
                  <a:srgbClr val="FF0000"/>
                </a:solidFill>
                <a:latin typeface="Cambria Math" panose="02040503050406030204" pitchFamily="18" charset="0"/>
                <a:ea typeface="Cambria Math" panose="02040503050406030204" pitchFamily="18" charset="0"/>
                <a:cs typeface="Courier New" panose="02070309020205020404" pitchFamily="49" charset="0"/>
              </a:rPr>
              <a:t>      55ns</a:t>
            </a:r>
          </a:p>
        </p:txBody>
      </p:sp>
      <p:sp>
        <p:nvSpPr>
          <p:cNvPr id="4" name="Zero"/>
          <p:cNvSpPr/>
          <p:nvPr/>
        </p:nvSpPr>
        <p:spPr>
          <a:xfrm>
            <a:off x="7193280" y="4223502"/>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7" name="Zero"/>
          <p:cNvSpPr/>
          <p:nvPr/>
        </p:nvSpPr>
        <p:spPr>
          <a:xfrm>
            <a:off x="4770120" y="4223502"/>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8" name="Zero"/>
          <p:cNvSpPr/>
          <p:nvPr/>
        </p:nvSpPr>
        <p:spPr>
          <a:xfrm>
            <a:off x="6695440" y="4223502"/>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5" name="500nsLine"/>
          <p:cNvCxnSpPr/>
          <p:nvPr/>
        </p:nvCxnSpPr>
        <p:spPr>
          <a:xfrm flipV="1">
            <a:off x="7309518" y="1447800"/>
            <a:ext cx="0" cy="2905126"/>
          </a:xfrm>
          <a:prstGeom prst="straightConnector1">
            <a:avLst/>
          </a:prstGeom>
          <a:ln w="12700" cap="rnd">
            <a:solidFill>
              <a:srgbClr val="FF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6" name="500ns"/>
          <p:cNvSpPr/>
          <p:nvPr/>
        </p:nvSpPr>
        <p:spPr>
          <a:xfrm rot="16200000">
            <a:off x="6086951" y="2888457"/>
            <a:ext cx="2447925" cy="481012"/>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nSpc>
                <a:spcPct val="80000"/>
              </a:lnSpc>
            </a:pPr>
            <a:r>
              <a:rPr lang="en-US" sz="2800" dirty="0" smtClean="0">
                <a:solidFill>
                  <a:srgbClr val="FF0000"/>
                </a:solidFill>
                <a:latin typeface="Cambria Math" panose="02040503050406030204" pitchFamily="18" charset="0"/>
                <a:ea typeface="Cambria Math" panose="02040503050406030204" pitchFamily="18" charset="0"/>
                <a:cs typeface="Courier New" panose="02070309020205020404" pitchFamily="49" charset="0"/>
              </a:rPr>
              <a:t>      500ns</a:t>
            </a: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308</a:t>
            </a:fld>
            <a:endParaRPr lang="en-US">
              <a:solidFill>
                <a:prstClr val="black">
                  <a:tint val="75000"/>
                </a:prstClr>
              </a:solidFill>
            </a:endParaRPr>
          </a:p>
        </p:txBody>
      </p:sp>
      <p:sp>
        <p:nvSpPr>
          <p:cNvPr id="2" name="Title 1"/>
          <p:cNvSpPr>
            <a:spLocks noGrp="1"/>
          </p:cNvSpPr>
          <p:nvPr>
            <p:ph type="title"/>
          </p:nvPr>
        </p:nvSpPr>
        <p:spPr/>
        <p:txBody>
          <a:bodyPr/>
          <a:lstStyle/>
          <a:p>
            <a:r>
              <a:rPr lang="en-US" sz="4000" dirty="0" smtClean="0"/>
              <a:t>❶ </a:t>
            </a:r>
            <a:r>
              <a:rPr lang="en-US" dirty="0" smtClean="0"/>
              <a:t>Access Interval (Aggressor)</a:t>
            </a:r>
            <a:endParaRPr lang="en-US" dirty="0"/>
          </a:p>
        </p:txBody>
      </p:sp>
    </p:spTree>
    <p:extLst>
      <p:ext uri="{BB962C8B-B14F-4D97-AF65-F5344CB8AC3E}">
        <p14:creationId xmlns:p14="http://schemas.microsoft.com/office/powerpoint/2010/main" val="1232547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9" grpId="0"/>
      <p:bldP spid="10" grpId="0"/>
      <p:bldP spid="4" grpId="0" animBg="1"/>
      <p:bldP spid="17" grpId="0" animBg="1"/>
      <p:bldP spid="18" grpId="0" animBg="1"/>
      <p:bldP spid="16" grpId="0"/>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Blank"/>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76400" y="1066800"/>
            <a:ext cx="5797295" cy="3931446"/>
          </a:xfrm>
          <a:prstGeom prst="rect">
            <a:avLst/>
          </a:prstGeom>
        </p:spPr>
      </p:pic>
      <p:pic>
        <p:nvPicPr>
          <p:cNvPr id="3" name="Data"/>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76400" y="1066800"/>
            <a:ext cx="5797295" cy="3931447"/>
          </a:xfrm>
          <a:prstGeom prst="rect">
            <a:avLst/>
          </a:prstGeom>
        </p:spPr>
      </p:pic>
      <p:sp>
        <p:nvSpPr>
          <p:cNvPr id="7" name="Disclaimer"/>
          <p:cNvSpPr txBox="1"/>
          <p:nvPr/>
        </p:nvSpPr>
        <p:spPr>
          <a:xfrm>
            <a:off x="533400" y="5029200"/>
            <a:ext cx="8077200" cy="758308"/>
          </a:xfrm>
          <a:prstGeom prst="rect">
            <a:avLst/>
          </a:prstGeom>
          <a:noFill/>
        </p:spPr>
        <p:txBody>
          <a:bodyPr wrap="square" rtlCol="0" anchor="ctr">
            <a:noAutofit/>
          </a:bodyPr>
          <a:lstStyle/>
          <a:p>
            <a:pPr algn="ctr"/>
            <a:r>
              <a:rPr lang="en-US" sz="2400" i="1" dirty="0" smtClean="0">
                <a:solidFill>
                  <a:srgbClr val="E7E6E6">
                    <a:lumMod val="50000"/>
                  </a:srgbClr>
                </a:solidFill>
                <a:latin typeface="Calibri Light"/>
              </a:rPr>
              <a:t>Note: Using three modules with the most errors (only first bank)</a:t>
            </a:r>
          </a:p>
        </p:txBody>
      </p:sp>
      <p:sp>
        <p:nvSpPr>
          <p:cNvPr id="29" name="Punchline"/>
          <p:cNvSpPr txBox="1"/>
          <p:nvPr/>
        </p:nvSpPr>
        <p:spPr>
          <a:xfrm>
            <a:off x="530003" y="5610166"/>
            <a:ext cx="8077200" cy="758308"/>
          </a:xfrm>
          <a:prstGeom prst="rect">
            <a:avLst/>
          </a:prstGeom>
          <a:noFill/>
        </p:spPr>
        <p:txBody>
          <a:bodyPr wrap="square" rtlCol="0" anchor="ctr">
            <a:noAutofit/>
          </a:bodyPr>
          <a:lstStyle/>
          <a:p>
            <a:pPr algn="ctr"/>
            <a:r>
              <a:rPr lang="en-US" sz="3600" i="1" dirty="0" smtClean="0">
                <a:solidFill>
                  <a:srgbClr val="FF0000"/>
                </a:solidFill>
                <a:latin typeface="Calibri Light"/>
                <a:sym typeface="Wingdings" panose="05000000000000000000" pitchFamily="2" charset="2"/>
              </a:rPr>
              <a:t>More frequent refreshes </a:t>
            </a:r>
            <a:r>
              <a:rPr lang="en-US" sz="3200" i="1" dirty="0" smtClean="0">
                <a:solidFill>
                  <a:srgbClr val="FF0000"/>
                </a:solidFill>
                <a:latin typeface="Calibri Light"/>
                <a:sym typeface="Wingdings" panose="05000000000000000000" pitchFamily="2" charset="2"/>
              </a:rPr>
              <a:t></a:t>
            </a:r>
            <a:r>
              <a:rPr lang="en-US" sz="3600" i="1" dirty="0" smtClean="0">
                <a:solidFill>
                  <a:srgbClr val="FF0000"/>
                </a:solidFill>
                <a:latin typeface="Calibri Light"/>
                <a:sym typeface="Wingdings" panose="05000000000000000000" pitchFamily="2" charset="2"/>
              </a:rPr>
              <a:t> Fewer errors</a:t>
            </a:r>
            <a:endParaRPr lang="en-US" sz="3600" i="1" dirty="0">
              <a:solidFill>
                <a:srgbClr val="FF0000"/>
              </a:solidFill>
              <a:latin typeface="Calibri Light"/>
              <a:sym typeface="Wingdings" panose="05000000000000000000" pitchFamily="2" charset="2"/>
            </a:endParaRPr>
          </a:p>
        </p:txBody>
      </p:sp>
      <p:cxnSp>
        <p:nvCxnSpPr>
          <p:cNvPr id="18" name="9msLine"/>
          <p:cNvCxnSpPr/>
          <p:nvPr/>
        </p:nvCxnSpPr>
        <p:spPr>
          <a:xfrm flipV="1">
            <a:off x="2820827" y="1447800"/>
            <a:ext cx="0" cy="2905126"/>
          </a:xfrm>
          <a:prstGeom prst="straightConnector1">
            <a:avLst/>
          </a:prstGeom>
          <a:ln w="12700" cap="rnd">
            <a:solidFill>
              <a:srgbClr val="FF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 name="Reduction"/>
          <p:cNvSpPr/>
          <p:nvPr/>
        </p:nvSpPr>
        <p:spPr>
          <a:xfrm>
            <a:off x="2820826" y="1447800"/>
            <a:ext cx="2023185" cy="614362"/>
          </a:xfrm>
          <a:prstGeom prst="lef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smtClean="0">
                <a:solidFill>
                  <a:prstClr val="white"/>
                </a:solidFill>
                <a:latin typeface="Cambria Math" panose="02040503050406030204" pitchFamily="18" charset="0"/>
                <a:ea typeface="Cambria Math" panose="02040503050406030204" pitchFamily="18" charset="0"/>
              </a:rPr>
              <a:t>~7x</a:t>
            </a:r>
            <a:r>
              <a:rPr lang="en-US" sz="2400" dirty="0" smtClean="0">
                <a:solidFill>
                  <a:prstClr val="white"/>
                </a:solidFill>
                <a:latin typeface="Calibri Light"/>
                <a:ea typeface="Cambria Math" panose="02040503050406030204" pitchFamily="18" charset="0"/>
              </a:rPr>
              <a:t> frequent</a:t>
            </a:r>
            <a:endParaRPr lang="en-US" sz="2400" dirty="0">
              <a:solidFill>
                <a:prstClr val="white"/>
              </a:solidFill>
              <a:latin typeface="Calibri Light"/>
              <a:ea typeface="Cambria Math" panose="02040503050406030204" pitchFamily="18" charset="0"/>
            </a:endParaRPr>
          </a:p>
        </p:txBody>
      </p:sp>
      <p:cxnSp>
        <p:nvCxnSpPr>
          <p:cNvPr id="20" name="64msLine"/>
          <p:cNvCxnSpPr/>
          <p:nvPr/>
        </p:nvCxnSpPr>
        <p:spPr>
          <a:xfrm flipV="1">
            <a:off x="4844012" y="1447800"/>
            <a:ext cx="0" cy="2905126"/>
          </a:xfrm>
          <a:prstGeom prst="straightConnector1">
            <a:avLst/>
          </a:prstGeom>
          <a:ln w="12700" cap="rnd">
            <a:solidFill>
              <a:srgbClr val="FF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 name="64ms"/>
          <p:cNvSpPr/>
          <p:nvPr/>
        </p:nvSpPr>
        <p:spPr>
          <a:xfrm rot="16200000">
            <a:off x="4075039" y="3345657"/>
            <a:ext cx="1533526" cy="481012"/>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nSpc>
                <a:spcPct val="80000"/>
              </a:lnSpc>
            </a:pPr>
            <a:r>
              <a:rPr lang="en-US" sz="2800" dirty="0" smtClean="0">
                <a:solidFill>
                  <a:srgbClr val="FF0000"/>
                </a:solidFill>
                <a:latin typeface="Cambria Math" panose="02040503050406030204" pitchFamily="18" charset="0"/>
                <a:ea typeface="Cambria Math" panose="02040503050406030204" pitchFamily="18" charset="0"/>
                <a:cs typeface="Courier New" panose="02070309020205020404" pitchFamily="49" charset="0"/>
              </a:rPr>
              <a:t>      64ms</a:t>
            </a:r>
          </a:p>
        </p:txBody>
      </p:sp>
      <p:sp>
        <p:nvSpPr>
          <p:cNvPr id="23" name="Zero"/>
          <p:cNvSpPr/>
          <p:nvPr/>
        </p:nvSpPr>
        <p:spPr>
          <a:xfrm>
            <a:off x="2709862" y="4223502"/>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Zero"/>
          <p:cNvSpPr/>
          <p:nvPr/>
        </p:nvSpPr>
        <p:spPr>
          <a:xfrm>
            <a:off x="3014980" y="4221183"/>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Zero"/>
          <p:cNvSpPr/>
          <p:nvPr/>
        </p:nvSpPr>
        <p:spPr>
          <a:xfrm>
            <a:off x="2769869" y="4218864"/>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309</a:t>
            </a:fld>
            <a:endParaRPr lang="en-US">
              <a:solidFill>
                <a:prstClr val="black">
                  <a:tint val="75000"/>
                </a:prstClr>
              </a:solidFill>
            </a:endParaRPr>
          </a:p>
        </p:txBody>
      </p:sp>
      <p:sp>
        <p:nvSpPr>
          <p:cNvPr id="2" name="Title 1"/>
          <p:cNvSpPr>
            <a:spLocks noGrp="1"/>
          </p:cNvSpPr>
          <p:nvPr>
            <p:ph type="title"/>
          </p:nvPr>
        </p:nvSpPr>
        <p:spPr/>
        <p:txBody>
          <a:bodyPr/>
          <a:lstStyle/>
          <a:p>
            <a:r>
              <a:rPr lang="en-US" sz="4000" dirty="0"/>
              <a:t>❷</a:t>
            </a:r>
            <a:r>
              <a:rPr lang="en-US" dirty="0" smtClean="0"/>
              <a:t> Refresh Interval</a:t>
            </a:r>
            <a:endParaRPr lang="en-US" dirty="0"/>
          </a:p>
        </p:txBody>
      </p:sp>
    </p:spTree>
    <p:extLst>
      <p:ext uri="{BB962C8B-B14F-4D97-AF65-F5344CB8AC3E}">
        <p14:creationId xmlns:p14="http://schemas.microsoft.com/office/powerpoint/2010/main" val="584408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21" grpId="0" animBg="1"/>
      <p:bldP spid="23" grpId="0" animBg="1"/>
      <p:bldP spid="25" grpId="0" animBg="1"/>
      <p:bldP spid="26"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SoftMC</a:t>
            </a:r>
            <a:endParaRPr lang="en-US" dirty="0"/>
          </a:p>
        </p:txBody>
      </p:sp>
      <p:sp>
        <p:nvSpPr>
          <p:cNvPr id="3" name="Content Placeholder 2"/>
          <p:cNvSpPr>
            <a:spLocks noGrp="1"/>
          </p:cNvSpPr>
          <p:nvPr>
            <p:ph idx="1"/>
          </p:nvPr>
        </p:nvSpPr>
        <p:spPr/>
        <p:txBody>
          <a:bodyPr/>
          <a:lstStyle/>
          <a:p>
            <a:r>
              <a:rPr lang="en-US" dirty="0">
                <a:hlinkClick r:id="rId2"/>
              </a:rPr>
              <a:t>https://github.com/CMU-SAFARI/</a:t>
            </a:r>
            <a:r>
              <a:rPr lang="en-US" dirty="0" smtClean="0">
                <a:hlinkClick r:id="rId2"/>
              </a:rPr>
              <a:t>SoftMC</a:t>
            </a:r>
            <a:r>
              <a:rPr lang="en-US" dirty="0" smtClean="0"/>
              <a:t> </a:t>
            </a:r>
          </a:p>
          <a:p>
            <a:endParaRPr lang="en-US" dirty="0"/>
          </a:p>
          <a:p>
            <a:endParaRPr lang="en-US" dirty="0" smtClean="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31</a:t>
            </a:fld>
            <a:endParaRPr lang="en-US" altLang="en-US">
              <a:solidFill>
                <a:srgbClr val="000000"/>
              </a:solidFill>
            </a:endParaRPr>
          </a:p>
        </p:txBody>
      </p:sp>
      <p:pic>
        <p:nvPicPr>
          <p:cNvPr id="5" name="Picture 4"/>
          <p:cNvPicPr>
            <a:picLocks noChangeAspect="1"/>
          </p:cNvPicPr>
          <p:nvPr/>
        </p:nvPicPr>
        <p:blipFill>
          <a:blip r:embed="rId3"/>
          <a:stretch>
            <a:fillRect/>
          </a:stretch>
        </p:blipFill>
        <p:spPr>
          <a:xfrm>
            <a:off x="0" y="2915817"/>
            <a:ext cx="9144000" cy="2385391"/>
          </a:xfrm>
          <a:prstGeom prst="rect">
            <a:avLst/>
          </a:prstGeom>
        </p:spPr>
      </p:pic>
    </p:spTree>
    <p:extLst>
      <p:ext uri="{BB962C8B-B14F-4D97-AF65-F5344CB8AC3E}">
        <p14:creationId xmlns:p14="http://schemas.microsoft.com/office/powerpoint/2010/main" val="12419649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ounded Rectangle 37"/>
          <p:cNvSpPr/>
          <p:nvPr/>
        </p:nvSpPr>
        <p:spPr>
          <a:xfrm>
            <a:off x="5867400" y="1066800"/>
            <a:ext cx="1981200" cy="4495800"/>
          </a:xfrm>
          <a:prstGeom prst="roundRect">
            <a:avLst>
              <a:gd name="adj" fmla="val 6749"/>
            </a:avLst>
          </a:prstGeom>
          <a:solidFill>
            <a:schemeClr val="bg1">
              <a:lumMod val="85000"/>
            </a:schemeClr>
          </a:solidFill>
          <a:ln w="38100">
            <a:solidFill>
              <a:schemeClr val="bg1">
                <a:lumMod val="85000"/>
              </a:schemeClr>
            </a:solidFill>
            <a:prstDash val="solid"/>
          </a:ln>
          <a:effectLst/>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800">
              <a:solidFill>
                <a:prstClr val="white"/>
              </a:solidFill>
            </a:endParaRPr>
          </a:p>
        </p:txBody>
      </p:sp>
      <p:sp>
        <p:nvSpPr>
          <p:cNvPr id="39" name="67Text"/>
          <p:cNvSpPr txBox="1"/>
          <p:nvPr/>
        </p:nvSpPr>
        <p:spPr>
          <a:xfrm>
            <a:off x="5867400" y="1066800"/>
            <a:ext cx="1981200" cy="533399"/>
          </a:xfrm>
          <a:prstGeom prst="rect">
            <a:avLst/>
          </a:prstGeom>
          <a:noFill/>
        </p:spPr>
        <p:txBody>
          <a:bodyPr wrap="square" rtlCol="0" anchor="ctr">
            <a:noAutofit/>
          </a:bodyPr>
          <a:lstStyle/>
          <a:p>
            <a:pPr algn="ctr"/>
            <a:r>
              <a:rPr lang="en-US" sz="2800" dirty="0" err="1" smtClean="0">
                <a:solidFill>
                  <a:prstClr val="black"/>
                </a:solidFill>
                <a:latin typeface="Cambria Math" panose="02040503050406030204" pitchFamily="18" charset="0"/>
                <a:ea typeface="Cambria Math" panose="02040503050406030204" pitchFamily="18" charset="0"/>
              </a:rPr>
              <a:t>RowStripe</a:t>
            </a:r>
            <a:endParaRPr lang="en-US" sz="2800" dirty="0" smtClean="0">
              <a:solidFill>
                <a:prstClr val="black"/>
              </a:solidFill>
              <a:latin typeface="Cambria Math" panose="02040503050406030204" pitchFamily="18" charset="0"/>
              <a:ea typeface="Cambria Math" panose="02040503050406030204" pitchFamily="18" charset="0"/>
            </a:endParaRPr>
          </a:p>
        </p:txBody>
      </p:sp>
      <p:cxnSp>
        <p:nvCxnSpPr>
          <p:cNvPr id="40" name="Straight Arrow Connector 39"/>
          <p:cNvCxnSpPr>
            <a:stCxn id="38" idx="3"/>
            <a:endCxn id="38" idx="1"/>
          </p:cNvCxnSpPr>
          <p:nvPr/>
        </p:nvCxnSpPr>
        <p:spPr>
          <a:xfrm flipH="1">
            <a:off x="5867400" y="3314700"/>
            <a:ext cx="1981200" cy="0"/>
          </a:xfrm>
          <a:prstGeom prst="straightConnector1">
            <a:avLst/>
          </a:prstGeom>
          <a:ln w="38100" cap="rnd">
            <a:solidFill>
              <a:schemeClr val="bg2">
                <a:lumMod val="25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1" name="67Text"/>
          <p:cNvSpPr txBox="1"/>
          <p:nvPr/>
        </p:nvSpPr>
        <p:spPr>
          <a:xfrm>
            <a:off x="5791200" y="3314700"/>
            <a:ext cx="2133600" cy="533399"/>
          </a:xfrm>
          <a:prstGeom prst="rect">
            <a:avLst/>
          </a:prstGeom>
          <a:noFill/>
        </p:spPr>
        <p:txBody>
          <a:bodyPr wrap="square" rtlCol="0" anchor="ctr">
            <a:noAutofit/>
          </a:bodyPr>
          <a:lstStyle/>
          <a:p>
            <a:pPr algn="ctr"/>
            <a:r>
              <a:rPr lang="en-US" sz="2800" dirty="0" smtClean="0">
                <a:solidFill>
                  <a:prstClr val="black"/>
                </a:solidFill>
                <a:latin typeface="Cambria Math" panose="02040503050406030204" pitchFamily="18" charset="0"/>
                <a:ea typeface="Cambria Math" panose="02040503050406030204" pitchFamily="18" charset="0"/>
              </a:rPr>
              <a:t>~</a:t>
            </a:r>
            <a:r>
              <a:rPr lang="en-US" sz="2800" dirty="0" err="1" smtClean="0">
                <a:solidFill>
                  <a:prstClr val="black"/>
                </a:solidFill>
                <a:latin typeface="Cambria Math" panose="02040503050406030204" pitchFamily="18" charset="0"/>
                <a:ea typeface="Cambria Math" panose="02040503050406030204" pitchFamily="18" charset="0"/>
              </a:rPr>
              <a:t>RowStripe</a:t>
            </a:r>
            <a:endParaRPr lang="en-US" sz="2800" dirty="0" smtClean="0">
              <a:solidFill>
                <a:prstClr val="black"/>
              </a:solidFill>
              <a:latin typeface="Cambria Math" panose="02040503050406030204" pitchFamily="18" charset="0"/>
              <a:ea typeface="Cambria Math" panose="02040503050406030204" pitchFamily="18" charset="0"/>
            </a:endParaRPr>
          </a:p>
        </p:txBody>
      </p:sp>
      <p:sp>
        <p:nvSpPr>
          <p:cNvPr id="30" name="Rounded Rectangle 29"/>
          <p:cNvSpPr/>
          <p:nvPr/>
        </p:nvSpPr>
        <p:spPr>
          <a:xfrm>
            <a:off x="1295400" y="1066800"/>
            <a:ext cx="1981200" cy="4495800"/>
          </a:xfrm>
          <a:prstGeom prst="roundRect">
            <a:avLst>
              <a:gd name="adj" fmla="val 6749"/>
            </a:avLst>
          </a:prstGeom>
          <a:solidFill>
            <a:schemeClr val="bg1">
              <a:lumMod val="85000"/>
            </a:schemeClr>
          </a:solidFill>
          <a:ln w="38100">
            <a:solidFill>
              <a:schemeClr val="bg1">
                <a:lumMod val="85000"/>
              </a:schemeClr>
            </a:solidFill>
            <a:prstDash val="solid"/>
          </a:ln>
          <a:effectLst/>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800">
              <a:solidFill>
                <a:prstClr val="white"/>
              </a:solidFill>
            </a:endParaRPr>
          </a:p>
        </p:txBody>
      </p:sp>
      <p:sp>
        <p:nvSpPr>
          <p:cNvPr id="2" name="Title 1"/>
          <p:cNvSpPr>
            <a:spLocks noGrp="1"/>
          </p:cNvSpPr>
          <p:nvPr>
            <p:ph type="title"/>
          </p:nvPr>
        </p:nvSpPr>
        <p:spPr/>
        <p:txBody>
          <a:bodyPr/>
          <a:lstStyle/>
          <a:p>
            <a:r>
              <a:rPr lang="en-US" sz="4000" dirty="0" smtClean="0"/>
              <a:t>❸</a:t>
            </a:r>
            <a:r>
              <a:rPr lang="en-US" dirty="0" smtClean="0"/>
              <a:t> Data Pattern</a:t>
            </a:r>
            <a:endParaRPr lang="en-US" dirty="0"/>
          </a:p>
        </p:txBody>
      </p:sp>
      <p:grpSp>
        <p:nvGrpSpPr>
          <p:cNvPr id="9" name="Group 8"/>
          <p:cNvGrpSpPr/>
          <p:nvPr/>
        </p:nvGrpSpPr>
        <p:grpSpPr>
          <a:xfrm>
            <a:off x="1514475" y="1600200"/>
            <a:ext cx="1524000" cy="1524000"/>
            <a:chOff x="6096000" y="4114800"/>
            <a:chExt cx="2133600" cy="1524000"/>
          </a:xfrm>
        </p:grpSpPr>
        <p:sp>
          <p:nvSpPr>
            <p:cNvPr id="4" name="RowY"/>
            <p:cNvSpPr/>
            <p:nvPr/>
          </p:nvSpPr>
          <p:spPr>
            <a:xfrm>
              <a:off x="6096000" y="5257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111111</a:t>
              </a:r>
              <a:endParaRPr lang="en-US" sz="2800" dirty="0">
                <a:solidFill>
                  <a:prstClr val="black"/>
                </a:solidFill>
                <a:latin typeface="Courier New" panose="02070309020205020404" pitchFamily="49" charset="0"/>
                <a:cs typeface="Courier New" panose="02070309020205020404" pitchFamily="49" charset="0"/>
              </a:endParaRPr>
            </a:p>
          </p:txBody>
        </p:sp>
        <p:sp>
          <p:nvSpPr>
            <p:cNvPr id="5" name="Row"/>
            <p:cNvSpPr/>
            <p:nvPr/>
          </p:nvSpPr>
          <p:spPr>
            <a:xfrm>
              <a:off x="6096000" y="4876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111111</a:t>
              </a:r>
              <a:endParaRPr lang="en-US" sz="2800" dirty="0">
                <a:solidFill>
                  <a:prstClr val="black"/>
                </a:solidFill>
                <a:latin typeface="Courier New" panose="02070309020205020404" pitchFamily="49" charset="0"/>
                <a:cs typeface="Courier New" panose="02070309020205020404" pitchFamily="49" charset="0"/>
              </a:endParaRPr>
            </a:p>
          </p:txBody>
        </p:sp>
        <p:sp>
          <p:nvSpPr>
            <p:cNvPr id="6" name="Row"/>
            <p:cNvSpPr/>
            <p:nvPr/>
          </p:nvSpPr>
          <p:spPr>
            <a:xfrm>
              <a:off x="6096000" y="4495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111111</a:t>
              </a:r>
              <a:endParaRPr lang="en-US" sz="2800" dirty="0">
                <a:solidFill>
                  <a:prstClr val="black"/>
                </a:solidFill>
                <a:latin typeface="Courier New" panose="02070309020205020404" pitchFamily="49" charset="0"/>
                <a:cs typeface="Courier New" panose="02070309020205020404" pitchFamily="49" charset="0"/>
              </a:endParaRPr>
            </a:p>
          </p:txBody>
        </p:sp>
        <p:sp>
          <p:nvSpPr>
            <p:cNvPr id="7" name="RowX"/>
            <p:cNvSpPr/>
            <p:nvPr/>
          </p:nvSpPr>
          <p:spPr>
            <a:xfrm>
              <a:off x="6096000" y="4114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111111</a:t>
              </a:r>
              <a:endParaRPr lang="en-US" sz="2800" dirty="0">
                <a:solidFill>
                  <a:prstClr val="black"/>
                </a:solidFill>
                <a:latin typeface="Courier New" panose="02070309020205020404" pitchFamily="49" charset="0"/>
                <a:cs typeface="Courier New" panose="02070309020205020404" pitchFamily="49" charset="0"/>
              </a:endParaRPr>
            </a:p>
          </p:txBody>
        </p:sp>
      </p:grpSp>
      <p:grpSp>
        <p:nvGrpSpPr>
          <p:cNvPr id="15" name="Group 14"/>
          <p:cNvGrpSpPr/>
          <p:nvPr/>
        </p:nvGrpSpPr>
        <p:grpSpPr>
          <a:xfrm>
            <a:off x="1533525" y="3848101"/>
            <a:ext cx="1524000" cy="1524000"/>
            <a:chOff x="6096000" y="4114800"/>
            <a:chExt cx="2133600" cy="1524000"/>
          </a:xfrm>
        </p:grpSpPr>
        <p:sp>
          <p:nvSpPr>
            <p:cNvPr id="16" name="RowY"/>
            <p:cNvSpPr/>
            <p:nvPr/>
          </p:nvSpPr>
          <p:spPr>
            <a:xfrm>
              <a:off x="6096000" y="5257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a:solidFill>
                    <a:prstClr val="black"/>
                  </a:solidFill>
                  <a:latin typeface="Courier New" panose="02070309020205020404" pitchFamily="49" charset="0"/>
                  <a:cs typeface="Courier New" panose="02070309020205020404" pitchFamily="49" charset="0"/>
                </a:rPr>
                <a:t>000000</a:t>
              </a:r>
            </a:p>
          </p:txBody>
        </p:sp>
        <p:sp>
          <p:nvSpPr>
            <p:cNvPr id="17" name="Row"/>
            <p:cNvSpPr/>
            <p:nvPr/>
          </p:nvSpPr>
          <p:spPr>
            <a:xfrm>
              <a:off x="6096000" y="4876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a:solidFill>
                    <a:prstClr val="black"/>
                  </a:solidFill>
                  <a:latin typeface="Courier New" panose="02070309020205020404" pitchFamily="49" charset="0"/>
                  <a:cs typeface="Courier New" panose="02070309020205020404" pitchFamily="49" charset="0"/>
                </a:rPr>
                <a:t>000000</a:t>
              </a:r>
            </a:p>
          </p:txBody>
        </p:sp>
        <p:sp>
          <p:nvSpPr>
            <p:cNvPr id="18" name="Row"/>
            <p:cNvSpPr/>
            <p:nvPr/>
          </p:nvSpPr>
          <p:spPr>
            <a:xfrm>
              <a:off x="6096000" y="4495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a:solidFill>
                    <a:prstClr val="black"/>
                  </a:solidFill>
                  <a:latin typeface="Courier New" panose="02070309020205020404" pitchFamily="49" charset="0"/>
                  <a:cs typeface="Courier New" panose="02070309020205020404" pitchFamily="49" charset="0"/>
                </a:rPr>
                <a:t>000000</a:t>
              </a:r>
            </a:p>
          </p:txBody>
        </p:sp>
        <p:sp>
          <p:nvSpPr>
            <p:cNvPr id="19" name="RowX"/>
            <p:cNvSpPr/>
            <p:nvPr/>
          </p:nvSpPr>
          <p:spPr>
            <a:xfrm>
              <a:off x="6096000" y="4114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000000</a:t>
              </a:r>
              <a:endParaRPr lang="en-US" sz="2800" dirty="0">
                <a:solidFill>
                  <a:prstClr val="black"/>
                </a:solidFill>
                <a:latin typeface="Courier New" panose="02070309020205020404" pitchFamily="49" charset="0"/>
                <a:cs typeface="Courier New" panose="02070309020205020404" pitchFamily="49" charset="0"/>
              </a:endParaRPr>
            </a:p>
          </p:txBody>
        </p:sp>
      </p:grpSp>
      <p:grpSp>
        <p:nvGrpSpPr>
          <p:cNvPr id="20" name="Group 19"/>
          <p:cNvGrpSpPr/>
          <p:nvPr/>
        </p:nvGrpSpPr>
        <p:grpSpPr>
          <a:xfrm>
            <a:off x="6096000" y="1600200"/>
            <a:ext cx="1524000" cy="1524000"/>
            <a:chOff x="6096000" y="4114800"/>
            <a:chExt cx="2133600" cy="1524000"/>
          </a:xfrm>
        </p:grpSpPr>
        <p:sp>
          <p:nvSpPr>
            <p:cNvPr id="21" name="RowY"/>
            <p:cNvSpPr/>
            <p:nvPr/>
          </p:nvSpPr>
          <p:spPr>
            <a:xfrm>
              <a:off x="6096000" y="5257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000000</a:t>
              </a:r>
              <a:endParaRPr lang="en-US" sz="2800" dirty="0">
                <a:solidFill>
                  <a:prstClr val="black"/>
                </a:solidFill>
                <a:latin typeface="Courier New" panose="02070309020205020404" pitchFamily="49" charset="0"/>
                <a:cs typeface="Courier New" panose="02070309020205020404" pitchFamily="49" charset="0"/>
              </a:endParaRPr>
            </a:p>
          </p:txBody>
        </p:sp>
        <p:sp>
          <p:nvSpPr>
            <p:cNvPr id="22" name="Row"/>
            <p:cNvSpPr/>
            <p:nvPr/>
          </p:nvSpPr>
          <p:spPr>
            <a:xfrm>
              <a:off x="6096000" y="4876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111111</a:t>
              </a:r>
              <a:endParaRPr lang="en-US" sz="2800" dirty="0">
                <a:solidFill>
                  <a:prstClr val="black"/>
                </a:solidFill>
                <a:latin typeface="Courier New" panose="02070309020205020404" pitchFamily="49" charset="0"/>
                <a:cs typeface="Courier New" panose="02070309020205020404" pitchFamily="49" charset="0"/>
              </a:endParaRPr>
            </a:p>
          </p:txBody>
        </p:sp>
        <p:sp>
          <p:nvSpPr>
            <p:cNvPr id="23" name="Row"/>
            <p:cNvSpPr/>
            <p:nvPr/>
          </p:nvSpPr>
          <p:spPr>
            <a:xfrm>
              <a:off x="6096000" y="4495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000000</a:t>
              </a:r>
              <a:endParaRPr lang="en-US" sz="2800" dirty="0">
                <a:solidFill>
                  <a:prstClr val="black"/>
                </a:solidFill>
                <a:latin typeface="Courier New" panose="02070309020205020404" pitchFamily="49" charset="0"/>
                <a:cs typeface="Courier New" panose="02070309020205020404" pitchFamily="49" charset="0"/>
              </a:endParaRPr>
            </a:p>
          </p:txBody>
        </p:sp>
        <p:sp>
          <p:nvSpPr>
            <p:cNvPr id="24" name="RowX"/>
            <p:cNvSpPr/>
            <p:nvPr/>
          </p:nvSpPr>
          <p:spPr>
            <a:xfrm>
              <a:off x="6096000" y="4114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111111</a:t>
              </a:r>
              <a:endParaRPr lang="en-US" sz="2800" dirty="0">
                <a:solidFill>
                  <a:prstClr val="black"/>
                </a:solidFill>
                <a:latin typeface="Courier New" panose="02070309020205020404" pitchFamily="49" charset="0"/>
                <a:cs typeface="Courier New" panose="02070309020205020404" pitchFamily="49" charset="0"/>
              </a:endParaRPr>
            </a:p>
          </p:txBody>
        </p:sp>
      </p:grpSp>
      <p:grpSp>
        <p:nvGrpSpPr>
          <p:cNvPr id="25" name="Group 24"/>
          <p:cNvGrpSpPr/>
          <p:nvPr/>
        </p:nvGrpSpPr>
        <p:grpSpPr>
          <a:xfrm>
            <a:off x="6096000" y="3848101"/>
            <a:ext cx="1524000" cy="1524000"/>
            <a:chOff x="6096000" y="4114800"/>
            <a:chExt cx="2133600" cy="1524000"/>
          </a:xfrm>
        </p:grpSpPr>
        <p:sp>
          <p:nvSpPr>
            <p:cNvPr id="26" name="RowY"/>
            <p:cNvSpPr/>
            <p:nvPr/>
          </p:nvSpPr>
          <p:spPr>
            <a:xfrm>
              <a:off x="6096000" y="5257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111111</a:t>
              </a:r>
              <a:endParaRPr lang="en-US" sz="2800" dirty="0">
                <a:solidFill>
                  <a:prstClr val="black"/>
                </a:solidFill>
                <a:latin typeface="Courier New" panose="02070309020205020404" pitchFamily="49" charset="0"/>
                <a:cs typeface="Courier New" panose="02070309020205020404" pitchFamily="49" charset="0"/>
              </a:endParaRPr>
            </a:p>
          </p:txBody>
        </p:sp>
        <p:sp>
          <p:nvSpPr>
            <p:cNvPr id="27" name="Row"/>
            <p:cNvSpPr/>
            <p:nvPr/>
          </p:nvSpPr>
          <p:spPr>
            <a:xfrm>
              <a:off x="6096000" y="4876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000000</a:t>
              </a:r>
              <a:endParaRPr lang="en-US" sz="2800" dirty="0">
                <a:solidFill>
                  <a:prstClr val="black"/>
                </a:solidFill>
                <a:latin typeface="Courier New" panose="02070309020205020404" pitchFamily="49" charset="0"/>
                <a:cs typeface="Courier New" panose="02070309020205020404" pitchFamily="49" charset="0"/>
              </a:endParaRPr>
            </a:p>
          </p:txBody>
        </p:sp>
        <p:sp>
          <p:nvSpPr>
            <p:cNvPr id="28" name="Row"/>
            <p:cNvSpPr/>
            <p:nvPr/>
          </p:nvSpPr>
          <p:spPr>
            <a:xfrm>
              <a:off x="6096000" y="4495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111111</a:t>
              </a:r>
              <a:endParaRPr lang="en-US" sz="2800" dirty="0">
                <a:solidFill>
                  <a:prstClr val="black"/>
                </a:solidFill>
                <a:latin typeface="Courier New" panose="02070309020205020404" pitchFamily="49" charset="0"/>
                <a:cs typeface="Courier New" panose="02070309020205020404" pitchFamily="49" charset="0"/>
              </a:endParaRPr>
            </a:p>
          </p:txBody>
        </p:sp>
        <p:sp>
          <p:nvSpPr>
            <p:cNvPr id="29" name="RowX"/>
            <p:cNvSpPr/>
            <p:nvPr/>
          </p:nvSpPr>
          <p:spPr>
            <a:xfrm>
              <a:off x="6096000" y="4114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000000</a:t>
              </a:r>
              <a:endParaRPr lang="en-US" sz="2800" dirty="0">
                <a:solidFill>
                  <a:prstClr val="black"/>
                </a:solidFill>
                <a:latin typeface="Courier New" panose="02070309020205020404" pitchFamily="49" charset="0"/>
                <a:cs typeface="Courier New" panose="02070309020205020404" pitchFamily="49" charset="0"/>
              </a:endParaRPr>
            </a:p>
          </p:txBody>
        </p:sp>
      </p:grpSp>
      <p:sp>
        <p:nvSpPr>
          <p:cNvPr id="32" name="67Text"/>
          <p:cNvSpPr txBox="1"/>
          <p:nvPr/>
        </p:nvSpPr>
        <p:spPr>
          <a:xfrm>
            <a:off x="1295400" y="1066800"/>
            <a:ext cx="1981200" cy="533399"/>
          </a:xfrm>
          <a:prstGeom prst="rect">
            <a:avLst/>
          </a:prstGeom>
          <a:noFill/>
        </p:spPr>
        <p:txBody>
          <a:bodyPr wrap="square" rtlCol="0" anchor="ctr">
            <a:noAutofit/>
          </a:bodyPr>
          <a:lstStyle/>
          <a:p>
            <a:pPr algn="ctr"/>
            <a:r>
              <a:rPr lang="en-US" sz="2800" dirty="0" smtClean="0">
                <a:solidFill>
                  <a:prstClr val="black"/>
                </a:solidFill>
                <a:latin typeface="Cambria Math" panose="02040503050406030204" pitchFamily="18" charset="0"/>
                <a:ea typeface="Cambria Math" panose="02040503050406030204" pitchFamily="18" charset="0"/>
              </a:rPr>
              <a:t>Solid</a:t>
            </a:r>
          </a:p>
        </p:txBody>
      </p:sp>
      <p:cxnSp>
        <p:nvCxnSpPr>
          <p:cNvPr id="34" name="Straight Arrow Connector 33"/>
          <p:cNvCxnSpPr>
            <a:stCxn id="30" idx="3"/>
            <a:endCxn id="30" idx="1"/>
          </p:cNvCxnSpPr>
          <p:nvPr/>
        </p:nvCxnSpPr>
        <p:spPr>
          <a:xfrm flipH="1">
            <a:off x="1295400" y="3314700"/>
            <a:ext cx="1981200" cy="0"/>
          </a:xfrm>
          <a:prstGeom prst="straightConnector1">
            <a:avLst/>
          </a:prstGeom>
          <a:ln w="38100" cap="rnd">
            <a:solidFill>
              <a:schemeClr val="bg2">
                <a:lumMod val="25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3" name="67Text"/>
          <p:cNvSpPr txBox="1"/>
          <p:nvPr/>
        </p:nvSpPr>
        <p:spPr>
          <a:xfrm>
            <a:off x="1295400" y="3314700"/>
            <a:ext cx="1981200" cy="533399"/>
          </a:xfrm>
          <a:prstGeom prst="rect">
            <a:avLst/>
          </a:prstGeom>
          <a:noFill/>
        </p:spPr>
        <p:txBody>
          <a:bodyPr wrap="square" rtlCol="0" anchor="ctr">
            <a:noAutofit/>
          </a:bodyPr>
          <a:lstStyle/>
          <a:p>
            <a:pPr algn="ctr"/>
            <a:r>
              <a:rPr lang="en-US" sz="2800" dirty="0" smtClean="0">
                <a:solidFill>
                  <a:prstClr val="black"/>
                </a:solidFill>
                <a:latin typeface="Cambria Math" panose="02040503050406030204" pitchFamily="18" charset="0"/>
                <a:ea typeface="Cambria Math" panose="02040503050406030204" pitchFamily="18" charset="0"/>
              </a:rPr>
              <a:t>~Solid</a:t>
            </a:r>
          </a:p>
        </p:txBody>
      </p:sp>
      <p:sp>
        <p:nvSpPr>
          <p:cNvPr id="44" name="Wave 43"/>
          <p:cNvSpPr/>
          <p:nvPr/>
        </p:nvSpPr>
        <p:spPr>
          <a:xfrm rot="20625612">
            <a:off x="5258502" y="2483872"/>
            <a:ext cx="3213542" cy="1669534"/>
          </a:xfrm>
          <a:prstGeom prst="wave">
            <a:avLst>
              <a:gd name="adj1" fmla="val 12500"/>
              <a:gd name="adj2" fmla="val -357"/>
            </a:avLst>
          </a:prstGeom>
          <a:solidFill>
            <a:srgbClr val="FF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b="1" dirty="0" smtClean="0">
                <a:solidFill>
                  <a:prstClr val="white"/>
                </a:solidFill>
                <a:latin typeface="Calibri Light"/>
              </a:rPr>
              <a:t>10x Errors</a:t>
            </a:r>
            <a:endParaRPr lang="en-US" sz="4800" b="1" dirty="0">
              <a:solidFill>
                <a:prstClr val="white"/>
              </a:solidFill>
              <a:latin typeface="Calibri Light"/>
            </a:endParaRPr>
          </a:p>
        </p:txBody>
      </p:sp>
      <p:sp>
        <p:nvSpPr>
          <p:cNvPr id="45" name="Punchline"/>
          <p:cNvSpPr txBox="1"/>
          <p:nvPr/>
        </p:nvSpPr>
        <p:spPr>
          <a:xfrm>
            <a:off x="530003" y="5610166"/>
            <a:ext cx="8077200" cy="758308"/>
          </a:xfrm>
          <a:prstGeom prst="rect">
            <a:avLst/>
          </a:prstGeom>
          <a:noFill/>
        </p:spPr>
        <p:txBody>
          <a:bodyPr wrap="square" rtlCol="0" anchor="ctr">
            <a:noAutofit/>
          </a:bodyPr>
          <a:lstStyle/>
          <a:p>
            <a:pPr algn="ctr"/>
            <a:r>
              <a:rPr lang="en-US" sz="3600" i="1" dirty="0" smtClean="0">
                <a:solidFill>
                  <a:srgbClr val="FF0000"/>
                </a:solidFill>
                <a:latin typeface="Calibri Light"/>
              </a:rPr>
              <a:t>Errors affected by data stored in other cells </a:t>
            </a:r>
            <a:endParaRPr lang="en-US" sz="3600" i="1" dirty="0">
              <a:solidFill>
                <a:srgbClr val="FF0000"/>
              </a:solidFill>
              <a:latin typeface="Calibri Light"/>
            </a:endParaRPr>
          </a:p>
        </p:txBody>
      </p:sp>
      <p:sp>
        <p:nvSpPr>
          <p:cNvPr id="8" name="Slide Number Placeholder 7"/>
          <p:cNvSpPr>
            <a:spLocks noGrp="1"/>
          </p:cNvSpPr>
          <p:nvPr>
            <p:ph type="sldNum" sz="quarter" idx="12"/>
          </p:nvPr>
        </p:nvSpPr>
        <p:spPr/>
        <p:txBody>
          <a:bodyPr/>
          <a:lstStyle/>
          <a:p>
            <a:fld id="{D4D2B188-1D62-4FCA-8363-938AD4629BBB}" type="slidenum">
              <a:rPr lang="en-US" smtClean="0">
                <a:solidFill>
                  <a:prstClr val="black">
                    <a:tint val="75000"/>
                  </a:prstClr>
                </a:solidFill>
              </a:rPr>
              <a:pPr/>
              <a:t>310</a:t>
            </a:fld>
            <a:endParaRPr lang="en-US">
              <a:solidFill>
                <a:prstClr val="black">
                  <a:tint val="75000"/>
                </a:prstClr>
              </a:solidFill>
            </a:endParaRPr>
          </a:p>
        </p:txBody>
      </p:sp>
    </p:spTree>
    <p:extLst>
      <p:ext uri="{BB962C8B-B14F-4D97-AF65-F5344CB8AC3E}">
        <p14:creationId xmlns:p14="http://schemas.microsoft.com/office/powerpoint/2010/main" val="1315058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6</a:t>
            </a:r>
            <a:r>
              <a:rPr lang="en-US" dirty="0" smtClean="0"/>
              <a:t>. Other Results (in Paper)</a:t>
            </a:r>
            <a:endParaRPr lang="en-US" dirty="0"/>
          </a:p>
        </p:txBody>
      </p:sp>
      <p:sp>
        <p:nvSpPr>
          <p:cNvPr id="3" name="Content Placeholder 2"/>
          <p:cNvSpPr>
            <a:spLocks noGrp="1"/>
          </p:cNvSpPr>
          <p:nvPr>
            <p:ph idx="1"/>
          </p:nvPr>
        </p:nvSpPr>
        <p:spPr/>
        <p:txBody>
          <a:bodyPr/>
          <a:lstStyle/>
          <a:p>
            <a:r>
              <a:rPr lang="en-US" sz="3200" i="1" dirty="0" smtClean="0">
                <a:solidFill>
                  <a:schemeClr val="tx2"/>
                </a:solidFill>
              </a:rPr>
              <a:t>Victim </a:t>
            </a:r>
            <a:r>
              <a:rPr lang="en-US" sz="3200" i="1" dirty="0">
                <a:solidFill>
                  <a:schemeClr val="tx2"/>
                </a:solidFill>
              </a:rPr>
              <a:t>Cells </a:t>
            </a:r>
            <a:r>
              <a:rPr lang="en-US" sz="3200" i="1" dirty="0">
                <a:solidFill>
                  <a:schemeClr val="tx2"/>
                </a:solidFill>
                <a:latin typeface="Cambria Math" panose="02040503050406030204" pitchFamily="18" charset="0"/>
                <a:ea typeface="Cambria Math" panose="02040503050406030204" pitchFamily="18" charset="0"/>
              </a:rPr>
              <a:t>≠</a:t>
            </a:r>
            <a:r>
              <a:rPr lang="en-US" sz="3200" i="1" dirty="0">
                <a:solidFill>
                  <a:schemeClr val="tx2"/>
                </a:solidFill>
                <a:ea typeface="Cambria Math" panose="02040503050406030204" pitchFamily="18" charset="0"/>
              </a:rPr>
              <a:t> Weak Cells (i.e., leaky cells)</a:t>
            </a:r>
          </a:p>
          <a:p>
            <a:pPr lvl="1"/>
            <a:r>
              <a:rPr lang="en-US" sz="2800" dirty="0">
                <a:ea typeface="Cambria Math" panose="02040503050406030204" pitchFamily="18" charset="0"/>
              </a:rPr>
              <a:t>Almost no overlap between them</a:t>
            </a:r>
          </a:p>
          <a:p>
            <a:pPr lvl="1"/>
            <a:endParaRPr lang="en-US" dirty="0" smtClean="0"/>
          </a:p>
          <a:p>
            <a:r>
              <a:rPr lang="en-US" sz="3200" i="1" dirty="0" smtClean="0">
                <a:solidFill>
                  <a:schemeClr val="tx2"/>
                </a:solidFill>
              </a:rPr>
              <a:t>Errors not </a:t>
            </a:r>
            <a:r>
              <a:rPr lang="en-US" sz="3200" i="1" dirty="0">
                <a:solidFill>
                  <a:schemeClr val="tx2"/>
                </a:solidFill>
              </a:rPr>
              <a:t>strongly affected by temperature</a:t>
            </a:r>
          </a:p>
          <a:p>
            <a:pPr lvl="1"/>
            <a:r>
              <a:rPr lang="en-US" sz="2800" dirty="0"/>
              <a:t>Default temperature: </a:t>
            </a:r>
            <a:r>
              <a:rPr lang="en-US" sz="2600" dirty="0">
                <a:latin typeface="Cambria Math" panose="02040503050406030204" pitchFamily="18" charset="0"/>
                <a:ea typeface="Cambria Math" panose="02040503050406030204" pitchFamily="18" charset="0"/>
              </a:rPr>
              <a:t>50°C</a:t>
            </a:r>
          </a:p>
          <a:p>
            <a:pPr lvl="1"/>
            <a:r>
              <a:rPr lang="en-US" sz="2800" dirty="0"/>
              <a:t>At </a:t>
            </a:r>
            <a:r>
              <a:rPr lang="en-US" sz="2600" dirty="0">
                <a:latin typeface="Cambria Math" panose="02040503050406030204" pitchFamily="18" charset="0"/>
                <a:ea typeface="Cambria Math" panose="02040503050406030204" pitchFamily="18" charset="0"/>
              </a:rPr>
              <a:t>30°C</a:t>
            </a:r>
            <a:r>
              <a:rPr lang="en-US" sz="2800" dirty="0"/>
              <a:t> and </a:t>
            </a:r>
            <a:r>
              <a:rPr lang="en-US" sz="2600" dirty="0">
                <a:latin typeface="Cambria Math" panose="02040503050406030204" pitchFamily="18" charset="0"/>
                <a:ea typeface="Cambria Math" panose="02040503050406030204" pitchFamily="18" charset="0"/>
              </a:rPr>
              <a:t>70°C</a:t>
            </a:r>
            <a:r>
              <a:rPr lang="en-US" sz="2800" dirty="0"/>
              <a:t>, number of errors changes </a:t>
            </a:r>
            <a:r>
              <a:rPr lang="en-US" sz="2600" dirty="0">
                <a:latin typeface="Cambria Math" panose="02040503050406030204" pitchFamily="18" charset="0"/>
                <a:ea typeface="Cambria Math" panose="02040503050406030204" pitchFamily="18" charset="0"/>
              </a:rPr>
              <a:t>&lt;15%</a:t>
            </a:r>
          </a:p>
          <a:p>
            <a:pPr lvl="1"/>
            <a:endParaRPr lang="en-US" dirty="0" smtClean="0">
              <a:ea typeface="Cambria Math" panose="02040503050406030204" pitchFamily="18" charset="0"/>
            </a:endParaRPr>
          </a:p>
          <a:p>
            <a:r>
              <a:rPr lang="en-US" sz="3200" i="1" dirty="0" smtClean="0">
                <a:solidFill>
                  <a:srgbClr val="FF0000"/>
                </a:solidFill>
                <a:ea typeface="Cambria Math" panose="02040503050406030204" pitchFamily="18" charset="0"/>
              </a:rPr>
              <a:t>Errors are repeatable</a:t>
            </a:r>
          </a:p>
          <a:p>
            <a:pPr lvl="1"/>
            <a:r>
              <a:rPr lang="en-US" sz="2800" dirty="0" smtClean="0">
                <a:ea typeface="Cambria Math" panose="02040503050406030204" pitchFamily="18" charset="0"/>
              </a:rPr>
              <a:t>Across ten iterations of testing, &gt;</a:t>
            </a:r>
            <a:r>
              <a:rPr lang="en-US" sz="2600" dirty="0" smtClean="0">
                <a:latin typeface="Cambria Math" panose="02040503050406030204" pitchFamily="18" charset="0"/>
                <a:ea typeface="Cambria Math" panose="02040503050406030204" pitchFamily="18" charset="0"/>
              </a:rPr>
              <a:t>70%</a:t>
            </a:r>
            <a:r>
              <a:rPr lang="en-US" sz="2800" dirty="0" smtClean="0">
                <a:ea typeface="Cambria Math" panose="02040503050406030204" pitchFamily="18" charset="0"/>
              </a:rPr>
              <a:t> of victim cells had errors in every iteration</a:t>
            </a:r>
          </a:p>
          <a:p>
            <a:pPr lvl="1"/>
            <a:endParaRPr lang="en-US" dirty="0"/>
          </a:p>
          <a:p>
            <a:pPr lvl="1"/>
            <a:endParaRPr lang="en-US" sz="2800" dirty="0"/>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311</a:t>
            </a:fld>
            <a:endParaRPr lang="en-US">
              <a:solidFill>
                <a:prstClr val="black">
                  <a:tint val="75000"/>
                </a:prstClr>
              </a:solidFill>
            </a:endParaRPr>
          </a:p>
        </p:txBody>
      </p:sp>
    </p:spTree>
    <p:extLst>
      <p:ext uri="{BB962C8B-B14F-4D97-AF65-F5344CB8AC3E}">
        <p14:creationId xmlns:p14="http://schemas.microsoft.com/office/powerpoint/2010/main" val="20108501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6</a:t>
            </a:r>
            <a:r>
              <a:rPr lang="en-US" dirty="0" smtClean="0"/>
              <a:t>. Other Results (in Paper) cont’d</a:t>
            </a:r>
            <a:endParaRPr lang="en-US" dirty="0"/>
          </a:p>
        </p:txBody>
      </p:sp>
      <p:sp>
        <p:nvSpPr>
          <p:cNvPr id="3" name="Content Placeholder 2"/>
          <p:cNvSpPr>
            <a:spLocks noGrp="1"/>
          </p:cNvSpPr>
          <p:nvPr>
            <p:ph idx="1"/>
          </p:nvPr>
        </p:nvSpPr>
        <p:spPr/>
        <p:txBody>
          <a:bodyPr/>
          <a:lstStyle/>
          <a:p>
            <a:r>
              <a:rPr lang="en-US" sz="3200" i="1" dirty="0" smtClean="0">
                <a:solidFill>
                  <a:schemeClr val="tx2"/>
                </a:solidFill>
              </a:rPr>
              <a:t>As many as </a:t>
            </a:r>
            <a:r>
              <a:rPr lang="en-US" sz="3000" dirty="0" smtClean="0">
                <a:solidFill>
                  <a:schemeClr val="tx2"/>
                </a:solidFill>
                <a:latin typeface="Cambria Math" panose="02040503050406030204" pitchFamily="18" charset="0"/>
                <a:ea typeface="Cambria Math" panose="02040503050406030204" pitchFamily="18" charset="0"/>
              </a:rPr>
              <a:t>4</a:t>
            </a:r>
            <a:r>
              <a:rPr lang="en-US" sz="3200" i="1" dirty="0" smtClean="0">
                <a:solidFill>
                  <a:schemeClr val="tx2"/>
                </a:solidFill>
              </a:rPr>
              <a:t> errors per cache-line</a:t>
            </a:r>
            <a:endParaRPr lang="en-US" sz="3200" i="1" dirty="0" smtClean="0">
              <a:solidFill>
                <a:schemeClr val="tx2"/>
              </a:solidFill>
              <a:ea typeface="Cambria Math" panose="02040503050406030204" pitchFamily="18" charset="0"/>
            </a:endParaRPr>
          </a:p>
          <a:p>
            <a:pPr lvl="1"/>
            <a:r>
              <a:rPr lang="en-US" sz="2800" dirty="0" smtClean="0">
                <a:ea typeface="Cambria Math" panose="02040503050406030204" pitchFamily="18" charset="0"/>
              </a:rPr>
              <a:t>Simple ECC (e.g., SECDED) cannot prevent all errors</a:t>
            </a:r>
          </a:p>
          <a:p>
            <a:pPr lvl="1"/>
            <a:endParaRPr lang="en-US" dirty="0" smtClean="0"/>
          </a:p>
          <a:p>
            <a:r>
              <a:rPr lang="en-US" sz="3200" i="1" dirty="0" smtClean="0">
                <a:solidFill>
                  <a:schemeClr val="tx2"/>
                </a:solidFill>
              </a:rPr>
              <a:t>Number of cells &amp; rows affected by aggressor</a:t>
            </a:r>
            <a:endParaRPr lang="en-US" sz="3200" i="1" dirty="0">
              <a:solidFill>
                <a:schemeClr val="tx2"/>
              </a:solidFill>
            </a:endParaRPr>
          </a:p>
          <a:p>
            <a:pPr lvl="1"/>
            <a:r>
              <a:rPr lang="en-US" sz="2800" dirty="0" smtClean="0"/>
              <a:t>Victims cells per aggressor:  </a:t>
            </a:r>
            <a:r>
              <a:rPr lang="en-US" sz="2600" dirty="0" smtClean="0">
                <a:latin typeface="Cambria Math" panose="02040503050406030204" pitchFamily="18" charset="0"/>
                <a:ea typeface="Cambria Math" panose="02040503050406030204" pitchFamily="18" charset="0"/>
              </a:rPr>
              <a:t>≤110</a:t>
            </a:r>
            <a:endParaRPr lang="en-US" sz="2600" dirty="0">
              <a:latin typeface="Cambria Math" panose="02040503050406030204" pitchFamily="18" charset="0"/>
              <a:ea typeface="Cambria Math" panose="02040503050406030204" pitchFamily="18" charset="0"/>
            </a:endParaRPr>
          </a:p>
          <a:p>
            <a:pPr lvl="1"/>
            <a:r>
              <a:rPr lang="en-US" sz="2800" dirty="0"/>
              <a:t>Victims </a:t>
            </a:r>
            <a:r>
              <a:rPr lang="en-US" sz="2800" dirty="0" smtClean="0"/>
              <a:t>rows </a:t>
            </a:r>
            <a:r>
              <a:rPr lang="en-US" sz="2800" dirty="0"/>
              <a:t>per aggressor:  </a:t>
            </a:r>
            <a:r>
              <a:rPr lang="en-US" sz="2600" dirty="0" smtClean="0">
                <a:latin typeface="Cambria Math" panose="02040503050406030204" pitchFamily="18" charset="0"/>
                <a:ea typeface="Cambria Math" panose="02040503050406030204" pitchFamily="18" charset="0"/>
              </a:rPr>
              <a:t>≤9</a:t>
            </a:r>
            <a:endParaRPr lang="en-US" sz="2600" dirty="0">
              <a:latin typeface="Cambria Math" panose="02040503050406030204" pitchFamily="18" charset="0"/>
              <a:ea typeface="Cambria Math" panose="02040503050406030204" pitchFamily="18" charset="0"/>
            </a:endParaRPr>
          </a:p>
          <a:p>
            <a:pPr lvl="1"/>
            <a:endParaRPr lang="en-US" dirty="0" smtClean="0">
              <a:ea typeface="Cambria Math" panose="02040503050406030204" pitchFamily="18" charset="0"/>
            </a:endParaRPr>
          </a:p>
          <a:p>
            <a:r>
              <a:rPr lang="en-US" sz="3200" i="1" dirty="0">
                <a:solidFill>
                  <a:schemeClr val="tx2"/>
                </a:solidFill>
                <a:ea typeface="Cambria Math" panose="02040503050406030204" pitchFamily="18" charset="0"/>
              </a:rPr>
              <a:t>C</a:t>
            </a:r>
            <a:r>
              <a:rPr lang="en-US" sz="3200" i="1" dirty="0" smtClean="0">
                <a:solidFill>
                  <a:schemeClr val="tx2"/>
                </a:solidFill>
                <a:ea typeface="Cambria Math" panose="02040503050406030204" pitchFamily="18" charset="0"/>
              </a:rPr>
              <a:t>ells affected by two aggressors on either side</a:t>
            </a:r>
          </a:p>
          <a:p>
            <a:pPr lvl="1"/>
            <a:r>
              <a:rPr lang="en-US" sz="2800" dirty="0">
                <a:ea typeface="Cambria Math" panose="02040503050406030204" pitchFamily="18" charset="0"/>
              </a:rPr>
              <a:t>V</a:t>
            </a:r>
            <a:r>
              <a:rPr lang="en-US" sz="2800" dirty="0" smtClean="0">
                <a:ea typeface="Cambria Math" panose="02040503050406030204" pitchFamily="18" charset="0"/>
              </a:rPr>
              <a:t>ery small fraction of victim cells (</a:t>
            </a:r>
            <a:r>
              <a:rPr lang="en-US" sz="2600" dirty="0">
                <a:latin typeface="Cambria Math" panose="02040503050406030204" pitchFamily="18" charset="0"/>
                <a:ea typeface="Cambria Math" panose="02040503050406030204" pitchFamily="18" charset="0"/>
              </a:rPr>
              <a:t>&lt;</a:t>
            </a:r>
            <a:r>
              <a:rPr lang="en-US" sz="2600" dirty="0" smtClean="0">
                <a:latin typeface="Cambria Math" panose="02040503050406030204" pitchFamily="18" charset="0"/>
                <a:ea typeface="Cambria Math" panose="02040503050406030204" pitchFamily="18" charset="0"/>
              </a:rPr>
              <a:t>100</a:t>
            </a:r>
            <a:r>
              <a:rPr lang="en-US" sz="2800" dirty="0" smtClean="0">
                <a:ea typeface="Cambria Math" panose="02040503050406030204" pitchFamily="18" charset="0"/>
              </a:rPr>
              <a:t>) have an error when either one of the aggressors is toggled</a:t>
            </a:r>
            <a:endParaRPr lang="en-US" dirty="0"/>
          </a:p>
          <a:p>
            <a:pPr lvl="1"/>
            <a:endParaRPr lang="en-US" sz="2800" dirty="0"/>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312</a:t>
            </a:fld>
            <a:endParaRPr lang="en-US">
              <a:solidFill>
                <a:prstClr val="black">
                  <a:tint val="75000"/>
                </a:prstClr>
              </a:solidFill>
            </a:endParaRPr>
          </a:p>
        </p:txBody>
      </p:sp>
    </p:spTree>
    <p:extLst>
      <p:ext uri="{BB962C8B-B14F-4D97-AF65-F5344CB8AC3E}">
        <p14:creationId xmlns:p14="http://schemas.microsoft.com/office/powerpoint/2010/main" val="360562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Some Potential Solutions</a:t>
            </a:r>
            <a:endParaRPr lang="en-US" dirty="0"/>
          </a:p>
        </p:txBody>
      </p:sp>
      <p:sp>
        <p:nvSpPr>
          <p:cNvPr id="5" name="Slide Number Placeholder 4"/>
          <p:cNvSpPr>
            <a:spLocks noGrp="1"/>
          </p:cNvSpPr>
          <p:nvPr>
            <p:ph type="sldNum" sz="quarter" idx="4294967295"/>
          </p:nvPr>
        </p:nvSpPr>
        <p:spPr>
          <a:xfrm>
            <a:off x="8077200" y="6381328"/>
            <a:ext cx="685800" cy="365125"/>
          </a:xfrm>
          <a:prstGeom prst="rect">
            <a:avLst/>
          </a:prstGeom>
        </p:spPr>
        <p:txBody>
          <a:bodyPr/>
          <a:lstStyle/>
          <a:p>
            <a:fld id="{D4D2B188-1D62-4FCA-8363-938AD4629BBB}" type="slidenum">
              <a:rPr lang="en-US" smtClean="0">
                <a:solidFill>
                  <a:prstClr val="black">
                    <a:tint val="75000"/>
                  </a:prstClr>
                </a:solidFill>
              </a:rPr>
              <a:pPr/>
              <a:t>313</a:t>
            </a:fld>
            <a:r>
              <a:rPr lang="en-US" dirty="0" smtClean="0">
                <a:solidFill>
                  <a:prstClr val="black">
                    <a:tint val="75000"/>
                  </a:prstClr>
                </a:solidFill>
              </a:rPr>
              <a:t> </a:t>
            </a:r>
            <a:endParaRPr lang="en-US" dirty="0">
              <a:solidFill>
                <a:prstClr val="black">
                  <a:tint val="75000"/>
                </a:prstClr>
              </a:solidFill>
            </a:endParaRPr>
          </a:p>
        </p:txBody>
      </p:sp>
      <p:sp>
        <p:nvSpPr>
          <p:cNvPr id="6" name="RedBox"/>
          <p:cNvSpPr/>
          <p:nvPr/>
        </p:nvSpPr>
        <p:spPr>
          <a:xfrm>
            <a:off x="380999" y="1219200"/>
            <a:ext cx="8382001" cy="914400"/>
          </a:xfrm>
          <a:prstGeom prst="roundRect">
            <a:avLst/>
          </a:prstGeom>
          <a:solidFill>
            <a:srgbClr val="FF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4000" dirty="0" smtClean="0">
                <a:solidFill>
                  <a:prstClr val="white"/>
                </a:solidFill>
                <a:latin typeface="Calibri"/>
              </a:rPr>
              <a:t>Cost</a:t>
            </a:r>
            <a:endParaRPr lang="en-US" sz="4000" dirty="0">
              <a:solidFill>
                <a:prstClr val="white"/>
              </a:solidFill>
              <a:latin typeface="Calibri"/>
            </a:endParaRPr>
          </a:p>
        </p:txBody>
      </p:sp>
      <p:sp>
        <p:nvSpPr>
          <p:cNvPr id="11" name="TextBox 10"/>
          <p:cNvSpPr txBox="1"/>
          <p:nvPr/>
        </p:nvSpPr>
        <p:spPr>
          <a:xfrm>
            <a:off x="381000" y="1219200"/>
            <a:ext cx="5105400" cy="914400"/>
          </a:xfrm>
          <a:prstGeom prst="rect">
            <a:avLst/>
          </a:prstGeom>
          <a:noFill/>
        </p:spPr>
        <p:txBody>
          <a:bodyPr wrap="square" rtlCol="0" anchor="ctr">
            <a:noAutofit/>
          </a:bodyPr>
          <a:lstStyle/>
          <a:p>
            <a:pPr marL="282575" indent="-282575">
              <a:buFont typeface="Arial" panose="020B0604020202020204" pitchFamily="34" charset="0"/>
              <a:buChar char="•"/>
            </a:pPr>
            <a:r>
              <a:rPr lang="en-US" sz="3200" dirty="0" smtClean="0">
                <a:solidFill>
                  <a:prstClr val="black"/>
                </a:solidFill>
                <a:latin typeface="Calibri Light"/>
              </a:rPr>
              <a:t>Make better DRAM chips</a:t>
            </a:r>
            <a:endParaRPr lang="en-US" sz="3200" dirty="0">
              <a:solidFill>
                <a:prstClr val="black"/>
              </a:solidFill>
              <a:latin typeface="Calibri Light"/>
            </a:endParaRPr>
          </a:p>
        </p:txBody>
      </p:sp>
      <p:sp>
        <p:nvSpPr>
          <p:cNvPr id="12" name="RedBox"/>
          <p:cNvSpPr/>
          <p:nvPr/>
        </p:nvSpPr>
        <p:spPr>
          <a:xfrm>
            <a:off x="380998" y="3841750"/>
            <a:ext cx="8382001" cy="914400"/>
          </a:xfrm>
          <a:prstGeom prst="roundRect">
            <a:avLst/>
          </a:prstGeom>
          <a:solidFill>
            <a:srgbClr val="FF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4000" dirty="0" smtClean="0">
                <a:solidFill>
                  <a:prstClr val="white"/>
                </a:solidFill>
                <a:latin typeface="Calibri"/>
              </a:rPr>
              <a:t>Cost, Power</a:t>
            </a:r>
            <a:endParaRPr lang="en-US" sz="4000" dirty="0">
              <a:solidFill>
                <a:prstClr val="white"/>
              </a:solidFill>
              <a:latin typeface="Calibri"/>
            </a:endParaRPr>
          </a:p>
        </p:txBody>
      </p:sp>
      <p:sp>
        <p:nvSpPr>
          <p:cNvPr id="13" name="TextBox 12"/>
          <p:cNvSpPr txBox="1"/>
          <p:nvPr/>
        </p:nvSpPr>
        <p:spPr>
          <a:xfrm>
            <a:off x="380999" y="3841750"/>
            <a:ext cx="4190999" cy="914400"/>
          </a:xfrm>
          <a:prstGeom prst="rect">
            <a:avLst/>
          </a:prstGeom>
          <a:noFill/>
        </p:spPr>
        <p:txBody>
          <a:bodyPr wrap="square" rtlCol="0" anchor="ctr">
            <a:noAutofit/>
          </a:bodyPr>
          <a:lstStyle/>
          <a:p>
            <a:pPr marL="282575" indent="-282575">
              <a:buFont typeface="Arial" panose="020B0604020202020204" pitchFamily="34" charset="0"/>
              <a:buChar char="•"/>
            </a:pPr>
            <a:r>
              <a:rPr lang="en-US" sz="3200" dirty="0" smtClean="0">
                <a:solidFill>
                  <a:prstClr val="black"/>
                </a:solidFill>
                <a:latin typeface="Calibri Light"/>
              </a:rPr>
              <a:t>Sophisticated ECC</a:t>
            </a:r>
            <a:endParaRPr lang="en-US" sz="3200" dirty="0">
              <a:solidFill>
                <a:prstClr val="black"/>
              </a:solidFill>
              <a:latin typeface="Calibri Light"/>
            </a:endParaRPr>
          </a:p>
        </p:txBody>
      </p:sp>
      <p:sp>
        <p:nvSpPr>
          <p:cNvPr id="14" name="RedBox"/>
          <p:cNvSpPr/>
          <p:nvPr/>
        </p:nvSpPr>
        <p:spPr>
          <a:xfrm>
            <a:off x="380998" y="2530475"/>
            <a:ext cx="8382001" cy="914400"/>
          </a:xfrm>
          <a:prstGeom prst="roundRect">
            <a:avLst/>
          </a:prstGeom>
          <a:solidFill>
            <a:srgbClr val="FF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4000" dirty="0" smtClean="0">
                <a:solidFill>
                  <a:prstClr val="white"/>
                </a:solidFill>
                <a:latin typeface="Calibri"/>
              </a:rPr>
              <a:t>Power, Performance</a:t>
            </a:r>
            <a:endParaRPr lang="en-US" sz="4000" dirty="0">
              <a:solidFill>
                <a:prstClr val="white"/>
              </a:solidFill>
              <a:latin typeface="Calibri"/>
            </a:endParaRPr>
          </a:p>
        </p:txBody>
      </p:sp>
      <p:sp>
        <p:nvSpPr>
          <p:cNvPr id="15" name="TextBox 14"/>
          <p:cNvSpPr txBox="1"/>
          <p:nvPr/>
        </p:nvSpPr>
        <p:spPr>
          <a:xfrm>
            <a:off x="380999" y="2530475"/>
            <a:ext cx="4191000" cy="914400"/>
          </a:xfrm>
          <a:prstGeom prst="rect">
            <a:avLst/>
          </a:prstGeom>
          <a:noFill/>
        </p:spPr>
        <p:txBody>
          <a:bodyPr wrap="square" rtlCol="0" anchor="ctr">
            <a:noAutofit/>
          </a:bodyPr>
          <a:lstStyle/>
          <a:p>
            <a:pPr marL="282575" indent="-282575">
              <a:buFont typeface="Arial" panose="020B0604020202020204" pitchFamily="34" charset="0"/>
              <a:buChar char="•"/>
            </a:pPr>
            <a:r>
              <a:rPr lang="en-US" sz="3200" dirty="0" smtClean="0">
                <a:solidFill>
                  <a:prstClr val="black"/>
                </a:solidFill>
                <a:latin typeface="Calibri Light"/>
              </a:rPr>
              <a:t>Refresh frequently</a:t>
            </a:r>
            <a:endParaRPr lang="en-US" sz="3200" dirty="0">
              <a:solidFill>
                <a:prstClr val="black"/>
              </a:solidFill>
              <a:latin typeface="Calibri Light"/>
            </a:endParaRPr>
          </a:p>
        </p:txBody>
      </p:sp>
      <p:sp>
        <p:nvSpPr>
          <p:cNvPr id="16" name="RedBox"/>
          <p:cNvSpPr/>
          <p:nvPr/>
        </p:nvSpPr>
        <p:spPr>
          <a:xfrm>
            <a:off x="380998" y="5153025"/>
            <a:ext cx="8382001" cy="914400"/>
          </a:xfrm>
          <a:prstGeom prst="roundRect">
            <a:avLst/>
          </a:prstGeom>
          <a:solidFill>
            <a:srgbClr val="FF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4000" dirty="0" smtClean="0">
                <a:solidFill>
                  <a:prstClr val="white"/>
                </a:solidFill>
                <a:latin typeface="Calibri"/>
              </a:rPr>
              <a:t>Cost, Power, Complexity</a:t>
            </a:r>
            <a:endParaRPr lang="en-US" sz="4000" dirty="0">
              <a:solidFill>
                <a:prstClr val="white"/>
              </a:solidFill>
              <a:latin typeface="Calibri"/>
            </a:endParaRPr>
          </a:p>
        </p:txBody>
      </p:sp>
      <p:sp>
        <p:nvSpPr>
          <p:cNvPr id="17" name="TextBox 16"/>
          <p:cNvSpPr txBox="1"/>
          <p:nvPr/>
        </p:nvSpPr>
        <p:spPr>
          <a:xfrm>
            <a:off x="380999" y="5153025"/>
            <a:ext cx="4190999" cy="914400"/>
          </a:xfrm>
          <a:prstGeom prst="rect">
            <a:avLst/>
          </a:prstGeom>
          <a:noFill/>
        </p:spPr>
        <p:txBody>
          <a:bodyPr wrap="square" rtlCol="0" anchor="ctr">
            <a:noAutofit/>
          </a:bodyPr>
          <a:lstStyle/>
          <a:p>
            <a:pPr marL="282575" indent="-282575">
              <a:buFont typeface="Arial" panose="020B0604020202020204" pitchFamily="34" charset="0"/>
              <a:buChar char="•"/>
            </a:pPr>
            <a:r>
              <a:rPr lang="en-US" sz="3200" dirty="0" smtClean="0">
                <a:solidFill>
                  <a:prstClr val="black"/>
                </a:solidFill>
                <a:latin typeface="Calibri Light"/>
              </a:rPr>
              <a:t>Access counters </a:t>
            </a:r>
            <a:endParaRPr lang="en-US" sz="3200" dirty="0">
              <a:solidFill>
                <a:prstClr val="black"/>
              </a:solidFill>
              <a:latin typeface="Calibri Light"/>
            </a:endParaRPr>
          </a:p>
        </p:txBody>
      </p:sp>
    </p:spTree>
    <p:extLst>
      <p:ext uri="{BB962C8B-B14F-4D97-AF65-F5344CB8AC3E}">
        <p14:creationId xmlns:p14="http://schemas.microsoft.com/office/powerpoint/2010/main" val="96482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2" grpId="0" animBg="1"/>
      <p:bldP spid="14" grpId="0" animBg="1"/>
      <p:bldP spid="16" grpId="0" animBg="1"/>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Naive Solutions</a:t>
            </a:r>
            <a:endParaRPr lang="en-US" dirty="0"/>
          </a:p>
        </p:txBody>
      </p:sp>
      <p:sp>
        <p:nvSpPr>
          <p:cNvPr id="3" name="Content Placeholder 2"/>
          <p:cNvSpPr>
            <a:spLocks noGrp="1"/>
          </p:cNvSpPr>
          <p:nvPr>
            <p:ph idx="1"/>
          </p:nvPr>
        </p:nvSpPr>
        <p:spPr/>
        <p:txBody>
          <a:bodyPr/>
          <a:lstStyle/>
          <a:p>
            <a:pPr marL="0" indent="0">
              <a:buNone/>
            </a:pPr>
            <a:r>
              <a:rPr lang="en-US" sz="3200" i="1" dirty="0" smtClean="0">
                <a:solidFill>
                  <a:schemeClr val="tx2"/>
                </a:solidFill>
              </a:rPr>
              <a:t>❶</a:t>
            </a:r>
            <a:r>
              <a:rPr lang="en-US" dirty="0" smtClean="0"/>
              <a:t> </a:t>
            </a:r>
            <a:r>
              <a:rPr lang="en-US" i="1" dirty="0" smtClean="0">
                <a:solidFill>
                  <a:schemeClr val="tx2"/>
                </a:solidFill>
              </a:rPr>
              <a:t>Throttle accesses to same row</a:t>
            </a:r>
          </a:p>
          <a:p>
            <a:pPr lvl="1"/>
            <a:r>
              <a:rPr lang="en-US" sz="2800" dirty="0" smtClean="0"/>
              <a:t>Limit access-interval: </a:t>
            </a:r>
            <a:r>
              <a:rPr lang="en-US" sz="2600" dirty="0" smtClean="0">
                <a:solidFill>
                  <a:srgbClr val="FF0000"/>
                </a:solidFill>
                <a:latin typeface="Cambria Math" panose="02040503050406030204" pitchFamily="18" charset="0"/>
                <a:ea typeface="Cambria Math" panose="02040503050406030204" pitchFamily="18" charset="0"/>
              </a:rPr>
              <a:t>≥500ns</a:t>
            </a:r>
          </a:p>
          <a:p>
            <a:pPr lvl="1"/>
            <a:r>
              <a:rPr lang="en-US" sz="2800" dirty="0" smtClean="0">
                <a:ea typeface="Cambria Math" panose="02040503050406030204" pitchFamily="18" charset="0"/>
              </a:rPr>
              <a:t>Limit number of accesses: </a:t>
            </a:r>
            <a:r>
              <a:rPr lang="en-US" sz="2600" dirty="0" smtClean="0">
                <a:solidFill>
                  <a:srgbClr val="FF0000"/>
                </a:solidFill>
                <a:latin typeface="Cambria Math" panose="02040503050406030204" pitchFamily="18" charset="0"/>
                <a:ea typeface="Cambria Math" panose="02040503050406030204" pitchFamily="18" charset="0"/>
              </a:rPr>
              <a:t>≤128K</a:t>
            </a:r>
            <a:r>
              <a:rPr lang="en-US" sz="2600" dirty="0" smtClean="0">
                <a:latin typeface="Cambria Math" panose="02040503050406030204" pitchFamily="18" charset="0"/>
                <a:ea typeface="Cambria Math" panose="02040503050406030204" pitchFamily="18" charset="0"/>
              </a:rPr>
              <a:t> (=64ms/500ns)</a:t>
            </a:r>
          </a:p>
          <a:p>
            <a:pPr marL="742950" indent="-742950">
              <a:buFont typeface="+mj-lt"/>
              <a:buAutoNum type="arabicPeriod"/>
            </a:pPr>
            <a:endParaRPr lang="en-US" dirty="0" smtClean="0"/>
          </a:p>
          <a:p>
            <a:pPr marL="0" indent="0">
              <a:buNone/>
            </a:pPr>
            <a:r>
              <a:rPr lang="en-US" sz="3200" i="1" dirty="0" smtClean="0">
                <a:solidFill>
                  <a:schemeClr val="tx2"/>
                </a:solidFill>
              </a:rPr>
              <a:t>❷ </a:t>
            </a:r>
            <a:r>
              <a:rPr lang="en-US" i="1" dirty="0" smtClean="0">
                <a:solidFill>
                  <a:schemeClr val="tx2"/>
                </a:solidFill>
              </a:rPr>
              <a:t>Refresh more frequently</a:t>
            </a:r>
          </a:p>
          <a:p>
            <a:pPr lvl="1"/>
            <a:r>
              <a:rPr lang="en-US" sz="2800" dirty="0" smtClean="0"/>
              <a:t>Shorten refresh-interval by </a:t>
            </a:r>
            <a:r>
              <a:rPr lang="en-US" sz="2600" dirty="0" smtClean="0">
                <a:solidFill>
                  <a:srgbClr val="FF0000"/>
                </a:solidFill>
                <a:latin typeface="Cambria Math" panose="02040503050406030204" pitchFamily="18" charset="0"/>
                <a:ea typeface="Cambria Math" panose="02040503050406030204" pitchFamily="18" charset="0"/>
              </a:rPr>
              <a:t>~7x</a:t>
            </a:r>
          </a:p>
          <a:p>
            <a:endParaRPr lang="en-US" dirty="0" smtClean="0">
              <a:ea typeface="Cambria Math" panose="02040503050406030204" pitchFamily="18" charset="0"/>
            </a:endParaRPr>
          </a:p>
          <a:p>
            <a:pPr marL="0" indent="0">
              <a:buNone/>
            </a:pPr>
            <a:r>
              <a:rPr lang="en-US" i="1" dirty="0" smtClean="0">
                <a:solidFill>
                  <a:srgbClr val="FF0000"/>
                </a:solidFill>
                <a:ea typeface="Cambria Math" panose="02040503050406030204" pitchFamily="18" charset="0"/>
              </a:rPr>
              <a:t>Both naive solutions introduce significant overhead in performance</a:t>
            </a:r>
            <a:r>
              <a:rPr lang="en-US" i="1" dirty="0">
                <a:solidFill>
                  <a:srgbClr val="FF0000"/>
                </a:solidFill>
                <a:ea typeface="Cambria Math" panose="02040503050406030204" pitchFamily="18" charset="0"/>
              </a:rPr>
              <a:t> </a:t>
            </a:r>
            <a:r>
              <a:rPr lang="en-US" i="1" dirty="0" smtClean="0">
                <a:solidFill>
                  <a:srgbClr val="FF0000"/>
                </a:solidFill>
                <a:ea typeface="Cambria Math" panose="02040503050406030204" pitchFamily="18" charset="0"/>
              </a:rPr>
              <a:t>and power</a:t>
            </a:r>
            <a:endParaRPr lang="en-US" i="1" dirty="0">
              <a:solidFill>
                <a:srgbClr val="FF0000"/>
              </a:solidFill>
              <a:ea typeface="Cambria Math" panose="02040503050406030204" pitchFamily="18" charset="0"/>
            </a:endParaRPr>
          </a:p>
          <a:p>
            <a:endParaRPr lang="en-US" dirty="0">
              <a:ea typeface="Cambria Math" panose="02040503050406030204" pitchFamily="18" charset="0"/>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314</a:t>
            </a:fld>
            <a:endParaRPr lang="en-US">
              <a:solidFill>
                <a:prstClr val="black">
                  <a:tint val="75000"/>
                </a:prstClr>
              </a:solidFill>
            </a:endParaRPr>
          </a:p>
        </p:txBody>
      </p:sp>
    </p:spTree>
    <p:extLst>
      <p:ext uri="{BB962C8B-B14F-4D97-AF65-F5344CB8AC3E}">
        <p14:creationId xmlns:p14="http://schemas.microsoft.com/office/powerpoint/2010/main" val="771563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Apple’s Patch for </a:t>
            </a:r>
            <a:r>
              <a:rPr lang="en-US" dirty="0" err="1" smtClean="0"/>
              <a:t>RowHammer</a:t>
            </a:r>
            <a:endParaRPr lang="en-US" dirty="0"/>
          </a:p>
        </p:txBody>
      </p:sp>
      <p:sp>
        <p:nvSpPr>
          <p:cNvPr id="3" name="Content Placeholder 2"/>
          <p:cNvSpPr>
            <a:spLocks noGrp="1"/>
          </p:cNvSpPr>
          <p:nvPr>
            <p:ph idx="1"/>
          </p:nvPr>
        </p:nvSpPr>
        <p:spPr/>
        <p:txBody>
          <a:bodyPr/>
          <a:lstStyle/>
          <a:p>
            <a:r>
              <a:rPr lang="en-US" dirty="0">
                <a:hlinkClick r:id="rId2"/>
              </a:rPr>
              <a:t>https://support.apple.com/en-gb/</a:t>
            </a:r>
            <a:r>
              <a:rPr lang="en-US" dirty="0" smtClean="0">
                <a:hlinkClick r:id="rId2"/>
              </a:rPr>
              <a:t>HT204934</a:t>
            </a:r>
            <a:r>
              <a:rPr lang="en-US" dirty="0" smtClean="0"/>
              <a:t> </a:t>
            </a:r>
          </a:p>
          <a:p>
            <a:endParaRPr lang="en-US" dirty="0" smtClean="0"/>
          </a:p>
          <a:p>
            <a:endParaRPr lang="en-US" dirty="0" smtClean="0"/>
          </a:p>
          <a:p>
            <a:endParaRPr lang="en-US" dirty="0"/>
          </a:p>
        </p:txBody>
      </p:sp>
      <p:pic>
        <p:nvPicPr>
          <p:cNvPr id="5" name="Picture 4"/>
          <p:cNvPicPr>
            <a:picLocks noChangeAspect="1"/>
          </p:cNvPicPr>
          <p:nvPr/>
        </p:nvPicPr>
        <p:blipFill>
          <a:blip r:embed="rId3"/>
          <a:stretch>
            <a:fillRect/>
          </a:stretch>
        </p:blipFill>
        <p:spPr>
          <a:xfrm>
            <a:off x="0" y="2336710"/>
            <a:ext cx="9144000" cy="3180522"/>
          </a:xfrm>
          <a:prstGeom prst="rect">
            <a:avLst/>
          </a:prstGeom>
        </p:spPr>
      </p:pic>
      <p:sp>
        <p:nvSpPr>
          <p:cNvPr id="6" name="AutoShape 25"/>
          <p:cNvSpPr>
            <a:spLocks noChangeArrowheads="1"/>
          </p:cNvSpPr>
          <p:nvPr/>
        </p:nvSpPr>
        <p:spPr bwMode="auto">
          <a:xfrm>
            <a:off x="2915816" y="3717032"/>
            <a:ext cx="5616624" cy="360040"/>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 name="TextBox 3"/>
          <p:cNvSpPr txBox="1"/>
          <p:nvPr/>
        </p:nvSpPr>
        <p:spPr>
          <a:xfrm>
            <a:off x="2286234" y="5805264"/>
            <a:ext cx="4229982" cy="369332"/>
          </a:xfrm>
          <a:prstGeom prst="rect">
            <a:avLst/>
          </a:prstGeom>
          <a:noFill/>
        </p:spPr>
        <p:txBody>
          <a:bodyPr wrap="none" rtlCol="0">
            <a:spAutoFit/>
          </a:bodyPr>
          <a:lstStyle/>
          <a:p>
            <a:r>
              <a:rPr lang="en-US" dirty="0" smtClean="0">
                <a:solidFill>
                  <a:srgbClr val="0000FF"/>
                </a:solidFill>
              </a:rPr>
              <a:t>HP and Lenovo released similar patches</a:t>
            </a:r>
            <a:endParaRPr lang="en-US" dirty="0">
              <a:solidFill>
                <a:srgbClr val="0000FF"/>
              </a:solidFill>
            </a:endParaRPr>
          </a:p>
        </p:txBody>
      </p:sp>
    </p:spTree>
    <p:extLst>
      <p:ext uri="{BB962C8B-B14F-4D97-AF65-F5344CB8AC3E}">
        <p14:creationId xmlns:p14="http://schemas.microsoft.com/office/powerpoint/2010/main" val="82522618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Our Solution to RowHammer</a:t>
            </a:r>
            <a:endParaRPr lang="en-US" dirty="0"/>
          </a:p>
        </p:txBody>
      </p:sp>
      <p:sp>
        <p:nvSpPr>
          <p:cNvPr id="3" name="Content Placeholder 2"/>
          <p:cNvSpPr>
            <a:spLocks noGrp="1"/>
          </p:cNvSpPr>
          <p:nvPr>
            <p:ph idx="1"/>
          </p:nvPr>
        </p:nvSpPr>
        <p:spPr/>
        <p:txBody>
          <a:bodyPr/>
          <a:lstStyle/>
          <a:p>
            <a:pPr>
              <a:lnSpc>
                <a:spcPct val="100000"/>
              </a:lnSpc>
            </a:pPr>
            <a:r>
              <a:rPr lang="en-US" b="1" dirty="0" smtClean="0">
                <a:solidFill>
                  <a:schemeClr val="tx2"/>
                </a:solidFill>
              </a:rPr>
              <a:t>PARA: </a:t>
            </a:r>
            <a:r>
              <a:rPr lang="en-US" sz="3200" i="1" u="sng" dirty="0" smtClean="0">
                <a:solidFill>
                  <a:schemeClr val="tx2"/>
                </a:solidFill>
              </a:rPr>
              <a:t>P</a:t>
            </a:r>
            <a:r>
              <a:rPr lang="en-US" sz="3200" i="1" dirty="0" smtClean="0">
                <a:solidFill>
                  <a:schemeClr val="tx2"/>
                </a:solidFill>
              </a:rPr>
              <a:t>robabilistic </a:t>
            </a:r>
            <a:r>
              <a:rPr lang="en-US" sz="3200" i="1" u="sng" dirty="0" smtClean="0">
                <a:solidFill>
                  <a:schemeClr val="tx2"/>
                </a:solidFill>
              </a:rPr>
              <a:t>A</a:t>
            </a:r>
            <a:r>
              <a:rPr lang="en-US" sz="3200" i="1" dirty="0" smtClean="0">
                <a:solidFill>
                  <a:schemeClr val="tx2"/>
                </a:solidFill>
              </a:rPr>
              <a:t>djacent </a:t>
            </a:r>
            <a:r>
              <a:rPr lang="en-US" sz="3200" i="1" u="sng" dirty="0" smtClean="0">
                <a:solidFill>
                  <a:schemeClr val="tx2"/>
                </a:solidFill>
              </a:rPr>
              <a:t>R</a:t>
            </a:r>
            <a:r>
              <a:rPr lang="en-US" sz="3200" i="1" dirty="0" smtClean="0">
                <a:solidFill>
                  <a:schemeClr val="tx2"/>
                </a:solidFill>
              </a:rPr>
              <a:t>ow </a:t>
            </a:r>
            <a:r>
              <a:rPr lang="en-US" sz="3200" i="1" u="sng" dirty="0" smtClean="0">
                <a:solidFill>
                  <a:schemeClr val="tx2"/>
                </a:solidFill>
              </a:rPr>
              <a:t>A</a:t>
            </a:r>
            <a:r>
              <a:rPr lang="en-US" sz="3200" i="1" dirty="0" smtClean="0">
                <a:solidFill>
                  <a:schemeClr val="tx2"/>
                </a:solidFill>
              </a:rPr>
              <a:t>ctivation</a:t>
            </a:r>
          </a:p>
          <a:p>
            <a:pPr>
              <a:lnSpc>
                <a:spcPct val="100000"/>
              </a:lnSpc>
            </a:pPr>
            <a:endParaRPr lang="en-US" sz="600" b="1" dirty="0" smtClean="0">
              <a:solidFill>
                <a:schemeClr val="tx2"/>
              </a:solidFill>
            </a:endParaRPr>
          </a:p>
          <a:p>
            <a:pPr>
              <a:lnSpc>
                <a:spcPct val="100000"/>
              </a:lnSpc>
            </a:pPr>
            <a:r>
              <a:rPr lang="en-US" b="1" dirty="0" smtClean="0">
                <a:solidFill>
                  <a:schemeClr val="tx2"/>
                </a:solidFill>
              </a:rPr>
              <a:t>Key Idea</a:t>
            </a:r>
            <a:endParaRPr lang="en-US" sz="3200" i="1" dirty="0" smtClean="0">
              <a:solidFill>
                <a:schemeClr val="tx2"/>
              </a:solidFill>
            </a:endParaRPr>
          </a:p>
          <a:p>
            <a:pPr lvl="1">
              <a:lnSpc>
                <a:spcPct val="100000"/>
              </a:lnSpc>
            </a:pPr>
            <a:r>
              <a:rPr lang="en-US" sz="2800" b="1" dirty="0" smtClean="0">
                <a:solidFill>
                  <a:srgbClr val="0000FF"/>
                </a:solidFill>
              </a:rPr>
              <a:t>After closing a row, we activate (i.e., refresh) one of its neighbors with a low probability</a:t>
            </a:r>
            <a:r>
              <a:rPr lang="en-US" sz="2800" dirty="0" smtClean="0"/>
              <a:t>: </a:t>
            </a:r>
            <a:r>
              <a:rPr lang="en-US" sz="2600" dirty="0" smtClean="0">
                <a:solidFill>
                  <a:srgbClr val="FF0000"/>
                </a:solidFill>
                <a:latin typeface="Cambria Math" panose="02040503050406030204" pitchFamily="18" charset="0"/>
                <a:ea typeface="Cambria Math" panose="02040503050406030204" pitchFamily="18" charset="0"/>
              </a:rPr>
              <a:t>p = 0.005</a:t>
            </a:r>
          </a:p>
          <a:p>
            <a:pPr>
              <a:lnSpc>
                <a:spcPct val="100000"/>
              </a:lnSpc>
            </a:pPr>
            <a:endParaRPr lang="en-US" sz="600" b="1" dirty="0" smtClean="0">
              <a:solidFill>
                <a:schemeClr val="tx2"/>
              </a:solidFill>
              <a:ea typeface="Cambria Math" panose="02040503050406030204" pitchFamily="18" charset="0"/>
            </a:endParaRPr>
          </a:p>
          <a:p>
            <a:pPr>
              <a:lnSpc>
                <a:spcPct val="100000"/>
              </a:lnSpc>
            </a:pPr>
            <a:r>
              <a:rPr lang="en-US" b="1" dirty="0" smtClean="0">
                <a:solidFill>
                  <a:schemeClr val="tx2"/>
                </a:solidFill>
                <a:ea typeface="Cambria Math" panose="02040503050406030204" pitchFamily="18" charset="0"/>
              </a:rPr>
              <a:t>Reliability Guarantee</a:t>
            </a:r>
            <a:endParaRPr lang="en-US" sz="3200" i="1" dirty="0" smtClean="0">
              <a:solidFill>
                <a:schemeClr val="tx2"/>
              </a:solidFill>
              <a:ea typeface="Cambria Math" panose="02040503050406030204" pitchFamily="18" charset="0"/>
            </a:endParaRPr>
          </a:p>
          <a:p>
            <a:pPr lvl="1"/>
            <a:r>
              <a:rPr lang="en-US" sz="2800" dirty="0" smtClean="0"/>
              <a:t>When </a:t>
            </a:r>
            <a:r>
              <a:rPr lang="en-US" sz="2600" dirty="0" smtClean="0">
                <a:latin typeface="Cambria Math" panose="02040503050406030204" pitchFamily="18" charset="0"/>
                <a:ea typeface="Cambria Math" panose="02040503050406030204" pitchFamily="18" charset="0"/>
                <a:cs typeface="Courier New" panose="02070309020205020404" pitchFamily="49" charset="0"/>
              </a:rPr>
              <a:t>p=0.005</a:t>
            </a:r>
            <a:r>
              <a:rPr lang="en-US" sz="2800" dirty="0" smtClean="0"/>
              <a:t>, errors in one year</a:t>
            </a:r>
            <a:r>
              <a:rPr lang="en-US" sz="2800" dirty="0"/>
              <a:t>: </a:t>
            </a:r>
            <a:r>
              <a:rPr lang="en-US" sz="2600" dirty="0">
                <a:solidFill>
                  <a:srgbClr val="FF0000"/>
                </a:solidFill>
                <a:latin typeface="Cambria Math" panose="02040503050406030204" pitchFamily="18" charset="0"/>
                <a:ea typeface="Cambria Math" panose="02040503050406030204" pitchFamily="18" charset="0"/>
                <a:cs typeface="Courier New" panose="02070309020205020404" pitchFamily="49" charset="0"/>
              </a:rPr>
              <a:t>9.4×10</a:t>
            </a:r>
            <a:r>
              <a:rPr lang="en-US" sz="2600" baseline="30000" dirty="0">
                <a:solidFill>
                  <a:srgbClr val="FF0000"/>
                </a:solidFill>
                <a:latin typeface="Cambria Math" panose="02040503050406030204" pitchFamily="18" charset="0"/>
                <a:ea typeface="Cambria Math" panose="02040503050406030204" pitchFamily="18" charset="0"/>
                <a:cs typeface="Courier New" panose="02070309020205020404" pitchFamily="49" charset="0"/>
              </a:rPr>
              <a:t>-14</a:t>
            </a:r>
            <a:endParaRPr lang="en-US" sz="2600" dirty="0">
              <a:solidFill>
                <a:srgbClr val="FF0000"/>
              </a:solidFill>
              <a:latin typeface="Cambria Math" panose="02040503050406030204" pitchFamily="18" charset="0"/>
              <a:ea typeface="Cambria Math" panose="02040503050406030204" pitchFamily="18" charset="0"/>
            </a:endParaRPr>
          </a:p>
          <a:p>
            <a:pPr lvl="1">
              <a:lnSpc>
                <a:spcPct val="100000"/>
              </a:lnSpc>
            </a:pPr>
            <a:r>
              <a:rPr lang="en-US" sz="2800" dirty="0">
                <a:ea typeface="Cambria Math" panose="02040503050406030204" pitchFamily="18" charset="0"/>
              </a:rPr>
              <a:t>By adjusting the value of </a:t>
            </a:r>
            <a:r>
              <a:rPr lang="en-US" sz="2600" dirty="0">
                <a:latin typeface="Cambria Math" panose="02040503050406030204" pitchFamily="18" charset="0"/>
                <a:ea typeface="Cambria Math" panose="02040503050406030204" pitchFamily="18" charset="0"/>
                <a:cs typeface="Courier New" panose="02070309020205020404" pitchFamily="49" charset="0"/>
              </a:rPr>
              <a:t>p</a:t>
            </a:r>
            <a:r>
              <a:rPr lang="en-US" sz="2800" dirty="0">
                <a:ea typeface="Cambria Math" panose="02040503050406030204" pitchFamily="18" charset="0"/>
              </a:rPr>
              <a:t>, we can </a:t>
            </a:r>
            <a:r>
              <a:rPr lang="en-US" sz="2800" dirty="0" smtClean="0">
                <a:ea typeface="Cambria Math" panose="02040503050406030204" pitchFamily="18" charset="0"/>
              </a:rPr>
              <a:t>vary the strength of protection against errors</a:t>
            </a:r>
            <a:endParaRPr lang="en-US" sz="2800" dirty="0">
              <a:ea typeface="Cambria Math" panose="02040503050406030204" pitchFamily="18" charset="0"/>
            </a:endParaRPr>
          </a:p>
          <a:p>
            <a:pPr lvl="1">
              <a:lnSpc>
                <a:spcPct val="100000"/>
              </a:lnSpc>
            </a:pPr>
            <a:endParaRPr lang="en-US" sz="2800" dirty="0">
              <a:ea typeface="Cambria Math" panose="02040503050406030204" pitchFamily="18" charset="0"/>
            </a:endParaRPr>
          </a:p>
          <a:p>
            <a:pPr lvl="1">
              <a:lnSpc>
                <a:spcPct val="100000"/>
              </a:lnSpc>
            </a:pPr>
            <a:endParaRPr lang="en-US" sz="2800" dirty="0">
              <a:latin typeface="Cambria Math" panose="02040503050406030204" pitchFamily="18" charset="0"/>
              <a:ea typeface="Cambria Math" panose="02040503050406030204" pitchFamily="18" charset="0"/>
            </a:endParaRPr>
          </a:p>
          <a:p>
            <a:pPr lvl="1">
              <a:lnSpc>
                <a:spcPct val="100000"/>
              </a:lnSpc>
            </a:pPr>
            <a:endParaRPr lang="en-US" sz="2800" dirty="0" smtClean="0"/>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316</a:t>
            </a:fld>
            <a:endParaRPr lang="en-US">
              <a:solidFill>
                <a:prstClr val="black">
                  <a:tint val="75000"/>
                </a:prstClr>
              </a:solidFill>
            </a:endParaRPr>
          </a:p>
        </p:txBody>
      </p:sp>
    </p:spTree>
    <p:extLst>
      <p:ext uri="{BB962C8B-B14F-4D97-AF65-F5344CB8AC3E}">
        <p14:creationId xmlns:p14="http://schemas.microsoft.com/office/powerpoint/2010/main" val="1329022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Advantages of PARA</a:t>
            </a:r>
            <a:endParaRPr lang="en-US" dirty="0"/>
          </a:p>
        </p:txBody>
      </p:sp>
      <p:sp>
        <p:nvSpPr>
          <p:cNvPr id="3" name="Content Placeholder 2"/>
          <p:cNvSpPr>
            <a:spLocks noGrp="1"/>
          </p:cNvSpPr>
          <p:nvPr>
            <p:ph idx="1"/>
          </p:nvPr>
        </p:nvSpPr>
        <p:spPr/>
        <p:txBody>
          <a:bodyPr/>
          <a:lstStyle/>
          <a:p>
            <a:r>
              <a:rPr lang="en-US" sz="3200" i="1" dirty="0" smtClean="0">
                <a:solidFill>
                  <a:schemeClr val="tx2"/>
                </a:solidFill>
                <a:sym typeface="Wingdings" panose="05000000000000000000" pitchFamily="2" charset="2"/>
              </a:rPr>
              <a:t>PARA refreshes rows infrequently</a:t>
            </a:r>
          </a:p>
          <a:p>
            <a:pPr lvl="1"/>
            <a:r>
              <a:rPr lang="en-US" sz="2800" dirty="0" smtClean="0">
                <a:sym typeface="Wingdings" panose="05000000000000000000" pitchFamily="2" charset="2"/>
              </a:rPr>
              <a:t>Low power</a:t>
            </a:r>
          </a:p>
          <a:p>
            <a:pPr lvl="1"/>
            <a:r>
              <a:rPr lang="en-US" sz="2800" dirty="0" smtClean="0">
                <a:sym typeface="Wingdings" panose="05000000000000000000" pitchFamily="2" charset="2"/>
              </a:rPr>
              <a:t>Low performance-overhead</a:t>
            </a:r>
          </a:p>
          <a:p>
            <a:pPr lvl="2"/>
            <a:r>
              <a:rPr lang="en-US" dirty="0"/>
              <a:t>Average slowdown: </a:t>
            </a:r>
            <a:r>
              <a:rPr lang="en-US" sz="2600" dirty="0">
                <a:solidFill>
                  <a:srgbClr val="FF0000"/>
                </a:solidFill>
                <a:latin typeface="Cambria Math" panose="02040503050406030204" pitchFamily="18" charset="0"/>
                <a:ea typeface="Cambria Math" panose="02040503050406030204" pitchFamily="18" charset="0"/>
              </a:rPr>
              <a:t>0.20%</a:t>
            </a:r>
            <a:r>
              <a:rPr lang="en-US" dirty="0"/>
              <a:t> (for </a:t>
            </a:r>
            <a:r>
              <a:rPr lang="en-US" sz="2600" dirty="0">
                <a:latin typeface="Cambria Math" panose="02040503050406030204" pitchFamily="18" charset="0"/>
                <a:ea typeface="Cambria Math" panose="02040503050406030204" pitchFamily="18" charset="0"/>
              </a:rPr>
              <a:t>29</a:t>
            </a:r>
            <a:r>
              <a:rPr lang="en-US" dirty="0"/>
              <a:t> benchmarks)</a:t>
            </a:r>
            <a:endParaRPr lang="en-US" dirty="0">
              <a:solidFill>
                <a:srgbClr val="FF0000"/>
              </a:solidFill>
              <a:ea typeface="Cambria Math" panose="02040503050406030204" pitchFamily="18" charset="0"/>
            </a:endParaRPr>
          </a:p>
          <a:p>
            <a:pPr lvl="2"/>
            <a:r>
              <a:rPr lang="en-US" dirty="0" smtClean="0"/>
              <a:t>Maximum slowdown: </a:t>
            </a:r>
            <a:r>
              <a:rPr lang="en-US" sz="2600" dirty="0" smtClean="0">
                <a:solidFill>
                  <a:srgbClr val="FF0000"/>
                </a:solidFill>
                <a:latin typeface="Cambria Math" panose="02040503050406030204" pitchFamily="18" charset="0"/>
                <a:ea typeface="Cambria Math" panose="02040503050406030204" pitchFamily="18" charset="0"/>
              </a:rPr>
              <a:t>0.75%</a:t>
            </a:r>
            <a:endParaRPr lang="en-US" dirty="0"/>
          </a:p>
          <a:p>
            <a:r>
              <a:rPr lang="en-US" sz="3200" i="1" dirty="0" smtClean="0">
                <a:solidFill>
                  <a:schemeClr val="tx2"/>
                </a:solidFill>
              </a:rPr>
              <a:t>PARA is stateless</a:t>
            </a:r>
          </a:p>
          <a:p>
            <a:pPr lvl="1"/>
            <a:r>
              <a:rPr lang="en-US" sz="2800" dirty="0" smtClean="0">
                <a:sym typeface="Wingdings" panose="05000000000000000000" pitchFamily="2" charset="2"/>
              </a:rPr>
              <a:t>Low </a:t>
            </a:r>
            <a:r>
              <a:rPr lang="en-US" sz="2800" dirty="0">
                <a:sym typeface="Wingdings" panose="05000000000000000000" pitchFamily="2" charset="2"/>
              </a:rPr>
              <a:t>cost</a:t>
            </a:r>
          </a:p>
          <a:p>
            <a:pPr lvl="1"/>
            <a:r>
              <a:rPr lang="en-US" sz="2800" dirty="0">
                <a:sym typeface="Wingdings" panose="05000000000000000000" pitchFamily="2" charset="2"/>
              </a:rPr>
              <a:t>Low </a:t>
            </a:r>
            <a:r>
              <a:rPr lang="en-US" sz="2800" dirty="0" smtClean="0">
                <a:sym typeface="Wingdings" panose="05000000000000000000" pitchFamily="2" charset="2"/>
              </a:rPr>
              <a:t>complexity</a:t>
            </a:r>
          </a:p>
          <a:p>
            <a:endParaRPr lang="en-US" sz="2000" i="1" dirty="0" smtClean="0">
              <a:solidFill>
                <a:srgbClr val="FF0000"/>
              </a:solidFill>
              <a:ea typeface="Cambria Math" panose="02040503050406030204" pitchFamily="18" charset="0"/>
            </a:endParaRPr>
          </a:p>
          <a:p>
            <a:r>
              <a:rPr lang="en-US" sz="3200" i="1" dirty="0" smtClean="0">
                <a:solidFill>
                  <a:srgbClr val="FF0000"/>
                </a:solidFill>
                <a:ea typeface="Cambria Math" panose="02040503050406030204" pitchFamily="18" charset="0"/>
              </a:rPr>
              <a:t>PARA </a:t>
            </a:r>
            <a:r>
              <a:rPr lang="en-US" sz="3200" i="1" dirty="0">
                <a:solidFill>
                  <a:srgbClr val="FF0000"/>
                </a:solidFill>
                <a:ea typeface="Cambria Math" panose="02040503050406030204" pitchFamily="18" charset="0"/>
              </a:rPr>
              <a:t>is an effective and low-overhead solution to prevent disturbance errors</a:t>
            </a:r>
          </a:p>
          <a:p>
            <a:endParaRPr lang="en-US" dirty="0">
              <a:sym typeface="Wingdings" panose="05000000000000000000" pitchFamily="2" charset="2"/>
            </a:endParaRPr>
          </a:p>
          <a:p>
            <a:endParaRPr lang="en-US" dirty="0"/>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317</a:t>
            </a:fld>
            <a:endParaRPr lang="en-US">
              <a:solidFill>
                <a:prstClr val="black">
                  <a:tint val="75000"/>
                </a:prstClr>
              </a:solidFill>
            </a:endParaRPr>
          </a:p>
        </p:txBody>
      </p:sp>
    </p:spTree>
    <p:extLst>
      <p:ext uri="{BB962C8B-B14F-4D97-AF65-F5344CB8AC3E}">
        <p14:creationId xmlns:p14="http://schemas.microsoft.com/office/powerpoint/2010/main" val="969664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6" end="6"/>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Requirements for PARA</a:t>
            </a:r>
            <a:endParaRPr lang="en-US" dirty="0"/>
          </a:p>
        </p:txBody>
      </p:sp>
      <p:sp>
        <p:nvSpPr>
          <p:cNvPr id="3" name="Content Placeholder 2"/>
          <p:cNvSpPr>
            <a:spLocks noGrp="1"/>
          </p:cNvSpPr>
          <p:nvPr>
            <p:ph idx="1"/>
          </p:nvPr>
        </p:nvSpPr>
        <p:spPr>
          <a:xfrm>
            <a:off x="107504" y="1066800"/>
            <a:ext cx="8928992" cy="5638800"/>
          </a:xfrm>
        </p:spPr>
        <p:txBody>
          <a:bodyPr/>
          <a:lstStyle/>
          <a:p>
            <a:r>
              <a:rPr lang="en-US" sz="3200" dirty="0" smtClean="0"/>
              <a:t>If implemented in </a:t>
            </a:r>
            <a:r>
              <a:rPr lang="en-US" sz="3200" dirty="0" smtClean="0">
                <a:solidFill>
                  <a:srgbClr val="0000FF"/>
                </a:solidFill>
              </a:rPr>
              <a:t>DRAM chip</a:t>
            </a:r>
          </a:p>
          <a:p>
            <a:pPr lvl="1"/>
            <a:r>
              <a:rPr lang="en-US" sz="2800" dirty="0" smtClean="0"/>
              <a:t>Enough slack in timing parameters</a:t>
            </a:r>
          </a:p>
          <a:p>
            <a:pPr lvl="1"/>
            <a:r>
              <a:rPr lang="en-US" sz="2800" dirty="0" smtClean="0"/>
              <a:t>Plenty of slack today: </a:t>
            </a:r>
          </a:p>
          <a:p>
            <a:pPr lvl="2"/>
            <a:r>
              <a:rPr lang="en-US" sz="1600" dirty="0" smtClean="0"/>
              <a:t>Lee et al., “</a:t>
            </a:r>
            <a:r>
              <a:rPr lang="en-US" sz="1600" b="1" dirty="0" smtClean="0">
                <a:solidFill>
                  <a:srgbClr val="660066"/>
                </a:solidFill>
              </a:rPr>
              <a:t>Adaptive-Latency DRAM: Optimizing DRAM Timing for the Common Case</a:t>
            </a:r>
            <a:r>
              <a:rPr lang="en-US" sz="1600" dirty="0" smtClean="0"/>
              <a:t>,” HPCA 2015.</a:t>
            </a:r>
          </a:p>
          <a:p>
            <a:pPr lvl="2"/>
            <a:r>
              <a:rPr lang="en-US" sz="1600" dirty="0" smtClean="0"/>
              <a:t>Chang et al., “</a:t>
            </a:r>
            <a:r>
              <a:rPr lang="en-US" sz="1600" b="1" dirty="0" smtClean="0">
                <a:solidFill>
                  <a:srgbClr val="660066"/>
                </a:solidFill>
              </a:rPr>
              <a:t>Understanding Latency Variation in Modern DRAM Chips</a:t>
            </a:r>
            <a:r>
              <a:rPr lang="en-US" sz="1600" dirty="0" smtClean="0"/>
              <a:t>,” SIGMETRICS 2016.</a:t>
            </a:r>
          </a:p>
          <a:p>
            <a:pPr lvl="2"/>
            <a:r>
              <a:rPr lang="en-US" sz="1600" dirty="0" smtClean="0"/>
              <a:t>Lee et al., “</a:t>
            </a:r>
            <a:r>
              <a:rPr lang="en-US" sz="1600" b="1" dirty="0" smtClean="0">
                <a:solidFill>
                  <a:srgbClr val="660066"/>
                </a:solidFill>
              </a:rPr>
              <a:t>Design-Induced </a:t>
            </a:r>
            <a:r>
              <a:rPr lang="en-US" sz="1600" b="1" dirty="0">
                <a:solidFill>
                  <a:srgbClr val="660066"/>
                </a:solidFill>
              </a:rPr>
              <a:t>Latency Variation in Modern DRAM Chips</a:t>
            </a:r>
            <a:r>
              <a:rPr lang="en-US" sz="1600" dirty="0" smtClean="0"/>
              <a:t>,” SIGMETRICS 2017.</a:t>
            </a:r>
          </a:p>
          <a:p>
            <a:pPr lvl="2"/>
            <a:r>
              <a:rPr lang="en-US" sz="1600" dirty="0"/>
              <a:t>Chang et al., </a:t>
            </a:r>
            <a:r>
              <a:rPr lang="en-US" sz="1600" dirty="0" smtClean="0"/>
              <a:t>“</a:t>
            </a:r>
            <a:r>
              <a:rPr lang="en-US" sz="1600" b="1" dirty="0">
                <a:solidFill>
                  <a:srgbClr val="660066"/>
                </a:solidFill>
              </a:rPr>
              <a:t>Understanding Reduced-Voltage </a:t>
            </a:r>
            <a:r>
              <a:rPr lang="en-US" sz="1600" b="1" dirty="0" smtClean="0">
                <a:solidFill>
                  <a:srgbClr val="660066"/>
                </a:solidFill>
              </a:rPr>
              <a:t>Operation in </a:t>
            </a:r>
            <a:r>
              <a:rPr lang="en-US" sz="1600" b="1" dirty="0">
                <a:solidFill>
                  <a:srgbClr val="660066"/>
                </a:solidFill>
              </a:rPr>
              <a:t>Modern DRAM </a:t>
            </a:r>
            <a:r>
              <a:rPr lang="en-US" sz="1600" b="1" dirty="0" smtClean="0">
                <a:solidFill>
                  <a:srgbClr val="660066"/>
                </a:solidFill>
              </a:rPr>
              <a:t>Devices</a:t>
            </a:r>
            <a:r>
              <a:rPr lang="en-US" sz="1600" dirty="0" smtClean="0"/>
              <a:t>,</a:t>
            </a:r>
            <a:r>
              <a:rPr lang="en-US" sz="1600" dirty="0"/>
              <a:t>” SIGMETRICS </a:t>
            </a:r>
            <a:r>
              <a:rPr lang="en-US" sz="1600" dirty="0" smtClean="0"/>
              <a:t>2017.</a:t>
            </a:r>
          </a:p>
          <a:p>
            <a:pPr lvl="2"/>
            <a:endParaRPr lang="en-US" sz="1600" dirty="0"/>
          </a:p>
          <a:p>
            <a:r>
              <a:rPr lang="en-US" sz="3200" dirty="0" smtClean="0"/>
              <a:t>If implemented in </a:t>
            </a:r>
            <a:r>
              <a:rPr lang="en-US" sz="3200" dirty="0" smtClean="0">
                <a:solidFill>
                  <a:srgbClr val="0000FF"/>
                </a:solidFill>
              </a:rPr>
              <a:t>memory controller</a:t>
            </a:r>
          </a:p>
          <a:p>
            <a:pPr lvl="1"/>
            <a:r>
              <a:rPr lang="en-US" sz="2800" dirty="0" smtClean="0"/>
              <a:t>Better coordination between memory controller and DRAM</a:t>
            </a:r>
          </a:p>
          <a:p>
            <a:pPr lvl="1"/>
            <a:r>
              <a:rPr lang="en-US" sz="2800" dirty="0" smtClean="0"/>
              <a:t>Memory controller should know which rows are physically adjacent</a:t>
            </a:r>
          </a:p>
          <a:p>
            <a:pPr lvl="1"/>
            <a:endParaRPr lang="en-US" sz="2800" dirty="0"/>
          </a:p>
          <a:p>
            <a:endParaRPr lang="en-US" dirty="0" smtClean="0"/>
          </a:p>
          <a:p>
            <a:pPr lvl="1"/>
            <a:endParaRPr lang="en-US" sz="2800" dirty="0"/>
          </a:p>
          <a:p>
            <a:pPr marL="0" indent="0">
              <a:buNone/>
            </a:pPr>
            <a:endParaRPr lang="en-US" dirty="0"/>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318</a:t>
            </a:fld>
            <a:endParaRPr lang="en-US">
              <a:solidFill>
                <a:prstClr val="black">
                  <a:tint val="75000"/>
                </a:prstClr>
              </a:solidFill>
            </a:endParaRPr>
          </a:p>
        </p:txBody>
      </p:sp>
    </p:spTree>
    <p:extLst>
      <p:ext uri="{BB962C8B-B14F-4D97-AF65-F5344CB8AC3E}">
        <p14:creationId xmlns:p14="http://schemas.microsoft.com/office/powerpoint/2010/main" val="1889937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a:t>
            </a:r>
            <a:r>
              <a:rPr lang="en-US" dirty="0" err="1" smtClean="0"/>
              <a:t>RowHammer</a:t>
            </a:r>
            <a:r>
              <a:rPr lang="en-US" dirty="0" smtClean="0"/>
              <a:t> Analysis</a:t>
            </a:r>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319</a:t>
            </a:fld>
            <a:endParaRPr lang="en-US">
              <a:solidFill>
                <a:srgbClr val="000000"/>
              </a:solidFill>
            </a:endParaRPr>
          </a:p>
        </p:txBody>
      </p:sp>
      <p:pic>
        <p:nvPicPr>
          <p:cNvPr id="7" name="Picture 6"/>
          <p:cNvPicPr>
            <a:picLocks noChangeAspect="1"/>
          </p:cNvPicPr>
          <p:nvPr/>
        </p:nvPicPr>
        <p:blipFill>
          <a:blip r:embed="rId2"/>
          <a:stretch>
            <a:fillRect/>
          </a:stretch>
        </p:blipFill>
        <p:spPr>
          <a:xfrm>
            <a:off x="-35496" y="4071630"/>
            <a:ext cx="9144000" cy="2359092"/>
          </a:xfrm>
          <a:prstGeom prst="rect">
            <a:avLst/>
          </a:prstGeom>
        </p:spPr>
      </p:pic>
      <p:sp>
        <p:nvSpPr>
          <p:cNvPr id="8" name="Content Placeholder 2"/>
          <p:cNvSpPr>
            <a:spLocks noGrp="1"/>
          </p:cNvSpPr>
          <p:nvPr>
            <p:ph idx="1"/>
          </p:nvPr>
        </p:nvSpPr>
        <p:spPr>
          <a:xfrm>
            <a:off x="228600" y="548680"/>
            <a:ext cx="8915400" cy="5153025"/>
          </a:xfrm>
        </p:spPr>
        <p:txBody>
          <a:bodyPr/>
          <a:lstStyle/>
          <a:p>
            <a:endParaRPr lang="en-US" dirty="0" smtClean="0"/>
          </a:p>
          <a:p>
            <a:r>
              <a:rPr lang="en-US" sz="2000" dirty="0" err="1"/>
              <a:t>Yoongu</a:t>
            </a:r>
            <a:r>
              <a:rPr lang="en-US" sz="2000" dirty="0"/>
              <a:t> Kim, Ross Daly, </a:t>
            </a:r>
            <a:r>
              <a:rPr lang="en-US" sz="2000" dirty="0" err="1"/>
              <a:t>Jeremie</a:t>
            </a:r>
            <a:r>
              <a:rPr lang="en-US" sz="2000" dirty="0"/>
              <a:t> Kim, Chris </a:t>
            </a:r>
            <a:r>
              <a:rPr lang="en-US" sz="2000" dirty="0" err="1"/>
              <a:t>Fallin</a:t>
            </a:r>
            <a:r>
              <a:rPr lang="en-US" sz="2000" dirty="0"/>
              <a:t>, </a:t>
            </a:r>
            <a:r>
              <a:rPr lang="en-US" sz="2000" dirty="0" err="1"/>
              <a:t>Ji</a:t>
            </a:r>
            <a:r>
              <a:rPr lang="en-US" sz="2000" dirty="0"/>
              <a:t> </a:t>
            </a:r>
            <a:r>
              <a:rPr lang="en-US" sz="2000" dirty="0" err="1"/>
              <a:t>Hye</a:t>
            </a:r>
            <a:r>
              <a:rPr lang="en-US" sz="2000" dirty="0"/>
              <a:t> Lee, </a:t>
            </a:r>
            <a:r>
              <a:rPr lang="en-US" sz="2000" dirty="0" err="1"/>
              <a:t>Donghyuk</a:t>
            </a:r>
            <a:r>
              <a:rPr lang="en-US" sz="2000" dirty="0"/>
              <a:t> Lee, Chris Wilkerson, </a:t>
            </a:r>
            <a:r>
              <a:rPr lang="en-US" sz="2000" dirty="0" err="1"/>
              <a:t>Konrad</a:t>
            </a:r>
            <a:r>
              <a:rPr lang="en-US" sz="2000" dirty="0"/>
              <a:t> Lai, and Onur Mutlu,</a:t>
            </a:r>
            <a:br>
              <a:rPr lang="en-US" sz="2000" dirty="0"/>
            </a:br>
            <a:r>
              <a:rPr lang="en-US" sz="2000" b="1" dirty="0">
                <a:hlinkClick r:id="rId3"/>
              </a:rPr>
              <a:t>"Flipping Bits in Memory Without Accessing Them: An Experimental Study of DRAM Disturbance Errors"</a:t>
            </a:r>
            <a:r>
              <a:rPr lang="en-US" sz="2000" dirty="0"/>
              <a:t/>
            </a:r>
            <a:br>
              <a:rPr lang="en-US" sz="2000" dirty="0"/>
            </a:br>
            <a:r>
              <a:rPr lang="en-US" sz="2000" i="1" dirty="0"/>
              <a:t>Proceedings of the </a:t>
            </a:r>
            <a:r>
              <a:rPr lang="en-US" sz="2000" i="1" dirty="0">
                <a:hlinkClick r:id="rId4"/>
              </a:rPr>
              <a:t>41st International Symposium on Computer Architecture</a:t>
            </a:r>
            <a:r>
              <a:rPr lang="en-US" sz="2000" i="1" dirty="0"/>
              <a:t> (</a:t>
            </a:r>
            <a:r>
              <a:rPr lang="en-US" sz="2000" b="1" i="1" dirty="0"/>
              <a:t>ISCA</a:t>
            </a:r>
            <a:r>
              <a:rPr lang="en-US" sz="2000" i="1" dirty="0"/>
              <a:t>)</a:t>
            </a:r>
            <a:r>
              <a:rPr lang="en-US" sz="2000" dirty="0"/>
              <a:t>, Minneapolis, MN, June 2014.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r>
              <a:rPr lang="en-US" sz="2000" dirty="0">
                <a:hlinkClick r:id="rId7"/>
              </a:rPr>
              <a:t>Lightning Session Slides (pptx)</a:t>
            </a:r>
            <a:r>
              <a:rPr lang="en-US" sz="2000" dirty="0"/>
              <a:t> </a:t>
            </a:r>
            <a:r>
              <a:rPr lang="en-US" sz="2000" dirty="0">
                <a:hlinkClick r:id="rId8"/>
              </a:rPr>
              <a:t>(pdf)</a:t>
            </a:r>
            <a:r>
              <a:rPr lang="en-US" sz="2000" dirty="0"/>
              <a:t>] [</a:t>
            </a:r>
            <a:r>
              <a:rPr lang="en-US" sz="2000" dirty="0">
                <a:hlinkClick r:id="rId9"/>
              </a:rPr>
              <a:t>Source Code and Data</a:t>
            </a:r>
            <a:r>
              <a:rPr lang="en-US" sz="2000" dirty="0"/>
              <a:t>]</a:t>
            </a:r>
          </a:p>
        </p:txBody>
      </p:sp>
    </p:spTree>
    <p:extLst>
      <p:ext uri="{BB962C8B-B14F-4D97-AF65-F5344CB8AC3E}">
        <p14:creationId xmlns:p14="http://schemas.microsoft.com/office/powerpoint/2010/main" val="755158313"/>
      </p:ext>
    </p:extLst>
  </p:cSld>
  <p:clrMapOvr>
    <a:masterClrMapping/>
  </p:clrMapOvr>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Curious Discovery </a:t>
            </a:r>
            <a:r>
              <a:rPr lang="en-US" sz="3000" b="1" dirty="0"/>
              <a:t>[</a:t>
            </a:r>
            <a:r>
              <a:rPr lang="en-US" sz="3000" b="1" dirty="0" smtClean="0"/>
              <a:t>Kim et al., ISCA 2014]</a:t>
            </a:r>
            <a:endParaRPr lang="en-US" sz="3000" b="1" dirty="0"/>
          </a:p>
        </p:txBody>
      </p:sp>
      <p:sp>
        <p:nvSpPr>
          <p:cNvPr id="3" name="Content Placeholder 2"/>
          <p:cNvSpPr>
            <a:spLocks noGrp="1"/>
          </p:cNvSpPr>
          <p:nvPr>
            <p:ph idx="1"/>
          </p:nvPr>
        </p:nvSpPr>
        <p:spPr>
          <a:xfrm>
            <a:off x="228600" y="1288504"/>
            <a:ext cx="8610600" cy="4876800"/>
          </a:xfrm>
        </p:spPr>
        <p:txBody>
          <a:bodyPr/>
          <a:lstStyle/>
          <a:p>
            <a:endParaRPr lang="en-US" dirty="0" smtClean="0"/>
          </a:p>
          <a:p>
            <a:pPr marL="0" indent="0">
              <a:buNone/>
            </a:pPr>
            <a:endParaRPr lang="en-US" dirty="0"/>
          </a:p>
          <a:p>
            <a:pPr marL="0" indent="0" algn="ctr">
              <a:buNone/>
            </a:pPr>
            <a:r>
              <a:rPr lang="en-US" sz="4400" dirty="0" smtClean="0"/>
              <a:t>One can </a:t>
            </a:r>
          </a:p>
          <a:p>
            <a:pPr marL="0" indent="0" algn="ctr">
              <a:buNone/>
            </a:pPr>
            <a:r>
              <a:rPr lang="en-US" sz="4400" dirty="0">
                <a:solidFill>
                  <a:srgbClr val="0000FF"/>
                </a:solidFill>
              </a:rPr>
              <a:t>p</a:t>
            </a:r>
            <a:r>
              <a:rPr lang="en-US" sz="4400" dirty="0" smtClean="0">
                <a:solidFill>
                  <a:srgbClr val="0000FF"/>
                </a:solidFill>
              </a:rPr>
              <a:t>redictably</a:t>
            </a:r>
            <a:r>
              <a:rPr lang="en-US" sz="4400" dirty="0" smtClean="0"/>
              <a:t> </a:t>
            </a:r>
            <a:r>
              <a:rPr lang="en-US" sz="4400" dirty="0" smtClean="0">
                <a:solidFill>
                  <a:srgbClr val="FF0000"/>
                </a:solidFill>
              </a:rPr>
              <a:t>induce errors </a:t>
            </a:r>
          </a:p>
          <a:p>
            <a:pPr marL="0" indent="0" algn="ctr">
              <a:buNone/>
            </a:pPr>
            <a:r>
              <a:rPr lang="en-US" sz="4400" dirty="0" smtClean="0"/>
              <a:t>in </a:t>
            </a:r>
            <a:r>
              <a:rPr lang="en-US" sz="4400" dirty="0" smtClean="0">
                <a:solidFill>
                  <a:srgbClr val="0000FF"/>
                </a:solidFill>
              </a:rPr>
              <a:t>most</a:t>
            </a:r>
            <a:r>
              <a:rPr lang="en-US" sz="4400" dirty="0" smtClean="0"/>
              <a:t> DRAM </a:t>
            </a:r>
            <a:r>
              <a:rPr lang="en-US" sz="4400" dirty="0" smtClean="0">
                <a:solidFill>
                  <a:srgbClr val="0000FF"/>
                </a:solidFill>
              </a:rPr>
              <a:t>memory</a:t>
            </a:r>
            <a:r>
              <a:rPr lang="en-US" sz="4400" dirty="0" smtClean="0"/>
              <a:t> chips</a:t>
            </a:r>
            <a:endParaRPr lang="en-US" sz="4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32</a:t>
            </a:fld>
            <a:endParaRPr lang="en-US" altLang="en-US">
              <a:solidFill>
                <a:srgbClr val="000000"/>
              </a:solidFill>
            </a:endParaRPr>
          </a:p>
        </p:txBody>
      </p:sp>
    </p:spTree>
    <p:extLst>
      <p:ext uri="{BB962C8B-B14F-4D97-AF65-F5344CB8AC3E}">
        <p14:creationId xmlns:p14="http://schemas.microsoft.com/office/powerpoint/2010/main" val="3663732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Retrospective on RowHammer &amp; Future</a:t>
            </a:r>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320</a:t>
            </a:fld>
            <a:endParaRPr lang="en-US">
              <a:solidFill>
                <a:srgbClr val="000000"/>
              </a:solidFill>
            </a:endParaRPr>
          </a:p>
        </p:txBody>
      </p:sp>
      <p:pic>
        <p:nvPicPr>
          <p:cNvPr id="3" name="Picture 2"/>
          <p:cNvPicPr>
            <a:picLocks noChangeAspect="1"/>
          </p:cNvPicPr>
          <p:nvPr/>
        </p:nvPicPr>
        <p:blipFill>
          <a:blip r:embed="rId2"/>
          <a:stretch>
            <a:fillRect/>
          </a:stretch>
        </p:blipFill>
        <p:spPr>
          <a:xfrm>
            <a:off x="15324" y="3789040"/>
            <a:ext cx="9144000" cy="2046514"/>
          </a:xfrm>
          <a:prstGeom prst="rect">
            <a:avLst/>
          </a:prstGeom>
        </p:spPr>
      </p:pic>
      <p:sp>
        <p:nvSpPr>
          <p:cNvPr id="5" name="Rectangle 4"/>
          <p:cNvSpPr/>
          <p:nvPr/>
        </p:nvSpPr>
        <p:spPr>
          <a:xfrm>
            <a:off x="1115616" y="6519446"/>
            <a:ext cx="9865096" cy="323165"/>
          </a:xfrm>
          <a:prstGeom prst="rect">
            <a:avLst/>
          </a:prstGeom>
        </p:spPr>
        <p:txBody>
          <a:bodyPr wrap="square">
            <a:spAutoFit/>
          </a:bodyPr>
          <a:lstStyle/>
          <a:p>
            <a:r>
              <a:rPr lang="en-US" sz="1500" dirty="0">
                <a:solidFill>
                  <a:srgbClr val="000000"/>
                </a:solidFill>
                <a:hlinkClick r:id="rId3"/>
              </a:rPr>
              <a:t>https://people.inf.ethz.ch/omutlu/pub/rowhammer-and-other-memory-issues_date17.</a:t>
            </a:r>
            <a:r>
              <a:rPr lang="en-US" sz="1500" dirty="0" smtClean="0">
                <a:solidFill>
                  <a:srgbClr val="000000"/>
                </a:solidFill>
                <a:hlinkClick r:id="rId3"/>
              </a:rPr>
              <a:t>pdf</a:t>
            </a:r>
            <a:r>
              <a:rPr lang="en-US" sz="1500" dirty="0" smtClean="0">
                <a:solidFill>
                  <a:srgbClr val="000000"/>
                </a:solidFill>
              </a:rPr>
              <a:t> </a:t>
            </a:r>
            <a:endParaRPr lang="en-US" sz="1500" dirty="0">
              <a:solidFill>
                <a:srgbClr val="000000"/>
              </a:solidFill>
            </a:endParaRPr>
          </a:p>
        </p:txBody>
      </p:sp>
      <p:sp>
        <p:nvSpPr>
          <p:cNvPr id="8" name="Content Placeholder 2"/>
          <p:cNvSpPr>
            <a:spLocks noGrp="1"/>
          </p:cNvSpPr>
          <p:nvPr>
            <p:ph idx="1"/>
          </p:nvPr>
        </p:nvSpPr>
        <p:spPr>
          <a:xfrm>
            <a:off x="228600" y="548680"/>
            <a:ext cx="8915400" cy="5153025"/>
          </a:xfrm>
        </p:spPr>
        <p:txBody>
          <a:bodyPr/>
          <a:lstStyle/>
          <a:p>
            <a:endParaRPr lang="en-US" dirty="0" smtClean="0"/>
          </a:p>
          <a:p>
            <a:r>
              <a:rPr lang="en-US" sz="2000" dirty="0"/>
              <a:t>Onur Mutlu,</a:t>
            </a:r>
            <a:br>
              <a:rPr lang="en-US" sz="2000" dirty="0"/>
            </a:br>
            <a:r>
              <a:rPr lang="en-US" sz="2000" b="1" dirty="0">
                <a:hlinkClick r:id="rId3"/>
              </a:rPr>
              <a:t>"The RowHammer Problem and Other Issues We May Face as Memory Becomes Denser"</a:t>
            </a:r>
            <a:r>
              <a:rPr lang="en-US" sz="2000" dirty="0"/>
              <a:t> </a:t>
            </a:r>
            <a:br>
              <a:rPr lang="en-US" sz="2000" dirty="0"/>
            </a:br>
            <a:r>
              <a:rPr lang="en-US" sz="2000" i="1" dirty="0"/>
              <a:t>Invited Paper in Proceedings of the </a:t>
            </a:r>
            <a:r>
              <a:rPr lang="en-US" sz="2000" i="1" dirty="0">
                <a:hlinkClick r:id="rId4"/>
              </a:rPr>
              <a:t>Design, Automation, and Test in Europe Conference</a:t>
            </a:r>
            <a:r>
              <a:rPr lang="en-US" sz="2000" i="1" dirty="0"/>
              <a:t> (</a:t>
            </a:r>
            <a:r>
              <a:rPr lang="en-US" sz="2000" b="1" i="1" dirty="0"/>
              <a:t>DATE</a:t>
            </a:r>
            <a:r>
              <a:rPr lang="en-US" sz="2000" i="1" dirty="0"/>
              <a:t>)</a:t>
            </a:r>
            <a:r>
              <a:rPr lang="en-US" sz="2000" dirty="0"/>
              <a:t>, Lausanne, Switzerland, March 2017.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p>
        </p:txBody>
      </p:sp>
    </p:spTree>
    <p:extLst>
      <p:ext uri="{BB962C8B-B14F-4D97-AF65-F5344CB8AC3E}">
        <p14:creationId xmlns:p14="http://schemas.microsoft.com/office/powerpoint/2010/main" val="317412821"/>
      </p:ext>
    </p:extLst>
  </p:cSld>
  <p:clrMapOvr>
    <a:masterClrMapping/>
  </p:clrMapOvr>
  <p:transition/>
  <p:timing>
    <p:tnLst>
      <p:par>
        <p:cTn id="1" dur="indefinite" restart="never" nodeType="tmRoot"/>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and Opportunity for Future</a:t>
            </a:r>
            <a:endParaRPr lang="en-US" dirty="0"/>
          </a:p>
        </p:txBody>
      </p:sp>
      <p:sp>
        <p:nvSpPr>
          <p:cNvPr id="3" name="Content Placeholder 2"/>
          <p:cNvSpPr>
            <a:spLocks noGrp="1"/>
          </p:cNvSpPr>
          <p:nvPr>
            <p:ph idx="1"/>
          </p:nvPr>
        </p:nvSpPr>
        <p:spPr>
          <a:xfrm>
            <a:off x="0" y="1772816"/>
            <a:ext cx="9144000" cy="2088232"/>
          </a:xfrm>
        </p:spPr>
        <p:txBody>
          <a:bodyPr/>
          <a:lstStyle/>
          <a:p>
            <a:pPr marL="0" indent="0" algn="ctr">
              <a:buNone/>
            </a:pPr>
            <a:r>
              <a:rPr lang="en-US" sz="6400" dirty="0" smtClean="0">
                <a:solidFill>
                  <a:srgbClr val="FF0000"/>
                </a:solidFill>
              </a:rPr>
              <a:t>Fundamentally</a:t>
            </a:r>
          </a:p>
          <a:p>
            <a:pPr marL="0" indent="0" algn="ctr">
              <a:buNone/>
            </a:pPr>
            <a:r>
              <a:rPr lang="en-US" sz="6400" dirty="0" smtClean="0">
                <a:solidFill>
                  <a:srgbClr val="0000FF"/>
                </a:solidFill>
              </a:rPr>
              <a:t>Secure, Reliable, Safe</a:t>
            </a:r>
          </a:p>
          <a:p>
            <a:pPr marL="0" indent="0" algn="ctr">
              <a:buNone/>
            </a:pPr>
            <a:r>
              <a:rPr lang="en-US" sz="6400" dirty="0" smtClean="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321</a:t>
            </a:fld>
            <a:endParaRPr lang="en-US"/>
          </a:p>
        </p:txBody>
      </p:sp>
    </p:spTree>
    <p:extLst>
      <p:ext uri="{BB962C8B-B14F-4D97-AF65-F5344CB8AC3E}">
        <p14:creationId xmlns:p14="http://schemas.microsoft.com/office/powerpoint/2010/main" val="407903399"/>
      </p:ext>
    </p:extLst>
  </p:cSld>
  <p:clrMapOvr>
    <a:masterClrMapping/>
  </p:clrMapOvr>
  <p:transition/>
  <p:timing>
    <p:tnLst>
      <p:par>
        <p:cT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Future of Main Memory</a:t>
            </a:r>
            <a:endParaRPr lang="en-US" dirty="0"/>
          </a:p>
        </p:txBody>
      </p:sp>
      <p:sp>
        <p:nvSpPr>
          <p:cNvPr id="3" name="Content Placeholder 2"/>
          <p:cNvSpPr>
            <a:spLocks noGrp="1"/>
          </p:cNvSpPr>
          <p:nvPr>
            <p:ph idx="1"/>
          </p:nvPr>
        </p:nvSpPr>
        <p:spPr>
          <a:xfrm>
            <a:off x="228600" y="1052736"/>
            <a:ext cx="8610600" cy="5195664"/>
          </a:xfrm>
        </p:spPr>
        <p:txBody>
          <a:bodyPr/>
          <a:lstStyle/>
          <a:p>
            <a:r>
              <a:rPr lang="en-US" dirty="0" smtClean="0"/>
              <a:t>DRAM is becoming less reliable </a:t>
            </a:r>
            <a:r>
              <a:rPr lang="en-US" dirty="0" smtClean="0">
                <a:sym typeface="Wingdings"/>
              </a:rPr>
              <a:t> more vulnerable</a:t>
            </a:r>
          </a:p>
          <a:p>
            <a:endParaRPr lang="en-US" dirty="0">
              <a:sym typeface="Wingdings"/>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322</a:t>
            </a:fld>
            <a:endParaRPr lang="en-US" altLang="en-US">
              <a:solidFill>
                <a:srgbClr val="000000"/>
              </a:solidFill>
            </a:endParaRPr>
          </a:p>
        </p:txBody>
      </p:sp>
    </p:spTree>
    <p:extLst>
      <p:ext uri="{BB962C8B-B14F-4D97-AF65-F5344CB8AC3E}">
        <p14:creationId xmlns:p14="http://schemas.microsoft.com/office/powerpoint/2010/main" val="86462576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2400"/>
            <a:ext cx="9144000" cy="884238"/>
          </a:xfrm>
        </p:spPr>
        <p:txBody>
          <a:bodyPr/>
          <a:lstStyle/>
          <a:p>
            <a:r>
              <a:rPr lang="en-US" dirty="0" smtClean="0"/>
              <a:t>Large-Scale Failure Analysis of DRAM Chips</a:t>
            </a:r>
            <a:endParaRPr lang="en-US" dirty="0"/>
          </a:p>
        </p:txBody>
      </p:sp>
      <p:sp>
        <p:nvSpPr>
          <p:cNvPr id="3" name="Content Placeholder 2"/>
          <p:cNvSpPr>
            <a:spLocks noGrp="1"/>
          </p:cNvSpPr>
          <p:nvPr>
            <p:ph idx="1"/>
          </p:nvPr>
        </p:nvSpPr>
        <p:spPr>
          <a:xfrm>
            <a:off x="228600" y="980728"/>
            <a:ext cx="8610600" cy="5153025"/>
          </a:xfrm>
        </p:spPr>
        <p:txBody>
          <a:bodyPr/>
          <a:lstStyle/>
          <a:p>
            <a:r>
              <a:rPr lang="en-US" dirty="0" smtClean="0">
                <a:solidFill>
                  <a:srgbClr val="0000FF"/>
                </a:solidFill>
              </a:rPr>
              <a:t>Analysis and modeling of memory errors found in all of Facebook’s server fleet</a:t>
            </a:r>
          </a:p>
          <a:p>
            <a:endParaRPr lang="en-US" dirty="0" smtClean="0"/>
          </a:p>
          <a:p>
            <a:r>
              <a:rPr lang="en-US" sz="2000" dirty="0"/>
              <a:t>Justin Meza, </a:t>
            </a:r>
            <a:r>
              <a:rPr lang="en-US" sz="2000" dirty="0" err="1"/>
              <a:t>Qiang</a:t>
            </a:r>
            <a:r>
              <a:rPr lang="en-US" sz="2000" dirty="0"/>
              <a:t> Wu, </a:t>
            </a:r>
            <a:r>
              <a:rPr lang="en-US" sz="2000" dirty="0" err="1"/>
              <a:t>Sanjeev</a:t>
            </a:r>
            <a:r>
              <a:rPr lang="en-US" sz="2000" dirty="0"/>
              <a:t> Kumar, and Onur Mutlu,</a:t>
            </a:r>
            <a:br>
              <a:rPr lang="en-US" sz="2000" dirty="0"/>
            </a:br>
            <a:r>
              <a:rPr lang="en-US" sz="2000" b="1" dirty="0">
                <a:hlinkClick r:id="rId2"/>
              </a:rPr>
              <a:t>"Revisiting Memory Errors in Large-Scale Production Data Centers: Analysis and Modeling of New Trends from the Field"</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DRAM Error Model</a:t>
            </a:r>
            <a:r>
              <a:rPr lang="en-US" sz="2000" dirty="0"/>
              <a:t>] </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323</a:t>
            </a:fld>
            <a:endParaRPr lang="en-US">
              <a:solidFill>
                <a:srgbClr val="000000"/>
              </a:solidFill>
            </a:endParaRPr>
          </a:p>
        </p:txBody>
      </p:sp>
      <p:pic>
        <p:nvPicPr>
          <p:cNvPr id="5" name="Picture 4"/>
          <p:cNvPicPr>
            <a:picLocks noChangeAspect="1"/>
          </p:cNvPicPr>
          <p:nvPr/>
        </p:nvPicPr>
        <p:blipFill>
          <a:blip r:embed="rId7"/>
          <a:stretch>
            <a:fillRect/>
          </a:stretch>
        </p:blipFill>
        <p:spPr>
          <a:xfrm>
            <a:off x="0" y="4941168"/>
            <a:ext cx="9144000" cy="1475117"/>
          </a:xfrm>
          <a:prstGeom prst="rect">
            <a:avLst/>
          </a:prstGeom>
        </p:spPr>
      </p:pic>
    </p:spTree>
    <p:extLst>
      <p:ext uri="{BB962C8B-B14F-4D97-AF65-F5344CB8AC3E}">
        <p14:creationId xmlns:p14="http://schemas.microsoft.com/office/powerpoint/2010/main" val="1890943981"/>
      </p:ext>
    </p:extLst>
  </p:cSld>
  <p:clrMapOvr>
    <a:masterClrMapping/>
  </p:clrMapOvr>
  <p:transition/>
  <p:timing>
    <p:tnLst>
      <p:par>
        <p:cTn id="1" dur="indefinite" restart="never" nodeType="tmRoot"/>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 name="Shape 402"/>
          <p:cNvSpPr/>
          <p:nvPr/>
        </p:nvSpPr>
        <p:spPr>
          <a:xfrm rot="548035">
            <a:off x="7015296" y="2547039"/>
            <a:ext cx="1740409" cy="1890774"/>
          </a:xfrm>
          <a:prstGeom prst="rect">
            <a:avLst/>
          </a:prstGeom>
          <a:solidFill>
            <a:srgbClr val="FFFFFF"/>
          </a:solidFill>
          <a:ln w="25400">
            <a:solidFill/>
            <a:miter lim="400000"/>
          </a:ln>
          <a:effectLst>
            <a:outerShdw blurRad="190500" dist="8455" dir="5400000" rotWithShape="0">
              <a:srgbClr val="000000"/>
            </a:outerShdw>
          </a:effectLst>
          <a:extLst>
            <a:ext uri="{C572A759-6A51-4108-AA02-DFA0A04FC94B}">
              <ma14:wrappingTextBoxFlag xmlns:ma14="http://schemas.microsoft.com/office/mac/drawingml/2011/main" val="1"/>
            </a:ext>
          </a:extLst>
        </p:spPr>
        <p:txBody>
          <a:bodyPr wrap="none" lIns="0" tIns="0" rIns="0" bIns="0" anchor="b">
            <a:spAutoFit/>
          </a:bodyPr>
          <a:lstStyle/>
          <a:p>
            <a:pPr algn="ctr">
              <a:lnSpc>
                <a:spcPct val="80000"/>
              </a:lnSpc>
              <a:defRPr spc="0">
                <a:solidFill>
                  <a:srgbClr val="000000"/>
                </a:solidFill>
              </a:defRPr>
            </a:pPr>
            <a:r>
              <a:rPr sz="3800" i="1" spc="-38" dirty="0">
                <a:solidFill>
                  <a:srgbClr val="405F82"/>
                </a:solidFill>
                <a:latin typeface="Garamond"/>
                <a:sym typeface="Vista Sans OT Medium"/>
              </a:rPr>
              <a:t>Intuition:</a:t>
            </a:r>
            <a:br>
              <a:rPr sz="3800" i="1" spc="-38" dirty="0">
                <a:solidFill>
                  <a:srgbClr val="405F82"/>
                </a:solidFill>
                <a:latin typeface="Garamond"/>
                <a:sym typeface="Vista Sans OT Medium"/>
              </a:rPr>
            </a:br>
            <a:r>
              <a:rPr sz="3800" i="1" spc="-38" dirty="0">
                <a:solidFill>
                  <a:srgbClr val="405F82"/>
                </a:solidFill>
                <a:latin typeface="Garamond"/>
                <a:sym typeface="Vista Sans OT Medium"/>
              </a:rPr>
              <a:t>quadratic</a:t>
            </a:r>
            <a:br>
              <a:rPr sz="3800" i="1" spc="-38" dirty="0">
                <a:solidFill>
                  <a:srgbClr val="405F82"/>
                </a:solidFill>
                <a:latin typeface="Garamond"/>
                <a:sym typeface="Vista Sans OT Medium"/>
              </a:rPr>
            </a:br>
            <a:r>
              <a:rPr sz="3800" i="1" spc="-38" dirty="0">
                <a:solidFill>
                  <a:srgbClr val="405F82"/>
                </a:solidFill>
                <a:latin typeface="Garamond"/>
                <a:sym typeface="Vista Sans OT Medium"/>
              </a:rPr>
              <a:t>increase in</a:t>
            </a:r>
            <a:br>
              <a:rPr sz="3800" i="1" spc="-38" dirty="0">
                <a:solidFill>
                  <a:srgbClr val="405F82"/>
                </a:solidFill>
                <a:latin typeface="Garamond"/>
                <a:sym typeface="Vista Sans OT Medium"/>
              </a:rPr>
            </a:br>
            <a:r>
              <a:rPr sz="3800" i="1" spc="-38" dirty="0">
                <a:solidFill>
                  <a:srgbClr val="405F82"/>
                </a:solidFill>
                <a:latin typeface="Garamond"/>
                <a:sym typeface="Vista Sans OT Medium"/>
              </a:rPr>
              <a:t>capacity</a:t>
            </a:r>
          </a:p>
        </p:txBody>
      </p:sp>
      <p:sp>
        <p:nvSpPr>
          <p:cNvPr id="4" name="Shape 305"/>
          <p:cNvSpPr/>
          <p:nvPr/>
        </p:nvSpPr>
        <p:spPr>
          <a:xfrm>
            <a:off x="251520" y="324366"/>
            <a:ext cx="8889400" cy="1016402"/>
          </a:xfrm>
          <a:prstGeom prst="rect">
            <a:avLst/>
          </a:prstGeom>
          <a:ln w="12700">
            <a:miter lim="400000"/>
          </a:ln>
          <a:extLst>
            <a:ext uri="{C572A759-6A51-4108-AA02-DFA0A04FC94B}">
              <ma14:wrappingTextBoxFlag xmlns:ma14="http://schemas.microsoft.com/office/mac/drawingml/2011/main" val="1"/>
            </a:ext>
          </a:extLst>
        </p:spPr>
        <p:txBody>
          <a:bodyPr wrap="none" lIns="38466" tIns="38466" rIns="38466" bIns="38466" anchor="ctr">
            <a:spAutoFit/>
          </a:bodyPr>
          <a:lstStyle>
            <a:lvl1pPr>
              <a:defRPr sz="8000" b="1" spc="-79">
                <a:solidFill>
                  <a:srgbClr val="000000"/>
                </a:solidFill>
              </a:defRPr>
            </a:lvl1pPr>
          </a:lstStyle>
          <a:p>
            <a:pPr>
              <a:defRPr sz="1800" b="0" spc="0"/>
            </a:pPr>
            <a:r>
              <a:rPr lang="en-US" sz="6100" b="0" spc="-60" dirty="0" smtClean="0"/>
              <a:t>DRAM Reliability Reducing</a:t>
            </a:r>
            <a:endParaRPr sz="6100" b="0" spc="-60" dirty="0"/>
          </a:p>
        </p:txBody>
      </p:sp>
      <p:pic>
        <p:nvPicPr>
          <p:cNvPr id="3" name="Picture 2"/>
          <p:cNvPicPr>
            <a:picLocks noChangeAspect="1"/>
          </p:cNvPicPr>
          <p:nvPr/>
        </p:nvPicPr>
        <p:blipFill>
          <a:blip r:embed="rId2"/>
          <a:stretch>
            <a:fillRect/>
          </a:stretch>
        </p:blipFill>
        <p:spPr>
          <a:xfrm>
            <a:off x="1331640" y="1196752"/>
            <a:ext cx="5419912" cy="5436411"/>
          </a:xfrm>
          <a:prstGeom prst="rect">
            <a:avLst/>
          </a:prstGeom>
        </p:spPr>
      </p:pic>
    </p:spTree>
    <p:extLst>
      <p:ext uri="{BB962C8B-B14F-4D97-AF65-F5344CB8AC3E}">
        <p14:creationId xmlns:p14="http://schemas.microsoft.com/office/powerpoint/2010/main" val="1639331833"/>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2" grpId="0" animBg="1"/>
    </p:bld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Aside: SSD Error Analysis in </a:t>
            </a:r>
            <a:r>
              <a:rPr lang="en-US" dirty="0"/>
              <a:t>t</a:t>
            </a:r>
            <a:r>
              <a:rPr lang="en-US" dirty="0" smtClean="0"/>
              <a:t>he Field</a:t>
            </a:r>
            <a:endParaRPr lang="en-US" dirty="0"/>
          </a:p>
        </p:txBody>
      </p:sp>
      <p:sp>
        <p:nvSpPr>
          <p:cNvPr id="3" name="Content Placeholder 2"/>
          <p:cNvSpPr>
            <a:spLocks noGrp="1"/>
          </p:cNvSpPr>
          <p:nvPr>
            <p:ph idx="1"/>
          </p:nvPr>
        </p:nvSpPr>
        <p:spPr/>
        <p:txBody>
          <a:bodyPr/>
          <a:lstStyle/>
          <a:p>
            <a:r>
              <a:rPr lang="en-US" sz="2200" dirty="0" smtClean="0">
                <a:solidFill>
                  <a:srgbClr val="0000FF"/>
                </a:solidFill>
              </a:rPr>
              <a:t>First large-scale field study of flash memory errors</a:t>
            </a:r>
          </a:p>
          <a:p>
            <a:endParaRPr lang="en-US" sz="2200" dirty="0" smtClean="0">
              <a:solidFill>
                <a:srgbClr val="0000FF"/>
              </a:solidFill>
            </a:endParaRPr>
          </a:p>
          <a:p>
            <a:r>
              <a:rPr lang="en-US" sz="2200" dirty="0" smtClean="0"/>
              <a:t>Justin </a:t>
            </a:r>
            <a:r>
              <a:rPr lang="en-US" sz="2200" dirty="0"/>
              <a:t>Meza, </a:t>
            </a:r>
            <a:r>
              <a:rPr lang="en-US" sz="2200" dirty="0" err="1"/>
              <a:t>Qiang</a:t>
            </a:r>
            <a:r>
              <a:rPr lang="en-US" sz="2200" dirty="0"/>
              <a:t> Wu, </a:t>
            </a:r>
            <a:r>
              <a:rPr lang="en-US" sz="2200" dirty="0" err="1"/>
              <a:t>Sanjeev</a:t>
            </a:r>
            <a:r>
              <a:rPr lang="en-US" sz="2200" dirty="0"/>
              <a:t> Kumar, and Onur Mutlu,</a:t>
            </a:r>
            <a:br>
              <a:rPr lang="en-US" sz="2200" dirty="0"/>
            </a:br>
            <a:r>
              <a:rPr lang="en-US" sz="2200" b="1" dirty="0">
                <a:hlinkClick r:id="rId2"/>
              </a:rPr>
              <a:t>"A Large-Scale Study of Flash Memory Errors in the Field"</a:t>
            </a:r>
            <a:r>
              <a:rPr lang="en-US" sz="2200" dirty="0"/>
              <a:t> </a:t>
            </a:r>
            <a:br>
              <a:rPr lang="en-US" sz="2200" dirty="0"/>
            </a:br>
            <a:r>
              <a:rPr lang="en-US" sz="2200" i="1" dirty="0"/>
              <a:t>Proceedings of the </a:t>
            </a:r>
            <a:r>
              <a:rPr lang="en-US" sz="2200" i="1" dirty="0">
                <a:hlinkClick r:id="rId3"/>
              </a:rPr>
              <a:t>ACM International Conference on Measurement and Modeling of Computer Systems</a:t>
            </a:r>
            <a:r>
              <a:rPr lang="en-US" sz="2200" i="1" dirty="0"/>
              <a:t> (</a:t>
            </a:r>
            <a:r>
              <a:rPr lang="en-US" sz="2200" b="1" i="1" dirty="0"/>
              <a:t>SIGMETRICS</a:t>
            </a:r>
            <a:r>
              <a:rPr lang="en-US" sz="2200" i="1" dirty="0"/>
              <a:t>)</a:t>
            </a:r>
            <a:r>
              <a:rPr lang="en-US" sz="2200" dirty="0"/>
              <a:t>, Portland, OR, June 2015.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r>
              <a:rPr lang="en-US" sz="2200" dirty="0">
                <a:hlinkClick r:id="rId6"/>
              </a:rPr>
              <a:t>Coverage at ZDNet</a:t>
            </a:r>
            <a:r>
              <a:rPr lang="en-US" sz="2200" dirty="0" smtClean="0"/>
              <a:t>]</a:t>
            </a:r>
            <a:endParaRPr lang="en-US" sz="2200" dirty="0"/>
          </a:p>
          <a:p>
            <a:endParaRPr lang="en-US" sz="2200" dirty="0" smtClean="0"/>
          </a:p>
          <a:p>
            <a:endParaRPr lang="en-US" dirty="0"/>
          </a:p>
        </p:txBody>
      </p:sp>
      <p:sp>
        <p:nvSpPr>
          <p:cNvPr id="4" name="Slide Number Placeholder 3"/>
          <p:cNvSpPr>
            <a:spLocks noGrp="1"/>
          </p:cNvSpPr>
          <p:nvPr>
            <p:ph type="sldNum" sz="quarter" idx="11"/>
          </p:nvPr>
        </p:nvSpPr>
        <p:spPr/>
        <p:txBody>
          <a:bodyPr/>
          <a:lstStyle/>
          <a:p>
            <a:pPr>
              <a:defRPr/>
            </a:pPr>
            <a:fld id="{76BB4180-6920-9C42-9DA1-4829E0437063}" type="slidenum">
              <a:rPr lang="en-US" smtClean="0">
                <a:solidFill>
                  <a:srgbClr val="000000"/>
                </a:solidFill>
              </a:rPr>
              <a:pPr>
                <a:defRPr/>
              </a:pPr>
              <a:t>325</a:t>
            </a:fld>
            <a:endParaRPr lang="en-US">
              <a:solidFill>
                <a:srgbClr val="000000"/>
              </a:solidFill>
            </a:endParaRPr>
          </a:p>
        </p:txBody>
      </p:sp>
      <p:pic>
        <p:nvPicPr>
          <p:cNvPr id="5" name="Picture 4"/>
          <p:cNvPicPr>
            <a:picLocks noChangeAspect="1"/>
          </p:cNvPicPr>
          <p:nvPr/>
        </p:nvPicPr>
        <p:blipFill>
          <a:blip r:embed="rId7"/>
          <a:stretch>
            <a:fillRect/>
          </a:stretch>
        </p:blipFill>
        <p:spPr>
          <a:xfrm>
            <a:off x="0" y="4708054"/>
            <a:ext cx="9144000" cy="1313234"/>
          </a:xfrm>
          <a:prstGeom prst="rect">
            <a:avLst/>
          </a:prstGeom>
        </p:spPr>
      </p:pic>
    </p:spTree>
    <p:extLst>
      <p:ext uri="{BB962C8B-B14F-4D97-AF65-F5344CB8AC3E}">
        <p14:creationId xmlns:p14="http://schemas.microsoft.com/office/powerpoint/2010/main" val="349262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Future of Main Memory</a:t>
            </a:r>
            <a:endParaRPr lang="en-US" dirty="0"/>
          </a:p>
        </p:txBody>
      </p:sp>
      <p:sp>
        <p:nvSpPr>
          <p:cNvPr id="3" name="Content Placeholder 2"/>
          <p:cNvSpPr>
            <a:spLocks noGrp="1"/>
          </p:cNvSpPr>
          <p:nvPr>
            <p:ph idx="1"/>
          </p:nvPr>
        </p:nvSpPr>
        <p:spPr>
          <a:xfrm>
            <a:off x="228600" y="1052736"/>
            <a:ext cx="8610600" cy="5195664"/>
          </a:xfrm>
        </p:spPr>
        <p:txBody>
          <a:bodyPr/>
          <a:lstStyle/>
          <a:p>
            <a:r>
              <a:rPr lang="en-US" dirty="0" smtClean="0"/>
              <a:t>DRAM is becoming less reliable </a:t>
            </a:r>
            <a:r>
              <a:rPr lang="en-US" dirty="0" smtClean="0">
                <a:sym typeface="Wingdings"/>
              </a:rPr>
              <a:t> more vulnerable</a:t>
            </a:r>
          </a:p>
          <a:p>
            <a:endParaRPr lang="en-US" dirty="0">
              <a:sym typeface="Wingdings"/>
            </a:endParaRPr>
          </a:p>
          <a:p>
            <a:r>
              <a:rPr lang="en-US" dirty="0" smtClean="0">
                <a:sym typeface="Wingdings"/>
              </a:rPr>
              <a:t>Due to difficulties in DRAM scaling, other problems may also appear (or they may be going unnoticed)</a:t>
            </a:r>
          </a:p>
          <a:p>
            <a:endParaRPr lang="en-US" dirty="0">
              <a:sym typeface="Wingdings"/>
            </a:endParaRPr>
          </a:p>
          <a:p>
            <a:r>
              <a:rPr lang="en-US" dirty="0" smtClean="0">
                <a:sym typeface="Wingdings"/>
              </a:rPr>
              <a:t>Some errors may already be slipping into the field</a:t>
            </a:r>
          </a:p>
          <a:p>
            <a:pPr lvl="1"/>
            <a:r>
              <a:rPr lang="en-US" dirty="0" smtClean="0">
                <a:sym typeface="Wingdings"/>
              </a:rPr>
              <a:t>Read disturb errors (</a:t>
            </a:r>
            <a:r>
              <a:rPr lang="en-US" dirty="0" err="1" smtClean="0">
                <a:sym typeface="Wingdings"/>
              </a:rPr>
              <a:t>Rowhammer</a:t>
            </a:r>
            <a:r>
              <a:rPr lang="en-US" dirty="0" smtClean="0">
                <a:sym typeface="Wingdings"/>
              </a:rPr>
              <a:t>)</a:t>
            </a:r>
          </a:p>
          <a:p>
            <a:pPr lvl="1"/>
            <a:r>
              <a:rPr lang="en-US" dirty="0" smtClean="0">
                <a:sym typeface="Wingdings"/>
              </a:rPr>
              <a:t>Retention errors</a:t>
            </a:r>
          </a:p>
          <a:p>
            <a:pPr lvl="1"/>
            <a:r>
              <a:rPr lang="en-US" dirty="0" smtClean="0">
                <a:sym typeface="Wingdings"/>
              </a:rPr>
              <a:t>Read errors, write errors</a:t>
            </a:r>
          </a:p>
          <a:p>
            <a:pPr lvl="1"/>
            <a:r>
              <a:rPr lang="en-US" dirty="0" smtClean="0">
                <a:sym typeface="Wingdings"/>
              </a:rPr>
              <a:t>…</a:t>
            </a:r>
          </a:p>
          <a:p>
            <a:endParaRPr lang="en-US" dirty="0">
              <a:sym typeface="Wingdings"/>
            </a:endParaRPr>
          </a:p>
          <a:p>
            <a:r>
              <a:rPr lang="en-US" dirty="0" smtClean="0">
                <a:solidFill>
                  <a:srgbClr val="FF0000"/>
                </a:solidFill>
                <a:sym typeface="Wingdings"/>
              </a:rPr>
              <a:t>These errors can also pose security vulnerabilities</a:t>
            </a:r>
            <a:endParaRPr lang="en-US" dirty="0">
              <a:solidFill>
                <a:srgbClr val="FF0000"/>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326</a:t>
            </a:fld>
            <a:endParaRPr lang="en-US" altLang="en-US">
              <a:solidFill>
                <a:srgbClr val="000000"/>
              </a:solidFill>
            </a:endParaRPr>
          </a:p>
        </p:txBody>
      </p:sp>
      <p:sp>
        <p:nvSpPr>
          <p:cNvPr id="5" name="Rectangle 4"/>
          <p:cNvSpPr>
            <a:spLocks noChangeArrowheads="1"/>
          </p:cNvSpPr>
          <p:nvPr/>
        </p:nvSpPr>
        <p:spPr bwMode="auto">
          <a:xfrm>
            <a:off x="899593" y="4005064"/>
            <a:ext cx="2232248" cy="432049"/>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 xmlns:a14="http://schemas.microsoft.com/office/drawing/2010/main">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7419607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DRAM Data Retention Time Failures</a:t>
            </a:r>
            <a:endParaRPr lang="en-US" dirty="0"/>
          </a:p>
        </p:txBody>
      </p:sp>
      <p:sp>
        <p:nvSpPr>
          <p:cNvPr id="3" name="Content Placeholder 2"/>
          <p:cNvSpPr>
            <a:spLocks noGrp="1"/>
          </p:cNvSpPr>
          <p:nvPr>
            <p:ph idx="1"/>
          </p:nvPr>
        </p:nvSpPr>
        <p:spPr/>
        <p:txBody>
          <a:bodyPr/>
          <a:lstStyle/>
          <a:p>
            <a:r>
              <a:rPr lang="en-US" dirty="0" smtClean="0"/>
              <a:t>Determining the data retention time of a cell/row is getting more difficult</a:t>
            </a:r>
          </a:p>
          <a:p>
            <a:endParaRPr lang="en-US" dirty="0"/>
          </a:p>
          <a:p>
            <a:r>
              <a:rPr lang="en-US" dirty="0" smtClean="0"/>
              <a:t>Retention failures may already be slipping into the field</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327</a:t>
            </a:fld>
            <a:endParaRPr lang="en-US" altLang="en-US">
              <a:solidFill>
                <a:srgbClr val="000000"/>
              </a:solidFill>
            </a:endParaRPr>
          </a:p>
        </p:txBody>
      </p:sp>
    </p:spTree>
    <p:extLst>
      <p:ext uri="{BB962C8B-B14F-4D97-AF65-F5344CB8AC3E}">
        <p14:creationId xmlns:p14="http://schemas.microsoft.com/office/powerpoint/2010/main" val="18436993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980728"/>
            <a:ext cx="8610600" cy="5153025"/>
          </a:xfrm>
        </p:spPr>
        <p:txBody>
          <a:bodyPr/>
          <a:lstStyle/>
          <a:p>
            <a:r>
              <a:rPr lang="en-US" sz="1800" dirty="0"/>
              <a:t>Jamie Liu, Ben </a:t>
            </a:r>
            <a:r>
              <a:rPr lang="en-US" sz="1800" dirty="0" err="1"/>
              <a:t>Jaiyen</a:t>
            </a:r>
            <a:r>
              <a:rPr lang="en-US" sz="1800" dirty="0"/>
              <a:t>, Yoongu Kim, Chris Wilkerson, and </a:t>
            </a:r>
            <a:r>
              <a:rPr lang="en-US" sz="1800" u="sng" dirty="0"/>
              <a:t>Onur Mutlu</a:t>
            </a:r>
            <a:r>
              <a:rPr lang="en-US" sz="1800" dirty="0"/>
              <a:t>,</a:t>
            </a:r>
            <a:br>
              <a:rPr lang="en-US" sz="1800" dirty="0"/>
            </a:br>
            <a:r>
              <a:rPr lang="en-US" sz="1800" b="1" dirty="0">
                <a:hlinkClick r:id="rId2"/>
              </a:rPr>
              <a:t>"An Experimental Study of Data Retention Behavior in Modern DRAM Devices: Implications for Retention Time Profiling Mechanisms"</a:t>
            </a:r>
            <a:r>
              <a:rPr lang="en-US" sz="1800" dirty="0"/>
              <a:t/>
            </a:r>
            <a:br>
              <a:rPr lang="en-US" sz="1800" dirty="0"/>
            </a:br>
            <a:r>
              <a:rPr lang="en-US" sz="1800" i="1" dirty="0"/>
              <a:t>Proceedings of the </a:t>
            </a:r>
            <a:r>
              <a:rPr lang="en-US" sz="1800" i="1" dirty="0">
                <a:hlinkClick r:id="rId3"/>
              </a:rPr>
              <a:t>40th International Symposium on Computer Architecture</a:t>
            </a:r>
            <a:r>
              <a:rPr lang="en-US" sz="1800" i="1" dirty="0"/>
              <a:t> (</a:t>
            </a:r>
            <a:r>
              <a:rPr lang="en-US" sz="1800" b="1" i="1" dirty="0"/>
              <a:t>ISCA</a:t>
            </a:r>
            <a:r>
              <a:rPr lang="en-US" sz="1800" i="1" dirty="0"/>
              <a:t>)</a:t>
            </a:r>
            <a:r>
              <a:rPr lang="en-US" sz="1800" dirty="0"/>
              <a:t>, Tel-Aviv, Israel, June 2013. </a:t>
            </a:r>
            <a:r>
              <a:rPr lang="en-US" sz="1800" dirty="0">
                <a:hlinkClick r:id="rId4"/>
              </a:rPr>
              <a:t>Slides (ppt)</a:t>
            </a:r>
            <a:r>
              <a:rPr lang="en-US" sz="1800" dirty="0"/>
              <a:t> </a:t>
            </a:r>
            <a:r>
              <a:rPr lang="en-US" sz="1800" dirty="0">
                <a:hlinkClick r:id="rId5"/>
              </a:rPr>
              <a:t>Slides (pdf)</a:t>
            </a:r>
            <a:endParaRPr lang="en-US" sz="1800"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328</a:t>
            </a:fld>
            <a:endParaRPr lang="en-US">
              <a:solidFill>
                <a:srgbClr val="000000"/>
              </a:solidFill>
            </a:endParaRPr>
          </a:p>
        </p:txBody>
      </p:sp>
      <p:pic>
        <p:nvPicPr>
          <p:cNvPr id="5" name="Picture 4"/>
          <p:cNvPicPr>
            <a:picLocks noChangeAspect="1"/>
          </p:cNvPicPr>
          <p:nvPr/>
        </p:nvPicPr>
        <p:blipFill>
          <a:blip r:embed="rId6"/>
          <a:stretch>
            <a:fillRect/>
          </a:stretch>
        </p:blipFill>
        <p:spPr>
          <a:xfrm>
            <a:off x="0" y="2751315"/>
            <a:ext cx="9144000" cy="4134069"/>
          </a:xfrm>
          <a:prstGeom prst="rect">
            <a:avLst/>
          </a:prstGeom>
        </p:spPr>
      </p:pic>
      <p:sp>
        <p:nvSpPr>
          <p:cNvPr id="7" name="Title 1"/>
          <p:cNvSpPr>
            <a:spLocks noGrp="1"/>
          </p:cNvSpPr>
          <p:nvPr>
            <p:ph type="title"/>
          </p:nvPr>
        </p:nvSpPr>
        <p:spPr>
          <a:xfrm>
            <a:off x="228600" y="152400"/>
            <a:ext cx="8610600" cy="884238"/>
          </a:xfrm>
        </p:spPr>
        <p:txBody>
          <a:bodyPr/>
          <a:lstStyle/>
          <a:p>
            <a:r>
              <a:rPr lang="en-US" dirty="0" smtClean="0"/>
              <a:t>Analysis of Retention Failures </a:t>
            </a:r>
            <a:r>
              <a:rPr lang="en-US" sz="3000" b="1" dirty="0" smtClean="0"/>
              <a:t>[ISCA’13]</a:t>
            </a:r>
            <a:endParaRPr lang="en-US" sz="3000" b="1" dirty="0"/>
          </a:p>
        </p:txBody>
      </p:sp>
    </p:spTree>
    <p:extLst>
      <p:ext uri="{BB962C8B-B14F-4D97-AF65-F5344CB8AC3E}">
        <p14:creationId xmlns:p14="http://schemas.microsoft.com/office/powerpoint/2010/main" val="10130967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Two Challenges to Retention Time Profiling</a:t>
            </a:r>
          </a:p>
        </p:txBody>
      </p:sp>
      <p:sp>
        <p:nvSpPr>
          <p:cNvPr id="3" name="Content Placeholder 2"/>
          <p:cNvSpPr>
            <a:spLocks noGrp="1"/>
          </p:cNvSpPr>
          <p:nvPr>
            <p:ph idx="1"/>
          </p:nvPr>
        </p:nvSpPr>
        <p:spPr>
          <a:xfrm>
            <a:off x="238125" y="1095375"/>
            <a:ext cx="8905875" cy="5153025"/>
          </a:xfrm>
        </p:spPr>
        <p:txBody>
          <a:bodyPr/>
          <a:lstStyle/>
          <a:p>
            <a:pPr>
              <a:defRPr/>
            </a:pPr>
            <a:r>
              <a:rPr lang="en-US" dirty="0" smtClean="0">
                <a:solidFill>
                  <a:srgbClr val="FF0000"/>
                </a:solidFill>
                <a:latin typeface="Tahoma" charset="0"/>
                <a:ea typeface="ＭＳ Ｐゴシック" charset="0"/>
                <a:cs typeface="ＭＳ Ｐゴシック" charset="0"/>
              </a:rPr>
              <a:t>Data </a:t>
            </a:r>
            <a:r>
              <a:rPr lang="en-US" dirty="0">
                <a:solidFill>
                  <a:srgbClr val="FF0000"/>
                </a:solidFill>
                <a:latin typeface="Tahoma" charset="0"/>
                <a:ea typeface="ＭＳ Ｐゴシック" charset="0"/>
                <a:cs typeface="ＭＳ Ｐゴシック" charset="0"/>
              </a:rPr>
              <a:t>Pattern Dependence (DPD</a:t>
            </a:r>
            <a:r>
              <a:rPr lang="en-US" dirty="0" smtClean="0">
                <a:solidFill>
                  <a:srgbClr val="FF0000"/>
                </a:solidFill>
                <a:latin typeface="Tahoma" charset="0"/>
                <a:ea typeface="ＭＳ Ｐゴシック" charset="0"/>
                <a:cs typeface="ＭＳ Ｐゴシック" charset="0"/>
              </a:rPr>
              <a:t>) </a:t>
            </a:r>
            <a:r>
              <a:rPr lang="en-US" dirty="0" smtClean="0">
                <a:latin typeface="Tahoma" charset="0"/>
                <a:ea typeface="ＭＳ Ｐゴシック" charset="0"/>
                <a:cs typeface="ＭＳ Ｐゴシック" charset="0"/>
              </a:rPr>
              <a:t>of retention time</a:t>
            </a:r>
          </a:p>
          <a:p>
            <a:pPr>
              <a:defRPr/>
            </a:pPr>
            <a:endParaRPr lang="en-US" dirty="0">
              <a:solidFill>
                <a:srgbClr val="FF0000"/>
              </a:solidFill>
              <a:latin typeface="Tahoma" charset="0"/>
              <a:ea typeface="ＭＳ Ｐゴシック" charset="0"/>
              <a:cs typeface="ＭＳ Ｐゴシック" charset="0"/>
            </a:endParaRPr>
          </a:p>
          <a:p>
            <a:pPr>
              <a:defRPr/>
            </a:pPr>
            <a:endParaRPr lang="en-US" dirty="0" smtClean="0">
              <a:solidFill>
                <a:srgbClr val="FF0000"/>
              </a:solidFill>
              <a:latin typeface="Tahoma" charset="0"/>
              <a:ea typeface="ＭＳ Ｐゴシック" charset="0"/>
              <a:cs typeface="ＭＳ Ｐゴシック" charset="0"/>
            </a:endParaRPr>
          </a:p>
          <a:p>
            <a:pPr>
              <a:defRPr/>
            </a:pPr>
            <a:endParaRPr lang="en-US" dirty="0">
              <a:solidFill>
                <a:srgbClr val="FF0000"/>
              </a:solidFill>
              <a:latin typeface="Tahoma" charset="0"/>
              <a:ea typeface="ＭＳ Ｐゴシック" charset="0"/>
              <a:cs typeface="ＭＳ Ｐゴシック" charset="0"/>
            </a:endParaRPr>
          </a:p>
          <a:p>
            <a:pPr marL="0" indent="0">
              <a:buFont typeface="Wingdings" charset="0"/>
              <a:buNone/>
              <a:defRPr/>
            </a:pPr>
            <a:endParaRPr lang="en-US" dirty="0">
              <a:solidFill>
                <a:srgbClr val="FF0000"/>
              </a:solidFill>
              <a:latin typeface="Tahoma" charset="0"/>
              <a:ea typeface="ＭＳ Ｐゴシック" charset="0"/>
              <a:cs typeface="ＭＳ Ｐゴシック" charset="0"/>
            </a:endParaRPr>
          </a:p>
          <a:p>
            <a:pPr>
              <a:defRPr/>
            </a:pPr>
            <a:r>
              <a:rPr lang="en-US" dirty="0" smtClean="0">
                <a:solidFill>
                  <a:srgbClr val="FF0000"/>
                </a:solidFill>
                <a:latin typeface="Tahoma" charset="0"/>
                <a:ea typeface="ＭＳ Ｐゴシック" charset="0"/>
                <a:cs typeface="ＭＳ Ｐゴシック" charset="0"/>
              </a:rPr>
              <a:t>Variable Retention Time (VRT) </a:t>
            </a:r>
            <a:r>
              <a:rPr lang="en-US" dirty="0" smtClean="0">
                <a:solidFill>
                  <a:srgbClr val="000000"/>
                </a:solidFill>
                <a:latin typeface="Tahoma" charset="0"/>
                <a:ea typeface="ＭＳ Ｐゴシック" charset="0"/>
                <a:cs typeface="ＭＳ Ｐゴシック" charset="0"/>
              </a:rPr>
              <a:t>phenomenon</a:t>
            </a:r>
            <a:endParaRPr lang="en-US" dirty="0">
              <a:solidFill>
                <a:srgbClr val="000000"/>
              </a:solidFill>
              <a:latin typeface="Tahoma" charset="0"/>
              <a:ea typeface="ＭＳ Ｐゴシック" charset="0"/>
              <a:cs typeface="ＭＳ Ｐゴシック" charset="0"/>
            </a:endParaRPr>
          </a:p>
        </p:txBody>
      </p:sp>
      <p:sp>
        <p:nvSpPr>
          <p:cNvPr id="222211"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2BADDEA-2833-0049-8538-3BDE34A5F6C9}" type="slidenum">
              <a:rPr lang="en-US" sz="1600">
                <a:solidFill>
                  <a:srgbClr val="000000"/>
                </a:solidFill>
                <a:latin typeface="Garamond" charset="0"/>
              </a:rPr>
              <a:pPr eaLnBrk="1" hangingPunct="1"/>
              <a:t>329</a:t>
            </a:fld>
            <a:endParaRPr lang="en-US" sz="1600">
              <a:solidFill>
                <a:srgbClr val="000000"/>
              </a:solidFill>
              <a:latin typeface="Garamond" charset="0"/>
            </a:endParaRPr>
          </a:p>
        </p:txBody>
      </p:sp>
    </p:spTree>
    <p:extLst>
      <p:ext uri="{BB962C8B-B14F-4D97-AF65-F5344CB8AC3E}">
        <p14:creationId xmlns:p14="http://schemas.microsoft.com/office/powerpoint/2010/main" val="1866673413"/>
      </p:ext>
    </p:extLst>
  </p:cSld>
  <p:clrMapOvr>
    <a:masterClrMapping/>
  </p:clrMapOvr>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Title 1"/>
          <p:cNvSpPr>
            <a:spLocks noGrp="1"/>
          </p:cNvSpPr>
          <p:nvPr>
            <p:ph type="title"/>
          </p:nvPr>
        </p:nvSpPr>
        <p:spPr/>
        <p:txBody>
          <a:bodyPr/>
          <a:lstStyle/>
          <a:p>
            <a:r>
              <a:rPr lang="en-US" dirty="0">
                <a:latin typeface="Garamond" charset="0"/>
              </a:rPr>
              <a:t>DRAM </a:t>
            </a:r>
            <a:r>
              <a:rPr lang="en-US" dirty="0" smtClean="0">
                <a:latin typeface="Garamond" charset="0"/>
              </a:rPr>
              <a:t>RowHammer</a:t>
            </a:r>
            <a:endParaRPr lang="en-US" dirty="0">
              <a:latin typeface="Garamond" charset="0"/>
            </a:endParaRPr>
          </a:p>
        </p:txBody>
      </p:sp>
      <p:sp>
        <p:nvSpPr>
          <p:cNvPr id="231426" name="Content Placeholder 2"/>
          <p:cNvSpPr>
            <a:spLocks noGrp="1"/>
          </p:cNvSpPr>
          <p:nvPr>
            <p:ph idx="1"/>
          </p:nvPr>
        </p:nvSpPr>
        <p:spPr>
          <a:xfrm>
            <a:off x="228600" y="1115020"/>
            <a:ext cx="8610600" cy="5194300"/>
          </a:xfrm>
        </p:spPr>
        <p:txBody>
          <a:bodyPr/>
          <a:lstStyle/>
          <a:p>
            <a:pPr marL="0" indent="0" algn="ctr">
              <a:buNone/>
            </a:pPr>
            <a:r>
              <a:rPr lang="en-US" sz="3200" dirty="0">
                <a:solidFill>
                  <a:srgbClr val="0000FF"/>
                </a:solidFill>
                <a:latin typeface="Tahoma" charset="0"/>
              </a:rPr>
              <a:t>A</a:t>
            </a:r>
            <a:r>
              <a:rPr lang="en-US" sz="3200" dirty="0" smtClean="0">
                <a:solidFill>
                  <a:srgbClr val="0000FF"/>
                </a:solidFill>
                <a:latin typeface="Tahoma" charset="0"/>
              </a:rPr>
              <a:t> </a:t>
            </a:r>
            <a:r>
              <a:rPr lang="en-US" sz="3200" dirty="0">
                <a:solidFill>
                  <a:srgbClr val="0000FF"/>
                </a:solidFill>
                <a:latin typeface="Tahoma" charset="0"/>
              </a:rPr>
              <a:t>simple hardware failure mechanism </a:t>
            </a:r>
            <a:endParaRPr lang="en-US" sz="3200" dirty="0" smtClean="0">
              <a:solidFill>
                <a:srgbClr val="0000FF"/>
              </a:solidFill>
              <a:latin typeface="Tahoma" charset="0"/>
            </a:endParaRPr>
          </a:p>
          <a:p>
            <a:pPr marL="0" indent="0" algn="ctr">
              <a:buNone/>
            </a:pPr>
            <a:r>
              <a:rPr lang="en-US" sz="3200" dirty="0" smtClean="0">
                <a:solidFill>
                  <a:srgbClr val="0000FF"/>
                </a:solidFill>
                <a:latin typeface="Tahoma" charset="0"/>
              </a:rPr>
              <a:t>can </a:t>
            </a:r>
            <a:r>
              <a:rPr lang="en-US" sz="3200" dirty="0">
                <a:solidFill>
                  <a:srgbClr val="0000FF"/>
                </a:solidFill>
                <a:latin typeface="Tahoma" charset="0"/>
              </a:rPr>
              <a:t>create a widespread </a:t>
            </a:r>
            <a:endParaRPr lang="en-US" sz="3200" dirty="0" smtClean="0">
              <a:solidFill>
                <a:srgbClr val="0000FF"/>
              </a:solidFill>
              <a:latin typeface="Tahoma" charset="0"/>
            </a:endParaRPr>
          </a:p>
          <a:p>
            <a:pPr marL="0" indent="0" algn="ctr">
              <a:buNone/>
            </a:pPr>
            <a:r>
              <a:rPr lang="en-US" sz="3200" dirty="0" smtClean="0">
                <a:solidFill>
                  <a:srgbClr val="FF0000"/>
                </a:solidFill>
                <a:latin typeface="Tahoma" charset="0"/>
              </a:rPr>
              <a:t>system </a:t>
            </a:r>
            <a:r>
              <a:rPr lang="en-US" sz="3200" dirty="0">
                <a:solidFill>
                  <a:srgbClr val="FF0000"/>
                </a:solidFill>
                <a:latin typeface="Tahoma" charset="0"/>
              </a:rPr>
              <a:t>security vulnerability</a:t>
            </a:r>
          </a:p>
        </p:txBody>
      </p:sp>
      <p:sp>
        <p:nvSpPr>
          <p:cNvPr id="230403"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52E3B1D-8F75-8B42-8367-02A3C0FD41CB}" type="slidenum">
              <a:rPr lang="en-US" sz="1600">
                <a:solidFill>
                  <a:srgbClr val="000000"/>
                </a:solidFill>
                <a:latin typeface="Garamond" charset="0"/>
                <a:cs typeface="Arial" charset="0"/>
              </a:rPr>
              <a:pPr eaLnBrk="1" hangingPunct="1"/>
              <a:t>33</a:t>
            </a:fld>
            <a:endParaRPr lang="en-US" sz="1600">
              <a:solidFill>
                <a:srgbClr val="000000"/>
              </a:solidFill>
              <a:latin typeface="Garamond" charset="0"/>
              <a:cs typeface="Arial" charset="0"/>
            </a:endParaRP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3046413"/>
            <a:ext cx="9144000" cy="38115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0031950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31426">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31426">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31426">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Two Challenges to Retention Time Profiling</a:t>
            </a:r>
          </a:p>
        </p:txBody>
      </p:sp>
      <p:sp>
        <p:nvSpPr>
          <p:cNvPr id="3" name="Content Placeholder 2"/>
          <p:cNvSpPr>
            <a:spLocks noGrp="1"/>
          </p:cNvSpPr>
          <p:nvPr>
            <p:ph idx="1"/>
          </p:nvPr>
        </p:nvSpPr>
        <p:spPr>
          <a:xfrm>
            <a:off x="165100" y="1095375"/>
            <a:ext cx="8978900" cy="5153025"/>
          </a:xfrm>
        </p:spPr>
        <p:txBody>
          <a:bodyPr/>
          <a:lstStyle/>
          <a:p>
            <a:r>
              <a:rPr lang="en-US">
                <a:solidFill>
                  <a:srgbClr val="FF0000"/>
                </a:solidFill>
                <a:latin typeface="Tahoma" charset="0"/>
                <a:ea typeface="ＭＳ Ｐゴシック" charset="0"/>
                <a:cs typeface="ＭＳ Ｐゴシック" charset="0"/>
              </a:rPr>
              <a:t>Challenge 1: Data Pattern Dependence (DPD)</a:t>
            </a:r>
          </a:p>
          <a:p>
            <a:pPr lvl="1"/>
            <a:r>
              <a:rPr lang="en-US">
                <a:solidFill>
                  <a:srgbClr val="0000FF"/>
                </a:solidFill>
                <a:latin typeface="Tahoma" charset="0"/>
                <a:ea typeface="ＭＳ Ｐゴシック" charset="0"/>
              </a:rPr>
              <a:t>Retention time of a DRAM cell depends on its value and the values of cells nearby it</a:t>
            </a:r>
          </a:p>
          <a:p>
            <a:pPr lvl="1"/>
            <a:endParaRPr lang="en-US" sz="1800">
              <a:latin typeface="Tahoma" charset="0"/>
              <a:ea typeface="ＭＳ Ｐゴシック" charset="0"/>
            </a:endParaRPr>
          </a:p>
          <a:p>
            <a:pPr lvl="1"/>
            <a:r>
              <a:rPr lang="en-US">
                <a:latin typeface="Tahoma" charset="0"/>
                <a:ea typeface="ＭＳ Ｐゴシック" charset="0"/>
              </a:rPr>
              <a:t>When a row is activated, all bitlines are perturbed simultaneously</a:t>
            </a:r>
          </a:p>
        </p:txBody>
      </p:sp>
      <p:sp>
        <p:nvSpPr>
          <p:cNvPr id="223235"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FD2CC19-049F-354C-8180-33C2AEE3F683}" type="slidenum">
              <a:rPr lang="en-US" sz="1600">
                <a:solidFill>
                  <a:srgbClr val="000000"/>
                </a:solidFill>
                <a:latin typeface="Garamond" charset="0"/>
              </a:rPr>
              <a:pPr eaLnBrk="1" hangingPunct="1"/>
              <a:t>330</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985963" y="3071813"/>
            <a:ext cx="5532437" cy="3675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Oval 1"/>
          <p:cNvSpPr/>
          <p:nvPr/>
        </p:nvSpPr>
        <p:spPr>
          <a:xfrm>
            <a:off x="2540000" y="3444875"/>
            <a:ext cx="4564063" cy="214313"/>
          </a:xfrm>
          <a:prstGeom prst="ellipse">
            <a:avLst/>
          </a:prstGeom>
          <a:noFill/>
          <a:ln w="381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7" name="Oval 6"/>
          <p:cNvSpPr/>
          <p:nvPr/>
        </p:nvSpPr>
        <p:spPr>
          <a:xfrm>
            <a:off x="4137025" y="3168650"/>
            <a:ext cx="188913" cy="1735138"/>
          </a:xfrm>
          <a:prstGeom prst="ellipse">
            <a:avLst/>
          </a:prstGeom>
          <a:noFill/>
          <a:ln w="381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8" name="Oval 7"/>
          <p:cNvSpPr/>
          <p:nvPr/>
        </p:nvSpPr>
        <p:spPr>
          <a:xfrm>
            <a:off x="2894013" y="3170238"/>
            <a:ext cx="187325" cy="1735137"/>
          </a:xfrm>
          <a:prstGeom prst="ellipse">
            <a:avLst/>
          </a:prstGeom>
          <a:noFill/>
          <a:ln w="381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9" name="Oval 8"/>
          <p:cNvSpPr/>
          <p:nvPr/>
        </p:nvSpPr>
        <p:spPr>
          <a:xfrm>
            <a:off x="5737225" y="3171825"/>
            <a:ext cx="187325" cy="1735138"/>
          </a:xfrm>
          <a:prstGeom prst="ellipse">
            <a:avLst/>
          </a:prstGeom>
          <a:noFill/>
          <a:ln w="381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10" name="Rectangle 9"/>
          <p:cNvSpPr>
            <a:spLocks noChangeArrowheads="1"/>
          </p:cNvSpPr>
          <p:nvPr/>
        </p:nvSpPr>
        <p:spPr bwMode="auto">
          <a:xfrm>
            <a:off x="2530475" y="3352800"/>
            <a:ext cx="5051425" cy="1249363"/>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 xmlns:a14="http://schemas.microsoft.com/office/drawing/2010/main">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59145326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xit" presetSubtype="0" fill="hold" grpId="1" nodeType="clickEffect">
                                  <p:stCondLst>
                                    <p:cond delay="0"/>
                                  </p:stCondLst>
                                  <p:childTnLst>
                                    <p:set>
                                      <p:cBhvr>
                                        <p:cTn id="18" dur="1" fill="hold">
                                          <p:stCondLst>
                                            <p:cond delay="0"/>
                                          </p:stCondLst>
                                        </p:cTn>
                                        <p:tgtEl>
                                          <p:spTgt spid="10"/>
                                        </p:tgtEl>
                                        <p:attrNameLst>
                                          <p:attrName>style.visibility</p:attrName>
                                        </p:attrNameLst>
                                      </p:cBhvr>
                                      <p:to>
                                        <p:strVal val="hidden"/>
                                      </p:to>
                                    </p:set>
                                  </p:childTnLst>
                                </p:cTn>
                              </p:par>
                              <p:par>
                                <p:cTn id="19" presetID="1"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8" grpId="0" animBg="1"/>
      <p:bldP spid="9" grpId="0" animBg="1"/>
      <p:bldP spid="10" grpId="0" animBg="1"/>
      <p:bldP spid="10" grpId="1" animBg="1"/>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65100" y="995363"/>
            <a:ext cx="8978900" cy="5153025"/>
          </a:xfrm>
        </p:spPr>
        <p:txBody>
          <a:bodyPr/>
          <a:lstStyle/>
          <a:p>
            <a:pPr>
              <a:defRPr/>
            </a:pPr>
            <a:r>
              <a:rPr lang="en-US" sz="2000" dirty="0" smtClean="0">
                <a:latin typeface="Tahoma" charset="0"/>
                <a:ea typeface="ＭＳ Ｐゴシック" charset="0"/>
              </a:rPr>
              <a:t>Electrical noise on the </a:t>
            </a:r>
            <a:r>
              <a:rPr lang="en-US" sz="2000" dirty="0" err="1" smtClean="0">
                <a:latin typeface="Tahoma" charset="0"/>
                <a:ea typeface="ＭＳ Ｐゴシック" charset="0"/>
              </a:rPr>
              <a:t>bitline</a:t>
            </a:r>
            <a:r>
              <a:rPr lang="en-US" sz="2000" dirty="0">
                <a:latin typeface="Tahoma" charset="0"/>
                <a:ea typeface="ＭＳ Ｐゴシック" charset="0"/>
              </a:rPr>
              <a:t> </a:t>
            </a:r>
            <a:r>
              <a:rPr lang="en-US" sz="2000" dirty="0" smtClean="0">
                <a:latin typeface="Tahoma" charset="0"/>
                <a:ea typeface="ＭＳ Ｐゴシック" charset="0"/>
              </a:rPr>
              <a:t>affects reliable sensing of a DRAM cell</a:t>
            </a:r>
          </a:p>
          <a:p>
            <a:pPr>
              <a:defRPr/>
            </a:pPr>
            <a:r>
              <a:rPr lang="en-US" sz="2000" dirty="0" smtClean="0">
                <a:latin typeface="Tahoma" charset="0"/>
                <a:ea typeface="ＭＳ Ｐゴシック" charset="0"/>
              </a:rPr>
              <a:t>The magnitude of this noise is affected by values of nearby cells via</a:t>
            </a:r>
          </a:p>
          <a:p>
            <a:pPr lvl="1">
              <a:defRPr/>
            </a:pPr>
            <a:r>
              <a:rPr lang="en-US" sz="2000" dirty="0" err="1" smtClean="0">
                <a:latin typeface="Tahoma" charset="0"/>
                <a:ea typeface="ＭＳ Ｐゴシック" charset="0"/>
              </a:rPr>
              <a:t>Bitline-bitline</a:t>
            </a:r>
            <a:r>
              <a:rPr lang="en-US" sz="2000" dirty="0" smtClean="0">
                <a:latin typeface="Tahoma" charset="0"/>
                <a:ea typeface="ＭＳ Ｐゴシック" charset="0"/>
              </a:rPr>
              <a:t> coupling </a:t>
            </a:r>
            <a:r>
              <a:rPr lang="en-US" sz="2000" dirty="0" smtClean="0">
                <a:latin typeface="Tahoma" charset="0"/>
                <a:ea typeface="ＭＳ Ｐゴシック" charset="0"/>
                <a:sym typeface="Wingdings" charset="0"/>
              </a:rPr>
              <a:t> electrical coupling between adjacent </a:t>
            </a:r>
            <a:r>
              <a:rPr lang="en-US" sz="2000" dirty="0" err="1" smtClean="0">
                <a:latin typeface="Tahoma" charset="0"/>
                <a:ea typeface="ＭＳ Ｐゴシック" charset="0"/>
                <a:sym typeface="Wingdings" charset="0"/>
              </a:rPr>
              <a:t>bitlines</a:t>
            </a:r>
            <a:endParaRPr lang="en-US" sz="2000" dirty="0" smtClean="0">
              <a:latin typeface="Tahoma" charset="0"/>
              <a:ea typeface="ＭＳ Ｐゴシック" charset="0"/>
            </a:endParaRPr>
          </a:p>
          <a:p>
            <a:pPr lvl="1">
              <a:defRPr/>
            </a:pPr>
            <a:r>
              <a:rPr lang="en-US" sz="2000" dirty="0" err="1" smtClean="0">
                <a:latin typeface="Tahoma" charset="0"/>
                <a:ea typeface="ＭＳ Ｐゴシック" charset="0"/>
              </a:rPr>
              <a:t>Bitline-wordline</a:t>
            </a:r>
            <a:r>
              <a:rPr lang="en-US" sz="2000" dirty="0" smtClean="0">
                <a:latin typeface="Tahoma" charset="0"/>
                <a:ea typeface="ＭＳ Ｐゴシック" charset="0"/>
              </a:rPr>
              <a:t> coupling </a:t>
            </a:r>
            <a:r>
              <a:rPr lang="en-US" sz="2000" dirty="0" smtClean="0">
                <a:latin typeface="Tahoma" charset="0"/>
                <a:ea typeface="ＭＳ Ｐゴシック" charset="0"/>
                <a:sym typeface="Wingdings" charset="0"/>
              </a:rPr>
              <a:t> electrical coupling between each </a:t>
            </a:r>
            <a:r>
              <a:rPr lang="en-US" sz="2000" dirty="0" err="1" smtClean="0">
                <a:latin typeface="Tahoma" charset="0"/>
                <a:ea typeface="ＭＳ Ｐゴシック" charset="0"/>
                <a:sym typeface="Wingdings" charset="0"/>
              </a:rPr>
              <a:t>bitline</a:t>
            </a:r>
            <a:r>
              <a:rPr lang="en-US" sz="2000" dirty="0" smtClean="0">
                <a:latin typeface="Tahoma" charset="0"/>
                <a:ea typeface="ＭＳ Ｐゴシック" charset="0"/>
                <a:sym typeface="Wingdings" charset="0"/>
              </a:rPr>
              <a:t> and the activated </a:t>
            </a:r>
            <a:r>
              <a:rPr lang="en-US" sz="2000" dirty="0" err="1" smtClean="0">
                <a:latin typeface="Tahoma" charset="0"/>
                <a:ea typeface="ＭＳ Ｐゴシック" charset="0"/>
                <a:sym typeface="Wingdings" charset="0"/>
              </a:rPr>
              <a:t>wordline</a:t>
            </a:r>
            <a:endParaRPr lang="en-US" sz="2000" dirty="0" smtClean="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a:p>
            <a:pPr lvl="1">
              <a:defRPr/>
            </a:pPr>
            <a:endParaRPr lang="en-US" sz="2000" dirty="0" smtClean="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a:p>
            <a:pPr lvl="1">
              <a:defRPr/>
            </a:pPr>
            <a:endParaRPr lang="en-US" sz="2000" dirty="0" smtClean="0">
              <a:latin typeface="Tahoma" charset="0"/>
              <a:ea typeface="ＭＳ Ｐゴシック" charset="0"/>
              <a:sym typeface="Wingdings" charset="0"/>
            </a:endParaRPr>
          </a:p>
        </p:txBody>
      </p:sp>
      <p:sp>
        <p:nvSpPr>
          <p:cNvPr id="224258"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Data Pattern Dependence</a:t>
            </a:r>
          </a:p>
        </p:txBody>
      </p:sp>
      <p:sp>
        <p:nvSpPr>
          <p:cNvPr id="224259"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F6AB2B-DEDA-4742-A655-AABB18ABF779}" type="slidenum">
              <a:rPr lang="en-US" sz="1600">
                <a:solidFill>
                  <a:srgbClr val="000000"/>
                </a:solidFill>
                <a:latin typeface="Garamond" charset="0"/>
              </a:rPr>
              <a:pPr eaLnBrk="1" hangingPunct="1"/>
              <a:t>331</a:t>
            </a:fld>
            <a:endParaRPr lang="en-US" sz="1600">
              <a:solidFill>
                <a:srgbClr val="000000"/>
              </a:solidFill>
              <a:latin typeface="Garamond" charset="0"/>
            </a:endParaRPr>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85963" y="3071813"/>
            <a:ext cx="5532437" cy="3675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Oval 1"/>
          <p:cNvSpPr/>
          <p:nvPr/>
        </p:nvSpPr>
        <p:spPr>
          <a:xfrm>
            <a:off x="4137025" y="3168650"/>
            <a:ext cx="188913" cy="1735138"/>
          </a:xfrm>
          <a:prstGeom prst="ellipse">
            <a:avLst/>
          </a:prstGeom>
          <a:noFill/>
          <a:ln w="381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8" name="Oval 7"/>
          <p:cNvSpPr/>
          <p:nvPr/>
        </p:nvSpPr>
        <p:spPr>
          <a:xfrm>
            <a:off x="5735638" y="3170238"/>
            <a:ext cx="187325" cy="1735137"/>
          </a:xfrm>
          <a:prstGeom prst="ellipse">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9" name="Oval 8"/>
          <p:cNvSpPr/>
          <p:nvPr/>
        </p:nvSpPr>
        <p:spPr>
          <a:xfrm>
            <a:off x="2895600" y="3171825"/>
            <a:ext cx="187325" cy="1735138"/>
          </a:xfrm>
          <a:prstGeom prst="ellipse">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10" name="Oval 9"/>
          <p:cNvSpPr/>
          <p:nvPr/>
        </p:nvSpPr>
        <p:spPr>
          <a:xfrm>
            <a:off x="2540000" y="3444875"/>
            <a:ext cx="4564063" cy="214313"/>
          </a:xfrm>
          <a:prstGeom prst="ellipse">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Tree>
    <p:extLst>
      <p:ext uri="{BB962C8B-B14F-4D97-AF65-F5344CB8AC3E}">
        <p14:creationId xmlns:p14="http://schemas.microsoft.com/office/powerpoint/2010/main" val="200075696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xit" presetSubtype="0" fill="hold" grpId="1" nodeType="clickEffect">
                                  <p:stCondLst>
                                    <p:cond delay="0"/>
                                  </p:stCondLst>
                                  <p:childTnLst>
                                    <p:set>
                                      <p:cBhvr>
                                        <p:cTn id="20" dur="1" fill="hold">
                                          <p:stCondLst>
                                            <p:cond delay="0"/>
                                          </p:stCondLst>
                                        </p:cTn>
                                        <p:tgtEl>
                                          <p:spTgt spid="9"/>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2"/>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8"/>
                                        </p:tgtEl>
                                        <p:attrNameLst>
                                          <p:attrName>style.visibility</p:attrName>
                                        </p:attrNameLst>
                                      </p:cBhvr>
                                      <p:to>
                                        <p:strVal val="hidden"/>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2" nodeType="clickEffect">
                                  <p:stCondLst>
                                    <p:cond delay="0"/>
                                  </p:stCondLst>
                                  <p:childTnLst>
                                    <p:set>
                                      <p:cBhvr>
                                        <p:cTn id="32" dur="1" fill="hold">
                                          <p:stCondLst>
                                            <p:cond delay="0"/>
                                          </p:stCondLst>
                                        </p:cTn>
                                        <p:tgtEl>
                                          <p:spTgt spid="2"/>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 grpId="2" animBg="1"/>
      <p:bldP spid="8" grpId="0" animBg="1"/>
      <p:bldP spid="8" grpId="1" animBg="1"/>
      <p:bldP spid="9" grpId="0" animBg="1"/>
      <p:bldP spid="9" grpId="1" animBg="1"/>
      <p:bldP spid="10" grpId="0" animBg="1"/>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65100" y="995363"/>
            <a:ext cx="8978900" cy="5153025"/>
          </a:xfrm>
        </p:spPr>
        <p:txBody>
          <a:bodyPr/>
          <a:lstStyle/>
          <a:p>
            <a:pPr>
              <a:defRPr/>
            </a:pPr>
            <a:r>
              <a:rPr lang="en-US" sz="2000" dirty="0" smtClean="0">
                <a:latin typeface="Tahoma" charset="0"/>
                <a:ea typeface="ＭＳ Ｐゴシック" charset="0"/>
              </a:rPr>
              <a:t>Electrical noise on the </a:t>
            </a:r>
            <a:r>
              <a:rPr lang="en-US" sz="2000" dirty="0" err="1" smtClean="0">
                <a:latin typeface="Tahoma" charset="0"/>
                <a:ea typeface="ＭＳ Ｐゴシック" charset="0"/>
              </a:rPr>
              <a:t>bitline</a:t>
            </a:r>
            <a:r>
              <a:rPr lang="en-US" sz="2000" dirty="0">
                <a:latin typeface="Tahoma" charset="0"/>
                <a:ea typeface="ＭＳ Ｐゴシック" charset="0"/>
              </a:rPr>
              <a:t> </a:t>
            </a:r>
            <a:r>
              <a:rPr lang="en-US" sz="2000" dirty="0" smtClean="0">
                <a:latin typeface="Tahoma" charset="0"/>
                <a:ea typeface="ＭＳ Ｐゴシック" charset="0"/>
              </a:rPr>
              <a:t>affects reliable sensing of a DRAM cell</a:t>
            </a:r>
          </a:p>
          <a:p>
            <a:pPr>
              <a:defRPr/>
            </a:pPr>
            <a:r>
              <a:rPr lang="en-US" sz="2000" dirty="0" smtClean="0">
                <a:latin typeface="Tahoma" charset="0"/>
                <a:ea typeface="ＭＳ Ｐゴシック" charset="0"/>
              </a:rPr>
              <a:t>The magnitude of this noise is affected by values of nearby cells via</a:t>
            </a:r>
          </a:p>
          <a:p>
            <a:pPr lvl="1">
              <a:defRPr/>
            </a:pPr>
            <a:r>
              <a:rPr lang="en-US" sz="2000" dirty="0" err="1" smtClean="0">
                <a:latin typeface="Tahoma" charset="0"/>
                <a:ea typeface="ＭＳ Ｐゴシック" charset="0"/>
              </a:rPr>
              <a:t>Bitline-bitline</a:t>
            </a:r>
            <a:r>
              <a:rPr lang="en-US" sz="2000" dirty="0" smtClean="0">
                <a:latin typeface="Tahoma" charset="0"/>
                <a:ea typeface="ＭＳ Ｐゴシック" charset="0"/>
              </a:rPr>
              <a:t> coupling </a:t>
            </a:r>
            <a:r>
              <a:rPr lang="en-US" sz="2000" dirty="0" smtClean="0">
                <a:latin typeface="Tahoma" charset="0"/>
                <a:ea typeface="ＭＳ Ｐゴシック" charset="0"/>
                <a:sym typeface="Wingdings" charset="0"/>
              </a:rPr>
              <a:t> electrical coupling between adjacent </a:t>
            </a:r>
            <a:r>
              <a:rPr lang="en-US" sz="2000" dirty="0" err="1" smtClean="0">
                <a:latin typeface="Tahoma" charset="0"/>
                <a:ea typeface="ＭＳ Ｐゴシック" charset="0"/>
                <a:sym typeface="Wingdings" charset="0"/>
              </a:rPr>
              <a:t>bitlines</a:t>
            </a:r>
            <a:endParaRPr lang="en-US" sz="2000" dirty="0" smtClean="0">
              <a:latin typeface="Tahoma" charset="0"/>
              <a:ea typeface="ＭＳ Ｐゴシック" charset="0"/>
            </a:endParaRPr>
          </a:p>
          <a:p>
            <a:pPr lvl="1">
              <a:defRPr/>
            </a:pPr>
            <a:r>
              <a:rPr lang="en-US" sz="2000" dirty="0" err="1" smtClean="0">
                <a:latin typeface="Tahoma" charset="0"/>
                <a:ea typeface="ＭＳ Ｐゴシック" charset="0"/>
              </a:rPr>
              <a:t>Bitline-wordline</a:t>
            </a:r>
            <a:r>
              <a:rPr lang="en-US" sz="2000" dirty="0" smtClean="0">
                <a:latin typeface="Tahoma" charset="0"/>
                <a:ea typeface="ＭＳ Ｐゴシック" charset="0"/>
              </a:rPr>
              <a:t> coupling </a:t>
            </a:r>
            <a:r>
              <a:rPr lang="en-US" sz="2000" dirty="0" smtClean="0">
                <a:latin typeface="Tahoma" charset="0"/>
                <a:ea typeface="ＭＳ Ｐゴシック" charset="0"/>
                <a:sym typeface="Wingdings" charset="0"/>
              </a:rPr>
              <a:t> electrical coupling between each </a:t>
            </a:r>
            <a:r>
              <a:rPr lang="en-US" sz="2000" dirty="0" err="1" smtClean="0">
                <a:latin typeface="Tahoma" charset="0"/>
                <a:ea typeface="ＭＳ Ｐゴシック" charset="0"/>
                <a:sym typeface="Wingdings" charset="0"/>
              </a:rPr>
              <a:t>bitline</a:t>
            </a:r>
            <a:r>
              <a:rPr lang="en-US" sz="2000" dirty="0" smtClean="0">
                <a:latin typeface="Tahoma" charset="0"/>
                <a:ea typeface="ＭＳ Ｐゴシック" charset="0"/>
                <a:sym typeface="Wingdings" charset="0"/>
              </a:rPr>
              <a:t> and the activated </a:t>
            </a:r>
            <a:r>
              <a:rPr lang="en-US" sz="2000" dirty="0" err="1" smtClean="0">
                <a:latin typeface="Tahoma" charset="0"/>
                <a:ea typeface="ＭＳ Ｐゴシック" charset="0"/>
                <a:sym typeface="Wingdings" charset="0"/>
              </a:rPr>
              <a:t>wordline</a:t>
            </a:r>
            <a:endParaRPr lang="en-US" sz="2000" dirty="0" smtClean="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a:p>
            <a:pPr lvl="1">
              <a:defRPr/>
            </a:pPr>
            <a:endParaRPr lang="en-US" sz="2000" dirty="0" smtClean="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a:p>
            <a:pPr lvl="1">
              <a:defRPr/>
            </a:pPr>
            <a:endParaRPr lang="en-US" sz="2000" dirty="0" smtClean="0">
              <a:latin typeface="Tahoma" charset="0"/>
              <a:ea typeface="ＭＳ Ｐゴシック" charset="0"/>
              <a:sym typeface="Wingdings" charset="0"/>
            </a:endParaRPr>
          </a:p>
          <a:p>
            <a:pPr>
              <a:defRPr/>
            </a:pPr>
            <a:r>
              <a:rPr lang="en-US" dirty="0">
                <a:solidFill>
                  <a:srgbClr val="FF0000"/>
                </a:solidFill>
                <a:latin typeface="Tahoma" charset="0"/>
                <a:ea typeface="ＭＳ Ｐゴシック" charset="0"/>
              </a:rPr>
              <a:t>R</a:t>
            </a:r>
            <a:r>
              <a:rPr lang="en-US" dirty="0" smtClean="0">
                <a:solidFill>
                  <a:srgbClr val="FF0000"/>
                </a:solidFill>
                <a:latin typeface="Tahoma" charset="0"/>
                <a:ea typeface="ＭＳ Ｐゴシック" charset="0"/>
              </a:rPr>
              <a:t>etention time of a cell depends on data patterns stored in nearby cells </a:t>
            </a:r>
          </a:p>
          <a:p>
            <a:pPr marL="0" indent="0">
              <a:buFont typeface="Wingdings" charset="0"/>
              <a:buNone/>
              <a:defRPr/>
            </a:pPr>
            <a:r>
              <a:rPr lang="en-US" sz="2100" dirty="0" smtClean="0">
                <a:solidFill>
                  <a:srgbClr val="FF0000"/>
                </a:solidFill>
                <a:latin typeface="Tahoma" charset="0"/>
                <a:ea typeface="ＭＳ Ｐゴシック" charset="0"/>
                <a:sym typeface="Wingdings" charset="0"/>
              </a:rPr>
              <a:t>     need to find the worst data pattern to find worst-case retention time</a:t>
            </a:r>
          </a:p>
          <a:p>
            <a:pPr marL="0" indent="0">
              <a:buFont typeface="Wingdings" charset="0"/>
              <a:buNone/>
              <a:defRPr/>
            </a:pPr>
            <a:r>
              <a:rPr lang="en-US" sz="2100" dirty="0" smtClean="0">
                <a:solidFill>
                  <a:srgbClr val="FF0000"/>
                </a:solidFill>
                <a:latin typeface="Tahoma" charset="0"/>
                <a:ea typeface="ＭＳ Ｐゴシック" charset="0"/>
                <a:sym typeface="Wingdings" charset="0"/>
              </a:rPr>
              <a:t>    </a:t>
            </a:r>
            <a:r>
              <a:rPr lang="en-US" sz="2100" dirty="0" smtClean="0">
                <a:solidFill>
                  <a:srgbClr val="FF0000"/>
                </a:solidFill>
                <a:latin typeface="Tahoma" charset="0"/>
                <a:ea typeface="ＭＳ Ｐゴシック" charset="0"/>
                <a:sym typeface="Wingdings"/>
              </a:rPr>
              <a:t> this pattern is location dependent</a:t>
            </a:r>
            <a:endParaRPr lang="en-US" sz="2100" dirty="0" smtClean="0">
              <a:solidFill>
                <a:srgbClr val="FF0000"/>
              </a:solidFill>
              <a:latin typeface="Tahoma" charset="0"/>
              <a:ea typeface="ＭＳ Ｐゴシック" charset="0"/>
            </a:endParaRPr>
          </a:p>
          <a:p>
            <a:pPr>
              <a:defRPr/>
            </a:pPr>
            <a:endParaRPr lang="en-US" dirty="0">
              <a:latin typeface="Tahoma" charset="0"/>
              <a:ea typeface="ＭＳ Ｐゴシック" charset="0"/>
            </a:endParaRPr>
          </a:p>
        </p:txBody>
      </p:sp>
      <p:sp>
        <p:nvSpPr>
          <p:cNvPr id="224258"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Data Pattern Dependence</a:t>
            </a:r>
          </a:p>
        </p:txBody>
      </p:sp>
      <p:sp>
        <p:nvSpPr>
          <p:cNvPr id="224259"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F6AB2B-DEDA-4742-A655-AABB18ABF779}" type="slidenum">
              <a:rPr lang="en-US" sz="1600">
                <a:solidFill>
                  <a:srgbClr val="000000"/>
                </a:solidFill>
                <a:latin typeface="Garamond" charset="0"/>
              </a:rPr>
              <a:pPr eaLnBrk="1" hangingPunct="1"/>
              <a:t>332</a:t>
            </a:fld>
            <a:endParaRPr lang="en-US" sz="1600">
              <a:solidFill>
                <a:srgbClr val="000000"/>
              </a:solidFill>
              <a:latin typeface="Garamond" charset="0"/>
            </a:endParaRPr>
          </a:p>
        </p:txBody>
      </p:sp>
    </p:spTree>
    <p:extLst>
      <p:ext uri="{BB962C8B-B14F-4D97-AF65-F5344CB8AC3E}">
        <p14:creationId xmlns:p14="http://schemas.microsoft.com/office/powerpoint/2010/main" val="280129225"/>
      </p:ext>
    </p:extLst>
  </p:cSld>
  <p:clrMapOvr>
    <a:masterClrMapping/>
  </p:clrMapOvr>
  <p:transition/>
  <p:timing>
    <p:tnLst>
      <p:par>
        <p:cTn id="1" dur="indefinite" restart="never" nodeType="tmRoot"/>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Two Challenges to Retention Time Profiling</a:t>
            </a:r>
          </a:p>
        </p:txBody>
      </p:sp>
      <p:sp>
        <p:nvSpPr>
          <p:cNvPr id="3" name="Content Placeholder 2"/>
          <p:cNvSpPr>
            <a:spLocks noGrp="1"/>
          </p:cNvSpPr>
          <p:nvPr>
            <p:ph idx="1"/>
          </p:nvPr>
        </p:nvSpPr>
        <p:spPr>
          <a:xfrm>
            <a:off x="165100" y="1095375"/>
            <a:ext cx="8978900" cy="5153025"/>
          </a:xfrm>
        </p:spPr>
        <p:txBody>
          <a:bodyPr/>
          <a:lstStyle/>
          <a:p>
            <a:pPr>
              <a:defRPr/>
            </a:pPr>
            <a:r>
              <a:rPr lang="en-US" dirty="0">
                <a:solidFill>
                  <a:srgbClr val="FF0000"/>
                </a:solidFill>
                <a:latin typeface="Tahoma" charset="0"/>
                <a:ea typeface="ＭＳ Ｐゴシック" charset="0"/>
                <a:cs typeface="ＭＳ Ｐゴシック" charset="0"/>
              </a:rPr>
              <a:t>Challenge 2: Variable Retention Time (VRT)</a:t>
            </a:r>
          </a:p>
          <a:p>
            <a:pPr lvl="1">
              <a:defRPr/>
            </a:pPr>
            <a:r>
              <a:rPr lang="en-US" dirty="0">
                <a:solidFill>
                  <a:srgbClr val="0000FF"/>
                </a:solidFill>
                <a:latin typeface="Tahoma" charset="0"/>
                <a:ea typeface="ＭＳ Ｐゴシック" charset="0"/>
              </a:rPr>
              <a:t>Retention time of a DRAM cell changes randomly over time </a:t>
            </a:r>
            <a:r>
              <a:rPr lang="en-US" dirty="0" smtClean="0">
                <a:solidFill>
                  <a:srgbClr val="0000FF"/>
                </a:solidFill>
                <a:latin typeface="Tahoma" charset="0"/>
                <a:ea typeface="ＭＳ Ｐゴシック" charset="0"/>
              </a:rPr>
              <a:t>      </a:t>
            </a:r>
          </a:p>
          <a:p>
            <a:pPr lvl="2">
              <a:defRPr/>
            </a:pPr>
            <a:r>
              <a:rPr lang="en-US" dirty="0" smtClean="0">
                <a:solidFill>
                  <a:srgbClr val="0000FF"/>
                </a:solidFill>
                <a:latin typeface="Tahoma" charset="0"/>
                <a:ea typeface="ＭＳ Ｐゴシック" charset="0"/>
              </a:rPr>
              <a:t>a </a:t>
            </a:r>
            <a:r>
              <a:rPr lang="en-US" dirty="0">
                <a:solidFill>
                  <a:srgbClr val="0000FF"/>
                </a:solidFill>
                <a:latin typeface="Tahoma" charset="0"/>
                <a:ea typeface="ＭＳ Ｐゴシック" charset="0"/>
              </a:rPr>
              <a:t>cell alternates between multiple retention time </a:t>
            </a:r>
            <a:r>
              <a:rPr lang="en-US" dirty="0" smtClean="0">
                <a:solidFill>
                  <a:srgbClr val="0000FF"/>
                </a:solidFill>
                <a:latin typeface="Tahoma" charset="0"/>
                <a:ea typeface="ＭＳ Ｐゴシック" charset="0"/>
              </a:rPr>
              <a:t>states</a:t>
            </a:r>
            <a:endParaRPr lang="en-US" dirty="0">
              <a:solidFill>
                <a:srgbClr val="0000FF"/>
              </a:solidFill>
              <a:latin typeface="Tahoma" charset="0"/>
              <a:ea typeface="ＭＳ Ｐゴシック" charset="0"/>
            </a:endParaRPr>
          </a:p>
          <a:p>
            <a:pPr lvl="1">
              <a:defRPr/>
            </a:pPr>
            <a:endParaRPr lang="en-US" dirty="0">
              <a:latin typeface="Tahoma" charset="0"/>
              <a:ea typeface="ＭＳ Ｐゴシック" charset="0"/>
            </a:endParaRPr>
          </a:p>
          <a:p>
            <a:pPr lvl="1">
              <a:defRPr/>
            </a:pPr>
            <a:r>
              <a:rPr lang="en-US" dirty="0">
                <a:latin typeface="Tahoma" charset="0"/>
                <a:ea typeface="ＭＳ Ｐゴシック" charset="0"/>
              </a:rPr>
              <a:t>Leakage current of a cell changes sporadically due to a charge trap in the gate oxide of the DRAM cell access transistor</a:t>
            </a:r>
          </a:p>
          <a:p>
            <a:pPr lvl="1">
              <a:defRPr/>
            </a:pPr>
            <a:r>
              <a:rPr lang="en-US" dirty="0">
                <a:latin typeface="Tahoma" charset="0"/>
                <a:ea typeface="ＭＳ Ｐゴシック" charset="0"/>
              </a:rPr>
              <a:t>When the trap becomes occupied, charge leaks more readily from the transistor’s drain, leading to a short retention time</a:t>
            </a:r>
          </a:p>
          <a:p>
            <a:pPr lvl="2">
              <a:defRPr/>
            </a:pPr>
            <a:r>
              <a:rPr lang="en-US" dirty="0">
                <a:latin typeface="Tahoma" charset="0"/>
                <a:ea typeface="ＭＳ Ｐゴシック" charset="0"/>
              </a:rPr>
              <a:t>Called </a:t>
            </a:r>
            <a:r>
              <a:rPr lang="en-US" i="1" dirty="0">
                <a:latin typeface="Tahoma" charset="0"/>
                <a:ea typeface="ＭＳ Ｐゴシック" charset="0"/>
              </a:rPr>
              <a:t>Trap-Assisted Gate-Induced Drain Leakage</a:t>
            </a:r>
          </a:p>
          <a:p>
            <a:pPr lvl="1">
              <a:defRPr/>
            </a:pPr>
            <a:r>
              <a:rPr lang="en-US" dirty="0">
                <a:latin typeface="Tahoma" charset="0"/>
                <a:ea typeface="ＭＳ Ｐゴシック" charset="0"/>
              </a:rPr>
              <a:t>This process appears to be a random </a:t>
            </a:r>
            <a:r>
              <a:rPr lang="en-US" dirty="0" smtClean="0">
                <a:latin typeface="Tahoma" charset="0"/>
                <a:ea typeface="ＭＳ Ｐゴシック" charset="0"/>
              </a:rPr>
              <a:t>process </a:t>
            </a:r>
            <a:r>
              <a:rPr lang="en-US" sz="1800" b="1" dirty="0" smtClean="0">
                <a:solidFill>
                  <a:srgbClr val="2C6123"/>
                </a:solidFill>
                <a:latin typeface="Tahoma" charset="0"/>
                <a:ea typeface="ＭＳ Ｐゴシック" charset="0"/>
              </a:rPr>
              <a:t>[Kim+ IEEE TED’11]</a:t>
            </a:r>
            <a:endParaRPr lang="en-US" sz="1800" b="1" dirty="0">
              <a:solidFill>
                <a:srgbClr val="2C6123"/>
              </a:solidFill>
              <a:latin typeface="Tahoma" charset="0"/>
              <a:ea typeface="ＭＳ Ｐゴシック" charset="0"/>
            </a:endParaRPr>
          </a:p>
          <a:p>
            <a:pPr lvl="2">
              <a:defRPr/>
            </a:pPr>
            <a:endParaRPr lang="en-US" dirty="0">
              <a:latin typeface="Tahoma" charset="0"/>
              <a:ea typeface="ＭＳ Ｐゴシック" charset="0"/>
            </a:endParaRPr>
          </a:p>
          <a:p>
            <a:pPr lvl="1">
              <a:defRPr/>
            </a:pPr>
            <a:r>
              <a:rPr lang="en-US" dirty="0" smtClean="0">
                <a:solidFill>
                  <a:srgbClr val="FF0000"/>
                </a:solidFill>
                <a:latin typeface="Tahoma" charset="0"/>
                <a:ea typeface="ＭＳ Ｐゴシック" charset="0"/>
              </a:rPr>
              <a:t>Worst-case </a:t>
            </a:r>
            <a:r>
              <a:rPr lang="en-US" dirty="0">
                <a:solidFill>
                  <a:srgbClr val="FF0000"/>
                </a:solidFill>
                <a:latin typeface="Tahoma" charset="0"/>
                <a:ea typeface="ＭＳ Ｐゴシック" charset="0"/>
              </a:rPr>
              <a:t>retention time depends on a random process </a:t>
            </a:r>
            <a:endParaRPr lang="en-US" dirty="0" smtClean="0">
              <a:solidFill>
                <a:srgbClr val="FF0000"/>
              </a:solidFill>
              <a:latin typeface="Tahoma" charset="0"/>
              <a:ea typeface="ＭＳ Ｐゴシック" charset="0"/>
            </a:endParaRPr>
          </a:p>
          <a:p>
            <a:pPr marL="671512" lvl="2" indent="0">
              <a:buFont typeface="Wingdings" charset="0"/>
              <a:buNone/>
              <a:defRPr/>
            </a:pPr>
            <a:r>
              <a:rPr lang="en-US" dirty="0" smtClean="0">
                <a:solidFill>
                  <a:srgbClr val="FF0000"/>
                </a:solidFill>
                <a:latin typeface="Tahoma" charset="0"/>
                <a:ea typeface="ＭＳ Ｐゴシック" charset="0"/>
                <a:sym typeface="Wingdings" charset="0"/>
              </a:rPr>
              <a:t> </a:t>
            </a:r>
            <a:r>
              <a:rPr lang="en-US" dirty="0">
                <a:solidFill>
                  <a:srgbClr val="FF0000"/>
                </a:solidFill>
                <a:latin typeface="Tahoma" charset="0"/>
                <a:ea typeface="ＭＳ Ｐゴシック" charset="0"/>
                <a:sym typeface="Wingdings" charset="0"/>
              </a:rPr>
              <a:t>need to find the worst case despite this</a:t>
            </a:r>
            <a:endParaRPr lang="en-US" dirty="0">
              <a:solidFill>
                <a:srgbClr val="FF0000"/>
              </a:solidFill>
              <a:latin typeface="Tahoma" charset="0"/>
              <a:ea typeface="ＭＳ Ｐゴシック" charset="0"/>
            </a:endParaRPr>
          </a:p>
        </p:txBody>
      </p:sp>
      <p:sp>
        <p:nvSpPr>
          <p:cNvPr id="225283"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274AD25-8CC2-CA49-83CB-00EA7636A2EA}" type="slidenum">
              <a:rPr lang="en-US" sz="1600">
                <a:solidFill>
                  <a:srgbClr val="000000"/>
                </a:solidFill>
                <a:latin typeface="Garamond" charset="0"/>
              </a:rPr>
              <a:pPr eaLnBrk="1" hangingPunct="1"/>
              <a:t>333</a:t>
            </a:fld>
            <a:endParaRPr lang="en-US" sz="1600">
              <a:solidFill>
                <a:srgbClr val="000000"/>
              </a:solidFill>
              <a:latin typeface="Garamond" charset="0"/>
            </a:endParaRPr>
          </a:p>
        </p:txBody>
      </p:sp>
      <p:grpSp>
        <p:nvGrpSpPr>
          <p:cNvPr id="5" name="Group 4"/>
          <p:cNvGrpSpPr>
            <a:grpSpLocks/>
          </p:cNvGrpSpPr>
          <p:nvPr/>
        </p:nvGrpSpPr>
        <p:grpSpPr bwMode="auto">
          <a:xfrm>
            <a:off x="6669088" y="4141788"/>
            <a:ext cx="2474912" cy="2544762"/>
            <a:chOff x="6554938" y="2996952"/>
            <a:chExt cx="1696887" cy="2133600"/>
          </a:xfrm>
        </p:grpSpPr>
        <p:grpSp>
          <p:nvGrpSpPr>
            <p:cNvPr id="225285" name="Group 5"/>
            <p:cNvGrpSpPr>
              <a:grpSpLocks/>
            </p:cNvGrpSpPr>
            <p:nvPr/>
          </p:nvGrpSpPr>
          <p:grpSpPr bwMode="auto">
            <a:xfrm>
              <a:off x="6554938" y="2996952"/>
              <a:ext cx="1696887" cy="2133600"/>
              <a:chOff x="741513" y="3276600"/>
              <a:chExt cx="1696887" cy="2133600"/>
            </a:xfrm>
          </p:grpSpPr>
          <p:sp>
            <p:nvSpPr>
              <p:cNvPr id="225291" name="Freeform 4"/>
              <p:cNvSpPr>
                <a:spLocks/>
              </p:cNvSpPr>
              <p:nvPr/>
            </p:nvSpPr>
            <p:spPr bwMode="auto">
              <a:xfrm>
                <a:off x="1152525" y="4419600"/>
                <a:ext cx="838200" cy="228600"/>
              </a:xfrm>
              <a:custGeom>
                <a:avLst/>
                <a:gdLst>
                  <a:gd name="T0" fmla="*/ 0 w 624"/>
                  <a:gd name="T1" fmla="*/ 2147483647 h 144"/>
                  <a:gd name="T2" fmla="*/ 2147483647 w 624"/>
                  <a:gd name="T3" fmla="*/ 2147483647 h 144"/>
                  <a:gd name="T4" fmla="*/ 2147483647 w 624"/>
                  <a:gd name="T5" fmla="*/ 0 h 144"/>
                  <a:gd name="T6" fmla="*/ 2147483647 w 624"/>
                  <a:gd name="T7" fmla="*/ 0 h 144"/>
                  <a:gd name="T8" fmla="*/ 2147483647 w 624"/>
                  <a:gd name="T9" fmla="*/ 2147483647 h 144"/>
                  <a:gd name="T10" fmla="*/ 2147483647 w 624"/>
                  <a:gd name="T11" fmla="*/ 2147483647 h 144"/>
                  <a:gd name="T12" fmla="*/ 0 60000 65536"/>
                  <a:gd name="T13" fmla="*/ 0 60000 65536"/>
                  <a:gd name="T14" fmla="*/ 0 60000 65536"/>
                  <a:gd name="T15" fmla="*/ 0 60000 65536"/>
                  <a:gd name="T16" fmla="*/ 0 60000 65536"/>
                  <a:gd name="T17" fmla="*/ 0 60000 65536"/>
                  <a:gd name="T18" fmla="*/ 0 w 624"/>
                  <a:gd name="T19" fmla="*/ 0 h 144"/>
                  <a:gd name="T20" fmla="*/ 624 w 624"/>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624" h="144">
                    <a:moveTo>
                      <a:pt x="0" y="144"/>
                    </a:moveTo>
                    <a:lnTo>
                      <a:pt x="144" y="144"/>
                    </a:lnTo>
                    <a:lnTo>
                      <a:pt x="144" y="0"/>
                    </a:lnTo>
                    <a:lnTo>
                      <a:pt x="432" y="0"/>
                    </a:lnTo>
                    <a:lnTo>
                      <a:pt x="432" y="144"/>
                    </a:lnTo>
                    <a:lnTo>
                      <a:pt x="624" y="144"/>
                    </a:lnTo>
                  </a:path>
                </a:pathLst>
              </a:cu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225292" name="Line 5"/>
              <p:cNvSpPr>
                <a:spLocks noChangeShapeType="1"/>
              </p:cNvSpPr>
              <p:nvPr/>
            </p:nvSpPr>
            <p:spPr bwMode="auto">
              <a:xfrm>
                <a:off x="1381125" y="4343400"/>
                <a:ext cx="304800"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225293" name="Oval 6"/>
              <p:cNvSpPr>
                <a:spLocks noChangeArrowheads="1"/>
              </p:cNvSpPr>
              <p:nvPr/>
            </p:nvSpPr>
            <p:spPr bwMode="auto">
              <a:xfrm flipH="1">
                <a:off x="1457325" y="4191000"/>
                <a:ext cx="152400" cy="152400"/>
              </a:xfrm>
              <a:prstGeom prst="ellipse">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225294" name="Line 7"/>
              <p:cNvSpPr>
                <a:spLocks noChangeShapeType="1"/>
              </p:cNvSpPr>
              <p:nvPr/>
            </p:nvSpPr>
            <p:spPr bwMode="auto">
              <a:xfrm>
                <a:off x="1152525" y="3276600"/>
                <a:ext cx="0" cy="213360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225295" name="Line 8"/>
              <p:cNvSpPr>
                <a:spLocks noChangeShapeType="1"/>
              </p:cNvSpPr>
              <p:nvPr/>
            </p:nvSpPr>
            <p:spPr bwMode="auto">
              <a:xfrm>
                <a:off x="741513" y="3799594"/>
                <a:ext cx="1696887" cy="10406"/>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225296" name="Line 9"/>
              <p:cNvSpPr>
                <a:spLocks noChangeShapeType="1"/>
              </p:cNvSpPr>
              <p:nvPr/>
            </p:nvSpPr>
            <p:spPr bwMode="auto">
              <a:xfrm>
                <a:off x="1533525" y="3810000"/>
                <a:ext cx="0" cy="38100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sp>
          <p:nvSpPr>
            <p:cNvPr id="225286" name="Line 30"/>
            <p:cNvSpPr>
              <a:spLocks noChangeShapeType="1"/>
            </p:cNvSpPr>
            <p:nvPr/>
          </p:nvSpPr>
          <p:spPr bwMode="auto">
            <a:xfrm>
              <a:off x="7794625" y="4368552"/>
              <a:ext cx="1588" cy="15240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225287" name="Line 31"/>
            <p:cNvSpPr>
              <a:spLocks noChangeShapeType="1"/>
            </p:cNvSpPr>
            <p:nvPr/>
          </p:nvSpPr>
          <p:spPr bwMode="auto">
            <a:xfrm>
              <a:off x="7642225" y="4520952"/>
              <a:ext cx="304800"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225288" name="Line 32"/>
            <p:cNvSpPr>
              <a:spLocks noChangeShapeType="1"/>
            </p:cNvSpPr>
            <p:nvPr/>
          </p:nvSpPr>
          <p:spPr bwMode="auto">
            <a:xfrm>
              <a:off x="7642225" y="4597152"/>
              <a:ext cx="304800"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225289" name="Line 35"/>
            <p:cNvSpPr>
              <a:spLocks noChangeShapeType="1"/>
            </p:cNvSpPr>
            <p:nvPr/>
          </p:nvSpPr>
          <p:spPr bwMode="auto">
            <a:xfrm>
              <a:off x="7794625" y="4597152"/>
              <a:ext cx="0" cy="22860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225290" name="AutoShape 36"/>
            <p:cNvSpPr>
              <a:spLocks noChangeArrowheads="1"/>
            </p:cNvSpPr>
            <p:nvPr/>
          </p:nvSpPr>
          <p:spPr bwMode="auto">
            <a:xfrm flipV="1">
              <a:off x="7642225" y="4825752"/>
              <a:ext cx="304800" cy="228600"/>
            </a:xfrm>
            <a:prstGeom prst="triangle">
              <a:avLst>
                <a:gd name="adj" fmla="val 50000"/>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spTree>
    <p:extLst>
      <p:ext uri="{BB962C8B-B14F-4D97-AF65-F5344CB8AC3E}">
        <p14:creationId xmlns:p14="http://schemas.microsoft.com/office/powerpoint/2010/main" val="139749505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7" end="7"/>
                                            </p:txEl>
                                          </p:spTgt>
                                        </p:tgtEl>
                                        <p:attrNameLst>
                                          <p:attrName>style.visibility</p:attrName>
                                        </p:attrNameLst>
                                      </p:cBhvr>
                                      <p:to>
                                        <p:strVal val="visible"/>
                                      </p:to>
                                    </p:set>
                                  </p:childTnLst>
                                </p:cTn>
                              </p:par>
                              <p:par>
                                <p:cTn id="29" presetID="1" presetClass="exit" presetSubtype="0" fill="hold" nodeType="withEffect">
                                  <p:stCondLst>
                                    <p:cond delay="0"/>
                                  </p:stCondLst>
                                  <p:childTnLst>
                                    <p:set>
                                      <p:cBhvr>
                                        <p:cTn id="30" dur="1" fill="hold">
                                          <p:stCondLst>
                                            <p:cond delay="0"/>
                                          </p:stCondLst>
                                        </p:cTn>
                                        <p:tgtEl>
                                          <p:spTgt spid="5"/>
                                        </p:tgtEl>
                                        <p:attrNameLst>
                                          <p:attrName>style.visibility</p:attrName>
                                        </p:attrNameLst>
                                      </p:cBhvr>
                                      <p:to>
                                        <p:strVal val="hidden"/>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Title 1"/>
          <p:cNvSpPr>
            <a:spLocks noGrp="1"/>
          </p:cNvSpPr>
          <p:nvPr>
            <p:ph type="title"/>
          </p:nvPr>
        </p:nvSpPr>
        <p:spPr>
          <a:xfrm>
            <a:off x="0" y="152400"/>
            <a:ext cx="9144000" cy="884238"/>
          </a:xfrm>
        </p:spPr>
        <p:txBody>
          <a:bodyPr/>
          <a:lstStyle/>
          <a:p>
            <a:r>
              <a:rPr lang="en-US" dirty="0" smtClean="0">
                <a:latin typeface="Garamond" charset="0"/>
                <a:ea typeface="ＭＳ Ｐゴシック" charset="0"/>
                <a:cs typeface="ＭＳ Ｐゴシック" charset="0"/>
              </a:rPr>
              <a:t>Modern DRAM Retention </a:t>
            </a:r>
            <a:r>
              <a:rPr lang="en-US" dirty="0">
                <a:latin typeface="Garamond" charset="0"/>
                <a:ea typeface="ＭＳ Ｐゴシック" charset="0"/>
                <a:cs typeface="ＭＳ Ｐゴシック" charset="0"/>
              </a:rPr>
              <a:t>Time Distribution</a:t>
            </a:r>
          </a:p>
        </p:txBody>
      </p:sp>
      <p:sp>
        <p:nvSpPr>
          <p:cNvPr id="241666" name="Slide Number Placeholder 3"/>
          <p:cNvSpPr>
            <a:spLocks noGrp="1"/>
          </p:cNvSpPr>
          <p:nvPr>
            <p:ph type="sldNum" sz="quarter" idx="11"/>
          </p:nvPr>
        </p:nvSpPr>
        <p:spPr>
          <a:xfrm>
            <a:off x="6946900" y="6424613"/>
            <a:ext cx="2133600" cy="4572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401818D-C5CA-8E43-8FDB-60478C7F7E7C}" type="slidenum">
              <a:rPr lang="en-US" sz="1600">
                <a:solidFill>
                  <a:srgbClr val="000000"/>
                </a:solidFill>
                <a:latin typeface="Garamond" charset="0"/>
              </a:rPr>
              <a:pPr eaLnBrk="1" hangingPunct="1"/>
              <a:t>334</a:t>
            </a:fld>
            <a:endParaRPr lang="en-US" sz="1600">
              <a:solidFill>
                <a:srgbClr val="000000"/>
              </a:solidFill>
              <a:latin typeface="Garamond" charset="0"/>
            </a:endParaRPr>
          </a:p>
        </p:txBody>
      </p:sp>
      <p:pic>
        <p:nvPicPr>
          <p:cNvPr id="241667" name="Picture 4" descr="retention-distribution.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41463" y="949325"/>
            <a:ext cx="6929437" cy="5095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TextBox 8"/>
          <p:cNvSpPr txBox="1"/>
          <p:nvPr/>
        </p:nvSpPr>
        <p:spPr>
          <a:xfrm>
            <a:off x="107504" y="6029205"/>
            <a:ext cx="8594725" cy="830263"/>
          </a:xfrm>
          <a:prstGeom prst="rect">
            <a:avLst/>
          </a:prstGeom>
          <a:solidFill>
            <a:sysClr val="window" lastClr="FFFFFF"/>
          </a:solidFill>
          <a:ln w="25400" cap="flat" cmpd="sng" algn="ctr">
            <a:solidFill>
              <a:srgbClr val="0000FF"/>
            </a:solidFill>
            <a:prstDash val="solid"/>
          </a:ln>
          <a:effectLst/>
        </p:spPr>
        <p:txBody>
          <a:bodyPr>
            <a:spAutoFit/>
          </a:bodyPr>
          <a:lstStyle/>
          <a:p>
            <a:pPr algn="ctr">
              <a:defRPr/>
            </a:pPr>
            <a:r>
              <a:rPr lang="en-US" sz="2400" b="1" kern="0" dirty="0">
                <a:solidFill>
                  <a:srgbClr val="0000FF"/>
                </a:solidFill>
                <a:latin typeface="Calibri"/>
                <a:ea typeface="ＭＳ Ｐゴシック" charset="0"/>
                <a:cs typeface="ＭＳ Ｐゴシック" charset="0"/>
              </a:rPr>
              <a:t>Newer device families have more weak cells than older ones</a:t>
            </a:r>
          </a:p>
          <a:p>
            <a:pPr algn="ctr">
              <a:defRPr/>
            </a:pPr>
            <a:r>
              <a:rPr lang="en-US" sz="2400" b="1" kern="0" dirty="0">
                <a:solidFill>
                  <a:srgbClr val="0000FF"/>
                </a:solidFill>
                <a:latin typeface="Calibri"/>
                <a:ea typeface="ＭＳ Ｐゴシック" charset="0"/>
                <a:cs typeface="ＭＳ Ｐゴシック" charset="0"/>
              </a:rPr>
              <a:t>Likely a result of technology scaling</a:t>
            </a:r>
          </a:p>
        </p:txBody>
      </p:sp>
      <p:sp>
        <p:nvSpPr>
          <p:cNvPr id="10" name="Oval 9"/>
          <p:cNvSpPr/>
          <p:nvPr/>
        </p:nvSpPr>
        <p:spPr>
          <a:xfrm>
            <a:off x="7423150" y="4365625"/>
            <a:ext cx="904875" cy="431800"/>
          </a:xfrm>
          <a:prstGeom prst="ellipse">
            <a:avLst/>
          </a:prstGeom>
          <a:noFill/>
          <a:ln w="254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11" name="Oval 10"/>
          <p:cNvSpPr/>
          <p:nvPr/>
        </p:nvSpPr>
        <p:spPr>
          <a:xfrm>
            <a:off x="7431088" y="2409825"/>
            <a:ext cx="904875" cy="431800"/>
          </a:xfrm>
          <a:prstGeom prst="ellipse">
            <a:avLst/>
          </a:prstGeom>
          <a:noFill/>
          <a:ln w="254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12" name="TextBox 38"/>
          <p:cNvSpPr txBox="1">
            <a:spLocks noChangeArrowheads="1"/>
          </p:cNvSpPr>
          <p:nvPr/>
        </p:nvSpPr>
        <p:spPr bwMode="auto">
          <a:xfrm>
            <a:off x="8329613" y="4356100"/>
            <a:ext cx="890587"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1600" smtClean="0">
                <a:solidFill>
                  <a:srgbClr val="FF0000"/>
                </a:solidFill>
              </a:rPr>
              <a:t>OLDER</a:t>
            </a:r>
          </a:p>
        </p:txBody>
      </p:sp>
      <p:sp>
        <p:nvSpPr>
          <p:cNvPr id="13" name="TextBox 38"/>
          <p:cNvSpPr txBox="1">
            <a:spLocks noChangeArrowheads="1"/>
          </p:cNvSpPr>
          <p:nvPr/>
        </p:nvSpPr>
        <p:spPr bwMode="auto">
          <a:xfrm>
            <a:off x="8289925" y="2439988"/>
            <a:ext cx="947738"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1600" smtClean="0">
                <a:solidFill>
                  <a:srgbClr val="FF0000"/>
                </a:solidFill>
              </a:rPr>
              <a:t>NEWER</a:t>
            </a:r>
          </a:p>
        </p:txBody>
      </p:sp>
      <p:sp>
        <p:nvSpPr>
          <p:cNvPr id="14" name="Oval 13"/>
          <p:cNvSpPr/>
          <p:nvPr/>
        </p:nvSpPr>
        <p:spPr>
          <a:xfrm>
            <a:off x="7386638" y="5146675"/>
            <a:ext cx="904875" cy="431800"/>
          </a:xfrm>
          <a:prstGeom prst="ellipse">
            <a:avLst/>
          </a:prstGeom>
          <a:noFill/>
          <a:ln w="254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15" name="TextBox 38"/>
          <p:cNvSpPr txBox="1">
            <a:spLocks noChangeArrowheads="1"/>
          </p:cNvSpPr>
          <p:nvPr/>
        </p:nvSpPr>
        <p:spPr bwMode="auto">
          <a:xfrm>
            <a:off x="8329613" y="5186363"/>
            <a:ext cx="890587"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1600" smtClean="0">
                <a:solidFill>
                  <a:srgbClr val="FF0000"/>
                </a:solidFill>
              </a:rPr>
              <a:t>OLDER</a:t>
            </a:r>
          </a:p>
        </p:txBody>
      </p:sp>
      <p:sp>
        <p:nvSpPr>
          <p:cNvPr id="16" name="Oval 15"/>
          <p:cNvSpPr/>
          <p:nvPr/>
        </p:nvSpPr>
        <p:spPr>
          <a:xfrm>
            <a:off x="7432675" y="1882775"/>
            <a:ext cx="904875" cy="431800"/>
          </a:xfrm>
          <a:prstGeom prst="ellipse">
            <a:avLst/>
          </a:prstGeom>
          <a:noFill/>
          <a:ln w="254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17" name="TextBox 38"/>
          <p:cNvSpPr txBox="1">
            <a:spLocks noChangeArrowheads="1"/>
          </p:cNvSpPr>
          <p:nvPr/>
        </p:nvSpPr>
        <p:spPr bwMode="auto">
          <a:xfrm>
            <a:off x="8291513" y="1912938"/>
            <a:ext cx="947737"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1600" smtClean="0">
                <a:solidFill>
                  <a:srgbClr val="FF0000"/>
                </a:solidFill>
              </a:rPr>
              <a:t>NEWER</a:t>
            </a:r>
          </a:p>
        </p:txBody>
      </p:sp>
    </p:spTree>
    <p:extLst>
      <p:ext uri="{BB962C8B-B14F-4D97-AF65-F5344CB8AC3E}">
        <p14:creationId xmlns:p14="http://schemas.microsoft.com/office/powerpoint/2010/main" val="6708093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12"/>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10"/>
                                        </p:tgtEl>
                                        <p:attrNameLst>
                                          <p:attrName>style.visibility</p:attrName>
                                        </p:attrNameLst>
                                      </p:cBhvr>
                                      <p:to>
                                        <p:strVal val="hidden"/>
                                      </p:to>
                                    </p:set>
                                  </p:childTnLst>
                                </p:cTn>
                              </p:par>
                              <p:par>
                                <p:cTn id="25" presetID="1" presetClass="exit" presetSubtype="0" fill="hold" grpId="1" nodeType="withEffect">
                                  <p:stCondLst>
                                    <p:cond delay="0"/>
                                  </p:stCondLst>
                                  <p:childTnLst>
                                    <p:set>
                                      <p:cBhvr>
                                        <p:cTn id="26" dur="1" fill="hold">
                                          <p:stCondLst>
                                            <p:cond delay="0"/>
                                          </p:stCondLst>
                                        </p:cTn>
                                        <p:tgtEl>
                                          <p:spTgt spid="11"/>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13"/>
                                        </p:tgtEl>
                                        <p:attrNameLst>
                                          <p:attrName>style.visibility</p:attrName>
                                        </p:attrNameLst>
                                      </p:cBhvr>
                                      <p:to>
                                        <p:strVal val="hidden"/>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5"/>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0" grpId="1" animBg="1"/>
      <p:bldP spid="11" grpId="0" animBg="1"/>
      <p:bldP spid="11" grpId="1" animBg="1"/>
      <p:bldP spid="12" grpId="0"/>
      <p:bldP spid="12" grpId="1"/>
      <p:bldP spid="13" grpId="0"/>
      <p:bldP spid="13" grpId="1"/>
      <p:bldP spid="14" grpId="0" animBg="1"/>
      <p:bldP spid="15" grpId="0"/>
      <p:bldP spid="16" grpId="0" animBg="1"/>
      <p:bldP spid="17" grpId="0"/>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Title 1"/>
          <p:cNvSpPr>
            <a:spLocks noGrp="1"/>
          </p:cNvSpPr>
          <p:nvPr>
            <p:ph type="title"/>
          </p:nvPr>
        </p:nvSpPr>
        <p:spPr/>
        <p:txBody>
          <a:bodyPr/>
          <a:lstStyle/>
          <a:p>
            <a:r>
              <a:rPr lang="en-US">
                <a:latin typeface="Garamond" charset="0"/>
                <a:ea typeface="ＭＳ Ｐゴシック" charset="0"/>
                <a:cs typeface="ＭＳ Ｐゴシック" charset="0"/>
              </a:rPr>
              <a:t>An Example VRT Cell</a:t>
            </a:r>
          </a:p>
        </p:txBody>
      </p:sp>
      <p:sp>
        <p:nvSpPr>
          <p:cNvPr id="252930"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83552D8-0273-8E46-90C3-4254DD19B08F}" type="slidenum">
              <a:rPr lang="en-US" sz="1600">
                <a:solidFill>
                  <a:srgbClr val="000000"/>
                </a:solidFill>
                <a:latin typeface="Garamond" charset="0"/>
              </a:rPr>
              <a:pPr eaLnBrk="1" hangingPunct="1"/>
              <a:t>335</a:t>
            </a:fld>
            <a:endParaRPr lang="en-US" sz="1600">
              <a:solidFill>
                <a:srgbClr val="000000"/>
              </a:solidFill>
              <a:latin typeface="Garamond" charset="0"/>
            </a:endParaRPr>
          </a:p>
        </p:txBody>
      </p:sp>
      <p:pic>
        <p:nvPicPr>
          <p:cNvPr id="252931" name="Picture 4" descr="single_cell_vrt-graph.pd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7400" y="977900"/>
            <a:ext cx="6680200" cy="5394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2932" name="TextBox 38"/>
          <p:cNvSpPr txBox="1">
            <a:spLocks noChangeArrowheads="1"/>
          </p:cNvSpPr>
          <p:nvPr/>
        </p:nvSpPr>
        <p:spPr bwMode="auto">
          <a:xfrm>
            <a:off x="3154363" y="5183188"/>
            <a:ext cx="4132262"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mtClean="0">
                <a:solidFill>
                  <a:srgbClr val="0000FF"/>
                </a:solidFill>
              </a:rPr>
              <a:t>A cell from E 2Gb chip family</a:t>
            </a:r>
          </a:p>
        </p:txBody>
      </p:sp>
    </p:spTree>
    <p:extLst>
      <p:ext uri="{BB962C8B-B14F-4D97-AF65-F5344CB8AC3E}">
        <p14:creationId xmlns:p14="http://schemas.microsoft.com/office/powerpoint/2010/main" val="40020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Title 1"/>
          <p:cNvSpPr>
            <a:spLocks noGrp="1"/>
          </p:cNvSpPr>
          <p:nvPr>
            <p:ph type="title"/>
          </p:nvPr>
        </p:nvSpPr>
        <p:spPr/>
        <p:txBody>
          <a:bodyPr/>
          <a:lstStyle/>
          <a:p>
            <a:r>
              <a:rPr lang="en-US">
                <a:latin typeface="Garamond" charset="0"/>
                <a:ea typeface="ＭＳ Ｐゴシック" charset="0"/>
                <a:cs typeface="ＭＳ Ｐゴシック" charset="0"/>
              </a:rPr>
              <a:t>Variable Retention Time</a:t>
            </a:r>
          </a:p>
        </p:txBody>
      </p:sp>
      <p:sp>
        <p:nvSpPr>
          <p:cNvPr id="253954"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701DB56-A57E-A640-B61D-96363059E5FA}" type="slidenum">
              <a:rPr lang="en-US" sz="1600">
                <a:solidFill>
                  <a:srgbClr val="000000"/>
                </a:solidFill>
                <a:latin typeface="Garamond" charset="0"/>
              </a:rPr>
              <a:pPr eaLnBrk="1" hangingPunct="1"/>
              <a:t>336</a:t>
            </a:fld>
            <a:endParaRPr lang="en-US" sz="1600">
              <a:solidFill>
                <a:srgbClr val="000000"/>
              </a:solidFill>
              <a:latin typeface="Garamond" charset="0"/>
            </a:endParaRPr>
          </a:p>
        </p:txBody>
      </p:sp>
      <p:pic>
        <p:nvPicPr>
          <p:cNvPr id="253955" name="Picture 4" descr="minmaxret-log_a256mb.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68400" y="1016000"/>
            <a:ext cx="6858000" cy="5389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3956" name="TextBox 38"/>
          <p:cNvSpPr txBox="1">
            <a:spLocks noChangeArrowheads="1"/>
          </p:cNvSpPr>
          <p:nvPr/>
        </p:nvSpPr>
        <p:spPr bwMode="auto">
          <a:xfrm>
            <a:off x="3695700" y="5081588"/>
            <a:ext cx="2592388"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mtClean="0">
                <a:solidFill>
                  <a:srgbClr val="0000FF"/>
                </a:solidFill>
              </a:rPr>
              <a:t>A 2Gb chip family</a:t>
            </a:r>
          </a:p>
        </p:txBody>
      </p:sp>
      <p:cxnSp>
        <p:nvCxnSpPr>
          <p:cNvPr id="8" name="Straight Connector 7"/>
          <p:cNvCxnSpPr/>
          <p:nvPr/>
        </p:nvCxnSpPr>
        <p:spPr>
          <a:xfrm flipV="1">
            <a:off x="2641600" y="1600200"/>
            <a:ext cx="3403600" cy="3314700"/>
          </a:xfrm>
          <a:prstGeom prst="line">
            <a:avLst/>
          </a:prstGeom>
          <a:ln w="44450">
            <a:solidFill>
              <a:srgbClr val="FF0000"/>
            </a:solidFill>
          </a:ln>
        </p:spPr>
        <p:style>
          <a:lnRef idx="2">
            <a:schemeClr val="accent1"/>
          </a:lnRef>
          <a:fillRef idx="0">
            <a:schemeClr val="accent1"/>
          </a:fillRef>
          <a:effectRef idx="1">
            <a:schemeClr val="accent1"/>
          </a:effectRef>
          <a:fontRef idx="minor">
            <a:schemeClr val="tx1"/>
          </a:fontRef>
        </p:style>
      </p:cxnSp>
      <p:sp>
        <p:nvSpPr>
          <p:cNvPr id="12" name="TextBox 38"/>
          <p:cNvSpPr txBox="1">
            <a:spLocks noChangeArrowheads="1"/>
          </p:cNvSpPr>
          <p:nvPr/>
        </p:nvSpPr>
        <p:spPr bwMode="auto">
          <a:xfrm>
            <a:off x="3563938" y="3971925"/>
            <a:ext cx="3074987" cy="677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1900" smtClean="0">
                <a:solidFill>
                  <a:srgbClr val="FF0000"/>
                </a:solidFill>
              </a:rPr>
              <a:t>Min ret time = Max ret time</a:t>
            </a:r>
          </a:p>
          <a:p>
            <a:pPr algn="ctr" eaLnBrk="1" fontAlgn="base" hangingPunct="1">
              <a:spcBef>
                <a:spcPct val="0"/>
              </a:spcBef>
              <a:spcAft>
                <a:spcPct val="0"/>
              </a:spcAft>
            </a:pPr>
            <a:r>
              <a:rPr lang="en-US" sz="1900" b="1" smtClean="0">
                <a:solidFill>
                  <a:srgbClr val="FF0000"/>
                </a:solidFill>
              </a:rPr>
              <a:t>Expected if no VRT</a:t>
            </a:r>
          </a:p>
        </p:txBody>
      </p:sp>
      <p:sp>
        <p:nvSpPr>
          <p:cNvPr id="18" name="Right Triangle 17"/>
          <p:cNvSpPr/>
          <p:nvPr/>
        </p:nvSpPr>
        <p:spPr>
          <a:xfrm rot="5400000">
            <a:off x="2679700" y="1536700"/>
            <a:ext cx="3162300" cy="3314700"/>
          </a:xfrm>
          <a:prstGeom prst="rtTriangle">
            <a:avLst/>
          </a:prstGeom>
          <a:solidFill>
            <a:srgbClr val="0000FF">
              <a:alpha val="1000"/>
            </a:srgbClr>
          </a:solidFill>
          <a:ln w="254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19" name="TextBox 38"/>
          <p:cNvSpPr txBox="1">
            <a:spLocks noChangeArrowheads="1"/>
          </p:cNvSpPr>
          <p:nvPr/>
        </p:nvSpPr>
        <p:spPr bwMode="auto">
          <a:xfrm>
            <a:off x="2535238" y="2173288"/>
            <a:ext cx="2441575"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mtClean="0">
                <a:solidFill>
                  <a:srgbClr val="0000FF"/>
                </a:solidFill>
              </a:rPr>
              <a:t>Most failing cells </a:t>
            </a:r>
          </a:p>
          <a:p>
            <a:pPr algn="ctr" eaLnBrk="1" fontAlgn="base" hangingPunct="1">
              <a:spcBef>
                <a:spcPct val="0"/>
              </a:spcBef>
              <a:spcAft>
                <a:spcPct val="0"/>
              </a:spcAft>
            </a:pPr>
            <a:r>
              <a:rPr lang="en-US" smtClean="0">
                <a:solidFill>
                  <a:srgbClr val="0000FF"/>
                </a:solidFill>
              </a:rPr>
              <a:t>exhibit VRT</a:t>
            </a:r>
          </a:p>
        </p:txBody>
      </p:sp>
      <p:cxnSp>
        <p:nvCxnSpPr>
          <p:cNvPr id="21" name="Straight Connector 20"/>
          <p:cNvCxnSpPr/>
          <p:nvPr/>
        </p:nvCxnSpPr>
        <p:spPr>
          <a:xfrm flipV="1">
            <a:off x="2606675" y="1673225"/>
            <a:ext cx="1782763" cy="15875"/>
          </a:xfrm>
          <a:prstGeom prst="line">
            <a:avLst/>
          </a:prstGeom>
          <a:ln w="50800">
            <a:solidFill>
              <a:srgbClr val="FF6600"/>
            </a:solidFill>
          </a:ln>
        </p:spPr>
        <p:style>
          <a:lnRef idx="2">
            <a:schemeClr val="accent1"/>
          </a:lnRef>
          <a:fillRef idx="0">
            <a:schemeClr val="accent1"/>
          </a:fillRef>
          <a:effectRef idx="1">
            <a:schemeClr val="accent1"/>
          </a:effectRef>
          <a:fontRef idx="minor">
            <a:schemeClr val="tx1"/>
          </a:fontRef>
        </p:style>
      </p:cxnSp>
      <p:sp>
        <p:nvSpPr>
          <p:cNvPr id="23" name="TextBox 38"/>
          <p:cNvSpPr txBox="1">
            <a:spLocks noChangeArrowheads="1"/>
          </p:cNvSpPr>
          <p:nvPr/>
        </p:nvSpPr>
        <p:spPr bwMode="auto">
          <a:xfrm>
            <a:off x="2325688" y="1017588"/>
            <a:ext cx="3775075" cy="646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1800" smtClean="0">
                <a:solidFill>
                  <a:srgbClr val="FF6600"/>
                </a:solidFill>
              </a:rPr>
              <a:t>Many failing cells jump from </a:t>
            </a:r>
          </a:p>
          <a:p>
            <a:pPr algn="ctr" eaLnBrk="1" fontAlgn="base" hangingPunct="1">
              <a:spcBef>
                <a:spcPct val="0"/>
              </a:spcBef>
              <a:spcAft>
                <a:spcPct val="0"/>
              </a:spcAft>
            </a:pPr>
            <a:r>
              <a:rPr lang="en-US" sz="1800" smtClean="0">
                <a:solidFill>
                  <a:srgbClr val="FF6600"/>
                </a:solidFill>
              </a:rPr>
              <a:t>very high retention time to very low</a:t>
            </a:r>
          </a:p>
        </p:txBody>
      </p:sp>
    </p:spTree>
    <p:extLst>
      <p:ext uri="{BB962C8B-B14F-4D97-AF65-F5344CB8AC3E}">
        <p14:creationId xmlns:p14="http://schemas.microsoft.com/office/powerpoint/2010/main" val="3709102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8"/>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p:bldP spid="23" grpId="0"/>
    </p:bld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DRAM Retention Analysis</a:t>
            </a:r>
            <a:endParaRPr lang="en-US" dirty="0"/>
          </a:p>
        </p:txBody>
      </p:sp>
      <p:sp>
        <p:nvSpPr>
          <p:cNvPr id="3" name="Content Placeholder 2"/>
          <p:cNvSpPr>
            <a:spLocks noGrp="1"/>
          </p:cNvSpPr>
          <p:nvPr>
            <p:ph idx="1"/>
          </p:nvPr>
        </p:nvSpPr>
        <p:spPr>
          <a:xfrm>
            <a:off x="228600" y="980728"/>
            <a:ext cx="8610600" cy="5153025"/>
          </a:xfrm>
        </p:spPr>
        <p:txBody>
          <a:bodyPr/>
          <a:lstStyle/>
          <a:p>
            <a:r>
              <a:rPr lang="en-US" sz="1800" dirty="0"/>
              <a:t>Jamie Liu, Ben </a:t>
            </a:r>
            <a:r>
              <a:rPr lang="en-US" sz="1800" dirty="0" err="1"/>
              <a:t>Jaiyen</a:t>
            </a:r>
            <a:r>
              <a:rPr lang="en-US" sz="1800" dirty="0"/>
              <a:t>, Yoongu Kim, Chris Wilkerson, and </a:t>
            </a:r>
            <a:r>
              <a:rPr lang="en-US" sz="1800" u="sng" dirty="0"/>
              <a:t>Onur Mutlu</a:t>
            </a:r>
            <a:r>
              <a:rPr lang="en-US" sz="1800" dirty="0"/>
              <a:t>,</a:t>
            </a:r>
            <a:br>
              <a:rPr lang="en-US" sz="1800" dirty="0"/>
            </a:br>
            <a:r>
              <a:rPr lang="en-US" sz="1800" b="1" dirty="0">
                <a:hlinkClick r:id="rId2"/>
              </a:rPr>
              <a:t>"An Experimental Study of Data Retention Behavior in Modern DRAM Devices: Implications for Retention Time Profiling Mechanisms"</a:t>
            </a:r>
            <a:r>
              <a:rPr lang="en-US" sz="1800" dirty="0"/>
              <a:t/>
            </a:r>
            <a:br>
              <a:rPr lang="en-US" sz="1800" dirty="0"/>
            </a:br>
            <a:r>
              <a:rPr lang="en-US" sz="1800" i="1" dirty="0"/>
              <a:t>Proceedings of the </a:t>
            </a:r>
            <a:r>
              <a:rPr lang="en-US" sz="1800" i="1" dirty="0">
                <a:hlinkClick r:id="rId3"/>
              </a:rPr>
              <a:t>40th International Symposium on Computer Architecture</a:t>
            </a:r>
            <a:r>
              <a:rPr lang="en-US" sz="1800" i="1" dirty="0"/>
              <a:t> (</a:t>
            </a:r>
            <a:r>
              <a:rPr lang="en-US" sz="1800" b="1" i="1" dirty="0"/>
              <a:t>ISCA</a:t>
            </a:r>
            <a:r>
              <a:rPr lang="en-US" sz="1800" i="1" dirty="0"/>
              <a:t>)</a:t>
            </a:r>
            <a:r>
              <a:rPr lang="en-US" sz="1800" dirty="0"/>
              <a:t>, Tel-Aviv, Israel, June 2013. </a:t>
            </a:r>
            <a:r>
              <a:rPr lang="en-US" sz="1800" dirty="0">
                <a:hlinkClick r:id="rId4"/>
              </a:rPr>
              <a:t>Slides (ppt)</a:t>
            </a:r>
            <a:r>
              <a:rPr lang="en-US" sz="1800" dirty="0"/>
              <a:t> </a:t>
            </a:r>
            <a:r>
              <a:rPr lang="en-US" sz="1800" dirty="0">
                <a:hlinkClick r:id="rId5"/>
              </a:rPr>
              <a:t>Slides (pdf)</a:t>
            </a:r>
            <a:endParaRPr lang="en-US" sz="1800"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337</a:t>
            </a:fld>
            <a:endParaRPr lang="en-US">
              <a:solidFill>
                <a:srgbClr val="000000"/>
              </a:solidFill>
            </a:endParaRPr>
          </a:p>
        </p:txBody>
      </p:sp>
      <p:pic>
        <p:nvPicPr>
          <p:cNvPr id="5" name="Picture 4"/>
          <p:cNvPicPr>
            <a:picLocks noChangeAspect="1"/>
          </p:cNvPicPr>
          <p:nvPr/>
        </p:nvPicPr>
        <p:blipFill>
          <a:blip r:embed="rId6"/>
          <a:stretch>
            <a:fillRect/>
          </a:stretch>
        </p:blipFill>
        <p:spPr>
          <a:xfrm>
            <a:off x="0" y="2751315"/>
            <a:ext cx="9144000" cy="4134069"/>
          </a:xfrm>
          <a:prstGeom prst="rect">
            <a:avLst/>
          </a:prstGeom>
        </p:spPr>
      </p:pic>
    </p:spTree>
    <p:extLst>
      <p:ext uri="{BB962C8B-B14F-4D97-AF65-F5344CB8AC3E}">
        <p14:creationId xmlns:p14="http://schemas.microsoft.com/office/powerpoint/2010/main" val="18910449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Industry Is Writing Papers About It, Too</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338</a:t>
            </a:fld>
            <a:endParaRPr lang="en-US" altLang="en-US">
              <a:solidFill>
                <a:srgbClr val="000000"/>
              </a:solidFill>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spTree>
    <p:extLst>
      <p:ext uri="{BB962C8B-B14F-4D97-AF65-F5344CB8AC3E}">
        <p14:creationId xmlns:p14="http://schemas.microsoft.com/office/powerpoint/2010/main" val="3471754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Industry Is Writing Papers About It, Too</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339</a:t>
            </a:fld>
            <a:endParaRPr lang="en-US" altLang="en-US">
              <a:solidFill>
                <a:srgbClr val="000000"/>
              </a:solidFill>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pic>
        <p:nvPicPr>
          <p:cNvPr id="8" name="Picture 7"/>
          <p:cNvPicPr>
            <a:picLocks noChangeAspect="1"/>
          </p:cNvPicPr>
          <p:nvPr/>
        </p:nvPicPr>
        <p:blipFill>
          <a:blip r:embed="rId3"/>
          <a:stretch>
            <a:fillRect/>
          </a:stretch>
        </p:blipFill>
        <p:spPr>
          <a:xfrm>
            <a:off x="0" y="2204864"/>
            <a:ext cx="9144000" cy="3045377"/>
          </a:xfrm>
          <a:prstGeom prst="rect">
            <a:avLst/>
          </a:prstGeom>
        </p:spPr>
      </p:pic>
    </p:spTree>
    <p:extLst>
      <p:ext uri="{BB962C8B-B14F-4D97-AF65-F5344CB8AC3E}">
        <p14:creationId xmlns:p14="http://schemas.microsoft.com/office/powerpoint/2010/main" val="1529643250"/>
      </p:ext>
    </p:extLst>
  </p:cSld>
  <p:clrMapOvr>
    <a:masterClrMapping/>
  </p:clrMapOvr>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914400" y="914400"/>
            <a:ext cx="7315200" cy="3962400"/>
          </a:xfrm>
          <a:prstGeom prst="roundRect">
            <a:avLst>
              <a:gd name="adj" fmla="val 11319"/>
            </a:avLst>
          </a:prstGeom>
          <a:solidFill>
            <a:schemeClr val="bg1">
              <a:lumMod val="85000"/>
            </a:schemeClr>
          </a:solidFill>
          <a:ln w="38100">
            <a:no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cxnSp>
        <p:nvCxnSpPr>
          <p:cNvPr id="9" name="Straight Connector 8"/>
          <p:cNvCxnSpPr/>
          <p:nvPr/>
        </p:nvCxnSpPr>
        <p:spPr>
          <a:xfrm flipH="1" flipV="1">
            <a:off x="1371600" y="16764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H="1">
            <a:off x="1371600" y="22860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 name="Wordline"/>
          <p:cNvCxnSpPr/>
          <p:nvPr/>
        </p:nvCxnSpPr>
        <p:spPr>
          <a:xfrm flipH="1">
            <a:off x="1371600" y="28956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371600" y="35052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flipV="1">
            <a:off x="1371600" y="4116388"/>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1828800" y="1382713"/>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dirty="0">
                <a:solidFill>
                  <a:prstClr val="black"/>
                </a:solidFill>
                <a:latin typeface="Calibri Light"/>
              </a:rPr>
              <a:t> Row of Cells</a:t>
            </a:r>
          </a:p>
        </p:txBody>
      </p:sp>
      <p:sp>
        <p:nvSpPr>
          <p:cNvPr id="16" name="Rectangle 15"/>
          <p:cNvSpPr/>
          <p:nvPr/>
        </p:nvSpPr>
        <p:spPr>
          <a:xfrm>
            <a:off x="1828800" y="19812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7" name="Row"/>
          <p:cNvSpPr/>
          <p:nvPr/>
        </p:nvSpPr>
        <p:spPr>
          <a:xfrm>
            <a:off x="1828800" y="25908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8" name="Rectangle 17"/>
          <p:cNvSpPr/>
          <p:nvPr/>
        </p:nvSpPr>
        <p:spPr>
          <a:xfrm>
            <a:off x="1828800" y="32004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9" name="Rectangle 18"/>
          <p:cNvSpPr/>
          <p:nvPr/>
        </p:nvSpPr>
        <p:spPr>
          <a:xfrm>
            <a:off x="1828800" y="38100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dirty="0">
                <a:solidFill>
                  <a:prstClr val="black"/>
                </a:solidFill>
                <a:latin typeface="Calibri Light"/>
              </a:rPr>
              <a:t> Row</a:t>
            </a:r>
          </a:p>
        </p:txBody>
      </p:sp>
      <p:sp>
        <p:nvSpPr>
          <p:cNvPr id="20" name="TextBox 19"/>
          <p:cNvSpPr txBox="1"/>
          <p:nvPr/>
        </p:nvSpPr>
        <p:spPr>
          <a:xfrm>
            <a:off x="5943600" y="1447800"/>
            <a:ext cx="2286000" cy="457200"/>
          </a:xfrm>
          <a:prstGeom prst="rect">
            <a:avLst/>
          </a:prstGeom>
          <a:noFill/>
        </p:spPr>
        <p:txBody>
          <a:bodyPr anchor="ctr"/>
          <a:lstStyle/>
          <a:p>
            <a:pPr>
              <a:defRPr/>
            </a:pPr>
            <a:r>
              <a:rPr lang="en-US" sz="4000">
                <a:solidFill>
                  <a:prstClr val="black"/>
                </a:solidFill>
                <a:latin typeface="Calibri Light"/>
                <a:ea typeface="ＭＳ Ｐゴシック" charset="0"/>
                <a:cs typeface="ＭＳ Ｐゴシック" charset="0"/>
              </a:rPr>
              <a:t> Wordline</a:t>
            </a:r>
          </a:p>
        </p:txBody>
      </p:sp>
      <p:sp>
        <p:nvSpPr>
          <p:cNvPr id="21" name="Low Volt"/>
          <p:cNvSpPr txBox="1"/>
          <p:nvPr/>
        </p:nvSpPr>
        <p:spPr>
          <a:xfrm>
            <a:off x="5943600" y="2667000"/>
            <a:ext cx="2286000" cy="457200"/>
          </a:xfrm>
          <a:prstGeom prst="rect">
            <a:avLst/>
          </a:prstGeom>
          <a:noFill/>
        </p:spPr>
        <p:txBody>
          <a:bodyPr anchor="ctr"/>
          <a:lstStyle/>
          <a:p>
            <a:pPr>
              <a:defRPr/>
            </a:pPr>
            <a:r>
              <a:rPr lang="en-US" sz="4400" b="1" i="1">
                <a:solidFill>
                  <a:prstClr val="black">
                    <a:lumMod val="65000"/>
                    <a:lumOff val="35000"/>
                  </a:prstClr>
                </a:solidFill>
                <a:latin typeface="Calibri Light"/>
                <a:ea typeface="ＭＳ Ｐゴシック" charset="0"/>
                <a:cs typeface="ＭＳ Ｐゴシック" charset="0"/>
              </a:rPr>
              <a:t> V</a:t>
            </a:r>
            <a:r>
              <a:rPr lang="en-US" sz="4800" b="1" i="1" baseline="-20000">
                <a:solidFill>
                  <a:prstClr val="black">
                    <a:lumMod val="65000"/>
                    <a:lumOff val="35000"/>
                  </a:prstClr>
                </a:solidFill>
                <a:latin typeface="Calibri Light"/>
                <a:ea typeface="ＭＳ Ｐゴシック" charset="0"/>
                <a:cs typeface="ＭＳ Ｐゴシック" charset="0"/>
              </a:rPr>
              <a:t>LOW</a:t>
            </a:r>
            <a:endParaRPr lang="en-US" sz="4400" b="1" i="1" baseline="-20000">
              <a:solidFill>
                <a:prstClr val="black">
                  <a:lumMod val="65000"/>
                  <a:lumOff val="35000"/>
                </a:prstClr>
              </a:solidFill>
              <a:latin typeface="Calibri Light"/>
              <a:ea typeface="ＭＳ Ｐゴシック" charset="0"/>
              <a:cs typeface="ＭＳ Ｐゴシック" charset="0"/>
            </a:endParaRPr>
          </a:p>
        </p:txBody>
      </p:sp>
      <p:sp>
        <p:nvSpPr>
          <p:cNvPr id="22" name="High Volt"/>
          <p:cNvSpPr txBox="1"/>
          <p:nvPr/>
        </p:nvSpPr>
        <p:spPr>
          <a:xfrm>
            <a:off x="5943600" y="2667000"/>
            <a:ext cx="2286000" cy="457200"/>
          </a:xfrm>
          <a:prstGeom prst="rect">
            <a:avLst/>
          </a:prstGeom>
          <a:noFill/>
        </p:spPr>
        <p:txBody>
          <a:bodyPr anchor="ctr"/>
          <a:lstStyle/>
          <a:p>
            <a:pPr>
              <a:defRPr/>
            </a:pPr>
            <a:r>
              <a:rPr lang="en-US" sz="4400" b="1">
                <a:solidFill>
                  <a:srgbClr val="FF0000"/>
                </a:solidFill>
                <a:latin typeface="Calibri Light"/>
                <a:ea typeface="ＭＳ Ｐゴシック" charset="0"/>
                <a:cs typeface="ＭＳ Ｐゴシック" charset="0"/>
              </a:rPr>
              <a:t> </a:t>
            </a:r>
            <a:r>
              <a:rPr lang="en-US" sz="4400" b="1" i="1">
                <a:solidFill>
                  <a:srgbClr val="FF0000"/>
                </a:solidFill>
                <a:latin typeface="Calibri Light"/>
                <a:ea typeface="ＭＳ Ｐゴシック" charset="0"/>
                <a:cs typeface="ＭＳ Ｐゴシック" charset="0"/>
              </a:rPr>
              <a:t>V</a:t>
            </a:r>
            <a:r>
              <a:rPr lang="en-US" sz="4800" b="1" i="1" baseline="-20000">
                <a:solidFill>
                  <a:srgbClr val="FF0000"/>
                </a:solidFill>
                <a:latin typeface="Calibri Light"/>
                <a:ea typeface="ＭＳ Ｐゴシック" charset="0"/>
                <a:cs typeface="ＭＳ Ｐゴシック" charset="0"/>
              </a:rPr>
              <a:t>HIGH</a:t>
            </a:r>
            <a:endParaRPr lang="en-US" sz="4400" b="1" i="1" baseline="-20000">
              <a:solidFill>
                <a:srgbClr val="FF0000"/>
              </a:solidFill>
              <a:latin typeface="Calibri Light"/>
              <a:ea typeface="ＭＳ Ｐゴシック" charset="0"/>
              <a:cs typeface="ＭＳ Ｐゴシック" charset="0"/>
            </a:endParaRPr>
          </a:p>
        </p:txBody>
      </p:sp>
      <p:sp>
        <p:nvSpPr>
          <p:cNvPr id="23" name="Error"/>
          <p:cNvSpPr/>
          <p:nvPr/>
        </p:nvSpPr>
        <p:spPr>
          <a:xfrm>
            <a:off x="487680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4" name="Error"/>
          <p:cNvSpPr/>
          <p:nvPr/>
        </p:nvSpPr>
        <p:spPr>
          <a:xfrm>
            <a:off x="4267200" y="3203575"/>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5" name="Error"/>
          <p:cNvSpPr/>
          <p:nvPr/>
        </p:nvSpPr>
        <p:spPr>
          <a:xfrm>
            <a:off x="365760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6" name="Error"/>
          <p:cNvSpPr/>
          <p:nvPr/>
        </p:nvSpPr>
        <p:spPr>
          <a:xfrm>
            <a:off x="3657600" y="3197225"/>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7" name="Error"/>
          <p:cNvSpPr/>
          <p:nvPr/>
        </p:nvSpPr>
        <p:spPr>
          <a:xfrm>
            <a:off x="241935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31" name="Victim"/>
          <p:cNvSpPr/>
          <p:nvPr/>
        </p:nvSpPr>
        <p:spPr>
          <a:xfrm>
            <a:off x="1828800" y="3200400"/>
            <a:ext cx="3657600" cy="609600"/>
          </a:xfrm>
          <a:prstGeom prst="rect">
            <a:avLst/>
          </a:prstGeom>
          <a:solidFill>
            <a:schemeClr val="accent4"/>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a:solidFill>
                  <a:prstClr val="black"/>
                </a:solidFill>
                <a:latin typeface="Calibri Light"/>
              </a:rPr>
              <a:t>Victim Row</a:t>
            </a:r>
          </a:p>
        </p:txBody>
      </p:sp>
      <p:sp>
        <p:nvSpPr>
          <p:cNvPr id="32" name="Victim"/>
          <p:cNvSpPr/>
          <p:nvPr/>
        </p:nvSpPr>
        <p:spPr>
          <a:xfrm>
            <a:off x="1828800" y="1982788"/>
            <a:ext cx="3657600" cy="609600"/>
          </a:xfrm>
          <a:prstGeom prst="rect">
            <a:avLst/>
          </a:prstGeom>
          <a:solidFill>
            <a:schemeClr val="accent4"/>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a:solidFill>
                  <a:prstClr val="black"/>
                </a:solidFill>
                <a:latin typeface="Calibri Light"/>
              </a:rPr>
              <a:t>Victim Row</a:t>
            </a:r>
          </a:p>
        </p:txBody>
      </p:sp>
      <p:sp>
        <p:nvSpPr>
          <p:cNvPr id="33" name="Aggressor"/>
          <p:cNvSpPr/>
          <p:nvPr/>
        </p:nvSpPr>
        <p:spPr>
          <a:xfrm>
            <a:off x="1828800" y="2590800"/>
            <a:ext cx="3657600" cy="609600"/>
          </a:xfrm>
          <a:prstGeom prst="rect">
            <a:avLst/>
          </a:prstGeom>
          <a:solidFill>
            <a:srgbClr val="FF0000"/>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smtClean="0">
                <a:solidFill>
                  <a:prstClr val="white"/>
                </a:solidFill>
                <a:latin typeface="Calibri Light"/>
              </a:rPr>
              <a:t>Hammered Row</a:t>
            </a:r>
            <a:endParaRPr lang="en-US" sz="3600" b="1" dirty="0">
              <a:solidFill>
                <a:prstClr val="white"/>
              </a:solidFill>
              <a:latin typeface="Calibri Light"/>
            </a:endParaRPr>
          </a:p>
        </p:txBody>
      </p:sp>
      <p:sp>
        <p:nvSpPr>
          <p:cNvPr id="34" name="Punchline"/>
          <p:cNvSpPr txBox="1"/>
          <p:nvPr/>
        </p:nvSpPr>
        <p:spPr>
          <a:xfrm>
            <a:off x="395288" y="4953000"/>
            <a:ext cx="8359775" cy="1143000"/>
          </a:xfrm>
          <a:prstGeom prst="rect">
            <a:avLst/>
          </a:prstGeom>
          <a:noFill/>
        </p:spPr>
        <p:txBody>
          <a:bodyPr anchor="ctr"/>
          <a:lstStyle/>
          <a:p>
            <a:pPr>
              <a:defRPr/>
            </a:pPr>
            <a:r>
              <a:rPr lang="en-US" sz="2600" b="1" dirty="0">
                <a:solidFill>
                  <a:prstClr val="black"/>
                </a:solidFill>
                <a:latin typeface="Calibri Light"/>
                <a:ea typeface="ＭＳ Ｐゴシック" charset="0"/>
                <a:cs typeface="ＭＳ Ｐゴシック" charset="0"/>
              </a:rPr>
              <a:t>Repeatedly</a:t>
            </a:r>
            <a:r>
              <a:rPr lang="en-US" sz="2600" dirty="0">
                <a:solidFill>
                  <a:prstClr val="black"/>
                </a:solidFill>
                <a:latin typeface="Calibri Light"/>
                <a:ea typeface="ＭＳ Ｐゴシック" charset="0"/>
                <a:cs typeface="ＭＳ Ｐゴシック" charset="0"/>
              </a:rPr>
              <a:t> </a:t>
            </a:r>
            <a:r>
              <a:rPr lang="en-US" sz="2600" b="1" dirty="0" smtClean="0">
                <a:solidFill>
                  <a:prstClr val="black"/>
                </a:solidFill>
                <a:latin typeface="Calibri Light"/>
                <a:ea typeface="ＭＳ Ｐゴシック" charset="0"/>
                <a:cs typeface="ＭＳ Ｐゴシック" charset="0"/>
              </a:rPr>
              <a:t>reading</a:t>
            </a:r>
            <a:r>
              <a:rPr lang="en-US" sz="2600" dirty="0" smtClean="0">
                <a:solidFill>
                  <a:prstClr val="black"/>
                </a:solidFill>
                <a:latin typeface="Calibri Light"/>
                <a:ea typeface="ＭＳ Ｐゴシック" charset="0"/>
                <a:cs typeface="ＭＳ Ｐゴシック" charset="0"/>
              </a:rPr>
              <a:t> a </a:t>
            </a:r>
            <a:r>
              <a:rPr lang="en-US" sz="2600" dirty="0">
                <a:solidFill>
                  <a:prstClr val="black"/>
                </a:solidFill>
                <a:latin typeface="Calibri Light"/>
                <a:ea typeface="ＭＳ Ｐゴシック" charset="0"/>
                <a:cs typeface="ＭＳ Ｐゴシック" charset="0"/>
              </a:rPr>
              <a:t>row enough times </a:t>
            </a:r>
            <a:r>
              <a:rPr lang="en-US" sz="2600" dirty="0" smtClean="0">
                <a:solidFill>
                  <a:prstClr val="black"/>
                </a:solidFill>
                <a:latin typeface="Calibri Light"/>
                <a:ea typeface="ＭＳ Ｐゴシック" charset="0"/>
                <a:cs typeface="ＭＳ Ｐゴシック" charset="0"/>
              </a:rPr>
              <a:t>(before memory gets refreshed) induces </a:t>
            </a:r>
            <a:r>
              <a:rPr lang="en-US" sz="2600" b="1" dirty="0">
                <a:solidFill>
                  <a:srgbClr val="FF0000"/>
                </a:solidFill>
                <a:latin typeface="Calibri Light"/>
                <a:ea typeface="ＭＳ Ｐゴシック" charset="0"/>
                <a:cs typeface="ＭＳ Ｐゴシック" charset="0"/>
              </a:rPr>
              <a:t>disturbance errors</a:t>
            </a:r>
            <a:r>
              <a:rPr lang="en-US" sz="2600" dirty="0">
                <a:solidFill>
                  <a:srgbClr val="FF0000"/>
                </a:solidFill>
                <a:latin typeface="Calibri Light"/>
                <a:ea typeface="ＭＳ Ｐゴシック" charset="0"/>
                <a:cs typeface="ＭＳ Ｐゴシック" charset="0"/>
              </a:rPr>
              <a:t> </a:t>
            </a:r>
            <a:r>
              <a:rPr lang="en-US" sz="2600" dirty="0">
                <a:solidFill>
                  <a:prstClr val="black"/>
                </a:solidFill>
                <a:latin typeface="Calibri Light"/>
                <a:ea typeface="ＭＳ Ｐゴシック" charset="0"/>
                <a:cs typeface="ＭＳ Ｐゴシック" charset="0"/>
              </a:rPr>
              <a:t>in </a:t>
            </a:r>
            <a:r>
              <a:rPr lang="en-US" sz="2600" b="1" dirty="0">
                <a:solidFill>
                  <a:prstClr val="black"/>
                </a:solidFill>
                <a:latin typeface="Calibri Light"/>
                <a:ea typeface="ＭＳ Ｐゴシック" charset="0"/>
                <a:cs typeface="ＭＳ Ｐゴシック" charset="0"/>
              </a:rPr>
              <a:t>adjacent</a:t>
            </a:r>
            <a:r>
              <a:rPr lang="en-US" sz="2600" dirty="0">
                <a:solidFill>
                  <a:prstClr val="black"/>
                </a:solidFill>
                <a:latin typeface="Calibri Light"/>
                <a:ea typeface="ＭＳ Ｐゴシック" charset="0"/>
                <a:cs typeface="ＭＳ Ｐゴシック" charset="0"/>
              </a:rPr>
              <a:t> </a:t>
            </a:r>
            <a:r>
              <a:rPr lang="en-US" sz="2600" b="1" dirty="0">
                <a:solidFill>
                  <a:prstClr val="black"/>
                </a:solidFill>
                <a:latin typeface="Calibri Light"/>
                <a:ea typeface="ＭＳ Ｐゴシック" charset="0"/>
                <a:cs typeface="ＭＳ Ｐゴシック" charset="0"/>
              </a:rPr>
              <a:t>rows</a:t>
            </a:r>
            <a:r>
              <a:rPr lang="en-US" sz="2600" dirty="0">
                <a:solidFill>
                  <a:prstClr val="black"/>
                </a:solidFill>
                <a:latin typeface="Calibri Light"/>
                <a:ea typeface="ＭＳ Ｐゴシック" charset="0"/>
                <a:cs typeface="ＭＳ Ｐゴシック" charset="0"/>
              </a:rPr>
              <a:t> in </a:t>
            </a:r>
            <a:r>
              <a:rPr lang="en-US" sz="2600" b="1" dirty="0">
                <a:solidFill>
                  <a:srgbClr val="FF0000"/>
                </a:solidFill>
                <a:latin typeface="Calibri Light"/>
                <a:ea typeface="ＭＳ Ｐゴシック" charset="0"/>
                <a:cs typeface="ＭＳ Ｐゴシック" charset="0"/>
              </a:rPr>
              <a:t>most real DRAM chips you can buy today</a:t>
            </a:r>
            <a:endParaRPr lang="en-US" sz="2600" dirty="0">
              <a:solidFill>
                <a:prstClr val="black"/>
              </a:solidFill>
              <a:latin typeface="Calibri Light"/>
              <a:ea typeface="ＭＳ Ｐゴシック" charset="0"/>
              <a:cs typeface="ＭＳ Ｐゴシック" charset="0"/>
            </a:endParaRPr>
          </a:p>
        </p:txBody>
      </p:sp>
      <p:sp>
        <p:nvSpPr>
          <p:cNvPr id="35" name="Opened"/>
          <p:cNvSpPr txBox="1"/>
          <p:nvPr/>
        </p:nvSpPr>
        <p:spPr>
          <a:xfrm>
            <a:off x="3124200" y="2671763"/>
            <a:ext cx="2209800" cy="457200"/>
          </a:xfrm>
          <a:prstGeom prst="rect">
            <a:avLst/>
          </a:prstGeom>
          <a:noFill/>
        </p:spPr>
        <p:txBody>
          <a:bodyPr anchor="ctr"/>
          <a:lstStyle/>
          <a:p>
            <a:pPr algn="r">
              <a:defRPr/>
            </a:pPr>
            <a:r>
              <a:rPr lang="en-US" sz="4000" b="1" i="1">
                <a:solidFill>
                  <a:prstClr val="black"/>
                </a:solidFill>
                <a:latin typeface="Calibri Light"/>
                <a:ea typeface="ＭＳ Ｐゴシック" charset="0"/>
                <a:cs typeface="ＭＳ Ｐゴシック" charset="0"/>
              </a:rPr>
              <a:t>Opened</a:t>
            </a:r>
          </a:p>
        </p:txBody>
      </p:sp>
      <p:sp>
        <p:nvSpPr>
          <p:cNvPr id="28" name="Closed"/>
          <p:cNvSpPr txBox="1"/>
          <p:nvPr/>
        </p:nvSpPr>
        <p:spPr>
          <a:xfrm>
            <a:off x="3133725" y="2671763"/>
            <a:ext cx="2200275" cy="457200"/>
          </a:xfrm>
          <a:prstGeom prst="rect">
            <a:avLst/>
          </a:prstGeom>
          <a:noFill/>
        </p:spPr>
        <p:txBody>
          <a:bodyPr anchor="ctr"/>
          <a:lstStyle/>
          <a:p>
            <a:pPr algn="r">
              <a:defRPr/>
            </a:pPr>
            <a:r>
              <a:rPr lang="en-US" sz="4000" b="1" i="1">
                <a:solidFill>
                  <a:prstClr val="black"/>
                </a:solidFill>
                <a:latin typeface="Calibri Light"/>
                <a:ea typeface="ＭＳ Ｐゴシック" charset="0"/>
                <a:cs typeface="ＭＳ Ｐゴシック" charset="0"/>
              </a:rPr>
              <a:t>Closed</a:t>
            </a:r>
          </a:p>
        </p:txBody>
      </p:sp>
      <p:sp>
        <p:nvSpPr>
          <p:cNvPr id="239642" name="Slide Number Placeholder 2"/>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63EFCF5-C8B9-AF45-B0E3-7DB4F7D988EA}" type="slidenum">
              <a:rPr lang="en-US" sz="2000">
                <a:solidFill>
                  <a:srgbClr val="898989"/>
                </a:solidFill>
                <a:latin typeface="Cambria Math" charset="0"/>
                <a:cs typeface="Cambria Math" charset="0"/>
              </a:rPr>
              <a:pPr eaLnBrk="1" hangingPunct="1"/>
              <a:t>34</a:t>
            </a:fld>
            <a:endParaRPr lang="en-US" sz="2000">
              <a:solidFill>
                <a:srgbClr val="898989"/>
              </a:solidFill>
              <a:latin typeface="Cambria Math" charset="0"/>
              <a:cs typeface="Cambria Math" charset="0"/>
            </a:endParaRPr>
          </a:p>
        </p:txBody>
      </p:sp>
      <p:sp>
        <p:nvSpPr>
          <p:cNvPr id="239643" name="Title 1"/>
          <p:cNvSpPr>
            <a:spLocks noGrp="1"/>
          </p:cNvSpPr>
          <p:nvPr>
            <p:ph type="title"/>
          </p:nvPr>
        </p:nvSpPr>
        <p:spPr>
          <a:xfrm>
            <a:off x="228600" y="-14288"/>
            <a:ext cx="8915400" cy="1066801"/>
          </a:xfrm>
        </p:spPr>
        <p:txBody>
          <a:bodyPr/>
          <a:lstStyle/>
          <a:p>
            <a:r>
              <a:rPr lang="en-US" sz="3600" b="0" dirty="0" smtClean="0">
                <a:solidFill>
                  <a:schemeClr val="accent6">
                    <a:lumMod val="50000"/>
                  </a:schemeClr>
                </a:solidFill>
                <a:latin typeface="Garamond" charset="0"/>
              </a:rPr>
              <a:t>Modern DRAM is Prone to Disturbance Errors</a:t>
            </a:r>
            <a:endParaRPr lang="en-US" sz="3600" b="0" dirty="0">
              <a:solidFill>
                <a:schemeClr val="accent6">
                  <a:lumMod val="50000"/>
                </a:schemeClr>
              </a:solidFill>
              <a:latin typeface="Garamond" charset="0"/>
            </a:endParaRPr>
          </a:p>
        </p:txBody>
      </p:sp>
      <p:sp>
        <p:nvSpPr>
          <p:cNvPr id="30" name="Rectangle 29"/>
          <p:cNvSpPr/>
          <p:nvPr/>
        </p:nvSpPr>
        <p:spPr>
          <a:xfrm>
            <a:off x="107950" y="6239053"/>
            <a:ext cx="8568506" cy="646331"/>
          </a:xfrm>
          <a:prstGeom prst="rect">
            <a:avLst/>
          </a:prstGeom>
        </p:spPr>
        <p:txBody>
          <a:bodyPr wrap="square">
            <a:spAutoFit/>
          </a:bodyPr>
          <a:lstStyle/>
          <a:p>
            <a:pPr>
              <a:defRPr/>
            </a:pPr>
            <a:r>
              <a:rPr lang="en-US" dirty="0" smtClean="0">
                <a:solidFill>
                  <a:srgbClr val="0000FF"/>
                </a:solidFill>
                <a:ea typeface="ＭＳ Ｐゴシック" charset="0"/>
                <a:cs typeface="ＭＳ Ｐゴシック" charset="0"/>
                <a:hlinkClick r:id="rId3"/>
              </a:rPr>
              <a:t>Flipping </a:t>
            </a:r>
            <a:r>
              <a:rPr lang="en-US" dirty="0">
                <a:solidFill>
                  <a:srgbClr val="0000FF"/>
                </a:solidFill>
                <a:ea typeface="ＭＳ Ｐゴシック" charset="0"/>
                <a:cs typeface="ＭＳ Ｐゴシック" charset="0"/>
                <a:hlinkClick r:id="rId3"/>
              </a:rPr>
              <a:t>Bits in Memory Without Accessing Them: An Experimental Study of DRAM Disturbance </a:t>
            </a:r>
            <a:r>
              <a:rPr lang="en-US" dirty="0" smtClean="0">
                <a:solidFill>
                  <a:srgbClr val="0000FF"/>
                </a:solidFill>
                <a:ea typeface="ＭＳ Ｐゴシック" charset="0"/>
                <a:cs typeface="ＭＳ Ｐゴシック" charset="0"/>
                <a:hlinkClick r:id="rId3"/>
              </a:rPr>
              <a:t>Errors</a:t>
            </a:r>
            <a:r>
              <a:rPr lang="en-US" dirty="0" smtClean="0">
                <a:solidFill>
                  <a:srgbClr val="0000FF"/>
                </a:solidFill>
                <a:ea typeface="ＭＳ Ｐゴシック" charset="0"/>
                <a:cs typeface="ＭＳ Ｐゴシック" charset="0"/>
              </a:rPr>
              <a:t>,</a:t>
            </a:r>
            <a:r>
              <a:rPr lang="en-US" dirty="0" smtClean="0">
                <a:solidFill>
                  <a:prstClr val="black"/>
                </a:solidFill>
                <a:latin typeface="Tahoma" charset="0"/>
                <a:ea typeface="ＭＳ Ｐゴシック" charset="0"/>
                <a:cs typeface="ＭＳ Ｐゴシック" charset="0"/>
              </a:rPr>
              <a:t> </a:t>
            </a:r>
            <a:r>
              <a:rPr lang="en-US" dirty="0" smtClean="0">
                <a:solidFill>
                  <a:prstClr val="black"/>
                </a:solidFill>
                <a:ea typeface="ＭＳ Ｐゴシック" charset="0"/>
                <a:cs typeface="ＭＳ Ｐゴシック" charset="0"/>
              </a:rPr>
              <a:t>(Kim et al., ISCA 2014)</a:t>
            </a:r>
            <a:endParaRPr lang="en-US" dirty="0">
              <a:solidFill>
                <a:prstClr val="black"/>
              </a:solidFill>
              <a:ea typeface="ＭＳ Ｐゴシック" charset="0"/>
              <a:cs typeface="ＭＳ Ｐゴシック" charset="0"/>
            </a:endParaRPr>
          </a:p>
        </p:txBody>
      </p:sp>
    </p:spTree>
    <p:extLst>
      <p:ext uri="{BB962C8B-B14F-4D97-AF65-F5344CB8AC3E}">
        <p14:creationId xmlns:p14="http://schemas.microsoft.com/office/powerpoint/2010/main" val="2167247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750"/>
                                        <p:tgtEl>
                                          <p:spTgt spid="22"/>
                                        </p:tgtEl>
                                      </p:cBhvr>
                                    </p:animEffect>
                                  </p:childTnLst>
                                </p:cTn>
                              </p:par>
                              <p:par>
                                <p:cTn id="8" presetID="7" presetClass="emph" presetSubtype="2" fill="hold" nodeType="withEffect">
                                  <p:stCondLst>
                                    <p:cond delay="0"/>
                                  </p:stCondLst>
                                  <p:childTnLst>
                                    <p:animClr clrSpc="rgb" dir="cw">
                                      <p:cBhvr>
                                        <p:cTn id="9" dur="750" fill="hold"/>
                                        <p:tgtEl>
                                          <p:spTgt spid="11"/>
                                        </p:tgtEl>
                                        <p:attrNameLst>
                                          <p:attrName>stroke.color</p:attrName>
                                        </p:attrNameLst>
                                      </p:cBhvr>
                                      <p:to>
                                        <a:srgbClr val="FF0000"/>
                                      </p:to>
                                    </p:animClr>
                                    <p:set>
                                      <p:cBhvr>
                                        <p:cTn id="10" dur="750" fill="hold"/>
                                        <p:tgtEl>
                                          <p:spTgt spid="11"/>
                                        </p:tgtEl>
                                        <p:attrNameLst>
                                          <p:attrName>stroke.on</p:attrName>
                                        </p:attrNameLst>
                                      </p:cBhvr>
                                      <p:to>
                                        <p:strVal val="true"/>
                                      </p:to>
                                    </p:set>
                                  </p:childTnLst>
                                </p:cTn>
                              </p:par>
                              <p:par>
                                <p:cTn id="11" presetID="1" presetClass="emph" presetSubtype="2" fill="hold" nodeType="withEffect">
                                  <p:stCondLst>
                                    <p:cond delay="0"/>
                                  </p:stCondLst>
                                  <p:childTnLst>
                                    <p:animClr clrSpc="rgb" dir="cw">
                                      <p:cBhvr>
                                        <p:cTn id="12" dur="750" fill="hold"/>
                                        <p:tgtEl>
                                          <p:spTgt spid="17"/>
                                        </p:tgtEl>
                                        <p:attrNameLst>
                                          <p:attrName>fillcolor</p:attrName>
                                        </p:attrNameLst>
                                      </p:cBhvr>
                                      <p:to>
                                        <a:srgbClr val="FF0000"/>
                                      </p:to>
                                    </p:animClr>
                                    <p:set>
                                      <p:cBhvr>
                                        <p:cTn id="13" dur="750" fill="hold"/>
                                        <p:tgtEl>
                                          <p:spTgt spid="17"/>
                                        </p:tgtEl>
                                        <p:attrNameLst>
                                          <p:attrName>fill.type</p:attrName>
                                        </p:attrNameLst>
                                      </p:cBhvr>
                                      <p:to>
                                        <p:strVal val="solid"/>
                                      </p:to>
                                    </p:set>
                                    <p:set>
                                      <p:cBhvr>
                                        <p:cTn id="14" dur="750" fill="hold"/>
                                        <p:tgtEl>
                                          <p:spTgt spid="17"/>
                                        </p:tgtEl>
                                        <p:attrNameLst>
                                          <p:attrName>fill.on</p:attrName>
                                        </p:attrNameLst>
                                      </p:cBhvr>
                                      <p:to>
                                        <p:strVal val="true"/>
                                      </p:to>
                                    </p:set>
                                  </p:childTnLst>
                                </p:cTn>
                              </p:par>
                              <p:par>
                                <p:cTn id="15" presetID="10" presetClass="entr" presetSubtype="0" fill="hold" grpId="0" nodeType="with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750"/>
                                        <p:tgtEl>
                                          <p:spTgt spid="3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xit" presetSubtype="0" fill="hold" grpId="1" nodeType="clickEffect">
                                  <p:stCondLst>
                                    <p:cond delay="0"/>
                                  </p:stCondLst>
                                  <p:childTnLst>
                                    <p:set>
                                      <p:cBhvr>
                                        <p:cTn id="21" dur="1" fill="hold">
                                          <p:stCondLst>
                                            <p:cond delay="0"/>
                                          </p:stCondLst>
                                        </p:cTn>
                                        <p:tgtEl>
                                          <p:spTgt spid="22"/>
                                        </p:tgtEl>
                                        <p:attrNameLst>
                                          <p:attrName>style.visibility</p:attrName>
                                        </p:attrNameLst>
                                      </p:cBhvr>
                                      <p:to>
                                        <p:strVal val="hidden"/>
                                      </p:to>
                                    </p:set>
                                  </p:childTnLst>
                                </p:cTn>
                              </p:par>
                              <p:par>
                                <p:cTn id="22" presetID="10" presetClass="entr" presetSubtype="0" fill="hold" grpId="0"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7" presetClass="emph" presetSubtype="2" fill="hold" nodeType="withEffect">
                                  <p:stCondLst>
                                    <p:cond delay="0"/>
                                  </p:stCondLst>
                                  <p:childTnLst>
                                    <p:animClr clrSpc="rgb" dir="cw">
                                      <p:cBhvr>
                                        <p:cTn id="26" dur="500" fill="hold"/>
                                        <p:tgtEl>
                                          <p:spTgt spid="11"/>
                                        </p:tgtEl>
                                        <p:attrNameLst>
                                          <p:attrName>stroke.color</p:attrName>
                                        </p:attrNameLst>
                                      </p:cBhvr>
                                      <p:to>
                                        <a:srgbClr val="595959"/>
                                      </p:to>
                                    </p:animClr>
                                    <p:set>
                                      <p:cBhvr>
                                        <p:cTn id="27" dur="500" fill="hold"/>
                                        <p:tgtEl>
                                          <p:spTgt spid="11"/>
                                        </p:tgtEl>
                                        <p:attrNameLst>
                                          <p:attrName>stroke.on</p:attrName>
                                        </p:attrNameLst>
                                      </p:cBhvr>
                                      <p:to>
                                        <p:strVal val="true"/>
                                      </p:to>
                                    </p:set>
                                  </p:childTnLst>
                                </p:cTn>
                              </p:par>
                              <p:par>
                                <p:cTn id="28" presetID="1" presetClass="emph" presetSubtype="2" fill="hold" nodeType="withEffect">
                                  <p:stCondLst>
                                    <p:cond delay="0"/>
                                  </p:stCondLst>
                                  <p:childTnLst>
                                    <p:animClr clrSpc="rgb" dir="cw">
                                      <p:cBhvr>
                                        <p:cTn id="29" dur="500" fill="hold"/>
                                        <p:tgtEl>
                                          <p:spTgt spid="17"/>
                                        </p:tgtEl>
                                        <p:attrNameLst>
                                          <p:attrName>fillcolor</p:attrName>
                                        </p:attrNameLst>
                                      </p:cBhvr>
                                      <p:to>
                                        <a:srgbClr val="FFFFFF"/>
                                      </p:to>
                                    </p:animClr>
                                    <p:set>
                                      <p:cBhvr>
                                        <p:cTn id="30" dur="500" fill="hold"/>
                                        <p:tgtEl>
                                          <p:spTgt spid="17"/>
                                        </p:tgtEl>
                                        <p:attrNameLst>
                                          <p:attrName>fill.type</p:attrName>
                                        </p:attrNameLst>
                                      </p:cBhvr>
                                      <p:to>
                                        <p:strVal val="solid"/>
                                      </p:to>
                                    </p:set>
                                    <p:set>
                                      <p:cBhvr>
                                        <p:cTn id="31" dur="500" fill="hold"/>
                                        <p:tgtEl>
                                          <p:spTgt spid="17"/>
                                        </p:tgtEl>
                                        <p:attrNameLst>
                                          <p:attrName>fill.on</p:attrName>
                                        </p:attrNameLst>
                                      </p:cBhvr>
                                      <p:to>
                                        <p:strVal val="true"/>
                                      </p:to>
                                    </p:set>
                                  </p:childTnLst>
                                </p:cTn>
                              </p:par>
                              <p:par>
                                <p:cTn id="32" presetID="1" presetClass="exit" presetSubtype="0" fill="hold" grpId="1" nodeType="withEffect">
                                  <p:stCondLst>
                                    <p:cond delay="0"/>
                                  </p:stCondLst>
                                  <p:childTnLst>
                                    <p:set>
                                      <p:cBhvr>
                                        <p:cTn id="33" dur="1" fill="hold">
                                          <p:stCondLst>
                                            <p:cond delay="0"/>
                                          </p:stCondLst>
                                        </p:cTn>
                                        <p:tgtEl>
                                          <p:spTgt spid="35"/>
                                        </p:tgtEl>
                                        <p:attrNameLst>
                                          <p:attrName>style.visibility</p:attrName>
                                        </p:attrNameLst>
                                      </p:cBhvr>
                                      <p:to>
                                        <p:strVal val="hidden"/>
                                      </p:to>
                                    </p:set>
                                  </p:childTnLst>
                                </p:cTn>
                              </p:par>
                              <p:par>
                                <p:cTn id="34" presetID="10" presetClass="entr" presetSubtype="0" fill="hold" grpId="0"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fade">
                                      <p:cBhvr>
                                        <p:cTn id="36" dur="250"/>
                                        <p:tgtEl>
                                          <p:spTgt spid="28"/>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28"/>
                                        </p:tgtEl>
                                        <p:attrNameLst>
                                          <p:attrName>style.visibility</p:attrName>
                                        </p:attrNameLst>
                                      </p:cBhvr>
                                      <p:to>
                                        <p:strVal val="hidden"/>
                                      </p:to>
                                    </p:set>
                                  </p:childTnLst>
                                </p:cTn>
                              </p:par>
                              <p:par>
                                <p:cTn id="41" presetID="1" presetClass="entr" presetSubtype="0" fill="hold" grpId="2" nodeType="with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par>
                                <p:cTn id="43" presetID="1" presetClass="exit" presetSubtype="0" fill="hold" grpId="1" nodeType="withEffect">
                                  <p:stCondLst>
                                    <p:cond delay="0"/>
                                  </p:stCondLst>
                                  <p:childTnLst>
                                    <p:set>
                                      <p:cBhvr>
                                        <p:cTn id="44" dur="1" fill="hold">
                                          <p:stCondLst>
                                            <p:cond delay="0"/>
                                          </p:stCondLst>
                                        </p:cTn>
                                        <p:tgtEl>
                                          <p:spTgt spid="21"/>
                                        </p:tgtEl>
                                        <p:attrNameLst>
                                          <p:attrName>style.visibility</p:attrName>
                                        </p:attrNameLst>
                                      </p:cBhvr>
                                      <p:to>
                                        <p:strVal val="hidden"/>
                                      </p:to>
                                    </p:set>
                                  </p:childTnLst>
                                </p:cTn>
                              </p:par>
                              <p:par>
                                <p:cTn id="45" presetID="7" presetClass="emph" presetSubtype="2" fill="hold" nodeType="withEffect">
                                  <p:stCondLst>
                                    <p:cond delay="0"/>
                                  </p:stCondLst>
                                  <p:childTnLst>
                                    <p:animClr clrSpc="rgb" dir="cw">
                                      <p:cBhvr>
                                        <p:cTn id="46" dur="10" fill="hold"/>
                                        <p:tgtEl>
                                          <p:spTgt spid="11"/>
                                        </p:tgtEl>
                                        <p:attrNameLst>
                                          <p:attrName>stroke.color</p:attrName>
                                        </p:attrNameLst>
                                      </p:cBhvr>
                                      <p:to>
                                        <a:srgbClr val="FF0000"/>
                                      </p:to>
                                    </p:animClr>
                                    <p:set>
                                      <p:cBhvr>
                                        <p:cTn id="47" dur="10" fill="hold"/>
                                        <p:tgtEl>
                                          <p:spTgt spid="11"/>
                                        </p:tgtEl>
                                        <p:attrNameLst>
                                          <p:attrName>stroke.on</p:attrName>
                                        </p:attrNameLst>
                                      </p:cBhvr>
                                      <p:to>
                                        <p:strVal val="true"/>
                                      </p:to>
                                    </p:set>
                                  </p:childTnLst>
                                </p:cTn>
                              </p:par>
                              <p:par>
                                <p:cTn id="48" presetID="1" presetClass="emph" presetSubtype="2" fill="hold" nodeType="withEffect">
                                  <p:stCondLst>
                                    <p:cond delay="0"/>
                                  </p:stCondLst>
                                  <p:childTnLst>
                                    <p:animClr clrSpc="rgb" dir="cw">
                                      <p:cBhvr>
                                        <p:cTn id="49" dur="10" fill="hold"/>
                                        <p:tgtEl>
                                          <p:spTgt spid="17"/>
                                        </p:tgtEl>
                                        <p:attrNameLst>
                                          <p:attrName>fillcolor</p:attrName>
                                        </p:attrNameLst>
                                      </p:cBhvr>
                                      <p:to>
                                        <a:srgbClr val="FF0000"/>
                                      </p:to>
                                    </p:animClr>
                                    <p:set>
                                      <p:cBhvr>
                                        <p:cTn id="50" dur="10" fill="hold"/>
                                        <p:tgtEl>
                                          <p:spTgt spid="17"/>
                                        </p:tgtEl>
                                        <p:attrNameLst>
                                          <p:attrName>fill.type</p:attrName>
                                        </p:attrNameLst>
                                      </p:cBhvr>
                                      <p:to>
                                        <p:strVal val="solid"/>
                                      </p:to>
                                    </p:set>
                                    <p:set>
                                      <p:cBhvr>
                                        <p:cTn id="51" dur="10" fill="hold"/>
                                        <p:tgtEl>
                                          <p:spTgt spid="17"/>
                                        </p:tgtEl>
                                        <p:attrNameLst>
                                          <p:attrName>fill.on</p:attrName>
                                        </p:attrNameLst>
                                      </p:cBhvr>
                                      <p:to>
                                        <p:strVal val="true"/>
                                      </p:to>
                                    </p:set>
                                  </p:childTnLst>
                                </p:cTn>
                              </p:par>
                              <p:par>
                                <p:cTn id="52" presetID="1" presetClass="exit" presetSubtype="0" fill="hold" grpId="3" nodeType="withEffect">
                                  <p:stCondLst>
                                    <p:cond delay="500"/>
                                  </p:stCondLst>
                                  <p:childTnLst>
                                    <p:set>
                                      <p:cBhvr>
                                        <p:cTn id="53" dur="1" fill="hold">
                                          <p:stCondLst>
                                            <p:cond delay="0"/>
                                          </p:stCondLst>
                                        </p:cTn>
                                        <p:tgtEl>
                                          <p:spTgt spid="22"/>
                                        </p:tgtEl>
                                        <p:attrNameLst>
                                          <p:attrName>style.visibility</p:attrName>
                                        </p:attrNameLst>
                                      </p:cBhvr>
                                      <p:to>
                                        <p:strVal val="hidden"/>
                                      </p:to>
                                    </p:set>
                                  </p:childTnLst>
                                </p:cTn>
                              </p:par>
                              <p:par>
                                <p:cTn id="54" presetID="1" presetClass="entr" presetSubtype="0" fill="hold" grpId="2" nodeType="withEffect">
                                  <p:stCondLst>
                                    <p:cond delay="500"/>
                                  </p:stCondLst>
                                  <p:childTnLst>
                                    <p:set>
                                      <p:cBhvr>
                                        <p:cTn id="55" dur="1" fill="hold">
                                          <p:stCondLst>
                                            <p:cond delay="0"/>
                                          </p:stCondLst>
                                        </p:cTn>
                                        <p:tgtEl>
                                          <p:spTgt spid="21"/>
                                        </p:tgtEl>
                                        <p:attrNameLst>
                                          <p:attrName>style.visibility</p:attrName>
                                        </p:attrNameLst>
                                      </p:cBhvr>
                                      <p:to>
                                        <p:strVal val="visible"/>
                                      </p:to>
                                    </p:set>
                                  </p:childTnLst>
                                </p:cTn>
                              </p:par>
                              <p:par>
                                <p:cTn id="56" presetID="7" presetClass="emph" presetSubtype="2" fill="hold" nodeType="withEffect">
                                  <p:stCondLst>
                                    <p:cond delay="500"/>
                                  </p:stCondLst>
                                  <p:childTnLst>
                                    <p:animClr clrSpc="rgb" dir="cw">
                                      <p:cBhvr>
                                        <p:cTn id="57" dur="10" fill="hold"/>
                                        <p:tgtEl>
                                          <p:spTgt spid="11"/>
                                        </p:tgtEl>
                                        <p:attrNameLst>
                                          <p:attrName>stroke.color</p:attrName>
                                        </p:attrNameLst>
                                      </p:cBhvr>
                                      <p:to>
                                        <a:srgbClr val="595959"/>
                                      </p:to>
                                    </p:animClr>
                                    <p:set>
                                      <p:cBhvr>
                                        <p:cTn id="58" dur="10" fill="hold"/>
                                        <p:tgtEl>
                                          <p:spTgt spid="11"/>
                                        </p:tgtEl>
                                        <p:attrNameLst>
                                          <p:attrName>stroke.on</p:attrName>
                                        </p:attrNameLst>
                                      </p:cBhvr>
                                      <p:to>
                                        <p:strVal val="true"/>
                                      </p:to>
                                    </p:set>
                                  </p:childTnLst>
                                </p:cTn>
                              </p:par>
                              <p:par>
                                <p:cTn id="59" presetID="1" presetClass="emph" presetSubtype="2" fill="hold" nodeType="withEffect">
                                  <p:stCondLst>
                                    <p:cond delay="500"/>
                                  </p:stCondLst>
                                  <p:childTnLst>
                                    <p:animClr clrSpc="rgb" dir="cw">
                                      <p:cBhvr>
                                        <p:cTn id="60" dur="10" fill="hold"/>
                                        <p:tgtEl>
                                          <p:spTgt spid="17"/>
                                        </p:tgtEl>
                                        <p:attrNameLst>
                                          <p:attrName>fillcolor</p:attrName>
                                        </p:attrNameLst>
                                      </p:cBhvr>
                                      <p:to>
                                        <a:srgbClr val="FFFFFF"/>
                                      </p:to>
                                    </p:animClr>
                                    <p:set>
                                      <p:cBhvr>
                                        <p:cTn id="61" dur="10" fill="hold"/>
                                        <p:tgtEl>
                                          <p:spTgt spid="17"/>
                                        </p:tgtEl>
                                        <p:attrNameLst>
                                          <p:attrName>fill.type</p:attrName>
                                        </p:attrNameLst>
                                      </p:cBhvr>
                                      <p:to>
                                        <p:strVal val="solid"/>
                                      </p:to>
                                    </p:set>
                                    <p:set>
                                      <p:cBhvr>
                                        <p:cTn id="62" dur="10" fill="hold"/>
                                        <p:tgtEl>
                                          <p:spTgt spid="17"/>
                                        </p:tgtEl>
                                        <p:attrNameLst>
                                          <p:attrName>fill.on</p:attrName>
                                        </p:attrNameLst>
                                      </p:cBhvr>
                                      <p:to>
                                        <p:strVal val="true"/>
                                      </p:to>
                                    </p:set>
                                  </p:childTnLst>
                                </p:cTn>
                              </p:par>
                              <p:par>
                                <p:cTn id="63" presetID="1" presetClass="entr" presetSubtype="0" fill="hold" grpId="9" nodeType="withEffect">
                                  <p:stCondLst>
                                    <p:cond delay="1000"/>
                                  </p:stCondLst>
                                  <p:childTnLst>
                                    <p:set>
                                      <p:cBhvr>
                                        <p:cTn id="64" dur="1" fill="hold">
                                          <p:stCondLst>
                                            <p:cond delay="0"/>
                                          </p:stCondLst>
                                        </p:cTn>
                                        <p:tgtEl>
                                          <p:spTgt spid="22"/>
                                        </p:tgtEl>
                                        <p:attrNameLst>
                                          <p:attrName>style.visibility</p:attrName>
                                        </p:attrNameLst>
                                      </p:cBhvr>
                                      <p:to>
                                        <p:strVal val="visible"/>
                                      </p:to>
                                    </p:set>
                                  </p:childTnLst>
                                </p:cTn>
                              </p:par>
                              <p:par>
                                <p:cTn id="65" presetID="1" presetClass="exit" presetSubtype="0" fill="hold" grpId="3" nodeType="withEffect">
                                  <p:stCondLst>
                                    <p:cond delay="1000"/>
                                  </p:stCondLst>
                                  <p:childTnLst>
                                    <p:set>
                                      <p:cBhvr>
                                        <p:cTn id="66" dur="1" fill="hold">
                                          <p:stCondLst>
                                            <p:cond delay="0"/>
                                          </p:stCondLst>
                                        </p:cTn>
                                        <p:tgtEl>
                                          <p:spTgt spid="21"/>
                                        </p:tgtEl>
                                        <p:attrNameLst>
                                          <p:attrName>style.visibility</p:attrName>
                                        </p:attrNameLst>
                                      </p:cBhvr>
                                      <p:to>
                                        <p:strVal val="hidden"/>
                                      </p:to>
                                    </p:set>
                                  </p:childTnLst>
                                </p:cTn>
                              </p:par>
                              <p:par>
                                <p:cTn id="67" presetID="7" presetClass="emph" presetSubtype="2" fill="hold" nodeType="withEffect">
                                  <p:stCondLst>
                                    <p:cond delay="1000"/>
                                  </p:stCondLst>
                                  <p:childTnLst>
                                    <p:animClr clrSpc="rgb" dir="cw">
                                      <p:cBhvr>
                                        <p:cTn id="68" dur="10" fill="hold"/>
                                        <p:tgtEl>
                                          <p:spTgt spid="11"/>
                                        </p:tgtEl>
                                        <p:attrNameLst>
                                          <p:attrName>stroke.color</p:attrName>
                                        </p:attrNameLst>
                                      </p:cBhvr>
                                      <p:to>
                                        <a:srgbClr val="FF0000"/>
                                      </p:to>
                                    </p:animClr>
                                    <p:set>
                                      <p:cBhvr>
                                        <p:cTn id="69" dur="10" fill="hold"/>
                                        <p:tgtEl>
                                          <p:spTgt spid="11"/>
                                        </p:tgtEl>
                                        <p:attrNameLst>
                                          <p:attrName>stroke.on</p:attrName>
                                        </p:attrNameLst>
                                      </p:cBhvr>
                                      <p:to>
                                        <p:strVal val="true"/>
                                      </p:to>
                                    </p:set>
                                  </p:childTnLst>
                                </p:cTn>
                              </p:par>
                              <p:par>
                                <p:cTn id="70" presetID="1" presetClass="emph" presetSubtype="2" fill="hold" nodeType="withEffect">
                                  <p:stCondLst>
                                    <p:cond delay="1000"/>
                                  </p:stCondLst>
                                  <p:childTnLst>
                                    <p:animClr clrSpc="rgb" dir="cw">
                                      <p:cBhvr>
                                        <p:cTn id="71" dur="10" fill="hold"/>
                                        <p:tgtEl>
                                          <p:spTgt spid="17"/>
                                        </p:tgtEl>
                                        <p:attrNameLst>
                                          <p:attrName>fillcolor</p:attrName>
                                        </p:attrNameLst>
                                      </p:cBhvr>
                                      <p:to>
                                        <a:srgbClr val="FF0000"/>
                                      </p:to>
                                    </p:animClr>
                                    <p:set>
                                      <p:cBhvr>
                                        <p:cTn id="72" dur="10" fill="hold"/>
                                        <p:tgtEl>
                                          <p:spTgt spid="17"/>
                                        </p:tgtEl>
                                        <p:attrNameLst>
                                          <p:attrName>fill.type</p:attrName>
                                        </p:attrNameLst>
                                      </p:cBhvr>
                                      <p:to>
                                        <p:strVal val="solid"/>
                                      </p:to>
                                    </p:set>
                                    <p:set>
                                      <p:cBhvr>
                                        <p:cTn id="73" dur="10" fill="hold"/>
                                        <p:tgtEl>
                                          <p:spTgt spid="17"/>
                                        </p:tgtEl>
                                        <p:attrNameLst>
                                          <p:attrName>fill.on</p:attrName>
                                        </p:attrNameLst>
                                      </p:cBhvr>
                                      <p:to>
                                        <p:strVal val="true"/>
                                      </p:to>
                                    </p:set>
                                  </p:childTnLst>
                                </p:cTn>
                              </p:par>
                              <p:par>
                                <p:cTn id="74" presetID="1" presetClass="exit" presetSubtype="0" fill="hold" grpId="4" nodeType="withEffect">
                                  <p:stCondLst>
                                    <p:cond delay="1500"/>
                                  </p:stCondLst>
                                  <p:childTnLst>
                                    <p:set>
                                      <p:cBhvr>
                                        <p:cTn id="75" dur="1" fill="hold">
                                          <p:stCondLst>
                                            <p:cond delay="0"/>
                                          </p:stCondLst>
                                        </p:cTn>
                                        <p:tgtEl>
                                          <p:spTgt spid="22"/>
                                        </p:tgtEl>
                                        <p:attrNameLst>
                                          <p:attrName>style.visibility</p:attrName>
                                        </p:attrNameLst>
                                      </p:cBhvr>
                                      <p:to>
                                        <p:strVal val="hidden"/>
                                      </p:to>
                                    </p:set>
                                  </p:childTnLst>
                                </p:cTn>
                              </p:par>
                              <p:par>
                                <p:cTn id="76" presetID="1" presetClass="entr" presetSubtype="0" fill="hold" grpId="4" nodeType="withEffect">
                                  <p:stCondLst>
                                    <p:cond delay="1500"/>
                                  </p:stCondLst>
                                  <p:childTnLst>
                                    <p:set>
                                      <p:cBhvr>
                                        <p:cTn id="77" dur="1" fill="hold">
                                          <p:stCondLst>
                                            <p:cond delay="0"/>
                                          </p:stCondLst>
                                        </p:cTn>
                                        <p:tgtEl>
                                          <p:spTgt spid="21"/>
                                        </p:tgtEl>
                                        <p:attrNameLst>
                                          <p:attrName>style.visibility</p:attrName>
                                        </p:attrNameLst>
                                      </p:cBhvr>
                                      <p:to>
                                        <p:strVal val="visible"/>
                                      </p:to>
                                    </p:set>
                                  </p:childTnLst>
                                </p:cTn>
                              </p:par>
                              <p:par>
                                <p:cTn id="78" presetID="7" presetClass="emph" presetSubtype="2" fill="hold" nodeType="withEffect">
                                  <p:stCondLst>
                                    <p:cond delay="1500"/>
                                  </p:stCondLst>
                                  <p:childTnLst>
                                    <p:animClr clrSpc="rgb" dir="cw">
                                      <p:cBhvr>
                                        <p:cTn id="79" dur="10" fill="hold"/>
                                        <p:tgtEl>
                                          <p:spTgt spid="11"/>
                                        </p:tgtEl>
                                        <p:attrNameLst>
                                          <p:attrName>stroke.color</p:attrName>
                                        </p:attrNameLst>
                                      </p:cBhvr>
                                      <p:to>
                                        <a:srgbClr val="595959"/>
                                      </p:to>
                                    </p:animClr>
                                    <p:set>
                                      <p:cBhvr>
                                        <p:cTn id="80" dur="10" fill="hold"/>
                                        <p:tgtEl>
                                          <p:spTgt spid="11"/>
                                        </p:tgtEl>
                                        <p:attrNameLst>
                                          <p:attrName>stroke.on</p:attrName>
                                        </p:attrNameLst>
                                      </p:cBhvr>
                                      <p:to>
                                        <p:strVal val="true"/>
                                      </p:to>
                                    </p:set>
                                  </p:childTnLst>
                                </p:cTn>
                              </p:par>
                              <p:par>
                                <p:cTn id="81" presetID="1" presetClass="emph" presetSubtype="2" fill="hold" nodeType="withEffect">
                                  <p:stCondLst>
                                    <p:cond delay="1500"/>
                                  </p:stCondLst>
                                  <p:childTnLst>
                                    <p:animClr clrSpc="rgb" dir="cw">
                                      <p:cBhvr>
                                        <p:cTn id="82" dur="10" fill="hold"/>
                                        <p:tgtEl>
                                          <p:spTgt spid="17"/>
                                        </p:tgtEl>
                                        <p:attrNameLst>
                                          <p:attrName>fillcolor</p:attrName>
                                        </p:attrNameLst>
                                      </p:cBhvr>
                                      <p:to>
                                        <a:srgbClr val="FFFFFF"/>
                                      </p:to>
                                    </p:animClr>
                                    <p:set>
                                      <p:cBhvr>
                                        <p:cTn id="83" dur="10" fill="hold"/>
                                        <p:tgtEl>
                                          <p:spTgt spid="17"/>
                                        </p:tgtEl>
                                        <p:attrNameLst>
                                          <p:attrName>fill.type</p:attrName>
                                        </p:attrNameLst>
                                      </p:cBhvr>
                                      <p:to>
                                        <p:strVal val="solid"/>
                                      </p:to>
                                    </p:set>
                                    <p:set>
                                      <p:cBhvr>
                                        <p:cTn id="84" dur="10" fill="hold"/>
                                        <p:tgtEl>
                                          <p:spTgt spid="17"/>
                                        </p:tgtEl>
                                        <p:attrNameLst>
                                          <p:attrName>fill.on</p:attrName>
                                        </p:attrNameLst>
                                      </p:cBhvr>
                                      <p:to>
                                        <p:strVal val="true"/>
                                      </p:to>
                                    </p:set>
                                  </p:childTnLst>
                                </p:cTn>
                              </p:par>
                              <p:par>
                                <p:cTn id="85" presetID="1" presetClass="entr" presetSubtype="0" fill="hold" grpId="5" nodeType="withEffect">
                                  <p:stCondLst>
                                    <p:cond delay="2000"/>
                                  </p:stCondLst>
                                  <p:childTnLst>
                                    <p:set>
                                      <p:cBhvr>
                                        <p:cTn id="86" dur="1" fill="hold">
                                          <p:stCondLst>
                                            <p:cond delay="0"/>
                                          </p:stCondLst>
                                        </p:cTn>
                                        <p:tgtEl>
                                          <p:spTgt spid="22"/>
                                        </p:tgtEl>
                                        <p:attrNameLst>
                                          <p:attrName>style.visibility</p:attrName>
                                        </p:attrNameLst>
                                      </p:cBhvr>
                                      <p:to>
                                        <p:strVal val="visible"/>
                                      </p:to>
                                    </p:set>
                                  </p:childTnLst>
                                </p:cTn>
                              </p:par>
                              <p:par>
                                <p:cTn id="87" presetID="1" presetClass="exit" presetSubtype="0" fill="hold" grpId="5" nodeType="withEffect">
                                  <p:stCondLst>
                                    <p:cond delay="2000"/>
                                  </p:stCondLst>
                                  <p:childTnLst>
                                    <p:set>
                                      <p:cBhvr>
                                        <p:cTn id="88" dur="1" fill="hold">
                                          <p:stCondLst>
                                            <p:cond delay="0"/>
                                          </p:stCondLst>
                                        </p:cTn>
                                        <p:tgtEl>
                                          <p:spTgt spid="21"/>
                                        </p:tgtEl>
                                        <p:attrNameLst>
                                          <p:attrName>style.visibility</p:attrName>
                                        </p:attrNameLst>
                                      </p:cBhvr>
                                      <p:to>
                                        <p:strVal val="hidden"/>
                                      </p:to>
                                    </p:set>
                                  </p:childTnLst>
                                </p:cTn>
                              </p:par>
                              <p:par>
                                <p:cTn id="89" presetID="7" presetClass="emph" presetSubtype="2" fill="hold" nodeType="withEffect">
                                  <p:stCondLst>
                                    <p:cond delay="2000"/>
                                  </p:stCondLst>
                                  <p:childTnLst>
                                    <p:animClr clrSpc="rgb" dir="cw">
                                      <p:cBhvr>
                                        <p:cTn id="90" dur="10" fill="hold"/>
                                        <p:tgtEl>
                                          <p:spTgt spid="11"/>
                                        </p:tgtEl>
                                        <p:attrNameLst>
                                          <p:attrName>stroke.color</p:attrName>
                                        </p:attrNameLst>
                                      </p:cBhvr>
                                      <p:to>
                                        <a:srgbClr val="FF0000"/>
                                      </p:to>
                                    </p:animClr>
                                    <p:set>
                                      <p:cBhvr>
                                        <p:cTn id="91" dur="10" fill="hold"/>
                                        <p:tgtEl>
                                          <p:spTgt spid="11"/>
                                        </p:tgtEl>
                                        <p:attrNameLst>
                                          <p:attrName>stroke.on</p:attrName>
                                        </p:attrNameLst>
                                      </p:cBhvr>
                                      <p:to>
                                        <p:strVal val="true"/>
                                      </p:to>
                                    </p:set>
                                  </p:childTnLst>
                                </p:cTn>
                              </p:par>
                              <p:par>
                                <p:cTn id="92" presetID="1" presetClass="emph" presetSubtype="2" fill="hold" nodeType="withEffect">
                                  <p:stCondLst>
                                    <p:cond delay="2000"/>
                                  </p:stCondLst>
                                  <p:childTnLst>
                                    <p:animClr clrSpc="rgb" dir="cw">
                                      <p:cBhvr>
                                        <p:cTn id="93" dur="10" fill="hold"/>
                                        <p:tgtEl>
                                          <p:spTgt spid="17"/>
                                        </p:tgtEl>
                                        <p:attrNameLst>
                                          <p:attrName>fillcolor</p:attrName>
                                        </p:attrNameLst>
                                      </p:cBhvr>
                                      <p:to>
                                        <a:srgbClr val="FF0000"/>
                                      </p:to>
                                    </p:animClr>
                                    <p:set>
                                      <p:cBhvr>
                                        <p:cTn id="94" dur="10" fill="hold"/>
                                        <p:tgtEl>
                                          <p:spTgt spid="17"/>
                                        </p:tgtEl>
                                        <p:attrNameLst>
                                          <p:attrName>fill.type</p:attrName>
                                        </p:attrNameLst>
                                      </p:cBhvr>
                                      <p:to>
                                        <p:strVal val="solid"/>
                                      </p:to>
                                    </p:set>
                                    <p:set>
                                      <p:cBhvr>
                                        <p:cTn id="95" dur="10" fill="hold"/>
                                        <p:tgtEl>
                                          <p:spTgt spid="17"/>
                                        </p:tgtEl>
                                        <p:attrNameLst>
                                          <p:attrName>fill.on</p:attrName>
                                        </p:attrNameLst>
                                      </p:cBhvr>
                                      <p:to>
                                        <p:strVal val="true"/>
                                      </p:to>
                                    </p:set>
                                  </p:childTnLst>
                                </p:cTn>
                              </p:par>
                              <p:par>
                                <p:cTn id="96" presetID="1" presetClass="exit" presetSubtype="0" fill="hold" grpId="6" nodeType="withEffect">
                                  <p:stCondLst>
                                    <p:cond delay="2500"/>
                                  </p:stCondLst>
                                  <p:childTnLst>
                                    <p:set>
                                      <p:cBhvr>
                                        <p:cTn id="97" dur="1" fill="hold">
                                          <p:stCondLst>
                                            <p:cond delay="0"/>
                                          </p:stCondLst>
                                        </p:cTn>
                                        <p:tgtEl>
                                          <p:spTgt spid="22"/>
                                        </p:tgtEl>
                                        <p:attrNameLst>
                                          <p:attrName>style.visibility</p:attrName>
                                        </p:attrNameLst>
                                      </p:cBhvr>
                                      <p:to>
                                        <p:strVal val="hidden"/>
                                      </p:to>
                                    </p:set>
                                  </p:childTnLst>
                                </p:cTn>
                              </p:par>
                              <p:par>
                                <p:cTn id="98" presetID="1" presetClass="entr" presetSubtype="0" fill="hold" grpId="6" nodeType="withEffect">
                                  <p:stCondLst>
                                    <p:cond delay="2500"/>
                                  </p:stCondLst>
                                  <p:childTnLst>
                                    <p:set>
                                      <p:cBhvr>
                                        <p:cTn id="99" dur="1" fill="hold">
                                          <p:stCondLst>
                                            <p:cond delay="0"/>
                                          </p:stCondLst>
                                        </p:cTn>
                                        <p:tgtEl>
                                          <p:spTgt spid="21"/>
                                        </p:tgtEl>
                                        <p:attrNameLst>
                                          <p:attrName>style.visibility</p:attrName>
                                        </p:attrNameLst>
                                      </p:cBhvr>
                                      <p:to>
                                        <p:strVal val="visible"/>
                                      </p:to>
                                    </p:set>
                                  </p:childTnLst>
                                </p:cTn>
                              </p:par>
                              <p:par>
                                <p:cTn id="100" presetID="7" presetClass="emph" presetSubtype="2" fill="hold" nodeType="withEffect">
                                  <p:stCondLst>
                                    <p:cond delay="2500"/>
                                  </p:stCondLst>
                                  <p:childTnLst>
                                    <p:animClr clrSpc="rgb" dir="cw">
                                      <p:cBhvr>
                                        <p:cTn id="101" dur="10" fill="hold"/>
                                        <p:tgtEl>
                                          <p:spTgt spid="11"/>
                                        </p:tgtEl>
                                        <p:attrNameLst>
                                          <p:attrName>stroke.color</p:attrName>
                                        </p:attrNameLst>
                                      </p:cBhvr>
                                      <p:to>
                                        <a:srgbClr val="595959"/>
                                      </p:to>
                                    </p:animClr>
                                    <p:set>
                                      <p:cBhvr>
                                        <p:cTn id="102" dur="10" fill="hold"/>
                                        <p:tgtEl>
                                          <p:spTgt spid="11"/>
                                        </p:tgtEl>
                                        <p:attrNameLst>
                                          <p:attrName>stroke.on</p:attrName>
                                        </p:attrNameLst>
                                      </p:cBhvr>
                                      <p:to>
                                        <p:strVal val="true"/>
                                      </p:to>
                                    </p:set>
                                  </p:childTnLst>
                                </p:cTn>
                              </p:par>
                              <p:par>
                                <p:cTn id="103" presetID="1" presetClass="emph" presetSubtype="2" fill="hold" nodeType="withEffect">
                                  <p:stCondLst>
                                    <p:cond delay="2500"/>
                                  </p:stCondLst>
                                  <p:childTnLst>
                                    <p:animClr clrSpc="rgb" dir="cw">
                                      <p:cBhvr>
                                        <p:cTn id="104" dur="10" fill="hold"/>
                                        <p:tgtEl>
                                          <p:spTgt spid="17"/>
                                        </p:tgtEl>
                                        <p:attrNameLst>
                                          <p:attrName>fillcolor</p:attrName>
                                        </p:attrNameLst>
                                      </p:cBhvr>
                                      <p:to>
                                        <a:srgbClr val="FFFFFF"/>
                                      </p:to>
                                    </p:animClr>
                                    <p:set>
                                      <p:cBhvr>
                                        <p:cTn id="105" dur="10" fill="hold"/>
                                        <p:tgtEl>
                                          <p:spTgt spid="17"/>
                                        </p:tgtEl>
                                        <p:attrNameLst>
                                          <p:attrName>fill.type</p:attrName>
                                        </p:attrNameLst>
                                      </p:cBhvr>
                                      <p:to>
                                        <p:strVal val="solid"/>
                                      </p:to>
                                    </p:set>
                                    <p:set>
                                      <p:cBhvr>
                                        <p:cTn id="106" dur="10" fill="hold"/>
                                        <p:tgtEl>
                                          <p:spTgt spid="17"/>
                                        </p:tgtEl>
                                        <p:attrNameLst>
                                          <p:attrName>fill.on</p:attrName>
                                        </p:attrNameLst>
                                      </p:cBhvr>
                                      <p:to>
                                        <p:strVal val="true"/>
                                      </p:to>
                                    </p:set>
                                  </p:childTnLst>
                                </p:cTn>
                              </p:par>
                              <p:par>
                                <p:cTn id="107" presetID="1" presetClass="entr" presetSubtype="0" fill="hold" grpId="7" nodeType="withEffect">
                                  <p:stCondLst>
                                    <p:cond delay="3000"/>
                                  </p:stCondLst>
                                  <p:childTnLst>
                                    <p:set>
                                      <p:cBhvr>
                                        <p:cTn id="108" dur="1" fill="hold">
                                          <p:stCondLst>
                                            <p:cond delay="0"/>
                                          </p:stCondLst>
                                        </p:cTn>
                                        <p:tgtEl>
                                          <p:spTgt spid="22"/>
                                        </p:tgtEl>
                                        <p:attrNameLst>
                                          <p:attrName>style.visibility</p:attrName>
                                        </p:attrNameLst>
                                      </p:cBhvr>
                                      <p:to>
                                        <p:strVal val="visible"/>
                                      </p:to>
                                    </p:set>
                                  </p:childTnLst>
                                </p:cTn>
                              </p:par>
                              <p:par>
                                <p:cTn id="109" presetID="1" presetClass="exit" presetSubtype="0" fill="hold" grpId="7" nodeType="withEffect">
                                  <p:stCondLst>
                                    <p:cond delay="3000"/>
                                  </p:stCondLst>
                                  <p:childTnLst>
                                    <p:set>
                                      <p:cBhvr>
                                        <p:cTn id="110" dur="1" fill="hold">
                                          <p:stCondLst>
                                            <p:cond delay="0"/>
                                          </p:stCondLst>
                                        </p:cTn>
                                        <p:tgtEl>
                                          <p:spTgt spid="21"/>
                                        </p:tgtEl>
                                        <p:attrNameLst>
                                          <p:attrName>style.visibility</p:attrName>
                                        </p:attrNameLst>
                                      </p:cBhvr>
                                      <p:to>
                                        <p:strVal val="hidden"/>
                                      </p:to>
                                    </p:set>
                                  </p:childTnLst>
                                </p:cTn>
                              </p:par>
                              <p:par>
                                <p:cTn id="111" presetID="7" presetClass="emph" presetSubtype="2" fill="hold" nodeType="withEffect">
                                  <p:stCondLst>
                                    <p:cond delay="3000"/>
                                  </p:stCondLst>
                                  <p:childTnLst>
                                    <p:animClr clrSpc="rgb" dir="cw">
                                      <p:cBhvr>
                                        <p:cTn id="112" dur="10" fill="hold"/>
                                        <p:tgtEl>
                                          <p:spTgt spid="11"/>
                                        </p:tgtEl>
                                        <p:attrNameLst>
                                          <p:attrName>stroke.color</p:attrName>
                                        </p:attrNameLst>
                                      </p:cBhvr>
                                      <p:to>
                                        <a:srgbClr val="FF0000"/>
                                      </p:to>
                                    </p:animClr>
                                    <p:set>
                                      <p:cBhvr>
                                        <p:cTn id="113" dur="10" fill="hold"/>
                                        <p:tgtEl>
                                          <p:spTgt spid="11"/>
                                        </p:tgtEl>
                                        <p:attrNameLst>
                                          <p:attrName>stroke.on</p:attrName>
                                        </p:attrNameLst>
                                      </p:cBhvr>
                                      <p:to>
                                        <p:strVal val="true"/>
                                      </p:to>
                                    </p:set>
                                  </p:childTnLst>
                                </p:cTn>
                              </p:par>
                              <p:par>
                                <p:cTn id="114" presetID="1" presetClass="emph" presetSubtype="2" fill="hold" nodeType="withEffect">
                                  <p:stCondLst>
                                    <p:cond delay="3000"/>
                                  </p:stCondLst>
                                  <p:childTnLst>
                                    <p:animClr clrSpc="rgb" dir="cw">
                                      <p:cBhvr>
                                        <p:cTn id="115" dur="10" fill="hold"/>
                                        <p:tgtEl>
                                          <p:spTgt spid="17"/>
                                        </p:tgtEl>
                                        <p:attrNameLst>
                                          <p:attrName>fillcolor</p:attrName>
                                        </p:attrNameLst>
                                      </p:cBhvr>
                                      <p:to>
                                        <a:srgbClr val="FF0000"/>
                                      </p:to>
                                    </p:animClr>
                                    <p:set>
                                      <p:cBhvr>
                                        <p:cTn id="116" dur="10" fill="hold"/>
                                        <p:tgtEl>
                                          <p:spTgt spid="17"/>
                                        </p:tgtEl>
                                        <p:attrNameLst>
                                          <p:attrName>fill.type</p:attrName>
                                        </p:attrNameLst>
                                      </p:cBhvr>
                                      <p:to>
                                        <p:strVal val="solid"/>
                                      </p:to>
                                    </p:set>
                                    <p:set>
                                      <p:cBhvr>
                                        <p:cTn id="117" dur="10" fill="hold"/>
                                        <p:tgtEl>
                                          <p:spTgt spid="17"/>
                                        </p:tgtEl>
                                        <p:attrNameLst>
                                          <p:attrName>fill.on</p:attrName>
                                        </p:attrNameLst>
                                      </p:cBhvr>
                                      <p:to>
                                        <p:strVal val="true"/>
                                      </p:to>
                                    </p:set>
                                  </p:childTnLst>
                                </p:cTn>
                              </p:par>
                              <p:par>
                                <p:cTn id="118" presetID="1" presetClass="exit" presetSubtype="0" fill="hold" grpId="8" nodeType="withEffect">
                                  <p:stCondLst>
                                    <p:cond delay="3500"/>
                                  </p:stCondLst>
                                  <p:childTnLst>
                                    <p:set>
                                      <p:cBhvr>
                                        <p:cTn id="119" dur="1" fill="hold">
                                          <p:stCondLst>
                                            <p:cond delay="0"/>
                                          </p:stCondLst>
                                        </p:cTn>
                                        <p:tgtEl>
                                          <p:spTgt spid="22"/>
                                        </p:tgtEl>
                                        <p:attrNameLst>
                                          <p:attrName>style.visibility</p:attrName>
                                        </p:attrNameLst>
                                      </p:cBhvr>
                                      <p:to>
                                        <p:strVal val="hidden"/>
                                      </p:to>
                                    </p:set>
                                  </p:childTnLst>
                                </p:cTn>
                              </p:par>
                              <p:par>
                                <p:cTn id="120" presetID="1" presetClass="entr" presetSubtype="0" fill="hold" grpId="8" nodeType="withEffect">
                                  <p:stCondLst>
                                    <p:cond delay="3500"/>
                                  </p:stCondLst>
                                  <p:childTnLst>
                                    <p:set>
                                      <p:cBhvr>
                                        <p:cTn id="121" dur="1" fill="hold">
                                          <p:stCondLst>
                                            <p:cond delay="0"/>
                                          </p:stCondLst>
                                        </p:cTn>
                                        <p:tgtEl>
                                          <p:spTgt spid="21"/>
                                        </p:tgtEl>
                                        <p:attrNameLst>
                                          <p:attrName>style.visibility</p:attrName>
                                        </p:attrNameLst>
                                      </p:cBhvr>
                                      <p:to>
                                        <p:strVal val="visible"/>
                                      </p:to>
                                    </p:set>
                                  </p:childTnLst>
                                </p:cTn>
                              </p:par>
                              <p:par>
                                <p:cTn id="122" presetID="7" presetClass="emph" presetSubtype="2" fill="hold" nodeType="withEffect">
                                  <p:stCondLst>
                                    <p:cond delay="3500"/>
                                  </p:stCondLst>
                                  <p:childTnLst>
                                    <p:animClr clrSpc="rgb" dir="cw">
                                      <p:cBhvr>
                                        <p:cTn id="123" dur="10" fill="hold"/>
                                        <p:tgtEl>
                                          <p:spTgt spid="11"/>
                                        </p:tgtEl>
                                        <p:attrNameLst>
                                          <p:attrName>stroke.color</p:attrName>
                                        </p:attrNameLst>
                                      </p:cBhvr>
                                      <p:to>
                                        <a:srgbClr val="595959"/>
                                      </p:to>
                                    </p:animClr>
                                    <p:set>
                                      <p:cBhvr>
                                        <p:cTn id="124" dur="10" fill="hold"/>
                                        <p:tgtEl>
                                          <p:spTgt spid="11"/>
                                        </p:tgtEl>
                                        <p:attrNameLst>
                                          <p:attrName>stroke.on</p:attrName>
                                        </p:attrNameLst>
                                      </p:cBhvr>
                                      <p:to>
                                        <p:strVal val="true"/>
                                      </p:to>
                                    </p:set>
                                  </p:childTnLst>
                                </p:cTn>
                              </p:par>
                              <p:par>
                                <p:cTn id="125" presetID="1" presetClass="emph" presetSubtype="2" fill="hold" nodeType="withEffect">
                                  <p:stCondLst>
                                    <p:cond delay="3500"/>
                                  </p:stCondLst>
                                  <p:childTnLst>
                                    <p:animClr clrSpc="rgb" dir="cw">
                                      <p:cBhvr>
                                        <p:cTn id="126" dur="10" fill="hold"/>
                                        <p:tgtEl>
                                          <p:spTgt spid="17"/>
                                        </p:tgtEl>
                                        <p:attrNameLst>
                                          <p:attrName>fillcolor</p:attrName>
                                        </p:attrNameLst>
                                      </p:cBhvr>
                                      <p:to>
                                        <a:srgbClr val="FFFFFF"/>
                                      </p:to>
                                    </p:animClr>
                                    <p:set>
                                      <p:cBhvr>
                                        <p:cTn id="127" dur="10" fill="hold"/>
                                        <p:tgtEl>
                                          <p:spTgt spid="17"/>
                                        </p:tgtEl>
                                        <p:attrNameLst>
                                          <p:attrName>fill.type</p:attrName>
                                        </p:attrNameLst>
                                      </p:cBhvr>
                                      <p:to>
                                        <p:strVal val="solid"/>
                                      </p:to>
                                    </p:set>
                                    <p:set>
                                      <p:cBhvr>
                                        <p:cTn id="128" dur="10" fill="hold"/>
                                        <p:tgtEl>
                                          <p:spTgt spid="17"/>
                                        </p:tgtEl>
                                        <p:attrNameLst>
                                          <p:attrName>fill.on</p:attrName>
                                        </p:attrNameLst>
                                      </p:cBhvr>
                                      <p:to>
                                        <p:strVal val="true"/>
                                      </p:to>
                                    </p:set>
                                  </p:childTnLst>
                                </p:cTn>
                              </p:par>
                              <p:par>
                                <p:cTn id="129" presetID="1" presetClass="entr" presetSubtype="0" fill="hold" grpId="10" nodeType="withEffect">
                                  <p:stCondLst>
                                    <p:cond delay="4000"/>
                                  </p:stCondLst>
                                  <p:childTnLst>
                                    <p:set>
                                      <p:cBhvr>
                                        <p:cTn id="130" dur="1" fill="hold">
                                          <p:stCondLst>
                                            <p:cond delay="0"/>
                                          </p:stCondLst>
                                        </p:cTn>
                                        <p:tgtEl>
                                          <p:spTgt spid="22"/>
                                        </p:tgtEl>
                                        <p:attrNameLst>
                                          <p:attrName>style.visibility</p:attrName>
                                        </p:attrNameLst>
                                      </p:cBhvr>
                                      <p:to>
                                        <p:strVal val="visible"/>
                                      </p:to>
                                    </p:set>
                                  </p:childTnLst>
                                </p:cTn>
                              </p:par>
                              <p:par>
                                <p:cTn id="131" presetID="1" presetClass="exit" presetSubtype="0" fill="hold" grpId="9" nodeType="withEffect">
                                  <p:stCondLst>
                                    <p:cond delay="4000"/>
                                  </p:stCondLst>
                                  <p:childTnLst>
                                    <p:set>
                                      <p:cBhvr>
                                        <p:cTn id="132" dur="1" fill="hold">
                                          <p:stCondLst>
                                            <p:cond delay="0"/>
                                          </p:stCondLst>
                                        </p:cTn>
                                        <p:tgtEl>
                                          <p:spTgt spid="21"/>
                                        </p:tgtEl>
                                        <p:attrNameLst>
                                          <p:attrName>style.visibility</p:attrName>
                                        </p:attrNameLst>
                                      </p:cBhvr>
                                      <p:to>
                                        <p:strVal val="hidden"/>
                                      </p:to>
                                    </p:set>
                                  </p:childTnLst>
                                </p:cTn>
                              </p:par>
                              <p:par>
                                <p:cTn id="133" presetID="7" presetClass="emph" presetSubtype="2" fill="hold" nodeType="withEffect">
                                  <p:stCondLst>
                                    <p:cond delay="4000"/>
                                  </p:stCondLst>
                                  <p:childTnLst>
                                    <p:animClr clrSpc="rgb" dir="cw">
                                      <p:cBhvr>
                                        <p:cTn id="134" dur="10" fill="hold"/>
                                        <p:tgtEl>
                                          <p:spTgt spid="11"/>
                                        </p:tgtEl>
                                        <p:attrNameLst>
                                          <p:attrName>stroke.color</p:attrName>
                                        </p:attrNameLst>
                                      </p:cBhvr>
                                      <p:to>
                                        <a:srgbClr val="FF0000"/>
                                      </p:to>
                                    </p:animClr>
                                    <p:set>
                                      <p:cBhvr>
                                        <p:cTn id="135" dur="10" fill="hold"/>
                                        <p:tgtEl>
                                          <p:spTgt spid="11"/>
                                        </p:tgtEl>
                                        <p:attrNameLst>
                                          <p:attrName>stroke.on</p:attrName>
                                        </p:attrNameLst>
                                      </p:cBhvr>
                                      <p:to>
                                        <p:strVal val="true"/>
                                      </p:to>
                                    </p:set>
                                  </p:childTnLst>
                                </p:cTn>
                              </p:par>
                              <p:par>
                                <p:cTn id="136" presetID="1" presetClass="emph" presetSubtype="2" fill="hold" nodeType="withEffect">
                                  <p:stCondLst>
                                    <p:cond delay="4000"/>
                                  </p:stCondLst>
                                  <p:childTnLst>
                                    <p:animClr clrSpc="rgb" dir="cw">
                                      <p:cBhvr>
                                        <p:cTn id="137" dur="10" fill="hold"/>
                                        <p:tgtEl>
                                          <p:spTgt spid="17"/>
                                        </p:tgtEl>
                                        <p:attrNameLst>
                                          <p:attrName>fillcolor</p:attrName>
                                        </p:attrNameLst>
                                      </p:cBhvr>
                                      <p:to>
                                        <a:srgbClr val="FF0000"/>
                                      </p:to>
                                    </p:animClr>
                                    <p:set>
                                      <p:cBhvr>
                                        <p:cTn id="138" dur="10" fill="hold"/>
                                        <p:tgtEl>
                                          <p:spTgt spid="17"/>
                                        </p:tgtEl>
                                        <p:attrNameLst>
                                          <p:attrName>fill.type</p:attrName>
                                        </p:attrNameLst>
                                      </p:cBhvr>
                                      <p:to>
                                        <p:strVal val="solid"/>
                                      </p:to>
                                    </p:set>
                                    <p:set>
                                      <p:cBhvr>
                                        <p:cTn id="139" dur="10" fill="hold"/>
                                        <p:tgtEl>
                                          <p:spTgt spid="17"/>
                                        </p:tgtEl>
                                        <p:attrNameLst>
                                          <p:attrName>fill.on</p:attrName>
                                        </p:attrNameLst>
                                      </p:cBhvr>
                                      <p:to>
                                        <p:strVal val="true"/>
                                      </p:to>
                                    </p:set>
                                  </p:childTnLst>
                                </p:cTn>
                              </p:par>
                              <p:par>
                                <p:cTn id="140" presetID="1" presetClass="exit" presetSubtype="0" fill="hold" grpId="11" nodeType="withEffect">
                                  <p:stCondLst>
                                    <p:cond delay="4500"/>
                                  </p:stCondLst>
                                  <p:childTnLst>
                                    <p:set>
                                      <p:cBhvr>
                                        <p:cTn id="141" dur="1" fill="hold">
                                          <p:stCondLst>
                                            <p:cond delay="0"/>
                                          </p:stCondLst>
                                        </p:cTn>
                                        <p:tgtEl>
                                          <p:spTgt spid="22"/>
                                        </p:tgtEl>
                                        <p:attrNameLst>
                                          <p:attrName>style.visibility</p:attrName>
                                        </p:attrNameLst>
                                      </p:cBhvr>
                                      <p:to>
                                        <p:strVal val="hidden"/>
                                      </p:to>
                                    </p:set>
                                  </p:childTnLst>
                                </p:cTn>
                              </p:par>
                              <p:par>
                                <p:cTn id="142" presetID="1" presetClass="entr" presetSubtype="0" fill="hold" grpId="10" nodeType="withEffect">
                                  <p:stCondLst>
                                    <p:cond delay="4500"/>
                                  </p:stCondLst>
                                  <p:childTnLst>
                                    <p:set>
                                      <p:cBhvr>
                                        <p:cTn id="143" dur="1" fill="hold">
                                          <p:stCondLst>
                                            <p:cond delay="0"/>
                                          </p:stCondLst>
                                        </p:cTn>
                                        <p:tgtEl>
                                          <p:spTgt spid="21"/>
                                        </p:tgtEl>
                                        <p:attrNameLst>
                                          <p:attrName>style.visibility</p:attrName>
                                        </p:attrNameLst>
                                      </p:cBhvr>
                                      <p:to>
                                        <p:strVal val="visible"/>
                                      </p:to>
                                    </p:set>
                                  </p:childTnLst>
                                </p:cTn>
                              </p:par>
                              <p:par>
                                <p:cTn id="144" presetID="7" presetClass="emph" presetSubtype="2" fill="hold" nodeType="withEffect">
                                  <p:stCondLst>
                                    <p:cond delay="4500"/>
                                  </p:stCondLst>
                                  <p:childTnLst>
                                    <p:animClr clrSpc="rgb" dir="cw">
                                      <p:cBhvr>
                                        <p:cTn id="145" dur="10" fill="hold"/>
                                        <p:tgtEl>
                                          <p:spTgt spid="11"/>
                                        </p:tgtEl>
                                        <p:attrNameLst>
                                          <p:attrName>stroke.color</p:attrName>
                                        </p:attrNameLst>
                                      </p:cBhvr>
                                      <p:to>
                                        <a:srgbClr val="FF0000"/>
                                      </p:to>
                                    </p:animClr>
                                    <p:set>
                                      <p:cBhvr>
                                        <p:cTn id="146" dur="10" fill="hold"/>
                                        <p:tgtEl>
                                          <p:spTgt spid="11"/>
                                        </p:tgtEl>
                                        <p:attrNameLst>
                                          <p:attrName>stroke.on</p:attrName>
                                        </p:attrNameLst>
                                      </p:cBhvr>
                                      <p:to>
                                        <p:strVal val="true"/>
                                      </p:to>
                                    </p:set>
                                  </p:childTnLst>
                                </p:cTn>
                              </p:par>
                              <p:par>
                                <p:cTn id="147" presetID="1" presetClass="emph" presetSubtype="2" fill="hold" nodeType="withEffect">
                                  <p:stCondLst>
                                    <p:cond delay="4500"/>
                                  </p:stCondLst>
                                  <p:childTnLst>
                                    <p:animClr clrSpc="rgb" dir="cw">
                                      <p:cBhvr>
                                        <p:cTn id="148" dur="10" fill="hold"/>
                                        <p:tgtEl>
                                          <p:spTgt spid="17"/>
                                        </p:tgtEl>
                                        <p:attrNameLst>
                                          <p:attrName>fillcolor</p:attrName>
                                        </p:attrNameLst>
                                      </p:cBhvr>
                                      <p:to>
                                        <a:srgbClr val="FFFFFF"/>
                                      </p:to>
                                    </p:animClr>
                                    <p:set>
                                      <p:cBhvr>
                                        <p:cTn id="149" dur="10" fill="hold"/>
                                        <p:tgtEl>
                                          <p:spTgt spid="17"/>
                                        </p:tgtEl>
                                        <p:attrNameLst>
                                          <p:attrName>fill.type</p:attrName>
                                        </p:attrNameLst>
                                      </p:cBhvr>
                                      <p:to>
                                        <p:strVal val="solid"/>
                                      </p:to>
                                    </p:set>
                                    <p:set>
                                      <p:cBhvr>
                                        <p:cTn id="150" dur="10" fill="hold"/>
                                        <p:tgtEl>
                                          <p:spTgt spid="17"/>
                                        </p:tgtEl>
                                        <p:attrNameLst>
                                          <p:attrName>fill.on</p:attrName>
                                        </p:attrNameLst>
                                      </p:cBhvr>
                                      <p:to>
                                        <p:strVal val="true"/>
                                      </p:to>
                                    </p:set>
                                  </p:childTnLst>
                                </p:cTn>
                              </p:par>
                              <p:par>
                                <p:cTn id="151" presetID="1" presetClass="entr" presetSubtype="0" fill="hold" grpId="12" nodeType="withEffect">
                                  <p:stCondLst>
                                    <p:cond delay="5000"/>
                                  </p:stCondLst>
                                  <p:childTnLst>
                                    <p:set>
                                      <p:cBhvr>
                                        <p:cTn id="152" dur="1" fill="hold">
                                          <p:stCondLst>
                                            <p:cond delay="0"/>
                                          </p:stCondLst>
                                        </p:cTn>
                                        <p:tgtEl>
                                          <p:spTgt spid="22"/>
                                        </p:tgtEl>
                                        <p:attrNameLst>
                                          <p:attrName>style.visibility</p:attrName>
                                        </p:attrNameLst>
                                      </p:cBhvr>
                                      <p:to>
                                        <p:strVal val="visible"/>
                                      </p:to>
                                    </p:set>
                                  </p:childTnLst>
                                </p:cTn>
                              </p:par>
                              <p:par>
                                <p:cTn id="153" presetID="1" presetClass="exit" presetSubtype="0" fill="hold" grpId="11" nodeType="withEffect">
                                  <p:stCondLst>
                                    <p:cond delay="5000"/>
                                  </p:stCondLst>
                                  <p:childTnLst>
                                    <p:set>
                                      <p:cBhvr>
                                        <p:cTn id="154" dur="1" fill="hold">
                                          <p:stCondLst>
                                            <p:cond delay="0"/>
                                          </p:stCondLst>
                                        </p:cTn>
                                        <p:tgtEl>
                                          <p:spTgt spid="21"/>
                                        </p:tgtEl>
                                        <p:attrNameLst>
                                          <p:attrName>style.visibility</p:attrName>
                                        </p:attrNameLst>
                                      </p:cBhvr>
                                      <p:to>
                                        <p:strVal val="hidden"/>
                                      </p:to>
                                    </p:set>
                                  </p:childTnLst>
                                </p:cTn>
                              </p:par>
                              <p:par>
                                <p:cTn id="155" presetID="7" presetClass="emph" presetSubtype="2" fill="hold" nodeType="withEffect">
                                  <p:stCondLst>
                                    <p:cond delay="5000"/>
                                  </p:stCondLst>
                                  <p:childTnLst>
                                    <p:animClr clrSpc="rgb" dir="cw">
                                      <p:cBhvr>
                                        <p:cTn id="156" dur="10" fill="hold"/>
                                        <p:tgtEl>
                                          <p:spTgt spid="11"/>
                                        </p:tgtEl>
                                        <p:attrNameLst>
                                          <p:attrName>stroke.color</p:attrName>
                                        </p:attrNameLst>
                                      </p:cBhvr>
                                      <p:to>
                                        <a:srgbClr val="FF0000"/>
                                      </p:to>
                                    </p:animClr>
                                    <p:set>
                                      <p:cBhvr>
                                        <p:cTn id="157" dur="10" fill="hold"/>
                                        <p:tgtEl>
                                          <p:spTgt spid="11"/>
                                        </p:tgtEl>
                                        <p:attrNameLst>
                                          <p:attrName>stroke.on</p:attrName>
                                        </p:attrNameLst>
                                      </p:cBhvr>
                                      <p:to>
                                        <p:strVal val="true"/>
                                      </p:to>
                                    </p:set>
                                  </p:childTnLst>
                                </p:cTn>
                              </p:par>
                              <p:par>
                                <p:cTn id="158" presetID="1" presetClass="emph" presetSubtype="2" fill="hold" nodeType="withEffect">
                                  <p:stCondLst>
                                    <p:cond delay="5000"/>
                                  </p:stCondLst>
                                  <p:childTnLst>
                                    <p:animClr clrSpc="rgb" dir="cw">
                                      <p:cBhvr>
                                        <p:cTn id="159" dur="10" fill="hold"/>
                                        <p:tgtEl>
                                          <p:spTgt spid="17"/>
                                        </p:tgtEl>
                                        <p:attrNameLst>
                                          <p:attrName>fillcolor</p:attrName>
                                        </p:attrNameLst>
                                      </p:cBhvr>
                                      <p:to>
                                        <a:srgbClr val="FF0000"/>
                                      </p:to>
                                    </p:animClr>
                                    <p:set>
                                      <p:cBhvr>
                                        <p:cTn id="160" dur="10" fill="hold"/>
                                        <p:tgtEl>
                                          <p:spTgt spid="17"/>
                                        </p:tgtEl>
                                        <p:attrNameLst>
                                          <p:attrName>fill.type</p:attrName>
                                        </p:attrNameLst>
                                      </p:cBhvr>
                                      <p:to>
                                        <p:strVal val="solid"/>
                                      </p:to>
                                    </p:set>
                                    <p:set>
                                      <p:cBhvr>
                                        <p:cTn id="161" dur="10" fill="hold"/>
                                        <p:tgtEl>
                                          <p:spTgt spid="17"/>
                                        </p:tgtEl>
                                        <p:attrNameLst>
                                          <p:attrName>fill.on</p:attrName>
                                        </p:attrNameLst>
                                      </p:cBhvr>
                                      <p:to>
                                        <p:strVal val="true"/>
                                      </p:to>
                                    </p:set>
                                  </p:childTnLst>
                                </p:cTn>
                              </p:par>
                              <p:par>
                                <p:cTn id="162" presetID="10" presetClass="entr" presetSubtype="0" fill="hold" nodeType="withEffect">
                                  <p:stCondLst>
                                    <p:cond delay="1500"/>
                                  </p:stCondLst>
                                  <p:childTnLst>
                                    <p:set>
                                      <p:cBhvr>
                                        <p:cTn id="163" dur="1" fill="hold">
                                          <p:stCondLst>
                                            <p:cond delay="0"/>
                                          </p:stCondLst>
                                        </p:cTn>
                                        <p:tgtEl>
                                          <p:spTgt spid="23"/>
                                        </p:tgtEl>
                                        <p:attrNameLst>
                                          <p:attrName>style.visibility</p:attrName>
                                        </p:attrNameLst>
                                      </p:cBhvr>
                                      <p:to>
                                        <p:strVal val="visible"/>
                                      </p:to>
                                    </p:set>
                                    <p:animEffect transition="in" filter="fade">
                                      <p:cBhvr>
                                        <p:cTn id="164" dur="3000"/>
                                        <p:tgtEl>
                                          <p:spTgt spid="23"/>
                                        </p:tgtEl>
                                      </p:cBhvr>
                                    </p:animEffect>
                                  </p:childTnLst>
                                </p:cTn>
                              </p:par>
                              <p:par>
                                <p:cTn id="165" presetID="10" presetClass="entr" presetSubtype="0" fill="hold" nodeType="withEffect">
                                  <p:stCondLst>
                                    <p:cond delay="2000"/>
                                  </p:stCondLst>
                                  <p:childTnLst>
                                    <p:set>
                                      <p:cBhvr>
                                        <p:cTn id="166" dur="1" fill="hold">
                                          <p:stCondLst>
                                            <p:cond delay="0"/>
                                          </p:stCondLst>
                                        </p:cTn>
                                        <p:tgtEl>
                                          <p:spTgt spid="24"/>
                                        </p:tgtEl>
                                        <p:attrNameLst>
                                          <p:attrName>style.visibility</p:attrName>
                                        </p:attrNameLst>
                                      </p:cBhvr>
                                      <p:to>
                                        <p:strVal val="visible"/>
                                      </p:to>
                                    </p:set>
                                    <p:animEffect transition="in" filter="fade">
                                      <p:cBhvr>
                                        <p:cTn id="167" dur="3000"/>
                                        <p:tgtEl>
                                          <p:spTgt spid="24"/>
                                        </p:tgtEl>
                                      </p:cBhvr>
                                    </p:animEffect>
                                  </p:childTnLst>
                                </p:cTn>
                              </p:par>
                              <p:par>
                                <p:cTn id="168" presetID="10" presetClass="entr" presetSubtype="0" fill="hold" nodeType="withEffect">
                                  <p:stCondLst>
                                    <p:cond delay="2000"/>
                                  </p:stCondLst>
                                  <p:childTnLst>
                                    <p:set>
                                      <p:cBhvr>
                                        <p:cTn id="169" dur="1" fill="hold">
                                          <p:stCondLst>
                                            <p:cond delay="0"/>
                                          </p:stCondLst>
                                        </p:cTn>
                                        <p:tgtEl>
                                          <p:spTgt spid="27"/>
                                        </p:tgtEl>
                                        <p:attrNameLst>
                                          <p:attrName>style.visibility</p:attrName>
                                        </p:attrNameLst>
                                      </p:cBhvr>
                                      <p:to>
                                        <p:strVal val="visible"/>
                                      </p:to>
                                    </p:set>
                                    <p:animEffect transition="in" filter="fade">
                                      <p:cBhvr>
                                        <p:cTn id="170" dur="3000"/>
                                        <p:tgtEl>
                                          <p:spTgt spid="27"/>
                                        </p:tgtEl>
                                      </p:cBhvr>
                                    </p:animEffect>
                                  </p:childTnLst>
                                </p:cTn>
                              </p:par>
                              <p:par>
                                <p:cTn id="171" presetID="10" presetClass="entr" presetSubtype="0" fill="hold" nodeType="withEffect">
                                  <p:stCondLst>
                                    <p:cond delay="2500"/>
                                  </p:stCondLst>
                                  <p:childTnLst>
                                    <p:set>
                                      <p:cBhvr>
                                        <p:cTn id="172" dur="1" fill="hold">
                                          <p:stCondLst>
                                            <p:cond delay="0"/>
                                          </p:stCondLst>
                                        </p:cTn>
                                        <p:tgtEl>
                                          <p:spTgt spid="26"/>
                                        </p:tgtEl>
                                        <p:attrNameLst>
                                          <p:attrName>style.visibility</p:attrName>
                                        </p:attrNameLst>
                                      </p:cBhvr>
                                      <p:to>
                                        <p:strVal val="visible"/>
                                      </p:to>
                                    </p:set>
                                    <p:animEffect transition="in" filter="fade">
                                      <p:cBhvr>
                                        <p:cTn id="173" dur="3000"/>
                                        <p:tgtEl>
                                          <p:spTgt spid="26"/>
                                        </p:tgtEl>
                                      </p:cBhvr>
                                    </p:animEffect>
                                  </p:childTnLst>
                                </p:cTn>
                              </p:par>
                              <p:par>
                                <p:cTn id="174" presetID="10" presetClass="entr" presetSubtype="0" fill="hold" nodeType="withEffect">
                                  <p:stCondLst>
                                    <p:cond delay="2500"/>
                                  </p:stCondLst>
                                  <p:childTnLst>
                                    <p:set>
                                      <p:cBhvr>
                                        <p:cTn id="175" dur="1" fill="hold">
                                          <p:stCondLst>
                                            <p:cond delay="0"/>
                                          </p:stCondLst>
                                        </p:cTn>
                                        <p:tgtEl>
                                          <p:spTgt spid="25"/>
                                        </p:tgtEl>
                                        <p:attrNameLst>
                                          <p:attrName>style.visibility</p:attrName>
                                        </p:attrNameLst>
                                      </p:cBhvr>
                                      <p:to>
                                        <p:strVal val="visible"/>
                                      </p:to>
                                    </p:set>
                                    <p:animEffect transition="in" filter="fade">
                                      <p:cBhvr>
                                        <p:cTn id="176" dur="3000"/>
                                        <p:tgtEl>
                                          <p:spTgt spid="25"/>
                                        </p:tgtEl>
                                      </p:cBhvr>
                                    </p:animEffect>
                                  </p:childTnLst>
                                </p:cTn>
                              </p:par>
                            </p:childTnLst>
                          </p:cTn>
                        </p:par>
                      </p:childTnLst>
                    </p:cTn>
                  </p:par>
                  <p:par>
                    <p:cTn id="177" fill="hold" nodeType="clickPar">
                      <p:stCondLst>
                        <p:cond delay="indefinite"/>
                      </p:stCondLst>
                      <p:childTnLst>
                        <p:par>
                          <p:cTn id="178" fill="hold" nodeType="withGroup">
                            <p:stCondLst>
                              <p:cond delay="0"/>
                            </p:stCondLst>
                            <p:childTnLst>
                              <p:par>
                                <p:cTn id="179" presetID="22" presetClass="entr" presetSubtype="8" fill="hold" grpId="0" nodeType="clickEffect">
                                  <p:stCondLst>
                                    <p:cond delay="0"/>
                                  </p:stCondLst>
                                  <p:childTnLst>
                                    <p:set>
                                      <p:cBhvr>
                                        <p:cTn id="180" dur="1" fill="hold">
                                          <p:stCondLst>
                                            <p:cond delay="0"/>
                                          </p:stCondLst>
                                        </p:cTn>
                                        <p:tgtEl>
                                          <p:spTgt spid="33"/>
                                        </p:tgtEl>
                                        <p:attrNameLst>
                                          <p:attrName>style.visibility</p:attrName>
                                        </p:attrNameLst>
                                      </p:cBhvr>
                                      <p:to>
                                        <p:strVal val="visible"/>
                                      </p:to>
                                    </p:set>
                                    <p:animEffect transition="in" filter="wipe(left)">
                                      <p:cBhvr>
                                        <p:cTn id="181" dur="750"/>
                                        <p:tgtEl>
                                          <p:spTgt spid="33"/>
                                        </p:tgtEl>
                                      </p:cBhvr>
                                    </p:animEffect>
                                  </p:childTnLst>
                                </p:cTn>
                              </p:par>
                            </p:childTnLst>
                          </p:cTn>
                        </p:par>
                      </p:childTnLst>
                    </p:cTn>
                  </p:par>
                  <p:par>
                    <p:cTn id="182" fill="hold" nodeType="clickPar">
                      <p:stCondLst>
                        <p:cond delay="indefinite"/>
                      </p:stCondLst>
                      <p:childTnLst>
                        <p:par>
                          <p:cTn id="183" fill="hold" nodeType="withGroup">
                            <p:stCondLst>
                              <p:cond delay="0"/>
                            </p:stCondLst>
                            <p:childTnLst>
                              <p:par>
                                <p:cTn id="184" presetID="22" presetClass="entr" presetSubtype="8" fill="hold" grpId="0" nodeType="clickEffect">
                                  <p:stCondLst>
                                    <p:cond delay="0"/>
                                  </p:stCondLst>
                                  <p:childTnLst>
                                    <p:set>
                                      <p:cBhvr>
                                        <p:cTn id="185" dur="1" fill="hold">
                                          <p:stCondLst>
                                            <p:cond delay="0"/>
                                          </p:stCondLst>
                                        </p:cTn>
                                        <p:tgtEl>
                                          <p:spTgt spid="32"/>
                                        </p:tgtEl>
                                        <p:attrNameLst>
                                          <p:attrName>style.visibility</p:attrName>
                                        </p:attrNameLst>
                                      </p:cBhvr>
                                      <p:to>
                                        <p:strVal val="visible"/>
                                      </p:to>
                                    </p:set>
                                    <p:animEffect transition="in" filter="wipe(left)">
                                      <p:cBhvr>
                                        <p:cTn id="186" dur="750"/>
                                        <p:tgtEl>
                                          <p:spTgt spid="32"/>
                                        </p:tgtEl>
                                      </p:cBhvr>
                                    </p:animEffect>
                                  </p:childTnLst>
                                </p:cTn>
                              </p:par>
                              <p:par>
                                <p:cTn id="187" presetID="22" presetClass="entr" presetSubtype="8" fill="hold" grpId="0" nodeType="withEffect">
                                  <p:stCondLst>
                                    <p:cond delay="0"/>
                                  </p:stCondLst>
                                  <p:childTnLst>
                                    <p:set>
                                      <p:cBhvr>
                                        <p:cTn id="188" dur="1" fill="hold">
                                          <p:stCondLst>
                                            <p:cond delay="0"/>
                                          </p:stCondLst>
                                        </p:cTn>
                                        <p:tgtEl>
                                          <p:spTgt spid="31"/>
                                        </p:tgtEl>
                                        <p:attrNameLst>
                                          <p:attrName>style.visibility</p:attrName>
                                        </p:attrNameLst>
                                      </p:cBhvr>
                                      <p:to>
                                        <p:strVal val="visible"/>
                                      </p:to>
                                    </p:set>
                                    <p:animEffect transition="in" filter="wipe(left)">
                                      <p:cBhvr>
                                        <p:cTn id="189" dur="750"/>
                                        <p:tgtEl>
                                          <p:spTgt spid="31"/>
                                        </p:tgtEl>
                                      </p:cBhvr>
                                    </p:animEffect>
                                  </p:childTnLst>
                                </p:cTn>
                              </p:par>
                            </p:childTnLst>
                          </p:cTn>
                        </p:par>
                      </p:childTnLst>
                    </p:cTn>
                  </p:par>
                  <p:par>
                    <p:cTn id="190" fill="hold" nodeType="clickPar">
                      <p:stCondLst>
                        <p:cond delay="indefinite"/>
                      </p:stCondLst>
                      <p:childTnLst>
                        <p:par>
                          <p:cTn id="191" fill="hold" nodeType="withGroup">
                            <p:stCondLst>
                              <p:cond delay="0"/>
                            </p:stCondLst>
                            <p:childTnLst>
                              <p:par>
                                <p:cTn id="192" presetID="1" presetClass="entr" presetSubtype="0" fill="hold" grpId="0" nodeType="clickEffect">
                                  <p:stCondLst>
                                    <p:cond delay="0"/>
                                  </p:stCondLst>
                                  <p:childTnLst>
                                    <p:set>
                                      <p:cBhvr>
                                        <p:cTn id="193"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21" grpId="2"/>
      <p:bldP spid="21" grpId="3"/>
      <p:bldP spid="21" grpId="4"/>
      <p:bldP spid="21" grpId="5"/>
      <p:bldP spid="21" grpId="6"/>
      <p:bldP spid="21" grpId="7"/>
      <p:bldP spid="21" grpId="8"/>
      <p:bldP spid="21" grpId="9"/>
      <p:bldP spid="21" grpId="10"/>
      <p:bldP spid="21" grpId="11"/>
      <p:bldP spid="22" grpId="0"/>
      <p:bldP spid="22" grpId="1"/>
      <p:bldP spid="22" grpId="2"/>
      <p:bldP spid="22" grpId="3"/>
      <p:bldP spid="22" grpId="4"/>
      <p:bldP spid="22" grpId="5"/>
      <p:bldP spid="22" grpId="6"/>
      <p:bldP spid="22" grpId="7"/>
      <p:bldP spid="22" grpId="8"/>
      <p:bldP spid="22" grpId="9"/>
      <p:bldP spid="22" grpId="10"/>
      <p:bldP spid="22" grpId="11"/>
      <p:bldP spid="22" grpId="12"/>
      <p:bldP spid="31" grpId="0" animBg="1"/>
      <p:bldP spid="32" grpId="0" animBg="1"/>
      <p:bldP spid="33" grpId="0" animBg="1"/>
      <p:bldP spid="34" grpId="0"/>
      <p:bldP spid="35" grpId="0"/>
      <p:bldP spid="35" grpId="1"/>
      <p:bldP spid="28" grpId="0"/>
      <p:bldP spid="28" grpId="1"/>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980728"/>
            <a:ext cx="8610600" cy="5153025"/>
          </a:xfrm>
        </p:spPr>
        <p:txBody>
          <a:bodyPr/>
          <a:lstStyle/>
          <a:p>
            <a:r>
              <a:rPr lang="en-US" sz="1800" dirty="0"/>
              <a:t>Samira Khan, Donghyuk Lee, Yoongu Kim, </a:t>
            </a:r>
            <a:r>
              <a:rPr lang="en-US" sz="1800" dirty="0" err="1"/>
              <a:t>Alaa</a:t>
            </a:r>
            <a:r>
              <a:rPr lang="en-US" sz="1800" dirty="0"/>
              <a:t> </a:t>
            </a:r>
            <a:r>
              <a:rPr lang="en-US" sz="1800" dirty="0" err="1"/>
              <a:t>Alameldeen</a:t>
            </a:r>
            <a:r>
              <a:rPr lang="en-US" sz="1800" dirty="0"/>
              <a:t>, Chris Wilkerson, and Onur Mutlu,</a:t>
            </a:r>
            <a:br>
              <a:rPr lang="en-US" sz="1800" dirty="0"/>
            </a:br>
            <a:r>
              <a:rPr lang="en-US" sz="1800" b="1" dirty="0">
                <a:hlinkClick r:id="rId2"/>
              </a:rPr>
              <a:t>"The Efficacy of Error Mitigation Techniques for DRAM Retention Failures: A Comparative Experimental Study"</a:t>
            </a:r>
            <a:r>
              <a:rPr lang="en-US" sz="1800" dirty="0"/>
              <a:t> </a:t>
            </a:r>
            <a:br>
              <a:rPr lang="en-US" sz="1800" dirty="0"/>
            </a:br>
            <a:r>
              <a:rPr lang="en-US" sz="1800" i="1" dirty="0"/>
              <a:t>Proceedings of the </a:t>
            </a:r>
            <a:r>
              <a:rPr lang="en-US" sz="1800" i="1" dirty="0">
                <a:hlinkClick r:id="rId3"/>
              </a:rPr>
              <a:t>ACM International Conference on Measurement and Modeling of Computer Systems </a:t>
            </a:r>
            <a:r>
              <a:rPr lang="en-US" sz="1800" i="1" dirty="0"/>
              <a:t>(</a:t>
            </a:r>
            <a:r>
              <a:rPr lang="en-US" sz="1800" b="1" i="1" dirty="0"/>
              <a:t>SIGMETRICS</a:t>
            </a:r>
            <a:r>
              <a:rPr lang="en-US" sz="1800" i="1" dirty="0"/>
              <a:t>)</a:t>
            </a:r>
            <a:r>
              <a:rPr lang="en-US" sz="1800" dirty="0"/>
              <a:t>, Austin, TX, June 2014. [</a:t>
            </a:r>
            <a:r>
              <a:rPr lang="en-US" sz="1800" dirty="0">
                <a:hlinkClick r:id="rId4"/>
              </a:rPr>
              <a:t>Slides (pptx)</a:t>
            </a:r>
            <a:r>
              <a:rPr lang="en-US" sz="1800" dirty="0"/>
              <a:t> </a:t>
            </a:r>
            <a:r>
              <a:rPr lang="en-US" sz="1800" dirty="0">
                <a:hlinkClick r:id="rId5"/>
              </a:rPr>
              <a:t>(pdf)</a:t>
            </a:r>
            <a:r>
              <a:rPr lang="en-US" sz="1800" dirty="0"/>
              <a:t>] [</a:t>
            </a:r>
            <a:r>
              <a:rPr lang="en-US" sz="1800" dirty="0">
                <a:hlinkClick r:id="rId6"/>
              </a:rPr>
              <a:t>Poster (pptx)</a:t>
            </a:r>
            <a:r>
              <a:rPr lang="en-US" sz="1800" dirty="0"/>
              <a:t> </a:t>
            </a:r>
            <a:r>
              <a:rPr lang="en-US" sz="1800" dirty="0">
                <a:hlinkClick r:id="rId7"/>
              </a:rPr>
              <a:t>(pdf)</a:t>
            </a:r>
            <a:r>
              <a:rPr lang="en-US" sz="1800" dirty="0"/>
              <a:t>] [</a:t>
            </a:r>
            <a:r>
              <a:rPr lang="en-US" sz="1800" dirty="0">
                <a:hlinkClick r:id="rId8"/>
              </a:rPr>
              <a:t>Full data sets</a:t>
            </a:r>
            <a:r>
              <a:rPr lang="en-US" sz="1800" dirty="0"/>
              <a:t>] </a:t>
            </a:r>
          </a:p>
          <a:p>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340</a:t>
            </a:fld>
            <a:endParaRPr lang="en-US">
              <a:solidFill>
                <a:srgbClr val="000000"/>
              </a:solidFill>
            </a:endParaRPr>
          </a:p>
        </p:txBody>
      </p:sp>
      <p:pic>
        <p:nvPicPr>
          <p:cNvPr id="5" name="Picture 4"/>
          <p:cNvPicPr>
            <a:picLocks noChangeAspect="1"/>
          </p:cNvPicPr>
          <p:nvPr/>
        </p:nvPicPr>
        <p:blipFill>
          <a:blip r:embed="rId9"/>
          <a:stretch>
            <a:fillRect/>
          </a:stretch>
        </p:blipFill>
        <p:spPr>
          <a:xfrm>
            <a:off x="0" y="3645024"/>
            <a:ext cx="9144000" cy="2872292"/>
          </a:xfrm>
          <a:prstGeom prst="rect">
            <a:avLst/>
          </a:prstGeom>
        </p:spPr>
      </p:pic>
      <p:sp>
        <p:nvSpPr>
          <p:cNvPr id="7" name="Title 1"/>
          <p:cNvSpPr>
            <a:spLocks noGrp="1"/>
          </p:cNvSpPr>
          <p:nvPr>
            <p:ph type="title"/>
          </p:nvPr>
        </p:nvSpPr>
        <p:spPr>
          <a:xfrm>
            <a:off x="107504" y="152400"/>
            <a:ext cx="9036496" cy="1066800"/>
          </a:xfrm>
        </p:spPr>
        <p:txBody>
          <a:bodyPr/>
          <a:lstStyle/>
          <a:p>
            <a:r>
              <a:rPr lang="en-US" dirty="0" smtClean="0"/>
              <a:t>Mitigation of Retention Issues </a:t>
            </a:r>
            <a:r>
              <a:rPr lang="en-US" sz="2600" b="1" dirty="0" smtClean="0"/>
              <a:t>[SIGMETRICS’14]</a:t>
            </a:r>
            <a:endParaRPr lang="en-US" sz="2600" b="1" dirty="0"/>
          </a:p>
        </p:txBody>
      </p:sp>
    </p:spTree>
    <p:extLst>
      <p:ext uri="{BB962C8B-B14F-4D97-AF65-F5344CB8AC3E}">
        <p14:creationId xmlns:p14="http://schemas.microsoft.com/office/powerpoint/2010/main" val="11873645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Handling Data-Dependent Failures </a:t>
            </a:r>
            <a:r>
              <a:rPr lang="en-US" sz="2600" b="1" dirty="0">
                <a:solidFill>
                  <a:srgbClr val="006633"/>
                </a:solidFill>
              </a:rPr>
              <a:t>[DSN’</a:t>
            </a:r>
            <a:r>
              <a:rPr lang="en-US" sz="2600" b="1" dirty="0" smtClean="0">
                <a:solidFill>
                  <a:srgbClr val="006633"/>
                </a:solidFill>
              </a:rPr>
              <a:t>16]</a:t>
            </a:r>
            <a:r>
              <a:rPr lang="en-US" sz="2600" dirty="0" smtClean="0"/>
              <a:t> </a:t>
            </a:r>
            <a:r>
              <a:rPr lang="en-US" dirty="0" smtClean="0"/>
              <a:t> </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341</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0" y="4109847"/>
            <a:ext cx="9144000" cy="1839433"/>
          </a:xfrm>
          <a:prstGeom prst="rect">
            <a:avLst/>
          </a:prstGeom>
        </p:spPr>
      </p:pic>
      <p:sp>
        <p:nvSpPr>
          <p:cNvPr id="6" name="Content Placeholder 2"/>
          <p:cNvSpPr>
            <a:spLocks noGrp="1"/>
          </p:cNvSpPr>
          <p:nvPr>
            <p:ph idx="1"/>
          </p:nvPr>
        </p:nvSpPr>
        <p:spPr>
          <a:xfrm>
            <a:off x="228600" y="980728"/>
            <a:ext cx="8610600" cy="5153025"/>
          </a:xfrm>
        </p:spPr>
        <p:txBody>
          <a:bodyPr/>
          <a:lstStyle/>
          <a:p>
            <a:r>
              <a:rPr lang="en-US" sz="1800" dirty="0" smtClean="0"/>
              <a:t>Samira Khan, </a:t>
            </a:r>
            <a:r>
              <a:rPr lang="en-US" sz="1800" dirty="0" err="1" smtClean="0"/>
              <a:t>Donghyuk</a:t>
            </a:r>
            <a:r>
              <a:rPr lang="en-US" sz="1800" dirty="0" smtClean="0"/>
              <a:t> Lee, </a:t>
            </a:r>
            <a:r>
              <a:rPr lang="en-US" sz="1800" dirty="0" err="1" smtClean="0"/>
              <a:t>Yoongu</a:t>
            </a:r>
            <a:r>
              <a:rPr lang="en-US" sz="1800" dirty="0" smtClean="0"/>
              <a:t> Kim, </a:t>
            </a:r>
            <a:r>
              <a:rPr lang="en-US" sz="1800" dirty="0" err="1" smtClean="0"/>
              <a:t>Alaa</a:t>
            </a:r>
            <a:r>
              <a:rPr lang="en-US" sz="1800" dirty="0" smtClean="0"/>
              <a:t> </a:t>
            </a:r>
            <a:r>
              <a:rPr lang="en-US" sz="1800" dirty="0" err="1" smtClean="0"/>
              <a:t>Alameldeen</a:t>
            </a:r>
            <a:r>
              <a:rPr lang="en-US" sz="1800" dirty="0" smtClean="0"/>
              <a:t>, Chris Wilkerson, and Onur Mutlu,</a:t>
            </a:r>
            <a:br>
              <a:rPr lang="en-US" sz="1800" dirty="0" smtClean="0"/>
            </a:br>
            <a:r>
              <a:rPr lang="en-US" sz="1800" b="1" dirty="0" smtClean="0">
                <a:hlinkClick r:id="rId3"/>
              </a:rPr>
              <a:t>"The Efficacy of Error Mitigation Techniques for DRAM Retention Failures: A Comparative Experimental Study"</a:t>
            </a:r>
            <a:r>
              <a:rPr lang="en-US" sz="1800" dirty="0" smtClean="0"/>
              <a:t> </a:t>
            </a:r>
            <a:br>
              <a:rPr lang="en-US" sz="1800" dirty="0" smtClean="0"/>
            </a:br>
            <a:r>
              <a:rPr lang="en-US" sz="1800" i="1" dirty="0" smtClean="0"/>
              <a:t>Proceedings of the </a:t>
            </a:r>
            <a:r>
              <a:rPr lang="en-US" sz="1800" i="1" dirty="0" smtClean="0">
                <a:hlinkClick r:id="rId4"/>
              </a:rPr>
              <a:t>ACM International Conference on Measurement and Modeling of Computer Systems </a:t>
            </a:r>
            <a:r>
              <a:rPr lang="en-US" sz="1800" i="1" dirty="0" smtClean="0"/>
              <a:t>(</a:t>
            </a:r>
            <a:r>
              <a:rPr lang="en-US" sz="1800" b="1" i="1" dirty="0" smtClean="0"/>
              <a:t>SIGMETRICS</a:t>
            </a:r>
            <a:r>
              <a:rPr lang="en-US" sz="1800" i="1" dirty="0" smtClean="0"/>
              <a:t>)</a:t>
            </a:r>
            <a:r>
              <a:rPr lang="en-US" sz="1800" dirty="0" smtClean="0"/>
              <a:t>, Austin, TX, June 2014. [</a:t>
            </a:r>
            <a:r>
              <a:rPr lang="en-US" sz="1800" dirty="0" smtClean="0">
                <a:hlinkClick r:id="rId5"/>
              </a:rPr>
              <a:t>Slides (pptx)</a:t>
            </a:r>
            <a:r>
              <a:rPr lang="en-US" sz="1800" dirty="0" smtClean="0"/>
              <a:t> </a:t>
            </a:r>
            <a:r>
              <a:rPr lang="en-US" sz="1800" dirty="0" smtClean="0">
                <a:hlinkClick r:id="rId6"/>
              </a:rPr>
              <a:t>(pdf)</a:t>
            </a:r>
            <a:r>
              <a:rPr lang="en-US" sz="1800" dirty="0" smtClean="0"/>
              <a:t>] [</a:t>
            </a:r>
            <a:r>
              <a:rPr lang="en-US" sz="1800" dirty="0" smtClean="0">
                <a:hlinkClick r:id="rId7"/>
              </a:rPr>
              <a:t>Poster (pptx)</a:t>
            </a:r>
            <a:r>
              <a:rPr lang="en-US" sz="1800" dirty="0" smtClean="0"/>
              <a:t> </a:t>
            </a:r>
            <a:r>
              <a:rPr lang="en-US" sz="1800" dirty="0" smtClean="0">
                <a:hlinkClick r:id="rId8"/>
              </a:rPr>
              <a:t>(pdf)</a:t>
            </a:r>
            <a:r>
              <a:rPr lang="en-US" sz="1800" dirty="0" smtClean="0"/>
              <a:t>] [</a:t>
            </a:r>
            <a:r>
              <a:rPr lang="en-US" sz="1800" dirty="0" smtClean="0">
                <a:hlinkClick r:id="rId9"/>
              </a:rPr>
              <a:t>Full data sets</a:t>
            </a:r>
            <a:r>
              <a:rPr lang="en-US" sz="1800" dirty="0" smtClean="0"/>
              <a:t>] </a:t>
            </a:r>
          </a:p>
          <a:p>
            <a:endParaRPr lang="en-US" dirty="0"/>
          </a:p>
        </p:txBody>
      </p:sp>
    </p:spTree>
    <p:extLst>
      <p:ext uri="{BB962C8B-B14F-4D97-AF65-F5344CB8AC3E}">
        <p14:creationId xmlns:p14="http://schemas.microsoft.com/office/powerpoint/2010/main" val="16173220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Handling Data-Dependent Failures </a:t>
            </a:r>
            <a:r>
              <a:rPr lang="en-US" sz="2600" b="1" dirty="0" smtClean="0">
                <a:solidFill>
                  <a:srgbClr val="006633"/>
                </a:solidFill>
              </a:rPr>
              <a:t>[CAL’16]</a:t>
            </a:r>
            <a:r>
              <a:rPr lang="en-US" sz="2600" dirty="0" smtClean="0"/>
              <a:t> </a:t>
            </a:r>
            <a:r>
              <a:rPr lang="en-US" dirty="0" smtClean="0"/>
              <a:t> </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342</a:t>
            </a:fld>
            <a:endParaRPr lang="en-US" altLang="en-US">
              <a:solidFill>
                <a:srgbClr val="000000"/>
              </a:solidFill>
            </a:endParaRPr>
          </a:p>
        </p:txBody>
      </p:sp>
      <p:sp>
        <p:nvSpPr>
          <p:cNvPr id="6" name="Content Placeholder 2"/>
          <p:cNvSpPr>
            <a:spLocks noGrp="1"/>
          </p:cNvSpPr>
          <p:nvPr>
            <p:ph idx="1"/>
          </p:nvPr>
        </p:nvSpPr>
        <p:spPr>
          <a:xfrm>
            <a:off x="228600" y="980728"/>
            <a:ext cx="8610600" cy="5153025"/>
          </a:xfrm>
        </p:spPr>
        <p:txBody>
          <a:bodyPr/>
          <a:lstStyle/>
          <a:p>
            <a:r>
              <a:rPr lang="en-US" sz="1800" dirty="0"/>
              <a:t>Samira Khan, Chris Wilkerson, </a:t>
            </a:r>
            <a:r>
              <a:rPr lang="en-US" sz="1800" dirty="0" err="1"/>
              <a:t>Donghyuk</a:t>
            </a:r>
            <a:r>
              <a:rPr lang="en-US" sz="1800" dirty="0"/>
              <a:t> Lee, </a:t>
            </a:r>
            <a:r>
              <a:rPr lang="en-US" sz="1800" dirty="0" err="1"/>
              <a:t>Alaa</a:t>
            </a:r>
            <a:r>
              <a:rPr lang="en-US" sz="1800" dirty="0"/>
              <a:t> R. </a:t>
            </a:r>
            <a:r>
              <a:rPr lang="en-US" sz="1800" dirty="0" err="1"/>
              <a:t>Alameldeen</a:t>
            </a:r>
            <a:r>
              <a:rPr lang="en-US" sz="1800" dirty="0"/>
              <a:t>, and </a:t>
            </a:r>
            <a:r>
              <a:rPr lang="en-US" sz="1800" u="sng" dirty="0"/>
              <a:t>Onur Mutlu</a:t>
            </a:r>
            <a:r>
              <a:rPr lang="en-US" sz="1800" dirty="0"/>
              <a:t>,</a:t>
            </a:r>
            <a:br>
              <a:rPr lang="en-US" sz="1800" dirty="0"/>
            </a:br>
            <a:r>
              <a:rPr lang="en-US" sz="1800" b="1" dirty="0">
                <a:hlinkClick r:id="rId2"/>
              </a:rPr>
              <a:t>"A Case for Memory Content-Based Detection and Mitigation of Data-Dependent Failures in DRAM"</a:t>
            </a:r>
            <a:r>
              <a:rPr lang="en-US" sz="1800" dirty="0"/>
              <a:t/>
            </a:r>
            <a:br>
              <a:rPr lang="en-US" sz="1800" dirty="0"/>
            </a:br>
            <a:r>
              <a:rPr lang="en-US" sz="1800" i="1" dirty="0">
                <a:hlinkClick r:id="rId3"/>
              </a:rPr>
              <a:t>IEEE Computer Architecture Letters</a:t>
            </a:r>
            <a:r>
              <a:rPr lang="en-US" sz="1800" i="1" dirty="0"/>
              <a:t> (</a:t>
            </a:r>
            <a:r>
              <a:rPr lang="en-US" sz="1800" b="1" i="1" dirty="0"/>
              <a:t>CAL</a:t>
            </a:r>
            <a:r>
              <a:rPr lang="en-US" sz="1800" i="1" dirty="0"/>
              <a:t>)</a:t>
            </a:r>
            <a:r>
              <a:rPr lang="en-US" sz="1800" dirty="0"/>
              <a:t>, November 2016. </a:t>
            </a:r>
            <a:endParaRPr lang="en-US" dirty="0"/>
          </a:p>
        </p:txBody>
      </p:sp>
      <p:pic>
        <p:nvPicPr>
          <p:cNvPr id="3" name="Picture 2"/>
          <p:cNvPicPr>
            <a:picLocks noChangeAspect="1"/>
          </p:cNvPicPr>
          <p:nvPr/>
        </p:nvPicPr>
        <p:blipFill>
          <a:blip r:embed="rId4"/>
          <a:stretch>
            <a:fillRect/>
          </a:stretch>
        </p:blipFill>
        <p:spPr>
          <a:xfrm>
            <a:off x="0" y="3717032"/>
            <a:ext cx="9144000" cy="1181420"/>
          </a:xfrm>
          <a:prstGeom prst="rect">
            <a:avLst/>
          </a:prstGeom>
        </p:spPr>
      </p:pic>
    </p:spTree>
    <p:extLst>
      <p:ext uri="{BB962C8B-B14F-4D97-AF65-F5344CB8AC3E}">
        <p14:creationId xmlns:p14="http://schemas.microsoft.com/office/powerpoint/2010/main" val="16314599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940271"/>
            <a:ext cx="8610600" cy="5153025"/>
          </a:xfrm>
        </p:spPr>
        <p:txBody>
          <a:bodyPr/>
          <a:lstStyle/>
          <a:p>
            <a:r>
              <a:rPr lang="en-US" sz="2000" dirty="0" err="1"/>
              <a:t>Moinuddin</a:t>
            </a:r>
            <a:r>
              <a:rPr lang="en-US" sz="2000" dirty="0"/>
              <a:t> </a:t>
            </a:r>
            <a:r>
              <a:rPr lang="en-US" sz="2000" dirty="0" err="1"/>
              <a:t>Qureshi</a:t>
            </a:r>
            <a:r>
              <a:rPr lang="en-US" sz="2000" dirty="0"/>
              <a:t>, </a:t>
            </a:r>
            <a:r>
              <a:rPr lang="en-US" sz="2000" dirty="0" err="1"/>
              <a:t>Dae</a:t>
            </a:r>
            <a:r>
              <a:rPr lang="en-US" sz="2000" dirty="0"/>
              <a:t> Hyun Kim, Samira Khan, </a:t>
            </a:r>
            <a:r>
              <a:rPr lang="en-US" sz="2000" dirty="0" err="1"/>
              <a:t>Prashant</a:t>
            </a:r>
            <a:r>
              <a:rPr lang="en-US" sz="2000" dirty="0"/>
              <a:t> Nair, and Onur Mutlu,</a:t>
            </a:r>
            <a:br>
              <a:rPr lang="en-US" sz="2000" dirty="0"/>
            </a:br>
            <a:r>
              <a:rPr lang="en-US" sz="2000" b="1" dirty="0">
                <a:hlinkClick r:id="rId2"/>
              </a:rPr>
              <a:t>"AVATAR: A Variable-Retention-Time (VRT) Aware Refresh for DRAM Systems"</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endParaRPr lang="en-US" sz="2000" dirty="0" smtClean="0"/>
          </a:p>
          <a:p>
            <a:endParaRPr lang="en-US" dirty="0"/>
          </a:p>
          <a:p>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343</a:t>
            </a:fld>
            <a:endParaRPr lang="en-US">
              <a:solidFill>
                <a:srgbClr val="000000"/>
              </a:solidFill>
            </a:endParaRPr>
          </a:p>
        </p:txBody>
      </p:sp>
      <p:pic>
        <p:nvPicPr>
          <p:cNvPr id="5" name="Picture 4"/>
          <p:cNvPicPr>
            <a:picLocks noChangeAspect="1"/>
          </p:cNvPicPr>
          <p:nvPr/>
        </p:nvPicPr>
        <p:blipFill>
          <a:blip r:embed="rId6"/>
          <a:stretch>
            <a:fillRect/>
          </a:stretch>
        </p:blipFill>
        <p:spPr>
          <a:xfrm>
            <a:off x="0" y="4091037"/>
            <a:ext cx="9144000" cy="1642219"/>
          </a:xfrm>
          <a:prstGeom prst="rect">
            <a:avLst/>
          </a:prstGeom>
        </p:spPr>
      </p:pic>
      <p:sp>
        <p:nvSpPr>
          <p:cNvPr id="7" name="Title 1"/>
          <p:cNvSpPr>
            <a:spLocks noGrp="1"/>
          </p:cNvSpPr>
          <p:nvPr>
            <p:ph type="title"/>
          </p:nvPr>
        </p:nvSpPr>
        <p:spPr>
          <a:xfrm>
            <a:off x="228600" y="152400"/>
            <a:ext cx="8915400" cy="884238"/>
          </a:xfrm>
        </p:spPr>
        <p:txBody>
          <a:bodyPr/>
          <a:lstStyle/>
          <a:p>
            <a:r>
              <a:rPr lang="en-US" dirty="0" smtClean="0"/>
              <a:t>Handling Variable Retention Time </a:t>
            </a:r>
            <a:r>
              <a:rPr lang="en-US" sz="2600" b="1" dirty="0" smtClean="0">
                <a:solidFill>
                  <a:srgbClr val="006633"/>
                </a:solidFill>
              </a:rPr>
              <a:t>[DSN’15]</a:t>
            </a:r>
            <a:r>
              <a:rPr lang="en-US" sz="3400" dirty="0" smtClean="0"/>
              <a:t> </a:t>
            </a:r>
            <a:endParaRPr lang="en-US" sz="3400" dirty="0"/>
          </a:p>
        </p:txBody>
      </p:sp>
    </p:spTree>
    <p:extLst>
      <p:ext uri="{BB962C8B-B14F-4D97-AF65-F5344CB8AC3E}">
        <p14:creationId xmlns:p14="http://schemas.microsoft.com/office/powerpoint/2010/main" val="8768470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Handling Both DPD and VRT </a:t>
            </a:r>
            <a:r>
              <a:rPr lang="en-US" sz="2600" b="1" dirty="0" smtClean="0"/>
              <a:t>[ISCA’17]</a:t>
            </a:r>
            <a:endParaRPr lang="en-US" sz="2600" b="1" dirty="0"/>
          </a:p>
        </p:txBody>
      </p:sp>
      <p:sp>
        <p:nvSpPr>
          <p:cNvPr id="4" name="Slide Number Placeholder 3"/>
          <p:cNvSpPr>
            <a:spLocks noGrp="1"/>
          </p:cNvSpPr>
          <p:nvPr>
            <p:ph type="sldNum" sz="quarter" idx="11"/>
          </p:nvPr>
        </p:nvSpPr>
        <p:spPr/>
        <p:txBody>
          <a:bodyPr/>
          <a:lstStyle/>
          <a:p>
            <a:pPr>
              <a:defRPr/>
            </a:pPr>
            <a:fld id="{7292004D-7284-C244-B275-AB956C66515A}" type="slidenum">
              <a:rPr lang="en-US" smtClean="0">
                <a:solidFill>
                  <a:srgbClr val="000000"/>
                </a:solidFill>
              </a:rPr>
              <a:pPr>
                <a:defRPr/>
              </a:pPr>
              <a:t>344</a:t>
            </a:fld>
            <a:endParaRPr lang="en-US">
              <a:solidFill>
                <a:srgbClr val="000000"/>
              </a:solidFill>
            </a:endParaRPr>
          </a:p>
        </p:txBody>
      </p:sp>
      <p:pic>
        <p:nvPicPr>
          <p:cNvPr id="5" name="Picture 4"/>
          <p:cNvPicPr>
            <a:picLocks noChangeAspect="1"/>
          </p:cNvPicPr>
          <p:nvPr/>
        </p:nvPicPr>
        <p:blipFill>
          <a:blip r:embed="rId2"/>
          <a:stretch>
            <a:fillRect/>
          </a:stretch>
        </p:blipFill>
        <p:spPr>
          <a:xfrm>
            <a:off x="0" y="4116752"/>
            <a:ext cx="9144000" cy="1904536"/>
          </a:xfrm>
          <a:prstGeom prst="rect">
            <a:avLst/>
          </a:prstGeom>
        </p:spPr>
      </p:pic>
      <p:sp>
        <p:nvSpPr>
          <p:cNvPr id="6" name="Content Placeholder 2"/>
          <p:cNvSpPr>
            <a:spLocks noGrp="1"/>
          </p:cNvSpPr>
          <p:nvPr>
            <p:ph idx="1"/>
          </p:nvPr>
        </p:nvSpPr>
        <p:spPr>
          <a:xfrm>
            <a:off x="228600" y="980728"/>
            <a:ext cx="8610600" cy="5153025"/>
          </a:xfrm>
        </p:spPr>
        <p:txBody>
          <a:bodyPr/>
          <a:lstStyle/>
          <a:p>
            <a:r>
              <a:rPr lang="en-US" sz="1800" dirty="0" err="1"/>
              <a:t>Minesh</a:t>
            </a:r>
            <a:r>
              <a:rPr lang="en-US" sz="1800" dirty="0"/>
              <a:t> Patel, </a:t>
            </a:r>
            <a:r>
              <a:rPr lang="en-US" sz="1800" dirty="0" err="1"/>
              <a:t>Jeremie</a:t>
            </a:r>
            <a:r>
              <a:rPr lang="en-US" sz="1800" dirty="0"/>
              <a:t> S. Kim, and </a:t>
            </a:r>
            <a:r>
              <a:rPr lang="en-US" sz="1800" u="sng" dirty="0"/>
              <a:t>Onur Mutlu</a:t>
            </a:r>
            <a:r>
              <a:rPr lang="en-US" sz="1800" dirty="0"/>
              <a:t>,</a:t>
            </a:r>
            <a:br>
              <a:rPr lang="en-US" sz="1800" dirty="0"/>
            </a:br>
            <a:r>
              <a:rPr lang="en-US" sz="1800" b="1" dirty="0">
                <a:hlinkClick r:id="rId3"/>
              </a:rPr>
              <a:t>"The Reach Profiler (REAPER): Enabling the Mitigation of DRAM Retention Failures via Profiling at Aggressive Conditions"</a:t>
            </a:r>
            <a:r>
              <a:rPr lang="en-US" sz="1800" dirty="0"/>
              <a:t/>
            </a:r>
            <a:br>
              <a:rPr lang="en-US" sz="1800" dirty="0"/>
            </a:br>
            <a:r>
              <a:rPr lang="en-US" sz="1800" i="1" dirty="0"/>
              <a:t>Proceedings of the </a:t>
            </a:r>
            <a:r>
              <a:rPr lang="en-US" sz="1800" i="1" dirty="0">
                <a:hlinkClick r:id="rId4"/>
              </a:rPr>
              <a:t>44th International Symposium on Computer Architecture</a:t>
            </a:r>
            <a:r>
              <a:rPr lang="en-US" sz="1800" i="1" dirty="0"/>
              <a:t> (</a:t>
            </a:r>
            <a:r>
              <a:rPr lang="en-US" sz="1800" b="1" i="1" dirty="0"/>
              <a:t>ISCA</a:t>
            </a:r>
            <a:r>
              <a:rPr lang="en-US" sz="1800" i="1" dirty="0"/>
              <a:t>)</a:t>
            </a:r>
            <a:r>
              <a:rPr lang="en-US" sz="1800" dirty="0"/>
              <a:t>, Toronto, Canada, June 2017. </a:t>
            </a:r>
            <a:endParaRPr lang="en-US" sz="1800" dirty="0" smtClean="0"/>
          </a:p>
          <a:p>
            <a:endParaRPr lang="en-US" sz="1800" dirty="0"/>
          </a:p>
          <a:p>
            <a:r>
              <a:rPr lang="en-US" sz="1800" dirty="0" smtClean="0">
                <a:solidFill>
                  <a:srgbClr val="FF0000"/>
                </a:solidFill>
              </a:rPr>
              <a:t>First experimental analysis of (mobile) LPDDR4 chips</a:t>
            </a:r>
          </a:p>
          <a:p>
            <a:r>
              <a:rPr lang="en-US" sz="1800" dirty="0" smtClean="0">
                <a:solidFill>
                  <a:srgbClr val="FF0000"/>
                </a:solidFill>
              </a:rPr>
              <a:t>Analyzes the complex tradeoff space of retention time profiling</a:t>
            </a:r>
          </a:p>
          <a:p>
            <a:r>
              <a:rPr lang="en-US" sz="1800" dirty="0">
                <a:solidFill>
                  <a:srgbClr val="FF0000"/>
                </a:solidFill>
              </a:rPr>
              <a:t>K</a:t>
            </a:r>
            <a:r>
              <a:rPr lang="en-US" sz="1800" dirty="0" smtClean="0">
                <a:solidFill>
                  <a:srgbClr val="FF0000"/>
                </a:solidFill>
              </a:rPr>
              <a:t>ey idea: enable fast and robust profiling at higher refresh intervals &amp; temp.</a:t>
            </a:r>
            <a:endParaRPr lang="en-US" dirty="0">
              <a:solidFill>
                <a:srgbClr val="FF0000"/>
              </a:solidFill>
            </a:endParaRPr>
          </a:p>
        </p:txBody>
      </p:sp>
    </p:spTree>
    <p:extLst>
      <p:ext uri="{BB962C8B-B14F-4D97-AF65-F5344CB8AC3E}">
        <p14:creationId xmlns:p14="http://schemas.microsoft.com/office/powerpoint/2010/main" val="11353147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 Memory Reliability and Security</a:t>
            </a:r>
            <a:endParaRPr lang="en-US" dirty="0"/>
          </a:p>
        </p:txBody>
      </p:sp>
      <p:sp>
        <p:nvSpPr>
          <p:cNvPr id="3" name="Content Placeholder 2"/>
          <p:cNvSpPr>
            <a:spLocks noGrp="1"/>
          </p:cNvSpPr>
          <p:nvPr>
            <p:ph idx="1"/>
          </p:nvPr>
        </p:nvSpPr>
        <p:spPr>
          <a:xfrm>
            <a:off x="251520" y="1052736"/>
            <a:ext cx="8892480" cy="5256584"/>
          </a:xfrm>
        </p:spPr>
        <p:txBody>
          <a:bodyPr/>
          <a:lstStyle/>
          <a:p>
            <a:r>
              <a:rPr lang="en-US" sz="2200" dirty="0" smtClean="0">
                <a:solidFill>
                  <a:srgbClr val="FF0000"/>
                </a:solidFill>
              </a:rPr>
              <a:t>Memory reliability is reducing</a:t>
            </a:r>
          </a:p>
          <a:p>
            <a:r>
              <a:rPr lang="en-US" sz="2200" dirty="0"/>
              <a:t>R</a:t>
            </a:r>
            <a:r>
              <a:rPr lang="en-US" sz="2200" dirty="0" smtClean="0"/>
              <a:t>eliability issues open up security vulnerabilities</a:t>
            </a:r>
          </a:p>
          <a:p>
            <a:pPr lvl="1"/>
            <a:r>
              <a:rPr lang="en-US" sz="2000" dirty="0" smtClean="0"/>
              <a:t>Very hard to defend against</a:t>
            </a:r>
          </a:p>
          <a:p>
            <a:r>
              <a:rPr lang="en-US" sz="2200" dirty="0" err="1" smtClean="0"/>
              <a:t>Rowhammer</a:t>
            </a:r>
            <a:r>
              <a:rPr lang="en-US" sz="2200" dirty="0"/>
              <a:t> </a:t>
            </a:r>
            <a:r>
              <a:rPr lang="en-US" sz="2200" dirty="0" smtClean="0"/>
              <a:t>is an example </a:t>
            </a:r>
          </a:p>
          <a:p>
            <a:pPr lvl="1"/>
            <a:r>
              <a:rPr lang="en-US" sz="2000" dirty="0"/>
              <a:t>I</a:t>
            </a:r>
            <a:r>
              <a:rPr lang="en-US" sz="2000" dirty="0" smtClean="0"/>
              <a:t>ts implications on system security research are tremendous</a:t>
            </a:r>
            <a:r>
              <a:rPr lang="en-US" sz="2000" dirty="0"/>
              <a:t> </a:t>
            </a:r>
            <a:r>
              <a:rPr lang="en-US" sz="2000" dirty="0" smtClean="0"/>
              <a:t>&amp; exciting</a:t>
            </a:r>
          </a:p>
          <a:p>
            <a:endParaRPr lang="en-US" dirty="0" smtClean="0">
              <a:solidFill>
                <a:srgbClr val="0000FF"/>
              </a:solidFill>
            </a:endParaRPr>
          </a:p>
          <a:p>
            <a:r>
              <a:rPr lang="en-US" sz="2200" b="1" dirty="0" smtClean="0">
                <a:solidFill>
                  <a:schemeClr val="accent6">
                    <a:lumMod val="75000"/>
                  </a:schemeClr>
                </a:solidFill>
              </a:rPr>
              <a:t>Good news: We have a lot more to do.</a:t>
            </a:r>
          </a:p>
          <a:p>
            <a:r>
              <a:rPr lang="en-US" sz="2200" dirty="0" smtClean="0">
                <a:solidFill>
                  <a:srgbClr val="FF0000"/>
                </a:solidFill>
              </a:rPr>
              <a:t>Understand</a:t>
            </a:r>
            <a:r>
              <a:rPr lang="en-US" sz="2200" dirty="0">
                <a:solidFill>
                  <a:srgbClr val="FF0000"/>
                </a:solidFill>
              </a:rPr>
              <a:t>:</a:t>
            </a:r>
            <a:r>
              <a:rPr lang="en-US" sz="2200" dirty="0">
                <a:solidFill>
                  <a:srgbClr val="0000FF"/>
                </a:solidFill>
              </a:rPr>
              <a:t> </a:t>
            </a:r>
            <a:r>
              <a:rPr lang="en-US" sz="2200" dirty="0" smtClean="0">
                <a:solidFill>
                  <a:srgbClr val="0000FF"/>
                </a:solidFill>
              </a:rPr>
              <a:t>Solid </a:t>
            </a:r>
            <a:r>
              <a:rPr lang="en-US" sz="2200" dirty="0">
                <a:solidFill>
                  <a:srgbClr val="0000FF"/>
                </a:solidFill>
              </a:rPr>
              <a:t>methodologies for failure modeling and discovery</a:t>
            </a:r>
          </a:p>
          <a:p>
            <a:pPr lvl="1"/>
            <a:r>
              <a:rPr lang="en-US" sz="2000" dirty="0"/>
              <a:t>Modeling based on real device data – small scale and large </a:t>
            </a:r>
            <a:r>
              <a:rPr lang="en-US" sz="2000" dirty="0" smtClean="0"/>
              <a:t>scale</a:t>
            </a:r>
            <a:endParaRPr lang="en-US" sz="2000" dirty="0"/>
          </a:p>
          <a:p>
            <a:r>
              <a:rPr lang="en-US" sz="2200" dirty="0">
                <a:solidFill>
                  <a:srgbClr val="FF0000"/>
                </a:solidFill>
              </a:rPr>
              <a:t>Architect:</a:t>
            </a:r>
            <a:r>
              <a:rPr lang="en-US" sz="2200" dirty="0">
                <a:solidFill>
                  <a:srgbClr val="0000FF"/>
                </a:solidFill>
              </a:rPr>
              <a:t> Principled co-architecting of system and memory</a:t>
            </a:r>
          </a:p>
          <a:p>
            <a:pPr lvl="1"/>
            <a:r>
              <a:rPr lang="en-US" sz="2000" dirty="0"/>
              <a:t>Good partitioning of duties across the </a:t>
            </a:r>
            <a:r>
              <a:rPr lang="en-US" sz="2000" dirty="0" smtClean="0"/>
              <a:t>stack</a:t>
            </a:r>
            <a:endParaRPr lang="en-US" sz="2000" dirty="0"/>
          </a:p>
          <a:p>
            <a:r>
              <a:rPr lang="en-US" sz="2200" dirty="0">
                <a:solidFill>
                  <a:srgbClr val="FF0000"/>
                </a:solidFill>
              </a:rPr>
              <a:t>Design &amp; Test:</a:t>
            </a:r>
            <a:r>
              <a:rPr lang="en-US" sz="2200" dirty="0">
                <a:solidFill>
                  <a:srgbClr val="0000FF"/>
                </a:solidFill>
              </a:rPr>
              <a:t> Principled electronic design, automation, testing</a:t>
            </a:r>
          </a:p>
          <a:p>
            <a:pPr lvl="1"/>
            <a:r>
              <a:rPr lang="en-US" sz="2000" dirty="0"/>
              <a:t>High coverage and good interaction with system reliability methods</a:t>
            </a:r>
          </a:p>
          <a:p>
            <a:endParaRPr lang="en-US" dirty="0" smtClean="0"/>
          </a:p>
          <a:p>
            <a:pPr marL="0" indent="0">
              <a:buNone/>
            </a:pPr>
            <a:endParaRPr lang="en-US" dirty="0"/>
          </a:p>
        </p:txBody>
      </p:sp>
      <p:sp>
        <p:nvSpPr>
          <p:cNvPr id="4" name="Slide Number Placeholder 3"/>
          <p:cNvSpPr>
            <a:spLocks noGrp="1"/>
          </p:cNvSpPr>
          <p:nvPr>
            <p:ph type="sldNum" sz="quarter" idx="11"/>
          </p:nvPr>
        </p:nvSpPr>
        <p:spPr/>
        <p:txBody>
          <a:bodyPr/>
          <a:lstStyle/>
          <a:p>
            <a:pPr>
              <a:defRPr/>
            </a:pPr>
            <a:fld id="{76BB4180-6920-9C42-9DA1-4829E0437063}" type="slidenum">
              <a:rPr lang="en-US" smtClean="0">
                <a:solidFill>
                  <a:srgbClr val="000000"/>
                </a:solidFill>
              </a:rPr>
              <a:pPr>
                <a:defRPr/>
              </a:pPr>
              <a:t>345</a:t>
            </a:fld>
            <a:endParaRPr lang="en-US">
              <a:solidFill>
                <a:srgbClr val="000000"/>
              </a:solidFill>
            </a:endParaRPr>
          </a:p>
        </p:txBody>
      </p:sp>
    </p:spTree>
    <p:extLst>
      <p:ext uri="{BB962C8B-B14F-4D97-AF65-F5344CB8AC3E}">
        <p14:creationId xmlns:p14="http://schemas.microsoft.com/office/powerpoint/2010/main" val="8423626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smtClean="0"/>
              <a:t>If Time Permits: </a:t>
            </a:r>
            <a:r>
              <a:rPr lang="en-US" sz="3600" dirty="0"/>
              <a:t>NAND Flash </a:t>
            </a:r>
            <a:r>
              <a:rPr lang="en-US" sz="3600" dirty="0" smtClean="0"/>
              <a:t>Vulnerabilities</a:t>
            </a:r>
            <a:endParaRPr lang="en-US" sz="3600" dirty="0"/>
          </a:p>
        </p:txBody>
      </p:sp>
      <p:sp>
        <p:nvSpPr>
          <p:cNvPr id="3" name="Content Placeholder 2"/>
          <p:cNvSpPr>
            <a:spLocks noGrp="1"/>
          </p:cNvSpPr>
          <p:nvPr>
            <p:ph idx="1"/>
          </p:nvPr>
        </p:nvSpPr>
        <p:spPr>
          <a:xfrm>
            <a:off x="228600" y="908720"/>
            <a:ext cx="8915400" cy="5256584"/>
          </a:xfrm>
        </p:spPr>
        <p:txBody>
          <a:bodyPr/>
          <a:lstStyle/>
          <a:p>
            <a:r>
              <a:rPr lang="en-US" sz="1800" dirty="0"/>
              <a:t>Yu Cai, </a:t>
            </a:r>
            <a:r>
              <a:rPr lang="en-US" sz="1800" dirty="0" err="1"/>
              <a:t>Saugata</a:t>
            </a:r>
            <a:r>
              <a:rPr lang="en-US" sz="1800" dirty="0"/>
              <a:t> </a:t>
            </a:r>
            <a:r>
              <a:rPr lang="en-US" sz="1800" dirty="0" err="1"/>
              <a:t>Ghose</a:t>
            </a:r>
            <a:r>
              <a:rPr lang="en-US" sz="1800" dirty="0"/>
              <a:t>, Erich F. </a:t>
            </a:r>
            <a:r>
              <a:rPr lang="en-US" sz="1800" dirty="0" err="1"/>
              <a:t>Haratsch</a:t>
            </a:r>
            <a:r>
              <a:rPr lang="en-US" sz="1800" dirty="0"/>
              <a:t>, </a:t>
            </a:r>
            <a:r>
              <a:rPr lang="en-US" sz="1800" dirty="0" err="1"/>
              <a:t>Yixin</a:t>
            </a:r>
            <a:r>
              <a:rPr lang="en-US" sz="1800" dirty="0"/>
              <a:t> Luo, and Onur Mutlu,</a:t>
            </a:r>
            <a:br>
              <a:rPr lang="en-US" sz="1800" dirty="0"/>
            </a:br>
            <a:r>
              <a:rPr lang="en-US" sz="1800" b="1" dirty="0"/>
              <a:t>"Error Characterization, Mitigation, and Recovery in Flash Memory Based Solid State Drives"</a:t>
            </a:r>
            <a:r>
              <a:rPr lang="en-US" sz="1800" dirty="0"/>
              <a:t/>
            </a:r>
            <a:br>
              <a:rPr lang="en-US" sz="1800" dirty="0"/>
            </a:br>
            <a:r>
              <a:rPr lang="en-US" sz="1800" i="1" dirty="0"/>
              <a:t>to appear in </a:t>
            </a:r>
            <a:r>
              <a:rPr lang="en-US" sz="1800" i="1" dirty="0">
                <a:hlinkClick r:id="rId2"/>
              </a:rPr>
              <a:t>Proceedings of the IEEE</a:t>
            </a:r>
            <a:r>
              <a:rPr lang="en-US" sz="1800" dirty="0"/>
              <a:t>, 2017. </a:t>
            </a:r>
            <a:endParaRPr lang="en-US" sz="1800" dirty="0" smtClean="0"/>
          </a:p>
          <a:p>
            <a:endParaRPr lang="en-US" sz="600" dirty="0" smtClean="0"/>
          </a:p>
          <a:p>
            <a:endParaRPr lang="en-US" sz="100" dirty="0" smtClean="0"/>
          </a:p>
          <a:p>
            <a:endParaRPr lang="en-US" sz="300" dirty="0"/>
          </a:p>
          <a:p>
            <a:pPr marL="0" indent="0">
              <a:buNone/>
            </a:pPr>
            <a:r>
              <a:rPr lang="en-US" sz="1300" dirty="0" err="1" smtClean="0"/>
              <a:t>Cai</a:t>
            </a:r>
            <a:r>
              <a:rPr lang="en-US" sz="1300" dirty="0"/>
              <a:t>+, “</a:t>
            </a:r>
            <a:r>
              <a:rPr lang="en-US" sz="1300" dirty="0">
                <a:solidFill>
                  <a:srgbClr val="0000FF"/>
                </a:solidFill>
              </a:rPr>
              <a:t>Error Patterns in MLC NAND Flash Memory: Measurement, Characterization, and </a:t>
            </a:r>
            <a:r>
              <a:rPr lang="en-US" sz="1300" dirty="0" smtClean="0">
                <a:solidFill>
                  <a:srgbClr val="0000FF"/>
                </a:solidFill>
              </a:rPr>
              <a:t>Analysis</a:t>
            </a:r>
            <a:r>
              <a:rPr lang="en-US" sz="1300" dirty="0" smtClean="0"/>
              <a:t>,</a:t>
            </a:r>
            <a:r>
              <a:rPr lang="en-US" sz="1300" dirty="0"/>
              <a:t>” DATE 2012</a:t>
            </a:r>
            <a:r>
              <a:rPr lang="en-US" sz="1300" dirty="0" smtClean="0"/>
              <a:t>.</a:t>
            </a:r>
          </a:p>
          <a:p>
            <a:pPr marL="0" indent="0">
              <a:buNone/>
            </a:pPr>
            <a:r>
              <a:rPr lang="en-US" sz="1300" dirty="0" err="1" smtClean="0"/>
              <a:t>Cai</a:t>
            </a:r>
            <a:r>
              <a:rPr lang="en-US" sz="1300" dirty="0"/>
              <a:t>+, “</a:t>
            </a:r>
            <a:r>
              <a:rPr lang="en-US" sz="1300" dirty="0">
                <a:solidFill>
                  <a:srgbClr val="0000FF"/>
                </a:solidFill>
              </a:rPr>
              <a:t>Flash Correct-and-Refresh: Retention-Aware Error Management for Increased Flash Memory </a:t>
            </a:r>
            <a:r>
              <a:rPr lang="en-US" sz="1300" dirty="0" smtClean="0">
                <a:solidFill>
                  <a:srgbClr val="0000FF"/>
                </a:solidFill>
              </a:rPr>
              <a:t>Lifetime</a:t>
            </a:r>
            <a:r>
              <a:rPr lang="en-US" sz="1300" dirty="0" smtClean="0"/>
              <a:t>,” ICCD 2012.</a:t>
            </a:r>
          </a:p>
          <a:p>
            <a:pPr marL="0" indent="0">
              <a:buNone/>
            </a:pPr>
            <a:r>
              <a:rPr lang="en-US" sz="1300" dirty="0" err="1" smtClean="0"/>
              <a:t>Cai</a:t>
            </a:r>
            <a:r>
              <a:rPr lang="en-US" sz="1300" dirty="0"/>
              <a:t>+, “</a:t>
            </a:r>
            <a:r>
              <a:rPr lang="en-US" sz="1300" dirty="0">
                <a:solidFill>
                  <a:srgbClr val="0000FF"/>
                </a:solidFill>
              </a:rPr>
              <a:t>Threshold Voltage Distribution in MLC NAND Flash Memory: Characterization, Analysis and </a:t>
            </a:r>
            <a:r>
              <a:rPr lang="en-US" sz="1300" dirty="0" smtClean="0">
                <a:solidFill>
                  <a:srgbClr val="0000FF"/>
                </a:solidFill>
              </a:rPr>
              <a:t>Modeling</a:t>
            </a:r>
            <a:r>
              <a:rPr lang="en-US" sz="1300" dirty="0" smtClean="0"/>
              <a:t>,” DATE 2013.</a:t>
            </a:r>
          </a:p>
          <a:p>
            <a:pPr marL="0" indent="0">
              <a:buNone/>
            </a:pPr>
            <a:r>
              <a:rPr lang="en-US" sz="1300" dirty="0" err="1" smtClean="0"/>
              <a:t>Cai</a:t>
            </a:r>
            <a:r>
              <a:rPr lang="en-US" sz="1300" dirty="0"/>
              <a:t>+, “</a:t>
            </a:r>
            <a:r>
              <a:rPr lang="en-US" sz="1300" dirty="0">
                <a:solidFill>
                  <a:srgbClr val="0000FF"/>
                </a:solidFill>
              </a:rPr>
              <a:t>Error Analysis and Retention-Aware Error Management for NAND Flash </a:t>
            </a:r>
            <a:r>
              <a:rPr lang="en-US" sz="1300" dirty="0" smtClean="0">
                <a:solidFill>
                  <a:srgbClr val="0000FF"/>
                </a:solidFill>
              </a:rPr>
              <a:t>Memory</a:t>
            </a:r>
            <a:r>
              <a:rPr lang="en-US" sz="1300" dirty="0" smtClean="0"/>
              <a:t>,” Intel Technology Journal 2013.</a:t>
            </a:r>
          </a:p>
          <a:p>
            <a:pPr marL="0" indent="0">
              <a:buNone/>
            </a:pPr>
            <a:r>
              <a:rPr lang="en-US" sz="1300" dirty="0" err="1" smtClean="0"/>
              <a:t>Cai</a:t>
            </a:r>
            <a:r>
              <a:rPr lang="en-US" sz="1300" dirty="0"/>
              <a:t>+, “</a:t>
            </a:r>
            <a:r>
              <a:rPr lang="en-US" sz="1300" dirty="0">
                <a:solidFill>
                  <a:srgbClr val="0000FF"/>
                </a:solidFill>
              </a:rPr>
              <a:t>Program Interference in MLC NAND Flash Memory: Characterization, Modeling, and </a:t>
            </a:r>
            <a:r>
              <a:rPr lang="en-US" sz="1300" dirty="0" smtClean="0">
                <a:solidFill>
                  <a:srgbClr val="0000FF"/>
                </a:solidFill>
              </a:rPr>
              <a:t>Mitigation</a:t>
            </a:r>
            <a:r>
              <a:rPr lang="en-US" sz="1300" dirty="0" smtClean="0"/>
              <a:t>,” ICCD 2013.</a:t>
            </a:r>
          </a:p>
          <a:p>
            <a:pPr marL="0" indent="0">
              <a:buNone/>
            </a:pPr>
            <a:r>
              <a:rPr lang="en-US" sz="1300" dirty="0" err="1" smtClean="0"/>
              <a:t>Cai</a:t>
            </a:r>
            <a:r>
              <a:rPr lang="en-US" sz="1300" dirty="0"/>
              <a:t>+, “</a:t>
            </a:r>
            <a:r>
              <a:rPr lang="en-US" sz="1300" dirty="0">
                <a:solidFill>
                  <a:srgbClr val="0000FF"/>
                </a:solidFill>
              </a:rPr>
              <a:t>Neighbor-Cell Assisted Error Correction for MLC NAND Flash </a:t>
            </a:r>
            <a:r>
              <a:rPr lang="en-US" sz="1300" dirty="0" smtClean="0">
                <a:solidFill>
                  <a:srgbClr val="0000FF"/>
                </a:solidFill>
              </a:rPr>
              <a:t>Memories</a:t>
            </a:r>
            <a:r>
              <a:rPr lang="en-US" sz="1300" dirty="0" smtClean="0"/>
              <a:t>,” SIGMETRICS 2014.</a:t>
            </a:r>
          </a:p>
          <a:p>
            <a:pPr marL="0" indent="0">
              <a:buNone/>
            </a:pPr>
            <a:r>
              <a:rPr lang="en-US" sz="1300" dirty="0" err="1" smtClean="0"/>
              <a:t>Cai</a:t>
            </a:r>
            <a:r>
              <a:rPr lang="en-US" sz="1300" dirty="0"/>
              <a:t>+,</a:t>
            </a:r>
            <a:r>
              <a:rPr lang="en-US" sz="1300" dirty="0" smtClean="0"/>
              <a:t>”</a:t>
            </a:r>
            <a:r>
              <a:rPr lang="en-US" sz="1300" dirty="0" smtClean="0">
                <a:solidFill>
                  <a:srgbClr val="0000FF"/>
                </a:solidFill>
              </a:rPr>
              <a:t>Data </a:t>
            </a:r>
            <a:r>
              <a:rPr lang="en-US" sz="1300" dirty="0">
                <a:solidFill>
                  <a:srgbClr val="0000FF"/>
                </a:solidFill>
              </a:rPr>
              <a:t>Retention in MLC NAND Flash Memory: Characterization, Optimization and Recovery</a:t>
            </a:r>
            <a:r>
              <a:rPr lang="en-US" sz="1300" dirty="0"/>
              <a:t>,” HPCA 2015</a:t>
            </a:r>
            <a:r>
              <a:rPr lang="en-US" sz="1300" dirty="0" smtClean="0"/>
              <a:t>.</a:t>
            </a:r>
          </a:p>
          <a:p>
            <a:pPr marL="0" indent="0">
              <a:buNone/>
            </a:pPr>
            <a:r>
              <a:rPr lang="en-US" sz="1300" dirty="0" err="1" smtClean="0"/>
              <a:t>Cai</a:t>
            </a:r>
            <a:r>
              <a:rPr lang="en-US" sz="1300" dirty="0" smtClean="0"/>
              <a:t>+, “</a:t>
            </a:r>
            <a:r>
              <a:rPr lang="en-US" sz="1300" dirty="0">
                <a:solidFill>
                  <a:srgbClr val="0000FF"/>
                </a:solidFill>
              </a:rPr>
              <a:t>Read Disturb Errors in MLC NAND Flash Memory: Characterization and </a:t>
            </a:r>
            <a:r>
              <a:rPr lang="en-US" sz="1300" dirty="0" smtClean="0">
                <a:solidFill>
                  <a:srgbClr val="0000FF"/>
                </a:solidFill>
              </a:rPr>
              <a:t>Mitigation</a:t>
            </a:r>
            <a:r>
              <a:rPr lang="en-US" sz="1300" dirty="0" smtClean="0"/>
              <a:t>,” DSN 2015. </a:t>
            </a:r>
          </a:p>
          <a:p>
            <a:pPr marL="0" indent="0">
              <a:buNone/>
            </a:pPr>
            <a:r>
              <a:rPr lang="en-US" sz="1300" dirty="0" err="1" smtClean="0"/>
              <a:t>Luo</a:t>
            </a:r>
            <a:r>
              <a:rPr lang="en-US" sz="1300" dirty="0" smtClean="0"/>
              <a:t>+, “</a:t>
            </a:r>
            <a:r>
              <a:rPr lang="en-US" sz="1300" dirty="0" smtClean="0">
                <a:solidFill>
                  <a:srgbClr val="0000FF"/>
                </a:solidFill>
              </a:rPr>
              <a:t>WARM: Improving </a:t>
            </a:r>
            <a:r>
              <a:rPr lang="en-US" sz="1300" dirty="0">
                <a:solidFill>
                  <a:srgbClr val="0000FF"/>
                </a:solidFill>
              </a:rPr>
              <a:t>NAND Flash Memory Lifetime with Write-hotness Aware Retention </a:t>
            </a:r>
            <a:r>
              <a:rPr lang="en-US" sz="1300" dirty="0" smtClean="0">
                <a:solidFill>
                  <a:srgbClr val="0000FF"/>
                </a:solidFill>
              </a:rPr>
              <a:t>Management</a:t>
            </a:r>
            <a:r>
              <a:rPr lang="en-US" sz="1300" dirty="0" smtClean="0"/>
              <a:t>,” MSST 2015.</a:t>
            </a:r>
          </a:p>
          <a:p>
            <a:pPr marL="0" indent="0">
              <a:buNone/>
            </a:pPr>
            <a:r>
              <a:rPr lang="en-US" sz="1300" dirty="0" smtClean="0"/>
              <a:t>Meza+, “</a:t>
            </a:r>
            <a:r>
              <a:rPr lang="en-US" sz="1300" dirty="0" smtClean="0">
                <a:solidFill>
                  <a:srgbClr val="0000FF"/>
                </a:solidFill>
              </a:rPr>
              <a:t>A Large-Scale Study of Flash Memory Errors in the Field</a:t>
            </a:r>
            <a:r>
              <a:rPr lang="en-US" sz="1300" dirty="0" smtClean="0"/>
              <a:t>,” SIGMETRICS 2015.</a:t>
            </a:r>
          </a:p>
          <a:p>
            <a:pPr marL="0" indent="0">
              <a:buNone/>
            </a:pPr>
            <a:r>
              <a:rPr lang="en-US" sz="1300" dirty="0"/>
              <a:t>Luo+, “</a:t>
            </a:r>
            <a:r>
              <a:rPr lang="en-US" sz="1300" dirty="0">
                <a:solidFill>
                  <a:srgbClr val="0000FF"/>
                </a:solidFill>
              </a:rPr>
              <a:t>Enabling Accurate and Practical Online Flash Channel Modeling for Modern MLC NAND Flash </a:t>
            </a:r>
            <a:r>
              <a:rPr lang="en-US" sz="1300" dirty="0" smtClean="0">
                <a:solidFill>
                  <a:srgbClr val="0000FF"/>
                </a:solidFill>
              </a:rPr>
              <a:t>Memory</a:t>
            </a:r>
            <a:r>
              <a:rPr lang="en-US" sz="1300" dirty="0" smtClean="0"/>
              <a:t>,” IEEE JSAC 2016.</a:t>
            </a:r>
          </a:p>
          <a:p>
            <a:pPr marL="0" indent="0">
              <a:buNone/>
            </a:pPr>
            <a:r>
              <a:rPr lang="en-US" sz="1300" dirty="0" smtClean="0"/>
              <a:t>Cai+, “</a:t>
            </a:r>
            <a:r>
              <a:rPr lang="en-US" sz="1300" dirty="0">
                <a:solidFill>
                  <a:srgbClr val="0000FF"/>
                </a:solidFill>
              </a:rPr>
              <a:t>Vulnerabilities in MLC NAND Flash Memory Programming: Experimental Analysis, Exploits, and Mitigation Techniques</a:t>
            </a:r>
            <a:r>
              <a:rPr lang="en-US" sz="1300" dirty="0" smtClean="0"/>
              <a:t>,” HPCA 2017.</a:t>
            </a:r>
          </a:p>
          <a:p>
            <a:pPr marL="0" indent="0">
              <a:buNone/>
            </a:pPr>
            <a:r>
              <a:rPr lang="en-US" sz="1300" dirty="0" err="1" smtClean="0"/>
              <a:t>Fukami</a:t>
            </a:r>
            <a:r>
              <a:rPr lang="en-US" sz="1300" dirty="0" smtClean="0"/>
              <a:t>+</a:t>
            </a:r>
            <a:r>
              <a:rPr lang="en-US" sz="1300" dirty="0"/>
              <a:t>, </a:t>
            </a:r>
            <a:r>
              <a:rPr lang="en-US" sz="1300" dirty="0" smtClean="0"/>
              <a:t>“</a:t>
            </a:r>
            <a:r>
              <a:rPr lang="en-US" sz="1300" dirty="0">
                <a:solidFill>
                  <a:srgbClr val="0000FF"/>
                </a:solidFill>
              </a:rPr>
              <a:t>I</a:t>
            </a:r>
            <a:r>
              <a:rPr lang="en-US" sz="1300" dirty="0" smtClean="0">
                <a:solidFill>
                  <a:srgbClr val="0000FF"/>
                </a:solidFill>
              </a:rPr>
              <a:t>mproving </a:t>
            </a:r>
            <a:r>
              <a:rPr lang="en-US" sz="1300" dirty="0">
                <a:solidFill>
                  <a:srgbClr val="0000FF"/>
                </a:solidFill>
              </a:rPr>
              <a:t>the Reliability of Chip-Off Forensic Analysis of NAND Flash Memory </a:t>
            </a:r>
            <a:r>
              <a:rPr lang="en-US" sz="1300" dirty="0" smtClean="0">
                <a:solidFill>
                  <a:srgbClr val="0000FF"/>
                </a:solidFill>
              </a:rPr>
              <a:t>Devices</a:t>
            </a:r>
            <a:r>
              <a:rPr lang="en-US" sz="1300" dirty="0" smtClean="0"/>
              <a:t>,</a:t>
            </a:r>
            <a:r>
              <a:rPr lang="en-US" sz="1300" dirty="0"/>
              <a:t>” DFRWS EU 2017. </a:t>
            </a:r>
            <a:endParaRPr lang="en-US" sz="1300" dirty="0" smtClean="0"/>
          </a:p>
          <a:p>
            <a:pPr marL="0" indent="0">
              <a:buNone/>
            </a:pPr>
            <a:endParaRPr lang="en-US" sz="1500" dirty="0"/>
          </a:p>
          <a:p>
            <a:endParaRPr lang="en-US" sz="1700" dirty="0"/>
          </a:p>
          <a:p>
            <a:endParaRPr lang="en-US" sz="2000" dirty="0"/>
          </a:p>
        </p:txBody>
      </p:sp>
      <p:sp>
        <p:nvSpPr>
          <p:cNvPr id="5" name="TextBox 4"/>
          <p:cNvSpPr txBox="1"/>
          <p:nvPr/>
        </p:nvSpPr>
        <p:spPr>
          <a:xfrm>
            <a:off x="-19422" y="6505599"/>
            <a:ext cx="9332690" cy="307777"/>
          </a:xfrm>
          <a:prstGeom prst="rect">
            <a:avLst/>
          </a:prstGeom>
          <a:noFill/>
        </p:spPr>
        <p:txBody>
          <a:bodyPr wrap="none" rtlCol="0">
            <a:spAutoFit/>
          </a:bodyPr>
          <a:lstStyle/>
          <a:p>
            <a:r>
              <a:rPr lang="en-US" sz="1400" dirty="0">
                <a:solidFill>
                  <a:srgbClr val="000000"/>
                </a:solidFill>
              </a:rPr>
              <a:t>Cai+, “</a:t>
            </a:r>
            <a:r>
              <a:rPr lang="en-US" sz="1400" dirty="0">
                <a:solidFill>
                  <a:srgbClr val="0000FF"/>
                </a:solidFill>
              </a:rPr>
              <a:t>Error Characterization, Mitigation, and </a:t>
            </a:r>
            <a:r>
              <a:rPr lang="en-US" sz="1400" dirty="0" smtClean="0">
                <a:solidFill>
                  <a:srgbClr val="0000FF"/>
                </a:solidFill>
              </a:rPr>
              <a:t>Recovery in </a:t>
            </a:r>
            <a:r>
              <a:rPr lang="en-US" sz="1400" dirty="0">
                <a:solidFill>
                  <a:srgbClr val="0000FF"/>
                </a:solidFill>
              </a:rPr>
              <a:t>Flash Memory Based Solid State </a:t>
            </a:r>
            <a:r>
              <a:rPr lang="en-US" sz="1400" dirty="0" smtClean="0">
                <a:solidFill>
                  <a:srgbClr val="0000FF"/>
                </a:solidFill>
              </a:rPr>
              <a:t>Drives</a:t>
            </a:r>
            <a:r>
              <a:rPr lang="en-US" sz="1400" dirty="0" smtClean="0">
                <a:solidFill>
                  <a:srgbClr val="000000"/>
                </a:solidFill>
              </a:rPr>
              <a:t>,” Proc. IEEE 2017.</a:t>
            </a:r>
            <a:endParaRPr lang="en-US" sz="1400" dirty="0">
              <a:solidFill>
                <a:srgbClr val="000000"/>
              </a:solidFill>
            </a:endParaRPr>
          </a:p>
        </p:txBody>
      </p:sp>
      <p:sp>
        <p:nvSpPr>
          <p:cNvPr id="6" name="Rectangle 5"/>
          <p:cNvSpPr>
            <a:spLocks noChangeArrowheads="1"/>
          </p:cNvSpPr>
          <p:nvPr/>
        </p:nvSpPr>
        <p:spPr bwMode="auto">
          <a:xfrm>
            <a:off x="768535" y="3587957"/>
            <a:ext cx="1643225" cy="288032"/>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 xmlns:a14="http://schemas.microsoft.com/office/drawing/2010/main">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ea typeface="ＭＳ Ｐゴシック" charset="0"/>
              <a:cs typeface="ＭＳ Ｐゴシック" charset="0"/>
            </a:endParaRPr>
          </a:p>
        </p:txBody>
      </p:sp>
      <p:sp>
        <p:nvSpPr>
          <p:cNvPr id="7" name="Rectangle 6"/>
          <p:cNvSpPr>
            <a:spLocks noChangeArrowheads="1"/>
          </p:cNvSpPr>
          <p:nvPr/>
        </p:nvSpPr>
        <p:spPr bwMode="auto">
          <a:xfrm>
            <a:off x="729659" y="4308037"/>
            <a:ext cx="1584176" cy="288032"/>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 xmlns:a14="http://schemas.microsoft.com/office/drawing/2010/main">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ea typeface="ＭＳ Ｐゴシック" charset="0"/>
              <a:cs typeface="ＭＳ Ｐゴシック" charset="0"/>
            </a:endParaRPr>
          </a:p>
        </p:txBody>
      </p:sp>
      <p:sp>
        <p:nvSpPr>
          <p:cNvPr id="8" name="Rectangle 7"/>
          <p:cNvSpPr>
            <a:spLocks noChangeArrowheads="1"/>
          </p:cNvSpPr>
          <p:nvPr/>
        </p:nvSpPr>
        <p:spPr bwMode="auto">
          <a:xfrm>
            <a:off x="755576" y="5643055"/>
            <a:ext cx="4320480" cy="262116"/>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 xmlns:a14="http://schemas.microsoft.com/office/drawing/2010/main">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13772440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Overview Paper on Flash Reliability</a:t>
            </a:r>
            <a:endParaRPr lang="en-US" dirty="0"/>
          </a:p>
        </p:txBody>
      </p:sp>
      <p:sp>
        <p:nvSpPr>
          <p:cNvPr id="3" name="Content Placeholder 2"/>
          <p:cNvSpPr>
            <a:spLocks noGrp="1"/>
          </p:cNvSpPr>
          <p:nvPr>
            <p:ph idx="1"/>
          </p:nvPr>
        </p:nvSpPr>
        <p:spPr>
          <a:xfrm>
            <a:off x="228600" y="1124744"/>
            <a:ext cx="8807896" cy="5123656"/>
          </a:xfrm>
        </p:spPr>
        <p:txBody>
          <a:bodyPr/>
          <a:lstStyle/>
          <a:p>
            <a:r>
              <a:rPr lang="en-US" dirty="0"/>
              <a:t>Yu Cai, </a:t>
            </a:r>
            <a:r>
              <a:rPr lang="en-US" dirty="0" err="1"/>
              <a:t>Saugata</a:t>
            </a:r>
            <a:r>
              <a:rPr lang="en-US" dirty="0"/>
              <a:t> </a:t>
            </a:r>
            <a:r>
              <a:rPr lang="en-US" dirty="0" err="1"/>
              <a:t>Ghose</a:t>
            </a:r>
            <a:r>
              <a:rPr lang="en-US" dirty="0"/>
              <a:t>, Erich F. </a:t>
            </a:r>
            <a:r>
              <a:rPr lang="en-US" dirty="0" err="1"/>
              <a:t>Haratsch</a:t>
            </a:r>
            <a:r>
              <a:rPr lang="en-US" dirty="0"/>
              <a:t>, </a:t>
            </a:r>
            <a:r>
              <a:rPr lang="en-US" dirty="0" err="1"/>
              <a:t>Yixin</a:t>
            </a:r>
            <a:r>
              <a:rPr lang="en-US" dirty="0"/>
              <a:t> Luo, and </a:t>
            </a:r>
            <a:r>
              <a:rPr lang="en-US" u="sng" dirty="0"/>
              <a:t>Onur Mutlu</a:t>
            </a:r>
            <a:r>
              <a:rPr lang="en-US" dirty="0"/>
              <a:t>,</a:t>
            </a:r>
            <a:br>
              <a:rPr lang="en-US" dirty="0"/>
            </a:br>
            <a:r>
              <a:rPr lang="en-US" b="1" dirty="0"/>
              <a:t>"Error Characterization, Mitigation, and Recovery in Flash Memory Based Solid State Drives"</a:t>
            </a:r>
            <a:r>
              <a:rPr lang="en-US" dirty="0"/>
              <a:t/>
            </a:r>
            <a:br>
              <a:rPr lang="en-US" dirty="0"/>
            </a:br>
            <a:r>
              <a:rPr lang="en-US" i="1" dirty="0"/>
              <a:t>to appear in </a:t>
            </a:r>
            <a:r>
              <a:rPr lang="en-US" i="1" dirty="0">
                <a:hlinkClick r:id="rId2"/>
              </a:rPr>
              <a:t>Proceedings of the IEEE</a:t>
            </a:r>
            <a:r>
              <a:rPr lang="en-US" dirty="0"/>
              <a:t>, 2017</a:t>
            </a:r>
            <a:r>
              <a:rPr lang="en-US" dirty="0" smtClean="0"/>
              <a:t>.</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347</a:t>
            </a:fld>
            <a:endParaRPr lang="en-US" altLang="en-US"/>
          </a:p>
        </p:txBody>
      </p:sp>
      <p:pic>
        <p:nvPicPr>
          <p:cNvPr id="5" name="Picture 4"/>
          <p:cNvPicPr>
            <a:picLocks noChangeAspect="1"/>
          </p:cNvPicPr>
          <p:nvPr/>
        </p:nvPicPr>
        <p:blipFill>
          <a:blip r:embed="rId3"/>
          <a:stretch>
            <a:fillRect/>
          </a:stretch>
        </p:blipFill>
        <p:spPr>
          <a:xfrm>
            <a:off x="0" y="4220553"/>
            <a:ext cx="9144000" cy="1440695"/>
          </a:xfrm>
          <a:prstGeom prst="rect">
            <a:avLst/>
          </a:prstGeom>
        </p:spPr>
      </p:pic>
    </p:spTree>
    <p:extLst>
      <p:ext uri="{BB962C8B-B14F-4D97-AF65-F5344CB8AC3E}">
        <p14:creationId xmlns:p14="http://schemas.microsoft.com/office/powerpoint/2010/main" val="1762622843"/>
      </p:ext>
    </p:extLst>
  </p:cSld>
  <p:clrMapOvr>
    <a:masterClrMapping/>
  </p:clrMapOvr>
  <p:transition/>
  <p:timing>
    <p:tnLst>
      <p:par>
        <p:cTn id="1" dur="indefinite" restart="never" nodeType="tmRoot"/>
      </p:par>
    </p:tn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NAND Flash Memory</a:t>
            </a:r>
            <a:br>
              <a:rPr lang="en-US" dirty="0" smtClean="0"/>
            </a:br>
            <a:r>
              <a:rPr lang="en-US" dirty="0" smtClean="0"/>
              <a:t>		   Reliability and Security</a:t>
            </a:r>
            <a:endParaRPr lang="en-US" dirty="0"/>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solidFill>
                  <a:srgbClr val="000000"/>
                </a:solidFill>
              </a:rPr>
              <a:pPr/>
              <a:t>348</a:t>
            </a:fld>
            <a:endParaRPr lang="en-US" altLang="en-US">
              <a:solidFill>
                <a:srgbClr val="000000"/>
              </a:solidFill>
            </a:endParaRPr>
          </a:p>
        </p:txBody>
      </p:sp>
    </p:spTree>
    <p:extLst>
      <p:ext uri="{BB962C8B-B14F-4D97-AF65-F5344CB8AC3E}">
        <p14:creationId xmlns:p14="http://schemas.microsoft.com/office/powerpoint/2010/main" val="1427306286"/>
      </p:ext>
    </p:extLst>
  </p:cSld>
  <p:clrMapOvr>
    <a:masterClrMapping/>
  </p:clrMapOvr>
  <p:transition/>
  <p:timing>
    <p:tnLst>
      <p:par>
        <p:cTn id="1" dur="indefinite" restart="never" nodeType="tmRoot"/>
      </p:par>
    </p:tn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tps://pbs.twimg.com/media/DKHLt24W0AAE5Fd.jpg:lar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4411" y="948688"/>
            <a:ext cx="8316416" cy="5080875"/>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228599" y="152400"/>
            <a:ext cx="8851254" cy="1066800"/>
          </a:xfrm>
        </p:spPr>
        <p:txBody>
          <a:bodyPr/>
          <a:lstStyle/>
          <a:p>
            <a:r>
              <a:rPr lang="en-US" dirty="0" smtClean="0"/>
              <a:t>Overview Paper</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349</a:t>
            </a:fld>
            <a:endParaRPr lang="en-US" altLang="en-US"/>
          </a:p>
        </p:txBody>
      </p:sp>
      <p:sp>
        <p:nvSpPr>
          <p:cNvPr id="8" name="Rectangle 7">
            <a:hlinkClick r:id="rId3"/>
          </p:cNvPr>
          <p:cNvSpPr/>
          <p:nvPr/>
        </p:nvSpPr>
        <p:spPr>
          <a:xfrm>
            <a:off x="1619672" y="6021288"/>
            <a:ext cx="6048672" cy="415498"/>
          </a:xfrm>
          <a:prstGeom prst="rect">
            <a:avLst/>
          </a:prstGeom>
        </p:spPr>
        <p:txBody>
          <a:bodyPr wrap="square">
            <a:spAutoFit/>
          </a:bodyPr>
          <a:lstStyle/>
          <a:p>
            <a:pPr algn="ctr">
              <a:spcBef>
                <a:spcPts val="450"/>
              </a:spcBef>
            </a:pPr>
            <a:r>
              <a:rPr lang="en-US" sz="2100" b="1" dirty="0">
                <a:solidFill>
                  <a:srgbClr val="0000FF"/>
                </a:solidFill>
                <a:latin typeface="Adobe Garamond Pro" panose="02020502060506020403" pitchFamily="18" charset="0"/>
                <a:hlinkClick r:id="rId3"/>
              </a:rPr>
              <a:t>https://</a:t>
            </a:r>
            <a:r>
              <a:rPr lang="en-US" sz="2100" b="1" dirty="0" smtClean="0">
                <a:solidFill>
                  <a:srgbClr val="0000FF"/>
                </a:solidFill>
                <a:latin typeface="Adobe Garamond Pro" panose="02020502060506020403" pitchFamily="18" charset="0"/>
                <a:hlinkClick r:id="rId3"/>
              </a:rPr>
              <a:t>arxiv.org/pdf/1706.08642</a:t>
            </a:r>
            <a:r>
              <a:rPr lang="en-US" sz="2100" b="1" dirty="0" smtClean="0">
                <a:solidFill>
                  <a:srgbClr val="0000FF"/>
                </a:solidFill>
                <a:latin typeface="Adobe Garamond Pro" panose="02020502060506020403" pitchFamily="18" charset="0"/>
              </a:rPr>
              <a:t>  </a:t>
            </a:r>
            <a:endParaRPr lang="en-US" sz="2100" b="1" dirty="0">
              <a:solidFill>
                <a:srgbClr val="0000FF"/>
              </a:solidFill>
              <a:latin typeface="Adobe Garamond Pro" panose="02020502060506020403" pitchFamily="18" charset="0"/>
            </a:endParaRPr>
          </a:p>
        </p:txBody>
      </p:sp>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164585" y="1009676"/>
            <a:ext cx="1915268" cy="1915268"/>
          </a:xfrm>
          <a:prstGeom prst="rect">
            <a:avLst/>
          </a:prstGeom>
        </p:spPr>
      </p:pic>
      <p:sp>
        <p:nvSpPr>
          <p:cNvPr id="9" name="TextBox 8"/>
          <p:cNvSpPr txBox="1"/>
          <p:nvPr/>
        </p:nvSpPr>
        <p:spPr>
          <a:xfrm>
            <a:off x="2483768" y="1340768"/>
            <a:ext cx="3874137" cy="369332"/>
          </a:xfrm>
          <a:prstGeom prst="rect">
            <a:avLst/>
          </a:prstGeom>
          <a:noFill/>
        </p:spPr>
        <p:txBody>
          <a:bodyPr wrap="none" rtlCol="0">
            <a:spAutoFit/>
          </a:bodyPr>
          <a:lstStyle/>
          <a:p>
            <a:r>
              <a:rPr lang="en-US" i="1" dirty="0" smtClean="0">
                <a:solidFill>
                  <a:srgbClr val="FF0000"/>
                </a:solidFill>
              </a:rPr>
              <a:t>Proceedings of the IEEE, Sept. 2017</a:t>
            </a:r>
            <a:endParaRPr lang="en-US" i="1" dirty="0">
              <a:solidFill>
                <a:srgbClr val="FF0000"/>
              </a:solidFill>
            </a:endParaRPr>
          </a:p>
        </p:txBody>
      </p:sp>
    </p:spTree>
    <p:extLst>
      <p:ext uri="{BB962C8B-B14F-4D97-AF65-F5344CB8AC3E}">
        <p14:creationId xmlns:p14="http://schemas.microsoft.com/office/powerpoint/2010/main" val="1755292581"/>
      </p:ext>
    </p:extLst>
  </p:cSld>
  <p:clrMapOvr>
    <a:masterClrMapping/>
  </p:clrMapOvr>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762000" y="2057399"/>
            <a:ext cx="2147590" cy="1295400"/>
            <a:chOff x="914400" y="2095500"/>
            <a:chExt cx="2147590" cy="1295400"/>
          </a:xfrm>
        </p:grpSpPr>
        <p:pic>
          <p:nvPicPr>
            <p:cNvPr id="7" name="Picture 6"/>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8" name="Picture 7"/>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9" name="Picture 8"/>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10" name="Picture 9"/>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11" name="Picture 10"/>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12" name="Picture 11"/>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13" name="Picture 12"/>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14" name="Picture 13"/>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15" name="Picture 14"/>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6" name="X"/>
          <p:cNvSpPr/>
          <p:nvPr/>
        </p:nvSpPr>
        <p:spPr>
          <a:xfrm>
            <a:off x="762000" y="2057399"/>
            <a:ext cx="2147590" cy="9906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86%</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(37/43)</a:t>
            </a:r>
          </a:p>
        </p:txBody>
      </p:sp>
      <p:grpSp>
        <p:nvGrpSpPr>
          <p:cNvPr id="17" name="Group 16"/>
          <p:cNvGrpSpPr/>
          <p:nvPr/>
        </p:nvGrpSpPr>
        <p:grpSpPr>
          <a:xfrm>
            <a:off x="3498205" y="2057400"/>
            <a:ext cx="2147590" cy="1295400"/>
            <a:chOff x="914400" y="2095500"/>
            <a:chExt cx="2147590" cy="1295400"/>
          </a:xfrm>
        </p:grpSpPr>
        <p:pic>
          <p:nvPicPr>
            <p:cNvPr id="19" name="Picture 18"/>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20" name="Picture 19"/>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21" name="Picture 20"/>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22" name="Picture 21"/>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23" name="Picture 22"/>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24" name="Picture 23"/>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25" name="Picture 24"/>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26" name="Picture 25"/>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27" name="Picture 26"/>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18" name="X"/>
          <p:cNvSpPr/>
          <p:nvPr/>
        </p:nvSpPr>
        <p:spPr>
          <a:xfrm>
            <a:off x="3498205" y="2057399"/>
            <a:ext cx="2147590" cy="9906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83%</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(45/54)</a:t>
            </a:r>
          </a:p>
        </p:txBody>
      </p:sp>
      <p:grpSp>
        <p:nvGrpSpPr>
          <p:cNvPr id="29" name="Group 28"/>
          <p:cNvGrpSpPr/>
          <p:nvPr/>
        </p:nvGrpSpPr>
        <p:grpSpPr>
          <a:xfrm>
            <a:off x="6248400" y="2057399"/>
            <a:ext cx="2147590" cy="1295400"/>
            <a:chOff x="914400" y="2095500"/>
            <a:chExt cx="2147590" cy="1295400"/>
          </a:xfrm>
        </p:grpSpPr>
        <p:pic>
          <p:nvPicPr>
            <p:cNvPr id="31" name="Picture 30"/>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32" name="Picture 31"/>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33" name="Picture 32"/>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34" name="Picture 33"/>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35" name="Picture 34"/>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36" name="Picture 35"/>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37" name="Picture 36"/>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38" name="Picture 37"/>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39" name="Picture 38"/>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30" name="X"/>
          <p:cNvSpPr/>
          <p:nvPr/>
        </p:nvSpPr>
        <p:spPr>
          <a:xfrm>
            <a:off x="6248400" y="2057398"/>
            <a:ext cx="2147590" cy="1066801"/>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88%</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(28/32)</a:t>
            </a:r>
          </a:p>
        </p:txBody>
      </p:sp>
      <p:sp>
        <p:nvSpPr>
          <p:cNvPr id="41" name="Rectangle 40"/>
          <p:cNvSpPr/>
          <p:nvPr/>
        </p:nvSpPr>
        <p:spPr>
          <a:xfrm>
            <a:off x="609602" y="1066800"/>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rgbClr val="5B9BD5"/>
                </a:solidFill>
                <a:latin typeface="Calibri Light"/>
              </a:rPr>
              <a:t>A</a:t>
            </a:r>
            <a:r>
              <a:rPr lang="en-US" sz="4000" b="1" smtClean="0">
                <a:solidFill>
                  <a:srgbClr val="5B9BD5"/>
                </a:solidFill>
                <a:latin typeface="Calibri Light"/>
              </a:rPr>
              <a:t> </a:t>
            </a:r>
            <a:r>
              <a:rPr lang="en-US" sz="3200" smtClean="0">
                <a:solidFill>
                  <a:srgbClr val="5B9BD5"/>
                </a:solidFill>
                <a:latin typeface="Calibri Light"/>
              </a:rPr>
              <a:t>company</a:t>
            </a:r>
            <a:endParaRPr lang="en-US" sz="4000" smtClean="0">
              <a:solidFill>
                <a:srgbClr val="5B9BD5"/>
              </a:solidFill>
              <a:latin typeface="Calibri Light"/>
            </a:endParaRPr>
          </a:p>
        </p:txBody>
      </p:sp>
      <p:sp>
        <p:nvSpPr>
          <p:cNvPr id="42" name="Rectangle 41"/>
          <p:cNvSpPr/>
          <p:nvPr/>
        </p:nvSpPr>
        <p:spPr>
          <a:xfrm>
            <a:off x="3352801" y="1066801"/>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rgbClr val="ED7D31"/>
                </a:solidFill>
                <a:latin typeface="Calibri Light"/>
              </a:rPr>
              <a:t>B</a:t>
            </a:r>
            <a:r>
              <a:rPr lang="en-US" sz="4000" smtClean="0">
                <a:solidFill>
                  <a:srgbClr val="ED7D31"/>
                </a:solidFill>
                <a:latin typeface="Calibri Light"/>
              </a:rPr>
              <a:t> </a:t>
            </a:r>
            <a:r>
              <a:rPr lang="en-US" sz="3200" smtClean="0">
                <a:solidFill>
                  <a:srgbClr val="ED7D31"/>
                </a:solidFill>
                <a:latin typeface="Calibri Light"/>
              </a:rPr>
              <a:t>company</a:t>
            </a:r>
            <a:endParaRPr lang="en-US" sz="4000" smtClean="0">
              <a:solidFill>
                <a:srgbClr val="ED7D31"/>
              </a:solidFill>
              <a:latin typeface="Calibri Light"/>
            </a:endParaRPr>
          </a:p>
        </p:txBody>
      </p:sp>
      <p:sp>
        <p:nvSpPr>
          <p:cNvPr id="43" name="Rectangle 42"/>
          <p:cNvSpPr/>
          <p:nvPr/>
        </p:nvSpPr>
        <p:spPr>
          <a:xfrm>
            <a:off x="6096001" y="1066800"/>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rgbClr val="70AD47"/>
                </a:solidFill>
                <a:latin typeface="Calibri Light"/>
              </a:rPr>
              <a:t>C </a:t>
            </a:r>
            <a:r>
              <a:rPr lang="en-US" sz="3200" smtClean="0">
                <a:solidFill>
                  <a:srgbClr val="70AD47"/>
                </a:solidFill>
                <a:latin typeface="Calibri Light"/>
              </a:rPr>
              <a:t>company</a:t>
            </a:r>
            <a:endParaRPr lang="en-US" sz="4000" smtClean="0">
              <a:solidFill>
                <a:srgbClr val="70AD47"/>
              </a:solidFill>
              <a:latin typeface="Calibri Light"/>
            </a:endParaRPr>
          </a:p>
        </p:txBody>
      </p:sp>
      <p:sp>
        <p:nvSpPr>
          <p:cNvPr id="45" name="X"/>
          <p:cNvSpPr/>
          <p:nvPr/>
        </p:nvSpPr>
        <p:spPr>
          <a:xfrm>
            <a:off x="748010"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rgbClr val="5B9BD5"/>
                </a:solidFill>
                <a:latin typeface="Calibri Light"/>
                <a:cs typeface="Courier New" panose="02070309020205020404" pitchFamily="49" charset="0"/>
              </a:rPr>
              <a:t>Up to</a:t>
            </a:r>
          </a:p>
          <a:p>
            <a:pPr algn="ctr"/>
            <a:r>
              <a:rPr lang="en-US" sz="4400" b="1"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t>1.0×10</a:t>
            </a:r>
            <a:r>
              <a:rPr lang="en-US" sz="4400" b="1" baseline="30000"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t>7</a:t>
            </a:r>
            <a:r>
              <a:rPr lang="en-US" sz="3600"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t> </a:t>
            </a:r>
            <a:br>
              <a:rPr lang="en-US" sz="3600"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rgbClr val="5B9BD5"/>
                </a:solidFill>
                <a:latin typeface="Calibri Light"/>
                <a:cs typeface="Courier New" panose="02070309020205020404" pitchFamily="49" charset="0"/>
              </a:rPr>
              <a:t>errors </a:t>
            </a:r>
          </a:p>
        </p:txBody>
      </p:sp>
      <p:sp>
        <p:nvSpPr>
          <p:cNvPr id="46" name="X"/>
          <p:cNvSpPr/>
          <p:nvPr/>
        </p:nvSpPr>
        <p:spPr>
          <a:xfrm>
            <a:off x="3484215"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rgbClr val="ED7D31"/>
                </a:solidFill>
                <a:latin typeface="Calibri Light"/>
                <a:cs typeface="Courier New" panose="02070309020205020404" pitchFamily="49" charset="0"/>
              </a:rPr>
              <a:t>Up to</a:t>
            </a:r>
          </a:p>
          <a:p>
            <a:pPr algn="ctr"/>
            <a:r>
              <a:rPr lang="en-US" sz="4400" b="1"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t>2.7×10</a:t>
            </a:r>
            <a:r>
              <a:rPr lang="en-US" sz="4400" b="1" baseline="30000"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t>6</a:t>
            </a:r>
            <a:r>
              <a:rPr lang="en-US" sz="3600"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t/>
            </a:r>
            <a:br>
              <a:rPr lang="en-US" sz="3600"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rgbClr val="ED7D31"/>
                </a:solidFill>
                <a:latin typeface="Calibri Light"/>
                <a:cs typeface="Courier New" panose="02070309020205020404" pitchFamily="49" charset="0"/>
              </a:rPr>
              <a:t>errors </a:t>
            </a:r>
          </a:p>
        </p:txBody>
      </p:sp>
      <p:sp>
        <p:nvSpPr>
          <p:cNvPr id="47" name="X"/>
          <p:cNvSpPr/>
          <p:nvPr/>
        </p:nvSpPr>
        <p:spPr>
          <a:xfrm>
            <a:off x="6234410"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rgbClr val="70AD47"/>
                </a:solidFill>
                <a:latin typeface="Calibri Light"/>
                <a:cs typeface="Courier New" panose="02070309020205020404" pitchFamily="49" charset="0"/>
              </a:rPr>
              <a:t>Up to</a:t>
            </a:r>
          </a:p>
          <a:p>
            <a:pPr algn="ctr"/>
            <a:r>
              <a:rPr lang="en-US" sz="4400" b="1"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t>3.3×10</a:t>
            </a:r>
            <a:r>
              <a:rPr lang="en-US" sz="4400" b="1" baseline="30000"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t>5</a:t>
            </a:r>
            <a:r>
              <a:rPr lang="en-US" sz="3600"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t> </a:t>
            </a:r>
            <a:br>
              <a:rPr lang="en-US" sz="3600"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rgbClr val="70AD47"/>
                </a:solidFill>
                <a:latin typeface="Calibri Light"/>
                <a:cs typeface="Courier New" panose="02070309020205020404" pitchFamily="49" charset="0"/>
              </a:rPr>
              <a:t>errors </a:t>
            </a: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35</a:t>
            </a:fld>
            <a:endParaRPr lang="en-US">
              <a:solidFill>
                <a:prstClr val="black">
                  <a:tint val="75000"/>
                </a:prstClr>
              </a:solidFill>
            </a:endParaRPr>
          </a:p>
        </p:txBody>
      </p:sp>
      <p:sp>
        <p:nvSpPr>
          <p:cNvPr id="48" name="Title 1"/>
          <p:cNvSpPr>
            <a:spLocks noGrp="1"/>
          </p:cNvSpPr>
          <p:nvPr>
            <p:ph type="title"/>
          </p:nvPr>
        </p:nvSpPr>
        <p:spPr>
          <a:xfrm>
            <a:off x="228600" y="-27384"/>
            <a:ext cx="8610600" cy="1066800"/>
          </a:xfrm>
        </p:spPr>
        <p:txBody>
          <a:bodyPr/>
          <a:lstStyle/>
          <a:p>
            <a:r>
              <a:rPr lang="en-US" sz="4400" b="0" dirty="0" smtClean="0">
                <a:solidFill>
                  <a:srgbClr val="1A5712"/>
                </a:solidFill>
                <a:latin typeface="Garamond" charset="0"/>
                <a:ea typeface="ＭＳ Ｐゴシック" charset="0"/>
                <a:cs typeface="ＭＳ Ｐゴシック" charset="0"/>
              </a:rPr>
              <a:t>Most DRAM Modules Are at Risk</a:t>
            </a:r>
            <a:endParaRPr lang="en-US" sz="4400" b="0" dirty="0">
              <a:solidFill>
                <a:srgbClr val="1A5712"/>
              </a:solidFill>
              <a:latin typeface="Garamond" charset="0"/>
              <a:ea typeface="ＭＳ Ｐゴシック" charset="0"/>
              <a:cs typeface="ＭＳ Ｐゴシック" charset="0"/>
            </a:endParaRPr>
          </a:p>
        </p:txBody>
      </p:sp>
      <p:sp>
        <p:nvSpPr>
          <p:cNvPr id="44" name="Rectangle 43"/>
          <p:cNvSpPr/>
          <p:nvPr/>
        </p:nvSpPr>
        <p:spPr>
          <a:xfrm>
            <a:off x="107950" y="6165304"/>
            <a:ext cx="8568506" cy="646331"/>
          </a:xfrm>
          <a:prstGeom prst="rect">
            <a:avLst/>
          </a:prstGeom>
        </p:spPr>
        <p:txBody>
          <a:bodyPr wrap="square">
            <a:spAutoFit/>
          </a:bodyPr>
          <a:lstStyle/>
          <a:p>
            <a:pPr>
              <a:defRPr/>
            </a:pPr>
            <a:r>
              <a:rPr lang="en-US" dirty="0" smtClean="0">
                <a:solidFill>
                  <a:srgbClr val="0000FF"/>
                </a:solidFill>
                <a:ea typeface="ＭＳ Ｐゴシック" charset="0"/>
                <a:cs typeface="ＭＳ Ｐゴシック" charset="0"/>
                <a:hlinkClick r:id="rId5"/>
              </a:rPr>
              <a:t>Flipping </a:t>
            </a:r>
            <a:r>
              <a:rPr lang="en-US" dirty="0">
                <a:solidFill>
                  <a:srgbClr val="0000FF"/>
                </a:solidFill>
                <a:ea typeface="ＭＳ Ｐゴシック" charset="0"/>
                <a:cs typeface="ＭＳ Ｐゴシック" charset="0"/>
                <a:hlinkClick r:id="rId5"/>
              </a:rPr>
              <a:t>Bits in Memory Without Accessing Them: An Experimental Study of DRAM Disturbance </a:t>
            </a:r>
            <a:r>
              <a:rPr lang="en-US" dirty="0" smtClean="0">
                <a:solidFill>
                  <a:srgbClr val="0000FF"/>
                </a:solidFill>
                <a:ea typeface="ＭＳ Ｐゴシック" charset="0"/>
                <a:cs typeface="ＭＳ Ｐゴシック" charset="0"/>
                <a:hlinkClick r:id="rId5"/>
              </a:rPr>
              <a:t>Errors</a:t>
            </a:r>
            <a:r>
              <a:rPr lang="en-US" dirty="0" smtClean="0">
                <a:solidFill>
                  <a:srgbClr val="0000FF"/>
                </a:solidFill>
                <a:ea typeface="ＭＳ Ｐゴシック" charset="0"/>
                <a:cs typeface="ＭＳ Ｐゴシック" charset="0"/>
              </a:rPr>
              <a:t>,</a:t>
            </a:r>
            <a:r>
              <a:rPr lang="en-US" dirty="0" smtClean="0">
                <a:solidFill>
                  <a:prstClr val="black"/>
                </a:solidFill>
                <a:latin typeface="Tahoma" charset="0"/>
                <a:ea typeface="ＭＳ Ｐゴシック" charset="0"/>
                <a:cs typeface="ＭＳ Ｐゴシック" charset="0"/>
              </a:rPr>
              <a:t> </a:t>
            </a:r>
            <a:r>
              <a:rPr lang="en-US" dirty="0" smtClean="0">
                <a:solidFill>
                  <a:prstClr val="black"/>
                </a:solidFill>
                <a:ea typeface="ＭＳ Ｐゴシック" charset="0"/>
                <a:cs typeface="ＭＳ Ｐゴシック" charset="0"/>
              </a:rPr>
              <a:t>(Kim et al., ISCA 2014)</a:t>
            </a:r>
            <a:endParaRPr lang="en-US" dirty="0">
              <a:solidFill>
                <a:prstClr val="black"/>
              </a:solidFill>
              <a:ea typeface="ＭＳ Ｐゴシック" charset="0"/>
              <a:cs typeface="ＭＳ Ｐゴシック" charset="0"/>
            </a:endParaRPr>
          </a:p>
        </p:txBody>
      </p:sp>
    </p:spTree>
    <p:extLst>
      <p:ext uri="{BB962C8B-B14F-4D97-AF65-F5344CB8AC3E}">
        <p14:creationId xmlns:p14="http://schemas.microsoft.com/office/powerpoint/2010/main" val="274068390"/>
      </p:ext>
    </p:extLst>
  </p:cSld>
  <p:clrMapOvr>
    <a:masterClrMapping/>
  </p:clrMapOvr>
  <p:timing>
    <p:tnLst>
      <p:par>
        <p:cTn id="1" dur="indefinite" restart="never" nodeType="tmRoot"/>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Title 1"/>
          <p:cNvSpPr>
            <a:spLocks noGrp="1"/>
          </p:cNvSpPr>
          <p:nvPr>
            <p:ph type="title"/>
          </p:nvPr>
        </p:nvSpPr>
        <p:spPr/>
        <p:txBody>
          <a:bodyPr/>
          <a:lstStyle/>
          <a:p>
            <a:r>
              <a:rPr lang="en-US">
                <a:latin typeface="Garamond" charset="0"/>
                <a:ea typeface="ＭＳ Ｐゴシック" charset="0"/>
                <a:cs typeface="MS PGothic" charset="0"/>
              </a:rPr>
              <a:t>Evolution of NAND Flash Memory</a:t>
            </a:r>
          </a:p>
        </p:txBody>
      </p:sp>
      <p:sp>
        <p:nvSpPr>
          <p:cNvPr id="207874" name="Content Placeholder 2"/>
          <p:cNvSpPr>
            <a:spLocks noGrp="1"/>
          </p:cNvSpPr>
          <p:nvPr>
            <p:ph idx="1"/>
          </p:nvPr>
        </p:nvSpPr>
        <p:spPr>
          <a:xfrm>
            <a:off x="85725" y="5303838"/>
            <a:ext cx="8972550" cy="841375"/>
          </a:xfrm>
        </p:spPr>
        <p:txBody>
          <a:bodyPr/>
          <a:lstStyle/>
          <a:p>
            <a:r>
              <a:rPr lang="en-US">
                <a:latin typeface="Arial" charset="0"/>
                <a:ea typeface="ＭＳ Ｐゴシック" charset="0"/>
                <a:cs typeface="MS PGothic" charset="0"/>
              </a:rPr>
              <a:t>Flash memory is widening its range of applications</a:t>
            </a:r>
          </a:p>
          <a:p>
            <a:pPr lvl="1"/>
            <a:r>
              <a:rPr lang="en-US">
                <a:latin typeface="Arial" charset="0"/>
                <a:ea typeface="ＭＳ Ｐゴシック" charset="0"/>
                <a:cs typeface="MS PGothic" charset="0"/>
              </a:rPr>
              <a:t>Portable consumer devices, laptop PCs and enterprise servers</a:t>
            </a:r>
          </a:p>
        </p:txBody>
      </p:sp>
      <p:sp>
        <p:nvSpPr>
          <p:cNvPr id="207875" name="Text Box 6"/>
          <p:cNvSpPr txBox="1">
            <a:spLocks noChangeArrowheads="1"/>
          </p:cNvSpPr>
          <p:nvPr/>
        </p:nvSpPr>
        <p:spPr bwMode="auto">
          <a:xfrm>
            <a:off x="1212850" y="4887913"/>
            <a:ext cx="67183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1200">
                <a:solidFill>
                  <a:srgbClr val="000000"/>
                </a:solidFill>
                <a:ea typeface="宋体" charset="0"/>
                <a:cs typeface="宋体" charset="0"/>
              </a:rPr>
              <a:t>Seaung Suk Lee, “Emerging Challenges in NAND Flash Technology”, Flash Summit 2011 (Hynix)</a:t>
            </a:r>
          </a:p>
        </p:txBody>
      </p:sp>
      <p:pic>
        <p:nvPicPr>
          <p:cNvPr id="207876"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7075" y="1008063"/>
            <a:ext cx="7689850" cy="3886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7877" name="TextBox 5"/>
          <p:cNvSpPr txBox="1">
            <a:spLocks noChangeArrowheads="1"/>
          </p:cNvSpPr>
          <p:nvPr/>
        </p:nvSpPr>
        <p:spPr bwMode="auto">
          <a:xfrm>
            <a:off x="6327775" y="2547938"/>
            <a:ext cx="2120900" cy="646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solidFill>
                  <a:srgbClr val="FF0000"/>
                </a:solidFill>
                <a:cs typeface="MS PGothic" charset="0"/>
              </a:rPr>
              <a:t>CMOS scaling</a:t>
            </a:r>
          </a:p>
          <a:p>
            <a:pPr eaLnBrk="1" hangingPunct="1"/>
            <a:r>
              <a:rPr lang="en-US" sz="1800" b="1">
                <a:solidFill>
                  <a:srgbClr val="FF0000"/>
                </a:solidFill>
                <a:cs typeface="MS PGothic" charset="0"/>
              </a:rPr>
              <a:t>More bits per Cell</a:t>
            </a:r>
          </a:p>
        </p:txBody>
      </p:sp>
      <p:sp>
        <p:nvSpPr>
          <p:cNvPr id="207878" name="Slide Number Placeholder 1"/>
          <p:cNvSpPr>
            <a:spLocks noGrp="1"/>
          </p:cNvSpPr>
          <p:nvPr>
            <p:ph type="sldNum" sz="quarter" idx="11"/>
          </p:nvPr>
        </p:nvSpPr>
        <p:spPr>
          <a:xfrm>
            <a:off x="6553200" y="6332538"/>
            <a:ext cx="2133600" cy="4572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349DB7D-5EF2-3747-9747-0A1E16FC5B87}" type="slidenum">
              <a:rPr lang="en-US" sz="1600">
                <a:solidFill>
                  <a:srgbClr val="000000"/>
                </a:solidFill>
                <a:latin typeface="Garamond" charset="0"/>
              </a:rPr>
              <a:pPr eaLnBrk="1" hangingPunct="1"/>
              <a:t>350</a:t>
            </a:fld>
            <a:endParaRPr lang="en-US" sz="1600">
              <a:solidFill>
                <a:srgbClr val="000000"/>
              </a:solidFill>
              <a:latin typeface="Garamond" charset="0"/>
            </a:endParaRPr>
          </a:p>
        </p:txBody>
      </p:sp>
      <p:pic>
        <p:nvPicPr>
          <p:cNvPr id="207879" name="Picture 6" descr="FMS_logo_lightbluematte_3C5CAE.gi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53350" y="88900"/>
            <a:ext cx="1276350" cy="735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53874197"/>
      </p:ext>
    </p:extLst>
  </p:cSld>
  <p:clrMapOvr>
    <a:masterClrMapping/>
  </p:clrMapOvr>
  <p:transition/>
  <p:timing>
    <p:tnLst>
      <p:par>
        <p:cTn id="1" dur="indefinite" restart="never" nodeType="tmRoot"/>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Title 1"/>
          <p:cNvSpPr>
            <a:spLocks noGrp="1"/>
          </p:cNvSpPr>
          <p:nvPr>
            <p:ph type="title"/>
          </p:nvPr>
        </p:nvSpPr>
        <p:spPr>
          <a:xfrm>
            <a:off x="228600" y="152400"/>
            <a:ext cx="8810625" cy="1066800"/>
          </a:xfrm>
        </p:spPr>
        <p:txBody>
          <a:bodyPr/>
          <a:lstStyle/>
          <a:p>
            <a:pPr eaLnBrk="1" hangingPunct="1"/>
            <a:r>
              <a:rPr lang="en-US">
                <a:latin typeface="Garamond" charset="0"/>
              </a:rPr>
              <a:t>Flash Challenges: Reliability and Endurance</a:t>
            </a:r>
          </a:p>
        </p:txBody>
      </p:sp>
      <p:pic>
        <p:nvPicPr>
          <p:cNvPr id="208898"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1450" y="1123950"/>
            <a:ext cx="6188075" cy="4429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8899" name="Text Box 6"/>
          <p:cNvSpPr txBox="1">
            <a:spLocks noChangeArrowheads="1"/>
          </p:cNvSpPr>
          <p:nvPr/>
        </p:nvSpPr>
        <p:spPr bwMode="auto">
          <a:xfrm>
            <a:off x="438150" y="5745163"/>
            <a:ext cx="5857875" cy="430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1100">
                <a:solidFill>
                  <a:srgbClr val="000000"/>
                </a:solidFill>
                <a:ea typeface="SimSun" charset="0"/>
                <a:cs typeface="SimSun" charset="0"/>
              </a:rPr>
              <a:t>E. Grochowski et al., “Future technology challenges for NAND flash and HDD products”, Flash Memory Summit 2012</a:t>
            </a:r>
          </a:p>
        </p:txBody>
      </p:sp>
      <p:sp>
        <p:nvSpPr>
          <p:cNvPr id="15" name="Rectangle 3"/>
          <p:cNvSpPr txBox="1">
            <a:spLocks noChangeArrowheads="1"/>
          </p:cNvSpPr>
          <p:nvPr/>
        </p:nvSpPr>
        <p:spPr bwMode="auto">
          <a:xfrm>
            <a:off x="6261100" y="2797175"/>
            <a:ext cx="2778125" cy="1309688"/>
          </a:xfrm>
          <a:prstGeom prst="rect">
            <a:avLst/>
          </a:prstGeom>
          <a:noFill/>
          <a:ln w="9525">
            <a:noFill/>
            <a:miter lim="800000"/>
            <a:headEnd/>
            <a:tailEnd/>
          </a:ln>
        </p:spPr>
        <p:txBody>
          <a:bodyPr/>
          <a:lstStyle/>
          <a:p>
            <a:pPr marL="342900" indent="-342900">
              <a:spcBef>
                <a:spcPct val="20000"/>
              </a:spcBef>
              <a:buClr>
                <a:srgbClr val="400561"/>
              </a:buClr>
              <a:buFont typeface="Wingdings" pitchFamily="2" charset="2"/>
              <a:buChar char="§"/>
              <a:defRPr/>
            </a:pPr>
            <a:r>
              <a:rPr lang="en-US" altLang="ko-KR" b="1" kern="0" dirty="0">
                <a:solidFill>
                  <a:srgbClr val="000000"/>
                </a:solidFill>
                <a:ea typeface="굴림" charset="-127"/>
              </a:rPr>
              <a:t>P/E cycles (required)</a:t>
            </a:r>
          </a:p>
        </p:txBody>
      </p:sp>
      <p:sp>
        <p:nvSpPr>
          <p:cNvPr id="16" name="Rectangle 3"/>
          <p:cNvSpPr txBox="1">
            <a:spLocks noChangeArrowheads="1"/>
          </p:cNvSpPr>
          <p:nvPr/>
        </p:nvSpPr>
        <p:spPr bwMode="auto">
          <a:xfrm>
            <a:off x="6261100" y="1308100"/>
            <a:ext cx="2778125" cy="1309688"/>
          </a:xfrm>
          <a:prstGeom prst="rect">
            <a:avLst/>
          </a:prstGeom>
          <a:noFill/>
          <a:ln w="9525">
            <a:noFill/>
            <a:miter lim="800000"/>
            <a:headEnd/>
            <a:tailEnd/>
          </a:ln>
        </p:spPr>
        <p:txBody>
          <a:bodyPr/>
          <a:lstStyle/>
          <a:p>
            <a:pPr marL="342900" indent="-342900">
              <a:spcBef>
                <a:spcPct val="20000"/>
              </a:spcBef>
              <a:buClr>
                <a:srgbClr val="400561"/>
              </a:buClr>
              <a:buFont typeface="Wingdings" pitchFamily="2" charset="2"/>
              <a:buChar char="§"/>
              <a:defRPr/>
            </a:pPr>
            <a:r>
              <a:rPr lang="en-US" altLang="ko-KR" b="1" kern="0" dirty="0">
                <a:solidFill>
                  <a:srgbClr val="000000"/>
                </a:solidFill>
                <a:ea typeface="굴림" charset="-127"/>
              </a:rPr>
              <a:t>P/E cycles (provided)</a:t>
            </a:r>
          </a:p>
        </p:txBody>
      </p:sp>
      <p:sp>
        <p:nvSpPr>
          <p:cNvPr id="17" name="TextBox 16"/>
          <p:cNvSpPr txBox="1">
            <a:spLocks noChangeArrowheads="1"/>
          </p:cNvSpPr>
          <p:nvPr/>
        </p:nvSpPr>
        <p:spPr bwMode="auto">
          <a:xfrm>
            <a:off x="6704013" y="2087563"/>
            <a:ext cx="1893887"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solidFill>
                  <a:srgbClr val="FF0000"/>
                </a:solidFill>
              </a:rPr>
              <a:t>A few thousand</a:t>
            </a:r>
          </a:p>
        </p:txBody>
      </p:sp>
      <p:sp>
        <p:nvSpPr>
          <p:cNvPr id="24590" name="TextBox 11"/>
          <p:cNvSpPr txBox="1">
            <a:spLocks noChangeArrowheads="1"/>
          </p:cNvSpPr>
          <p:nvPr/>
        </p:nvSpPr>
        <p:spPr bwMode="auto">
          <a:xfrm>
            <a:off x="6329363" y="3551238"/>
            <a:ext cx="2409825" cy="1754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1800">
                <a:solidFill>
                  <a:srgbClr val="000000"/>
                </a:solidFill>
              </a:rPr>
              <a:t>Writing </a:t>
            </a:r>
          </a:p>
          <a:p>
            <a:pPr algn="ctr" eaLnBrk="1" hangingPunct="1"/>
            <a:r>
              <a:rPr lang="en-US" sz="1800">
                <a:solidFill>
                  <a:srgbClr val="000000"/>
                </a:solidFill>
              </a:rPr>
              <a:t>the full capacity </a:t>
            </a:r>
          </a:p>
          <a:p>
            <a:pPr algn="ctr" eaLnBrk="1" hangingPunct="1"/>
            <a:r>
              <a:rPr lang="en-US" sz="1800">
                <a:solidFill>
                  <a:srgbClr val="000000"/>
                </a:solidFill>
              </a:rPr>
              <a:t>of the drive </a:t>
            </a:r>
          </a:p>
          <a:p>
            <a:pPr algn="ctr" eaLnBrk="1" hangingPunct="1"/>
            <a:r>
              <a:rPr lang="en-US" sz="1800">
                <a:solidFill>
                  <a:srgbClr val="0000FF"/>
                </a:solidFill>
              </a:rPr>
              <a:t>10 times per day </a:t>
            </a:r>
          </a:p>
          <a:p>
            <a:pPr algn="ctr" eaLnBrk="1" hangingPunct="1"/>
            <a:r>
              <a:rPr lang="en-US" sz="1800">
                <a:solidFill>
                  <a:srgbClr val="0000FF"/>
                </a:solidFill>
              </a:rPr>
              <a:t>for 5 years </a:t>
            </a:r>
          </a:p>
          <a:p>
            <a:pPr algn="ctr" eaLnBrk="1" hangingPunct="1"/>
            <a:r>
              <a:rPr lang="en-US" sz="1800">
                <a:solidFill>
                  <a:srgbClr val="000000"/>
                </a:solidFill>
              </a:rPr>
              <a:t>(STEC)</a:t>
            </a:r>
          </a:p>
        </p:txBody>
      </p:sp>
      <p:sp>
        <p:nvSpPr>
          <p:cNvPr id="22" name="TextBox 21"/>
          <p:cNvSpPr txBox="1">
            <a:spLocks noChangeArrowheads="1"/>
          </p:cNvSpPr>
          <p:nvPr/>
        </p:nvSpPr>
        <p:spPr bwMode="auto">
          <a:xfrm>
            <a:off x="6704013" y="5603875"/>
            <a:ext cx="2011362"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solidFill>
                  <a:srgbClr val="FF0000"/>
                </a:solidFill>
              </a:rPr>
              <a:t>&gt; 50k P/E cycles</a:t>
            </a:r>
          </a:p>
        </p:txBody>
      </p:sp>
      <p:sp>
        <p:nvSpPr>
          <p:cNvPr id="208905" name="Slide Number Placeholder 1"/>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B08329-B652-724B-978B-915F0D48DA23}" type="slidenum">
              <a:rPr lang="en-US" sz="1600">
                <a:solidFill>
                  <a:srgbClr val="000000"/>
                </a:solidFill>
                <a:latin typeface="Garamond" charset="0"/>
              </a:rPr>
              <a:pPr eaLnBrk="1" hangingPunct="1"/>
              <a:t>351</a:t>
            </a:fld>
            <a:endParaRPr lang="en-US" sz="1600">
              <a:solidFill>
                <a:srgbClr val="000000"/>
              </a:solidFill>
              <a:latin typeface="Garamond" charset="0"/>
            </a:endParaRPr>
          </a:p>
        </p:txBody>
      </p:sp>
      <p:grpSp>
        <p:nvGrpSpPr>
          <p:cNvPr id="5" name="Group 4"/>
          <p:cNvGrpSpPr>
            <a:grpSpLocks/>
          </p:cNvGrpSpPr>
          <p:nvPr/>
        </p:nvGrpSpPr>
        <p:grpSpPr bwMode="auto">
          <a:xfrm>
            <a:off x="6353175" y="2008188"/>
            <a:ext cx="2362200" cy="4046537"/>
            <a:chOff x="6353175" y="2007554"/>
            <a:chExt cx="2362200" cy="4046854"/>
          </a:xfrm>
        </p:grpSpPr>
        <p:sp>
          <p:nvSpPr>
            <p:cNvPr id="208907" name="Oval 15"/>
            <p:cNvSpPr>
              <a:spLocks noChangeArrowheads="1"/>
            </p:cNvSpPr>
            <p:nvPr/>
          </p:nvSpPr>
          <p:spPr bwMode="auto">
            <a:xfrm>
              <a:off x="6353175" y="2007554"/>
              <a:ext cx="2362200" cy="526414"/>
            </a:xfrm>
            <a:prstGeom prst="ellipse">
              <a:avLst/>
            </a:prstGeom>
            <a:noFill/>
            <a:ln w="28575">
              <a:solidFill>
                <a:schemeClr val="tx1"/>
              </a:solidFill>
              <a:prstDash val="sysDash"/>
              <a:round/>
              <a:headEnd/>
              <a:tailEnd/>
            </a:ln>
            <a:extLst>
              <a:ext uri="{909E8E84-426E-40dd-AFC4-6F175D3DCCD1}">
                <a14:hiddenFill xmlns="" xmlns:a14="http://schemas.microsoft.com/office/drawing/2010/main">
                  <a:solidFill>
                    <a:srgbClr val="FFFFFF"/>
                  </a:solidFill>
                </a14:hiddenFill>
              </a:ext>
            </a:extLst>
          </p:spPr>
          <p:txBody>
            <a:bodyPr/>
            <a:lstStyle/>
            <a:p>
              <a:pPr eaLnBrk="0" hangingPunct="0"/>
              <a:endParaRPr lang="en-US">
                <a:solidFill>
                  <a:srgbClr val="000000"/>
                </a:solidFill>
              </a:endParaRPr>
            </a:p>
          </p:txBody>
        </p:sp>
        <p:sp>
          <p:nvSpPr>
            <p:cNvPr id="208908" name="Oval 15"/>
            <p:cNvSpPr>
              <a:spLocks noChangeArrowheads="1"/>
            </p:cNvSpPr>
            <p:nvPr/>
          </p:nvSpPr>
          <p:spPr bwMode="auto">
            <a:xfrm>
              <a:off x="6353175" y="5527994"/>
              <a:ext cx="2362200" cy="526414"/>
            </a:xfrm>
            <a:prstGeom prst="ellipse">
              <a:avLst/>
            </a:prstGeom>
            <a:noFill/>
            <a:ln w="28575">
              <a:solidFill>
                <a:schemeClr val="tx1"/>
              </a:solidFill>
              <a:prstDash val="sysDash"/>
              <a:round/>
              <a:headEnd/>
              <a:tailEnd/>
            </a:ln>
            <a:extLst>
              <a:ext uri="{909E8E84-426E-40dd-AFC4-6F175D3DCCD1}">
                <a14:hiddenFill xmlns="" xmlns:a14="http://schemas.microsoft.com/office/drawing/2010/main">
                  <a:solidFill>
                    <a:srgbClr val="FFFFFF"/>
                  </a:solidFill>
                </a14:hiddenFill>
              </a:ext>
            </a:extLst>
          </p:spPr>
          <p:txBody>
            <a:bodyPr/>
            <a:lstStyle/>
            <a:p>
              <a:pPr eaLnBrk="0" hangingPunct="0"/>
              <a:endParaRPr lang="en-US">
                <a:solidFill>
                  <a:srgbClr val="000000"/>
                </a:solidFill>
              </a:endParaRPr>
            </a:p>
          </p:txBody>
        </p:sp>
      </p:grpSp>
    </p:spTree>
    <p:extLst>
      <p:ext uri="{BB962C8B-B14F-4D97-AF65-F5344CB8AC3E}">
        <p14:creationId xmlns:p14="http://schemas.microsoft.com/office/powerpoint/2010/main" val="22339465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459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P spid="24590" grpId="0"/>
      <p:bldP spid="22" grpId="0"/>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Title 1"/>
          <p:cNvSpPr>
            <a:spLocks noGrp="1"/>
          </p:cNvSpPr>
          <p:nvPr>
            <p:ph type="title"/>
          </p:nvPr>
        </p:nvSpPr>
        <p:spPr>
          <a:xfrm>
            <a:off x="228600" y="152400"/>
            <a:ext cx="8915400" cy="1066800"/>
          </a:xfrm>
        </p:spPr>
        <p:txBody>
          <a:bodyPr/>
          <a:lstStyle/>
          <a:p>
            <a:r>
              <a:rPr lang="en-US">
                <a:latin typeface="Garamond" charset="0"/>
              </a:rPr>
              <a:t>NAND Flash Memory is Increasingly Noisy</a:t>
            </a:r>
          </a:p>
        </p:txBody>
      </p:sp>
      <p:pic>
        <p:nvPicPr>
          <p:cNvPr id="210946"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03575" y="2306638"/>
            <a:ext cx="2533650" cy="1733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0947" name="TextBox 58"/>
          <p:cNvSpPr txBox="1">
            <a:spLocks noChangeArrowheads="1"/>
          </p:cNvSpPr>
          <p:nvPr/>
        </p:nvSpPr>
        <p:spPr bwMode="auto">
          <a:xfrm>
            <a:off x="3368675" y="2925763"/>
            <a:ext cx="2201863"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800">
                <a:solidFill>
                  <a:srgbClr val="FFFFFF"/>
                </a:solidFill>
              </a:rPr>
              <a:t>Noisy NAND</a:t>
            </a:r>
          </a:p>
        </p:txBody>
      </p:sp>
      <p:cxnSp>
        <p:nvCxnSpPr>
          <p:cNvPr id="210948" name="Straight Arrow Connector 7"/>
          <p:cNvCxnSpPr>
            <a:cxnSpLocks noChangeShapeType="1"/>
          </p:cNvCxnSpPr>
          <p:nvPr/>
        </p:nvCxnSpPr>
        <p:spPr bwMode="auto">
          <a:xfrm>
            <a:off x="2141538" y="3157538"/>
            <a:ext cx="1060450" cy="0"/>
          </a:xfrm>
          <a:prstGeom prst="straightConnector1">
            <a:avLst/>
          </a:prstGeom>
          <a:noFill/>
          <a:ln w="57150">
            <a:solidFill>
              <a:schemeClr val="tx1"/>
            </a:solidFill>
            <a:round/>
            <a:headEnd/>
            <a:tailEnd type="arrow" w="med" len="med"/>
          </a:ln>
          <a:extLst>
            <a:ext uri="{909E8E84-426E-40dd-AFC4-6F175D3DCCD1}">
              <a14:hiddenFill xmlns="" xmlns:a14="http://schemas.microsoft.com/office/drawing/2010/main">
                <a:noFill/>
              </a14:hiddenFill>
            </a:ext>
          </a:extLst>
        </p:spPr>
      </p:cxnSp>
      <p:cxnSp>
        <p:nvCxnSpPr>
          <p:cNvPr id="210949" name="Straight Arrow Connector 8"/>
          <p:cNvCxnSpPr>
            <a:cxnSpLocks noChangeShapeType="1"/>
          </p:cNvCxnSpPr>
          <p:nvPr/>
        </p:nvCxnSpPr>
        <p:spPr bwMode="auto">
          <a:xfrm>
            <a:off x="5683250" y="3151188"/>
            <a:ext cx="1060450" cy="0"/>
          </a:xfrm>
          <a:prstGeom prst="straightConnector1">
            <a:avLst/>
          </a:prstGeom>
          <a:noFill/>
          <a:ln w="57150">
            <a:solidFill>
              <a:schemeClr val="tx1"/>
            </a:solidFill>
            <a:round/>
            <a:headEnd/>
            <a:tailEnd type="arrow" w="med" len="med"/>
          </a:ln>
          <a:extLst>
            <a:ext uri="{909E8E84-426E-40dd-AFC4-6F175D3DCCD1}">
              <a14:hiddenFill xmlns="" xmlns:a14="http://schemas.microsoft.com/office/drawing/2010/main">
                <a:noFill/>
              </a14:hiddenFill>
            </a:ext>
          </a:extLst>
        </p:spPr>
      </p:cxnSp>
      <p:sp>
        <p:nvSpPr>
          <p:cNvPr id="210950" name="TextBox 67"/>
          <p:cNvSpPr txBox="1">
            <a:spLocks noChangeArrowheads="1"/>
          </p:cNvSpPr>
          <p:nvPr/>
        </p:nvSpPr>
        <p:spPr bwMode="auto">
          <a:xfrm>
            <a:off x="828675" y="2874963"/>
            <a:ext cx="10160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2800">
                <a:solidFill>
                  <a:srgbClr val="000000"/>
                </a:solidFill>
              </a:rPr>
              <a:t>Write</a:t>
            </a:r>
          </a:p>
        </p:txBody>
      </p:sp>
      <p:sp>
        <p:nvSpPr>
          <p:cNvPr id="210951" name="TextBox 68"/>
          <p:cNvSpPr txBox="1">
            <a:spLocks noChangeArrowheads="1"/>
          </p:cNvSpPr>
          <p:nvPr/>
        </p:nvSpPr>
        <p:spPr bwMode="auto">
          <a:xfrm>
            <a:off x="6958013" y="2817813"/>
            <a:ext cx="10445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2800">
                <a:solidFill>
                  <a:srgbClr val="000000"/>
                </a:solidFill>
              </a:rPr>
              <a:t>Read</a:t>
            </a:r>
          </a:p>
        </p:txBody>
      </p:sp>
      <p:sp>
        <p:nvSpPr>
          <p:cNvPr id="210952" name="Slide Number Placeholder 1"/>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20627D4-C87F-CD43-AD6C-67E22DBAAEEB}" type="slidenum">
              <a:rPr lang="en-US" sz="1600">
                <a:solidFill>
                  <a:srgbClr val="000000"/>
                </a:solidFill>
                <a:latin typeface="Garamond" charset="0"/>
              </a:rPr>
              <a:pPr eaLnBrk="1" hangingPunct="1"/>
              <a:t>352</a:t>
            </a:fld>
            <a:endParaRPr lang="en-US" sz="1600">
              <a:solidFill>
                <a:srgbClr val="000000"/>
              </a:solidFill>
              <a:latin typeface="Garamond" charset="0"/>
            </a:endParaRPr>
          </a:p>
        </p:txBody>
      </p:sp>
    </p:spTree>
    <p:extLst>
      <p:ext uri="{BB962C8B-B14F-4D97-AF65-F5344CB8AC3E}">
        <p14:creationId xmlns:p14="http://schemas.microsoft.com/office/powerpoint/2010/main" val="2004125158"/>
      </p:ext>
    </p:extLst>
  </p:cSld>
  <p:clrMapOvr>
    <a:masterClrMapping/>
  </p:clrMapOvr>
  <p:transition/>
  <p:timing>
    <p:tnLst>
      <p:par>
        <p:cTn id="1" dur="indefinite" restart="never" nodeType="tmRoot"/>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Title 1"/>
          <p:cNvSpPr>
            <a:spLocks noGrp="1"/>
          </p:cNvSpPr>
          <p:nvPr>
            <p:ph type="title"/>
          </p:nvPr>
        </p:nvSpPr>
        <p:spPr>
          <a:xfrm>
            <a:off x="228600" y="152400"/>
            <a:ext cx="8915400" cy="1066800"/>
          </a:xfrm>
        </p:spPr>
        <p:txBody>
          <a:bodyPr/>
          <a:lstStyle/>
          <a:p>
            <a:r>
              <a:rPr lang="en-US" altLang="zh-CN" sz="3600">
                <a:latin typeface="Garamond" charset="0"/>
                <a:ea typeface="SimSun" charset="0"/>
                <a:cs typeface="SimSun" charset="0"/>
              </a:rPr>
              <a:t>Future NAND Flash-based Storage Architecture</a:t>
            </a:r>
            <a:endParaRPr lang="en-US" sz="3600">
              <a:latin typeface="Garamond" charset="0"/>
            </a:endParaRPr>
          </a:p>
        </p:txBody>
      </p:sp>
      <p:pic>
        <p:nvPicPr>
          <p:cNvPr id="211970"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163" y="2305050"/>
            <a:ext cx="1844676" cy="144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11971"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163" y="1084263"/>
            <a:ext cx="1905001" cy="1296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cxnSp>
        <p:nvCxnSpPr>
          <p:cNvPr id="27" name="Straight Connector 26"/>
          <p:cNvCxnSpPr>
            <a:cxnSpLocks noChangeShapeType="1"/>
          </p:cNvCxnSpPr>
          <p:nvPr/>
        </p:nvCxnSpPr>
        <p:spPr bwMode="auto">
          <a:xfrm>
            <a:off x="4316413" y="2522538"/>
            <a:ext cx="987425" cy="0"/>
          </a:xfrm>
          <a:prstGeom prst="line">
            <a:avLst/>
          </a:prstGeom>
          <a:noFill/>
          <a:ln w="57150">
            <a:solidFill>
              <a:schemeClr val="tx1"/>
            </a:solidFill>
            <a:round/>
            <a:headEnd/>
            <a:tailEnd type="triangle" w="med" len="med"/>
          </a:ln>
          <a:effectLst>
            <a:outerShdw blurRad="63500" dist="20000" dir="5400000" rotWithShape="0">
              <a:srgbClr val="000000">
                <a:alpha val="37999"/>
              </a:srgbClr>
            </a:outerShdw>
          </a:effectLst>
          <a:extLst>
            <a:ext uri="{909E8E84-426E-40dd-AFC4-6F175D3DCCD1}">
              <a14:hiddenFill xmlns="" xmlns:a14="http://schemas.microsoft.com/office/drawing/2010/main">
                <a:noFill/>
              </a14:hiddenFill>
            </a:ext>
          </a:extLst>
        </p:spPr>
      </p:cxnSp>
      <p:grpSp>
        <p:nvGrpSpPr>
          <p:cNvPr id="28" name="Group 21"/>
          <p:cNvGrpSpPr>
            <a:grpSpLocks/>
          </p:cNvGrpSpPr>
          <p:nvPr/>
        </p:nvGrpSpPr>
        <p:grpSpPr bwMode="auto">
          <a:xfrm>
            <a:off x="1570038" y="1379538"/>
            <a:ext cx="2673350" cy="2362200"/>
            <a:chOff x="2057400" y="1531938"/>
            <a:chExt cx="2673350" cy="2362200"/>
          </a:xfrm>
        </p:grpSpPr>
        <p:cxnSp>
          <p:nvCxnSpPr>
            <p:cNvPr id="29" name="Straight Connector 28"/>
            <p:cNvCxnSpPr>
              <a:cxnSpLocks noChangeShapeType="1"/>
            </p:cNvCxnSpPr>
            <p:nvPr/>
          </p:nvCxnSpPr>
          <p:spPr bwMode="auto">
            <a:xfrm>
              <a:off x="2057400" y="2674938"/>
              <a:ext cx="914400" cy="0"/>
            </a:xfrm>
            <a:prstGeom prst="line">
              <a:avLst/>
            </a:prstGeom>
            <a:noFill/>
            <a:ln w="57150">
              <a:solidFill>
                <a:schemeClr val="tx1"/>
              </a:solidFill>
              <a:round/>
              <a:headEnd/>
              <a:tailEnd type="triangle" w="med" len="med"/>
            </a:ln>
            <a:effectLst>
              <a:outerShdw blurRad="63500" dist="20000" dir="5400000" rotWithShape="0">
                <a:srgbClr val="000000">
                  <a:alpha val="37999"/>
                </a:srgbClr>
              </a:outerShdw>
            </a:effectLst>
            <a:extLst>
              <a:ext uri="{909E8E84-426E-40dd-AFC4-6F175D3DCCD1}">
                <a14:hiddenFill xmlns="" xmlns:a14="http://schemas.microsoft.com/office/drawing/2010/main">
                  <a:noFill/>
                </a14:hiddenFill>
              </a:ext>
            </a:extLst>
          </p:spPr>
        </p:cxnSp>
        <p:grpSp>
          <p:nvGrpSpPr>
            <p:cNvPr id="211990" name="Group 16"/>
            <p:cNvGrpSpPr>
              <a:grpSpLocks/>
            </p:cNvGrpSpPr>
            <p:nvPr/>
          </p:nvGrpSpPr>
          <p:grpSpPr bwMode="auto">
            <a:xfrm>
              <a:off x="3021013" y="1531938"/>
              <a:ext cx="1709737" cy="2362200"/>
              <a:chOff x="2971800" y="1531938"/>
              <a:chExt cx="1709738" cy="2362200"/>
            </a:xfrm>
          </p:grpSpPr>
          <p:sp>
            <p:nvSpPr>
              <p:cNvPr id="31" name="Rectangle 30"/>
              <p:cNvSpPr/>
              <p:nvPr/>
            </p:nvSpPr>
            <p:spPr>
              <a:xfrm>
                <a:off x="2971799" y="1531938"/>
                <a:ext cx="1676401" cy="23622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ea typeface="ＭＳ Ｐゴシック" pitchFamily="34" charset="-128"/>
                  </a:defRPr>
                </a:lvl1pPr>
                <a:lvl2pPr marL="742950" indent="-285750" eaLnBrk="0" hangingPunct="0">
                  <a:defRPr>
                    <a:solidFill>
                      <a:schemeClr val="tx1"/>
                    </a:solidFill>
                    <a:latin typeface="Arial" pitchFamily="34" charset="0"/>
                    <a:ea typeface="ＭＳ Ｐゴシック" pitchFamily="34" charset="-128"/>
                  </a:defRPr>
                </a:lvl2pPr>
                <a:lvl3pPr marL="1143000" indent="-228600" eaLnBrk="0" hangingPunct="0">
                  <a:defRPr>
                    <a:solidFill>
                      <a:schemeClr val="tx1"/>
                    </a:solidFill>
                    <a:latin typeface="Arial" pitchFamily="34" charset="0"/>
                    <a:ea typeface="ＭＳ Ｐゴシック" pitchFamily="34" charset="-128"/>
                  </a:defRPr>
                </a:lvl3pPr>
                <a:lvl4pPr marL="1600200" indent="-228600" eaLnBrk="0" hangingPunct="0">
                  <a:defRPr>
                    <a:solidFill>
                      <a:schemeClr val="tx1"/>
                    </a:solidFill>
                    <a:latin typeface="Arial" pitchFamily="34" charset="0"/>
                    <a:ea typeface="ＭＳ Ｐゴシック" pitchFamily="34" charset="-128"/>
                  </a:defRPr>
                </a:lvl4pPr>
                <a:lvl5pPr marL="2057400" indent="-228600" eaLnBrk="0" hangingPunct="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lgn="ctr">
                  <a:defRPr/>
                </a:pPr>
                <a:endParaRPr lang="en-US" altLang="en-US" smtClean="0">
                  <a:solidFill>
                    <a:srgbClr val="FFFFFF"/>
                  </a:solidFill>
                </a:endParaRPr>
              </a:p>
            </p:txBody>
          </p:sp>
          <p:sp>
            <p:nvSpPr>
              <p:cNvPr id="211992" name="TextBox 16"/>
              <p:cNvSpPr txBox="1">
                <a:spLocks noChangeArrowheads="1"/>
              </p:cNvSpPr>
              <p:nvPr/>
            </p:nvSpPr>
            <p:spPr bwMode="auto">
              <a:xfrm>
                <a:off x="2971800" y="2063750"/>
                <a:ext cx="1709738" cy="1200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solidFill>
                      <a:srgbClr val="000000"/>
                    </a:solidFill>
                  </a:rPr>
                  <a:t>Memory</a:t>
                </a:r>
              </a:p>
              <a:p>
                <a:pPr algn="ctr"/>
                <a:r>
                  <a:rPr lang="en-US">
                    <a:solidFill>
                      <a:srgbClr val="000000"/>
                    </a:solidFill>
                  </a:rPr>
                  <a:t>Signal </a:t>
                </a:r>
              </a:p>
              <a:p>
                <a:pPr algn="ctr"/>
                <a:r>
                  <a:rPr lang="en-US">
                    <a:solidFill>
                      <a:srgbClr val="000000"/>
                    </a:solidFill>
                  </a:rPr>
                  <a:t>Processing</a:t>
                </a:r>
              </a:p>
            </p:txBody>
          </p:sp>
        </p:grpSp>
      </p:grpSp>
      <p:grpSp>
        <p:nvGrpSpPr>
          <p:cNvPr id="33" name="Group 20"/>
          <p:cNvGrpSpPr>
            <a:grpSpLocks/>
          </p:cNvGrpSpPr>
          <p:nvPr/>
        </p:nvGrpSpPr>
        <p:grpSpPr bwMode="auto">
          <a:xfrm>
            <a:off x="5380038" y="1379538"/>
            <a:ext cx="1676400" cy="2362200"/>
            <a:chOff x="5867400" y="1531938"/>
            <a:chExt cx="1676400" cy="2362200"/>
          </a:xfrm>
        </p:grpSpPr>
        <p:sp>
          <p:nvSpPr>
            <p:cNvPr id="34" name="Rectangle 33"/>
            <p:cNvSpPr/>
            <p:nvPr/>
          </p:nvSpPr>
          <p:spPr>
            <a:xfrm>
              <a:off x="5867400" y="1531938"/>
              <a:ext cx="1676400" cy="23622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ea typeface="ＭＳ Ｐゴシック" pitchFamily="34" charset="-128"/>
                </a:defRPr>
              </a:lvl1pPr>
              <a:lvl2pPr marL="742950" indent="-285750" eaLnBrk="0" hangingPunct="0">
                <a:defRPr>
                  <a:solidFill>
                    <a:schemeClr val="tx1"/>
                  </a:solidFill>
                  <a:latin typeface="Arial" pitchFamily="34" charset="0"/>
                  <a:ea typeface="ＭＳ Ｐゴシック" pitchFamily="34" charset="-128"/>
                </a:defRPr>
              </a:lvl2pPr>
              <a:lvl3pPr marL="1143000" indent="-228600" eaLnBrk="0" hangingPunct="0">
                <a:defRPr>
                  <a:solidFill>
                    <a:schemeClr val="tx1"/>
                  </a:solidFill>
                  <a:latin typeface="Arial" pitchFamily="34" charset="0"/>
                  <a:ea typeface="ＭＳ Ｐゴシック" pitchFamily="34" charset="-128"/>
                </a:defRPr>
              </a:lvl3pPr>
              <a:lvl4pPr marL="1600200" indent="-228600" eaLnBrk="0" hangingPunct="0">
                <a:defRPr>
                  <a:solidFill>
                    <a:schemeClr val="tx1"/>
                  </a:solidFill>
                  <a:latin typeface="Arial" pitchFamily="34" charset="0"/>
                  <a:ea typeface="ＭＳ Ｐゴシック" pitchFamily="34" charset="-128"/>
                </a:defRPr>
              </a:lvl4pPr>
              <a:lvl5pPr marL="2057400" indent="-228600" eaLnBrk="0" hangingPunct="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lgn="ctr">
                <a:defRPr/>
              </a:pPr>
              <a:endParaRPr lang="en-US" altLang="en-US" smtClean="0">
                <a:solidFill>
                  <a:srgbClr val="FFFFFF"/>
                </a:solidFill>
              </a:endParaRPr>
            </a:p>
          </p:txBody>
        </p:sp>
        <p:sp>
          <p:nvSpPr>
            <p:cNvPr id="211988" name="TextBox 17"/>
            <p:cNvSpPr txBox="1">
              <a:spLocks noChangeArrowheads="1"/>
            </p:cNvSpPr>
            <p:nvPr/>
          </p:nvSpPr>
          <p:spPr bwMode="auto">
            <a:xfrm>
              <a:off x="5867400" y="2217738"/>
              <a:ext cx="1606550" cy="831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solidFill>
                    <a:srgbClr val="000000"/>
                  </a:solidFill>
                </a:rPr>
                <a:t>Error</a:t>
              </a:r>
            </a:p>
            <a:p>
              <a:pPr algn="ctr"/>
              <a:r>
                <a:rPr lang="en-US">
                  <a:solidFill>
                    <a:srgbClr val="000000"/>
                  </a:solidFill>
                </a:rPr>
                <a:t>Correction</a:t>
              </a:r>
            </a:p>
          </p:txBody>
        </p:sp>
      </p:grpSp>
      <p:sp>
        <p:nvSpPr>
          <p:cNvPr id="211975" name="TextBox 18"/>
          <p:cNvSpPr txBox="1">
            <a:spLocks noChangeArrowheads="1"/>
          </p:cNvSpPr>
          <p:nvPr/>
        </p:nvSpPr>
        <p:spPr bwMode="auto">
          <a:xfrm>
            <a:off x="4160838" y="1800225"/>
            <a:ext cx="1249362"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800">
                <a:solidFill>
                  <a:srgbClr val="000000"/>
                </a:solidFill>
              </a:rPr>
              <a:t>Raw Bit </a:t>
            </a:r>
          </a:p>
          <a:p>
            <a:pPr algn="ctr"/>
            <a:r>
              <a:rPr lang="en-US" sz="1800">
                <a:solidFill>
                  <a:srgbClr val="000000"/>
                </a:solidFill>
              </a:rPr>
              <a:t>Error Rate</a:t>
            </a:r>
          </a:p>
        </p:txBody>
      </p:sp>
      <p:grpSp>
        <p:nvGrpSpPr>
          <p:cNvPr id="38" name="Group 24"/>
          <p:cNvGrpSpPr>
            <a:grpSpLocks/>
          </p:cNvGrpSpPr>
          <p:nvPr/>
        </p:nvGrpSpPr>
        <p:grpSpPr bwMode="auto">
          <a:xfrm>
            <a:off x="7056438" y="1800225"/>
            <a:ext cx="1684337" cy="696913"/>
            <a:chOff x="7482840" y="1824724"/>
            <a:chExt cx="1685077" cy="697814"/>
          </a:xfrm>
        </p:grpSpPr>
        <p:cxnSp>
          <p:nvCxnSpPr>
            <p:cNvPr id="39" name="Straight Connector 38"/>
            <p:cNvCxnSpPr>
              <a:cxnSpLocks noChangeShapeType="1"/>
            </p:cNvCxnSpPr>
            <p:nvPr/>
          </p:nvCxnSpPr>
          <p:spPr bwMode="auto">
            <a:xfrm>
              <a:off x="7619425" y="2522538"/>
              <a:ext cx="1418260" cy="0"/>
            </a:xfrm>
            <a:prstGeom prst="line">
              <a:avLst/>
            </a:prstGeom>
            <a:noFill/>
            <a:ln w="57150">
              <a:solidFill>
                <a:schemeClr val="tx1"/>
              </a:solidFill>
              <a:round/>
              <a:headEnd/>
              <a:tailEnd type="triangle" w="med" len="med"/>
            </a:ln>
            <a:effectLst>
              <a:outerShdw blurRad="63500" dist="20000" dir="5400000" rotWithShape="0">
                <a:srgbClr val="000000">
                  <a:alpha val="37999"/>
                </a:srgbClr>
              </a:outerShdw>
            </a:effectLst>
            <a:extLst>
              <a:ext uri="{909E8E84-426E-40dd-AFC4-6F175D3DCCD1}">
                <a14:hiddenFill xmlns="" xmlns:a14="http://schemas.microsoft.com/office/drawing/2010/main">
                  <a:noFill/>
                </a14:hiddenFill>
              </a:ext>
            </a:extLst>
          </p:spPr>
        </p:cxnSp>
        <p:sp>
          <p:nvSpPr>
            <p:cNvPr id="211986" name="TextBox 20"/>
            <p:cNvSpPr txBox="1">
              <a:spLocks noChangeArrowheads="1"/>
            </p:cNvSpPr>
            <p:nvPr/>
          </p:nvSpPr>
          <p:spPr bwMode="auto">
            <a:xfrm>
              <a:off x="7482840" y="1824724"/>
              <a:ext cx="1685077"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800">
                  <a:solidFill>
                    <a:srgbClr val="000000"/>
                  </a:solidFill>
                </a:rPr>
                <a:t>Uncorrectable </a:t>
              </a:r>
            </a:p>
            <a:p>
              <a:pPr algn="ctr"/>
              <a:r>
                <a:rPr lang="en-US" sz="1800">
                  <a:solidFill>
                    <a:srgbClr val="000000"/>
                  </a:solidFill>
                </a:rPr>
                <a:t>BER &lt; 10</a:t>
              </a:r>
              <a:r>
                <a:rPr lang="en-US" sz="1800" baseline="30000">
                  <a:solidFill>
                    <a:srgbClr val="000000"/>
                  </a:solidFill>
                </a:rPr>
                <a:t>-15</a:t>
              </a:r>
            </a:p>
          </p:txBody>
        </p:sp>
      </p:grpSp>
      <p:sp>
        <p:nvSpPr>
          <p:cNvPr id="211977" name="TextBox 17"/>
          <p:cNvSpPr txBox="1">
            <a:spLocks noChangeArrowheads="1"/>
          </p:cNvSpPr>
          <p:nvPr/>
        </p:nvSpPr>
        <p:spPr bwMode="auto">
          <a:xfrm>
            <a:off x="11113" y="2114550"/>
            <a:ext cx="116363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rPr>
              <a:t>Noisy</a:t>
            </a:r>
          </a:p>
        </p:txBody>
      </p:sp>
      <p:sp>
        <p:nvSpPr>
          <p:cNvPr id="44" name="TextBox 43"/>
          <p:cNvSpPr txBox="1">
            <a:spLocks noChangeArrowheads="1"/>
          </p:cNvSpPr>
          <p:nvPr/>
        </p:nvSpPr>
        <p:spPr bwMode="auto">
          <a:xfrm>
            <a:off x="4418013" y="2619375"/>
            <a:ext cx="658812"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800">
                <a:solidFill>
                  <a:srgbClr val="000000"/>
                </a:solidFill>
              </a:rPr>
              <a:t>High</a:t>
            </a:r>
          </a:p>
        </p:txBody>
      </p:sp>
      <p:sp>
        <p:nvSpPr>
          <p:cNvPr id="45" name="TextBox 44"/>
          <p:cNvSpPr txBox="1">
            <a:spLocks noChangeArrowheads="1"/>
          </p:cNvSpPr>
          <p:nvPr/>
        </p:nvSpPr>
        <p:spPr bwMode="auto">
          <a:xfrm>
            <a:off x="4295775" y="2619375"/>
            <a:ext cx="865188"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800" b="1">
                <a:solidFill>
                  <a:srgbClr val="FF0000"/>
                </a:solidFill>
              </a:rPr>
              <a:t>Lower</a:t>
            </a:r>
          </a:p>
        </p:txBody>
      </p:sp>
      <p:sp>
        <p:nvSpPr>
          <p:cNvPr id="211980" name="Slide Number Placeholder 1"/>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6C87E67-9A24-9A4D-9794-E3D0DFA14B4E}" type="slidenum">
              <a:rPr lang="en-US" sz="1600">
                <a:solidFill>
                  <a:srgbClr val="000000"/>
                </a:solidFill>
                <a:latin typeface="Garamond" charset="0"/>
              </a:rPr>
              <a:pPr eaLnBrk="1" hangingPunct="1"/>
              <a:t>353</a:t>
            </a:fld>
            <a:endParaRPr lang="en-US" sz="1600">
              <a:solidFill>
                <a:srgbClr val="000000"/>
              </a:solidFill>
              <a:latin typeface="Garamond" charset="0"/>
            </a:endParaRPr>
          </a:p>
        </p:txBody>
      </p:sp>
      <p:sp>
        <p:nvSpPr>
          <p:cNvPr id="24" name="TextBox 21"/>
          <p:cNvSpPr txBox="1">
            <a:spLocks noChangeArrowheads="1"/>
          </p:cNvSpPr>
          <p:nvPr/>
        </p:nvSpPr>
        <p:spPr bwMode="auto">
          <a:xfrm>
            <a:off x="152400" y="4641850"/>
            <a:ext cx="7094538" cy="46196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a:solidFill>
                  <a:srgbClr val="FF0000"/>
                </a:solidFill>
              </a:rPr>
              <a:t>Build reliable error models for NAND flash memory </a:t>
            </a:r>
          </a:p>
        </p:txBody>
      </p:sp>
      <p:sp>
        <p:nvSpPr>
          <p:cNvPr id="25" name="TextBox 21"/>
          <p:cNvSpPr txBox="1">
            <a:spLocks noChangeArrowheads="1"/>
          </p:cNvSpPr>
          <p:nvPr/>
        </p:nvSpPr>
        <p:spPr bwMode="auto">
          <a:xfrm>
            <a:off x="142875" y="5118100"/>
            <a:ext cx="8424863" cy="46196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a:solidFill>
                  <a:srgbClr val="FF0000"/>
                </a:solidFill>
              </a:rPr>
              <a:t>Design efficient reliability mechanisms based on the model</a:t>
            </a:r>
          </a:p>
        </p:txBody>
      </p:sp>
      <p:sp>
        <p:nvSpPr>
          <p:cNvPr id="26" name="TextBox 21"/>
          <p:cNvSpPr txBox="1">
            <a:spLocks noChangeArrowheads="1"/>
          </p:cNvSpPr>
          <p:nvPr/>
        </p:nvSpPr>
        <p:spPr bwMode="auto">
          <a:xfrm>
            <a:off x="139700" y="4184650"/>
            <a:ext cx="1673225" cy="46196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a:solidFill>
                  <a:srgbClr val="0000FF"/>
                </a:solidFill>
              </a:rPr>
              <a:t>Our Goals:</a:t>
            </a:r>
          </a:p>
        </p:txBody>
      </p:sp>
      <p:sp>
        <p:nvSpPr>
          <p:cNvPr id="30" name="TextBox 29"/>
          <p:cNvSpPr txBox="1">
            <a:spLocks noChangeArrowheads="1"/>
          </p:cNvSpPr>
          <p:nvPr/>
        </p:nvSpPr>
        <p:spPr bwMode="auto">
          <a:xfrm>
            <a:off x="5813425" y="3038475"/>
            <a:ext cx="852488"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800" b="1">
                <a:solidFill>
                  <a:srgbClr val="FF0000"/>
                </a:solidFill>
              </a:rPr>
              <a:t>Better</a:t>
            </a:r>
          </a:p>
        </p:txBody>
      </p:sp>
    </p:spTree>
    <p:extLst>
      <p:ext uri="{BB962C8B-B14F-4D97-AF65-F5344CB8AC3E}">
        <p14:creationId xmlns:p14="http://schemas.microsoft.com/office/powerpoint/2010/main" val="5052731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3" presetClass="exit" presetSubtype="10" fill="hold" grpId="0" nodeType="clickEffect">
                                  <p:stCondLst>
                                    <p:cond delay="0"/>
                                  </p:stCondLst>
                                  <p:childTnLst>
                                    <p:animEffect transition="out" filter="blinds(horizontal)">
                                      <p:cBhvr>
                                        <p:cTn id="18" dur="500"/>
                                        <p:tgtEl>
                                          <p:spTgt spid="44"/>
                                        </p:tgtEl>
                                      </p:cBhvr>
                                    </p:animEffect>
                                    <p:set>
                                      <p:cBhvr>
                                        <p:cTn id="19" dur="1" fill="hold">
                                          <p:stCondLst>
                                            <p:cond delay="499"/>
                                          </p:stCondLst>
                                        </p:cTn>
                                        <p:tgtEl>
                                          <p:spTgt spid="44"/>
                                        </p:tgtEl>
                                        <p:attrNameLst>
                                          <p:attrName>style.visibility</p:attrName>
                                        </p:attrNameLst>
                                      </p:cBhvr>
                                      <p:to>
                                        <p:strVal val="hidden"/>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45"/>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30"/>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26">
                                            <p:bg/>
                                          </p:spTgt>
                                        </p:tgtEl>
                                        <p:attrNameLst>
                                          <p:attrName>style.visibility</p:attrName>
                                        </p:attrNameLst>
                                      </p:cBhvr>
                                      <p:to>
                                        <p:strVal val="visible"/>
                                      </p:to>
                                    </p:set>
                                    <p:animEffect transition="in" filter="blinds(horizontal)">
                                      <p:cBhvr>
                                        <p:cTn id="32" dur="500"/>
                                        <p:tgtEl>
                                          <p:spTgt spid="26">
                                            <p:bg/>
                                          </p:spTgt>
                                        </p:tgtEl>
                                      </p:cBhvr>
                                    </p:animEffect>
                                  </p:childTnLst>
                                </p:cTn>
                              </p:par>
                              <p:par>
                                <p:cTn id="33" presetID="3" presetClass="entr" presetSubtype="10" fill="hold" grpId="0" nodeType="withEffect">
                                  <p:stCondLst>
                                    <p:cond delay="0"/>
                                  </p:stCondLst>
                                  <p:childTnLst>
                                    <p:set>
                                      <p:cBhvr>
                                        <p:cTn id="34" dur="1" fill="hold">
                                          <p:stCondLst>
                                            <p:cond delay="0"/>
                                          </p:stCondLst>
                                        </p:cTn>
                                        <p:tgtEl>
                                          <p:spTgt spid="26">
                                            <p:txEl>
                                              <p:pRg st="0" end="0"/>
                                            </p:txEl>
                                          </p:spTgt>
                                        </p:tgtEl>
                                        <p:attrNameLst>
                                          <p:attrName>style.visibility</p:attrName>
                                        </p:attrNameLst>
                                      </p:cBhvr>
                                      <p:to>
                                        <p:strVal val="visible"/>
                                      </p:to>
                                    </p:set>
                                    <p:animEffect transition="in" filter="blinds(horizontal)">
                                      <p:cBhvr>
                                        <p:cTn id="35" dur="500"/>
                                        <p:tgtEl>
                                          <p:spTgt spid="26">
                                            <p:txEl>
                                              <p:pRg st="0" end="0"/>
                                            </p:txEl>
                                          </p:spTgt>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3" presetClass="entr" presetSubtype="10" fill="hold" grpId="0" nodeType="clickEffect">
                                  <p:stCondLst>
                                    <p:cond delay="0"/>
                                  </p:stCondLst>
                                  <p:childTnLst>
                                    <p:set>
                                      <p:cBhvr>
                                        <p:cTn id="39" dur="1" fill="hold">
                                          <p:stCondLst>
                                            <p:cond delay="0"/>
                                          </p:stCondLst>
                                        </p:cTn>
                                        <p:tgtEl>
                                          <p:spTgt spid="24">
                                            <p:bg/>
                                          </p:spTgt>
                                        </p:tgtEl>
                                        <p:attrNameLst>
                                          <p:attrName>style.visibility</p:attrName>
                                        </p:attrNameLst>
                                      </p:cBhvr>
                                      <p:to>
                                        <p:strVal val="visible"/>
                                      </p:to>
                                    </p:set>
                                    <p:animEffect transition="in" filter="blinds(horizontal)">
                                      <p:cBhvr>
                                        <p:cTn id="40" dur="500"/>
                                        <p:tgtEl>
                                          <p:spTgt spid="24">
                                            <p:bg/>
                                          </p:spTgt>
                                        </p:tgtEl>
                                      </p:cBhvr>
                                    </p:animEffect>
                                  </p:childTnLst>
                                </p:cTn>
                              </p:par>
                              <p:par>
                                <p:cTn id="41" presetID="3" presetClass="entr" presetSubtype="10" fill="hold" grpId="0" nodeType="withEffect">
                                  <p:stCondLst>
                                    <p:cond delay="0"/>
                                  </p:stCondLst>
                                  <p:childTnLst>
                                    <p:set>
                                      <p:cBhvr>
                                        <p:cTn id="42" dur="1" fill="hold">
                                          <p:stCondLst>
                                            <p:cond delay="0"/>
                                          </p:stCondLst>
                                        </p:cTn>
                                        <p:tgtEl>
                                          <p:spTgt spid="24">
                                            <p:txEl>
                                              <p:pRg st="0" end="0"/>
                                            </p:txEl>
                                          </p:spTgt>
                                        </p:tgtEl>
                                        <p:attrNameLst>
                                          <p:attrName>style.visibility</p:attrName>
                                        </p:attrNameLst>
                                      </p:cBhvr>
                                      <p:to>
                                        <p:strVal val="visible"/>
                                      </p:to>
                                    </p:set>
                                    <p:animEffect transition="in" filter="blinds(horizontal)">
                                      <p:cBhvr>
                                        <p:cTn id="43" dur="500"/>
                                        <p:tgtEl>
                                          <p:spTgt spid="24">
                                            <p:txEl>
                                              <p:pRg st="0" end="0"/>
                                            </p:txEl>
                                          </p:spTgt>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3" presetClass="entr" presetSubtype="10" fill="hold" grpId="0" nodeType="clickEffect">
                                  <p:stCondLst>
                                    <p:cond delay="0"/>
                                  </p:stCondLst>
                                  <p:childTnLst>
                                    <p:set>
                                      <p:cBhvr>
                                        <p:cTn id="47" dur="1" fill="hold">
                                          <p:stCondLst>
                                            <p:cond delay="0"/>
                                          </p:stCondLst>
                                        </p:cTn>
                                        <p:tgtEl>
                                          <p:spTgt spid="25">
                                            <p:bg/>
                                          </p:spTgt>
                                        </p:tgtEl>
                                        <p:attrNameLst>
                                          <p:attrName>style.visibility</p:attrName>
                                        </p:attrNameLst>
                                      </p:cBhvr>
                                      <p:to>
                                        <p:strVal val="visible"/>
                                      </p:to>
                                    </p:set>
                                    <p:animEffect transition="in" filter="blinds(horizontal)">
                                      <p:cBhvr>
                                        <p:cTn id="48" dur="500"/>
                                        <p:tgtEl>
                                          <p:spTgt spid="25">
                                            <p:bg/>
                                          </p:spTgt>
                                        </p:tgtEl>
                                      </p:cBhvr>
                                    </p:animEffect>
                                  </p:childTnLst>
                                </p:cTn>
                              </p:par>
                              <p:par>
                                <p:cTn id="49" presetID="3" presetClass="entr" presetSubtype="10" fill="hold" grpId="0" nodeType="withEffect">
                                  <p:stCondLst>
                                    <p:cond delay="0"/>
                                  </p:stCondLst>
                                  <p:childTnLst>
                                    <p:set>
                                      <p:cBhvr>
                                        <p:cTn id="50" dur="1" fill="hold">
                                          <p:stCondLst>
                                            <p:cond delay="0"/>
                                          </p:stCondLst>
                                        </p:cTn>
                                        <p:tgtEl>
                                          <p:spTgt spid="25">
                                            <p:txEl>
                                              <p:pRg st="0" end="0"/>
                                            </p:txEl>
                                          </p:spTgt>
                                        </p:tgtEl>
                                        <p:attrNameLst>
                                          <p:attrName>style.visibility</p:attrName>
                                        </p:attrNameLst>
                                      </p:cBhvr>
                                      <p:to>
                                        <p:strVal val="visible"/>
                                      </p:to>
                                    </p:set>
                                    <p:animEffect transition="in" filter="blinds(horizontal)">
                                      <p:cBhvr>
                                        <p:cTn id="51" dur="500"/>
                                        <p:tgtEl>
                                          <p:spTgt spid="2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5" grpId="0"/>
      <p:bldP spid="24" grpId="0" build="allAtOnce" animBg="1"/>
      <p:bldP spid="25" grpId="0" build="allAtOnce" animBg="1"/>
      <p:bldP spid="26" grpId="0" build="allAtOnce" animBg="1"/>
      <p:bldP spid="30" grpId="0"/>
    </p:bld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Title 1"/>
          <p:cNvSpPr>
            <a:spLocks noGrp="1"/>
          </p:cNvSpPr>
          <p:nvPr>
            <p:ph type="title"/>
          </p:nvPr>
        </p:nvSpPr>
        <p:spPr/>
        <p:txBody>
          <a:bodyPr/>
          <a:lstStyle/>
          <a:p>
            <a:r>
              <a:rPr lang="en-US">
                <a:latin typeface="Garamond" charset="0"/>
              </a:rPr>
              <a:t>NAND Flash Error Model</a:t>
            </a:r>
          </a:p>
        </p:txBody>
      </p:sp>
      <p:pic>
        <p:nvPicPr>
          <p:cNvPr id="212994"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03575" y="998538"/>
            <a:ext cx="2533650" cy="1733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2995" name="TextBox 58"/>
          <p:cNvSpPr txBox="1">
            <a:spLocks noChangeArrowheads="1"/>
          </p:cNvSpPr>
          <p:nvPr/>
        </p:nvSpPr>
        <p:spPr bwMode="auto">
          <a:xfrm>
            <a:off x="3368675" y="1617663"/>
            <a:ext cx="2201863"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800">
                <a:solidFill>
                  <a:srgbClr val="FFFFFF"/>
                </a:solidFill>
              </a:rPr>
              <a:t>Noisy NAND</a:t>
            </a:r>
          </a:p>
        </p:txBody>
      </p:sp>
      <p:cxnSp>
        <p:nvCxnSpPr>
          <p:cNvPr id="212996" name="Straight Arrow Connector 7"/>
          <p:cNvCxnSpPr>
            <a:cxnSpLocks noChangeShapeType="1"/>
          </p:cNvCxnSpPr>
          <p:nvPr/>
        </p:nvCxnSpPr>
        <p:spPr bwMode="auto">
          <a:xfrm>
            <a:off x="2141538" y="1849438"/>
            <a:ext cx="1060450" cy="0"/>
          </a:xfrm>
          <a:prstGeom prst="straightConnector1">
            <a:avLst/>
          </a:prstGeom>
          <a:noFill/>
          <a:ln w="57150">
            <a:solidFill>
              <a:schemeClr val="tx1"/>
            </a:solidFill>
            <a:round/>
            <a:headEnd/>
            <a:tailEnd type="arrow" w="med" len="med"/>
          </a:ln>
          <a:extLst>
            <a:ext uri="{909E8E84-426E-40dd-AFC4-6F175D3DCCD1}">
              <a14:hiddenFill xmlns="" xmlns:a14="http://schemas.microsoft.com/office/drawing/2010/main">
                <a:noFill/>
              </a14:hiddenFill>
            </a:ext>
          </a:extLst>
        </p:spPr>
      </p:cxnSp>
      <p:cxnSp>
        <p:nvCxnSpPr>
          <p:cNvPr id="212997" name="Straight Arrow Connector 8"/>
          <p:cNvCxnSpPr>
            <a:cxnSpLocks noChangeShapeType="1"/>
          </p:cNvCxnSpPr>
          <p:nvPr/>
        </p:nvCxnSpPr>
        <p:spPr bwMode="auto">
          <a:xfrm>
            <a:off x="5683250" y="1843088"/>
            <a:ext cx="1060450" cy="0"/>
          </a:xfrm>
          <a:prstGeom prst="straightConnector1">
            <a:avLst/>
          </a:prstGeom>
          <a:noFill/>
          <a:ln w="57150">
            <a:solidFill>
              <a:schemeClr val="tx1"/>
            </a:solidFill>
            <a:round/>
            <a:headEnd/>
            <a:tailEnd type="arrow" w="med" len="med"/>
          </a:ln>
          <a:extLst>
            <a:ext uri="{909E8E84-426E-40dd-AFC4-6F175D3DCCD1}">
              <a14:hiddenFill xmlns="" xmlns:a14="http://schemas.microsoft.com/office/drawing/2010/main">
                <a:noFill/>
              </a14:hiddenFill>
            </a:ext>
          </a:extLst>
        </p:spPr>
      </p:cxnSp>
      <p:sp>
        <p:nvSpPr>
          <p:cNvPr id="212998" name="TextBox 67"/>
          <p:cNvSpPr txBox="1">
            <a:spLocks noChangeArrowheads="1"/>
          </p:cNvSpPr>
          <p:nvPr/>
        </p:nvSpPr>
        <p:spPr bwMode="auto">
          <a:xfrm>
            <a:off x="896938" y="1541463"/>
            <a:ext cx="10160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2800">
                <a:solidFill>
                  <a:srgbClr val="000000"/>
                </a:solidFill>
              </a:rPr>
              <a:t>Write</a:t>
            </a:r>
          </a:p>
        </p:txBody>
      </p:sp>
      <p:sp>
        <p:nvSpPr>
          <p:cNvPr id="212999" name="TextBox 68"/>
          <p:cNvSpPr txBox="1">
            <a:spLocks noChangeArrowheads="1"/>
          </p:cNvSpPr>
          <p:nvPr/>
        </p:nvSpPr>
        <p:spPr bwMode="auto">
          <a:xfrm>
            <a:off x="6907213" y="1563688"/>
            <a:ext cx="10445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2800">
                <a:solidFill>
                  <a:srgbClr val="000000"/>
                </a:solidFill>
              </a:rPr>
              <a:t>Read</a:t>
            </a:r>
          </a:p>
        </p:txBody>
      </p:sp>
      <p:sp>
        <p:nvSpPr>
          <p:cNvPr id="143369" name="TextBox 102"/>
          <p:cNvSpPr txBox="1">
            <a:spLocks noChangeArrowheads="1"/>
          </p:cNvSpPr>
          <p:nvPr/>
        </p:nvSpPr>
        <p:spPr bwMode="auto">
          <a:xfrm>
            <a:off x="1089025" y="2740918"/>
            <a:ext cx="696912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000" b="1" dirty="0">
                <a:solidFill>
                  <a:srgbClr val="3B812F"/>
                </a:solidFill>
              </a:rPr>
              <a:t>Experimentally characterize and model dominant errors</a:t>
            </a:r>
          </a:p>
        </p:txBody>
      </p:sp>
      <p:grpSp>
        <p:nvGrpSpPr>
          <p:cNvPr id="4" name="Group 3"/>
          <p:cNvGrpSpPr>
            <a:grpSpLocks/>
          </p:cNvGrpSpPr>
          <p:nvPr/>
        </p:nvGrpSpPr>
        <p:grpSpPr bwMode="auto">
          <a:xfrm>
            <a:off x="3549650" y="3617913"/>
            <a:ext cx="2174478" cy="912812"/>
            <a:chOff x="3549171" y="3617913"/>
            <a:chExt cx="2065817" cy="912812"/>
          </a:xfrm>
        </p:grpSpPr>
        <p:sp>
          <p:nvSpPr>
            <p:cNvPr id="15" name="Content Placeholder 2"/>
            <p:cNvSpPr txBox="1">
              <a:spLocks/>
            </p:cNvSpPr>
            <p:nvPr/>
          </p:nvSpPr>
          <p:spPr bwMode="auto">
            <a:xfrm>
              <a:off x="3549171" y="3673475"/>
              <a:ext cx="2059466" cy="638175"/>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indent="-91440" eaLnBrk="0" hangingPunct="0">
                <a:spcBef>
                  <a:spcPct val="20000"/>
                </a:spcBef>
                <a:buClr>
                  <a:srgbClr val="400561"/>
                </a:buClr>
                <a:buFont typeface="Wingdings" charset="2"/>
                <a:buChar char="§"/>
                <a:defRPr/>
              </a:pPr>
              <a:r>
                <a:rPr lang="en-US" sz="1600" b="1" kern="0" dirty="0">
                  <a:solidFill>
                    <a:srgbClr val="000000"/>
                  </a:solidFill>
                  <a:latin typeface="Tahoma"/>
                  <a:ea typeface="ＭＳ Ｐゴシック" charset="-128"/>
                </a:rPr>
                <a:t> Neighbor page </a:t>
              </a:r>
              <a:r>
                <a:rPr lang="en-US" sz="1600" b="1" kern="0" dirty="0" err="1" smtClean="0">
                  <a:solidFill>
                    <a:srgbClr val="000000"/>
                  </a:solidFill>
                  <a:latin typeface="Tahoma"/>
                  <a:ea typeface="ＭＳ Ｐゴシック" charset="-128"/>
                </a:rPr>
                <a:t>prog</a:t>
              </a:r>
              <a:r>
                <a:rPr lang="en-US" sz="1600" b="1" kern="0" dirty="0" smtClean="0">
                  <a:solidFill>
                    <a:srgbClr val="000000"/>
                  </a:solidFill>
                  <a:latin typeface="Tahoma"/>
                  <a:ea typeface="ＭＳ Ｐゴシック" charset="-128"/>
                </a:rPr>
                <a:t>/read (c-to-c interference)</a:t>
              </a:r>
              <a:endParaRPr lang="en-US" sz="1600" b="1" kern="0" dirty="0">
                <a:solidFill>
                  <a:srgbClr val="000000"/>
                </a:solidFill>
                <a:latin typeface="Tahoma"/>
                <a:ea typeface="ＭＳ Ｐゴシック" charset="-128"/>
              </a:endParaRPr>
            </a:p>
          </p:txBody>
        </p:sp>
        <p:sp>
          <p:nvSpPr>
            <p:cNvPr id="213022" name="Rounded Rectangle 30"/>
            <p:cNvSpPr>
              <a:spLocks noChangeArrowheads="1"/>
            </p:cNvSpPr>
            <p:nvPr/>
          </p:nvSpPr>
          <p:spPr bwMode="auto">
            <a:xfrm>
              <a:off x="3573463" y="3617913"/>
              <a:ext cx="2041525" cy="912812"/>
            </a:xfrm>
            <a:prstGeom prst="roundRect">
              <a:avLst>
                <a:gd name="adj" fmla="val 16667"/>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zh-CN" altLang="en-US">
                <a:solidFill>
                  <a:srgbClr val="000000"/>
                </a:solidFill>
              </a:endParaRPr>
            </a:p>
          </p:txBody>
        </p:sp>
      </p:grpSp>
      <p:grpSp>
        <p:nvGrpSpPr>
          <p:cNvPr id="6" name="Group 5"/>
          <p:cNvGrpSpPr>
            <a:grpSpLocks/>
          </p:cNvGrpSpPr>
          <p:nvPr/>
        </p:nvGrpSpPr>
        <p:grpSpPr bwMode="auto">
          <a:xfrm>
            <a:off x="6175375" y="3624263"/>
            <a:ext cx="2043113" cy="912812"/>
            <a:chOff x="6175375" y="3624263"/>
            <a:chExt cx="2043113" cy="912812"/>
          </a:xfrm>
        </p:grpSpPr>
        <p:sp>
          <p:nvSpPr>
            <p:cNvPr id="16" name="Content Placeholder 2"/>
            <p:cNvSpPr txBox="1">
              <a:spLocks/>
            </p:cNvSpPr>
            <p:nvPr/>
          </p:nvSpPr>
          <p:spPr bwMode="auto">
            <a:xfrm>
              <a:off x="6413500" y="3871913"/>
              <a:ext cx="1566863" cy="433387"/>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indent="-91440" eaLnBrk="0" hangingPunct="0">
                <a:spcBef>
                  <a:spcPct val="20000"/>
                </a:spcBef>
                <a:buClr>
                  <a:srgbClr val="400561"/>
                </a:buClr>
                <a:buFont typeface="Wingdings" charset="2"/>
                <a:buChar char="§"/>
                <a:defRPr/>
              </a:pPr>
              <a:r>
                <a:rPr lang="en-US" sz="1600" b="1" kern="0" dirty="0">
                  <a:solidFill>
                    <a:srgbClr val="000000"/>
                  </a:solidFill>
                  <a:latin typeface="Tahoma"/>
                  <a:ea typeface="ＭＳ Ｐゴシック" charset="-128"/>
                </a:rPr>
                <a:t> Retention</a:t>
              </a:r>
            </a:p>
          </p:txBody>
        </p:sp>
        <p:sp>
          <p:nvSpPr>
            <p:cNvPr id="213020" name="Rounded Rectangle 28"/>
            <p:cNvSpPr>
              <a:spLocks noChangeArrowheads="1"/>
            </p:cNvSpPr>
            <p:nvPr/>
          </p:nvSpPr>
          <p:spPr bwMode="auto">
            <a:xfrm>
              <a:off x="6175375" y="3624263"/>
              <a:ext cx="2043113" cy="912812"/>
            </a:xfrm>
            <a:prstGeom prst="roundRect">
              <a:avLst>
                <a:gd name="adj" fmla="val 16667"/>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zh-CN" altLang="en-US">
                <a:solidFill>
                  <a:srgbClr val="000000"/>
                </a:solidFill>
              </a:endParaRPr>
            </a:p>
          </p:txBody>
        </p:sp>
      </p:grpSp>
      <p:grpSp>
        <p:nvGrpSpPr>
          <p:cNvPr id="3" name="Group 2"/>
          <p:cNvGrpSpPr>
            <a:grpSpLocks/>
          </p:cNvGrpSpPr>
          <p:nvPr/>
        </p:nvGrpSpPr>
        <p:grpSpPr bwMode="auto">
          <a:xfrm>
            <a:off x="963613" y="3630613"/>
            <a:ext cx="2041525" cy="912812"/>
            <a:chOff x="963613" y="3630613"/>
            <a:chExt cx="2041525" cy="912812"/>
          </a:xfrm>
        </p:grpSpPr>
        <p:sp>
          <p:nvSpPr>
            <p:cNvPr id="14" name="Content Placeholder 2"/>
            <p:cNvSpPr txBox="1">
              <a:spLocks/>
            </p:cNvSpPr>
            <p:nvPr/>
          </p:nvSpPr>
          <p:spPr bwMode="auto">
            <a:xfrm>
              <a:off x="1027113" y="3767138"/>
              <a:ext cx="1978025" cy="638175"/>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indent="-91440" eaLnBrk="0" hangingPunct="0">
                <a:spcBef>
                  <a:spcPct val="20000"/>
                </a:spcBef>
                <a:buClr>
                  <a:srgbClr val="400561"/>
                </a:buClr>
                <a:buFont typeface="Wingdings" charset="2"/>
                <a:buChar char="§"/>
                <a:defRPr/>
              </a:pPr>
              <a:r>
                <a:rPr lang="en-US" sz="1600" b="1" kern="0" dirty="0">
                  <a:solidFill>
                    <a:srgbClr val="000000"/>
                  </a:solidFill>
                  <a:latin typeface="Tahoma"/>
                  <a:ea typeface="ＭＳ Ｐゴシック" charset="-128"/>
                </a:rPr>
                <a:t> Erase </a:t>
              </a:r>
              <a:r>
                <a:rPr lang="en-US" sz="1600" b="1" kern="0" dirty="0" smtClean="0">
                  <a:solidFill>
                    <a:srgbClr val="000000"/>
                  </a:solidFill>
                  <a:latin typeface="Tahoma"/>
                  <a:ea typeface="ＭＳ Ｐゴシック" charset="-128"/>
                </a:rPr>
                <a:t>block</a:t>
              </a:r>
              <a:endParaRPr lang="en-US" sz="1600" b="1" kern="0" dirty="0">
                <a:solidFill>
                  <a:srgbClr val="000000"/>
                </a:solidFill>
                <a:latin typeface="Tahoma"/>
                <a:ea typeface="ＭＳ Ｐゴシック" charset="-128"/>
              </a:endParaRPr>
            </a:p>
            <a:p>
              <a:pPr marL="91440" indent="-91440" eaLnBrk="0" hangingPunct="0">
                <a:spcBef>
                  <a:spcPct val="20000"/>
                </a:spcBef>
                <a:buClr>
                  <a:srgbClr val="400561"/>
                </a:buClr>
                <a:buFont typeface="Wingdings" charset="2"/>
                <a:buChar char="§"/>
                <a:defRPr/>
              </a:pPr>
              <a:r>
                <a:rPr lang="en-US" sz="1600" b="1" kern="0" dirty="0">
                  <a:solidFill>
                    <a:srgbClr val="000000"/>
                  </a:solidFill>
                  <a:latin typeface="Tahoma"/>
                  <a:ea typeface="ＭＳ Ｐゴシック" charset="-128"/>
                </a:rPr>
                <a:t> Program </a:t>
              </a:r>
              <a:r>
                <a:rPr lang="en-US" sz="1600" b="1" kern="0" dirty="0" smtClean="0">
                  <a:solidFill>
                    <a:srgbClr val="000000"/>
                  </a:solidFill>
                  <a:latin typeface="Tahoma"/>
                  <a:ea typeface="ＭＳ Ｐゴシック" charset="-128"/>
                </a:rPr>
                <a:t>page</a:t>
              </a:r>
              <a:endParaRPr lang="en-US" sz="1600" b="1" kern="0" dirty="0">
                <a:solidFill>
                  <a:srgbClr val="000000"/>
                </a:solidFill>
                <a:latin typeface="Tahoma"/>
                <a:ea typeface="ＭＳ Ｐゴシック" charset="-128"/>
              </a:endParaRPr>
            </a:p>
          </p:txBody>
        </p:sp>
        <p:sp>
          <p:nvSpPr>
            <p:cNvPr id="213018" name="Rounded Rectangle 26"/>
            <p:cNvSpPr>
              <a:spLocks noChangeArrowheads="1"/>
            </p:cNvSpPr>
            <p:nvPr/>
          </p:nvSpPr>
          <p:spPr bwMode="auto">
            <a:xfrm>
              <a:off x="963613" y="3630613"/>
              <a:ext cx="2041525" cy="912812"/>
            </a:xfrm>
            <a:prstGeom prst="roundRect">
              <a:avLst>
                <a:gd name="adj" fmla="val 16667"/>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zh-CN" altLang="en-US">
                <a:solidFill>
                  <a:srgbClr val="000000"/>
                </a:solidFill>
              </a:endParaRPr>
            </a:p>
          </p:txBody>
        </p:sp>
      </p:grpSp>
      <p:cxnSp>
        <p:nvCxnSpPr>
          <p:cNvPr id="27670" name="Straight Arrow Connector 22"/>
          <p:cNvCxnSpPr>
            <a:cxnSpLocks noChangeShapeType="1"/>
            <a:stCxn id="213018" idx="3"/>
          </p:cNvCxnSpPr>
          <p:nvPr/>
        </p:nvCxnSpPr>
        <p:spPr bwMode="auto">
          <a:xfrm>
            <a:off x="3005138" y="4086225"/>
            <a:ext cx="561975" cy="4763"/>
          </a:xfrm>
          <a:prstGeom prst="straightConnector1">
            <a:avLst/>
          </a:prstGeom>
          <a:noFill/>
          <a:ln w="38100">
            <a:solidFill>
              <a:schemeClr val="tx1"/>
            </a:solidFill>
            <a:round/>
            <a:headEnd/>
            <a:tailEnd type="arrow" w="med" len="med"/>
          </a:ln>
          <a:extLst>
            <a:ext uri="{909E8E84-426E-40dd-AFC4-6F175D3DCCD1}">
              <a14:hiddenFill xmlns="" xmlns:a14="http://schemas.microsoft.com/office/drawing/2010/main">
                <a:noFill/>
              </a14:hiddenFill>
            </a:ext>
          </a:extLst>
        </p:spPr>
      </p:cxnSp>
      <p:cxnSp>
        <p:nvCxnSpPr>
          <p:cNvPr id="27671" name="Straight Arrow Connector 23"/>
          <p:cNvCxnSpPr>
            <a:cxnSpLocks noChangeShapeType="1"/>
          </p:cNvCxnSpPr>
          <p:nvPr/>
        </p:nvCxnSpPr>
        <p:spPr bwMode="auto">
          <a:xfrm>
            <a:off x="5608638" y="4092575"/>
            <a:ext cx="561975" cy="4763"/>
          </a:xfrm>
          <a:prstGeom prst="straightConnector1">
            <a:avLst/>
          </a:prstGeom>
          <a:noFill/>
          <a:ln w="38100">
            <a:solidFill>
              <a:schemeClr val="tx1"/>
            </a:solidFill>
            <a:round/>
            <a:headEnd/>
            <a:tailEnd type="arrow" w="med" len="med"/>
          </a:ln>
          <a:extLst>
            <a:ext uri="{909E8E84-426E-40dd-AFC4-6F175D3DCCD1}">
              <a14:hiddenFill xmlns="" xmlns:a14="http://schemas.microsoft.com/office/drawing/2010/main">
                <a:noFill/>
              </a14:hiddenFill>
            </a:ext>
          </a:extLst>
        </p:spPr>
      </p:cxnSp>
      <p:cxnSp>
        <p:nvCxnSpPr>
          <p:cNvPr id="213006" name="Straight Arrow Connector 24"/>
          <p:cNvCxnSpPr>
            <a:cxnSpLocks noChangeShapeType="1"/>
          </p:cNvCxnSpPr>
          <p:nvPr/>
        </p:nvCxnSpPr>
        <p:spPr bwMode="auto">
          <a:xfrm>
            <a:off x="390525" y="4092575"/>
            <a:ext cx="560388" cy="4763"/>
          </a:xfrm>
          <a:prstGeom prst="straightConnector1">
            <a:avLst/>
          </a:prstGeom>
          <a:noFill/>
          <a:ln w="38100">
            <a:solidFill>
              <a:schemeClr val="tx1"/>
            </a:solidFill>
            <a:round/>
            <a:headEnd/>
            <a:tailEnd type="arrow" w="med" len="med"/>
          </a:ln>
          <a:extLst>
            <a:ext uri="{909E8E84-426E-40dd-AFC4-6F175D3DCCD1}">
              <a14:hiddenFill xmlns="" xmlns:a14="http://schemas.microsoft.com/office/drawing/2010/main">
                <a:noFill/>
              </a14:hiddenFill>
            </a:ext>
          </a:extLst>
        </p:spPr>
      </p:cxnSp>
      <p:cxnSp>
        <p:nvCxnSpPr>
          <p:cNvPr id="213007" name="Straight Arrow Connector 25"/>
          <p:cNvCxnSpPr>
            <a:cxnSpLocks noChangeShapeType="1"/>
          </p:cNvCxnSpPr>
          <p:nvPr/>
        </p:nvCxnSpPr>
        <p:spPr bwMode="auto">
          <a:xfrm>
            <a:off x="8224838" y="4086225"/>
            <a:ext cx="560387" cy="4763"/>
          </a:xfrm>
          <a:prstGeom prst="straightConnector1">
            <a:avLst/>
          </a:prstGeom>
          <a:noFill/>
          <a:ln w="38100">
            <a:solidFill>
              <a:schemeClr val="tx1"/>
            </a:solidFill>
            <a:round/>
            <a:headEnd/>
            <a:tailEnd type="arrow" w="med" len="med"/>
          </a:ln>
          <a:extLst>
            <a:ext uri="{909E8E84-426E-40dd-AFC4-6F175D3DCCD1}">
              <a14:hiddenFill xmlns="" xmlns:a14="http://schemas.microsoft.com/office/drawing/2010/main">
                <a:noFill/>
              </a14:hiddenFill>
            </a:ext>
          </a:extLst>
        </p:spPr>
      </p:cxnSp>
      <p:sp>
        <p:nvSpPr>
          <p:cNvPr id="213008" name="TextBox 106"/>
          <p:cNvSpPr txBox="1">
            <a:spLocks noChangeArrowheads="1"/>
          </p:cNvSpPr>
          <p:nvPr/>
        </p:nvSpPr>
        <p:spPr bwMode="auto">
          <a:xfrm>
            <a:off x="139700" y="3713163"/>
            <a:ext cx="720725"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1800">
                <a:solidFill>
                  <a:srgbClr val="000000"/>
                </a:solidFill>
              </a:rPr>
              <a:t>Write</a:t>
            </a:r>
          </a:p>
        </p:txBody>
      </p:sp>
      <p:sp>
        <p:nvSpPr>
          <p:cNvPr id="213009" name="TextBox 107"/>
          <p:cNvSpPr txBox="1">
            <a:spLocks noChangeArrowheads="1"/>
          </p:cNvSpPr>
          <p:nvPr/>
        </p:nvSpPr>
        <p:spPr bwMode="auto">
          <a:xfrm>
            <a:off x="8267700" y="3695700"/>
            <a:ext cx="736600" cy="36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1800">
                <a:solidFill>
                  <a:srgbClr val="000000"/>
                </a:solidFill>
              </a:rPr>
              <a:t>Read</a:t>
            </a:r>
          </a:p>
        </p:txBody>
      </p:sp>
      <p:sp>
        <p:nvSpPr>
          <p:cNvPr id="33" name="TextBox 32"/>
          <p:cNvSpPr txBox="1">
            <a:spLocks noChangeArrowheads="1"/>
          </p:cNvSpPr>
          <p:nvPr/>
        </p:nvSpPr>
        <p:spPr bwMode="auto">
          <a:xfrm>
            <a:off x="79375" y="4581128"/>
            <a:ext cx="2836441" cy="19389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dirty="0">
                <a:solidFill>
                  <a:srgbClr val="0000FF"/>
                </a:solidFill>
              </a:rPr>
              <a:t>Cai et al., </a:t>
            </a:r>
            <a:r>
              <a:rPr lang="ja-JP" altLang="en-US" sz="1200" dirty="0">
                <a:solidFill>
                  <a:srgbClr val="0000FF"/>
                </a:solidFill>
              </a:rPr>
              <a:t>“</a:t>
            </a:r>
            <a:r>
              <a:rPr lang="en-US" altLang="ja-JP" sz="1200" dirty="0">
                <a:solidFill>
                  <a:srgbClr val="0000FF"/>
                </a:solidFill>
              </a:rPr>
              <a:t>Threshold voltage distribution in MLC NAND Flash Memory: Characterization, Analysis, and Modeling</a:t>
            </a:r>
            <a:r>
              <a:rPr lang="ja-JP" altLang="en-US" sz="1200" dirty="0">
                <a:solidFill>
                  <a:srgbClr val="0000FF"/>
                </a:solidFill>
              </a:rPr>
              <a:t>”</a:t>
            </a:r>
            <a:r>
              <a:rPr lang="en-US" altLang="ja-JP" sz="1200" dirty="0">
                <a:solidFill>
                  <a:srgbClr val="0000FF"/>
                </a:solidFill>
              </a:rPr>
              <a:t>, </a:t>
            </a:r>
            <a:r>
              <a:rPr lang="en-US" altLang="ja-JP" sz="1200" b="1" dirty="0">
                <a:solidFill>
                  <a:srgbClr val="0000FF"/>
                </a:solidFill>
              </a:rPr>
              <a:t>DATE </a:t>
            </a:r>
            <a:r>
              <a:rPr lang="en-US" altLang="ja-JP" sz="1200" b="1" dirty="0" smtClean="0">
                <a:solidFill>
                  <a:srgbClr val="0000FF"/>
                </a:solidFill>
              </a:rPr>
              <a:t>2013</a:t>
            </a:r>
          </a:p>
          <a:p>
            <a:pPr eaLnBrk="1" hangingPunct="1"/>
            <a:endParaRPr lang="en-US" sz="1200" b="1" dirty="0">
              <a:solidFill>
                <a:srgbClr val="0000FF"/>
              </a:solidFill>
            </a:endParaRPr>
          </a:p>
          <a:p>
            <a:pPr eaLnBrk="1" hangingPunct="1"/>
            <a:r>
              <a:rPr lang="en-US" sz="1200" dirty="0">
                <a:solidFill>
                  <a:srgbClr val="0000FF"/>
                </a:solidFill>
              </a:rPr>
              <a:t>Cai et al., </a:t>
            </a:r>
            <a:r>
              <a:rPr lang="ja-JP" altLang="en-US" sz="1200" dirty="0" smtClean="0">
                <a:solidFill>
                  <a:srgbClr val="0000FF"/>
                </a:solidFill>
              </a:rPr>
              <a:t>“</a:t>
            </a:r>
            <a:r>
              <a:rPr lang="en-US" altLang="ja-JP" sz="1200" dirty="0">
                <a:solidFill>
                  <a:srgbClr val="0000FF"/>
                </a:solidFill>
              </a:rPr>
              <a:t>Vulnerabilities in MLC NAND Flash Memory Programming: Experimental Analysis, Exploits, and Mitigation </a:t>
            </a:r>
            <a:r>
              <a:rPr lang="en-US" altLang="ja-JP" sz="1200" dirty="0" smtClean="0">
                <a:solidFill>
                  <a:srgbClr val="0000FF"/>
                </a:solidFill>
              </a:rPr>
              <a:t>Techniques</a:t>
            </a:r>
            <a:r>
              <a:rPr lang="ja-JP" altLang="en-US" sz="1200" dirty="0" smtClean="0">
                <a:solidFill>
                  <a:srgbClr val="0000FF"/>
                </a:solidFill>
              </a:rPr>
              <a:t>”</a:t>
            </a:r>
            <a:r>
              <a:rPr lang="en-US" altLang="ja-JP" sz="1200" dirty="0">
                <a:solidFill>
                  <a:srgbClr val="0000FF"/>
                </a:solidFill>
              </a:rPr>
              <a:t>, </a:t>
            </a:r>
            <a:r>
              <a:rPr lang="en-US" altLang="ja-JP" sz="1200" b="1" dirty="0" smtClean="0">
                <a:solidFill>
                  <a:srgbClr val="0000FF"/>
                </a:solidFill>
              </a:rPr>
              <a:t>HPCA 2017</a:t>
            </a:r>
            <a:endParaRPr lang="en-US" sz="1200" b="1" dirty="0">
              <a:solidFill>
                <a:srgbClr val="0000FF"/>
              </a:solidFill>
            </a:endParaRPr>
          </a:p>
          <a:p>
            <a:pPr eaLnBrk="1" hangingPunct="1"/>
            <a:endParaRPr lang="en-US" sz="1200" b="1" dirty="0">
              <a:solidFill>
                <a:srgbClr val="0000FF"/>
              </a:solidFill>
            </a:endParaRPr>
          </a:p>
        </p:txBody>
      </p:sp>
      <p:sp>
        <p:nvSpPr>
          <p:cNvPr id="35" name="TextBox 34"/>
          <p:cNvSpPr txBox="1">
            <a:spLocks noChangeArrowheads="1"/>
          </p:cNvSpPr>
          <p:nvPr/>
        </p:nvSpPr>
        <p:spPr bwMode="auto">
          <a:xfrm>
            <a:off x="5957888" y="4509120"/>
            <a:ext cx="3254375" cy="646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dirty="0">
                <a:solidFill>
                  <a:srgbClr val="0000FF"/>
                </a:solidFill>
              </a:rPr>
              <a:t>Cai et al., </a:t>
            </a:r>
            <a:r>
              <a:rPr lang="ja-JP" altLang="en-US" sz="1200" dirty="0">
                <a:solidFill>
                  <a:srgbClr val="0000FF"/>
                </a:solidFill>
              </a:rPr>
              <a:t>“</a:t>
            </a:r>
            <a:r>
              <a:rPr lang="en-US" altLang="ja-JP" sz="1200" dirty="0">
                <a:solidFill>
                  <a:srgbClr val="0000FF"/>
                </a:solidFill>
              </a:rPr>
              <a:t>Flash Correct-and-Refresh: Retention-aware error management for increased flash memory lifetime</a:t>
            </a:r>
            <a:r>
              <a:rPr lang="ja-JP" altLang="en-US" sz="1200" dirty="0">
                <a:solidFill>
                  <a:srgbClr val="0000FF"/>
                </a:solidFill>
              </a:rPr>
              <a:t>”</a:t>
            </a:r>
            <a:r>
              <a:rPr lang="en-US" altLang="ja-JP" sz="1200" dirty="0">
                <a:solidFill>
                  <a:srgbClr val="0000FF"/>
                </a:solidFill>
              </a:rPr>
              <a:t>, </a:t>
            </a:r>
            <a:r>
              <a:rPr lang="en-US" altLang="ja-JP" sz="1200" b="1" dirty="0">
                <a:solidFill>
                  <a:srgbClr val="0000FF"/>
                </a:solidFill>
              </a:rPr>
              <a:t>ICCD 2012</a:t>
            </a:r>
            <a:endParaRPr lang="en-US" sz="1200" b="1" dirty="0">
              <a:solidFill>
                <a:srgbClr val="0000FF"/>
              </a:solidFill>
            </a:endParaRPr>
          </a:p>
        </p:txBody>
      </p:sp>
      <p:sp>
        <p:nvSpPr>
          <p:cNvPr id="213012" name="Slide Number Placeholder 1"/>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0EE30EC-A97F-1C49-9637-E521652DD1DF}" type="slidenum">
              <a:rPr lang="en-US" sz="1600">
                <a:solidFill>
                  <a:srgbClr val="000000"/>
                </a:solidFill>
                <a:latin typeface="Garamond" charset="0"/>
              </a:rPr>
              <a:pPr eaLnBrk="1" hangingPunct="1"/>
              <a:t>354</a:t>
            </a:fld>
            <a:endParaRPr lang="en-US" sz="1600">
              <a:solidFill>
                <a:srgbClr val="000000"/>
              </a:solidFill>
              <a:latin typeface="Garamond" charset="0"/>
            </a:endParaRPr>
          </a:p>
        </p:txBody>
      </p:sp>
      <p:sp>
        <p:nvSpPr>
          <p:cNvPr id="32" name="TextBox 31"/>
          <p:cNvSpPr txBox="1">
            <a:spLocks noChangeArrowheads="1"/>
          </p:cNvSpPr>
          <p:nvPr/>
        </p:nvSpPr>
        <p:spPr bwMode="auto">
          <a:xfrm>
            <a:off x="2915817" y="4564285"/>
            <a:ext cx="3042072" cy="20621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dirty="0">
                <a:solidFill>
                  <a:srgbClr val="0000FF"/>
                </a:solidFill>
              </a:rPr>
              <a:t>Cai et al., </a:t>
            </a:r>
            <a:r>
              <a:rPr lang="ja-JP" altLang="en-US" sz="1200" dirty="0">
                <a:solidFill>
                  <a:srgbClr val="0000FF"/>
                </a:solidFill>
              </a:rPr>
              <a:t>“</a:t>
            </a:r>
            <a:r>
              <a:rPr lang="en-US" altLang="ja-JP" sz="1200" dirty="0">
                <a:solidFill>
                  <a:srgbClr val="0000FF"/>
                </a:solidFill>
              </a:rPr>
              <a:t>Program Interference in MLC NAND Flash Memory: Characterization, Modeling, and Mitigation</a:t>
            </a:r>
            <a:r>
              <a:rPr lang="ja-JP" altLang="en-US" sz="1200" dirty="0">
                <a:solidFill>
                  <a:srgbClr val="0000FF"/>
                </a:solidFill>
              </a:rPr>
              <a:t>”</a:t>
            </a:r>
            <a:r>
              <a:rPr lang="en-US" altLang="ja-JP" sz="1200" dirty="0">
                <a:solidFill>
                  <a:srgbClr val="0000FF"/>
                </a:solidFill>
              </a:rPr>
              <a:t>, </a:t>
            </a:r>
            <a:r>
              <a:rPr lang="en-US" altLang="ja-JP" sz="1200" b="1" dirty="0">
                <a:solidFill>
                  <a:srgbClr val="0000FF"/>
                </a:solidFill>
              </a:rPr>
              <a:t>ICCD 2013</a:t>
            </a:r>
          </a:p>
          <a:p>
            <a:pPr eaLnBrk="1" hangingPunct="1"/>
            <a:endParaRPr lang="en-US" sz="400" dirty="0">
              <a:solidFill>
                <a:srgbClr val="2C6123"/>
              </a:solidFill>
            </a:endParaRPr>
          </a:p>
          <a:p>
            <a:pPr eaLnBrk="1" hangingPunct="1"/>
            <a:r>
              <a:rPr lang="en-US" sz="1200" dirty="0">
                <a:solidFill>
                  <a:srgbClr val="0000FF"/>
                </a:solidFill>
              </a:rPr>
              <a:t>Cai et al., “Neighbor-Cell Assisted Error Correction in MLC NAND Flash Memories”, </a:t>
            </a:r>
            <a:r>
              <a:rPr lang="en-US" sz="1200" b="1" dirty="0">
                <a:solidFill>
                  <a:srgbClr val="0000FF"/>
                </a:solidFill>
              </a:rPr>
              <a:t>SIGMETRICS </a:t>
            </a:r>
            <a:r>
              <a:rPr lang="en-US" sz="1200" b="1" dirty="0" smtClean="0">
                <a:solidFill>
                  <a:srgbClr val="0000FF"/>
                </a:solidFill>
              </a:rPr>
              <a:t>2014</a:t>
            </a:r>
          </a:p>
          <a:p>
            <a:pPr eaLnBrk="1" hangingPunct="1"/>
            <a:endParaRPr lang="en-US" sz="400" b="1" dirty="0">
              <a:solidFill>
                <a:srgbClr val="0000FF"/>
              </a:solidFill>
            </a:endParaRPr>
          </a:p>
          <a:p>
            <a:pPr eaLnBrk="1" hangingPunct="1"/>
            <a:r>
              <a:rPr lang="en-US" sz="1200" dirty="0">
                <a:solidFill>
                  <a:srgbClr val="0000FF"/>
                </a:solidFill>
              </a:rPr>
              <a:t>Cai et al., “Read Disturb Errors in MLC NAND Flash Memory: Characterization and </a:t>
            </a:r>
            <a:r>
              <a:rPr lang="en-US" sz="1200" dirty="0" smtClean="0">
                <a:solidFill>
                  <a:srgbClr val="0000FF"/>
                </a:solidFill>
              </a:rPr>
              <a:t>Mitigation”, </a:t>
            </a:r>
            <a:r>
              <a:rPr lang="en-US" sz="1200" b="1" dirty="0" smtClean="0">
                <a:solidFill>
                  <a:srgbClr val="0000FF"/>
                </a:solidFill>
              </a:rPr>
              <a:t>DSN 2015</a:t>
            </a:r>
          </a:p>
          <a:p>
            <a:pPr eaLnBrk="1" hangingPunct="1"/>
            <a:endParaRPr lang="en-US" sz="1200" b="1" dirty="0">
              <a:solidFill>
                <a:srgbClr val="0000FF"/>
              </a:solidFill>
            </a:endParaRPr>
          </a:p>
        </p:txBody>
      </p:sp>
      <p:sp>
        <p:nvSpPr>
          <p:cNvPr id="2" name="Rectangle 1"/>
          <p:cNvSpPr>
            <a:spLocks noChangeArrowheads="1"/>
          </p:cNvSpPr>
          <p:nvPr/>
        </p:nvSpPr>
        <p:spPr bwMode="auto">
          <a:xfrm>
            <a:off x="635000" y="3068960"/>
            <a:ext cx="80391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1200" dirty="0">
                <a:solidFill>
                  <a:srgbClr val="0000FF"/>
                </a:solidFill>
              </a:rPr>
              <a:t>Cai et al., “Error Patterns in MLC NAND Flash Memory: Measurement, Characterization, and Analysis””, </a:t>
            </a:r>
            <a:r>
              <a:rPr lang="en-US" sz="1200" b="1" dirty="0">
                <a:solidFill>
                  <a:srgbClr val="0000FF"/>
                </a:solidFill>
              </a:rPr>
              <a:t>DATE 2012</a:t>
            </a:r>
          </a:p>
        </p:txBody>
      </p:sp>
      <p:sp>
        <p:nvSpPr>
          <p:cNvPr id="5" name="Rectangle 4"/>
          <p:cNvSpPr>
            <a:spLocks noChangeArrowheads="1"/>
          </p:cNvSpPr>
          <p:nvPr/>
        </p:nvSpPr>
        <p:spPr bwMode="auto">
          <a:xfrm>
            <a:off x="5956300" y="5130930"/>
            <a:ext cx="3022600" cy="646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1200" dirty="0">
                <a:solidFill>
                  <a:srgbClr val="0000FF"/>
                </a:solidFill>
                <a:cs typeface="Arial" charset="0"/>
              </a:rPr>
              <a:t>Cai et al., “Error Analysis and Retention-Aware Error Management for NAND Flash Memory</a:t>
            </a:r>
            <a:r>
              <a:rPr lang="en-US" sz="1200" b="1" dirty="0">
                <a:solidFill>
                  <a:srgbClr val="0000FF"/>
                </a:solidFill>
                <a:cs typeface="Arial" charset="0"/>
              </a:rPr>
              <a:t>, ITJ 2013</a:t>
            </a:r>
          </a:p>
        </p:txBody>
      </p:sp>
      <p:sp>
        <p:nvSpPr>
          <p:cNvPr id="34" name="Rectangle 33"/>
          <p:cNvSpPr>
            <a:spLocks noChangeArrowheads="1"/>
          </p:cNvSpPr>
          <p:nvPr/>
        </p:nvSpPr>
        <p:spPr bwMode="auto">
          <a:xfrm>
            <a:off x="5940152" y="5779002"/>
            <a:ext cx="3203848"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r>
              <a:rPr lang="en-US" sz="1200" dirty="0">
                <a:solidFill>
                  <a:srgbClr val="0000FF"/>
                </a:solidFill>
                <a:cs typeface="Arial" charset="0"/>
              </a:rPr>
              <a:t>Cai et al., “Data Retention in MLC NAND Flash Memory: Characterization, Optimization and Recovery" </a:t>
            </a:r>
            <a:r>
              <a:rPr lang="en-US" sz="1200" b="1" dirty="0" smtClean="0">
                <a:solidFill>
                  <a:srgbClr val="0000FF"/>
                </a:solidFill>
                <a:cs typeface="Arial" charset="0"/>
              </a:rPr>
              <a:t>, HPCA 2015</a:t>
            </a:r>
            <a:endParaRPr lang="en-US" sz="1200" b="1" dirty="0">
              <a:solidFill>
                <a:srgbClr val="0000FF"/>
              </a:solidFill>
              <a:cs typeface="Arial" charset="0"/>
            </a:endParaRPr>
          </a:p>
        </p:txBody>
      </p:sp>
      <p:sp>
        <p:nvSpPr>
          <p:cNvPr id="37" name="Rectangle 36"/>
          <p:cNvSpPr>
            <a:spLocks noChangeArrowheads="1"/>
          </p:cNvSpPr>
          <p:nvPr/>
        </p:nvSpPr>
        <p:spPr bwMode="auto">
          <a:xfrm>
            <a:off x="251520" y="3255487"/>
            <a:ext cx="8784976"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r>
              <a:rPr lang="en-US" sz="1200" dirty="0" smtClean="0">
                <a:solidFill>
                  <a:srgbClr val="0000FF"/>
                </a:solidFill>
              </a:rPr>
              <a:t>Luo </a:t>
            </a:r>
            <a:r>
              <a:rPr lang="en-US" sz="1200" dirty="0">
                <a:solidFill>
                  <a:srgbClr val="0000FF"/>
                </a:solidFill>
              </a:rPr>
              <a:t>et al., “Enabling Accurate and Practical Online Flash Channel Modeling for Modern MLC NAND Flash </a:t>
            </a:r>
            <a:r>
              <a:rPr lang="en-US" sz="1200" dirty="0" smtClean="0">
                <a:solidFill>
                  <a:srgbClr val="0000FF"/>
                </a:solidFill>
              </a:rPr>
              <a:t>Memory”, </a:t>
            </a:r>
            <a:r>
              <a:rPr lang="en-US" sz="1200" b="1" dirty="0" smtClean="0">
                <a:solidFill>
                  <a:srgbClr val="0000FF"/>
                </a:solidFill>
              </a:rPr>
              <a:t>JSAC 2016</a:t>
            </a:r>
            <a:endParaRPr lang="en-US" sz="1200" b="1" dirty="0">
              <a:solidFill>
                <a:srgbClr val="0000FF"/>
              </a:solidFill>
            </a:endParaRPr>
          </a:p>
        </p:txBody>
      </p:sp>
    </p:spTree>
    <p:extLst>
      <p:ext uri="{BB962C8B-B14F-4D97-AF65-F5344CB8AC3E}">
        <p14:creationId xmlns:p14="http://schemas.microsoft.com/office/powerpoint/2010/main" val="95647541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336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27670"/>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2"/>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6"/>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7671"/>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69" grpId="0"/>
      <p:bldP spid="33" grpId="0"/>
      <p:bldP spid="35" grpId="0"/>
      <p:bldP spid="32" grpId="0"/>
      <p:bldP spid="2" grpId="0"/>
      <p:bldP spid="5" grpId="0"/>
      <p:bldP spid="34" grpId="0"/>
      <p:bldP spid="37" grpId="0"/>
    </p:bld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itle 1"/>
          <p:cNvSpPr>
            <a:spLocks noGrp="1"/>
          </p:cNvSpPr>
          <p:nvPr>
            <p:ph type="title"/>
          </p:nvPr>
        </p:nvSpPr>
        <p:spPr/>
        <p:txBody>
          <a:bodyPr/>
          <a:lstStyle/>
          <a:p>
            <a:r>
              <a:rPr lang="en-US">
                <a:latin typeface="Garamond" charset="0"/>
              </a:rPr>
              <a:t>Our Goals and Approach</a:t>
            </a:r>
          </a:p>
        </p:txBody>
      </p:sp>
      <p:sp>
        <p:nvSpPr>
          <p:cNvPr id="3" name="Content Placeholder 2"/>
          <p:cNvSpPr>
            <a:spLocks noGrp="1"/>
          </p:cNvSpPr>
          <p:nvPr>
            <p:ph idx="1"/>
          </p:nvPr>
        </p:nvSpPr>
        <p:spPr/>
        <p:txBody>
          <a:bodyPr/>
          <a:lstStyle/>
          <a:p>
            <a:r>
              <a:rPr lang="en-US" dirty="0">
                <a:latin typeface="Tahoma" charset="0"/>
              </a:rPr>
              <a:t>Goals:</a:t>
            </a:r>
          </a:p>
          <a:p>
            <a:pPr lvl="1"/>
            <a:r>
              <a:rPr lang="en-US" dirty="0">
                <a:solidFill>
                  <a:srgbClr val="0000FF"/>
                </a:solidFill>
                <a:latin typeface="Tahoma" charset="0"/>
              </a:rPr>
              <a:t>Understand error mechanisms and develop reliable predictive models </a:t>
            </a:r>
            <a:r>
              <a:rPr lang="en-US" dirty="0">
                <a:latin typeface="Tahoma" charset="0"/>
              </a:rPr>
              <a:t>for MLC NAND flash memory errors</a:t>
            </a:r>
          </a:p>
          <a:p>
            <a:pPr lvl="1"/>
            <a:r>
              <a:rPr lang="en-US" dirty="0">
                <a:solidFill>
                  <a:srgbClr val="0000FF"/>
                </a:solidFill>
                <a:latin typeface="Tahoma" charset="0"/>
              </a:rPr>
              <a:t>Develop efficient error management techniques </a:t>
            </a:r>
            <a:r>
              <a:rPr lang="en-US" dirty="0">
                <a:latin typeface="Tahoma" charset="0"/>
              </a:rPr>
              <a:t>to mitigate errors and improve flash reliability and endurance</a:t>
            </a:r>
          </a:p>
          <a:p>
            <a:endParaRPr lang="en-US" dirty="0">
              <a:latin typeface="Tahoma" charset="0"/>
            </a:endParaRPr>
          </a:p>
          <a:p>
            <a:r>
              <a:rPr lang="en-US" dirty="0">
                <a:latin typeface="Tahoma" charset="0"/>
              </a:rPr>
              <a:t>Approach:</a:t>
            </a:r>
          </a:p>
          <a:p>
            <a:pPr lvl="1"/>
            <a:r>
              <a:rPr lang="en-US" dirty="0">
                <a:latin typeface="Tahoma" charset="0"/>
              </a:rPr>
              <a:t>Solid </a:t>
            </a:r>
            <a:r>
              <a:rPr lang="en-US" dirty="0">
                <a:solidFill>
                  <a:srgbClr val="FF0000"/>
                </a:solidFill>
                <a:latin typeface="Tahoma" charset="0"/>
              </a:rPr>
              <a:t>experimental analyses of errors in real MLC NAND flash </a:t>
            </a:r>
            <a:r>
              <a:rPr lang="en-US" dirty="0">
                <a:latin typeface="Tahoma" charset="0"/>
              </a:rPr>
              <a:t>memory </a:t>
            </a:r>
            <a:r>
              <a:rPr lang="en-US" dirty="0">
                <a:latin typeface="Tahoma" charset="0"/>
                <a:sym typeface="Wingdings" charset="0"/>
              </a:rPr>
              <a:t> drive the understanding and models</a:t>
            </a:r>
          </a:p>
          <a:p>
            <a:pPr lvl="1"/>
            <a:r>
              <a:rPr lang="en-US" dirty="0">
                <a:solidFill>
                  <a:srgbClr val="FF0000"/>
                </a:solidFill>
                <a:latin typeface="Tahoma" charset="0"/>
                <a:sym typeface="Wingdings" charset="0"/>
              </a:rPr>
              <a:t>Understanding, </a:t>
            </a:r>
            <a:r>
              <a:rPr lang="en-US" dirty="0" smtClean="0">
                <a:solidFill>
                  <a:srgbClr val="FF0000"/>
                </a:solidFill>
                <a:latin typeface="Tahoma" charset="0"/>
                <a:sym typeface="Wingdings" charset="0"/>
              </a:rPr>
              <a:t>models, </a:t>
            </a:r>
            <a:r>
              <a:rPr lang="en-US" dirty="0">
                <a:solidFill>
                  <a:srgbClr val="FF0000"/>
                </a:solidFill>
                <a:latin typeface="Tahoma" charset="0"/>
                <a:sym typeface="Wingdings" charset="0"/>
              </a:rPr>
              <a:t>and creativity </a:t>
            </a:r>
            <a:r>
              <a:rPr lang="en-US" dirty="0">
                <a:latin typeface="Tahoma" charset="0"/>
                <a:sym typeface="Wingdings" charset="0"/>
              </a:rPr>
              <a:t> drive the new techniques</a:t>
            </a:r>
            <a:endParaRPr lang="en-US" dirty="0">
              <a:latin typeface="Tahoma" charset="0"/>
            </a:endParaRPr>
          </a:p>
          <a:p>
            <a:pPr lvl="1"/>
            <a:endParaRPr lang="en-US" dirty="0">
              <a:latin typeface="Tahoma" charset="0"/>
            </a:endParaRPr>
          </a:p>
          <a:p>
            <a:endParaRPr lang="en-US" dirty="0">
              <a:latin typeface="Tahoma" charset="0"/>
            </a:endParaRPr>
          </a:p>
        </p:txBody>
      </p:sp>
      <p:sp>
        <p:nvSpPr>
          <p:cNvPr id="214019"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0E853FF-C699-1F45-9011-37D75239EA89}" type="slidenum">
              <a:rPr lang="en-US" sz="1600">
                <a:solidFill>
                  <a:srgbClr val="000000"/>
                </a:solidFill>
                <a:latin typeface="Garamond" charset="0"/>
              </a:rPr>
              <a:pPr eaLnBrk="1" hangingPunct="1"/>
              <a:t>355</a:t>
            </a:fld>
            <a:endParaRPr lang="en-US" sz="1600">
              <a:solidFill>
                <a:srgbClr val="000000"/>
              </a:solidFill>
              <a:latin typeface="Garamond" charset="0"/>
            </a:endParaRPr>
          </a:p>
        </p:txBody>
      </p:sp>
    </p:spTree>
    <p:extLst>
      <p:ext uri="{BB962C8B-B14F-4D97-AF65-F5344CB8AC3E}">
        <p14:creationId xmlns:p14="http://schemas.microsoft.com/office/powerpoint/2010/main" val="15671516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latin typeface="Garamond" charset="0"/>
              </a:rPr>
              <a:t>Experimental Testing Platform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356</a:t>
            </a:fld>
            <a:endParaRPr lang="en-US" altLang="en-US">
              <a:solidFill>
                <a:srgbClr val="000000"/>
              </a:solidFill>
            </a:endParaRPr>
          </a:p>
        </p:txBody>
      </p:sp>
      <p:pic>
        <p:nvPicPr>
          <p:cNvPr id="33" name="Picture 2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1081088"/>
            <a:ext cx="6858000" cy="4697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34" name="Group 46"/>
          <p:cNvGrpSpPr>
            <a:grpSpLocks/>
          </p:cNvGrpSpPr>
          <p:nvPr/>
        </p:nvGrpSpPr>
        <p:grpSpPr bwMode="auto">
          <a:xfrm>
            <a:off x="5181600" y="1995488"/>
            <a:ext cx="2101850" cy="1066800"/>
            <a:chOff x="3264" y="1536"/>
            <a:chExt cx="1324" cy="672"/>
          </a:xfrm>
        </p:grpSpPr>
        <p:sp>
          <p:nvSpPr>
            <p:cNvPr id="35" name="Rectangle 21"/>
            <p:cNvSpPr>
              <a:spLocks noChangeArrowheads="1"/>
            </p:cNvSpPr>
            <p:nvPr/>
          </p:nvSpPr>
          <p:spPr bwMode="auto">
            <a:xfrm>
              <a:off x="3264" y="2016"/>
              <a:ext cx="288" cy="192"/>
            </a:xfrm>
            <a:prstGeom prst="rect">
              <a:avLst/>
            </a:prstGeom>
            <a:noFill/>
            <a:ln w="28575">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endParaRPr>
            </a:p>
          </p:txBody>
        </p:sp>
        <p:sp>
          <p:nvSpPr>
            <p:cNvPr id="36" name="Text Box 22"/>
            <p:cNvSpPr txBox="1">
              <a:spLocks noChangeArrowheads="1"/>
            </p:cNvSpPr>
            <p:nvPr/>
          </p:nvSpPr>
          <p:spPr bwMode="auto">
            <a:xfrm>
              <a:off x="3840" y="1536"/>
              <a:ext cx="748"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FFFF00"/>
                  </a:solidFill>
                </a:rPr>
                <a:t>USB Jack</a:t>
              </a:r>
            </a:p>
          </p:txBody>
        </p:sp>
        <p:sp>
          <p:nvSpPr>
            <p:cNvPr id="37" name="Line 23"/>
            <p:cNvSpPr>
              <a:spLocks noChangeShapeType="1"/>
            </p:cNvSpPr>
            <p:nvPr/>
          </p:nvSpPr>
          <p:spPr bwMode="auto">
            <a:xfrm flipH="1">
              <a:off x="3552" y="1728"/>
              <a:ext cx="384" cy="288"/>
            </a:xfrm>
            <a:prstGeom prst="line">
              <a:avLst/>
            </a:prstGeom>
            <a:noFill/>
            <a:ln w="28575">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a:defRPr/>
              </a:pPr>
              <a:endParaRPr lang="en-US" kern="0" smtClean="0">
                <a:solidFill>
                  <a:sysClr val="windowText" lastClr="000000"/>
                </a:solidFill>
              </a:endParaRPr>
            </a:p>
          </p:txBody>
        </p:sp>
      </p:grpSp>
      <p:grpSp>
        <p:nvGrpSpPr>
          <p:cNvPr id="38" name="Group 47"/>
          <p:cNvGrpSpPr>
            <a:grpSpLocks/>
          </p:cNvGrpSpPr>
          <p:nvPr/>
        </p:nvGrpSpPr>
        <p:grpSpPr bwMode="auto">
          <a:xfrm>
            <a:off x="5538788" y="3233738"/>
            <a:ext cx="2392362" cy="984250"/>
            <a:chOff x="3489" y="2316"/>
            <a:chExt cx="1507" cy="620"/>
          </a:xfrm>
        </p:grpSpPr>
        <p:sp>
          <p:nvSpPr>
            <p:cNvPr id="39" name="Rectangle 24"/>
            <p:cNvSpPr>
              <a:spLocks noChangeArrowheads="1"/>
            </p:cNvSpPr>
            <p:nvPr/>
          </p:nvSpPr>
          <p:spPr bwMode="auto">
            <a:xfrm>
              <a:off x="3489" y="2696"/>
              <a:ext cx="288" cy="240"/>
            </a:xfrm>
            <a:prstGeom prst="rect">
              <a:avLst/>
            </a:prstGeom>
            <a:noFill/>
            <a:ln w="28575">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FFFF00"/>
                </a:solidFill>
              </a:endParaRPr>
            </a:p>
          </p:txBody>
        </p:sp>
        <p:sp>
          <p:nvSpPr>
            <p:cNvPr id="40" name="Text Box 25"/>
            <p:cNvSpPr txBox="1">
              <a:spLocks noChangeArrowheads="1"/>
            </p:cNvSpPr>
            <p:nvPr/>
          </p:nvSpPr>
          <p:spPr bwMode="auto">
            <a:xfrm>
              <a:off x="3846" y="2316"/>
              <a:ext cx="1150"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Virtex-II Pro</a:t>
              </a:r>
            </a:p>
            <a:p>
              <a:pPr algn="ctr">
                <a:defRPr/>
              </a:pPr>
              <a:r>
                <a:rPr lang="en-US" sz="1800" kern="0" smtClean="0">
                  <a:solidFill>
                    <a:srgbClr val="FFFF00"/>
                  </a:solidFill>
                </a:rPr>
                <a:t>(USB controller)</a:t>
              </a:r>
            </a:p>
          </p:txBody>
        </p:sp>
        <p:sp>
          <p:nvSpPr>
            <p:cNvPr id="41" name="Line 26"/>
            <p:cNvSpPr>
              <a:spLocks noChangeShapeType="1"/>
            </p:cNvSpPr>
            <p:nvPr/>
          </p:nvSpPr>
          <p:spPr bwMode="auto">
            <a:xfrm flipH="1">
              <a:off x="3738" y="2529"/>
              <a:ext cx="198" cy="153"/>
            </a:xfrm>
            <a:prstGeom prst="line">
              <a:avLst/>
            </a:prstGeom>
            <a:noFill/>
            <a:ln w="28575">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a:defRPr/>
              </a:pPr>
              <a:endParaRPr lang="en-US" kern="0" smtClean="0">
                <a:solidFill>
                  <a:sysClr val="windowText" lastClr="000000"/>
                </a:solidFill>
              </a:endParaRPr>
            </a:p>
          </p:txBody>
        </p:sp>
      </p:grpSp>
      <p:sp>
        <p:nvSpPr>
          <p:cNvPr id="42" name="Rectangle 27"/>
          <p:cNvSpPr>
            <a:spLocks noChangeArrowheads="1"/>
          </p:cNvSpPr>
          <p:nvPr/>
        </p:nvSpPr>
        <p:spPr bwMode="auto">
          <a:xfrm>
            <a:off x="5232400" y="4533900"/>
            <a:ext cx="838200" cy="838200"/>
          </a:xfrm>
          <a:prstGeom prst="rect">
            <a:avLst/>
          </a:prstGeom>
          <a:noFill/>
          <a:ln w="28575">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FFFF00"/>
              </a:solidFill>
            </a:endParaRPr>
          </a:p>
        </p:txBody>
      </p:sp>
      <p:sp>
        <p:nvSpPr>
          <p:cNvPr id="43" name="Text Box 28"/>
          <p:cNvSpPr txBox="1">
            <a:spLocks noChangeArrowheads="1"/>
          </p:cNvSpPr>
          <p:nvPr/>
        </p:nvSpPr>
        <p:spPr bwMode="auto">
          <a:xfrm>
            <a:off x="2857500" y="4021138"/>
            <a:ext cx="203835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Virtex-V FPGA</a:t>
            </a:r>
          </a:p>
          <a:p>
            <a:pPr algn="ctr">
              <a:defRPr/>
            </a:pPr>
            <a:r>
              <a:rPr lang="en-US" sz="1800" kern="0" smtClean="0">
                <a:solidFill>
                  <a:srgbClr val="FFFF00"/>
                </a:solidFill>
              </a:rPr>
              <a:t>(NAND Controller)</a:t>
            </a:r>
          </a:p>
        </p:txBody>
      </p:sp>
      <p:sp>
        <p:nvSpPr>
          <p:cNvPr id="44" name="Line 29"/>
          <p:cNvSpPr>
            <a:spLocks noChangeShapeType="1"/>
          </p:cNvSpPr>
          <p:nvPr/>
        </p:nvSpPr>
        <p:spPr bwMode="auto">
          <a:xfrm>
            <a:off x="4000500" y="4586288"/>
            <a:ext cx="1219200" cy="381000"/>
          </a:xfrm>
          <a:prstGeom prst="line">
            <a:avLst/>
          </a:prstGeom>
          <a:noFill/>
          <a:ln w="28575">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a:defRPr/>
            </a:pPr>
            <a:endParaRPr lang="en-US" kern="0" smtClean="0">
              <a:solidFill>
                <a:sysClr val="windowText" lastClr="000000"/>
              </a:solidFill>
            </a:endParaRPr>
          </a:p>
        </p:txBody>
      </p:sp>
      <p:sp>
        <p:nvSpPr>
          <p:cNvPr id="45" name="Rectangle 30"/>
          <p:cNvSpPr>
            <a:spLocks noChangeArrowheads="1"/>
          </p:cNvSpPr>
          <p:nvPr/>
        </p:nvSpPr>
        <p:spPr bwMode="auto">
          <a:xfrm>
            <a:off x="6629400" y="4738688"/>
            <a:ext cx="381000" cy="228600"/>
          </a:xfrm>
          <a:prstGeom prst="rect">
            <a:avLst/>
          </a:prstGeom>
          <a:noFill/>
          <a:ln w="28575">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endParaRPr>
          </a:p>
        </p:txBody>
      </p:sp>
      <p:sp>
        <p:nvSpPr>
          <p:cNvPr id="46" name="Line 32"/>
          <p:cNvSpPr>
            <a:spLocks noChangeShapeType="1"/>
          </p:cNvSpPr>
          <p:nvPr/>
        </p:nvSpPr>
        <p:spPr bwMode="auto">
          <a:xfrm flipH="1">
            <a:off x="6858000" y="4357688"/>
            <a:ext cx="228600" cy="381000"/>
          </a:xfrm>
          <a:prstGeom prst="line">
            <a:avLst/>
          </a:prstGeom>
          <a:noFill/>
          <a:ln w="28575">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a:defRPr/>
            </a:pPr>
            <a:endParaRPr lang="en-US" kern="0" smtClean="0">
              <a:solidFill>
                <a:sysClr val="windowText" lastClr="000000"/>
              </a:solidFill>
            </a:endParaRPr>
          </a:p>
        </p:txBody>
      </p:sp>
      <p:grpSp>
        <p:nvGrpSpPr>
          <p:cNvPr id="47" name="Group 37"/>
          <p:cNvGrpSpPr>
            <a:grpSpLocks/>
          </p:cNvGrpSpPr>
          <p:nvPr/>
        </p:nvGrpSpPr>
        <p:grpSpPr bwMode="auto">
          <a:xfrm>
            <a:off x="228600" y="2833688"/>
            <a:ext cx="6858000" cy="2895600"/>
            <a:chOff x="144" y="2064"/>
            <a:chExt cx="4320" cy="1824"/>
          </a:xfrm>
        </p:grpSpPr>
        <p:sp>
          <p:nvSpPr>
            <p:cNvPr id="48" name="Rectangle 33"/>
            <p:cNvSpPr>
              <a:spLocks noChangeArrowheads="1"/>
            </p:cNvSpPr>
            <p:nvPr/>
          </p:nvSpPr>
          <p:spPr bwMode="auto">
            <a:xfrm>
              <a:off x="1056" y="2400"/>
              <a:ext cx="3408" cy="1488"/>
            </a:xfrm>
            <a:prstGeom prst="rect">
              <a:avLst/>
            </a:prstGeom>
            <a:noFill/>
            <a:ln w="28575">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0066CC"/>
                </a:solidFill>
              </a:endParaRPr>
            </a:p>
          </p:txBody>
        </p:sp>
        <p:sp>
          <p:nvSpPr>
            <p:cNvPr id="49" name="Text Box 34"/>
            <p:cNvSpPr txBox="1">
              <a:spLocks noChangeArrowheads="1"/>
            </p:cNvSpPr>
            <p:nvPr/>
          </p:nvSpPr>
          <p:spPr bwMode="auto">
            <a:xfrm>
              <a:off x="144" y="2064"/>
              <a:ext cx="1628"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HAPS-52 Mother Board</a:t>
              </a:r>
            </a:p>
          </p:txBody>
        </p:sp>
        <p:sp>
          <p:nvSpPr>
            <p:cNvPr id="50" name="Line 35"/>
            <p:cNvSpPr>
              <a:spLocks noChangeShapeType="1"/>
            </p:cNvSpPr>
            <p:nvPr/>
          </p:nvSpPr>
          <p:spPr bwMode="auto">
            <a:xfrm>
              <a:off x="480" y="2256"/>
              <a:ext cx="528" cy="864"/>
            </a:xfrm>
            <a:prstGeom prst="line">
              <a:avLst/>
            </a:prstGeom>
            <a:noFill/>
            <a:ln w="28575">
              <a:solidFill>
                <a:srgbClr val="0000FF"/>
              </a:solidFill>
              <a:round/>
              <a:headEnd/>
              <a:tailEnd type="triangle" w="med" len="med"/>
            </a:ln>
            <a:extLst>
              <a:ext uri="{909E8E84-426E-40dd-AFC4-6F175D3DCCD1}">
                <a14:hiddenFill xmlns="" xmlns:a14="http://schemas.microsoft.com/office/drawing/2010/main">
                  <a:noFill/>
                </a14:hiddenFill>
              </a:ext>
            </a:extLst>
          </p:spPr>
          <p:txBody>
            <a:bodyPr/>
            <a:lstStyle/>
            <a:p>
              <a:pPr>
                <a:defRPr/>
              </a:pPr>
              <a:endParaRPr lang="en-US" kern="0" smtClean="0">
                <a:solidFill>
                  <a:sysClr val="windowText" lastClr="000000"/>
                </a:solidFill>
              </a:endParaRPr>
            </a:p>
          </p:txBody>
        </p:sp>
      </p:grpSp>
      <p:grpSp>
        <p:nvGrpSpPr>
          <p:cNvPr id="51" name="Group 41"/>
          <p:cNvGrpSpPr>
            <a:grpSpLocks/>
          </p:cNvGrpSpPr>
          <p:nvPr/>
        </p:nvGrpSpPr>
        <p:grpSpPr bwMode="auto">
          <a:xfrm>
            <a:off x="3276600" y="1309688"/>
            <a:ext cx="2819400" cy="3048000"/>
            <a:chOff x="2064" y="1104"/>
            <a:chExt cx="1776" cy="1920"/>
          </a:xfrm>
        </p:grpSpPr>
        <p:sp>
          <p:nvSpPr>
            <p:cNvPr id="52" name="Rectangle 38"/>
            <p:cNvSpPr>
              <a:spLocks noChangeArrowheads="1"/>
            </p:cNvSpPr>
            <p:nvPr/>
          </p:nvSpPr>
          <p:spPr bwMode="auto">
            <a:xfrm>
              <a:off x="3216" y="1680"/>
              <a:ext cx="624" cy="1344"/>
            </a:xfrm>
            <a:prstGeom prst="rect">
              <a:avLst/>
            </a:prstGeom>
            <a:noFill/>
            <a:ln w="28575">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endParaRPr>
            </a:p>
          </p:txBody>
        </p:sp>
        <p:sp>
          <p:nvSpPr>
            <p:cNvPr id="53" name="Text Box 39"/>
            <p:cNvSpPr txBox="1">
              <a:spLocks noChangeArrowheads="1"/>
            </p:cNvSpPr>
            <p:nvPr/>
          </p:nvSpPr>
          <p:spPr bwMode="auto">
            <a:xfrm>
              <a:off x="2064" y="1104"/>
              <a:ext cx="1468"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USB Daughter Board</a:t>
              </a:r>
            </a:p>
          </p:txBody>
        </p:sp>
        <p:sp>
          <p:nvSpPr>
            <p:cNvPr id="54" name="Line 40"/>
            <p:cNvSpPr>
              <a:spLocks noChangeShapeType="1"/>
            </p:cNvSpPr>
            <p:nvPr/>
          </p:nvSpPr>
          <p:spPr bwMode="auto">
            <a:xfrm>
              <a:off x="2688" y="1296"/>
              <a:ext cx="528" cy="384"/>
            </a:xfrm>
            <a:prstGeom prst="line">
              <a:avLst/>
            </a:prstGeom>
            <a:noFill/>
            <a:ln w="28575">
              <a:solidFill>
                <a:srgbClr val="0000FF"/>
              </a:solidFill>
              <a:round/>
              <a:headEnd/>
              <a:tailEnd type="triangle" w="med" len="med"/>
            </a:ln>
            <a:extLst>
              <a:ext uri="{909E8E84-426E-40dd-AFC4-6F175D3DCCD1}">
                <a14:hiddenFill xmlns="" xmlns:a14="http://schemas.microsoft.com/office/drawing/2010/main">
                  <a:noFill/>
                </a14:hiddenFill>
              </a:ext>
            </a:extLst>
          </p:spPr>
          <p:txBody>
            <a:bodyPr/>
            <a:lstStyle/>
            <a:p>
              <a:pPr>
                <a:defRPr/>
              </a:pPr>
              <a:endParaRPr lang="en-US" kern="0" smtClean="0">
                <a:solidFill>
                  <a:sysClr val="windowText" lastClr="000000"/>
                </a:solidFill>
              </a:endParaRPr>
            </a:p>
          </p:txBody>
        </p:sp>
      </p:grpSp>
      <p:grpSp>
        <p:nvGrpSpPr>
          <p:cNvPr id="55" name="Group 45"/>
          <p:cNvGrpSpPr>
            <a:grpSpLocks/>
          </p:cNvGrpSpPr>
          <p:nvPr/>
        </p:nvGrpSpPr>
        <p:grpSpPr bwMode="auto">
          <a:xfrm>
            <a:off x="6172201" y="4433889"/>
            <a:ext cx="2852738" cy="1809750"/>
            <a:chOff x="3888" y="3072"/>
            <a:chExt cx="1797" cy="1140"/>
          </a:xfrm>
        </p:grpSpPr>
        <p:sp>
          <p:nvSpPr>
            <p:cNvPr id="56" name="Rectangle 42"/>
            <p:cNvSpPr>
              <a:spLocks noChangeArrowheads="1"/>
            </p:cNvSpPr>
            <p:nvPr/>
          </p:nvSpPr>
          <p:spPr bwMode="auto">
            <a:xfrm>
              <a:off x="3888" y="3072"/>
              <a:ext cx="528" cy="768"/>
            </a:xfrm>
            <a:prstGeom prst="rect">
              <a:avLst/>
            </a:prstGeom>
            <a:noFill/>
            <a:ln w="28575">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endParaRPr>
            </a:p>
          </p:txBody>
        </p:sp>
        <p:sp>
          <p:nvSpPr>
            <p:cNvPr id="57" name="Text Box 43"/>
            <p:cNvSpPr txBox="1">
              <a:spLocks noChangeArrowheads="1"/>
            </p:cNvSpPr>
            <p:nvPr/>
          </p:nvSpPr>
          <p:spPr bwMode="auto">
            <a:xfrm>
              <a:off x="4105" y="3981"/>
              <a:ext cx="1580"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dirty="0" smtClean="0">
                  <a:solidFill>
                    <a:srgbClr val="0000FF"/>
                  </a:solidFill>
                </a:rPr>
                <a:t>NAND Daughter Board</a:t>
              </a:r>
            </a:p>
          </p:txBody>
        </p:sp>
        <p:sp>
          <p:nvSpPr>
            <p:cNvPr id="58" name="Line 44"/>
            <p:cNvSpPr>
              <a:spLocks noChangeShapeType="1"/>
            </p:cNvSpPr>
            <p:nvPr/>
          </p:nvSpPr>
          <p:spPr bwMode="auto">
            <a:xfrm flipH="1" flipV="1">
              <a:off x="4176" y="3840"/>
              <a:ext cx="384" cy="192"/>
            </a:xfrm>
            <a:prstGeom prst="line">
              <a:avLst/>
            </a:prstGeom>
            <a:noFill/>
            <a:ln w="28575">
              <a:solidFill>
                <a:srgbClr val="0000FF"/>
              </a:solidFill>
              <a:round/>
              <a:headEnd/>
              <a:tailEnd type="triangle" w="med" len="med"/>
            </a:ln>
            <a:extLst>
              <a:ext uri="{909E8E84-426E-40dd-AFC4-6F175D3DCCD1}">
                <a14:hiddenFill xmlns="" xmlns:a14="http://schemas.microsoft.com/office/drawing/2010/main">
                  <a:noFill/>
                </a14:hiddenFill>
              </a:ext>
            </a:extLst>
          </p:spPr>
          <p:txBody>
            <a:bodyPr/>
            <a:lstStyle/>
            <a:p>
              <a:pPr>
                <a:defRPr/>
              </a:pPr>
              <a:endParaRPr lang="en-US" kern="0" smtClean="0">
                <a:solidFill>
                  <a:sysClr val="windowText" lastClr="000000"/>
                </a:solidFill>
              </a:endParaRPr>
            </a:p>
          </p:txBody>
        </p:sp>
      </p:grpSp>
      <p:sp>
        <p:nvSpPr>
          <p:cNvPr id="59" name="Rectangle 32"/>
          <p:cNvSpPr>
            <a:spLocks noChangeArrowheads="1"/>
          </p:cNvSpPr>
          <p:nvPr/>
        </p:nvSpPr>
        <p:spPr bwMode="auto">
          <a:xfrm>
            <a:off x="6388100" y="4511675"/>
            <a:ext cx="366713" cy="120650"/>
          </a:xfrm>
          <a:prstGeom prst="rect">
            <a:avLst/>
          </a:prstGeom>
          <a:solidFill>
            <a:srgbClr val="317131"/>
          </a:solidFill>
          <a:ln w="9525">
            <a:solidFill>
              <a:srgbClr val="006600"/>
            </a:solidFill>
            <a:round/>
            <a:headEnd/>
            <a:tailEnd/>
          </a:ln>
        </p:spPr>
        <p:txBody>
          <a:bodyPr/>
          <a:lstStyle/>
          <a:p>
            <a:pPr eaLnBrk="0" hangingPunct="0">
              <a:defRPr/>
            </a:pPr>
            <a:endParaRPr lang="en-US" kern="0" smtClean="0">
              <a:solidFill>
                <a:sysClr val="windowText" lastClr="000000"/>
              </a:solidFill>
            </a:endParaRPr>
          </a:p>
        </p:txBody>
      </p:sp>
      <p:sp>
        <p:nvSpPr>
          <p:cNvPr id="60" name="Text Box 31"/>
          <p:cNvSpPr txBox="1">
            <a:spLocks noChangeArrowheads="1"/>
          </p:cNvSpPr>
          <p:nvPr/>
        </p:nvSpPr>
        <p:spPr bwMode="auto">
          <a:xfrm>
            <a:off x="6400800" y="3805238"/>
            <a:ext cx="1466850" cy="646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dirty="0">
                <a:solidFill>
                  <a:srgbClr val="FFFF00"/>
                </a:solidFill>
              </a:rPr>
              <a:t>1</a:t>
            </a:r>
            <a:r>
              <a:rPr lang="en-US" sz="1800" kern="0" dirty="0" smtClean="0">
                <a:solidFill>
                  <a:srgbClr val="FFFF00"/>
                </a:solidFill>
              </a:rPr>
              <a:t>x-nm</a:t>
            </a:r>
          </a:p>
          <a:p>
            <a:pPr algn="ctr">
              <a:defRPr/>
            </a:pPr>
            <a:r>
              <a:rPr lang="en-US" sz="1800" kern="0" dirty="0" smtClean="0">
                <a:solidFill>
                  <a:srgbClr val="FFFF00"/>
                </a:solidFill>
              </a:rPr>
              <a:t>NAND Flash</a:t>
            </a:r>
          </a:p>
        </p:txBody>
      </p:sp>
      <p:sp>
        <p:nvSpPr>
          <p:cNvPr id="61" name="Rectangle 60"/>
          <p:cNvSpPr/>
          <p:nvPr/>
        </p:nvSpPr>
        <p:spPr>
          <a:xfrm>
            <a:off x="0" y="5877272"/>
            <a:ext cx="6588224" cy="523220"/>
          </a:xfrm>
          <a:prstGeom prst="rect">
            <a:avLst/>
          </a:prstGeom>
        </p:spPr>
        <p:txBody>
          <a:bodyPr wrap="square">
            <a:spAutoFit/>
          </a:bodyPr>
          <a:lstStyle/>
          <a:p>
            <a:r>
              <a:rPr lang="en-US" sz="1400" dirty="0" smtClean="0">
                <a:solidFill>
                  <a:srgbClr val="006633"/>
                </a:solidFill>
              </a:rPr>
              <a:t>[DATE </a:t>
            </a:r>
            <a:r>
              <a:rPr lang="en-US" sz="1400" dirty="0">
                <a:solidFill>
                  <a:srgbClr val="006633"/>
                </a:solidFill>
              </a:rPr>
              <a:t>2012, ICCD 2012, DATE 2013, ITJ 2013, ICCD 2013, SIGMETRICS </a:t>
            </a:r>
            <a:r>
              <a:rPr lang="en-US" sz="1400" dirty="0" smtClean="0">
                <a:solidFill>
                  <a:srgbClr val="006633"/>
                </a:solidFill>
              </a:rPr>
              <a:t>2014, HPCA 2015, DSN 2015, MSST 2015, JSAC 2016, HPCA 2017, DFRWS 2017]</a:t>
            </a:r>
            <a:endParaRPr lang="en-US" sz="1400" dirty="0">
              <a:solidFill>
                <a:srgbClr val="000000"/>
              </a:solidFill>
            </a:endParaRPr>
          </a:p>
        </p:txBody>
      </p:sp>
      <p:sp>
        <p:nvSpPr>
          <p:cNvPr id="62" name="Rectangle 2"/>
          <p:cNvSpPr>
            <a:spLocks noChangeArrowheads="1"/>
          </p:cNvSpPr>
          <p:nvPr/>
        </p:nvSpPr>
        <p:spPr bwMode="auto">
          <a:xfrm>
            <a:off x="1447800" y="6427788"/>
            <a:ext cx="7696200"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1600" dirty="0">
                <a:solidFill>
                  <a:srgbClr val="000000"/>
                </a:solidFill>
              </a:rPr>
              <a:t>Cai et al., </a:t>
            </a:r>
            <a:r>
              <a:rPr lang="en-US" sz="1600" dirty="0">
                <a:solidFill>
                  <a:srgbClr val="0000FF"/>
                </a:solidFill>
              </a:rPr>
              <a:t>FPGA-based Solid-State Drive prototyping platform, </a:t>
            </a:r>
            <a:r>
              <a:rPr lang="en-US" sz="1600" dirty="0">
                <a:solidFill>
                  <a:srgbClr val="000000"/>
                </a:solidFill>
              </a:rPr>
              <a:t>FCCM 2011.</a:t>
            </a:r>
          </a:p>
        </p:txBody>
      </p:sp>
    </p:spTree>
    <p:extLst>
      <p:ext uri="{BB962C8B-B14F-4D97-AF65-F5344CB8AC3E}">
        <p14:creationId xmlns:p14="http://schemas.microsoft.com/office/powerpoint/2010/main" val="231506568"/>
      </p:ext>
    </p:extLst>
  </p:cSld>
  <p:clrMapOvr>
    <a:masterClrMapping/>
  </p:clrMapOvr>
  <p:transition/>
  <p:timing>
    <p:tnLst>
      <p:par>
        <p:cTn id="1" dur="indefinite" restart="never" nodeType="tmRoot"/>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Title 1"/>
          <p:cNvSpPr>
            <a:spLocks noGrp="1"/>
          </p:cNvSpPr>
          <p:nvPr>
            <p:ph type="title"/>
          </p:nvPr>
        </p:nvSpPr>
        <p:spPr/>
        <p:txBody>
          <a:bodyPr/>
          <a:lstStyle/>
          <a:p>
            <a:r>
              <a:rPr lang="en-US">
                <a:latin typeface="Garamond" charset="0"/>
              </a:rPr>
              <a:t>NAND Flash Error Types</a:t>
            </a:r>
          </a:p>
        </p:txBody>
      </p:sp>
      <p:sp>
        <p:nvSpPr>
          <p:cNvPr id="3" name="Content Placeholder 2"/>
          <p:cNvSpPr>
            <a:spLocks noGrp="1"/>
          </p:cNvSpPr>
          <p:nvPr>
            <p:ph idx="1"/>
          </p:nvPr>
        </p:nvSpPr>
        <p:spPr>
          <a:xfrm>
            <a:off x="228600" y="1206500"/>
            <a:ext cx="8610600" cy="5041900"/>
          </a:xfrm>
        </p:spPr>
        <p:txBody>
          <a:bodyPr/>
          <a:lstStyle/>
          <a:p>
            <a:r>
              <a:rPr lang="en-US">
                <a:latin typeface="Tahoma" charset="0"/>
              </a:rPr>
              <a:t>Four types of errors [Cai+, DATE 2012]</a:t>
            </a:r>
          </a:p>
          <a:p>
            <a:endParaRPr lang="en-US">
              <a:latin typeface="Tahoma" charset="0"/>
            </a:endParaRPr>
          </a:p>
          <a:p>
            <a:r>
              <a:rPr lang="en-US">
                <a:latin typeface="Tahoma" charset="0"/>
              </a:rPr>
              <a:t>Caused by </a:t>
            </a:r>
            <a:r>
              <a:rPr lang="en-US">
                <a:solidFill>
                  <a:srgbClr val="FF0000"/>
                </a:solidFill>
                <a:latin typeface="Tahoma" charset="0"/>
              </a:rPr>
              <a:t>common flash operations</a:t>
            </a:r>
          </a:p>
          <a:p>
            <a:pPr lvl="1"/>
            <a:r>
              <a:rPr lang="en-US">
                <a:solidFill>
                  <a:srgbClr val="0000FF"/>
                </a:solidFill>
                <a:latin typeface="Tahoma" charset="0"/>
              </a:rPr>
              <a:t>Read</a:t>
            </a:r>
            <a:r>
              <a:rPr lang="en-US">
                <a:latin typeface="Tahoma" charset="0"/>
              </a:rPr>
              <a:t> errors</a:t>
            </a:r>
          </a:p>
          <a:p>
            <a:pPr lvl="1"/>
            <a:r>
              <a:rPr lang="en-US">
                <a:solidFill>
                  <a:srgbClr val="0000FF"/>
                </a:solidFill>
                <a:latin typeface="Tahoma" charset="0"/>
              </a:rPr>
              <a:t>Erase</a:t>
            </a:r>
            <a:r>
              <a:rPr lang="en-US">
                <a:latin typeface="Tahoma" charset="0"/>
              </a:rPr>
              <a:t> errors</a:t>
            </a:r>
          </a:p>
          <a:p>
            <a:pPr lvl="1"/>
            <a:r>
              <a:rPr lang="en-US">
                <a:solidFill>
                  <a:srgbClr val="0000FF"/>
                </a:solidFill>
                <a:latin typeface="Tahoma" charset="0"/>
              </a:rPr>
              <a:t>Program</a:t>
            </a:r>
            <a:r>
              <a:rPr lang="en-US">
                <a:latin typeface="Tahoma" charset="0"/>
              </a:rPr>
              <a:t> (interference) errors</a:t>
            </a:r>
          </a:p>
          <a:p>
            <a:pPr lvl="1"/>
            <a:endParaRPr lang="en-US">
              <a:latin typeface="Tahoma" charset="0"/>
            </a:endParaRPr>
          </a:p>
          <a:p>
            <a:r>
              <a:rPr lang="en-US">
                <a:latin typeface="Tahoma" charset="0"/>
              </a:rPr>
              <a:t>Caused by flash </a:t>
            </a:r>
            <a:r>
              <a:rPr lang="en-US">
                <a:solidFill>
                  <a:srgbClr val="FF0000"/>
                </a:solidFill>
                <a:latin typeface="Tahoma" charset="0"/>
              </a:rPr>
              <a:t>cell losing charge over time</a:t>
            </a:r>
          </a:p>
          <a:p>
            <a:pPr lvl="1"/>
            <a:r>
              <a:rPr lang="en-US">
                <a:solidFill>
                  <a:srgbClr val="0000FF"/>
                </a:solidFill>
                <a:latin typeface="Tahoma" charset="0"/>
              </a:rPr>
              <a:t>Retention</a:t>
            </a:r>
            <a:r>
              <a:rPr lang="en-US">
                <a:latin typeface="Tahoma" charset="0"/>
              </a:rPr>
              <a:t> errors</a:t>
            </a:r>
          </a:p>
          <a:p>
            <a:pPr lvl="2"/>
            <a:r>
              <a:rPr lang="en-US">
                <a:latin typeface="Tahoma" charset="0"/>
              </a:rPr>
              <a:t>Whether an error happens depends on required retention time</a:t>
            </a:r>
          </a:p>
          <a:p>
            <a:pPr lvl="2"/>
            <a:r>
              <a:rPr lang="en-US">
                <a:latin typeface="Tahoma" charset="0"/>
              </a:rPr>
              <a:t>Especially problematic in MLC flash because threshold voltage window to determine stored value is smaller</a:t>
            </a:r>
          </a:p>
          <a:p>
            <a:pPr lvl="2"/>
            <a:endParaRPr lang="en-US">
              <a:latin typeface="Tahoma" charset="0"/>
            </a:endParaRPr>
          </a:p>
        </p:txBody>
      </p:sp>
      <p:sp>
        <p:nvSpPr>
          <p:cNvPr id="221187"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F11EBAE-8EF2-2C41-8609-8DC2CFFBA5BE}" type="slidenum">
              <a:rPr lang="en-US" sz="1600">
                <a:solidFill>
                  <a:srgbClr val="000000"/>
                </a:solidFill>
                <a:latin typeface="Garamond" charset="0"/>
              </a:rPr>
              <a:pPr eaLnBrk="1" hangingPunct="1"/>
              <a:t>357</a:t>
            </a:fld>
            <a:endParaRPr lang="en-US" sz="1600">
              <a:solidFill>
                <a:srgbClr val="000000"/>
              </a:solidFill>
              <a:latin typeface="Garamond" charset="0"/>
            </a:endParaRPr>
          </a:p>
        </p:txBody>
      </p:sp>
    </p:spTree>
    <p:extLst>
      <p:ext uri="{BB962C8B-B14F-4D97-AF65-F5344CB8AC3E}">
        <p14:creationId xmlns:p14="http://schemas.microsoft.com/office/powerpoint/2010/main" val="183800365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4257" name="Group 7"/>
          <p:cNvGrpSpPr>
            <a:grpSpLocks/>
          </p:cNvGrpSpPr>
          <p:nvPr/>
        </p:nvGrpSpPr>
        <p:grpSpPr bwMode="auto">
          <a:xfrm>
            <a:off x="63500" y="815975"/>
            <a:ext cx="9144000" cy="4351338"/>
            <a:chOff x="0" y="906463"/>
            <a:chExt cx="9144000" cy="4351337"/>
          </a:xfrm>
        </p:grpSpPr>
        <p:pic>
          <p:nvPicPr>
            <p:cNvPr id="224265" name="Picture 24" descr="all_errors.bmp"/>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906463"/>
              <a:ext cx="9144000" cy="4351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4266" name="Oval 15"/>
            <p:cNvSpPr>
              <a:spLocks noChangeArrowheads="1"/>
            </p:cNvSpPr>
            <p:nvPr/>
          </p:nvSpPr>
          <p:spPr bwMode="auto">
            <a:xfrm>
              <a:off x="7099300" y="1435100"/>
              <a:ext cx="469900" cy="1284288"/>
            </a:xfrm>
            <a:prstGeom prst="ellipse">
              <a:avLst/>
            </a:prstGeom>
            <a:noFill/>
            <a:ln w="28575">
              <a:solidFill>
                <a:schemeClr val="tx1"/>
              </a:solidFill>
              <a:prstDash val="dash"/>
              <a:round/>
              <a:headEnd/>
              <a:tailEnd/>
            </a:ln>
            <a:extLst>
              <a:ext uri="{909E8E84-426E-40dd-AFC4-6F175D3DCCD1}">
                <a14:hiddenFill xmlns="" xmlns:a14="http://schemas.microsoft.com/office/drawing/2010/main">
                  <a:solidFill>
                    <a:srgbClr val="FFFFFF"/>
                  </a:solidFill>
                </a14:hiddenFill>
              </a:ext>
            </a:extLst>
          </p:spPr>
          <p:txBody>
            <a:bodyPr/>
            <a:lstStyle/>
            <a:p>
              <a:pPr eaLnBrk="0" hangingPunct="0"/>
              <a:endParaRPr lang="en-US">
                <a:solidFill>
                  <a:srgbClr val="000000"/>
                </a:solidFill>
              </a:endParaRPr>
            </a:p>
          </p:txBody>
        </p:sp>
        <p:sp>
          <p:nvSpPr>
            <p:cNvPr id="224267" name="TextBox 16"/>
            <p:cNvSpPr txBox="1">
              <a:spLocks noChangeArrowheads="1"/>
            </p:cNvSpPr>
            <p:nvPr/>
          </p:nvSpPr>
          <p:spPr bwMode="auto">
            <a:xfrm>
              <a:off x="5118100" y="1104900"/>
              <a:ext cx="1749425"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rPr>
                <a:t>retention errors</a:t>
              </a:r>
            </a:p>
          </p:txBody>
        </p:sp>
        <p:cxnSp>
          <p:nvCxnSpPr>
            <p:cNvPr id="224268" name="Straight Arrow Connector 22"/>
            <p:cNvCxnSpPr>
              <a:cxnSpLocks noChangeShapeType="1"/>
            </p:cNvCxnSpPr>
            <p:nvPr/>
          </p:nvCxnSpPr>
          <p:spPr bwMode="auto">
            <a:xfrm>
              <a:off x="6223000" y="1423988"/>
              <a:ext cx="876300" cy="469900"/>
            </a:xfrm>
            <a:prstGeom prst="straightConnector1">
              <a:avLst/>
            </a:prstGeom>
            <a:noFill/>
            <a:ln w="9525">
              <a:solidFill>
                <a:schemeClr val="tx1"/>
              </a:solidFill>
              <a:round/>
              <a:headEnd/>
              <a:tailEnd type="arrow" w="med" len="med"/>
            </a:ln>
            <a:extLst>
              <a:ext uri="{909E8E84-426E-40dd-AFC4-6F175D3DCCD1}">
                <a14:hiddenFill xmlns="" xmlns:a14="http://schemas.microsoft.com/office/drawing/2010/main">
                  <a:noFill/>
                </a14:hiddenFill>
              </a:ext>
            </a:extLst>
          </p:spPr>
        </p:cxnSp>
      </p:grpSp>
      <p:sp>
        <p:nvSpPr>
          <p:cNvPr id="20483" name="Content Placeholder 14"/>
          <p:cNvSpPr>
            <a:spLocks noGrp="1"/>
          </p:cNvSpPr>
          <p:nvPr>
            <p:ph idx="1"/>
          </p:nvPr>
        </p:nvSpPr>
        <p:spPr>
          <a:xfrm>
            <a:off x="117475" y="4962525"/>
            <a:ext cx="8850313" cy="1344613"/>
          </a:xfrm>
        </p:spPr>
        <p:txBody>
          <a:bodyPr/>
          <a:lstStyle/>
          <a:p>
            <a:r>
              <a:rPr lang="en-US">
                <a:solidFill>
                  <a:srgbClr val="0000FF"/>
                </a:solidFill>
                <a:latin typeface="Tahoma" charset="0"/>
              </a:rPr>
              <a:t>Raw bit error rate increases exponentially with P/E cycles</a:t>
            </a:r>
          </a:p>
          <a:p>
            <a:r>
              <a:rPr lang="en-US">
                <a:solidFill>
                  <a:srgbClr val="0000FF"/>
                </a:solidFill>
                <a:latin typeface="Tahoma" charset="0"/>
              </a:rPr>
              <a:t>Retention errors are dominant </a:t>
            </a:r>
            <a:r>
              <a:rPr lang="en-US">
                <a:latin typeface="Tahoma" charset="0"/>
              </a:rPr>
              <a:t>(&gt;99% for 1-year ret. time)</a:t>
            </a:r>
          </a:p>
          <a:p>
            <a:r>
              <a:rPr lang="en-US">
                <a:solidFill>
                  <a:srgbClr val="0000FF"/>
                </a:solidFill>
                <a:latin typeface="Tahoma" charset="0"/>
              </a:rPr>
              <a:t>Retention errors increase with retention time requirement</a:t>
            </a:r>
          </a:p>
          <a:p>
            <a:endParaRPr lang="en-US">
              <a:latin typeface="Tahoma" charset="0"/>
            </a:endParaRPr>
          </a:p>
        </p:txBody>
      </p:sp>
      <p:sp>
        <p:nvSpPr>
          <p:cNvPr id="224259" name="Title 1"/>
          <p:cNvSpPr>
            <a:spLocks noGrp="1"/>
          </p:cNvSpPr>
          <p:nvPr>
            <p:ph type="title"/>
          </p:nvPr>
        </p:nvSpPr>
        <p:spPr>
          <a:xfrm>
            <a:off x="228600" y="152400"/>
            <a:ext cx="8915400" cy="1066800"/>
          </a:xfrm>
        </p:spPr>
        <p:txBody>
          <a:bodyPr/>
          <a:lstStyle/>
          <a:p>
            <a:r>
              <a:rPr lang="en-US">
                <a:latin typeface="Garamond" charset="0"/>
              </a:rPr>
              <a:t>Observations: Flash Error Analysis</a:t>
            </a:r>
          </a:p>
        </p:txBody>
      </p:sp>
      <p:sp>
        <p:nvSpPr>
          <p:cNvPr id="224260"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8E76C40-A8C2-6749-A54E-AD8A0DE3FDE0}" type="slidenum">
              <a:rPr lang="en-US" sz="1600">
                <a:solidFill>
                  <a:srgbClr val="000000"/>
                </a:solidFill>
                <a:latin typeface="Garamond" charset="0"/>
              </a:rPr>
              <a:pPr eaLnBrk="1" hangingPunct="1"/>
              <a:t>358</a:t>
            </a:fld>
            <a:endParaRPr lang="en-US" sz="1600">
              <a:solidFill>
                <a:srgbClr val="000000"/>
              </a:solidFill>
              <a:latin typeface="Garamond" charset="0"/>
            </a:endParaRPr>
          </a:p>
        </p:txBody>
      </p:sp>
      <p:sp>
        <p:nvSpPr>
          <p:cNvPr id="224261" name="TextBox 1"/>
          <p:cNvSpPr txBox="1">
            <a:spLocks noChangeArrowheads="1"/>
          </p:cNvSpPr>
          <p:nvPr/>
        </p:nvSpPr>
        <p:spPr bwMode="auto">
          <a:xfrm>
            <a:off x="3543300" y="4673600"/>
            <a:ext cx="1312863"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rPr>
              <a:t>P/E Cycles</a:t>
            </a:r>
          </a:p>
        </p:txBody>
      </p:sp>
      <p:sp>
        <p:nvSpPr>
          <p:cNvPr id="11" name="TextBox 10"/>
          <p:cNvSpPr txBox="1"/>
          <p:nvPr/>
        </p:nvSpPr>
        <p:spPr>
          <a:xfrm>
            <a:off x="-850900" y="2679700"/>
            <a:ext cx="2108758" cy="369332"/>
          </a:xfrm>
          <a:prstGeom prst="rect">
            <a:avLst/>
          </a:prstGeom>
          <a:solidFill>
            <a:schemeClr val="bg1"/>
          </a:solidFill>
          <a:scene3d>
            <a:camera prst="orthographicFront">
              <a:rot lat="0" lon="0" rev="5400000"/>
            </a:camera>
            <a:lightRig rig="threePt" dir="t"/>
          </a:scene3d>
        </p:spPr>
        <p:txBody>
          <a:bodyPr wrap="none">
            <a:spAutoFit/>
          </a:bodyPr>
          <a:lstStyle/>
          <a:p>
            <a:pPr>
              <a:defRPr/>
            </a:pPr>
            <a:r>
              <a:rPr lang="en-US" dirty="0">
                <a:solidFill>
                  <a:srgbClr val="000000"/>
                </a:solidFill>
              </a:rPr>
              <a:t>Raw Bit Error Rate</a:t>
            </a:r>
          </a:p>
        </p:txBody>
      </p:sp>
      <p:sp>
        <p:nvSpPr>
          <p:cNvPr id="224263" name="TextBox 1"/>
          <p:cNvSpPr txBox="1">
            <a:spLocks noChangeArrowheads="1"/>
          </p:cNvSpPr>
          <p:nvPr/>
        </p:nvSpPr>
        <p:spPr bwMode="auto">
          <a:xfrm>
            <a:off x="1371600" y="6464300"/>
            <a:ext cx="6988175"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rPr>
              <a:t>Cai et al., </a:t>
            </a:r>
            <a:r>
              <a:rPr lang="en-US" sz="1800">
                <a:solidFill>
                  <a:srgbClr val="0000FF"/>
                </a:solidFill>
              </a:rPr>
              <a:t>Error Patterns in MLC NAND Flash Memory</a:t>
            </a:r>
            <a:r>
              <a:rPr lang="en-US" sz="1800">
                <a:solidFill>
                  <a:srgbClr val="000000"/>
                </a:solidFill>
              </a:rPr>
              <a:t>, DATE 2012.</a:t>
            </a:r>
          </a:p>
        </p:txBody>
      </p:sp>
    </p:spTree>
    <p:extLst>
      <p:ext uri="{BB962C8B-B14F-4D97-AF65-F5344CB8AC3E}">
        <p14:creationId xmlns:p14="http://schemas.microsoft.com/office/powerpoint/2010/main" val="192271836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048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048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048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Title 1"/>
          <p:cNvSpPr>
            <a:spLocks noGrp="1"/>
          </p:cNvSpPr>
          <p:nvPr>
            <p:ph type="title"/>
          </p:nvPr>
        </p:nvSpPr>
        <p:spPr/>
        <p:txBody>
          <a:bodyPr/>
          <a:lstStyle/>
          <a:p>
            <a:r>
              <a:rPr lang="en-US">
                <a:latin typeface="Garamond" charset="0"/>
              </a:rPr>
              <a:t>More on Flash Error Analysis</a:t>
            </a:r>
          </a:p>
        </p:txBody>
      </p:sp>
      <p:sp>
        <p:nvSpPr>
          <p:cNvPr id="229378" name="Content Placeholder 2"/>
          <p:cNvSpPr>
            <a:spLocks noGrp="1"/>
          </p:cNvSpPr>
          <p:nvPr>
            <p:ph idx="1"/>
          </p:nvPr>
        </p:nvSpPr>
        <p:spPr>
          <a:xfrm>
            <a:off x="228600" y="1124744"/>
            <a:ext cx="8610600" cy="4876800"/>
          </a:xfrm>
        </p:spPr>
        <p:txBody>
          <a:bodyPr/>
          <a:lstStyle/>
          <a:p>
            <a:r>
              <a:rPr lang="en-US" dirty="0">
                <a:latin typeface="Tahoma" charset="0"/>
              </a:rPr>
              <a:t>Yu Cai, Erich F. </a:t>
            </a:r>
            <a:r>
              <a:rPr lang="en-US" dirty="0" err="1">
                <a:latin typeface="Tahoma" charset="0"/>
              </a:rPr>
              <a:t>Haratsch</a:t>
            </a:r>
            <a:r>
              <a:rPr lang="en-US" dirty="0">
                <a:latin typeface="Tahoma" charset="0"/>
              </a:rPr>
              <a:t>, Onur Mutlu, and Ken Mai,</a:t>
            </a:r>
            <a:br>
              <a:rPr lang="en-US" dirty="0">
                <a:latin typeface="Tahoma" charset="0"/>
              </a:rPr>
            </a:br>
            <a:r>
              <a:rPr lang="en-US" b="1" dirty="0">
                <a:latin typeface="Tahoma" charset="0"/>
                <a:hlinkClick r:id="rId2"/>
              </a:rPr>
              <a:t>"Error Patterns in MLC NAND Flash Memory: Measurement, Characterization, and Analysis"</a:t>
            </a:r>
            <a:r>
              <a:rPr lang="en-US" dirty="0">
                <a:latin typeface="Tahoma" charset="0"/>
              </a:rPr>
              <a:t> </a:t>
            </a:r>
            <a:br>
              <a:rPr lang="en-US" dirty="0">
                <a:latin typeface="Tahoma" charset="0"/>
              </a:rPr>
            </a:br>
            <a:r>
              <a:rPr lang="en-US" i="1" dirty="0">
                <a:latin typeface="Tahoma" charset="0"/>
              </a:rPr>
              <a:t>Proceedings of the </a:t>
            </a:r>
            <a:r>
              <a:rPr lang="en-US" i="1" dirty="0">
                <a:latin typeface="Tahoma" charset="0"/>
                <a:hlinkClick r:id="rId3"/>
              </a:rPr>
              <a:t>Design, Automation, and Test in Europe Conference</a:t>
            </a:r>
            <a:r>
              <a:rPr lang="en-US" i="1" dirty="0">
                <a:latin typeface="Tahoma" charset="0"/>
              </a:rPr>
              <a:t> (</a:t>
            </a:r>
            <a:r>
              <a:rPr lang="en-US" b="1" i="1" dirty="0">
                <a:latin typeface="Tahoma" charset="0"/>
              </a:rPr>
              <a:t>DATE</a:t>
            </a:r>
            <a:r>
              <a:rPr lang="en-US" i="1" dirty="0">
                <a:latin typeface="Tahoma" charset="0"/>
              </a:rPr>
              <a:t>)</a:t>
            </a:r>
            <a:r>
              <a:rPr lang="en-US" dirty="0">
                <a:latin typeface="Tahoma" charset="0"/>
              </a:rPr>
              <a:t>, Dresden, Germany, March 2012. </a:t>
            </a:r>
            <a:r>
              <a:rPr lang="en-US" dirty="0">
                <a:latin typeface="Tahoma" charset="0"/>
                <a:hlinkClick r:id="rId4"/>
              </a:rPr>
              <a:t>Slides (ppt)</a:t>
            </a:r>
            <a:endParaRPr lang="en-US" dirty="0">
              <a:latin typeface="Tahoma" charset="0"/>
            </a:endParaRPr>
          </a:p>
          <a:p>
            <a:endParaRPr lang="en-US" dirty="0">
              <a:latin typeface="Tahoma" charset="0"/>
            </a:endParaRPr>
          </a:p>
          <a:p>
            <a:endParaRPr lang="en-US" dirty="0">
              <a:latin typeface="Tahoma" charset="0"/>
            </a:endParaRPr>
          </a:p>
        </p:txBody>
      </p:sp>
      <p:sp>
        <p:nvSpPr>
          <p:cNvPr id="229379"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FC5A756-10A1-6C48-8C00-705E2B8E71EB}" type="slidenum">
              <a:rPr lang="en-US" sz="1600">
                <a:solidFill>
                  <a:srgbClr val="000000"/>
                </a:solidFill>
                <a:latin typeface="Garamond" charset="0"/>
              </a:rPr>
              <a:pPr eaLnBrk="1" hangingPunct="1"/>
              <a:t>359</a:t>
            </a:fld>
            <a:endParaRPr lang="en-US" sz="1600">
              <a:solidFill>
                <a:srgbClr val="000000"/>
              </a:solidFill>
              <a:latin typeface="Garamond" charset="0"/>
            </a:endParaRPr>
          </a:p>
        </p:txBody>
      </p:sp>
      <p:pic>
        <p:nvPicPr>
          <p:cNvPr id="2" name="Picture 1"/>
          <p:cNvPicPr>
            <a:picLocks noChangeAspect="1"/>
          </p:cNvPicPr>
          <p:nvPr/>
        </p:nvPicPr>
        <p:blipFill>
          <a:blip r:embed="rId5"/>
          <a:stretch>
            <a:fillRect/>
          </a:stretch>
        </p:blipFill>
        <p:spPr>
          <a:xfrm>
            <a:off x="0" y="3998757"/>
            <a:ext cx="9144000" cy="2094539"/>
          </a:xfrm>
          <a:prstGeom prst="rect">
            <a:avLst/>
          </a:prstGeom>
        </p:spPr>
      </p:pic>
    </p:spTree>
    <p:extLst>
      <p:ext uri="{BB962C8B-B14F-4D97-AF65-F5344CB8AC3E}">
        <p14:creationId xmlns:p14="http://schemas.microsoft.com/office/powerpoint/2010/main" val="2049440245"/>
      </p:ext>
    </p:extLst>
  </p:cSld>
  <p:clrMapOvr>
    <a:masterClrMapping/>
  </p:clrMapOvr>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reErrors"/>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1213682" y="990600"/>
            <a:ext cx="6731875" cy="4651892"/>
          </a:xfrm>
        </p:spPr>
      </p:pic>
      <p:pic>
        <p:nvPicPr>
          <p:cNvPr id="8" name="AllErrors"/>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13682" y="990600"/>
            <a:ext cx="6731875" cy="4651891"/>
          </a:xfrm>
          <a:prstGeom prst="rect">
            <a:avLst/>
          </a:prstGeom>
        </p:spPr>
      </p:pic>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36</a:t>
            </a:fld>
            <a:endParaRPr lang="en-US">
              <a:solidFill>
                <a:prstClr val="black">
                  <a:tint val="75000"/>
                </a:prstClr>
              </a:solidFill>
            </a:endParaRPr>
          </a:p>
        </p:txBody>
      </p:sp>
      <p:sp>
        <p:nvSpPr>
          <p:cNvPr id="14" name="Curtain1"/>
          <p:cNvSpPr/>
          <p:nvPr/>
        </p:nvSpPr>
        <p:spPr>
          <a:xfrm>
            <a:off x="2133601" y="1424940"/>
            <a:ext cx="2141220" cy="3497580"/>
          </a:xfrm>
          <a:prstGeom prst="rect">
            <a:avLst/>
          </a:prstGeom>
          <a:solidFill>
            <a:srgbClr val="CDC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2" name="Second"/>
          <p:cNvSpPr/>
          <p:nvPr/>
        </p:nvSpPr>
        <p:spPr>
          <a:xfrm>
            <a:off x="4832032" y="3679825"/>
            <a:ext cx="382905" cy="381001"/>
          </a:xfrm>
          <a:prstGeom prst="ellipse">
            <a:avLst/>
          </a:prstGeom>
          <a:noFill/>
          <a:ln w="19050">
            <a:solidFill>
              <a:srgbClr val="699FD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Third"/>
          <p:cNvSpPr/>
          <p:nvPr/>
        </p:nvSpPr>
        <p:spPr>
          <a:xfrm>
            <a:off x="5093970" y="1685925"/>
            <a:ext cx="382905" cy="381001"/>
          </a:xfrm>
          <a:prstGeom prst="ellipse">
            <a:avLst/>
          </a:prstGeom>
          <a:noFill/>
          <a:ln w="19050">
            <a:solidFill>
              <a:srgbClr val="F27A3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Curtain2"/>
          <p:cNvSpPr/>
          <p:nvPr/>
        </p:nvSpPr>
        <p:spPr>
          <a:xfrm>
            <a:off x="4274820" y="1424940"/>
            <a:ext cx="3670737" cy="3497580"/>
          </a:xfrm>
          <a:prstGeom prst="rect">
            <a:avLst/>
          </a:prstGeom>
          <a:solidFill>
            <a:srgbClr val="CDC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7" name="Title 1"/>
          <p:cNvSpPr>
            <a:spLocks noGrp="1"/>
          </p:cNvSpPr>
          <p:nvPr>
            <p:ph type="title"/>
          </p:nvPr>
        </p:nvSpPr>
        <p:spPr>
          <a:xfrm>
            <a:off x="228600" y="-14064"/>
            <a:ext cx="8610600" cy="1066800"/>
          </a:xfrm>
        </p:spPr>
        <p:txBody>
          <a:bodyPr/>
          <a:lstStyle/>
          <a:p>
            <a:r>
              <a:rPr lang="en-US" sz="4400" b="0" dirty="0">
                <a:solidFill>
                  <a:srgbClr val="1A5712"/>
                </a:solidFill>
                <a:latin typeface="Garamond" charset="0"/>
                <a:ea typeface="ＭＳ Ｐゴシック" charset="0"/>
                <a:cs typeface="ＭＳ Ｐゴシック" charset="0"/>
              </a:rPr>
              <a:t>Recent DRAM Is More Vulnerable</a:t>
            </a:r>
          </a:p>
        </p:txBody>
      </p:sp>
    </p:spTree>
    <p:extLst>
      <p:ext uri="{BB962C8B-B14F-4D97-AF65-F5344CB8AC3E}">
        <p14:creationId xmlns:p14="http://schemas.microsoft.com/office/powerpoint/2010/main" val="1762136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8" fill="hold" grpId="0" nodeType="clickEffect">
                                  <p:stCondLst>
                                    <p:cond delay="0"/>
                                  </p:stCondLst>
                                  <p:childTnLst>
                                    <p:animEffect transition="out" filter="wipe(left)">
                                      <p:cBhvr>
                                        <p:cTn id="6" dur="1500"/>
                                        <p:tgtEl>
                                          <p:spTgt spid="14"/>
                                        </p:tgtEl>
                                      </p:cBhvr>
                                    </p:animEffect>
                                    <p:set>
                                      <p:cBhvr>
                                        <p:cTn id="7" dur="1" fill="hold">
                                          <p:stCondLst>
                                            <p:cond delay="1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Solution to Retention Errors</a:t>
            </a:r>
            <a:endParaRPr lang="en-US" dirty="0"/>
          </a:p>
        </p:txBody>
      </p:sp>
      <p:sp>
        <p:nvSpPr>
          <p:cNvPr id="3" name="Content Placeholder 2"/>
          <p:cNvSpPr>
            <a:spLocks noGrp="1"/>
          </p:cNvSpPr>
          <p:nvPr>
            <p:ph idx="1"/>
          </p:nvPr>
        </p:nvSpPr>
        <p:spPr>
          <a:xfrm>
            <a:off x="228600" y="1124744"/>
            <a:ext cx="8610600" cy="4979640"/>
          </a:xfrm>
        </p:spPr>
        <p:txBody>
          <a:bodyPr/>
          <a:lstStyle/>
          <a:p>
            <a:r>
              <a:rPr lang="en-US" dirty="0" smtClean="0"/>
              <a:t>Refresh periodically</a:t>
            </a:r>
          </a:p>
          <a:p>
            <a:r>
              <a:rPr lang="en-US" dirty="0" smtClean="0"/>
              <a:t>Change the period based on P/E cycle </a:t>
            </a:r>
            <a:r>
              <a:rPr lang="en-US" dirty="0" err="1" smtClean="0"/>
              <a:t>wearout</a:t>
            </a:r>
            <a:endParaRPr lang="en-US" dirty="0" smtClean="0"/>
          </a:p>
          <a:p>
            <a:pPr lvl="1"/>
            <a:r>
              <a:rPr lang="en-US" dirty="0" smtClean="0"/>
              <a:t>Refresh more often at higher P/E cycles</a:t>
            </a:r>
          </a:p>
          <a:p>
            <a:r>
              <a:rPr lang="en-US" dirty="0" smtClean="0"/>
              <a:t>Use a combination of </a:t>
            </a:r>
            <a:r>
              <a:rPr lang="en-US" dirty="0" smtClean="0">
                <a:solidFill>
                  <a:srgbClr val="0000FF"/>
                </a:solidFill>
              </a:rPr>
              <a:t>in-place </a:t>
            </a:r>
            <a:r>
              <a:rPr lang="en-US" dirty="0" smtClean="0"/>
              <a:t>and </a:t>
            </a:r>
            <a:r>
              <a:rPr lang="en-US" dirty="0" smtClean="0">
                <a:solidFill>
                  <a:srgbClr val="0000FF"/>
                </a:solidFill>
              </a:rPr>
              <a:t>remapping-based </a:t>
            </a:r>
            <a:r>
              <a:rPr lang="en-US" dirty="0" smtClean="0"/>
              <a:t>refresh</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360</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0" y="3548462"/>
            <a:ext cx="9144000" cy="2112786"/>
          </a:xfrm>
          <a:prstGeom prst="rect">
            <a:avLst/>
          </a:prstGeom>
        </p:spPr>
      </p:pic>
    </p:spTree>
    <p:extLst>
      <p:ext uri="{BB962C8B-B14F-4D97-AF65-F5344CB8AC3E}">
        <p14:creationId xmlns:p14="http://schemas.microsoft.com/office/powerpoint/2010/main" val="14519834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title"/>
          </p:nvPr>
        </p:nvSpPr>
        <p:spPr/>
        <p:txBody>
          <a:bodyPr/>
          <a:lstStyle/>
          <a:p>
            <a:r>
              <a:rPr lang="en-US" dirty="0" smtClean="0">
                <a:latin typeface="Garamond" charset="0"/>
              </a:rPr>
              <a:t>One Issue: Read Disturb in Flash Memory</a:t>
            </a:r>
            <a:endParaRPr lang="en-US" dirty="0">
              <a:latin typeface="Garamond" charset="0"/>
            </a:endParaRPr>
          </a:p>
        </p:txBody>
      </p:sp>
      <p:sp>
        <p:nvSpPr>
          <p:cNvPr id="256002" name="Content Placeholder 2"/>
          <p:cNvSpPr>
            <a:spLocks noGrp="1"/>
          </p:cNvSpPr>
          <p:nvPr>
            <p:ph idx="1"/>
          </p:nvPr>
        </p:nvSpPr>
        <p:spPr>
          <a:xfrm>
            <a:off x="228600" y="1055688"/>
            <a:ext cx="8610600" cy="5192712"/>
          </a:xfrm>
        </p:spPr>
        <p:txBody>
          <a:bodyPr/>
          <a:lstStyle/>
          <a:p>
            <a:r>
              <a:rPr lang="en-US" dirty="0" smtClean="0">
                <a:latin typeface="Tahoma" charset="0"/>
              </a:rPr>
              <a:t>All scaled memories are prone to read disturb errors</a:t>
            </a:r>
            <a:endParaRPr lang="en-US" dirty="0">
              <a:latin typeface="Tahoma" charset="0"/>
            </a:endParaRPr>
          </a:p>
          <a:p>
            <a:pPr lvl="1"/>
            <a:endParaRPr lang="en-US" dirty="0">
              <a:latin typeface="Tahoma" charset="0"/>
            </a:endParaRPr>
          </a:p>
          <a:p>
            <a:pPr lvl="1"/>
            <a:endParaRPr lang="en-US" dirty="0">
              <a:latin typeface="Tahoma" charset="0"/>
            </a:endParaRPr>
          </a:p>
          <a:p>
            <a:endParaRPr lang="en-US" dirty="0">
              <a:latin typeface="Tahoma" charset="0"/>
            </a:endParaRPr>
          </a:p>
          <a:p>
            <a:endParaRPr lang="en-US" dirty="0">
              <a:latin typeface="Tahoma" charset="0"/>
            </a:endParaRPr>
          </a:p>
        </p:txBody>
      </p:sp>
      <p:sp>
        <p:nvSpPr>
          <p:cNvPr id="256003"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D8D43E4-1AEE-4448-972F-6510E7266E37}" type="slidenum">
              <a:rPr lang="en-US" sz="1600">
                <a:solidFill>
                  <a:srgbClr val="000000"/>
                </a:solidFill>
                <a:latin typeface="Garamond" charset="0"/>
              </a:rPr>
              <a:pPr eaLnBrk="1" hangingPunct="1"/>
              <a:t>361</a:t>
            </a:fld>
            <a:endParaRPr lang="en-US" sz="1600">
              <a:solidFill>
                <a:srgbClr val="000000"/>
              </a:solidFill>
              <a:latin typeface="Garamond" charset="0"/>
            </a:endParaRPr>
          </a:p>
        </p:txBody>
      </p:sp>
    </p:spTree>
    <p:extLst>
      <p:ext uri="{BB962C8B-B14F-4D97-AF65-F5344CB8AC3E}">
        <p14:creationId xmlns:p14="http://schemas.microsoft.com/office/powerpoint/2010/main" val="1629701113"/>
      </p:ext>
    </p:extLst>
  </p:cSld>
  <p:clrMapOvr>
    <a:masterClrMapping/>
  </p:clrMapOvr>
  <p:transition/>
  <p:timing>
    <p:tnLst>
      <p:par>
        <p:cTn id="1" dur="indefinite" restart="never" nodeType="tmRoot"/>
      </p:par>
    </p:tn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Title 1"/>
          <p:cNvSpPr>
            <a:spLocks noGrp="1"/>
          </p:cNvSpPr>
          <p:nvPr>
            <p:ph type="title"/>
          </p:nvPr>
        </p:nvSpPr>
        <p:spPr/>
        <p:txBody>
          <a:bodyPr/>
          <a:lstStyle/>
          <a:p>
            <a:pPr eaLnBrk="1" hangingPunct="1"/>
            <a:r>
              <a:rPr lang="en-US">
                <a:latin typeface="Calibri" charset="0"/>
              </a:rPr>
              <a:t>NAND Flash Memory Background</a:t>
            </a:r>
          </a:p>
        </p:txBody>
      </p:sp>
      <p:sp>
        <p:nvSpPr>
          <p:cNvPr id="43" name="Rectangle 42"/>
          <p:cNvSpPr/>
          <p:nvPr/>
        </p:nvSpPr>
        <p:spPr>
          <a:xfrm>
            <a:off x="738188" y="1085850"/>
            <a:ext cx="7693025" cy="3638550"/>
          </a:xfrm>
          <a:prstGeom prst="rect">
            <a:avLst/>
          </a:prstGeom>
          <a:solidFill>
            <a:sysClr val="window" lastClr="FFFFFF">
              <a:lumMod val="65000"/>
            </a:sysClr>
          </a:solidFill>
          <a:ln w="12700" cap="flat" cmpd="sng" algn="ctr">
            <a:solidFill>
              <a:sysClr val="windowText" lastClr="000000"/>
            </a:solidFill>
            <a:prstDash val="solid"/>
            <a:miter lim="800000"/>
          </a:ln>
          <a:effectLst/>
        </p:spPr>
        <p:txBody>
          <a:bodyPr/>
          <a:lstStyle/>
          <a:p>
            <a:pPr algn="ctr">
              <a:defRPr/>
            </a:pPr>
            <a:r>
              <a:rPr lang="en-US" sz="2800" kern="0" dirty="0">
                <a:solidFill>
                  <a:prstClr val="black"/>
                </a:solidFill>
                <a:ea typeface="ＭＳ Ｐゴシック" charset="0"/>
                <a:cs typeface="ＭＳ Ｐゴシック" charset="0"/>
              </a:rPr>
              <a:t>Flash Memory</a:t>
            </a:r>
          </a:p>
        </p:txBody>
      </p:sp>
      <p:grpSp>
        <p:nvGrpSpPr>
          <p:cNvPr id="44" name="Group 43"/>
          <p:cNvGrpSpPr/>
          <p:nvPr/>
        </p:nvGrpSpPr>
        <p:grpSpPr>
          <a:xfrm>
            <a:off x="874834" y="1734281"/>
            <a:ext cx="7420709" cy="2800352"/>
            <a:chOff x="1195753" y="1480770"/>
            <a:chExt cx="9894279" cy="2800352"/>
          </a:xfrm>
          <a:solidFill>
            <a:sysClr val="window" lastClr="FFFFFF"/>
          </a:solidFill>
        </p:grpSpPr>
        <p:sp>
          <p:nvSpPr>
            <p:cNvPr id="45" name="Rectangle 44"/>
            <p:cNvSpPr/>
            <p:nvPr/>
          </p:nvSpPr>
          <p:spPr>
            <a:xfrm>
              <a:off x="1195753" y="1879355"/>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ea typeface="ＭＳ Ｐゴシック" charset="0"/>
                  <a:cs typeface="ＭＳ Ｐゴシック" charset="0"/>
                </a:rPr>
                <a:t>Page 1</a:t>
              </a:r>
            </a:p>
          </p:txBody>
        </p:sp>
        <p:sp>
          <p:nvSpPr>
            <p:cNvPr id="46" name="Rectangle 45"/>
            <p:cNvSpPr/>
            <p:nvPr/>
          </p:nvSpPr>
          <p:spPr>
            <a:xfrm>
              <a:off x="1195754" y="1480770"/>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ea typeface="ＭＳ Ｐゴシック" charset="0"/>
                  <a:cs typeface="ＭＳ Ｐゴシック" charset="0"/>
                </a:rPr>
                <a:t>Page 0</a:t>
              </a:r>
            </a:p>
          </p:txBody>
        </p:sp>
        <p:sp>
          <p:nvSpPr>
            <p:cNvPr id="47" name="Rectangle 46"/>
            <p:cNvSpPr/>
            <p:nvPr/>
          </p:nvSpPr>
          <p:spPr>
            <a:xfrm>
              <a:off x="1195754" y="2277940"/>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ea typeface="ＭＳ Ｐゴシック" charset="0"/>
                  <a:cs typeface="ＭＳ Ｐゴシック" charset="0"/>
                </a:rPr>
                <a:t>Page 2</a:t>
              </a:r>
            </a:p>
          </p:txBody>
        </p:sp>
        <p:sp>
          <p:nvSpPr>
            <p:cNvPr id="48" name="Rectangle 47"/>
            <p:cNvSpPr/>
            <p:nvPr/>
          </p:nvSpPr>
          <p:spPr>
            <a:xfrm>
              <a:off x="1195753" y="3882536"/>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ea typeface="ＭＳ Ｐゴシック" charset="0"/>
                  <a:cs typeface="ＭＳ Ｐゴシック" charset="0"/>
                </a:rPr>
                <a:t>Page 255</a:t>
              </a:r>
            </a:p>
          </p:txBody>
        </p:sp>
        <p:sp>
          <p:nvSpPr>
            <p:cNvPr id="49" name="Rectangle 48"/>
            <p:cNvSpPr/>
            <p:nvPr/>
          </p:nvSpPr>
          <p:spPr>
            <a:xfrm>
              <a:off x="1195753" y="2667000"/>
              <a:ext cx="1946031" cy="1202332"/>
            </a:xfrm>
            <a:prstGeom prst="rect">
              <a:avLst/>
            </a:prstGeom>
            <a:grpFill/>
            <a:ln w="12700" cap="flat" cmpd="sng" algn="ctr">
              <a:solidFill>
                <a:sysClr val="windowText" lastClr="000000"/>
              </a:solidFill>
              <a:prstDash val="solid"/>
              <a:miter lim="800000"/>
            </a:ln>
            <a:effectLst/>
          </p:spPr>
          <p:txBody>
            <a:bodyPr vert="vert270" anchor="ctr"/>
            <a:lstStyle/>
            <a:p>
              <a:pPr algn="ctr">
                <a:defRPr/>
              </a:pPr>
              <a:r>
                <a:rPr lang="en-US" sz="2400" kern="0" dirty="0">
                  <a:solidFill>
                    <a:prstClr val="black"/>
                  </a:solidFill>
                  <a:ea typeface="ＭＳ Ｐゴシック" charset="0"/>
                  <a:cs typeface="ＭＳ Ｐゴシック" charset="0"/>
                </a:rPr>
                <a:t>……</a:t>
              </a:r>
            </a:p>
          </p:txBody>
        </p:sp>
        <p:sp>
          <p:nvSpPr>
            <p:cNvPr id="50" name="Rectangle 49"/>
            <p:cNvSpPr/>
            <p:nvPr/>
          </p:nvSpPr>
          <p:spPr>
            <a:xfrm>
              <a:off x="3141784" y="1879355"/>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ea typeface="ＭＳ Ｐゴシック" charset="0"/>
                  <a:cs typeface="ＭＳ Ｐゴシック" charset="0"/>
                </a:rPr>
                <a:t>Page 257</a:t>
              </a:r>
            </a:p>
          </p:txBody>
        </p:sp>
        <p:sp>
          <p:nvSpPr>
            <p:cNvPr id="51" name="Rectangle 50"/>
            <p:cNvSpPr/>
            <p:nvPr/>
          </p:nvSpPr>
          <p:spPr>
            <a:xfrm>
              <a:off x="3141785" y="1480770"/>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ea typeface="ＭＳ Ｐゴシック" charset="0"/>
                  <a:cs typeface="ＭＳ Ｐゴシック" charset="0"/>
                </a:rPr>
                <a:t>Page 256</a:t>
              </a:r>
            </a:p>
          </p:txBody>
        </p:sp>
        <p:sp>
          <p:nvSpPr>
            <p:cNvPr id="52" name="Rectangle 51"/>
            <p:cNvSpPr/>
            <p:nvPr/>
          </p:nvSpPr>
          <p:spPr>
            <a:xfrm>
              <a:off x="3141785" y="2277940"/>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ea typeface="ＭＳ Ｐゴシック" charset="0"/>
                  <a:cs typeface="ＭＳ Ｐゴシック" charset="0"/>
                </a:rPr>
                <a:t>Page 258</a:t>
              </a:r>
            </a:p>
          </p:txBody>
        </p:sp>
        <p:sp>
          <p:nvSpPr>
            <p:cNvPr id="53" name="Rectangle 52"/>
            <p:cNvSpPr/>
            <p:nvPr/>
          </p:nvSpPr>
          <p:spPr>
            <a:xfrm>
              <a:off x="3141784" y="3882536"/>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ea typeface="ＭＳ Ｐゴシック" charset="0"/>
                  <a:cs typeface="ＭＳ Ｐゴシック" charset="0"/>
                </a:rPr>
                <a:t>Page 511</a:t>
              </a:r>
            </a:p>
          </p:txBody>
        </p:sp>
        <p:sp>
          <p:nvSpPr>
            <p:cNvPr id="54" name="Rectangle 53"/>
            <p:cNvSpPr/>
            <p:nvPr/>
          </p:nvSpPr>
          <p:spPr>
            <a:xfrm>
              <a:off x="3141784" y="2667000"/>
              <a:ext cx="1946031" cy="1202332"/>
            </a:xfrm>
            <a:prstGeom prst="rect">
              <a:avLst/>
            </a:prstGeom>
            <a:grpFill/>
            <a:ln w="12700" cap="flat" cmpd="sng" algn="ctr">
              <a:solidFill>
                <a:sysClr val="windowText" lastClr="000000"/>
              </a:solidFill>
              <a:prstDash val="solid"/>
              <a:miter lim="800000"/>
            </a:ln>
            <a:effectLst/>
          </p:spPr>
          <p:txBody>
            <a:bodyPr vert="vert270" anchor="ctr"/>
            <a:lstStyle/>
            <a:p>
              <a:pPr algn="ctr">
                <a:defRPr/>
              </a:pPr>
              <a:r>
                <a:rPr lang="en-US" sz="2400" kern="0" dirty="0">
                  <a:solidFill>
                    <a:prstClr val="black"/>
                  </a:solidFill>
                  <a:ea typeface="ＭＳ Ｐゴシック" charset="0"/>
                  <a:cs typeface="ＭＳ Ｐゴシック" charset="0"/>
                </a:rPr>
                <a:t>……</a:t>
              </a:r>
            </a:p>
          </p:txBody>
        </p:sp>
        <p:sp>
          <p:nvSpPr>
            <p:cNvPr id="55" name="Rectangle 54"/>
            <p:cNvSpPr/>
            <p:nvPr/>
          </p:nvSpPr>
          <p:spPr>
            <a:xfrm>
              <a:off x="5087815" y="1480770"/>
              <a:ext cx="4056185" cy="2800352"/>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sz="2400" kern="0" dirty="0">
                  <a:solidFill>
                    <a:prstClr val="black"/>
                  </a:solidFill>
                  <a:ea typeface="ＭＳ Ｐゴシック" charset="0"/>
                  <a:cs typeface="ＭＳ Ｐゴシック" charset="0"/>
                </a:rPr>
                <a:t>……</a:t>
              </a:r>
            </a:p>
          </p:txBody>
        </p:sp>
        <p:sp>
          <p:nvSpPr>
            <p:cNvPr id="56" name="Rectangle 55"/>
            <p:cNvSpPr/>
            <p:nvPr/>
          </p:nvSpPr>
          <p:spPr>
            <a:xfrm>
              <a:off x="9144000" y="1879355"/>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ea typeface="ＭＳ Ｐゴシック" charset="0"/>
                  <a:cs typeface="ＭＳ Ｐゴシック" charset="0"/>
                </a:rPr>
                <a:t>Page M+1</a:t>
              </a:r>
            </a:p>
          </p:txBody>
        </p:sp>
        <p:sp>
          <p:nvSpPr>
            <p:cNvPr id="57" name="Rectangle 56"/>
            <p:cNvSpPr/>
            <p:nvPr/>
          </p:nvSpPr>
          <p:spPr>
            <a:xfrm>
              <a:off x="9144001" y="1480770"/>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ea typeface="ＭＳ Ｐゴシック" charset="0"/>
                  <a:cs typeface="ＭＳ Ｐゴシック" charset="0"/>
                </a:rPr>
                <a:t>Page M</a:t>
              </a:r>
            </a:p>
          </p:txBody>
        </p:sp>
        <p:sp>
          <p:nvSpPr>
            <p:cNvPr id="58" name="Rectangle 57"/>
            <p:cNvSpPr/>
            <p:nvPr/>
          </p:nvSpPr>
          <p:spPr>
            <a:xfrm>
              <a:off x="9144001" y="2277940"/>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ea typeface="ＭＳ Ｐゴシック" charset="0"/>
                  <a:cs typeface="ＭＳ Ｐゴシック" charset="0"/>
                </a:rPr>
                <a:t>Page M+2</a:t>
              </a:r>
            </a:p>
          </p:txBody>
        </p:sp>
        <p:sp>
          <p:nvSpPr>
            <p:cNvPr id="59" name="Rectangle 58"/>
            <p:cNvSpPr/>
            <p:nvPr/>
          </p:nvSpPr>
          <p:spPr>
            <a:xfrm>
              <a:off x="9144000" y="3882536"/>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ea typeface="ＭＳ Ｐゴシック" charset="0"/>
                  <a:cs typeface="ＭＳ Ｐゴシック" charset="0"/>
                </a:rPr>
                <a:t>Page M+255</a:t>
              </a:r>
            </a:p>
          </p:txBody>
        </p:sp>
        <p:sp>
          <p:nvSpPr>
            <p:cNvPr id="60" name="Rectangle 59"/>
            <p:cNvSpPr/>
            <p:nvPr/>
          </p:nvSpPr>
          <p:spPr>
            <a:xfrm>
              <a:off x="9144000" y="2667000"/>
              <a:ext cx="1946031" cy="1202332"/>
            </a:xfrm>
            <a:prstGeom prst="rect">
              <a:avLst/>
            </a:prstGeom>
            <a:grpFill/>
            <a:ln w="12700" cap="flat" cmpd="sng" algn="ctr">
              <a:solidFill>
                <a:sysClr val="windowText" lastClr="000000"/>
              </a:solidFill>
              <a:prstDash val="solid"/>
              <a:miter lim="800000"/>
            </a:ln>
            <a:effectLst/>
          </p:spPr>
          <p:txBody>
            <a:bodyPr vert="vert270" anchor="ctr"/>
            <a:lstStyle/>
            <a:p>
              <a:pPr algn="ctr">
                <a:defRPr/>
              </a:pPr>
              <a:r>
                <a:rPr lang="en-US" sz="2400" kern="0" dirty="0">
                  <a:solidFill>
                    <a:prstClr val="black"/>
                  </a:solidFill>
                  <a:ea typeface="ＭＳ Ｐゴシック" charset="0"/>
                  <a:cs typeface="ＭＳ Ｐゴシック" charset="0"/>
                </a:rPr>
                <a:t>……</a:t>
              </a:r>
            </a:p>
          </p:txBody>
        </p:sp>
      </p:grpSp>
      <p:cxnSp>
        <p:nvCxnSpPr>
          <p:cNvPr id="263172" name="Straight Connector 60"/>
          <p:cNvCxnSpPr>
            <a:cxnSpLocks noChangeShapeType="1"/>
          </p:cNvCxnSpPr>
          <p:nvPr/>
        </p:nvCxnSpPr>
        <p:spPr bwMode="auto">
          <a:xfrm>
            <a:off x="1133475" y="4724400"/>
            <a:ext cx="0" cy="1254125"/>
          </a:xfrm>
          <a:prstGeom prst="line">
            <a:avLst/>
          </a:prstGeom>
          <a:noFill/>
          <a:ln w="38100">
            <a:solidFill>
              <a:srgbClr val="000000"/>
            </a:solidFill>
            <a:miter lim="800000"/>
            <a:headEnd/>
            <a:tailEnd/>
          </a:ln>
          <a:extLst>
            <a:ext uri="{909E8E84-426E-40dd-AFC4-6F175D3DCCD1}">
              <a14:hiddenFill xmlns="" xmlns:a14="http://schemas.microsoft.com/office/drawing/2010/main">
                <a:noFill/>
              </a14:hiddenFill>
            </a:ext>
          </a:extLst>
        </p:spPr>
      </p:cxnSp>
      <p:cxnSp>
        <p:nvCxnSpPr>
          <p:cNvPr id="263173" name="Straight Connector 61"/>
          <p:cNvCxnSpPr>
            <a:cxnSpLocks noChangeShapeType="1"/>
            <a:endCxn id="63" idx="1"/>
          </p:cNvCxnSpPr>
          <p:nvPr/>
        </p:nvCxnSpPr>
        <p:spPr bwMode="auto">
          <a:xfrm>
            <a:off x="1133475" y="5978525"/>
            <a:ext cx="969963" cy="0"/>
          </a:xfrm>
          <a:prstGeom prst="line">
            <a:avLst/>
          </a:prstGeom>
          <a:noFill/>
          <a:ln w="38100">
            <a:solidFill>
              <a:srgbClr val="000000"/>
            </a:solidFill>
            <a:miter lim="800000"/>
            <a:headEnd/>
            <a:tailEnd/>
          </a:ln>
          <a:extLst>
            <a:ext uri="{909E8E84-426E-40dd-AFC4-6F175D3DCCD1}">
              <a14:hiddenFill xmlns="" xmlns:a14="http://schemas.microsoft.com/office/drawing/2010/main">
                <a:noFill/>
              </a14:hiddenFill>
            </a:ext>
          </a:extLst>
        </p:spPr>
      </p:cxnSp>
      <p:sp>
        <p:nvSpPr>
          <p:cNvPr id="63" name="Rectangle 62"/>
          <p:cNvSpPr/>
          <p:nvPr/>
        </p:nvSpPr>
        <p:spPr>
          <a:xfrm>
            <a:off x="2103438" y="5562600"/>
            <a:ext cx="1554162" cy="831850"/>
          </a:xfrm>
          <a:prstGeom prst="rect">
            <a:avLst/>
          </a:prstGeom>
          <a:solidFill>
            <a:sysClr val="window" lastClr="FFFFFF">
              <a:lumMod val="65000"/>
            </a:sysClr>
          </a:solidFill>
          <a:ln w="12700" cap="flat" cmpd="sng" algn="ctr">
            <a:solidFill>
              <a:sysClr val="windowText" lastClr="000000"/>
            </a:solidFill>
            <a:prstDash val="solid"/>
            <a:miter lim="800000"/>
          </a:ln>
          <a:effectLst/>
        </p:spPr>
        <p:txBody>
          <a:bodyPr anchor="ctr"/>
          <a:lstStyle/>
          <a:p>
            <a:pPr algn="ctr">
              <a:defRPr/>
            </a:pPr>
            <a:r>
              <a:rPr lang="en-US" sz="2400" kern="0" dirty="0">
                <a:solidFill>
                  <a:prstClr val="black"/>
                </a:solidFill>
                <a:ea typeface="ＭＳ Ｐゴシック" charset="0"/>
                <a:cs typeface="ＭＳ Ｐゴシック" charset="0"/>
              </a:rPr>
              <a:t>Flash Controller</a:t>
            </a:r>
          </a:p>
        </p:txBody>
      </p:sp>
      <p:cxnSp>
        <p:nvCxnSpPr>
          <p:cNvPr id="263175" name="Straight Connector 63"/>
          <p:cNvCxnSpPr>
            <a:cxnSpLocks noChangeShapeType="1"/>
            <a:stCxn id="63" idx="3"/>
          </p:cNvCxnSpPr>
          <p:nvPr/>
        </p:nvCxnSpPr>
        <p:spPr bwMode="auto">
          <a:xfrm>
            <a:off x="3657600" y="5978525"/>
            <a:ext cx="3565525" cy="0"/>
          </a:xfrm>
          <a:prstGeom prst="line">
            <a:avLst/>
          </a:prstGeom>
          <a:noFill/>
          <a:ln w="38100">
            <a:solidFill>
              <a:srgbClr val="000000"/>
            </a:solidFill>
            <a:miter lim="800000"/>
            <a:headEnd/>
            <a:tailEnd/>
          </a:ln>
          <a:extLst>
            <a:ext uri="{909E8E84-426E-40dd-AFC4-6F175D3DCCD1}">
              <a14:hiddenFill xmlns="" xmlns:a14="http://schemas.microsoft.com/office/drawing/2010/main">
                <a:noFill/>
              </a14:hiddenFill>
            </a:ext>
          </a:extLst>
        </p:spPr>
      </p:cxnSp>
      <p:pic>
        <p:nvPicPr>
          <p:cNvPr id="263176" name="Picture 2" descr="http://www.computerclipart.com/computer_clipart_images/netbook_or_notebook_computer_cartoon_character_waving_0521-1004-3015-4036_SMU.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48475" y="4962525"/>
            <a:ext cx="1838325" cy="185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3177" name="Slide Number Placeholder 2"/>
          <p:cNvSpPr>
            <a:spLocks noGrp="1"/>
          </p:cNvSpPr>
          <p:nvPr>
            <p:ph type="sldNum" sz="quarter" idx="12"/>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0AF4636-A662-B64F-9DC7-C5F87E7AE8AC}" type="slidenum">
              <a:rPr lang="en-US" sz="1200">
                <a:solidFill>
                  <a:srgbClr val="898989"/>
                </a:solidFill>
                <a:latin typeface="Calibri" charset="0"/>
              </a:rPr>
              <a:pPr eaLnBrk="1" hangingPunct="1"/>
              <a:t>362</a:t>
            </a:fld>
            <a:endParaRPr lang="en-US" sz="1200">
              <a:solidFill>
                <a:srgbClr val="898989"/>
              </a:solidFill>
              <a:latin typeface="Calibri" charset="0"/>
            </a:endParaRPr>
          </a:p>
        </p:txBody>
      </p:sp>
      <p:sp>
        <p:nvSpPr>
          <p:cNvPr id="4" name="Rectangle 3"/>
          <p:cNvSpPr/>
          <p:nvPr/>
        </p:nvSpPr>
        <p:spPr>
          <a:xfrm>
            <a:off x="874713" y="1752600"/>
            <a:ext cx="1458912" cy="2781300"/>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a:defRPr/>
            </a:pPr>
            <a:r>
              <a:rPr lang="en-US" sz="2400" dirty="0">
                <a:solidFill>
                  <a:prstClr val="black"/>
                </a:solidFill>
              </a:rPr>
              <a:t>Block 0</a:t>
            </a:r>
          </a:p>
        </p:txBody>
      </p:sp>
      <p:sp>
        <p:nvSpPr>
          <p:cNvPr id="31" name="Rectangle 30"/>
          <p:cNvSpPr/>
          <p:nvPr/>
        </p:nvSpPr>
        <p:spPr>
          <a:xfrm>
            <a:off x="2330450" y="1752600"/>
            <a:ext cx="1458913" cy="2781300"/>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a:defRPr/>
            </a:pPr>
            <a:r>
              <a:rPr lang="en-US" sz="2400" dirty="0">
                <a:solidFill>
                  <a:prstClr val="black"/>
                </a:solidFill>
              </a:rPr>
              <a:t>Block 1</a:t>
            </a:r>
          </a:p>
        </p:txBody>
      </p:sp>
      <p:sp>
        <p:nvSpPr>
          <p:cNvPr id="32" name="Rectangle 31"/>
          <p:cNvSpPr/>
          <p:nvPr/>
        </p:nvSpPr>
        <p:spPr>
          <a:xfrm>
            <a:off x="6835775" y="1752600"/>
            <a:ext cx="1460500" cy="2781300"/>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a:defRPr/>
            </a:pPr>
            <a:r>
              <a:rPr lang="en-US" sz="2400" dirty="0">
                <a:solidFill>
                  <a:prstClr val="black"/>
                </a:solidFill>
              </a:rPr>
              <a:t>Block N</a:t>
            </a:r>
          </a:p>
        </p:txBody>
      </p:sp>
      <p:grpSp>
        <p:nvGrpSpPr>
          <p:cNvPr id="5" name="Group 4"/>
          <p:cNvGrpSpPr>
            <a:grpSpLocks/>
          </p:cNvGrpSpPr>
          <p:nvPr/>
        </p:nvGrpSpPr>
        <p:grpSpPr bwMode="auto">
          <a:xfrm>
            <a:off x="2330450" y="1733550"/>
            <a:ext cx="1463675" cy="2797175"/>
            <a:chOff x="2329807" y="1734280"/>
            <a:chExt cx="1464072" cy="2795939"/>
          </a:xfrm>
        </p:grpSpPr>
        <p:sp>
          <p:nvSpPr>
            <p:cNvPr id="33" name="Rectangle 32"/>
            <p:cNvSpPr/>
            <p:nvPr/>
          </p:nvSpPr>
          <p:spPr>
            <a:xfrm>
              <a:off x="2334571" y="1734280"/>
              <a:ext cx="1459308" cy="398287"/>
            </a:xfrm>
            <a:prstGeom prst="rect">
              <a:avLst/>
            </a:prstGeom>
            <a:solidFill>
              <a:schemeClr val="tx2"/>
            </a:solidFill>
            <a:ln w="12700" cap="flat" cmpd="sng" algn="ctr">
              <a:solidFill>
                <a:sysClr val="windowText" lastClr="000000"/>
              </a:solidFill>
              <a:prstDash val="solid"/>
              <a:miter lim="800000"/>
            </a:ln>
            <a:effectLst/>
          </p:spPr>
          <p:txBody>
            <a:bodyPr anchor="ctr"/>
            <a:lstStyle/>
            <a:p>
              <a:pPr algn="ctr">
                <a:defRPr/>
              </a:pPr>
              <a:r>
                <a:rPr lang="en-US" sz="2800" kern="0" dirty="0">
                  <a:solidFill>
                    <a:prstClr val="white"/>
                  </a:solidFill>
                  <a:ea typeface="ＭＳ Ｐゴシック" charset="0"/>
                  <a:cs typeface="ＭＳ Ｐゴシック" charset="0"/>
                </a:rPr>
                <a:t>Read</a:t>
              </a:r>
            </a:p>
          </p:txBody>
        </p:sp>
        <p:sp>
          <p:nvSpPr>
            <p:cNvPr id="35" name="Rectangle 34"/>
            <p:cNvSpPr/>
            <p:nvPr/>
          </p:nvSpPr>
          <p:spPr>
            <a:xfrm>
              <a:off x="2334571" y="2134153"/>
              <a:ext cx="1459308" cy="399873"/>
            </a:xfrm>
            <a:prstGeom prst="rect">
              <a:avLst/>
            </a:prstGeom>
            <a:solidFill>
              <a:schemeClr val="accent1"/>
            </a:solidFill>
            <a:ln w="12700" cap="flat" cmpd="sng" algn="ctr">
              <a:solidFill>
                <a:sysClr val="windowText" lastClr="000000"/>
              </a:solidFill>
              <a:prstDash val="solid"/>
              <a:miter lim="800000"/>
            </a:ln>
            <a:effectLst/>
          </p:spPr>
          <p:txBody>
            <a:bodyPr anchor="ctr"/>
            <a:lstStyle/>
            <a:p>
              <a:pPr algn="ctr">
                <a:defRPr/>
              </a:pPr>
              <a:r>
                <a:rPr lang="en-US" sz="2800" kern="0" dirty="0">
                  <a:solidFill>
                    <a:prstClr val="white"/>
                  </a:solidFill>
                  <a:ea typeface="ＭＳ Ｐゴシック" charset="0"/>
                  <a:cs typeface="ＭＳ Ｐゴシック" charset="0"/>
                </a:rPr>
                <a:t>Pass</a:t>
              </a:r>
            </a:p>
          </p:txBody>
        </p:sp>
        <p:sp>
          <p:nvSpPr>
            <p:cNvPr id="37" name="Rectangle 36"/>
            <p:cNvSpPr/>
            <p:nvPr/>
          </p:nvSpPr>
          <p:spPr>
            <a:xfrm>
              <a:off x="2334571" y="2537200"/>
              <a:ext cx="1459308" cy="398287"/>
            </a:xfrm>
            <a:prstGeom prst="rect">
              <a:avLst/>
            </a:prstGeom>
            <a:solidFill>
              <a:schemeClr val="accent1"/>
            </a:solidFill>
            <a:ln w="12700" cap="flat" cmpd="sng" algn="ctr">
              <a:solidFill>
                <a:sysClr val="windowText" lastClr="000000"/>
              </a:solidFill>
              <a:prstDash val="solid"/>
              <a:miter lim="800000"/>
            </a:ln>
            <a:effectLst/>
          </p:spPr>
          <p:txBody>
            <a:bodyPr anchor="ctr"/>
            <a:lstStyle/>
            <a:p>
              <a:pPr algn="ctr">
                <a:defRPr/>
              </a:pPr>
              <a:r>
                <a:rPr lang="en-US" sz="2800" kern="0" dirty="0">
                  <a:solidFill>
                    <a:prstClr val="white"/>
                  </a:solidFill>
                  <a:ea typeface="ＭＳ Ｐゴシック" charset="0"/>
                  <a:cs typeface="ＭＳ Ｐゴシック" charset="0"/>
                </a:rPr>
                <a:t>Pass</a:t>
              </a:r>
            </a:p>
          </p:txBody>
        </p:sp>
        <p:sp>
          <p:nvSpPr>
            <p:cNvPr id="38" name="Rectangle 37"/>
            <p:cNvSpPr/>
            <p:nvPr/>
          </p:nvSpPr>
          <p:spPr>
            <a:xfrm>
              <a:off x="2331395" y="2924379"/>
              <a:ext cx="1460896" cy="1198033"/>
            </a:xfrm>
            <a:prstGeom prst="rect">
              <a:avLst/>
            </a:prstGeom>
            <a:solidFill>
              <a:schemeClr val="accent1"/>
            </a:solidFill>
            <a:ln w="12700" cap="flat" cmpd="sng" algn="ctr">
              <a:solidFill>
                <a:sysClr val="windowText" lastClr="000000"/>
              </a:solidFill>
              <a:prstDash val="solid"/>
              <a:miter lim="800000"/>
            </a:ln>
            <a:effectLst/>
          </p:spPr>
          <p:txBody>
            <a:bodyPr anchor="ctr"/>
            <a:lstStyle/>
            <a:p>
              <a:pPr algn="ctr">
                <a:defRPr/>
              </a:pPr>
              <a:r>
                <a:rPr lang="en-US" sz="2800" kern="0" dirty="0">
                  <a:solidFill>
                    <a:prstClr val="white"/>
                  </a:solidFill>
                  <a:ea typeface="ＭＳ Ｐゴシック" charset="0"/>
                  <a:cs typeface="ＭＳ Ｐゴシック" charset="0"/>
                </a:rPr>
                <a:t>…</a:t>
              </a:r>
            </a:p>
          </p:txBody>
        </p:sp>
        <p:sp>
          <p:nvSpPr>
            <p:cNvPr id="39" name="Rectangle 38"/>
            <p:cNvSpPr/>
            <p:nvPr/>
          </p:nvSpPr>
          <p:spPr>
            <a:xfrm>
              <a:off x="2329807" y="4131933"/>
              <a:ext cx="1459309" cy="398286"/>
            </a:xfrm>
            <a:prstGeom prst="rect">
              <a:avLst/>
            </a:prstGeom>
            <a:solidFill>
              <a:schemeClr val="accent1"/>
            </a:solidFill>
            <a:ln w="12700" cap="flat" cmpd="sng" algn="ctr">
              <a:solidFill>
                <a:sysClr val="windowText" lastClr="000000"/>
              </a:solidFill>
              <a:prstDash val="solid"/>
              <a:miter lim="800000"/>
            </a:ln>
            <a:effectLst/>
          </p:spPr>
          <p:txBody>
            <a:bodyPr anchor="ctr"/>
            <a:lstStyle/>
            <a:p>
              <a:pPr algn="ctr">
                <a:defRPr/>
              </a:pPr>
              <a:r>
                <a:rPr lang="en-US" sz="2800" kern="0" dirty="0">
                  <a:solidFill>
                    <a:prstClr val="white"/>
                  </a:solidFill>
                  <a:ea typeface="ＭＳ Ｐゴシック" charset="0"/>
                  <a:cs typeface="ＭＳ Ｐゴシック" charset="0"/>
                </a:rPr>
                <a:t>Pass</a:t>
              </a:r>
            </a:p>
          </p:txBody>
        </p:sp>
      </p:grpSp>
    </p:spTree>
    <p:custDataLst>
      <p:tags r:id="rId1"/>
    </p:custDataLst>
    <p:extLst>
      <p:ext uri="{BB962C8B-B14F-4D97-AF65-F5344CB8AC3E}">
        <p14:creationId xmlns:p14="http://schemas.microsoft.com/office/powerpoint/2010/main" val="158586562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500"/>
                                        <p:tgtEl>
                                          <p:spTgt spid="32"/>
                                        </p:tgtEl>
                                      </p:cBhvr>
                                    </p:animEffect>
                                    <p:set>
                                      <p:cBhvr>
                                        <p:cTn id="7" dur="1" fill="hold">
                                          <p:stCondLst>
                                            <p:cond delay="499"/>
                                          </p:stCondLst>
                                        </p:cTn>
                                        <p:tgtEl>
                                          <p:spTgt spid="32"/>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31"/>
                                        </p:tgtEl>
                                      </p:cBhvr>
                                    </p:animEffect>
                                    <p:set>
                                      <p:cBhvr>
                                        <p:cTn id="10" dur="1" fill="hold">
                                          <p:stCondLst>
                                            <p:cond delay="499"/>
                                          </p:stCondLst>
                                        </p:cTn>
                                        <p:tgtEl>
                                          <p:spTgt spid="31"/>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500"/>
                                        <p:tgtEl>
                                          <p:spTgt spid="4"/>
                                        </p:tgtEl>
                                      </p:cBhvr>
                                    </p:animEffect>
                                    <p:set>
                                      <p:cBhvr>
                                        <p:cTn id="13" dur="1" fill="hold">
                                          <p:stCondLst>
                                            <p:cond delay="499"/>
                                          </p:stCondLst>
                                        </p:cTn>
                                        <p:tgtEl>
                                          <p:spTgt spid="4"/>
                                        </p:tgtEl>
                                        <p:attrNameLst>
                                          <p:attrName>style.visibility</p:attrName>
                                        </p:attrNameLst>
                                      </p:cBhvr>
                                      <p:to>
                                        <p:strVal val="hidden"/>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1" grpId="0" animBg="1"/>
      <p:bldP spid="32" grpId="0" animBg="1"/>
    </p:bld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 name="Rectangle 233"/>
          <p:cNvSpPr/>
          <p:nvPr/>
        </p:nvSpPr>
        <p:spPr>
          <a:xfrm>
            <a:off x="3532188" y="6373813"/>
            <a:ext cx="5143500" cy="427037"/>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black"/>
                </a:solidFill>
              </a:rPr>
              <a:t>Sense Amplifiers</a:t>
            </a:r>
          </a:p>
        </p:txBody>
      </p:sp>
      <p:cxnSp>
        <p:nvCxnSpPr>
          <p:cNvPr id="17" name="Straight Connector 16"/>
          <p:cNvCxnSpPr/>
          <p:nvPr/>
        </p:nvCxnSpPr>
        <p:spPr>
          <a:xfrm>
            <a:off x="2886075" y="2068513"/>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p:cNvCxnSpPr/>
          <p:nvPr/>
        </p:nvCxnSpPr>
        <p:spPr>
          <a:xfrm>
            <a:off x="2886075" y="3184525"/>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p:cNvCxnSpPr/>
          <p:nvPr/>
        </p:nvCxnSpPr>
        <p:spPr>
          <a:xfrm>
            <a:off x="2886075" y="429895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p:cNvCxnSpPr/>
          <p:nvPr/>
        </p:nvCxnSpPr>
        <p:spPr>
          <a:xfrm>
            <a:off x="2886075" y="541655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265222" name="Title 1"/>
          <p:cNvSpPr>
            <a:spLocks noGrp="1"/>
          </p:cNvSpPr>
          <p:nvPr>
            <p:ph type="title"/>
          </p:nvPr>
        </p:nvSpPr>
        <p:spPr/>
        <p:txBody>
          <a:bodyPr/>
          <a:lstStyle/>
          <a:p>
            <a:pPr eaLnBrk="1" hangingPunct="1"/>
            <a:r>
              <a:rPr lang="en-US">
                <a:latin typeface="Calibri" charset="0"/>
              </a:rPr>
              <a:t>Flash Cell Array</a:t>
            </a:r>
          </a:p>
        </p:txBody>
      </p:sp>
      <p:grpSp>
        <p:nvGrpSpPr>
          <p:cNvPr id="265223" name="Group 176"/>
          <p:cNvGrpSpPr>
            <a:grpSpLocks/>
          </p:cNvGrpSpPr>
          <p:nvPr/>
        </p:nvGrpSpPr>
        <p:grpSpPr bwMode="auto">
          <a:xfrm>
            <a:off x="3346450" y="1270000"/>
            <a:ext cx="969963" cy="1601788"/>
            <a:chOff x="3079798" y="1981201"/>
            <a:chExt cx="1631998" cy="2694885"/>
          </a:xfrm>
        </p:grpSpPr>
        <p:cxnSp>
          <p:nvCxnSpPr>
            <p:cNvPr id="30" name="Straight Connector 29"/>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201629" y="2878605"/>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0162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4201629" y="3773340"/>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70749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rot="16200000">
              <a:off x="3393645" y="3026816"/>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4" name="Group 40"/>
          <p:cNvGrpSpPr>
            <a:grpSpLocks/>
          </p:cNvGrpSpPr>
          <p:nvPr/>
        </p:nvGrpSpPr>
        <p:grpSpPr bwMode="auto">
          <a:xfrm>
            <a:off x="4640263" y="1260475"/>
            <a:ext cx="969962" cy="1601788"/>
            <a:chOff x="3079798" y="1981201"/>
            <a:chExt cx="1631998" cy="2694885"/>
          </a:xfrm>
        </p:grpSpPr>
        <p:cxnSp>
          <p:nvCxnSpPr>
            <p:cNvPr id="42" name="Straight Connector 4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5" name="Group 50"/>
          <p:cNvGrpSpPr>
            <a:grpSpLocks/>
          </p:cNvGrpSpPr>
          <p:nvPr/>
        </p:nvGrpSpPr>
        <p:grpSpPr bwMode="auto">
          <a:xfrm>
            <a:off x="5934075" y="1270000"/>
            <a:ext cx="971550" cy="1601788"/>
            <a:chOff x="3079798" y="1981201"/>
            <a:chExt cx="1631998" cy="2694885"/>
          </a:xfrm>
        </p:grpSpPr>
        <p:cxnSp>
          <p:nvCxnSpPr>
            <p:cNvPr id="52" name="Straight Connector 5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6" name="Group 60"/>
          <p:cNvGrpSpPr>
            <a:grpSpLocks/>
          </p:cNvGrpSpPr>
          <p:nvPr/>
        </p:nvGrpSpPr>
        <p:grpSpPr bwMode="auto">
          <a:xfrm>
            <a:off x="7229475" y="1260475"/>
            <a:ext cx="969963" cy="1601788"/>
            <a:chOff x="3079798" y="1981201"/>
            <a:chExt cx="1631998" cy="2694885"/>
          </a:xfrm>
        </p:grpSpPr>
        <p:cxnSp>
          <p:nvCxnSpPr>
            <p:cNvPr id="62" name="Straight Connector 6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a:off x="4201629" y="2878605"/>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420162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4201629" y="3773340"/>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370749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a:off x="3393645" y="3026816"/>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7" name="Group 70"/>
          <p:cNvGrpSpPr>
            <a:grpSpLocks/>
          </p:cNvGrpSpPr>
          <p:nvPr/>
        </p:nvGrpSpPr>
        <p:grpSpPr bwMode="auto">
          <a:xfrm>
            <a:off x="3346450" y="2389188"/>
            <a:ext cx="969963" cy="1601787"/>
            <a:chOff x="3079798" y="1981201"/>
            <a:chExt cx="1631998" cy="2694885"/>
          </a:xfrm>
        </p:grpSpPr>
        <p:cxnSp>
          <p:nvCxnSpPr>
            <p:cNvPr id="72" name="Straight Connector 7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8" name="Group 80"/>
          <p:cNvGrpSpPr>
            <a:grpSpLocks/>
          </p:cNvGrpSpPr>
          <p:nvPr/>
        </p:nvGrpSpPr>
        <p:grpSpPr bwMode="auto">
          <a:xfrm>
            <a:off x="4640263" y="2379663"/>
            <a:ext cx="969962" cy="1601787"/>
            <a:chOff x="3079798" y="1981201"/>
            <a:chExt cx="1631998" cy="2694885"/>
          </a:xfrm>
        </p:grpSpPr>
        <p:cxnSp>
          <p:nvCxnSpPr>
            <p:cNvPr id="82" name="Straight Connector 8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9" name="Group 90"/>
          <p:cNvGrpSpPr>
            <a:grpSpLocks/>
          </p:cNvGrpSpPr>
          <p:nvPr/>
        </p:nvGrpSpPr>
        <p:grpSpPr bwMode="auto">
          <a:xfrm>
            <a:off x="5934075" y="2389188"/>
            <a:ext cx="971550" cy="1601787"/>
            <a:chOff x="3079798" y="1981201"/>
            <a:chExt cx="1631998" cy="2694885"/>
          </a:xfrm>
        </p:grpSpPr>
        <p:cxnSp>
          <p:nvCxnSpPr>
            <p:cNvPr id="92" name="Straight Connector 9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flipH="1">
              <a:off x="4202464" y="2878606"/>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4202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flipH="1">
              <a:off x="4202464" y="3773339"/>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3954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3706465"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16200000">
              <a:off x="3393132" y="3027328"/>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0" name="Group 100"/>
          <p:cNvGrpSpPr>
            <a:grpSpLocks/>
          </p:cNvGrpSpPr>
          <p:nvPr/>
        </p:nvGrpSpPr>
        <p:grpSpPr bwMode="auto">
          <a:xfrm>
            <a:off x="7229475" y="2379663"/>
            <a:ext cx="969963" cy="1601787"/>
            <a:chOff x="3079798" y="1981201"/>
            <a:chExt cx="1631998" cy="2694885"/>
          </a:xfrm>
        </p:grpSpPr>
        <p:cxnSp>
          <p:nvCxnSpPr>
            <p:cNvPr id="102" name="Straight Connector 10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1" name="Group 110"/>
          <p:cNvGrpSpPr>
            <a:grpSpLocks/>
          </p:cNvGrpSpPr>
          <p:nvPr/>
        </p:nvGrpSpPr>
        <p:grpSpPr bwMode="auto">
          <a:xfrm>
            <a:off x="3346450" y="3500438"/>
            <a:ext cx="969963" cy="1603375"/>
            <a:chOff x="3079798" y="1981201"/>
            <a:chExt cx="1631998" cy="2694885"/>
          </a:xfrm>
        </p:grpSpPr>
        <p:cxnSp>
          <p:nvCxnSpPr>
            <p:cNvPr id="112" name="Straight Connector 111"/>
            <p:cNvCxnSpPr/>
            <p:nvPr/>
          </p:nvCxnSpPr>
          <p:spPr>
            <a:xfrm>
              <a:off x="4711796" y="1981201"/>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flipH="1">
              <a:off x="4201629" y="2877717"/>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4201629"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flipH="1">
              <a:off x="4201629" y="3774233"/>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4711796" y="3779570"/>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3953224"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3707490"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rot="16200000">
              <a:off x="3393645" y="3028138"/>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2" name="Group 120"/>
          <p:cNvGrpSpPr>
            <a:grpSpLocks/>
          </p:cNvGrpSpPr>
          <p:nvPr/>
        </p:nvGrpSpPr>
        <p:grpSpPr bwMode="auto">
          <a:xfrm>
            <a:off x="4640263" y="3490913"/>
            <a:ext cx="969962" cy="1601787"/>
            <a:chOff x="3079798" y="1981201"/>
            <a:chExt cx="1631998" cy="2694885"/>
          </a:xfrm>
        </p:grpSpPr>
        <p:cxnSp>
          <p:nvCxnSpPr>
            <p:cNvPr id="122" name="Straight Connector 12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3" name="Group 130"/>
          <p:cNvGrpSpPr>
            <a:grpSpLocks/>
          </p:cNvGrpSpPr>
          <p:nvPr/>
        </p:nvGrpSpPr>
        <p:grpSpPr bwMode="auto">
          <a:xfrm>
            <a:off x="5934075" y="3500438"/>
            <a:ext cx="971550" cy="1603375"/>
            <a:chOff x="3079798" y="1981201"/>
            <a:chExt cx="1631998" cy="2694885"/>
          </a:xfrm>
        </p:grpSpPr>
        <p:cxnSp>
          <p:nvCxnSpPr>
            <p:cNvPr id="132" name="Straight Connector 131"/>
            <p:cNvCxnSpPr/>
            <p:nvPr/>
          </p:nvCxnSpPr>
          <p:spPr>
            <a:xfrm>
              <a:off x="4711796" y="1981201"/>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flipH="1">
              <a:off x="4202464" y="2877717"/>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4202464"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flipH="1">
              <a:off x="4202464" y="3774233"/>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4711796" y="3779570"/>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3954464"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3706465"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rot="16200000">
              <a:off x="3393132" y="3028650"/>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4" name="Group 140"/>
          <p:cNvGrpSpPr>
            <a:grpSpLocks/>
          </p:cNvGrpSpPr>
          <p:nvPr/>
        </p:nvGrpSpPr>
        <p:grpSpPr bwMode="auto">
          <a:xfrm>
            <a:off x="7229475" y="3490913"/>
            <a:ext cx="969963" cy="1601787"/>
            <a:chOff x="3079798" y="1981201"/>
            <a:chExt cx="1631998" cy="2694885"/>
          </a:xfrm>
        </p:grpSpPr>
        <p:cxnSp>
          <p:nvCxnSpPr>
            <p:cNvPr id="142" name="Straight Connector 14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5" name="Group 150"/>
          <p:cNvGrpSpPr>
            <a:grpSpLocks/>
          </p:cNvGrpSpPr>
          <p:nvPr/>
        </p:nvGrpSpPr>
        <p:grpSpPr bwMode="auto">
          <a:xfrm>
            <a:off x="3346450" y="4622800"/>
            <a:ext cx="969963" cy="1601788"/>
            <a:chOff x="3079798" y="1981201"/>
            <a:chExt cx="1631998" cy="2694885"/>
          </a:xfrm>
        </p:grpSpPr>
        <p:cxnSp>
          <p:nvCxnSpPr>
            <p:cNvPr id="152" name="Straight Connector 15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flipH="1">
              <a:off x="4201629" y="2878605"/>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420162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flipH="1">
              <a:off x="4201629" y="3773340"/>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a:off x="370749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p:nvPr/>
          </p:nvCxnSpPr>
          <p:spPr>
            <a:xfrm rot="16200000">
              <a:off x="3393645" y="3026816"/>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6" name="Group 161"/>
          <p:cNvGrpSpPr>
            <a:grpSpLocks/>
          </p:cNvGrpSpPr>
          <p:nvPr/>
        </p:nvGrpSpPr>
        <p:grpSpPr bwMode="auto">
          <a:xfrm>
            <a:off x="4640263" y="4611688"/>
            <a:ext cx="969962" cy="1603375"/>
            <a:chOff x="3079798" y="1981201"/>
            <a:chExt cx="1631998" cy="2694885"/>
          </a:xfrm>
        </p:grpSpPr>
        <p:cxnSp>
          <p:nvCxnSpPr>
            <p:cNvPr id="163" name="Straight Connector 162"/>
            <p:cNvCxnSpPr/>
            <p:nvPr/>
          </p:nvCxnSpPr>
          <p:spPr>
            <a:xfrm>
              <a:off x="4711796" y="1981201"/>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flipH="1">
              <a:off x="4201630" y="2877717"/>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4201630"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nvCxnSpPr>
          <p:spPr>
            <a:xfrm flipH="1">
              <a:off x="4201630" y="3774233"/>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p:cNvCxnSpPr/>
            <p:nvPr/>
          </p:nvCxnSpPr>
          <p:spPr>
            <a:xfrm>
              <a:off x="4711796" y="3779570"/>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p:cNvCxnSpPr/>
            <p:nvPr/>
          </p:nvCxnSpPr>
          <p:spPr>
            <a:xfrm>
              <a:off x="3953224"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p:cNvCxnSpPr/>
            <p:nvPr/>
          </p:nvCxnSpPr>
          <p:spPr>
            <a:xfrm>
              <a:off x="3707489"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p:cNvCxnSpPr/>
            <p:nvPr/>
          </p:nvCxnSpPr>
          <p:spPr>
            <a:xfrm rot="16200000">
              <a:off x="3393644" y="3028139"/>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7" name="Group 171"/>
          <p:cNvGrpSpPr>
            <a:grpSpLocks/>
          </p:cNvGrpSpPr>
          <p:nvPr/>
        </p:nvGrpSpPr>
        <p:grpSpPr bwMode="auto">
          <a:xfrm>
            <a:off x="5934075" y="4622800"/>
            <a:ext cx="971550" cy="1601788"/>
            <a:chOff x="3079798" y="1981201"/>
            <a:chExt cx="1631998" cy="2694885"/>
          </a:xfrm>
        </p:grpSpPr>
        <p:cxnSp>
          <p:nvCxnSpPr>
            <p:cNvPr id="173" name="Straight Connector 172"/>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8" name="Group 183"/>
          <p:cNvGrpSpPr>
            <a:grpSpLocks/>
          </p:cNvGrpSpPr>
          <p:nvPr/>
        </p:nvGrpSpPr>
        <p:grpSpPr bwMode="auto">
          <a:xfrm>
            <a:off x="7229475" y="4611688"/>
            <a:ext cx="969963" cy="1603375"/>
            <a:chOff x="3079798" y="1981201"/>
            <a:chExt cx="1631998" cy="2694885"/>
          </a:xfrm>
        </p:grpSpPr>
        <p:cxnSp>
          <p:nvCxnSpPr>
            <p:cNvPr id="185" name="Straight Connector 184"/>
            <p:cNvCxnSpPr/>
            <p:nvPr/>
          </p:nvCxnSpPr>
          <p:spPr>
            <a:xfrm>
              <a:off x="4711796" y="1981201"/>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p:nvCxnSpPr>
          <p:spPr>
            <a:xfrm flipH="1">
              <a:off x="4201629" y="2877717"/>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p:cNvCxnSpPr/>
            <p:nvPr/>
          </p:nvCxnSpPr>
          <p:spPr>
            <a:xfrm>
              <a:off x="4201629"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flipH="1">
              <a:off x="4201629" y="3774233"/>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a:off x="4711796" y="3779570"/>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p:cNvCxnSpPr/>
            <p:nvPr/>
          </p:nvCxnSpPr>
          <p:spPr>
            <a:xfrm>
              <a:off x="3953224"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p:cNvCxnSpPr/>
            <p:nvPr/>
          </p:nvCxnSpPr>
          <p:spPr>
            <a:xfrm>
              <a:off x="3707490"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p:cNvCxnSpPr/>
            <p:nvPr/>
          </p:nvCxnSpPr>
          <p:spPr>
            <a:xfrm rot="16200000">
              <a:off x="3393645" y="3028138"/>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aphicFrame>
        <p:nvGraphicFramePr>
          <p:cNvPr id="4" name="Table 3"/>
          <p:cNvGraphicFramePr>
            <a:graphicFrameLocks noGrp="1"/>
          </p:cNvGraphicFramePr>
          <p:nvPr/>
        </p:nvGraphicFramePr>
        <p:xfrm>
          <a:off x="322263" y="2636838"/>
          <a:ext cx="2082800" cy="1951040"/>
        </p:xfrm>
        <a:graphic>
          <a:graphicData uri="http://schemas.openxmlformats.org/drawingml/2006/table">
            <a:tbl>
              <a:tblPr firstRow="1" bandRow="1">
                <a:tableStyleId>{5940675A-B579-460E-94D1-54222C63F5DA}</a:tableStyleId>
              </a:tblPr>
              <a:tblGrid>
                <a:gridCol w="208280"/>
                <a:gridCol w="208280"/>
                <a:gridCol w="208280"/>
                <a:gridCol w="208280"/>
                <a:gridCol w="208280"/>
                <a:gridCol w="208280"/>
                <a:gridCol w="208280"/>
                <a:gridCol w="208280"/>
                <a:gridCol w="208280"/>
                <a:gridCol w="208280"/>
              </a:tblGrid>
              <a:tr h="243880">
                <a:tc>
                  <a:txBody>
                    <a:bodyPr/>
                    <a:lstStyle/>
                    <a:p>
                      <a:endParaRPr lang="en-US" sz="1000" dirty="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dirty="0"/>
                    </a:p>
                  </a:txBody>
                  <a:tcPr marT="45727" marB="45727"/>
                </a:tc>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r>
              <a:tr h="243880">
                <a:tc>
                  <a:txBody>
                    <a:bodyPr/>
                    <a:lstStyle/>
                    <a:p>
                      <a:endParaRPr lang="en-US" sz="1000" dirty="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dirty="0"/>
                    </a:p>
                  </a:txBody>
                  <a:tcPr marT="45727" marB="45727"/>
                </a:tc>
                <a:tc>
                  <a:txBody>
                    <a:bodyPr/>
                    <a:lstStyle/>
                    <a:p>
                      <a:endParaRPr lang="en-US" sz="1000" dirty="0"/>
                    </a:p>
                  </a:txBody>
                  <a:tcPr marT="45727" marB="45727"/>
                </a:tc>
              </a:tr>
            </a:tbl>
          </a:graphicData>
        </a:graphic>
      </p:graphicFrame>
      <p:sp>
        <p:nvSpPr>
          <p:cNvPr id="6" name="TextBox 5"/>
          <p:cNvSpPr txBox="1"/>
          <p:nvPr/>
        </p:nvSpPr>
        <p:spPr>
          <a:xfrm>
            <a:off x="896938" y="2266950"/>
            <a:ext cx="935037" cy="400050"/>
          </a:xfrm>
          <a:prstGeom prst="rect">
            <a:avLst/>
          </a:prstGeom>
          <a:noFill/>
        </p:spPr>
        <p:txBody>
          <a:bodyPr wrap="none">
            <a:spAutoFit/>
          </a:bodyPr>
          <a:lstStyle/>
          <a:p>
            <a:pPr>
              <a:defRPr/>
            </a:pPr>
            <a:r>
              <a:rPr lang="en-US" sz="2000" dirty="0">
                <a:solidFill>
                  <a:prstClr val="black"/>
                </a:solidFill>
                <a:ea typeface="ＭＳ Ｐゴシック" charset="0"/>
                <a:cs typeface="ＭＳ Ｐゴシック" charset="0"/>
              </a:rPr>
              <a:t>Block X</a:t>
            </a:r>
          </a:p>
        </p:txBody>
      </p:sp>
      <p:sp>
        <p:nvSpPr>
          <p:cNvPr id="7" name="Rectangle 6"/>
          <p:cNvSpPr/>
          <p:nvPr/>
        </p:nvSpPr>
        <p:spPr>
          <a:xfrm>
            <a:off x="330200" y="2879725"/>
            <a:ext cx="2066925" cy="2381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000" dirty="0">
                <a:solidFill>
                  <a:prstClr val="black"/>
                </a:solidFill>
              </a:rPr>
              <a:t>Page Y</a:t>
            </a:r>
          </a:p>
        </p:txBody>
      </p:sp>
      <p:sp>
        <p:nvSpPr>
          <p:cNvPr id="8" name="Rectangle 7"/>
          <p:cNvSpPr/>
          <p:nvPr/>
        </p:nvSpPr>
        <p:spPr>
          <a:xfrm>
            <a:off x="1357313" y="3121025"/>
            <a:ext cx="841375" cy="969963"/>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cxnSp>
        <p:nvCxnSpPr>
          <p:cNvPr id="10" name="Straight Connector 9"/>
          <p:cNvCxnSpPr/>
          <p:nvPr/>
        </p:nvCxnSpPr>
        <p:spPr>
          <a:xfrm flipV="1">
            <a:off x="2198688" y="1155700"/>
            <a:ext cx="1014412" cy="1978025"/>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215" name="Rectangle 214"/>
          <p:cNvSpPr/>
          <p:nvPr/>
        </p:nvSpPr>
        <p:spPr>
          <a:xfrm>
            <a:off x="3224213" y="1155700"/>
            <a:ext cx="5462587" cy="516890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cxnSp>
        <p:nvCxnSpPr>
          <p:cNvPr id="216" name="Straight Connector 215"/>
          <p:cNvCxnSpPr/>
          <p:nvPr/>
        </p:nvCxnSpPr>
        <p:spPr>
          <a:xfrm>
            <a:off x="2219325" y="4102100"/>
            <a:ext cx="993775" cy="222250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217" name="Rectangle 216"/>
          <p:cNvSpPr/>
          <p:nvPr/>
        </p:nvSpPr>
        <p:spPr>
          <a:xfrm>
            <a:off x="330200" y="4714875"/>
            <a:ext cx="2066925" cy="2381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000" dirty="0">
                <a:solidFill>
                  <a:prstClr val="black"/>
                </a:solidFill>
              </a:rPr>
              <a:t>Sense Amplifiers</a:t>
            </a:r>
          </a:p>
        </p:txBody>
      </p:sp>
      <p:cxnSp>
        <p:nvCxnSpPr>
          <p:cNvPr id="20" name="Straight Connector 19"/>
          <p:cNvCxnSpPr/>
          <p:nvPr/>
        </p:nvCxnSpPr>
        <p:spPr>
          <a:xfrm>
            <a:off x="427038"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p:nvCxnSpPr>
        <p:spPr>
          <a:xfrm>
            <a:off x="635000"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p:cNvCxnSpPr/>
          <p:nvPr/>
        </p:nvCxnSpPr>
        <p:spPr>
          <a:xfrm>
            <a:off x="842963"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p:cNvCxnSpPr/>
          <p:nvPr/>
        </p:nvCxnSpPr>
        <p:spPr>
          <a:xfrm>
            <a:off x="1050925"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p:cNvCxnSpPr/>
          <p:nvPr/>
        </p:nvCxnSpPr>
        <p:spPr>
          <a:xfrm>
            <a:off x="1260475"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a:off x="1468438"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p:cNvCxnSpPr/>
          <p:nvPr/>
        </p:nvCxnSpPr>
        <p:spPr>
          <a:xfrm>
            <a:off x="1676400"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p:cNvCxnSpPr/>
          <p:nvPr/>
        </p:nvCxnSpPr>
        <p:spPr>
          <a:xfrm>
            <a:off x="1884363"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p:cNvCxnSpPr/>
          <p:nvPr/>
        </p:nvCxnSpPr>
        <p:spPr>
          <a:xfrm>
            <a:off x="2098675"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p:cNvCxnSpPr/>
          <p:nvPr/>
        </p:nvCxnSpPr>
        <p:spPr>
          <a:xfrm>
            <a:off x="2306638"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a:off x="4305300" y="6200775"/>
            <a:ext cx="0" cy="173038"/>
          </a:xfrm>
          <a:prstGeom prst="line">
            <a:avLst/>
          </a:prstGeom>
          <a:ln w="381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36" name="Straight Connector 235"/>
          <p:cNvCxnSpPr/>
          <p:nvPr/>
        </p:nvCxnSpPr>
        <p:spPr>
          <a:xfrm>
            <a:off x="5599113" y="6202363"/>
            <a:ext cx="0" cy="173037"/>
          </a:xfrm>
          <a:prstGeom prst="line">
            <a:avLst/>
          </a:prstGeom>
          <a:ln w="381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37" name="Straight Connector 236"/>
          <p:cNvCxnSpPr/>
          <p:nvPr/>
        </p:nvCxnSpPr>
        <p:spPr>
          <a:xfrm>
            <a:off x="6894513" y="6202363"/>
            <a:ext cx="0" cy="173037"/>
          </a:xfrm>
          <a:prstGeom prst="line">
            <a:avLst/>
          </a:prstGeom>
          <a:ln w="381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38" name="Straight Connector 237"/>
          <p:cNvCxnSpPr/>
          <p:nvPr/>
        </p:nvCxnSpPr>
        <p:spPr>
          <a:xfrm>
            <a:off x="8188325" y="6200775"/>
            <a:ext cx="0" cy="173038"/>
          </a:xfrm>
          <a:prstGeom prst="line">
            <a:avLst/>
          </a:prstGeom>
          <a:ln w="3810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265361" name="Slide Number Placeholder 2"/>
          <p:cNvSpPr>
            <a:spLocks noGrp="1"/>
          </p:cNvSpPr>
          <p:nvPr>
            <p:ph type="sldNum" sz="quarter" idx="12"/>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C027A8D-1323-994F-9FF2-8ED90404E46A}" type="slidenum">
              <a:rPr lang="en-US" sz="1200">
                <a:solidFill>
                  <a:srgbClr val="898989"/>
                </a:solidFill>
                <a:latin typeface="Calibri" charset="0"/>
              </a:rPr>
              <a:pPr eaLnBrk="1" hangingPunct="1"/>
              <a:t>363</a:t>
            </a:fld>
            <a:endParaRPr lang="en-US" sz="1200">
              <a:solidFill>
                <a:srgbClr val="898989"/>
              </a:solidFill>
              <a:latin typeface="Calibri" charset="0"/>
            </a:endParaRPr>
          </a:p>
        </p:txBody>
      </p:sp>
      <p:cxnSp>
        <p:nvCxnSpPr>
          <p:cNvPr id="197" name="Straight Connector 196"/>
          <p:cNvCxnSpPr/>
          <p:nvPr/>
        </p:nvCxnSpPr>
        <p:spPr>
          <a:xfrm>
            <a:off x="2886075" y="2078038"/>
            <a:ext cx="6096000"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83" name="Rectangle 182"/>
          <p:cNvSpPr/>
          <p:nvPr/>
        </p:nvSpPr>
        <p:spPr>
          <a:xfrm>
            <a:off x="3224213" y="1741488"/>
            <a:ext cx="5451475" cy="6588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white"/>
                </a:solidFill>
              </a:rPr>
              <a:t>Row</a:t>
            </a:r>
          </a:p>
        </p:txBody>
      </p:sp>
      <p:sp>
        <p:nvSpPr>
          <p:cNvPr id="198" name="Rectangle 197"/>
          <p:cNvSpPr/>
          <p:nvPr/>
        </p:nvSpPr>
        <p:spPr>
          <a:xfrm rot="16200000">
            <a:off x="1438275" y="3402013"/>
            <a:ext cx="5151438" cy="6588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white"/>
                </a:solidFill>
              </a:rPr>
              <a:t>Column</a:t>
            </a:r>
          </a:p>
        </p:txBody>
      </p:sp>
    </p:spTree>
    <p:custDataLst>
      <p:tags r:id="rId1"/>
    </p:custDataLst>
    <p:extLst>
      <p:ext uri="{BB962C8B-B14F-4D97-AF65-F5344CB8AC3E}">
        <p14:creationId xmlns:p14="http://schemas.microsoft.com/office/powerpoint/2010/main" val="101627974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3"/>
                                        </p:tgtEl>
                                        <p:attrNameLst>
                                          <p:attrName>style.visibility</p:attrName>
                                        </p:attrNameLst>
                                      </p:cBhvr>
                                      <p:to>
                                        <p:strVal val="visible"/>
                                      </p:to>
                                    </p:set>
                                    <p:animEffect transition="in" filter="fade">
                                      <p:cBhvr>
                                        <p:cTn id="7" dur="500"/>
                                        <p:tgtEl>
                                          <p:spTgt spid="18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xit" presetSubtype="0" fill="hold" grpId="1" nodeType="clickEffect">
                                  <p:stCondLst>
                                    <p:cond delay="0"/>
                                  </p:stCondLst>
                                  <p:childTnLst>
                                    <p:animEffect transition="out" filter="fade">
                                      <p:cBhvr>
                                        <p:cTn id="11" dur="500"/>
                                        <p:tgtEl>
                                          <p:spTgt spid="183"/>
                                        </p:tgtEl>
                                      </p:cBhvr>
                                    </p:animEffect>
                                    <p:set>
                                      <p:cBhvr>
                                        <p:cTn id="12" dur="1" fill="hold">
                                          <p:stCondLst>
                                            <p:cond delay="499"/>
                                          </p:stCondLst>
                                        </p:cTn>
                                        <p:tgtEl>
                                          <p:spTgt spid="183"/>
                                        </p:tgtEl>
                                        <p:attrNameLst>
                                          <p:attrName>style.visibility</p:attrName>
                                        </p:attrNameLst>
                                      </p:cBhvr>
                                      <p:to>
                                        <p:strVal val="hidden"/>
                                      </p:to>
                                    </p:set>
                                  </p:childTnLst>
                                </p:cTn>
                              </p:par>
                            </p:childTnLst>
                          </p:cTn>
                        </p:par>
                        <p:par>
                          <p:cTn id="13" fill="hold" nodeType="afterGroup">
                            <p:stCondLst>
                              <p:cond delay="500"/>
                            </p:stCondLst>
                            <p:childTnLst>
                              <p:par>
                                <p:cTn id="14" presetID="10" presetClass="entr" presetSubtype="0" fill="hold" nodeType="afterEffect">
                                  <p:stCondLst>
                                    <p:cond delay="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xit" presetSubtype="0" fill="hold" nodeType="clickEffect">
                                  <p:stCondLst>
                                    <p:cond delay="0"/>
                                  </p:stCondLst>
                                  <p:childTnLst>
                                    <p:animEffect transition="out" filter="fade">
                                      <p:cBhvr>
                                        <p:cTn id="20" dur="500"/>
                                        <p:tgtEl>
                                          <p:spTgt spid="197"/>
                                        </p:tgtEl>
                                      </p:cBhvr>
                                    </p:animEffect>
                                    <p:set>
                                      <p:cBhvr>
                                        <p:cTn id="21" dur="1" fill="hold">
                                          <p:stCondLst>
                                            <p:cond delay="499"/>
                                          </p:stCondLst>
                                        </p:cTn>
                                        <p:tgtEl>
                                          <p:spTgt spid="197"/>
                                        </p:tgtEl>
                                        <p:attrNameLst>
                                          <p:attrName>style.visibility</p:attrName>
                                        </p:attrNameLst>
                                      </p:cBhvr>
                                      <p:to>
                                        <p:strVal val="hidden"/>
                                      </p:to>
                                    </p:set>
                                  </p:childTnLst>
                                </p:cTn>
                              </p:par>
                            </p:childTnLst>
                          </p:cTn>
                        </p:par>
                        <p:par>
                          <p:cTn id="22" fill="hold" nodeType="afterGroup">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198"/>
                                        </p:tgtEl>
                                        <p:attrNameLst>
                                          <p:attrName>style.visibility</p:attrName>
                                        </p:attrNameLst>
                                      </p:cBhvr>
                                      <p:to>
                                        <p:strVal val="visible"/>
                                      </p:to>
                                    </p:set>
                                    <p:animEffect transition="in" filter="fade">
                                      <p:cBhvr>
                                        <p:cTn id="25" dur="500"/>
                                        <p:tgtEl>
                                          <p:spTgt spid="1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 grpId="0" animBg="1"/>
      <p:bldP spid="183" grpId="1" animBg="1"/>
      <p:bldP spid="198" grpId="0" animBg="1"/>
    </p:bld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Title 1"/>
          <p:cNvSpPr>
            <a:spLocks noGrp="1"/>
          </p:cNvSpPr>
          <p:nvPr>
            <p:ph type="title"/>
          </p:nvPr>
        </p:nvSpPr>
        <p:spPr/>
        <p:txBody>
          <a:bodyPr/>
          <a:lstStyle/>
          <a:p>
            <a:pPr eaLnBrk="1" hangingPunct="1"/>
            <a:r>
              <a:rPr lang="en-US">
                <a:latin typeface="Calibri" charset="0"/>
              </a:rPr>
              <a:t>Flash Cell</a:t>
            </a:r>
          </a:p>
        </p:txBody>
      </p:sp>
      <p:grpSp>
        <p:nvGrpSpPr>
          <p:cNvPr id="267266" name="Group 176"/>
          <p:cNvGrpSpPr>
            <a:grpSpLocks/>
          </p:cNvGrpSpPr>
          <p:nvPr/>
        </p:nvGrpSpPr>
        <p:grpSpPr bwMode="auto">
          <a:xfrm>
            <a:off x="3079750" y="1981200"/>
            <a:ext cx="1631950" cy="2695575"/>
            <a:chOff x="3079798" y="1981201"/>
            <a:chExt cx="1631998" cy="2694885"/>
          </a:xfrm>
        </p:grpSpPr>
        <p:cxnSp>
          <p:nvCxnSpPr>
            <p:cNvPr id="30" name="Straight Connector 29"/>
            <p:cNvCxnSpPr/>
            <p:nvPr/>
          </p:nvCxnSpPr>
          <p:spPr>
            <a:xfrm>
              <a:off x="4711796" y="1981201"/>
              <a:ext cx="0" cy="89670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202194" y="2877909"/>
              <a:ext cx="50960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02194" y="2877909"/>
              <a:ext cx="0" cy="8967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4202194" y="3774617"/>
              <a:ext cx="50960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711796" y="3779379"/>
              <a:ext cx="0" cy="8967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954537" y="2877909"/>
              <a:ext cx="0" cy="8967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706879" y="2877909"/>
              <a:ext cx="0" cy="8967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rot="16200000">
              <a:off x="3393339" y="3027800"/>
              <a:ext cx="0" cy="62708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59" name="Straight Arrow Connector 158"/>
          <p:cNvCxnSpPr>
            <a:stCxn id="161" idx="2"/>
          </p:cNvCxnSpPr>
          <p:nvPr/>
        </p:nvCxnSpPr>
        <p:spPr>
          <a:xfrm flipH="1">
            <a:off x="3954463" y="2259013"/>
            <a:ext cx="9525" cy="576262"/>
          </a:xfrm>
          <a:prstGeom prst="straightConnector1">
            <a:avLst/>
          </a:prstGeom>
          <a:ln w="28575">
            <a:solidFill>
              <a:schemeClr val="accent1"/>
            </a:solidFill>
            <a:tailEnd type="arrow"/>
          </a:ln>
        </p:spPr>
        <p:style>
          <a:lnRef idx="1">
            <a:schemeClr val="accent1"/>
          </a:lnRef>
          <a:fillRef idx="0">
            <a:schemeClr val="accent1"/>
          </a:fillRef>
          <a:effectRef idx="0">
            <a:schemeClr val="accent1"/>
          </a:effectRef>
          <a:fontRef idx="minor">
            <a:schemeClr val="tx1"/>
          </a:fontRef>
        </p:style>
      </p:cxnSp>
      <p:sp>
        <p:nvSpPr>
          <p:cNvPr id="161" name="TextBox 160"/>
          <p:cNvSpPr txBox="1"/>
          <p:nvPr/>
        </p:nvSpPr>
        <p:spPr>
          <a:xfrm>
            <a:off x="3235325" y="1427163"/>
            <a:ext cx="1457325" cy="831850"/>
          </a:xfrm>
          <a:prstGeom prst="rect">
            <a:avLst/>
          </a:prstGeom>
          <a:noFill/>
        </p:spPr>
        <p:txBody>
          <a:bodyPr>
            <a:spAutoFit/>
          </a:bodyPr>
          <a:lstStyle/>
          <a:p>
            <a:pPr algn="ctr">
              <a:defRPr/>
            </a:pPr>
            <a:r>
              <a:rPr lang="en-US" sz="2400" dirty="0">
                <a:solidFill>
                  <a:srgbClr val="0000FF"/>
                </a:solidFill>
                <a:ea typeface="ＭＳ Ｐゴシック" charset="0"/>
                <a:cs typeface="ＭＳ Ｐゴシック" charset="0"/>
              </a:rPr>
              <a:t>Floating Gate</a:t>
            </a:r>
          </a:p>
        </p:txBody>
      </p:sp>
      <p:cxnSp>
        <p:nvCxnSpPr>
          <p:cNvPr id="167" name="Straight Arrow Connector 166"/>
          <p:cNvCxnSpPr>
            <a:stCxn id="168" idx="2"/>
          </p:cNvCxnSpPr>
          <p:nvPr/>
        </p:nvCxnSpPr>
        <p:spPr>
          <a:xfrm>
            <a:off x="2709863" y="2824163"/>
            <a:ext cx="363537" cy="404812"/>
          </a:xfrm>
          <a:prstGeom prst="straightConnector1">
            <a:avLst/>
          </a:prstGeom>
          <a:ln w="28575">
            <a:solidFill>
              <a:schemeClr val="accent1"/>
            </a:solidFill>
            <a:tailEnd type="arrow"/>
          </a:ln>
        </p:spPr>
        <p:style>
          <a:lnRef idx="1">
            <a:schemeClr val="accent1"/>
          </a:lnRef>
          <a:fillRef idx="0">
            <a:schemeClr val="accent1"/>
          </a:fillRef>
          <a:effectRef idx="0">
            <a:schemeClr val="accent1"/>
          </a:effectRef>
          <a:fontRef idx="minor">
            <a:schemeClr val="tx1"/>
          </a:fontRef>
        </p:style>
      </p:cxnSp>
      <p:sp>
        <p:nvSpPr>
          <p:cNvPr id="168" name="TextBox 167"/>
          <p:cNvSpPr txBox="1"/>
          <p:nvPr/>
        </p:nvSpPr>
        <p:spPr>
          <a:xfrm>
            <a:off x="1981200" y="2362200"/>
            <a:ext cx="1457325" cy="461963"/>
          </a:xfrm>
          <a:prstGeom prst="rect">
            <a:avLst/>
          </a:prstGeom>
          <a:noFill/>
        </p:spPr>
        <p:txBody>
          <a:bodyPr>
            <a:spAutoFit/>
          </a:bodyPr>
          <a:lstStyle/>
          <a:p>
            <a:pPr algn="ctr">
              <a:defRPr/>
            </a:pPr>
            <a:r>
              <a:rPr lang="en-US" sz="2400" dirty="0">
                <a:solidFill>
                  <a:srgbClr val="0000FF"/>
                </a:solidFill>
                <a:ea typeface="ＭＳ Ｐゴシック" charset="0"/>
                <a:cs typeface="ＭＳ Ｐゴシック" charset="0"/>
              </a:rPr>
              <a:t>Gate</a:t>
            </a:r>
          </a:p>
        </p:txBody>
      </p:sp>
      <p:cxnSp>
        <p:nvCxnSpPr>
          <p:cNvPr id="171" name="Straight Arrow Connector 170"/>
          <p:cNvCxnSpPr>
            <a:stCxn id="172" idx="2"/>
          </p:cNvCxnSpPr>
          <p:nvPr/>
        </p:nvCxnSpPr>
        <p:spPr>
          <a:xfrm flipH="1">
            <a:off x="4800600" y="1652588"/>
            <a:ext cx="804863" cy="404812"/>
          </a:xfrm>
          <a:prstGeom prst="straightConnector1">
            <a:avLst/>
          </a:prstGeom>
          <a:ln w="28575">
            <a:solidFill>
              <a:schemeClr val="accent1"/>
            </a:solidFill>
            <a:tailEnd type="arrow"/>
          </a:ln>
        </p:spPr>
        <p:style>
          <a:lnRef idx="1">
            <a:schemeClr val="accent1"/>
          </a:lnRef>
          <a:fillRef idx="0">
            <a:schemeClr val="accent1"/>
          </a:fillRef>
          <a:effectRef idx="0">
            <a:schemeClr val="accent1"/>
          </a:effectRef>
          <a:fontRef idx="minor">
            <a:schemeClr val="tx1"/>
          </a:fontRef>
        </p:style>
      </p:cxnSp>
      <p:sp>
        <p:nvSpPr>
          <p:cNvPr id="172" name="TextBox 171"/>
          <p:cNvSpPr txBox="1"/>
          <p:nvPr/>
        </p:nvSpPr>
        <p:spPr>
          <a:xfrm>
            <a:off x="4876800" y="1190625"/>
            <a:ext cx="1457325" cy="461963"/>
          </a:xfrm>
          <a:prstGeom prst="rect">
            <a:avLst/>
          </a:prstGeom>
          <a:noFill/>
        </p:spPr>
        <p:txBody>
          <a:bodyPr>
            <a:spAutoFit/>
          </a:bodyPr>
          <a:lstStyle/>
          <a:p>
            <a:pPr algn="ctr">
              <a:defRPr/>
            </a:pPr>
            <a:r>
              <a:rPr lang="en-US" sz="2400" dirty="0">
                <a:solidFill>
                  <a:srgbClr val="0000FF"/>
                </a:solidFill>
                <a:ea typeface="ＭＳ Ｐゴシック" charset="0"/>
                <a:cs typeface="ＭＳ Ｐゴシック" charset="0"/>
              </a:rPr>
              <a:t>Drain</a:t>
            </a:r>
          </a:p>
        </p:txBody>
      </p:sp>
      <p:cxnSp>
        <p:nvCxnSpPr>
          <p:cNvPr id="174" name="Straight Arrow Connector 173"/>
          <p:cNvCxnSpPr>
            <a:stCxn id="175" idx="2"/>
          </p:cNvCxnSpPr>
          <p:nvPr/>
        </p:nvCxnSpPr>
        <p:spPr>
          <a:xfrm flipH="1">
            <a:off x="4867275" y="4167188"/>
            <a:ext cx="804863" cy="404812"/>
          </a:xfrm>
          <a:prstGeom prst="straightConnector1">
            <a:avLst/>
          </a:prstGeom>
          <a:ln w="28575">
            <a:solidFill>
              <a:schemeClr val="accent1"/>
            </a:solidFill>
            <a:tailEnd type="arrow"/>
          </a:ln>
        </p:spPr>
        <p:style>
          <a:lnRef idx="1">
            <a:schemeClr val="accent1"/>
          </a:lnRef>
          <a:fillRef idx="0">
            <a:schemeClr val="accent1"/>
          </a:fillRef>
          <a:effectRef idx="0">
            <a:schemeClr val="accent1"/>
          </a:effectRef>
          <a:fontRef idx="minor">
            <a:schemeClr val="tx1"/>
          </a:fontRef>
        </p:style>
      </p:cxnSp>
      <p:sp>
        <p:nvSpPr>
          <p:cNvPr id="175" name="TextBox 174"/>
          <p:cNvSpPr txBox="1"/>
          <p:nvPr/>
        </p:nvSpPr>
        <p:spPr>
          <a:xfrm>
            <a:off x="4943475" y="3705225"/>
            <a:ext cx="1457325" cy="461963"/>
          </a:xfrm>
          <a:prstGeom prst="rect">
            <a:avLst/>
          </a:prstGeom>
          <a:noFill/>
        </p:spPr>
        <p:txBody>
          <a:bodyPr>
            <a:spAutoFit/>
          </a:bodyPr>
          <a:lstStyle/>
          <a:p>
            <a:pPr algn="ctr">
              <a:defRPr/>
            </a:pPr>
            <a:r>
              <a:rPr lang="en-US" sz="2400" dirty="0">
                <a:solidFill>
                  <a:srgbClr val="0000FF"/>
                </a:solidFill>
                <a:ea typeface="ＭＳ Ｐゴシック" charset="0"/>
                <a:cs typeface="ＭＳ Ｐゴシック" charset="0"/>
              </a:rPr>
              <a:t>Source</a:t>
            </a:r>
          </a:p>
        </p:txBody>
      </p:sp>
      <p:sp>
        <p:nvSpPr>
          <p:cNvPr id="176" name="TextBox 175"/>
          <p:cNvSpPr txBox="1"/>
          <p:nvPr/>
        </p:nvSpPr>
        <p:spPr>
          <a:xfrm>
            <a:off x="2892425" y="5222875"/>
            <a:ext cx="3128963" cy="831850"/>
          </a:xfrm>
          <a:prstGeom prst="rect">
            <a:avLst/>
          </a:prstGeom>
          <a:noFill/>
        </p:spPr>
        <p:txBody>
          <a:bodyPr wrap="none">
            <a:spAutoFit/>
          </a:bodyPr>
          <a:lstStyle/>
          <a:p>
            <a:pPr algn="ctr">
              <a:defRPr/>
            </a:pPr>
            <a:r>
              <a:rPr lang="en-US" sz="2400" dirty="0">
                <a:solidFill>
                  <a:prstClr val="black"/>
                </a:solidFill>
                <a:ea typeface="ＭＳ Ｐゴシック" charset="0"/>
                <a:cs typeface="ＭＳ Ｐゴシック" charset="0"/>
              </a:rPr>
              <a:t>Floating Gate Transistor</a:t>
            </a:r>
          </a:p>
          <a:p>
            <a:pPr algn="ctr">
              <a:defRPr/>
            </a:pPr>
            <a:r>
              <a:rPr lang="en-US" sz="2400" dirty="0">
                <a:solidFill>
                  <a:prstClr val="black"/>
                </a:solidFill>
                <a:ea typeface="ＭＳ Ｐゴシック" charset="0"/>
                <a:cs typeface="ＭＳ Ｐゴシック" charset="0"/>
              </a:rPr>
              <a:t>(Flash Cell)</a:t>
            </a:r>
          </a:p>
        </p:txBody>
      </p:sp>
      <p:sp>
        <p:nvSpPr>
          <p:cNvPr id="178" name="Oval 177"/>
          <p:cNvSpPr/>
          <p:nvPr/>
        </p:nvSpPr>
        <p:spPr>
          <a:xfrm>
            <a:off x="4167188" y="2774950"/>
            <a:ext cx="1096962" cy="1096963"/>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US" sz="2400" spc="-150" dirty="0" err="1">
                <a:solidFill>
                  <a:prstClr val="white"/>
                </a:solidFill>
              </a:rPr>
              <a:t>V</a:t>
            </a:r>
            <a:r>
              <a:rPr lang="en-US" sz="2400" spc="-150" baseline="-25000" dirty="0" err="1">
                <a:solidFill>
                  <a:prstClr val="white"/>
                </a:solidFill>
              </a:rPr>
              <a:t>th</a:t>
            </a:r>
            <a:r>
              <a:rPr lang="en-US" sz="2400" spc="-150" dirty="0">
                <a:solidFill>
                  <a:prstClr val="white"/>
                </a:solidFill>
              </a:rPr>
              <a:t> = 2.5 V</a:t>
            </a:r>
          </a:p>
        </p:txBody>
      </p:sp>
      <p:sp>
        <p:nvSpPr>
          <p:cNvPr id="267277" name="Slide Number Placeholder 2"/>
          <p:cNvSpPr>
            <a:spLocks noGrp="1"/>
          </p:cNvSpPr>
          <p:nvPr>
            <p:ph type="sldNum" sz="quarter" idx="12"/>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6ADDF3E-DCCD-534F-AF72-8E885048EA5A}" type="slidenum">
              <a:rPr lang="en-US" sz="1200">
                <a:solidFill>
                  <a:srgbClr val="898989"/>
                </a:solidFill>
                <a:latin typeface="Calibri" charset="0"/>
              </a:rPr>
              <a:pPr eaLnBrk="1" hangingPunct="1"/>
              <a:t>364</a:t>
            </a:fld>
            <a:endParaRPr lang="en-US" sz="1200">
              <a:solidFill>
                <a:srgbClr val="898989"/>
              </a:solidFill>
              <a:latin typeface="Calibri" charset="0"/>
            </a:endParaRPr>
          </a:p>
        </p:txBody>
      </p:sp>
    </p:spTree>
    <p:custDataLst>
      <p:tags r:id="rId1"/>
    </p:custDataLst>
    <p:extLst>
      <p:ext uri="{BB962C8B-B14F-4D97-AF65-F5344CB8AC3E}">
        <p14:creationId xmlns:p14="http://schemas.microsoft.com/office/powerpoint/2010/main" val="141833397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8"/>
                                        </p:tgtEl>
                                        <p:attrNameLst>
                                          <p:attrName>style.visibility</p:attrName>
                                        </p:attrNameLst>
                                      </p:cBhvr>
                                      <p:to>
                                        <p:strVal val="visible"/>
                                      </p:to>
                                    </p:set>
                                    <p:animEffect transition="in" filter="fade">
                                      <p:cBhvr>
                                        <p:cTn id="7" dur="500"/>
                                        <p:tgtEl>
                                          <p:spTgt spid="1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 grpId="0" animBg="1"/>
    </p:bld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Title 1"/>
          <p:cNvSpPr>
            <a:spLocks noGrp="1"/>
          </p:cNvSpPr>
          <p:nvPr>
            <p:ph type="title"/>
          </p:nvPr>
        </p:nvSpPr>
        <p:spPr/>
        <p:txBody>
          <a:bodyPr/>
          <a:lstStyle/>
          <a:p>
            <a:pPr eaLnBrk="1" hangingPunct="1"/>
            <a:r>
              <a:rPr lang="en-US">
                <a:latin typeface="Calibri" charset="0"/>
              </a:rPr>
              <a:t>Flash Read</a:t>
            </a:r>
          </a:p>
        </p:txBody>
      </p:sp>
      <p:grpSp>
        <p:nvGrpSpPr>
          <p:cNvPr id="177" name="Group 176"/>
          <p:cNvGrpSpPr>
            <a:grpSpLocks/>
          </p:cNvGrpSpPr>
          <p:nvPr/>
        </p:nvGrpSpPr>
        <p:grpSpPr bwMode="auto">
          <a:xfrm>
            <a:off x="2233613" y="1960563"/>
            <a:ext cx="1631950" cy="2693987"/>
            <a:chOff x="3079798" y="1981201"/>
            <a:chExt cx="1631998" cy="2694885"/>
          </a:xfrm>
        </p:grpSpPr>
        <p:cxnSp>
          <p:nvCxnSpPr>
            <p:cNvPr id="30" name="Straight Connector 29"/>
            <p:cNvCxnSpPr/>
            <p:nvPr/>
          </p:nvCxnSpPr>
          <p:spPr>
            <a:xfrm>
              <a:off x="4711796" y="1981201"/>
              <a:ext cx="0" cy="89723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202193" y="2878437"/>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02193"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4202193" y="3774085"/>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711796" y="3778850"/>
              <a:ext cx="0" cy="89723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954536"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706878"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rot="16200000">
              <a:off x="3393338" y="3027014"/>
              <a:ext cx="0" cy="62708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 name="TextBox 20"/>
          <p:cNvSpPr txBox="1"/>
          <p:nvPr/>
        </p:nvSpPr>
        <p:spPr>
          <a:xfrm>
            <a:off x="1066800" y="2836863"/>
            <a:ext cx="1793875" cy="461962"/>
          </a:xfrm>
          <a:prstGeom prst="rect">
            <a:avLst/>
          </a:prstGeom>
          <a:noFill/>
        </p:spPr>
        <p:txBody>
          <a:bodyPr>
            <a:spAutoFit/>
          </a:bodyPr>
          <a:lstStyle/>
          <a:p>
            <a:pPr algn="ctr">
              <a:defRPr/>
            </a:pPr>
            <a:r>
              <a:rPr lang="en-US" sz="2400" dirty="0" err="1">
                <a:solidFill>
                  <a:srgbClr val="0000FF"/>
                </a:solidFill>
                <a:ea typeface="ＭＳ Ｐゴシック" charset="0"/>
                <a:cs typeface="ＭＳ Ｐゴシック" charset="0"/>
              </a:rPr>
              <a:t>V</a:t>
            </a:r>
            <a:r>
              <a:rPr lang="en-US" sz="2400" baseline="-25000" dirty="0" err="1">
                <a:solidFill>
                  <a:srgbClr val="0000FF"/>
                </a:solidFill>
                <a:ea typeface="ＭＳ Ｐゴシック" charset="0"/>
                <a:cs typeface="ＭＳ Ｐゴシック" charset="0"/>
              </a:rPr>
              <a:t>read</a:t>
            </a:r>
            <a:r>
              <a:rPr lang="en-US" sz="2400" dirty="0">
                <a:solidFill>
                  <a:srgbClr val="0000FF"/>
                </a:solidFill>
                <a:ea typeface="ＭＳ Ｐゴシック" charset="0"/>
                <a:cs typeface="ＭＳ Ｐゴシック" charset="0"/>
              </a:rPr>
              <a:t> = 2.5 V</a:t>
            </a:r>
          </a:p>
        </p:txBody>
      </p:sp>
      <p:grpSp>
        <p:nvGrpSpPr>
          <p:cNvPr id="22" name="Group 21"/>
          <p:cNvGrpSpPr>
            <a:grpSpLocks/>
          </p:cNvGrpSpPr>
          <p:nvPr/>
        </p:nvGrpSpPr>
        <p:grpSpPr bwMode="auto">
          <a:xfrm>
            <a:off x="5795963" y="1962150"/>
            <a:ext cx="1631950" cy="2693988"/>
            <a:chOff x="3079798" y="1981201"/>
            <a:chExt cx="1631998" cy="2694885"/>
          </a:xfrm>
        </p:grpSpPr>
        <p:cxnSp>
          <p:nvCxnSpPr>
            <p:cNvPr id="23" name="Straight Connector 22"/>
            <p:cNvCxnSpPr/>
            <p:nvPr/>
          </p:nvCxnSpPr>
          <p:spPr>
            <a:xfrm>
              <a:off x="4711796" y="1981201"/>
              <a:ext cx="0" cy="8972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H="1">
              <a:off x="4202193" y="2878438"/>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4202193"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H="1">
              <a:off x="4202193" y="3774086"/>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4711796" y="3778849"/>
              <a:ext cx="0" cy="8972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954536"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3706878"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6200000">
              <a:off x="3393338" y="3027013"/>
              <a:ext cx="0" cy="62708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8" name="Oval 37"/>
          <p:cNvSpPr/>
          <p:nvPr/>
        </p:nvSpPr>
        <p:spPr>
          <a:xfrm>
            <a:off x="6883400" y="2755900"/>
            <a:ext cx="1096963" cy="1096963"/>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US" sz="2400" spc="-150" dirty="0">
                <a:solidFill>
                  <a:prstClr val="white"/>
                </a:solidFill>
              </a:rPr>
              <a:t>V</a:t>
            </a:r>
            <a:r>
              <a:rPr lang="en-US" sz="2400" spc="-150" baseline="-25000" dirty="0">
                <a:solidFill>
                  <a:prstClr val="white"/>
                </a:solidFill>
              </a:rPr>
              <a:t>th</a:t>
            </a:r>
            <a:r>
              <a:rPr lang="en-US" sz="2400" spc="-150" dirty="0">
                <a:solidFill>
                  <a:prstClr val="white"/>
                </a:solidFill>
              </a:rPr>
              <a:t> = 3 V</a:t>
            </a:r>
          </a:p>
        </p:txBody>
      </p:sp>
      <p:cxnSp>
        <p:nvCxnSpPr>
          <p:cNvPr id="4" name="Straight Arrow Connector 3"/>
          <p:cNvCxnSpPr/>
          <p:nvPr/>
        </p:nvCxnSpPr>
        <p:spPr>
          <a:xfrm>
            <a:off x="3865563" y="1943100"/>
            <a:ext cx="0" cy="280035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178" name="Oval 177"/>
          <p:cNvSpPr/>
          <p:nvPr/>
        </p:nvSpPr>
        <p:spPr>
          <a:xfrm>
            <a:off x="3319463" y="2754313"/>
            <a:ext cx="1098550" cy="1096962"/>
          </a:xfrm>
          <a:prstGeom prst="ellipse">
            <a:avLst/>
          </a:prstGeom>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US" sz="2400" spc="-150" dirty="0">
                <a:solidFill>
                  <a:prstClr val="white"/>
                </a:solidFill>
              </a:rPr>
              <a:t>V</a:t>
            </a:r>
            <a:r>
              <a:rPr lang="en-US" sz="2400" spc="-150" baseline="-25000" dirty="0">
                <a:solidFill>
                  <a:prstClr val="white"/>
                </a:solidFill>
              </a:rPr>
              <a:t>th</a:t>
            </a:r>
            <a:r>
              <a:rPr lang="en-US" sz="2400" spc="-150" dirty="0">
                <a:solidFill>
                  <a:prstClr val="white"/>
                </a:solidFill>
              </a:rPr>
              <a:t> = 2 V</a:t>
            </a:r>
          </a:p>
        </p:txBody>
      </p:sp>
      <p:cxnSp>
        <p:nvCxnSpPr>
          <p:cNvPr id="40" name="Straight Arrow Connector 39"/>
          <p:cNvCxnSpPr/>
          <p:nvPr/>
        </p:nvCxnSpPr>
        <p:spPr>
          <a:xfrm>
            <a:off x="7416800" y="1943100"/>
            <a:ext cx="0" cy="915988"/>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sp>
        <p:nvSpPr>
          <p:cNvPr id="41" name="TextBox 40"/>
          <p:cNvSpPr txBox="1"/>
          <p:nvPr/>
        </p:nvSpPr>
        <p:spPr>
          <a:xfrm>
            <a:off x="3441700" y="4826000"/>
            <a:ext cx="846138" cy="584200"/>
          </a:xfrm>
          <a:prstGeom prst="rect">
            <a:avLst/>
          </a:prstGeom>
          <a:noFill/>
        </p:spPr>
        <p:txBody>
          <a:bodyPr>
            <a:spAutoFit/>
          </a:bodyPr>
          <a:lstStyle/>
          <a:p>
            <a:pPr algn="ctr">
              <a:defRPr/>
            </a:pPr>
            <a:r>
              <a:rPr lang="en-US" sz="3200" dirty="0">
                <a:solidFill>
                  <a:srgbClr val="00B050">
                    <a:lumMod val="75000"/>
                  </a:srgbClr>
                </a:solidFill>
                <a:ea typeface="ＭＳ Ｐゴシック" charset="0"/>
                <a:cs typeface="ＭＳ Ｐゴシック" charset="0"/>
              </a:rPr>
              <a:t>1</a:t>
            </a:r>
          </a:p>
        </p:txBody>
      </p:sp>
      <p:sp>
        <p:nvSpPr>
          <p:cNvPr id="42" name="TextBox 41"/>
          <p:cNvSpPr txBox="1"/>
          <p:nvPr/>
        </p:nvSpPr>
        <p:spPr>
          <a:xfrm>
            <a:off x="7005638" y="4826000"/>
            <a:ext cx="846137" cy="584200"/>
          </a:xfrm>
          <a:prstGeom prst="rect">
            <a:avLst/>
          </a:prstGeom>
          <a:noFill/>
        </p:spPr>
        <p:txBody>
          <a:bodyPr>
            <a:spAutoFit/>
          </a:bodyPr>
          <a:lstStyle/>
          <a:p>
            <a:pPr algn="ctr">
              <a:defRPr/>
            </a:pPr>
            <a:r>
              <a:rPr lang="en-US" sz="3200" dirty="0">
                <a:solidFill>
                  <a:srgbClr val="FF0000"/>
                </a:solidFill>
                <a:ea typeface="ＭＳ Ｐゴシック" charset="0"/>
                <a:cs typeface="ＭＳ Ｐゴシック" charset="0"/>
              </a:rPr>
              <a:t>0</a:t>
            </a:r>
          </a:p>
        </p:txBody>
      </p:sp>
      <p:sp>
        <p:nvSpPr>
          <p:cNvPr id="43" name="TextBox 42"/>
          <p:cNvSpPr txBox="1"/>
          <p:nvPr/>
        </p:nvSpPr>
        <p:spPr>
          <a:xfrm>
            <a:off x="4611688" y="2836863"/>
            <a:ext cx="1792287" cy="461962"/>
          </a:xfrm>
          <a:prstGeom prst="rect">
            <a:avLst/>
          </a:prstGeom>
          <a:noFill/>
        </p:spPr>
        <p:txBody>
          <a:bodyPr>
            <a:spAutoFit/>
          </a:bodyPr>
          <a:lstStyle/>
          <a:p>
            <a:pPr algn="ctr">
              <a:defRPr/>
            </a:pPr>
            <a:r>
              <a:rPr lang="en-US" sz="2400" dirty="0" err="1">
                <a:solidFill>
                  <a:srgbClr val="0000FF"/>
                </a:solidFill>
                <a:ea typeface="ＭＳ Ｐゴシック" charset="0"/>
                <a:cs typeface="ＭＳ Ｐゴシック" charset="0"/>
              </a:rPr>
              <a:t>V</a:t>
            </a:r>
            <a:r>
              <a:rPr lang="en-US" sz="2400" baseline="-25000" dirty="0" err="1">
                <a:solidFill>
                  <a:srgbClr val="0000FF"/>
                </a:solidFill>
                <a:ea typeface="ＭＳ Ｐゴシック" charset="0"/>
                <a:cs typeface="ＭＳ Ｐゴシック" charset="0"/>
              </a:rPr>
              <a:t>read</a:t>
            </a:r>
            <a:r>
              <a:rPr lang="en-US" sz="2400" dirty="0">
                <a:solidFill>
                  <a:srgbClr val="0000FF"/>
                </a:solidFill>
                <a:ea typeface="ＭＳ Ｐゴシック" charset="0"/>
                <a:cs typeface="ＭＳ Ｐゴシック" charset="0"/>
              </a:rPr>
              <a:t> = 2.5 V</a:t>
            </a:r>
          </a:p>
        </p:txBody>
      </p:sp>
      <p:sp>
        <p:nvSpPr>
          <p:cNvPr id="269324" name="Slide Number Placeholder 2"/>
          <p:cNvSpPr>
            <a:spLocks noGrp="1"/>
          </p:cNvSpPr>
          <p:nvPr>
            <p:ph type="sldNum" sz="quarter" idx="12"/>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BDD8E9E-0794-AB42-90A8-55FBB22B4597}" type="slidenum">
              <a:rPr lang="en-US" sz="1200">
                <a:solidFill>
                  <a:srgbClr val="898989"/>
                </a:solidFill>
                <a:latin typeface="Calibri" charset="0"/>
              </a:rPr>
              <a:pPr eaLnBrk="1" hangingPunct="1"/>
              <a:t>365</a:t>
            </a:fld>
            <a:endParaRPr lang="en-US" sz="1200">
              <a:solidFill>
                <a:srgbClr val="898989"/>
              </a:solidFill>
              <a:latin typeface="Calibri" charset="0"/>
            </a:endParaRPr>
          </a:p>
        </p:txBody>
      </p:sp>
      <p:cxnSp>
        <p:nvCxnSpPr>
          <p:cNvPr id="39" name="Straight Arrow Connector 38"/>
          <p:cNvCxnSpPr>
            <a:stCxn id="44" idx="0"/>
          </p:cNvCxnSpPr>
          <p:nvPr/>
        </p:nvCxnSpPr>
        <p:spPr>
          <a:xfrm flipV="1">
            <a:off x="1811338" y="3335338"/>
            <a:ext cx="422275" cy="43497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082675" y="3770313"/>
            <a:ext cx="1457325" cy="460375"/>
          </a:xfrm>
          <a:prstGeom prst="rect">
            <a:avLst/>
          </a:prstGeom>
          <a:noFill/>
        </p:spPr>
        <p:txBody>
          <a:bodyPr>
            <a:spAutoFit/>
          </a:bodyPr>
          <a:lstStyle/>
          <a:p>
            <a:pPr algn="ctr">
              <a:defRPr/>
            </a:pPr>
            <a:r>
              <a:rPr lang="en-US" sz="2400" dirty="0">
                <a:solidFill>
                  <a:prstClr val="black"/>
                </a:solidFill>
                <a:ea typeface="ＭＳ Ｐゴシック" charset="0"/>
                <a:cs typeface="ＭＳ Ｐゴシック" charset="0"/>
              </a:rPr>
              <a:t>Gate</a:t>
            </a:r>
          </a:p>
        </p:txBody>
      </p:sp>
    </p:spTree>
    <p:extLst>
      <p:ext uri="{BB962C8B-B14F-4D97-AF65-F5344CB8AC3E}">
        <p14:creationId xmlns:p14="http://schemas.microsoft.com/office/powerpoint/2010/main" val="141031536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nodeType="clickEffect">
                                  <p:stCondLst>
                                    <p:cond delay="0"/>
                                  </p:stCondLst>
                                  <p:childTnLst>
                                    <p:animEffect transition="out" filter="fade">
                                      <p:cBhvr>
                                        <p:cTn id="6" dur="500"/>
                                        <p:tgtEl>
                                          <p:spTgt spid="22"/>
                                        </p:tgtEl>
                                      </p:cBhvr>
                                    </p:animEffect>
                                    <p:set>
                                      <p:cBhvr>
                                        <p:cTn id="7" dur="1" fill="hold">
                                          <p:stCondLst>
                                            <p:cond delay="499"/>
                                          </p:stCondLst>
                                        </p:cTn>
                                        <p:tgtEl>
                                          <p:spTgt spid="22"/>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38"/>
                                        </p:tgtEl>
                                      </p:cBhvr>
                                    </p:animEffect>
                                    <p:set>
                                      <p:cBhvr>
                                        <p:cTn id="10" dur="1" fill="hold">
                                          <p:stCondLst>
                                            <p:cond delay="499"/>
                                          </p:stCondLst>
                                        </p:cTn>
                                        <p:tgtEl>
                                          <p:spTgt spid="38"/>
                                        </p:tgtEl>
                                        <p:attrNameLst>
                                          <p:attrName>style.visibility</p:attrName>
                                        </p:attrNameLst>
                                      </p:cBhvr>
                                      <p:to>
                                        <p:strVal val="hidden"/>
                                      </p:to>
                                    </p:set>
                                  </p:childTnLst>
                                </p:cTn>
                              </p:par>
                              <p:par>
                                <p:cTn id="11" presetID="10"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500"/>
                                        <p:tgtEl>
                                          <p:spTgt spid="21"/>
                                        </p:tgtEl>
                                      </p:cBhvr>
                                    </p:animEffect>
                                  </p:childTnLst>
                                </p:cTn>
                              </p:par>
                              <p:par>
                                <p:cTn id="14" presetID="10" presetClass="entr" presetSubtype="0" fill="hold" nodeType="withEffect">
                                  <p:stCondLst>
                                    <p:cond delay="0"/>
                                  </p:stCondLst>
                                  <p:childTnLst>
                                    <p:set>
                                      <p:cBhvr>
                                        <p:cTn id="15" dur="1" fill="hold">
                                          <p:stCondLst>
                                            <p:cond delay="0"/>
                                          </p:stCondLst>
                                        </p:cTn>
                                        <p:tgtEl>
                                          <p:spTgt spid="39"/>
                                        </p:tgtEl>
                                        <p:attrNameLst>
                                          <p:attrName>style.visibility</p:attrName>
                                        </p:attrNameLst>
                                      </p:cBhvr>
                                      <p:to>
                                        <p:strVal val="visible"/>
                                      </p:to>
                                    </p:set>
                                    <p:animEffect transition="in" filter="fade">
                                      <p:cBhvr>
                                        <p:cTn id="16" dur="500"/>
                                        <p:tgtEl>
                                          <p:spTgt spid="3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4"/>
                                        </p:tgtEl>
                                        <p:attrNameLst>
                                          <p:attrName>style.visibility</p:attrName>
                                        </p:attrNameLst>
                                      </p:cBhvr>
                                      <p:to>
                                        <p:strVal val="visible"/>
                                      </p:to>
                                    </p:set>
                                    <p:animEffect transition="in" filter="fade">
                                      <p:cBhvr>
                                        <p:cTn id="19" dur="500"/>
                                        <p:tgtEl>
                                          <p:spTgt spid="44"/>
                                        </p:tgtEl>
                                      </p:cBhvr>
                                    </p:animEffect>
                                  </p:childTnLst>
                                </p:cTn>
                              </p:par>
                              <p:par>
                                <p:cTn id="20" presetID="10" presetClass="entr" presetSubtype="0" fill="hold" nodeType="with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par>
                                <p:cTn id="23" presetID="10" presetClass="entr" presetSubtype="0" fill="hold" grpId="1" nodeType="withEffect">
                                  <p:stCondLst>
                                    <p:cond delay="0"/>
                                  </p:stCondLst>
                                  <p:childTnLst>
                                    <p:set>
                                      <p:cBhvr>
                                        <p:cTn id="24" dur="1" fill="hold">
                                          <p:stCondLst>
                                            <p:cond delay="0"/>
                                          </p:stCondLst>
                                        </p:cTn>
                                        <p:tgtEl>
                                          <p:spTgt spid="41"/>
                                        </p:tgtEl>
                                        <p:attrNameLst>
                                          <p:attrName>style.visibility</p:attrName>
                                        </p:attrNameLst>
                                      </p:cBhvr>
                                      <p:to>
                                        <p:strVal val="visible"/>
                                      </p:to>
                                    </p:set>
                                    <p:animEffect transition="in" filter="fade">
                                      <p:cBhvr>
                                        <p:cTn id="25" dur="500"/>
                                        <p:tgtEl>
                                          <p:spTgt spid="41"/>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nodeType="click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fade">
                                      <p:cBhvr>
                                        <p:cTn id="30" dur="500"/>
                                        <p:tgtEl>
                                          <p:spTgt spid="22"/>
                                        </p:tgtEl>
                                      </p:cBhvr>
                                    </p:animEffect>
                                  </p:childTnLst>
                                </p:cTn>
                              </p:par>
                              <p:par>
                                <p:cTn id="31" presetID="10" presetClass="entr" presetSubtype="0" fill="hold" grpId="1" nodeType="withEffect">
                                  <p:stCondLst>
                                    <p:cond delay="0"/>
                                  </p:stCondLst>
                                  <p:childTnLst>
                                    <p:set>
                                      <p:cBhvr>
                                        <p:cTn id="32" dur="1" fill="hold">
                                          <p:stCondLst>
                                            <p:cond delay="0"/>
                                          </p:stCondLst>
                                        </p:cTn>
                                        <p:tgtEl>
                                          <p:spTgt spid="38"/>
                                        </p:tgtEl>
                                        <p:attrNameLst>
                                          <p:attrName>style.visibility</p:attrName>
                                        </p:attrNameLst>
                                      </p:cBhvr>
                                      <p:to>
                                        <p:strVal val="visible"/>
                                      </p:to>
                                    </p:set>
                                    <p:animEffect transition="in" filter="fade">
                                      <p:cBhvr>
                                        <p:cTn id="33" dur="500"/>
                                        <p:tgtEl>
                                          <p:spTgt spid="38"/>
                                        </p:tgtEl>
                                      </p:cBhvr>
                                    </p:animEffect>
                                  </p:childTnLst>
                                </p:cTn>
                              </p:par>
                              <p:par>
                                <p:cTn id="34" presetID="10" presetClass="entr" presetSubtype="0" fill="hold" nodeType="with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500"/>
                                        <p:tgtEl>
                                          <p:spTgt spid="4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500"/>
                                        <p:tgtEl>
                                          <p:spTgt spid="42"/>
                                        </p:tgtEl>
                                      </p:cBhvr>
                                    </p:animEffect>
                                  </p:childTnLst>
                                </p:cTn>
                              </p:par>
                              <p:par>
                                <p:cTn id="40" presetID="10" presetClass="exit" presetSubtype="0" fill="hold" nodeType="withEffect">
                                  <p:stCondLst>
                                    <p:cond delay="0"/>
                                  </p:stCondLst>
                                  <p:childTnLst>
                                    <p:animEffect transition="out" filter="fade">
                                      <p:cBhvr>
                                        <p:cTn id="41" dur="500"/>
                                        <p:tgtEl>
                                          <p:spTgt spid="177"/>
                                        </p:tgtEl>
                                      </p:cBhvr>
                                    </p:animEffect>
                                    <p:set>
                                      <p:cBhvr>
                                        <p:cTn id="42" dur="1" fill="hold">
                                          <p:stCondLst>
                                            <p:cond delay="499"/>
                                          </p:stCondLst>
                                        </p:cTn>
                                        <p:tgtEl>
                                          <p:spTgt spid="177"/>
                                        </p:tgtEl>
                                        <p:attrNameLst>
                                          <p:attrName>style.visibility</p:attrName>
                                        </p:attrNameLst>
                                      </p:cBhvr>
                                      <p:to>
                                        <p:strVal val="hidden"/>
                                      </p:to>
                                    </p:set>
                                  </p:childTnLst>
                                </p:cTn>
                              </p:par>
                              <p:par>
                                <p:cTn id="43" presetID="10" presetClass="exit" presetSubtype="0" fill="hold" nodeType="withEffect">
                                  <p:stCondLst>
                                    <p:cond delay="0"/>
                                  </p:stCondLst>
                                  <p:childTnLst>
                                    <p:animEffect transition="out" filter="fade">
                                      <p:cBhvr>
                                        <p:cTn id="44" dur="500"/>
                                        <p:tgtEl>
                                          <p:spTgt spid="4"/>
                                        </p:tgtEl>
                                      </p:cBhvr>
                                    </p:animEffect>
                                    <p:set>
                                      <p:cBhvr>
                                        <p:cTn id="45" dur="1" fill="hold">
                                          <p:stCondLst>
                                            <p:cond delay="499"/>
                                          </p:stCondLst>
                                        </p:cTn>
                                        <p:tgtEl>
                                          <p:spTgt spid="4"/>
                                        </p:tgtEl>
                                        <p:attrNameLst>
                                          <p:attrName>style.visibility</p:attrName>
                                        </p:attrNameLst>
                                      </p:cBhvr>
                                      <p:to>
                                        <p:strVal val="hidden"/>
                                      </p:to>
                                    </p:set>
                                  </p:childTnLst>
                                </p:cTn>
                              </p:par>
                              <p:par>
                                <p:cTn id="46" presetID="10" presetClass="exit" presetSubtype="0" fill="hold" grpId="0" nodeType="withEffect">
                                  <p:stCondLst>
                                    <p:cond delay="0"/>
                                  </p:stCondLst>
                                  <p:childTnLst>
                                    <p:animEffect transition="out" filter="fade">
                                      <p:cBhvr>
                                        <p:cTn id="47" dur="500"/>
                                        <p:tgtEl>
                                          <p:spTgt spid="178"/>
                                        </p:tgtEl>
                                      </p:cBhvr>
                                    </p:animEffect>
                                    <p:set>
                                      <p:cBhvr>
                                        <p:cTn id="48" dur="1" fill="hold">
                                          <p:stCondLst>
                                            <p:cond delay="499"/>
                                          </p:stCondLst>
                                        </p:cTn>
                                        <p:tgtEl>
                                          <p:spTgt spid="178"/>
                                        </p:tgtEl>
                                        <p:attrNameLst>
                                          <p:attrName>style.visibility</p:attrName>
                                        </p:attrNameLst>
                                      </p:cBhvr>
                                      <p:to>
                                        <p:strVal val="hidden"/>
                                      </p:to>
                                    </p:set>
                                  </p:childTnLst>
                                </p:cTn>
                              </p:par>
                              <p:par>
                                <p:cTn id="49" presetID="10" presetClass="exit" presetSubtype="0" fill="hold" grpId="0" nodeType="withEffect">
                                  <p:stCondLst>
                                    <p:cond delay="0"/>
                                  </p:stCondLst>
                                  <p:childTnLst>
                                    <p:animEffect transition="out" filter="fade">
                                      <p:cBhvr>
                                        <p:cTn id="50" dur="500"/>
                                        <p:tgtEl>
                                          <p:spTgt spid="41"/>
                                        </p:tgtEl>
                                      </p:cBhvr>
                                    </p:animEffect>
                                    <p:set>
                                      <p:cBhvr>
                                        <p:cTn id="51" dur="1" fill="hold">
                                          <p:stCondLst>
                                            <p:cond delay="499"/>
                                          </p:stCondLst>
                                        </p:cTn>
                                        <p:tgtEl>
                                          <p:spTgt spid="41"/>
                                        </p:tgtEl>
                                        <p:attrNameLst>
                                          <p:attrName>style.visibility</p:attrName>
                                        </p:attrNameLst>
                                      </p:cBhvr>
                                      <p:to>
                                        <p:strVal val="hidden"/>
                                      </p:to>
                                    </p:set>
                                  </p:childTnLst>
                                </p:cTn>
                              </p:par>
                              <p:par>
                                <p:cTn id="52" presetID="10" presetClass="entr" presetSubtype="0" fill="hold" grpId="0" nodeType="with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500"/>
                                        <p:tgtEl>
                                          <p:spTgt spid="43"/>
                                        </p:tgtEl>
                                      </p:cBhvr>
                                    </p:animEffect>
                                  </p:childTnLst>
                                </p:cTn>
                              </p:par>
                              <p:par>
                                <p:cTn id="55" presetID="10" presetClass="exit" presetSubtype="0" fill="hold" grpId="1" nodeType="withEffect">
                                  <p:stCondLst>
                                    <p:cond delay="0"/>
                                  </p:stCondLst>
                                  <p:childTnLst>
                                    <p:animEffect transition="out" filter="fade">
                                      <p:cBhvr>
                                        <p:cTn id="56" dur="500"/>
                                        <p:tgtEl>
                                          <p:spTgt spid="21"/>
                                        </p:tgtEl>
                                      </p:cBhvr>
                                    </p:animEffect>
                                    <p:set>
                                      <p:cBhvr>
                                        <p:cTn id="57" dur="1" fill="hold">
                                          <p:stCondLst>
                                            <p:cond delay="499"/>
                                          </p:stCondLst>
                                        </p:cTn>
                                        <p:tgtEl>
                                          <p:spTgt spid="21"/>
                                        </p:tgtEl>
                                        <p:attrNameLst>
                                          <p:attrName>style.visibility</p:attrName>
                                        </p:attrNameLst>
                                      </p:cBhvr>
                                      <p:to>
                                        <p:strVal val="hidden"/>
                                      </p:to>
                                    </p:set>
                                  </p:childTnLst>
                                </p:cTn>
                              </p:par>
                              <p:par>
                                <p:cTn id="58" presetID="10" presetClass="exit" presetSubtype="0" fill="hold" nodeType="withEffect">
                                  <p:stCondLst>
                                    <p:cond delay="0"/>
                                  </p:stCondLst>
                                  <p:childTnLst>
                                    <p:animEffect transition="out" filter="fade">
                                      <p:cBhvr>
                                        <p:cTn id="59" dur="500"/>
                                        <p:tgtEl>
                                          <p:spTgt spid="39"/>
                                        </p:tgtEl>
                                      </p:cBhvr>
                                    </p:animEffect>
                                    <p:set>
                                      <p:cBhvr>
                                        <p:cTn id="60" dur="1" fill="hold">
                                          <p:stCondLst>
                                            <p:cond delay="499"/>
                                          </p:stCondLst>
                                        </p:cTn>
                                        <p:tgtEl>
                                          <p:spTgt spid="39"/>
                                        </p:tgtEl>
                                        <p:attrNameLst>
                                          <p:attrName>style.visibility</p:attrName>
                                        </p:attrNameLst>
                                      </p:cBhvr>
                                      <p:to>
                                        <p:strVal val="hidden"/>
                                      </p:to>
                                    </p:set>
                                  </p:childTnLst>
                                </p:cTn>
                              </p:par>
                              <p:par>
                                <p:cTn id="61" presetID="10" presetClass="exit" presetSubtype="0" fill="hold" grpId="1" nodeType="withEffect">
                                  <p:stCondLst>
                                    <p:cond delay="0"/>
                                  </p:stCondLst>
                                  <p:childTnLst>
                                    <p:animEffect transition="out" filter="fade">
                                      <p:cBhvr>
                                        <p:cTn id="62" dur="500"/>
                                        <p:tgtEl>
                                          <p:spTgt spid="44"/>
                                        </p:tgtEl>
                                      </p:cBhvr>
                                    </p:animEffect>
                                    <p:set>
                                      <p:cBhvr>
                                        <p:cTn id="63" dur="1" fill="hold">
                                          <p:stCondLst>
                                            <p:cond delay="499"/>
                                          </p:stCondLst>
                                        </p:cTn>
                                        <p:tgtEl>
                                          <p:spTgt spid="44"/>
                                        </p:tgtEl>
                                        <p:attrNameLst>
                                          <p:attrName>style.visibility</p:attrName>
                                        </p:attrNameLst>
                                      </p:cBhvr>
                                      <p:to>
                                        <p:strVal val="hidden"/>
                                      </p:to>
                                    </p:set>
                                  </p:childTnLst>
                                </p:cTn>
                              </p:par>
                            </p:childTnLst>
                          </p:cTn>
                        </p:par>
                      </p:childTnLst>
                    </p:cTn>
                  </p:par>
                  <p:par>
                    <p:cTn id="64" fill="hold" nodeType="clickPar">
                      <p:stCondLst>
                        <p:cond delay="indefinite"/>
                      </p:stCondLst>
                      <p:childTnLst>
                        <p:par>
                          <p:cTn id="65" fill="hold" nodeType="withGroup">
                            <p:stCondLst>
                              <p:cond delay="0"/>
                            </p:stCondLst>
                            <p:childTnLst>
                              <p:par>
                                <p:cTn id="66" presetID="10" presetClass="entr" presetSubtype="0" fill="hold" grpId="2" nodeType="clickEffect">
                                  <p:stCondLst>
                                    <p:cond delay="0"/>
                                  </p:stCondLst>
                                  <p:childTnLst>
                                    <p:set>
                                      <p:cBhvr>
                                        <p:cTn id="67" dur="1" fill="hold">
                                          <p:stCondLst>
                                            <p:cond delay="0"/>
                                          </p:stCondLst>
                                        </p:cTn>
                                        <p:tgtEl>
                                          <p:spTgt spid="21"/>
                                        </p:tgtEl>
                                        <p:attrNameLst>
                                          <p:attrName>style.visibility</p:attrName>
                                        </p:attrNameLst>
                                      </p:cBhvr>
                                      <p:to>
                                        <p:strVal val="visible"/>
                                      </p:to>
                                    </p:set>
                                    <p:animEffect transition="in" filter="fade">
                                      <p:cBhvr>
                                        <p:cTn id="68" dur="500"/>
                                        <p:tgtEl>
                                          <p:spTgt spid="21"/>
                                        </p:tgtEl>
                                      </p:cBhvr>
                                    </p:animEffect>
                                  </p:childTnLst>
                                </p:cTn>
                              </p:par>
                              <p:par>
                                <p:cTn id="69" presetID="10" presetClass="entr" presetSubtype="0" fill="hold" nodeType="withEffect">
                                  <p:stCondLst>
                                    <p:cond delay="0"/>
                                  </p:stCondLst>
                                  <p:childTnLst>
                                    <p:set>
                                      <p:cBhvr>
                                        <p:cTn id="70" dur="1" fill="hold">
                                          <p:stCondLst>
                                            <p:cond delay="0"/>
                                          </p:stCondLst>
                                        </p:cTn>
                                        <p:tgtEl>
                                          <p:spTgt spid="39"/>
                                        </p:tgtEl>
                                        <p:attrNameLst>
                                          <p:attrName>style.visibility</p:attrName>
                                        </p:attrNameLst>
                                      </p:cBhvr>
                                      <p:to>
                                        <p:strVal val="visible"/>
                                      </p:to>
                                    </p:set>
                                    <p:animEffect transition="in" filter="fade">
                                      <p:cBhvr>
                                        <p:cTn id="71" dur="500"/>
                                        <p:tgtEl>
                                          <p:spTgt spid="39"/>
                                        </p:tgtEl>
                                      </p:cBhvr>
                                    </p:animEffect>
                                  </p:childTnLst>
                                </p:cTn>
                              </p:par>
                              <p:par>
                                <p:cTn id="72" presetID="10" presetClass="entr" presetSubtype="0" fill="hold" grpId="2" nodeType="withEffect">
                                  <p:stCondLst>
                                    <p:cond delay="0"/>
                                  </p:stCondLst>
                                  <p:childTnLst>
                                    <p:set>
                                      <p:cBhvr>
                                        <p:cTn id="73" dur="1" fill="hold">
                                          <p:stCondLst>
                                            <p:cond delay="0"/>
                                          </p:stCondLst>
                                        </p:cTn>
                                        <p:tgtEl>
                                          <p:spTgt spid="44"/>
                                        </p:tgtEl>
                                        <p:attrNameLst>
                                          <p:attrName>style.visibility</p:attrName>
                                        </p:attrNameLst>
                                      </p:cBhvr>
                                      <p:to>
                                        <p:strVal val="visible"/>
                                      </p:to>
                                    </p:set>
                                    <p:animEffect transition="in" filter="fade">
                                      <p:cBhvr>
                                        <p:cTn id="74" dur="500"/>
                                        <p:tgtEl>
                                          <p:spTgt spid="44"/>
                                        </p:tgtEl>
                                      </p:cBhvr>
                                    </p:animEffect>
                                  </p:childTnLst>
                                </p:cTn>
                              </p:par>
                              <p:par>
                                <p:cTn id="75" presetID="10" presetClass="entr" presetSubtype="0" fill="hold" nodeType="withEffect">
                                  <p:stCondLst>
                                    <p:cond delay="0"/>
                                  </p:stCondLst>
                                  <p:childTnLst>
                                    <p:set>
                                      <p:cBhvr>
                                        <p:cTn id="76" dur="1" fill="hold">
                                          <p:stCondLst>
                                            <p:cond delay="0"/>
                                          </p:stCondLst>
                                        </p:cTn>
                                        <p:tgtEl>
                                          <p:spTgt spid="4"/>
                                        </p:tgtEl>
                                        <p:attrNameLst>
                                          <p:attrName>style.visibility</p:attrName>
                                        </p:attrNameLst>
                                      </p:cBhvr>
                                      <p:to>
                                        <p:strVal val="visible"/>
                                      </p:to>
                                    </p:set>
                                    <p:animEffect transition="in" filter="fade">
                                      <p:cBhvr>
                                        <p:cTn id="77" dur="500"/>
                                        <p:tgtEl>
                                          <p:spTgt spid="4"/>
                                        </p:tgtEl>
                                      </p:cBhvr>
                                    </p:animEffect>
                                  </p:childTnLst>
                                </p:cTn>
                              </p:par>
                              <p:par>
                                <p:cTn id="78" presetID="10" presetClass="entr" presetSubtype="0" fill="hold" grpId="2" nodeType="withEffect">
                                  <p:stCondLst>
                                    <p:cond delay="0"/>
                                  </p:stCondLst>
                                  <p:childTnLst>
                                    <p:set>
                                      <p:cBhvr>
                                        <p:cTn id="79" dur="1" fill="hold">
                                          <p:stCondLst>
                                            <p:cond delay="0"/>
                                          </p:stCondLst>
                                        </p:cTn>
                                        <p:tgtEl>
                                          <p:spTgt spid="41"/>
                                        </p:tgtEl>
                                        <p:attrNameLst>
                                          <p:attrName>style.visibility</p:attrName>
                                        </p:attrNameLst>
                                      </p:cBhvr>
                                      <p:to>
                                        <p:strVal val="visible"/>
                                      </p:to>
                                    </p:set>
                                    <p:animEffect transition="in" filter="fade">
                                      <p:cBhvr>
                                        <p:cTn id="80" dur="500"/>
                                        <p:tgtEl>
                                          <p:spTgt spid="41"/>
                                        </p:tgtEl>
                                      </p:cBhvr>
                                    </p:animEffect>
                                  </p:childTnLst>
                                </p:cTn>
                              </p:par>
                              <p:par>
                                <p:cTn id="81" presetID="10" presetClass="entr" presetSubtype="0" fill="hold" nodeType="withEffect">
                                  <p:stCondLst>
                                    <p:cond delay="0"/>
                                  </p:stCondLst>
                                  <p:childTnLst>
                                    <p:set>
                                      <p:cBhvr>
                                        <p:cTn id="82" dur="1" fill="hold">
                                          <p:stCondLst>
                                            <p:cond delay="0"/>
                                          </p:stCondLst>
                                        </p:cTn>
                                        <p:tgtEl>
                                          <p:spTgt spid="177"/>
                                        </p:tgtEl>
                                        <p:attrNameLst>
                                          <p:attrName>style.visibility</p:attrName>
                                        </p:attrNameLst>
                                      </p:cBhvr>
                                      <p:to>
                                        <p:strVal val="visible"/>
                                      </p:to>
                                    </p:set>
                                    <p:animEffect transition="in" filter="fade">
                                      <p:cBhvr>
                                        <p:cTn id="83" dur="500"/>
                                        <p:tgtEl>
                                          <p:spTgt spid="177"/>
                                        </p:tgtEl>
                                      </p:cBhvr>
                                    </p:animEffect>
                                  </p:childTnLst>
                                </p:cTn>
                              </p:par>
                              <p:par>
                                <p:cTn id="84" presetID="10" presetClass="entr" presetSubtype="0" fill="hold" grpId="1" nodeType="withEffect">
                                  <p:stCondLst>
                                    <p:cond delay="0"/>
                                  </p:stCondLst>
                                  <p:childTnLst>
                                    <p:set>
                                      <p:cBhvr>
                                        <p:cTn id="85" dur="1" fill="hold">
                                          <p:stCondLst>
                                            <p:cond delay="0"/>
                                          </p:stCondLst>
                                        </p:cTn>
                                        <p:tgtEl>
                                          <p:spTgt spid="178"/>
                                        </p:tgtEl>
                                        <p:attrNameLst>
                                          <p:attrName>style.visibility</p:attrName>
                                        </p:attrNameLst>
                                      </p:cBhvr>
                                      <p:to>
                                        <p:strVal val="visible"/>
                                      </p:to>
                                    </p:set>
                                    <p:animEffect transition="in" filter="fade">
                                      <p:cBhvr>
                                        <p:cTn id="86" dur="500"/>
                                        <p:tgtEl>
                                          <p:spTgt spid="1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21" grpId="2"/>
      <p:bldP spid="38" grpId="0" animBg="1"/>
      <p:bldP spid="38" grpId="1" animBg="1"/>
      <p:bldP spid="178" grpId="0" animBg="1"/>
      <p:bldP spid="178" grpId="1" animBg="1"/>
      <p:bldP spid="41" grpId="0"/>
      <p:bldP spid="41" grpId="1"/>
      <p:bldP spid="41" grpId="2"/>
      <p:bldP spid="42" grpId="0"/>
      <p:bldP spid="43" grpId="0"/>
      <p:bldP spid="44" grpId="0"/>
      <p:bldP spid="44" grpId="1"/>
      <p:bldP spid="44" grpId="2"/>
    </p:bld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Title 1"/>
          <p:cNvSpPr>
            <a:spLocks noGrp="1"/>
          </p:cNvSpPr>
          <p:nvPr>
            <p:ph type="title"/>
          </p:nvPr>
        </p:nvSpPr>
        <p:spPr/>
        <p:txBody>
          <a:bodyPr/>
          <a:lstStyle/>
          <a:p>
            <a:pPr eaLnBrk="1" hangingPunct="1"/>
            <a:r>
              <a:rPr lang="en-US">
                <a:latin typeface="Calibri" charset="0"/>
              </a:rPr>
              <a:t>Flash Pass-Through</a:t>
            </a:r>
          </a:p>
        </p:txBody>
      </p:sp>
      <p:grpSp>
        <p:nvGrpSpPr>
          <p:cNvPr id="271362" name="Group 176"/>
          <p:cNvGrpSpPr>
            <a:grpSpLocks/>
          </p:cNvGrpSpPr>
          <p:nvPr/>
        </p:nvGrpSpPr>
        <p:grpSpPr bwMode="auto">
          <a:xfrm>
            <a:off x="2233613" y="1960563"/>
            <a:ext cx="1631950" cy="2693987"/>
            <a:chOff x="3079798" y="1981201"/>
            <a:chExt cx="1631998" cy="2694885"/>
          </a:xfrm>
        </p:grpSpPr>
        <p:cxnSp>
          <p:nvCxnSpPr>
            <p:cNvPr id="30" name="Straight Connector 29"/>
            <p:cNvCxnSpPr/>
            <p:nvPr/>
          </p:nvCxnSpPr>
          <p:spPr>
            <a:xfrm>
              <a:off x="4711796" y="1981201"/>
              <a:ext cx="0" cy="89723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202193" y="2878437"/>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02193"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4202193" y="3774085"/>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711796" y="3778850"/>
              <a:ext cx="0" cy="89723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954536"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706878"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rot="16200000">
              <a:off x="3393338" y="3027014"/>
              <a:ext cx="0" cy="62708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 name="TextBox 20"/>
          <p:cNvSpPr txBox="1"/>
          <p:nvPr/>
        </p:nvSpPr>
        <p:spPr>
          <a:xfrm>
            <a:off x="1066800" y="2836863"/>
            <a:ext cx="1793875" cy="461962"/>
          </a:xfrm>
          <a:prstGeom prst="rect">
            <a:avLst/>
          </a:prstGeom>
          <a:noFill/>
        </p:spPr>
        <p:txBody>
          <a:bodyPr>
            <a:spAutoFit/>
          </a:bodyPr>
          <a:lstStyle/>
          <a:p>
            <a:pPr algn="ctr">
              <a:defRPr/>
            </a:pPr>
            <a:r>
              <a:rPr lang="en-US" sz="2400" dirty="0" err="1">
                <a:solidFill>
                  <a:srgbClr val="0000FF"/>
                </a:solidFill>
                <a:ea typeface="ＭＳ Ｐゴシック" charset="0"/>
                <a:cs typeface="ＭＳ Ｐゴシック" charset="0"/>
              </a:rPr>
              <a:t>V</a:t>
            </a:r>
            <a:r>
              <a:rPr lang="en-US" sz="2400" baseline="-25000" dirty="0" err="1">
                <a:solidFill>
                  <a:srgbClr val="0000FF"/>
                </a:solidFill>
                <a:ea typeface="ＭＳ Ｐゴシック" charset="0"/>
                <a:cs typeface="ＭＳ Ｐゴシック" charset="0"/>
              </a:rPr>
              <a:t>pass</a:t>
            </a:r>
            <a:r>
              <a:rPr lang="en-US" sz="2400" dirty="0">
                <a:solidFill>
                  <a:srgbClr val="0000FF"/>
                </a:solidFill>
                <a:ea typeface="ＭＳ Ｐゴシック" charset="0"/>
                <a:cs typeface="ＭＳ Ｐゴシック" charset="0"/>
              </a:rPr>
              <a:t> = 5 V</a:t>
            </a:r>
          </a:p>
        </p:txBody>
      </p:sp>
      <p:grpSp>
        <p:nvGrpSpPr>
          <p:cNvPr id="271364" name="Group 21"/>
          <p:cNvGrpSpPr>
            <a:grpSpLocks/>
          </p:cNvGrpSpPr>
          <p:nvPr/>
        </p:nvGrpSpPr>
        <p:grpSpPr bwMode="auto">
          <a:xfrm>
            <a:off x="5795963" y="1962150"/>
            <a:ext cx="1631950" cy="2693988"/>
            <a:chOff x="3079798" y="1981201"/>
            <a:chExt cx="1631998" cy="2694885"/>
          </a:xfrm>
        </p:grpSpPr>
        <p:cxnSp>
          <p:nvCxnSpPr>
            <p:cNvPr id="23" name="Straight Connector 22"/>
            <p:cNvCxnSpPr/>
            <p:nvPr/>
          </p:nvCxnSpPr>
          <p:spPr>
            <a:xfrm>
              <a:off x="4711796" y="1981201"/>
              <a:ext cx="0" cy="8972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H="1">
              <a:off x="4202193" y="2878438"/>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4202193"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H="1">
              <a:off x="4202193" y="3774086"/>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4711796" y="3778849"/>
              <a:ext cx="0" cy="8972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954536"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3706878"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6200000">
              <a:off x="3393338" y="3027013"/>
              <a:ext cx="0" cy="62708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 name="Straight Arrow Connector 3"/>
          <p:cNvCxnSpPr/>
          <p:nvPr/>
        </p:nvCxnSpPr>
        <p:spPr>
          <a:xfrm>
            <a:off x="3865563" y="1943100"/>
            <a:ext cx="0" cy="280035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178" name="Oval 177"/>
          <p:cNvSpPr/>
          <p:nvPr/>
        </p:nvSpPr>
        <p:spPr>
          <a:xfrm>
            <a:off x="3319463" y="2754313"/>
            <a:ext cx="1098550" cy="1096962"/>
          </a:xfrm>
          <a:prstGeom prst="ellipse">
            <a:avLst/>
          </a:prstGeom>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US" sz="2400" spc="-150" dirty="0">
                <a:solidFill>
                  <a:prstClr val="white"/>
                </a:solidFill>
              </a:rPr>
              <a:t>V</a:t>
            </a:r>
            <a:r>
              <a:rPr lang="en-US" sz="2400" spc="-150" baseline="-25000" dirty="0">
                <a:solidFill>
                  <a:prstClr val="white"/>
                </a:solidFill>
              </a:rPr>
              <a:t>th</a:t>
            </a:r>
            <a:r>
              <a:rPr lang="en-US" sz="2400" spc="-150" dirty="0">
                <a:solidFill>
                  <a:prstClr val="white"/>
                </a:solidFill>
              </a:rPr>
              <a:t> = 2 V</a:t>
            </a:r>
          </a:p>
        </p:txBody>
      </p:sp>
      <p:sp>
        <p:nvSpPr>
          <p:cNvPr id="41" name="TextBox 40"/>
          <p:cNvSpPr txBox="1"/>
          <p:nvPr/>
        </p:nvSpPr>
        <p:spPr>
          <a:xfrm>
            <a:off x="3441700" y="4826000"/>
            <a:ext cx="846138" cy="584200"/>
          </a:xfrm>
          <a:prstGeom prst="rect">
            <a:avLst/>
          </a:prstGeom>
          <a:noFill/>
        </p:spPr>
        <p:txBody>
          <a:bodyPr>
            <a:spAutoFit/>
          </a:bodyPr>
          <a:lstStyle/>
          <a:p>
            <a:pPr algn="ctr">
              <a:defRPr/>
            </a:pPr>
            <a:r>
              <a:rPr lang="en-US" sz="3200" dirty="0">
                <a:solidFill>
                  <a:srgbClr val="00B050">
                    <a:lumMod val="75000"/>
                  </a:srgbClr>
                </a:solidFill>
                <a:ea typeface="ＭＳ Ｐゴシック" charset="0"/>
                <a:cs typeface="ＭＳ Ｐゴシック" charset="0"/>
              </a:rPr>
              <a:t>1</a:t>
            </a:r>
          </a:p>
        </p:txBody>
      </p:sp>
      <p:sp>
        <p:nvSpPr>
          <p:cNvPr id="43" name="TextBox 42"/>
          <p:cNvSpPr txBox="1"/>
          <p:nvPr/>
        </p:nvSpPr>
        <p:spPr>
          <a:xfrm>
            <a:off x="4611688" y="2836863"/>
            <a:ext cx="1792287" cy="461962"/>
          </a:xfrm>
          <a:prstGeom prst="rect">
            <a:avLst/>
          </a:prstGeom>
          <a:noFill/>
        </p:spPr>
        <p:txBody>
          <a:bodyPr>
            <a:spAutoFit/>
          </a:bodyPr>
          <a:lstStyle/>
          <a:p>
            <a:pPr algn="ctr">
              <a:defRPr/>
            </a:pPr>
            <a:r>
              <a:rPr lang="en-US" sz="2400" dirty="0" err="1">
                <a:solidFill>
                  <a:srgbClr val="0000FF"/>
                </a:solidFill>
                <a:ea typeface="ＭＳ Ｐゴシック" charset="0"/>
                <a:cs typeface="ＭＳ Ｐゴシック" charset="0"/>
              </a:rPr>
              <a:t>V</a:t>
            </a:r>
            <a:r>
              <a:rPr lang="en-US" sz="2400" baseline="-25000" dirty="0" err="1">
                <a:solidFill>
                  <a:srgbClr val="0000FF"/>
                </a:solidFill>
                <a:ea typeface="ＭＳ Ｐゴシック" charset="0"/>
                <a:cs typeface="ＭＳ Ｐゴシック" charset="0"/>
              </a:rPr>
              <a:t>pass</a:t>
            </a:r>
            <a:r>
              <a:rPr lang="en-US" sz="2400" dirty="0">
                <a:solidFill>
                  <a:srgbClr val="0000FF"/>
                </a:solidFill>
                <a:ea typeface="ＭＳ Ｐゴシック" charset="0"/>
                <a:cs typeface="ＭＳ Ｐゴシック" charset="0"/>
              </a:rPr>
              <a:t> = 5 V</a:t>
            </a:r>
          </a:p>
        </p:txBody>
      </p:sp>
      <p:sp>
        <p:nvSpPr>
          <p:cNvPr id="271369" name="Slide Number Placeholder 2"/>
          <p:cNvSpPr>
            <a:spLocks noGrp="1"/>
          </p:cNvSpPr>
          <p:nvPr>
            <p:ph type="sldNum" sz="quarter" idx="12"/>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7FA2294-A763-6F4F-8C69-365F9A7EE623}" type="slidenum">
              <a:rPr lang="en-US" sz="1200">
                <a:solidFill>
                  <a:srgbClr val="898989"/>
                </a:solidFill>
                <a:latin typeface="Calibri" charset="0"/>
              </a:rPr>
              <a:pPr eaLnBrk="1" hangingPunct="1"/>
              <a:t>366</a:t>
            </a:fld>
            <a:endParaRPr lang="en-US" sz="1200">
              <a:solidFill>
                <a:srgbClr val="898989"/>
              </a:solidFill>
              <a:latin typeface="Calibri" charset="0"/>
            </a:endParaRPr>
          </a:p>
        </p:txBody>
      </p:sp>
      <p:cxnSp>
        <p:nvCxnSpPr>
          <p:cNvPr id="39" name="Straight Arrow Connector 38"/>
          <p:cNvCxnSpPr>
            <a:stCxn id="44" idx="0"/>
          </p:cNvCxnSpPr>
          <p:nvPr/>
        </p:nvCxnSpPr>
        <p:spPr>
          <a:xfrm flipV="1">
            <a:off x="1811338" y="3335338"/>
            <a:ext cx="422275" cy="43497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082675" y="3770313"/>
            <a:ext cx="1457325" cy="460375"/>
          </a:xfrm>
          <a:prstGeom prst="rect">
            <a:avLst/>
          </a:prstGeom>
          <a:noFill/>
        </p:spPr>
        <p:txBody>
          <a:bodyPr>
            <a:spAutoFit/>
          </a:bodyPr>
          <a:lstStyle/>
          <a:p>
            <a:pPr algn="ctr">
              <a:defRPr/>
            </a:pPr>
            <a:r>
              <a:rPr lang="en-US" sz="2400" dirty="0">
                <a:solidFill>
                  <a:prstClr val="black"/>
                </a:solidFill>
                <a:ea typeface="ＭＳ Ｐゴシック" charset="0"/>
                <a:cs typeface="ＭＳ Ｐゴシック" charset="0"/>
              </a:rPr>
              <a:t>Gate</a:t>
            </a:r>
          </a:p>
        </p:txBody>
      </p:sp>
      <p:cxnSp>
        <p:nvCxnSpPr>
          <p:cNvPr id="45" name="Straight Arrow Connector 44"/>
          <p:cNvCxnSpPr/>
          <p:nvPr/>
        </p:nvCxnSpPr>
        <p:spPr>
          <a:xfrm>
            <a:off x="7453313" y="1943100"/>
            <a:ext cx="0" cy="280035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a:off x="7031038" y="4826000"/>
            <a:ext cx="846137" cy="584200"/>
          </a:xfrm>
          <a:prstGeom prst="rect">
            <a:avLst/>
          </a:prstGeom>
          <a:noFill/>
        </p:spPr>
        <p:txBody>
          <a:bodyPr>
            <a:spAutoFit/>
          </a:bodyPr>
          <a:lstStyle/>
          <a:p>
            <a:pPr algn="ctr">
              <a:defRPr/>
            </a:pPr>
            <a:r>
              <a:rPr lang="en-US" sz="3200" dirty="0">
                <a:solidFill>
                  <a:srgbClr val="00B050">
                    <a:lumMod val="75000"/>
                  </a:srgbClr>
                </a:solidFill>
                <a:ea typeface="ＭＳ Ｐゴシック" charset="0"/>
                <a:cs typeface="ＭＳ Ｐゴシック" charset="0"/>
              </a:rPr>
              <a:t>1</a:t>
            </a:r>
          </a:p>
        </p:txBody>
      </p:sp>
      <p:sp>
        <p:nvSpPr>
          <p:cNvPr id="38" name="Oval 37"/>
          <p:cNvSpPr/>
          <p:nvPr/>
        </p:nvSpPr>
        <p:spPr>
          <a:xfrm>
            <a:off x="6883400" y="2755900"/>
            <a:ext cx="1096963" cy="1096963"/>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US" sz="2400" spc="-150" dirty="0">
                <a:solidFill>
                  <a:prstClr val="white"/>
                </a:solidFill>
              </a:rPr>
              <a:t>V</a:t>
            </a:r>
            <a:r>
              <a:rPr lang="en-US" sz="2400" spc="-150" baseline="-25000" dirty="0">
                <a:solidFill>
                  <a:prstClr val="white"/>
                </a:solidFill>
              </a:rPr>
              <a:t>th</a:t>
            </a:r>
            <a:r>
              <a:rPr lang="en-US" sz="2400" spc="-150" dirty="0">
                <a:solidFill>
                  <a:prstClr val="white"/>
                </a:solidFill>
              </a:rPr>
              <a:t> = 3 V</a:t>
            </a:r>
          </a:p>
        </p:txBody>
      </p:sp>
    </p:spTree>
    <p:extLst>
      <p:ext uri="{BB962C8B-B14F-4D97-AF65-F5344CB8AC3E}">
        <p14:creationId xmlns:p14="http://schemas.microsoft.com/office/powerpoint/2010/main" val="1778030473"/>
      </p:ext>
    </p:extLst>
  </p:cSld>
  <p:clrMapOvr>
    <a:masterClrMapping/>
  </p:clrMapOvr>
  <p:transition spd="slow"/>
  <p:timing>
    <p:tnLst>
      <p:par>
        <p:cTn id="1" dur="indefinite" restart="never" nodeType="tmRoot"/>
      </p:par>
    </p:tn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 name="Rectangle 246"/>
          <p:cNvSpPr/>
          <p:nvPr/>
        </p:nvSpPr>
        <p:spPr>
          <a:xfrm>
            <a:off x="2655888" y="6146800"/>
            <a:ext cx="4757737" cy="3270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cxnSp>
        <p:nvCxnSpPr>
          <p:cNvPr id="243" name="Straight Connector 242"/>
          <p:cNvCxnSpPr/>
          <p:nvPr/>
        </p:nvCxnSpPr>
        <p:spPr>
          <a:xfrm>
            <a:off x="1676400" y="198120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p:cNvCxnSpPr/>
          <p:nvPr/>
        </p:nvCxnSpPr>
        <p:spPr>
          <a:xfrm>
            <a:off x="1676400" y="3103563"/>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p:cNvCxnSpPr/>
          <p:nvPr/>
        </p:nvCxnSpPr>
        <p:spPr>
          <a:xfrm>
            <a:off x="1676400" y="4217988"/>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p:cNvCxnSpPr/>
          <p:nvPr/>
        </p:nvCxnSpPr>
        <p:spPr>
          <a:xfrm>
            <a:off x="1676400" y="534035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3414" name="Group 5"/>
          <p:cNvGrpSpPr>
            <a:grpSpLocks/>
          </p:cNvGrpSpPr>
          <p:nvPr/>
        </p:nvGrpSpPr>
        <p:grpSpPr bwMode="auto">
          <a:xfrm>
            <a:off x="2135188" y="1173163"/>
            <a:ext cx="4852987" cy="4964112"/>
            <a:chOff x="2135597" y="1172654"/>
            <a:chExt cx="4853090" cy="4964723"/>
          </a:xfrm>
        </p:grpSpPr>
        <p:grpSp>
          <p:nvGrpSpPr>
            <p:cNvPr id="273493" name="Group 176"/>
            <p:cNvGrpSpPr>
              <a:grpSpLocks/>
            </p:cNvGrpSpPr>
            <p:nvPr/>
          </p:nvGrpSpPr>
          <p:grpSpPr bwMode="auto">
            <a:xfrm>
              <a:off x="2135599" y="1182643"/>
              <a:ext cx="970237" cy="1602133"/>
              <a:chOff x="3079798" y="1981201"/>
              <a:chExt cx="1631998" cy="2694885"/>
            </a:xfrm>
          </p:grpSpPr>
          <p:cxnSp>
            <p:nvCxnSpPr>
              <p:cNvPr id="30" name="Straight Connector 29"/>
              <p:cNvCxnSpPr/>
              <p:nvPr/>
            </p:nvCxnSpPr>
            <p:spPr>
              <a:xfrm>
                <a:off x="4711365" y="198042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201333" y="2877744"/>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01333"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4201333" y="3772394"/>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711365" y="3777735"/>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952992"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707321"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rot="16200000">
                <a:off x="3393558" y="3025993"/>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4" name="Group 40"/>
            <p:cNvGrpSpPr>
              <a:grpSpLocks/>
            </p:cNvGrpSpPr>
            <p:nvPr/>
          </p:nvGrpSpPr>
          <p:grpSpPr bwMode="auto">
            <a:xfrm>
              <a:off x="3429647" y="1172654"/>
              <a:ext cx="970237" cy="1602133"/>
              <a:chOff x="3079798" y="1981201"/>
              <a:chExt cx="1631998" cy="2694885"/>
            </a:xfrm>
          </p:grpSpPr>
          <p:cxnSp>
            <p:nvCxnSpPr>
              <p:cNvPr id="42" name="Straight Connector 41"/>
              <p:cNvCxnSpPr/>
              <p:nvPr/>
            </p:nvCxnSpPr>
            <p:spPr>
              <a:xfrm>
                <a:off x="4711016" y="1981201"/>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H="1">
                <a:off x="4200982" y="287852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4200982"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4200982" y="377317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4711016" y="377851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3952642"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3706971"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6200000">
                <a:off x="3393208" y="3026770"/>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5" name="Group 50"/>
            <p:cNvGrpSpPr>
              <a:grpSpLocks/>
            </p:cNvGrpSpPr>
            <p:nvPr/>
          </p:nvGrpSpPr>
          <p:grpSpPr bwMode="auto">
            <a:xfrm>
              <a:off x="4724401" y="1182643"/>
              <a:ext cx="970237" cy="1602133"/>
              <a:chOff x="3079798" y="1981201"/>
              <a:chExt cx="1631998" cy="2694885"/>
            </a:xfrm>
          </p:grpSpPr>
          <p:cxnSp>
            <p:nvCxnSpPr>
              <p:cNvPr id="52" name="Straight Connector 51"/>
              <p:cNvCxnSpPr/>
              <p:nvPr/>
            </p:nvCxnSpPr>
            <p:spPr>
              <a:xfrm>
                <a:off x="4712149" y="198042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flipH="1">
                <a:off x="4202115" y="2877744"/>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4202115"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4202115" y="3772394"/>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4712149" y="3777735"/>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3953776"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3708105"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3394342" y="3025992"/>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6" name="Group 60"/>
            <p:cNvGrpSpPr>
              <a:grpSpLocks/>
            </p:cNvGrpSpPr>
            <p:nvPr/>
          </p:nvGrpSpPr>
          <p:grpSpPr bwMode="auto">
            <a:xfrm>
              <a:off x="6018450" y="1172654"/>
              <a:ext cx="970237" cy="1602133"/>
              <a:chOff x="3079798" y="1981201"/>
              <a:chExt cx="1631998" cy="2694885"/>
            </a:xfrm>
          </p:grpSpPr>
          <p:cxnSp>
            <p:nvCxnSpPr>
              <p:cNvPr id="62" name="Straight Connector 61"/>
              <p:cNvCxnSpPr/>
              <p:nvPr/>
            </p:nvCxnSpPr>
            <p:spPr>
              <a:xfrm>
                <a:off x="4711796" y="1981201"/>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a:off x="4201764" y="287852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4201764"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4201764" y="377317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4711796" y="377851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3953422"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3707752"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a:off x="3393989" y="3026772"/>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7" name="Group 70"/>
            <p:cNvGrpSpPr>
              <a:grpSpLocks/>
            </p:cNvGrpSpPr>
            <p:nvPr/>
          </p:nvGrpSpPr>
          <p:grpSpPr bwMode="auto">
            <a:xfrm>
              <a:off x="2135599" y="2301726"/>
              <a:ext cx="970237" cy="1602133"/>
              <a:chOff x="3079798" y="1981201"/>
              <a:chExt cx="1631998" cy="2694885"/>
            </a:xfrm>
          </p:grpSpPr>
          <p:cxnSp>
            <p:nvCxnSpPr>
              <p:cNvPr id="72" name="Straight Connector 71"/>
              <p:cNvCxnSpPr/>
              <p:nvPr/>
            </p:nvCxnSpPr>
            <p:spPr>
              <a:xfrm>
                <a:off x="4711365" y="198082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flipH="1">
                <a:off x="4201333" y="2878151"/>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4201333"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4201333" y="377280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4711365" y="377814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3952992"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3707321"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16200000">
                <a:off x="3393558" y="3026402"/>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8" name="Group 80"/>
            <p:cNvGrpSpPr>
              <a:grpSpLocks/>
            </p:cNvGrpSpPr>
            <p:nvPr/>
          </p:nvGrpSpPr>
          <p:grpSpPr bwMode="auto">
            <a:xfrm>
              <a:off x="3429647" y="2291737"/>
              <a:ext cx="970237" cy="1602133"/>
              <a:chOff x="3079798" y="1981201"/>
              <a:chExt cx="1631998" cy="2694885"/>
            </a:xfrm>
          </p:grpSpPr>
          <p:cxnSp>
            <p:nvCxnSpPr>
              <p:cNvPr id="82" name="Straight Connector 81"/>
              <p:cNvCxnSpPr/>
              <p:nvPr/>
            </p:nvCxnSpPr>
            <p:spPr>
              <a:xfrm>
                <a:off x="4711016" y="1981608"/>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flipH="1">
                <a:off x="4200982" y="2878930"/>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4200982"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a:off x="4200982" y="3773581"/>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4711016" y="3778923"/>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3952642"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3706971"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rot="16200000">
                <a:off x="3393208" y="3027179"/>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9" name="Group 90"/>
            <p:cNvGrpSpPr>
              <a:grpSpLocks/>
            </p:cNvGrpSpPr>
            <p:nvPr/>
          </p:nvGrpSpPr>
          <p:grpSpPr bwMode="auto">
            <a:xfrm>
              <a:off x="4724401" y="2301726"/>
              <a:ext cx="970237" cy="1602133"/>
              <a:chOff x="3079798" y="1981201"/>
              <a:chExt cx="1631998" cy="2694885"/>
            </a:xfrm>
          </p:grpSpPr>
          <p:cxnSp>
            <p:nvCxnSpPr>
              <p:cNvPr id="92" name="Straight Connector 91"/>
              <p:cNvCxnSpPr/>
              <p:nvPr/>
            </p:nvCxnSpPr>
            <p:spPr>
              <a:xfrm>
                <a:off x="4712149" y="198082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flipH="1">
                <a:off x="4202115" y="2878151"/>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4202115"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flipH="1">
                <a:off x="4202115" y="377280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4712149" y="377814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3953776"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3708105"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16200000">
                <a:off x="3394342" y="3026400"/>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0" name="Group 100"/>
            <p:cNvGrpSpPr>
              <a:grpSpLocks/>
            </p:cNvGrpSpPr>
            <p:nvPr/>
          </p:nvGrpSpPr>
          <p:grpSpPr bwMode="auto">
            <a:xfrm>
              <a:off x="6018450" y="2291737"/>
              <a:ext cx="970237" cy="1602133"/>
              <a:chOff x="3079798" y="1981201"/>
              <a:chExt cx="1631998" cy="2694885"/>
            </a:xfrm>
          </p:grpSpPr>
          <p:cxnSp>
            <p:nvCxnSpPr>
              <p:cNvPr id="102" name="Straight Connector 101"/>
              <p:cNvCxnSpPr/>
              <p:nvPr/>
            </p:nvCxnSpPr>
            <p:spPr>
              <a:xfrm>
                <a:off x="4711796" y="1981608"/>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flipH="1">
                <a:off x="4201764" y="2878930"/>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4201764"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flipH="1">
                <a:off x="4201764" y="3773581"/>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4711796" y="3778923"/>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3953422"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3707752"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rot="16200000">
                <a:off x="3393989" y="3027181"/>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1" name="Group 110"/>
            <p:cNvGrpSpPr>
              <a:grpSpLocks/>
            </p:cNvGrpSpPr>
            <p:nvPr/>
          </p:nvGrpSpPr>
          <p:grpSpPr bwMode="auto">
            <a:xfrm>
              <a:off x="2135598" y="3413921"/>
              <a:ext cx="970237" cy="1602133"/>
              <a:chOff x="3079798" y="1981201"/>
              <a:chExt cx="1631998" cy="2694885"/>
            </a:xfrm>
          </p:grpSpPr>
          <p:cxnSp>
            <p:nvCxnSpPr>
              <p:cNvPr id="112" name="Straight Connector 111"/>
              <p:cNvCxnSpPr/>
              <p:nvPr/>
            </p:nvCxnSpPr>
            <p:spPr>
              <a:xfrm>
                <a:off x="4711367" y="1982141"/>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flipH="1">
                <a:off x="4201335" y="287946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4201335"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flipH="1">
                <a:off x="4201335" y="377411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4711367" y="377945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3952993"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3707323"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rot="16200000">
                <a:off x="3393560" y="3027712"/>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2" name="Group 120"/>
            <p:cNvGrpSpPr>
              <a:grpSpLocks/>
            </p:cNvGrpSpPr>
            <p:nvPr/>
          </p:nvGrpSpPr>
          <p:grpSpPr bwMode="auto">
            <a:xfrm>
              <a:off x="3429646" y="3403932"/>
              <a:ext cx="970237" cy="1602133"/>
              <a:chOff x="3079798" y="1981201"/>
              <a:chExt cx="1631998" cy="2694885"/>
            </a:xfrm>
          </p:grpSpPr>
          <p:cxnSp>
            <p:nvCxnSpPr>
              <p:cNvPr id="122" name="Straight Connector 121"/>
              <p:cNvCxnSpPr/>
              <p:nvPr/>
            </p:nvCxnSpPr>
            <p:spPr>
              <a:xfrm>
                <a:off x="4711017" y="198024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flipH="1">
                <a:off x="4200983" y="2877570"/>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4200983"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flipH="1">
                <a:off x="4200983" y="3772222"/>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a:off x="4711017" y="3777563"/>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3952643"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a:off x="3706973"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rot="16200000">
                <a:off x="3393210" y="3025820"/>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3" name="Group 130"/>
            <p:cNvGrpSpPr>
              <a:grpSpLocks/>
            </p:cNvGrpSpPr>
            <p:nvPr/>
          </p:nvGrpSpPr>
          <p:grpSpPr bwMode="auto">
            <a:xfrm>
              <a:off x="4724401" y="3413921"/>
              <a:ext cx="970237" cy="1602133"/>
              <a:chOff x="3079798" y="1981201"/>
              <a:chExt cx="1631998" cy="2694885"/>
            </a:xfrm>
          </p:grpSpPr>
          <p:cxnSp>
            <p:nvCxnSpPr>
              <p:cNvPr id="132" name="Straight Connector 131"/>
              <p:cNvCxnSpPr/>
              <p:nvPr/>
            </p:nvCxnSpPr>
            <p:spPr>
              <a:xfrm>
                <a:off x="4712149" y="1982141"/>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flipH="1">
                <a:off x="4202115" y="287946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4202115"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flipH="1">
                <a:off x="4202115" y="377411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4712149" y="377945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3953776"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3708105"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rot="16200000">
                <a:off x="3394342" y="3027711"/>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4" name="Group 140"/>
            <p:cNvGrpSpPr>
              <a:grpSpLocks/>
            </p:cNvGrpSpPr>
            <p:nvPr/>
          </p:nvGrpSpPr>
          <p:grpSpPr bwMode="auto">
            <a:xfrm>
              <a:off x="6018449" y="3403932"/>
              <a:ext cx="970237" cy="1602133"/>
              <a:chOff x="3079798" y="1981201"/>
              <a:chExt cx="1631998" cy="2694885"/>
            </a:xfrm>
          </p:grpSpPr>
          <p:cxnSp>
            <p:nvCxnSpPr>
              <p:cNvPr id="142" name="Straight Connector 141"/>
              <p:cNvCxnSpPr/>
              <p:nvPr/>
            </p:nvCxnSpPr>
            <p:spPr>
              <a:xfrm>
                <a:off x="4711798" y="198024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flipH="1">
                <a:off x="4201766" y="2877570"/>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4201766"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flipH="1">
                <a:off x="4201766" y="3772222"/>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4711798" y="3777563"/>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3953424"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3707754"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rot="16200000">
                <a:off x="3393990" y="3025822"/>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5" name="Group 150"/>
            <p:cNvGrpSpPr>
              <a:grpSpLocks/>
            </p:cNvGrpSpPr>
            <p:nvPr/>
          </p:nvGrpSpPr>
          <p:grpSpPr bwMode="auto">
            <a:xfrm>
              <a:off x="2135597" y="4535244"/>
              <a:ext cx="970237" cy="1602133"/>
              <a:chOff x="3079798" y="1981201"/>
              <a:chExt cx="1631998" cy="2694885"/>
            </a:xfrm>
          </p:grpSpPr>
          <p:cxnSp>
            <p:nvCxnSpPr>
              <p:cNvPr id="152" name="Straight Connector 151"/>
              <p:cNvCxnSpPr/>
              <p:nvPr/>
            </p:nvCxnSpPr>
            <p:spPr>
              <a:xfrm>
                <a:off x="4711369" y="198145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flipH="1">
                <a:off x="4201337" y="287877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4201337"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flipH="1">
                <a:off x="4201337" y="377342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p:nvCxnSpPr>
            <p:spPr>
              <a:xfrm>
                <a:off x="4711369" y="377876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p:nvPr/>
            </p:nvCxnSpPr>
            <p:spPr>
              <a:xfrm>
                <a:off x="3952995"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a:off x="3707325"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p:nvPr/>
            </p:nvCxnSpPr>
            <p:spPr>
              <a:xfrm rot="16200000">
                <a:off x="3393561" y="3027023"/>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6" name="Group 161"/>
            <p:cNvGrpSpPr>
              <a:grpSpLocks/>
            </p:cNvGrpSpPr>
            <p:nvPr/>
          </p:nvGrpSpPr>
          <p:grpSpPr bwMode="auto">
            <a:xfrm>
              <a:off x="3429645" y="4525256"/>
              <a:ext cx="970237" cy="1602133"/>
              <a:chOff x="3079798" y="1981201"/>
              <a:chExt cx="1631998" cy="2694885"/>
            </a:xfrm>
          </p:grpSpPr>
          <p:cxnSp>
            <p:nvCxnSpPr>
              <p:cNvPr id="163" name="Straight Connector 162"/>
              <p:cNvCxnSpPr/>
              <p:nvPr/>
            </p:nvCxnSpPr>
            <p:spPr>
              <a:xfrm>
                <a:off x="4711019" y="198222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flipH="1">
                <a:off x="4200985" y="2879550"/>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4200985"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nvCxnSpPr>
            <p:spPr>
              <a:xfrm flipH="1">
                <a:off x="4200985" y="3774200"/>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p:cNvCxnSpPr/>
              <p:nvPr/>
            </p:nvCxnSpPr>
            <p:spPr>
              <a:xfrm>
                <a:off x="4711019" y="377954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p:cNvCxnSpPr/>
              <p:nvPr/>
            </p:nvCxnSpPr>
            <p:spPr>
              <a:xfrm>
                <a:off x="3952645"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p:cNvCxnSpPr/>
              <p:nvPr/>
            </p:nvCxnSpPr>
            <p:spPr>
              <a:xfrm>
                <a:off x="3706975"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p:cNvCxnSpPr/>
              <p:nvPr/>
            </p:nvCxnSpPr>
            <p:spPr>
              <a:xfrm rot="16200000">
                <a:off x="3393211" y="3027798"/>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7" name="Group 171"/>
            <p:cNvGrpSpPr>
              <a:grpSpLocks/>
            </p:cNvGrpSpPr>
            <p:nvPr/>
          </p:nvGrpSpPr>
          <p:grpSpPr bwMode="auto">
            <a:xfrm>
              <a:off x="4724400" y="4535244"/>
              <a:ext cx="970237" cy="1602133"/>
              <a:chOff x="3079798" y="1981201"/>
              <a:chExt cx="1631998" cy="2694885"/>
            </a:xfrm>
          </p:grpSpPr>
          <p:cxnSp>
            <p:nvCxnSpPr>
              <p:cNvPr id="173" name="Straight Connector 172"/>
              <p:cNvCxnSpPr/>
              <p:nvPr/>
            </p:nvCxnSpPr>
            <p:spPr>
              <a:xfrm>
                <a:off x="4712151" y="198145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flipH="1">
                <a:off x="4202117" y="287877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a:off x="4202117"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flipH="1">
                <a:off x="4202117" y="377342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p:cNvCxnSpPr/>
              <p:nvPr/>
            </p:nvCxnSpPr>
            <p:spPr>
              <a:xfrm>
                <a:off x="4712151" y="377876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3953777"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3708107"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rot="16200000">
                <a:off x="3394344" y="3027021"/>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8" name="Group 183"/>
            <p:cNvGrpSpPr>
              <a:grpSpLocks/>
            </p:cNvGrpSpPr>
            <p:nvPr/>
          </p:nvGrpSpPr>
          <p:grpSpPr bwMode="auto">
            <a:xfrm>
              <a:off x="6018448" y="4525256"/>
              <a:ext cx="970237" cy="1602133"/>
              <a:chOff x="3079798" y="1981201"/>
              <a:chExt cx="1631998" cy="2694885"/>
            </a:xfrm>
          </p:grpSpPr>
          <p:cxnSp>
            <p:nvCxnSpPr>
              <p:cNvPr id="185" name="Straight Connector 184"/>
              <p:cNvCxnSpPr/>
              <p:nvPr/>
            </p:nvCxnSpPr>
            <p:spPr>
              <a:xfrm>
                <a:off x="4711799" y="198222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p:nvCxnSpPr>
            <p:spPr>
              <a:xfrm flipH="1">
                <a:off x="4201767" y="2879550"/>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p:cNvCxnSpPr/>
              <p:nvPr/>
            </p:nvCxnSpPr>
            <p:spPr>
              <a:xfrm>
                <a:off x="4201767"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flipH="1">
                <a:off x="4201767" y="3774200"/>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a:off x="4711799" y="377954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p:cNvCxnSpPr/>
              <p:nvPr/>
            </p:nvCxnSpPr>
            <p:spPr>
              <a:xfrm>
                <a:off x="3953426"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p:cNvCxnSpPr/>
              <p:nvPr/>
            </p:nvCxnSpPr>
            <p:spPr>
              <a:xfrm>
                <a:off x="3707755"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p:cNvCxnSpPr/>
              <p:nvPr/>
            </p:nvCxnSpPr>
            <p:spPr>
              <a:xfrm rot="16200000">
                <a:off x="3393992" y="3027800"/>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09" name="Straight Connector 208"/>
          <p:cNvCxnSpPr/>
          <p:nvPr/>
        </p:nvCxnSpPr>
        <p:spPr>
          <a:xfrm>
            <a:off x="1676400" y="1981200"/>
            <a:ext cx="6096000" cy="0"/>
          </a:xfrm>
          <a:prstGeom prst="line">
            <a:avLst/>
          </a:prstGeom>
          <a:ln w="38100">
            <a:solidFill>
              <a:schemeClr val="tx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p:cNvCxnSpPr/>
          <p:nvPr/>
        </p:nvCxnSpPr>
        <p:spPr>
          <a:xfrm>
            <a:off x="1676400" y="3103563"/>
            <a:ext cx="609600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p:cNvCxnSpPr/>
          <p:nvPr/>
        </p:nvCxnSpPr>
        <p:spPr>
          <a:xfrm>
            <a:off x="1676400" y="4217988"/>
            <a:ext cx="6096000" cy="0"/>
          </a:xfrm>
          <a:prstGeom prst="line">
            <a:avLst/>
          </a:prstGeom>
          <a:ln w="38100">
            <a:solidFill>
              <a:schemeClr val="tx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p:cNvCxnSpPr/>
          <p:nvPr/>
        </p:nvCxnSpPr>
        <p:spPr>
          <a:xfrm>
            <a:off x="1676400" y="5340350"/>
            <a:ext cx="6096000" cy="0"/>
          </a:xfrm>
          <a:prstGeom prst="line">
            <a:avLst/>
          </a:prstGeom>
          <a:ln w="38100">
            <a:solidFill>
              <a:schemeClr val="tx2">
                <a:lumMod val="75000"/>
              </a:schemeClr>
            </a:solidFill>
          </a:ln>
        </p:spPr>
        <p:style>
          <a:lnRef idx="1">
            <a:schemeClr val="accent1"/>
          </a:lnRef>
          <a:fillRef idx="0">
            <a:schemeClr val="accent1"/>
          </a:fillRef>
          <a:effectRef idx="0">
            <a:schemeClr val="accent1"/>
          </a:effectRef>
          <a:fontRef idx="minor">
            <a:schemeClr val="tx1"/>
          </a:fontRef>
        </p:style>
      </p:cxnSp>
      <p:grpSp>
        <p:nvGrpSpPr>
          <p:cNvPr id="273419" name="Group 224"/>
          <p:cNvGrpSpPr>
            <a:grpSpLocks/>
          </p:cNvGrpSpPr>
          <p:nvPr/>
        </p:nvGrpSpPr>
        <p:grpSpPr bwMode="auto">
          <a:xfrm>
            <a:off x="2781300" y="1643063"/>
            <a:ext cx="4535488" cy="4016375"/>
            <a:chOff x="3851647" y="1427070"/>
            <a:chExt cx="4535195" cy="4014933"/>
          </a:xfrm>
        </p:grpSpPr>
        <p:sp>
          <p:nvSpPr>
            <p:cNvPr id="226" name="Oval 225"/>
            <p:cNvSpPr/>
            <p:nvPr/>
          </p:nvSpPr>
          <p:spPr>
            <a:xfrm>
              <a:off x="3851647" y="1436592"/>
              <a:ext cx="652421"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defTabSz="0">
                <a:defRPr/>
              </a:pPr>
              <a:endParaRPr lang="en-US" sz="2000" spc="-150" dirty="0">
                <a:solidFill>
                  <a:prstClr val="white"/>
                </a:solidFill>
              </a:endParaRPr>
            </a:p>
          </p:txBody>
        </p:sp>
        <p:sp>
          <p:nvSpPr>
            <p:cNvPr id="227" name="Oval 226"/>
            <p:cNvSpPr/>
            <p:nvPr/>
          </p:nvSpPr>
          <p:spPr>
            <a:xfrm>
              <a:off x="5145376" y="1427070"/>
              <a:ext cx="652420"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28" name="Oval 227"/>
            <p:cNvSpPr/>
            <p:nvPr/>
          </p:nvSpPr>
          <p:spPr>
            <a:xfrm>
              <a:off x="6440693" y="1436592"/>
              <a:ext cx="652420"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29" name="Oval 228"/>
            <p:cNvSpPr/>
            <p:nvPr/>
          </p:nvSpPr>
          <p:spPr>
            <a:xfrm>
              <a:off x="7734421" y="1427070"/>
              <a:ext cx="652421"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30" name="Oval 229"/>
            <p:cNvSpPr/>
            <p:nvPr/>
          </p:nvSpPr>
          <p:spPr>
            <a:xfrm>
              <a:off x="3851647" y="2555377"/>
              <a:ext cx="652421" cy="653815"/>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31" name="Oval 230"/>
            <p:cNvSpPr/>
            <p:nvPr/>
          </p:nvSpPr>
          <p:spPr>
            <a:xfrm>
              <a:off x="5145376" y="2545855"/>
              <a:ext cx="652420"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32" name="Oval 231"/>
            <p:cNvSpPr/>
            <p:nvPr/>
          </p:nvSpPr>
          <p:spPr>
            <a:xfrm>
              <a:off x="6440693" y="2555377"/>
              <a:ext cx="652420" cy="653815"/>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33" name="Oval 232"/>
            <p:cNvSpPr/>
            <p:nvPr/>
          </p:nvSpPr>
          <p:spPr>
            <a:xfrm>
              <a:off x="7734421" y="2545855"/>
              <a:ext cx="652421"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34" name="Oval 233"/>
            <p:cNvSpPr/>
            <p:nvPr/>
          </p:nvSpPr>
          <p:spPr>
            <a:xfrm>
              <a:off x="3851647" y="3667815"/>
              <a:ext cx="652421"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35" name="Oval 234"/>
            <p:cNvSpPr/>
            <p:nvPr/>
          </p:nvSpPr>
          <p:spPr>
            <a:xfrm>
              <a:off x="5145376" y="3658294"/>
              <a:ext cx="652420"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36" name="Oval 235"/>
            <p:cNvSpPr/>
            <p:nvPr/>
          </p:nvSpPr>
          <p:spPr>
            <a:xfrm>
              <a:off x="6440693" y="3667815"/>
              <a:ext cx="652420"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37" name="Oval 236"/>
            <p:cNvSpPr/>
            <p:nvPr/>
          </p:nvSpPr>
          <p:spPr>
            <a:xfrm>
              <a:off x="7734421" y="3658294"/>
              <a:ext cx="652421"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38" name="Oval 237"/>
            <p:cNvSpPr/>
            <p:nvPr/>
          </p:nvSpPr>
          <p:spPr>
            <a:xfrm>
              <a:off x="3851647" y="4789774"/>
              <a:ext cx="652421"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39" name="Oval 238"/>
            <p:cNvSpPr/>
            <p:nvPr/>
          </p:nvSpPr>
          <p:spPr>
            <a:xfrm>
              <a:off x="5145376" y="4780253"/>
              <a:ext cx="652420"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40" name="Oval 239"/>
            <p:cNvSpPr/>
            <p:nvPr/>
          </p:nvSpPr>
          <p:spPr>
            <a:xfrm>
              <a:off x="6440693" y="4789774"/>
              <a:ext cx="652420"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41" name="Oval 240"/>
            <p:cNvSpPr/>
            <p:nvPr/>
          </p:nvSpPr>
          <p:spPr>
            <a:xfrm>
              <a:off x="7734421" y="4780253"/>
              <a:ext cx="652421"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grpSp>
      <p:cxnSp>
        <p:nvCxnSpPr>
          <p:cNvPr id="215" name="Straight Arrow Connector 214"/>
          <p:cNvCxnSpPr/>
          <p:nvPr/>
        </p:nvCxnSpPr>
        <p:spPr>
          <a:xfrm>
            <a:off x="6973888" y="1165225"/>
            <a:ext cx="4762" cy="502920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cxnSp>
        <p:nvCxnSpPr>
          <p:cNvPr id="216" name="Straight Arrow Connector 215"/>
          <p:cNvCxnSpPr/>
          <p:nvPr/>
        </p:nvCxnSpPr>
        <p:spPr>
          <a:xfrm>
            <a:off x="4384675" y="1165225"/>
            <a:ext cx="4763" cy="1644650"/>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cxnSp>
        <p:nvCxnSpPr>
          <p:cNvPr id="217" name="Straight Arrow Connector 216"/>
          <p:cNvCxnSpPr/>
          <p:nvPr/>
        </p:nvCxnSpPr>
        <p:spPr>
          <a:xfrm>
            <a:off x="3094038" y="1152525"/>
            <a:ext cx="4762" cy="1646238"/>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cxnSp>
        <p:nvCxnSpPr>
          <p:cNvPr id="214" name="Straight Arrow Connector 213"/>
          <p:cNvCxnSpPr/>
          <p:nvPr/>
        </p:nvCxnSpPr>
        <p:spPr>
          <a:xfrm>
            <a:off x="5694363" y="1173163"/>
            <a:ext cx="0" cy="502920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273424" name="Title 1"/>
          <p:cNvSpPr>
            <a:spLocks noGrp="1"/>
          </p:cNvSpPr>
          <p:nvPr>
            <p:ph type="title"/>
          </p:nvPr>
        </p:nvSpPr>
        <p:spPr/>
        <p:txBody>
          <a:bodyPr/>
          <a:lstStyle/>
          <a:p>
            <a:pPr eaLnBrk="1" hangingPunct="1"/>
            <a:r>
              <a:rPr lang="en-US">
                <a:latin typeface="Calibri" charset="0"/>
              </a:rPr>
              <a:t>Read from Flash Cell Array</a:t>
            </a:r>
          </a:p>
        </p:txBody>
      </p:sp>
      <p:grpSp>
        <p:nvGrpSpPr>
          <p:cNvPr id="15" name="Group 14"/>
          <p:cNvGrpSpPr>
            <a:grpSpLocks/>
          </p:cNvGrpSpPr>
          <p:nvPr/>
        </p:nvGrpSpPr>
        <p:grpSpPr bwMode="auto">
          <a:xfrm>
            <a:off x="2781300" y="1644650"/>
            <a:ext cx="4535488" cy="4014788"/>
            <a:chOff x="3851647" y="1427070"/>
            <a:chExt cx="4535195" cy="4014933"/>
          </a:xfrm>
        </p:grpSpPr>
        <p:sp>
          <p:nvSpPr>
            <p:cNvPr id="178" name="Oval 177"/>
            <p:cNvSpPr/>
            <p:nvPr/>
          </p:nvSpPr>
          <p:spPr>
            <a:xfrm>
              <a:off x="3851647" y="1436595"/>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defTabSz="0">
                <a:defRPr/>
              </a:pPr>
              <a:endParaRPr lang="en-US" sz="2000" spc="-150" dirty="0">
                <a:solidFill>
                  <a:prstClr val="white"/>
                </a:solidFill>
              </a:endParaRPr>
            </a:p>
          </p:txBody>
        </p:sp>
        <p:sp>
          <p:nvSpPr>
            <p:cNvPr id="50" name="Oval 49"/>
            <p:cNvSpPr/>
            <p:nvPr/>
          </p:nvSpPr>
          <p:spPr>
            <a:xfrm>
              <a:off x="5145376" y="1427070"/>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60" name="Oval 59"/>
            <p:cNvSpPr/>
            <p:nvPr/>
          </p:nvSpPr>
          <p:spPr>
            <a:xfrm>
              <a:off x="6440693" y="1436595"/>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70" name="Oval 69"/>
            <p:cNvSpPr/>
            <p:nvPr/>
          </p:nvSpPr>
          <p:spPr>
            <a:xfrm>
              <a:off x="7734421" y="1427070"/>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80" name="Oval 79"/>
            <p:cNvSpPr/>
            <p:nvPr/>
          </p:nvSpPr>
          <p:spPr>
            <a:xfrm>
              <a:off x="3851647" y="2555824"/>
              <a:ext cx="652421" cy="652486"/>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90" name="Oval 89"/>
            <p:cNvSpPr/>
            <p:nvPr/>
          </p:nvSpPr>
          <p:spPr>
            <a:xfrm>
              <a:off x="5145376" y="2546298"/>
              <a:ext cx="652420" cy="652486"/>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00" name="Oval 99"/>
            <p:cNvSpPr/>
            <p:nvPr/>
          </p:nvSpPr>
          <p:spPr>
            <a:xfrm>
              <a:off x="6440693" y="2555824"/>
              <a:ext cx="652420"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10" name="Oval 109"/>
            <p:cNvSpPr/>
            <p:nvPr/>
          </p:nvSpPr>
          <p:spPr>
            <a:xfrm>
              <a:off x="7734421" y="2546298"/>
              <a:ext cx="652421"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20" name="Oval 119"/>
            <p:cNvSpPr/>
            <p:nvPr/>
          </p:nvSpPr>
          <p:spPr>
            <a:xfrm>
              <a:off x="3851647" y="3668701"/>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30" name="Oval 129"/>
            <p:cNvSpPr/>
            <p:nvPr/>
          </p:nvSpPr>
          <p:spPr>
            <a:xfrm>
              <a:off x="5145376" y="3657589"/>
              <a:ext cx="652420"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40" name="Oval 139"/>
            <p:cNvSpPr/>
            <p:nvPr/>
          </p:nvSpPr>
          <p:spPr>
            <a:xfrm>
              <a:off x="6440693" y="3668701"/>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50" name="Oval 149"/>
            <p:cNvSpPr/>
            <p:nvPr/>
          </p:nvSpPr>
          <p:spPr>
            <a:xfrm>
              <a:off x="7734421" y="3657589"/>
              <a:ext cx="652421"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1" name="Oval 160"/>
            <p:cNvSpPr/>
            <p:nvPr/>
          </p:nvSpPr>
          <p:spPr>
            <a:xfrm>
              <a:off x="3851647" y="4789516"/>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71" name="Oval 170"/>
            <p:cNvSpPr/>
            <p:nvPr/>
          </p:nvSpPr>
          <p:spPr>
            <a:xfrm>
              <a:off x="5145376" y="4779991"/>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83" name="Oval 182"/>
            <p:cNvSpPr/>
            <p:nvPr/>
          </p:nvSpPr>
          <p:spPr>
            <a:xfrm>
              <a:off x="6440693" y="4789516"/>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93" name="Oval 192"/>
            <p:cNvSpPr/>
            <p:nvPr/>
          </p:nvSpPr>
          <p:spPr>
            <a:xfrm>
              <a:off x="7734421" y="4779991"/>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grpSp>
      <p:sp>
        <p:nvSpPr>
          <p:cNvPr id="3" name="TextBox 2"/>
          <p:cNvSpPr txBox="1"/>
          <p:nvPr/>
        </p:nvSpPr>
        <p:spPr>
          <a:xfrm>
            <a:off x="2732088" y="1727200"/>
            <a:ext cx="747712"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3.0V</a:t>
            </a:r>
          </a:p>
        </p:txBody>
      </p:sp>
      <p:sp>
        <p:nvSpPr>
          <p:cNvPr id="194" name="TextBox 193"/>
          <p:cNvSpPr txBox="1"/>
          <p:nvPr/>
        </p:nvSpPr>
        <p:spPr>
          <a:xfrm>
            <a:off x="4035425" y="1727200"/>
            <a:ext cx="747713"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3.8V</a:t>
            </a:r>
          </a:p>
        </p:txBody>
      </p:sp>
      <p:sp>
        <p:nvSpPr>
          <p:cNvPr id="195" name="TextBox 194"/>
          <p:cNvSpPr txBox="1"/>
          <p:nvPr/>
        </p:nvSpPr>
        <p:spPr>
          <a:xfrm>
            <a:off x="5322888" y="1727200"/>
            <a:ext cx="747712"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3.9V</a:t>
            </a:r>
          </a:p>
        </p:txBody>
      </p:sp>
      <p:sp>
        <p:nvSpPr>
          <p:cNvPr id="196" name="TextBox 195"/>
          <p:cNvSpPr txBox="1"/>
          <p:nvPr/>
        </p:nvSpPr>
        <p:spPr>
          <a:xfrm>
            <a:off x="6610350" y="1727200"/>
            <a:ext cx="747713"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4.8V</a:t>
            </a:r>
          </a:p>
        </p:txBody>
      </p:sp>
      <p:sp>
        <p:nvSpPr>
          <p:cNvPr id="197" name="TextBox 196"/>
          <p:cNvSpPr txBox="1"/>
          <p:nvPr/>
        </p:nvSpPr>
        <p:spPr>
          <a:xfrm>
            <a:off x="2732088" y="2863850"/>
            <a:ext cx="747712"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3.5V</a:t>
            </a:r>
          </a:p>
        </p:txBody>
      </p:sp>
      <p:sp>
        <p:nvSpPr>
          <p:cNvPr id="198" name="TextBox 197"/>
          <p:cNvSpPr txBox="1"/>
          <p:nvPr/>
        </p:nvSpPr>
        <p:spPr>
          <a:xfrm>
            <a:off x="4035425" y="2863850"/>
            <a:ext cx="747713"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2.9V</a:t>
            </a:r>
          </a:p>
        </p:txBody>
      </p:sp>
      <p:sp>
        <p:nvSpPr>
          <p:cNvPr id="199" name="TextBox 198"/>
          <p:cNvSpPr txBox="1"/>
          <p:nvPr/>
        </p:nvSpPr>
        <p:spPr>
          <a:xfrm>
            <a:off x="5322888" y="2863850"/>
            <a:ext cx="747712"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2.4V</a:t>
            </a:r>
          </a:p>
        </p:txBody>
      </p:sp>
      <p:sp>
        <p:nvSpPr>
          <p:cNvPr id="200" name="TextBox 199"/>
          <p:cNvSpPr txBox="1"/>
          <p:nvPr/>
        </p:nvSpPr>
        <p:spPr>
          <a:xfrm>
            <a:off x="6610350" y="2863850"/>
            <a:ext cx="747713"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2.1V</a:t>
            </a:r>
          </a:p>
        </p:txBody>
      </p:sp>
      <p:sp>
        <p:nvSpPr>
          <p:cNvPr id="201" name="TextBox 200"/>
          <p:cNvSpPr txBox="1"/>
          <p:nvPr/>
        </p:nvSpPr>
        <p:spPr>
          <a:xfrm>
            <a:off x="2733675" y="3976688"/>
            <a:ext cx="747713"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2.2V</a:t>
            </a:r>
          </a:p>
        </p:txBody>
      </p:sp>
      <p:sp>
        <p:nvSpPr>
          <p:cNvPr id="202" name="TextBox 201"/>
          <p:cNvSpPr txBox="1"/>
          <p:nvPr/>
        </p:nvSpPr>
        <p:spPr>
          <a:xfrm>
            <a:off x="4037013" y="3976688"/>
            <a:ext cx="747712"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4.3V</a:t>
            </a:r>
          </a:p>
        </p:txBody>
      </p:sp>
      <p:sp>
        <p:nvSpPr>
          <p:cNvPr id="203" name="TextBox 202"/>
          <p:cNvSpPr txBox="1"/>
          <p:nvPr/>
        </p:nvSpPr>
        <p:spPr>
          <a:xfrm>
            <a:off x="5324475" y="3976688"/>
            <a:ext cx="747713"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4.6V</a:t>
            </a:r>
          </a:p>
        </p:txBody>
      </p:sp>
      <p:sp>
        <p:nvSpPr>
          <p:cNvPr id="204" name="TextBox 203"/>
          <p:cNvSpPr txBox="1"/>
          <p:nvPr/>
        </p:nvSpPr>
        <p:spPr>
          <a:xfrm>
            <a:off x="6611938" y="3976688"/>
            <a:ext cx="747712"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1.8V</a:t>
            </a:r>
          </a:p>
        </p:txBody>
      </p:sp>
      <p:sp>
        <p:nvSpPr>
          <p:cNvPr id="205" name="TextBox 204"/>
          <p:cNvSpPr txBox="1"/>
          <p:nvPr/>
        </p:nvSpPr>
        <p:spPr>
          <a:xfrm>
            <a:off x="2732088" y="5097463"/>
            <a:ext cx="747712"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3.5V</a:t>
            </a:r>
          </a:p>
        </p:txBody>
      </p:sp>
      <p:sp>
        <p:nvSpPr>
          <p:cNvPr id="206" name="TextBox 205"/>
          <p:cNvSpPr txBox="1"/>
          <p:nvPr/>
        </p:nvSpPr>
        <p:spPr>
          <a:xfrm>
            <a:off x="4035425" y="5097463"/>
            <a:ext cx="747713"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2.3V</a:t>
            </a:r>
          </a:p>
        </p:txBody>
      </p:sp>
      <p:sp>
        <p:nvSpPr>
          <p:cNvPr id="207" name="TextBox 206"/>
          <p:cNvSpPr txBox="1"/>
          <p:nvPr/>
        </p:nvSpPr>
        <p:spPr>
          <a:xfrm>
            <a:off x="5322888" y="5097463"/>
            <a:ext cx="747712"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1.9V</a:t>
            </a:r>
          </a:p>
        </p:txBody>
      </p:sp>
      <p:sp>
        <p:nvSpPr>
          <p:cNvPr id="208" name="TextBox 207"/>
          <p:cNvSpPr txBox="1"/>
          <p:nvPr/>
        </p:nvSpPr>
        <p:spPr>
          <a:xfrm>
            <a:off x="6610350" y="5097463"/>
            <a:ext cx="747713"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4.3V</a:t>
            </a:r>
          </a:p>
        </p:txBody>
      </p:sp>
      <p:sp>
        <p:nvSpPr>
          <p:cNvPr id="213" name="TextBox 212"/>
          <p:cNvSpPr txBox="1"/>
          <p:nvPr/>
        </p:nvSpPr>
        <p:spPr>
          <a:xfrm>
            <a:off x="254000" y="2657475"/>
            <a:ext cx="1835150" cy="460375"/>
          </a:xfrm>
          <a:prstGeom prst="rect">
            <a:avLst/>
          </a:prstGeom>
          <a:noFill/>
        </p:spPr>
        <p:txBody>
          <a:bodyPr>
            <a:spAutoFit/>
          </a:bodyPr>
          <a:lstStyle/>
          <a:p>
            <a:pPr algn="ctr">
              <a:defRPr/>
            </a:pPr>
            <a:r>
              <a:rPr lang="en-US" sz="2400" dirty="0" err="1">
                <a:solidFill>
                  <a:srgbClr val="0000FF"/>
                </a:solidFill>
                <a:ea typeface="ＭＳ Ｐゴシック" charset="0"/>
                <a:cs typeface="ＭＳ Ｐゴシック" charset="0"/>
              </a:rPr>
              <a:t>V</a:t>
            </a:r>
            <a:r>
              <a:rPr lang="en-US" sz="2400" baseline="-25000" dirty="0" err="1">
                <a:solidFill>
                  <a:srgbClr val="0000FF"/>
                </a:solidFill>
                <a:ea typeface="ＭＳ Ｐゴシック" charset="0"/>
                <a:cs typeface="ＭＳ Ｐゴシック" charset="0"/>
              </a:rPr>
              <a:t>read</a:t>
            </a:r>
            <a:r>
              <a:rPr lang="en-US" sz="2400" dirty="0">
                <a:solidFill>
                  <a:srgbClr val="0000FF"/>
                </a:solidFill>
                <a:ea typeface="ＭＳ Ｐゴシック" charset="0"/>
                <a:cs typeface="ＭＳ Ｐゴシック" charset="0"/>
              </a:rPr>
              <a:t> = 2.5 V</a:t>
            </a:r>
          </a:p>
        </p:txBody>
      </p:sp>
      <p:sp>
        <p:nvSpPr>
          <p:cNvPr id="219" name="TextBox 218"/>
          <p:cNvSpPr txBox="1"/>
          <p:nvPr/>
        </p:nvSpPr>
        <p:spPr>
          <a:xfrm>
            <a:off x="254000" y="1530350"/>
            <a:ext cx="1835150" cy="460375"/>
          </a:xfrm>
          <a:prstGeom prst="rect">
            <a:avLst/>
          </a:prstGeom>
          <a:noFill/>
        </p:spPr>
        <p:txBody>
          <a:bodyPr>
            <a:spAutoFit/>
          </a:bodyPr>
          <a:lstStyle/>
          <a:p>
            <a:pPr algn="ctr">
              <a:defRPr/>
            </a:pPr>
            <a:r>
              <a:rPr lang="en-US" sz="2400" dirty="0" err="1">
                <a:solidFill>
                  <a:srgbClr val="00B050">
                    <a:lumMod val="75000"/>
                  </a:srgbClr>
                </a:solidFill>
                <a:ea typeface="ＭＳ Ｐゴシック" charset="0"/>
                <a:cs typeface="ＭＳ Ｐゴシック" charset="0"/>
              </a:rPr>
              <a:t>V</a:t>
            </a:r>
            <a:r>
              <a:rPr lang="en-US" sz="2400" baseline="-25000" dirty="0" err="1">
                <a:solidFill>
                  <a:srgbClr val="00B050">
                    <a:lumMod val="75000"/>
                  </a:srgbClr>
                </a:solidFill>
                <a:ea typeface="ＭＳ Ｐゴシック" charset="0"/>
                <a:cs typeface="ＭＳ Ｐゴシック" charset="0"/>
              </a:rPr>
              <a:t>pass</a:t>
            </a:r>
            <a:r>
              <a:rPr lang="en-US" sz="2400" dirty="0">
                <a:solidFill>
                  <a:srgbClr val="00B050">
                    <a:lumMod val="75000"/>
                  </a:srgbClr>
                </a:solidFill>
                <a:ea typeface="ＭＳ Ｐゴシック" charset="0"/>
                <a:cs typeface="ＭＳ Ｐゴシック" charset="0"/>
              </a:rPr>
              <a:t> = 5.0 V</a:t>
            </a:r>
          </a:p>
        </p:txBody>
      </p:sp>
      <p:sp>
        <p:nvSpPr>
          <p:cNvPr id="220" name="TextBox 219"/>
          <p:cNvSpPr txBox="1"/>
          <p:nvPr/>
        </p:nvSpPr>
        <p:spPr>
          <a:xfrm>
            <a:off x="254000" y="3751263"/>
            <a:ext cx="1835150" cy="461962"/>
          </a:xfrm>
          <a:prstGeom prst="rect">
            <a:avLst/>
          </a:prstGeom>
          <a:noFill/>
        </p:spPr>
        <p:txBody>
          <a:bodyPr>
            <a:spAutoFit/>
          </a:bodyPr>
          <a:lstStyle/>
          <a:p>
            <a:pPr algn="ctr">
              <a:defRPr/>
            </a:pPr>
            <a:r>
              <a:rPr lang="en-US" sz="2400" dirty="0" err="1">
                <a:solidFill>
                  <a:srgbClr val="00B050">
                    <a:lumMod val="75000"/>
                  </a:srgbClr>
                </a:solidFill>
                <a:ea typeface="ＭＳ Ｐゴシック" charset="0"/>
                <a:cs typeface="ＭＳ Ｐゴシック" charset="0"/>
              </a:rPr>
              <a:t>V</a:t>
            </a:r>
            <a:r>
              <a:rPr lang="en-US" sz="2400" baseline="-25000" dirty="0" err="1">
                <a:solidFill>
                  <a:srgbClr val="00B050">
                    <a:lumMod val="75000"/>
                  </a:srgbClr>
                </a:solidFill>
                <a:ea typeface="ＭＳ Ｐゴシック" charset="0"/>
                <a:cs typeface="ＭＳ Ｐゴシック" charset="0"/>
              </a:rPr>
              <a:t>pass</a:t>
            </a:r>
            <a:r>
              <a:rPr lang="en-US" sz="2400" dirty="0">
                <a:solidFill>
                  <a:srgbClr val="00B050">
                    <a:lumMod val="75000"/>
                  </a:srgbClr>
                </a:solidFill>
                <a:ea typeface="ＭＳ Ｐゴシック" charset="0"/>
                <a:cs typeface="ＭＳ Ｐゴシック" charset="0"/>
              </a:rPr>
              <a:t> = 5.0 V</a:t>
            </a:r>
          </a:p>
        </p:txBody>
      </p:sp>
      <p:sp>
        <p:nvSpPr>
          <p:cNvPr id="221" name="TextBox 220"/>
          <p:cNvSpPr txBox="1"/>
          <p:nvPr/>
        </p:nvSpPr>
        <p:spPr>
          <a:xfrm>
            <a:off x="254000" y="4862513"/>
            <a:ext cx="1835150" cy="460375"/>
          </a:xfrm>
          <a:prstGeom prst="rect">
            <a:avLst/>
          </a:prstGeom>
          <a:noFill/>
        </p:spPr>
        <p:txBody>
          <a:bodyPr>
            <a:spAutoFit/>
          </a:bodyPr>
          <a:lstStyle/>
          <a:p>
            <a:pPr algn="ctr">
              <a:defRPr/>
            </a:pPr>
            <a:r>
              <a:rPr lang="en-US" sz="2400" dirty="0" err="1">
                <a:solidFill>
                  <a:srgbClr val="00B050">
                    <a:lumMod val="75000"/>
                  </a:srgbClr>
                </a:solidFill>
                <a:ea typeface="ＭＳ Ｐゴシック" charset="0"/>
                <a:cs typeface="ＭＳ Ｐゴシック" charset="0"/>
              </a:rPr>
              <a:t>V</a:t>
            </a:r>
            <a:r>
              <a:rPr lang="en-US" sz="2400" baseline="-25000" dirty="0" err="1">
                <a:solidFill>
                  <a:srgbClr val="00B050">
                    <a:lumMod val="75000"/>
                  </a:srgbClr>
                </a:solidFill>
                <a:ea typeface="ＭＳ Ｐゴシック" charset="0"/>
                <a:cs typeface="ＭＳ Ｐゴシック" charset="0"/>
              </a:rPr>
              <a:t>pass</a:t>
            </a:r>
            <a:r>
              <a:rPr lang="en-US" sz="2400" dirty="0">
                <a:solidFill>
                  <a:srgbClr val="00B050">
                    <a:lumMod val="75000"/>
                  </a:srgbClr>
                </a:solidFill>
                <a:ea typeface="ＭＳ Ｐゴシック" charset="0"/>
                <a:cs typeface="ＭＳ Ｐゴシック" charset="0"/>
              </a:rPr>
              <a:t> = 5.0 V</a:t>
            </a:r>
          </a:p>
        </p:txBody>
      </p:sp>
      <p:sp>
        <p:nvSpPr>
          <p:cNvPr id="218" name="TextBox 217"/>
          <p:cNvSpPr txBox="1"/>
          <p:nvPr/>
        </p:nvSpPr>
        <p:spPr>
          <a:xfrm>
            <a:off x="5272088" y="6030913"/>
            <a:ext cx="844550" cy="584200"/>
          </a:xfrm>
          <a:prstGeom prst="rect">
            <a:avLst/>
          </a:prstGeom>
          <a:noFill/>
        </p:spPr>
        <p:txBody>
          <a:bodyPr>
            <a:spAutoFit/>
          </a:bodyPr>
          <a:lstStyle/>
          <a:p>
            <a:pPr algn="ctr">
              <a:defRPr/>
            </a:pPr>
            <a:r>
              <a:rPr lang="en-US" sz="3200" dirty="0">
                <a:solidFill>
                  <a:srgbClr val="00B050"/>
                </a:solidFill>
                <a:ea typeface="ＭＳ Ｐゴシック" charset="0"/>
                <a:cs typeface="ＭＳ Ｐゴシック" charset="0"/>
              </a:rPr>
              <a:t>1</a:t>
            </a:r>
          </a:p>
        </p:txBody>
      </p:sp>
      <p:sp>
        <p:nvSpPr>
          <p:cNvPr id="222" name="TextBox 221"/>
          <p:cNvSpPr txBox="1"/>
          <p:nvPr/>
        </p:nvSpPr>
        <p:spPr>
          <a:xfrm>
            <a:off x="6569075" y="6030913"/>
            <a:ext cx="844550" cy="584200"/>
          </a:xfrm>
          <a:prstGeom prst="rect">
            <a:avLst/>
          </a:prstGeom>
          <a:noFill/>
        </p:spPr>
        <p:txBody>
          <a:bodyPr>
            <a:spAutoFit/>
          </a:bodyPr>
          <a:lstStyle/>
          <a:p>
            <a:pPr algn="ctr">
              <a:defRPr/>
            </a:pPr>
            <a:r>
              <a:rPr lang="en-US" sz="3200" dirty="0">
                <a:solidFill>
                  <a:srgbClr val="00B050"/>
                </a:solidFill>
                <a:ea typeface="ＭＳ Ｐゴシック" charset="0"/>
                <a:cs typeface="ＭＳ Ｐゴシック" charset="0"/>
              </a:rPr>
              <a:t>1</a:t>
            </a:r>
          </a:p>
        </p:txBody>
      </p:sp>
      <p:sp>
        <p:nvSpPr>
          <p:cNvPr id="223" name="TextBox 222"/>
          <p:cNvSpPr txBox="1"/>
          <p:nvPr/>
        </p:nvSpPr>
        <p:spPr>
          <a:xfrm>
            <a:off x="3978275" y="6030913"/>
            <a:ext cx="844550" cy="584200"/>
          </a:xfrm>
          <a:prstGeom prst="rect">
            <a:avLst/>
          </a:prstGeom>
          <a:noFill/>
        </p:spPr>
        <p:txBody>
          <a:bodyPr>
            <a:spAutoFit/>
          </a:bodyPr>
          <a:lstStyle/>
          <a:p>
            <a:pPr algn="ctr">
              <a:defRPr/>
            </a:pPr>
            <a:r>
              <a:rPr lang="en-US" sz="3200" dirty="0">
                <a:solidFill>
                  <a:srgbClr val="FF0000"/>
                </a:solidFill>
                <a:ea typeface="ＭＳ Ｐゴシック" charset="0"/>
                <a:cs typeface="ＭＳ Ｐゴシック" charset="0"/>
              </a:rPr>
              <a:t>0</a:t>
            </a:r>
          </a:p>
        </p:txBody>
      </p:sp>
      <p:sp>
        <p:nvSpPr>
          <p:cNvPr id="224" name="TextBox 223"/>
          <p:cNvSpPr txBox="1"/>
          <p:nvPr/>
        </p:nvSpPr>
        <p:spPr>
          <a:xfrm>
            <a:off x="2668588" y="6030913"/>
            <a:ext cx="844550" cy="584200"/>
          </a:xfrm>
          <a:prstGeom prst="rect">
            <a:avLst/>
          </a:prstGeom>
          <a:noFill/>
        </p:spPr>
        <p:txBody>
          <a:bodyPr>
            <a:spAutoFit/>
          </a:bodyPr>
          <a:lstStyle/>
          <a:p>
            <a:pPr algn="ctr">
              <a:defRPr/>
            </a:pPr>
            <a:r>
              <a:rPr lang="en-US" sz="3200" dirty="0">
                <a:solidFill>
                  <a:srgbClr val="FF0000"/>
                </a:solidFill>
                <a:ea typeface="ＭＳ Ｐゴシック" charset="0"/>
                <a:cs typeface="ＭＳ Ｐゴシック" charset="0"/>
              </a:rPr>
              <a:t>0</a:t>
            </a:r>
          </a:p>
        </p:txBody>
      </p:sp>
      <p:sp>
        <p:nvSpPr>
          <p:cNvPr id="242" name="TextBox 241"/>
          <p:cNvSpPr txBox="1"/>
          <p:nvPr/>
        </p:nvSpPr>
        <p:spPr>
          <a:xfrm>
            <a:off x="463550" y="5969000"/>
            <a:ext cx="2268538" cy="830263"/>
          </a:xfrm>
          <a:prstGeom prst="rect">
            <a:avLst/>
          </a:prstGeom>
          <a:noFill/>
        </p:spPr>
        <p:txBody>
          <a:bodyPr>
            <a:spAutoFit/>
          </a:bodyPr>
          <a:lstStyle/>
          <a:p>
            <a:pPr algn="ctr">
              <a:defRPr/>
            </a:pPr>
            <a:r>
              <a:rPr lang="en-US" sz="2400" dirty="0">
                <a:solidFill>
                  <a:srgbClr val="0000FF"/>
                </a:solidFill>
                <a:ea typeface="ＭＳ Ｐゴシック" charset="0"/>
                <a:cs typeface="ＭＳ Ｐゴシック" charset="0"/>
              </a:rPr>
              <a:t>Correct values for page 2:</a:t>
            </a:r>
          </a:p>
        </p:txBody>
      </p:sp>
      <p:sp>
        <p:nvSpPr>
          <p:cNvPr id="273451" name="Slide Number Placeholder 6"/>
          <p:cNvSpPr>
            <a:spLocks noGrp="1"/>
          </p:cNvSpPr>
          <p:nvPr>
            <p:ph type="sldNum" sz="quarter" idx="12"/>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6D1E706-D33F-9145-94D0-77477036B81D}" type="slidenum">
              <a:rPr lang="en-US" sz="1200">
                <a:solidFill>
                  <a:srgbClr val="898989"/>
                </a:solidFill>
                <a:latin typeface="Calibri" charset="0"/>
              </a:rPr>
              <a:pPr eaLnBrk="1" hangingPunct="1"/>
              <a:t>367</a:t>
            </a:fld>
            <a:endParaRPr lang="en-US" sz="1200">
              <a:solidFill>
                <a:srgbClr val="898989"/>
              </a:solidFill>
              <a:latin typeface="Calibri" charset="0"/>
            </a:endParaRPr>
          </a:p>
        </p:txBody>
      </p:sp>
      <p:sp>
        <p:nvSpPr>
          <p:cNvPr id="251" name="TextBox 250"/>
          <p:cNvSpPr txBox="1"/>
          <p:nvPr/>
        </p:nvSpPr>
        <p:spPr>
          <a:xfrm>
            <a:off x="7772400" y="1762125"/>
            <a:ext cx="1004888" cy="461963"/>
          </a:xfrm>
          <a:prstGeom prst="rect">
            <a:avLst/>
          </a:prstGeom>
          <a:noFill/>
        </p:spPr>
        <p:txBody>
          <a:bodyPr wrap="none">
            <a:spAutoFit/>
          </a:bodyPr>
          <a:lstStyle/>
          <a:p>
            <a:pPr>
              <a:defRPr/>
            </a:pPr>
            <a:r>
              <a:rPr lang="en-US" sz="2400" dirty="0">
                <a:solidFill>
                  <a:prstClr val="black"/>
                </a:solidFill>
                <a:ea typeface="ＭＳ Ｐゴシック" charset="0"/>
                <a:cs typeface="ＭＳ Ｐゴシック" charset="0"/>
              </a:rPr>
              <a:t>Page 1</a:t>
            </a:r>
          </a:p>
        </p:txBody>
      </p:sp>
      <p:sp>
        <p:nvSpPr>
          <p:cNvPr id="252" name="TextBox 251"/>
          <p:cNvSpPr txBox="1"/>
          <p:nvPr/>
        </p:nvSpPr>
        <p:spPr>
          <a:xfrm>
            <a:off x="7772400" y="2873375"/>
            <a:ext cx="1004888" cy="461963"/>
          </a:xfrm>
          <a:prstGeom prst="rect">
            <a:avLst/>
          </a:prstGeom>
          <a:noFill/>
        </p:spPr>
        <p:txBody>
          <a:bodyPr wrap="none">
            <a:spAutoFit/>
          </a:bodyPr>
          <a:lstStyle/>
          <a:p>
            <a:pPr>
              <a:defRPr/>
            </a:pPr>
            <a:r>
              <a:rPr lang="en-US" sz="2400" dirty="0">
                <a:solidFill>
                  <a:prstClr val="black"/>
                </a:solidFill>
                <a:ea typeface="ＭＳ Ｐゴシック" charset="0"/>
                <a:cs typeface="ＭＳ Ｐゴシック" charset="0"/>
              </a:rPr>
              <a:t>Page 2</a:t>
            </a:r>
          </a:p>
        </p:txBody>
      </p:sp>
      <p:sp>
        <p:nvSpPr>
          <p:cNvPr id="253" name="TextBox 252"/>
          <p:cNvSpPr txBox="1"/>
          <p:nvPr/>
        </p:nvSpPr>
        <p:spPr>
          <a:xfrm>
            <a:off x="7772400" y="4010025"/>
            <a:ext cx="1004888" cy="461963"/>
          </a:xfrm>
          <a:prstGeom prst="rect">
            <a:avLst/>
          </a:prstGeom>
          <a:noFill/>
        </p:spPr>
        <p:txBody>
          <a:bodyPr wrap="none">
            <a:spAutoFit/>
          </a:bodyPr>
          <a:lstStyle/>
          <a:p>
            <a:pPr>
              <a:defRPr/>
            </a:pPr>
            <a:r>
              <a:rPr lang="en-US" sz="2400" dirty="0">
                <a:solidFill>
                  <a:prstClr val="black"/>
                </a:solidFill>
                <a:ea typeface="ＭＳ Ｐゴシック" charset="0"/>
                <a:cs typeface="ＭＳ Ｐゴシック" charset="0"/>
              </a:rPr>
              <a:t>Page 3</a:t>
            </a:r>
          </a:p>
        </p:txBody>
      </p:sp>
      <p:sp>
        <p:nvSpPr>
          <p:cNvPr id="254" name="TextBox 253"/>
          <p:cNvSpPr txBox="1"/>
          <p:nvPr/>
        </p:nvSpPr>
        <p:spPr>
          <a:xfrm>
            <a:off x="7772400" y="5100638"/>
            <a:ext cx="1004888" cy="461962"/>
          </a:xfrm>
          <a:prstGeom prst="rect">
            <a:avLst/>
          </a:prstGeom>
          <a:noFill/>
        </p:spPr>
        <p:txBody>
          <a:bodyPr wrap="none">
            <a:spAutoFit/>
          </a:bodyPr>
          <a:lstStyle/>
          <a:p>
            <a:pPr>
              <a:defRPr/>
            </a:pPr>
            <a:r>
              <a:rPr lang="en-US" sz="2400" dirty="0">
                <a:solidFill>
                  <a:prstClr val="black"/>
                </a:solidFill>
                <a:ea typeface="ＭＳ Ｐゴシック" charset="0"/>
                <a:cs typeface="ＭＳ Ｐゴシック" charset="0"/>
              </a:rPr>
              <a:t>Page 4</a:t>
            </a:r>
          </a:p>
        </p:txBody>
      </p:sp>
      <p:sp>
        <p:nvSpPr>
          <p:cNvPr id="259" name="Rectangle 258"/>
          <p:cNvSpPr/>
          <p:nvPr/>
        </p:nvSpPr>
        <p:spPr>
          <a:xfrm>
            <a:off x="1676400" y="3875088"/>
            <a:ext cx="6096000" cy="6588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white"/>
                </a:solidFill>
              </a:rPr>
              <a:t>Pass (5V)</a:t>
            </a:r>
          </a:p>
        </p:txBody>
      </p:sp>
      <p:sp>
        <p:nvSpPr>
          <p:cNvPr id="260" name="Rectangle 259"/>
          <p:cNvSpPr/>
          <p:nvPr/>
        </p:nvSpPr>
        <p:spPr>
          <a:xfrm>
            <a:off x="1676400" y="2767013"/>
            <a:ext cx="6096000" cy="6588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white"/>
                </a:solidFill>
              </a:rPr>
              <a:t>Read (2.5V)</a:t>
            </a:r>
          </a:p>
        </p:txBody>
      </p:sp>
      <p:sp>
        <p:nvSpPr>
          <p:cNvPr id="261" name="Rectangle 260"/>
          <p:cNvSpPr/>
          <p:nvPr/>
        </p:nvSpPr>
        <p:spPr>
          <a:xfrm>
            <a:off x="1676400" y="1646238"/>
            <a:ext cx="6096000" cy="6588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white"/>
                </a:solidFill>
              </a:rPr>
              <a:t>Pass (5V)</a:t>
            </a:r>
          </a:p>
        </p:txBody>
      </p:sp>
      <p:sp>
        <p:nvSpPr>
          <p:cNvPr id="262" name="Rectangle 261"/>
          <p:cNvSpPr/>
          <p:nvPr/>
        </p:nvSpPr>
        <p:spPr>
          <a:xfrm>
            <a:off x="1676400" y="4995863"/>
            <a:ext cx="6096000" cy="6604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white"/>
                </a:solidFill>
              </a:rPr>
              <a:t>Pass (5V)</a:t>
            </a:r>
          </a:p>
        </p:txBody>
      </p:sp>
    </p:spTree>
    <p:custDataLst>
      <p:tags r:id="rId1"/>
    </p:custDataLst>
    <p:extLst>
      <p:ext uri="{BB962C8B-B14F-4D97-AF65-F5344CB8AC3E}">
        <p14:creationId xmlns:p14="http://schemas.microsoft.com/office/powerpoint/2010/main" val="1437885612"/>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62"/>
                                        </p:tgtEl>
                                        <p:attrNameLst>
                                          <p:attrName>style.visibility</p:attrName>
                                        </p:attrNameLst>
                                      </p:cBhvr>
                                      <p:to>
                                        <p:strVal val="visible"/>
                                      </p:to>
                                    </p:set>
                                    <p:animEffect transition="in" filter="fade">
                                      <p:cBhvr>
                                        <p:cTn id="7" dur="500"/>
                                        <p:tgtEl>
                                          <p:spTgt spid="26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60"/>
                                        </p:tgtEl>
                                        <p:attrNameLst>
                                          <p:attrName>style.visibility</p:attrName>
                                        </p:attrNameLst>
                                      </p:cBhvr>
                                      <p:to>
                                        <p:strVal val="visible"/>
                                      </p:to>
                                    </p:set>
                                    <p:animEffect transition="in" filter="fade">
                                      <p:cBhvr>
                                        <p:cTn id="10" dur="500"/>
                                        <p:tgtEl>
                                          <p:spTgt spid="26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61"/>
                                        </p:tgtEl>
                                        <p:attrNameLst>
                                          <p:attrName>style.visibility</p:attrName>
                                        </p:attrNameLst>
                                      </p:cBhvr>
                                      <p:to>
                                        <p:strVal val="visible"/>
                                      </p:to>
                                    </p:set>
                                    <p:animEffect transition="in" filter="fade">
                                      <p:cBhvr>
                                        <p:cTn id="13" dur="500"/>
                                        <p:tgtEl>
                                          <p:spTgt spid="26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59"/>
                                        </p:tgtEl>
                                        <p:attrNameLst>
                                          <p:attrName>style.visibility</p:attrName>
                                        </p:attrNameLst>
                                      </p:cBhvr>
                                      <p:to>
                                        <p:strVal val="visible"/>
                                      </p:to>
                                    </p:set>
                                    <p:animEffect transition="in" filter="fade">
                                      <p:cBhvr>
                                        <p:cTn id="16" dur="500"/>
                                        <p:tgtEl>
                                          <p:spTgt spid="25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xit" presetSubtype="0" fill="hold" grpId="1" nodeType="clickEffect">
                                  <p:stCondLst>
                                    <p:cond delay="0"/>
                                  </p:stCondLst>
                                  <p:childTnLst>
                                    <p:animEffect transition="out" filter="fade">
                                      <p:cBhvr>
                                        <p:cTn id="20" dur="500"/>
                                        <p:tgtEl>
                                          <p:spTgt spid="262"/>
                                        </p:tgtEl>
                                      </p:cBhvr>
                                    </p:animEffect>
                                    <p:set>
                                      <p:cBhvr>
                                        <p:cTn id="21" dur="1" fill="hold">
                                          <p:stCondLst>
                                            <p:cond delay="499"/>
                                          </p:stCondLst>
                                        </p:cTn>
                                        <p:tgtEl>
                                          <p:spTgt spid="262"/>
                                        </p:tgtEl>
                                        <p:attrNameLst>
                                          <p:attrName>style.visibility</p:attrName>
                                        </p:attrNameLst>
                                      </p:cBhvr>
                                      <p:to>
                                        <p:strVal val="hidden"/>
                                      </p:to>
                                    </p:set>
                                  </p:childTnLst>
                                </p:cTn>
                              </p:par>
                              <p:par>
                                <p:cTn id="22" presetID="10" presetClass="exit" presetSubtype="0" fill="hold" grpId="1" nodeType="withEffect">
                                  <p:stCondLst>
                                    <p:cond delay="0"/>
                                  </p:stCondLst>
                                  <p:childTnLst>
                                    <p:animEffect transition="out" filter="fade">
                                      <p:cBhvr>
                                        <p:cTn id="23" dur="500"/>
                                        <p:tgtEl>
                                          <p:spTgt spid="260"/>
                                        </p:tgtEl>
                                      </p:cBhvr>
                                    </p:animEffect>
                                    <p:set>
                                      <p:cBhvr>
                                        <p:cTn id="24" dur="1" fill="hold">
                                          <p:stCondLst>
                                            <p:cond delay="499"/>
                                          </p:stCondLst>
                                        </p:cTn>
                                        <p:tgtEl>
                                          <p:spTgt spid="260"/>
                                        </p:tgtEl>
                                        <p:attrNameLst>
                                          <p:attrName>style.visibility</p:attrName>
                                        </p:attrNameLst>
                                      </p:cBhvr>
                                      <p:to>
                                        <p:strVal val="hidden"/>
                                      </p:to>
                                    </p:set>
                                  </p:childTnLst>
                                </p:cTn>
                              </p:par>
                              <p:par>
                                <p:cTn id="25" presetID="10" presetClass="exit" presetSubtype="0" fill="hold" grpId="1" nodeType="withEffect">
                                  <p:stCondLst>
                                    <p:cond delay="0"/>
                                  </p:stCondLst>
                                  <p:childTnLst>
                                    <p:animEffect transition="out" filter="fade">
                                      <p:cBhvr>
                                        <p:cTn id="26" dur="500"/>
                                        <p:tgtEl>
                                          <p:spTgt spid="261"/>
                                        </p:tgtEl>
                                      </p:cBhvr>
                                    </p:animEffect>
                                    <p:set>
                                      <p:cBhvr>
                                        <p:cTn id="27" dur="1" fill="hold">
                                          <p:stCondLst>
                                            <p:cond delay="499"/>
                                          </p:stCondLst>
                                        </p:cTn>
                                        <p:tgtEl>
                                          <p:spTgt spid="261"/>
                                        </p:tgtEl>
                                        <p:attrNameLst>
                                          <p:attrName>style.visibility</p:attrName>
                                        </p:attrNameLst>
                                      </p:cBhvr>
                                      <p:to>
                                        <p:strVal val="hidden"/>
                                      </p:to>
                                    </p:set>
                                  </p:childTnLst>
                                </p:cTn>
                              </p:par>
                              <p:par>
                                <p:cTn id="28" presetID="10" presetClass="exit" presetSubtype="0" fill="hold" grpId="1" nodeType="withEffect">
                                  <p:stCondLst>
                                    <p:cond delay="0"/>
                                  </p:stCondLst>
                                  <p:childTnLst>
                                    <p:animEffect transition="out" filter="fade">
                                      <p:cBhvr>
                                        <p:cTn id="29" dur="500"/>
                                        <p:tgtEl>
                                          <p:spTgt spid="259"/>
                                        </p:tgtEl>
                                      </p:cBhvr>
                                    </p:animEffect>
                                    <p:set>
                                      <p:cBhvr>
                                        <p:cTn id="30" dur="1" fill="hold">
                                          <p:stCondLst>
                                            <p:cond delay="499"/>
                                          </p:stCondLst>
                                        </p:cTn>
                                        <p:tgtEl>
                                          <p:spTgt spid="259"/>
                                        </p:tgtEl>
                                        <p:attrNameLst>
                                          <p:attrName>style.visibility</p:attrName>
                                        </p:attrNameLst>
                                      </p:cBhvr>
                                      <p:to>
                                        <p:strVal val="hidden"/>
                                      </p:to>
                                    </p:set>
                                  </p:childTnLst>
                                </p:cTn>
                              </p:par>
                            </p:childTnLst>
                          </p:cTn>
                        </p:par>
                        <p:par>
                          <p:cTn id="31" fill="hold" nodeType="afterGroup">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219"/>
                                        </p:tgtEl>
                                        <p:attrNameLst>
                                          <p:attrName>style.visibility</p:attrName>
                                        </p:attrNameLst>
                                      </p:cBhvr>
                                      <p:to>
                                        <p:strVal val="visible"/>
                                      </p:to>
                                    </p:set>
                                    <p:animEffect transition="in" filter="fade">
                                      <p:cBhvr>
                                        <p:cTn id="34" dur="500"/>
                                        <p:tgtEl>
                                          <p:spTgt spid="219"/>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13"/>
                                        </p:tgtEl>
                                        <p:attrNameLst>
                                          <p:attrName>style.visibility</p:attrName>
                                        </p:attrNameLst>
                                      </p:cBhvr>
                                      <p:to>
                                        <p:strVal val="visible"/>
                                      </p:to>
                                    </p:set>
                                    <p:animEffect transition="in" filter="fade">
                                      <p:cBhvr>
                                        <p:cTn id="37" dur="500"/>
                                        <p:tgtEl>
                                          <p:spTgt spid="213"/>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20"/>
                                        </p:tgtEl>
                                        <p:attrNameLst>
                                          <p:attrName>style.visibility</p:attrName>
                                        </p:attrNameLst>
                                      </p:cBhvr>
                                      <p:to>
                                        <p:strVal val="visible"/>
                                      </p:to>
                                    </p:set>
                                    <p:animEffect transition="in" filter="fade">
                                      <p:cBhvr>
                                        <p:cTn id="40" dur="500"/>
                                        <p:tgtEl>
                                          <p:spTgt spid="220"/>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21"/>
                                        </p:tgtEl>
                                        <p:attrNameLst>
                                          <p:attrName>style.visibility</p:attrName>
                                        </p:attrNameLst>
                                      </p:cBhvr>
                                      <p:to>
                                        <p:strVal val="visible"/>
                                      </p:to>
                                    </p:set>
                                    <p:animEffect transition="in" filter="fade">
                                      <p:cBhvr>
                                        <p:cTn id="43" dur="500"/>
                                        <p:tgtEl>
                                          <p:spTgt spid="221"/>
                                        </p:tgtEl>
                                      </p:cBhvr>
                                    </p:animEffect>
                                  </p:childTnLst>
                                </p:cTn>
                              </p:par>
                              <p:par>
                                <p:cTn id="44" presetID="10" presetClass="entr" presetSubtype="0" fill="hold" nodeType="withEffect">
                                  <p:stCondLst>
                                    <p:cond delay="0"/>
                                  </p:stCondLst>
                                  <p:childTnLst>
                                    <p:set>
                                      <p:cBhvr>
                                        <p:cTn id="45" dur="1" fill="hold">
                                          <p:stCondLst>
                                            <p:cond delay="0"/>
                                          </p:stCondLst>
                                        </p:cTn>
                                        <p:tgtEl>
                                          <p:spTgt spid="209"/>
                                        </p:tgtEl>
                                        <p:attrNameLst>
                                          <p:attrName>style.visibility</p:attrName>
                                        </p:attrNameLst>
                                      </p:cBhvr>
                                      <p:to>
                                        <p:strVal val="visible"/>
                                      </p:to>
                                    </p:set>
                                    <p:animEffect transition="in" filter="fade">
                                      <p:cBhvr>
                                        <p:cTn id="46" dur="500"/>
                                        <p:tgtEl>
                                          <p:spTgt spid="209"/>
                                        </p:tgtEl>
                                      </p:cBhvr>
                                    </p:animEffect>
                                  </p:childTnLst>
                                </p:cTn>
                              </p:par>
                              <p:par>
                                <p:cTn id="47" presetID="10" presetClass="entr" presetSubtype="0" fill="hold" nodeType="withEffect">
                                  <p:stCondLst>
                                    <p:cond delay="0"/>
                                  </p:stCondLst>
                                  <p:childTnLst>
                                    <p:set>
                                      <p:cBhvr>
                                        <p:cTn id="48" dur="1" fill="hold">
                                          <p:stCondLst>
                                            <p:cond delay="0"/>
                                          </p:stCondLst>
                                        </p:cTn>
                                        <p:tgtEl>
                                          <p:spTgt spid="210"/>
                                        </p:tgtEl>
                                        <p:attrNameLst>
                                          <p:attrName>style.visibility</p:attrName>
                                        </p:attrNameLst>
                                      </p:cBhvr>
                                      <p:to>
                                        <p:strVal val="visible"/>
                                      </p:to>
                                    </p:set>
                                    <p:animEffect transition="in" filter="fade">
                                      <p:cBhvr>
                                        <p:cTn id="49" dur="500"/>
                                        <p:tgtEl>
                                          <p:spTgt spid="210"/>
                                        </p:tgtEl>
                                      </p:cBhvr>
                                    </p:animEffect>
                                  </p:childTnLst>
                                </p:cTn>
                              </p:par>
                              <p:par>
                                <p:cTn id="50" presetID="10" presetClass="entr" presetSubtype="0" fill="hold" nodeType="withEffect">
                                  <p:stCondLst>
                                    <p:cond delay="0"/>
                                  </p:stCondLst>
                                  <p:childTnLst>
                                    <p:set>
                                      <p:cBhvr>
                                        <p:cTn id="51" dur="1" fill="hold">
                                          <p:stCondLst>
                                            <p:cond delay="0"/>
                                          </p:stCondLst>
                                        </p:cTn>
                                        <p:tgtEl>
                                          <p:spTgt spid="211"/>
                                        </p:tgtEl>
                                        <p:attrNameLst>
                                          <p:attrName>style.visibility</p:attrName>
                                        </p:attrNameLst>
                                      </p:cBhvr>
                                      <p:to>
                                        <p:strVal val="visible"/>
                                      </p:to>
                                    </p:set>
                                    <p:animEffect transition="in" filter="fade">
                                      <p:cBhvr>
                                        <p:cTn id="52" dur="500"/>
                                        <p:tgtEl>
                                          <p:spTgt spid="211"/>
                                        </p:tgtEl>
                                      </p:cBhvr>
                                    </p:animEffect>
                                  </p:childTnLst>
                                </p:cTn>
                              </p:par>
                              <p:par>
                                <p:cTn id="53" presetID="10" presetClass="entr" presetSubtype="0" fill="hold" nodeType="withEffect">
                                  <p:stCondLst>
                                    <p:cond delay="0"/>
                                  </p:stCondLst>
                                  <p:childTnLst>
                                    <p:set>
                                      <p:cBhvr>
                                        <p:cTn id="54" dur="1" fill="hold">
                                          <p:stCondLst>
                                            <p:cond delay="0"/>
                                          </p:stCondLst>
                                        </p:cTn>
                                        <p:tgtEl>
                                          <p:spTgt spid="212"/>
                                        </p:tgtEl>
                                        <p:attrNameLst>
                                          <p:attrName>style.visibility</p:attrName>
                                        </p:attrNameLst>
                                      </p:cBhvr>
                                      <p:to>
                                        <p:strVal val="visible"/>
                                      </p:to>
                                    </p:set>
                                    <p:animEffect transition="in" filter="fade">
                                      <p:cBhvr>
                                        <p:cTn id="55" dur="500"/>
                                        <p:tgtEl>
                                          <p:spTgt spid="212"/>
                                        </p:tgtEl>
                                      </p:cBhvr>
                                    </p:animEffect>
                                  </p:childTnLst>
                                </p:cTn>
                              </p:par>
                            </p:childTnLst>
                          </p:cTn>
                        </p:par>
                        <p:par>
                          <p:cTn id="56" fill="hold" nodeType="afterGroup">
                            <p:stCondLst>
                              <p:cond delay="1000"/>
                            </p:stCondLst>
                            <p:childTnLst>
                              <p:par>
                                <p:cTn id="57" presetID="10" presetClass="entr" presetSubtype="0" fill="hold" nodeType="afterEffect">
                                  <p:stCondLst>
                                    <p:cond delay="0"/>
                                  </p:stCondLst>
                                  <p:childTnLst>
                                    <p:set>
                                      <p:cBhvr>
                                        <p:cTn id="58" dur="1" fill="hold">
                                          <p:stCondLst>
                                            <p:cond delay="0"/>
                                          </p:stCondLst>
                                        </p:cTn>
                                        <p:tgtEl>
                                          <p:spTgt spid="15"/>
                                        </p:tgtEl>
                                        <p:attrNameLst>
                                          <p:attrName>style.visibility</p:attrName>
                                        </p:attrNameLst>
                                      </p:cBhvr>
                                      <p:to>
                                        <p:strVal val="visible"/>
                                      </p:to>
                                    </p:set>
                                    <p:animEffect transition="in" filter="fade">
                                      <p:cBhvr>
                                        <p:cTn id="59" dur="500"/>
                                        <p:tgtEl>
                                          <p:spTgt spid="15"/>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22" presetClass="entr" presetSubtype="1" fill="hold" nodeType="clickEffect">
                                  <p:stCondLst>
                                    <p:cond delay="0"/>
                                  </p:stCondLst>
                                  <p:childTnLst>
                                    <p:set>
                                      <p:cBhvr>
                                        <p:cTn id="63" dur="1" fill="hold">
                                          <p:stCondLst>
                                            <p:cond delay="0"/>
                                          </p:stCondLst>
                                        </p:cTn>
                                        <p:tgtEl>
                                          <p:spTgt spid="217"/>
                                        </p:tgtEl>
                                        <p:attrNameLst>
                                          <p:attrName>style.visibility</p:attrName>
                                        </p:attrNameLst>
                                      </p:cBhvr>
                                      <p:to>
                                        <p:strVal val="visible"/>
                                      </p:to>
                                    </p:set>
                                    <p:animEffect transition="in" filter="wipe(up)">
                                      <p:cBhvr>
                                        <p:cTn id="64" dur="500"/>
                                        <p:tgtEl>
                                          <p:spTgt spid="217"/>
                                        </p:tgtEl>
                                      </p:cBhvr>
                                    </p:animEffect>
                                  </p:childTnLst>
                                </p:cTn>
                              </p:par>
                              <p:par>
                                <p:cTn id="65" presetID="22" presetClass="entr" presetSubtype="1" fill="hold" nodeType="withEffect">
                                  <p:stCondLst>
                                    <p:cond delay="0"/>
                                  </p:stCondLst>
                                  <p:childTnLst>
                                    <p:set>
                                      <p:cBhvr>
                                        <p:cTn id="66" dur="1" fill="hold">
                                          <p:stCondLst>
                                            <p:cond delay="0"/>
                                          </p:stCondLst>
                                        </p:cTn>
                                        <p:tgtEl>
                                          <p:spTgt spid="216"/>
                                        </p:tgtEl>
                                        <p:attrNameLst>
                                          <p:attrName>style.visibility</p:attrName>
                                        </p:attrNameLst>
                                      </p:cBhvr>
                                      <p:to>
                                        <p:strVal val="visible"/>
                                      </p:to>
                                    </p:set>
                                    <p:animEffect transition="in" filter="wipe(up)">
                                      <p:cBhvr>
                                        <p:cTn id="67" dur="500"/>
                                        <p:tgtEl>
                                          <p:spTgt spid="216"/>
                                        </p:tgtEl>
                                      </p:cBhvr>
                                    </p:animEffect>
                                  </p:childTnLst>
                                </p:cTn>
                              </p:par>
                              <p:par>
                                <p:cTn id="68" presetID="22" presetClass="entr" presetSubtype="1" fill="hold" nodeType="withEffect">
                                  <p:stCondLst>
                                    <p:cond delay="0"/>
                                  </p:stCondLst>
                                  <p:childTnLst>
                                    <p:set>
                                      <p:cBhvr>
                                        <p:cTn id="69" dur="1" fill="hold">
                                          <p:stCondLst>
                                            <p:cond delay="0"/>
                                          </p:stCondLst>
                                        </p:cTn>
                                        <p:tgtEl>
                                          <p:spTgt spid="214"/>
                                        </p:tgtEl>
                                        <p:attrNameLst>
                                          <p:attrName>style.visibility</p:attrName>
                                        </p:attrNameLst>
                                      </p:cBhvr>
                                      <p:to>
                                        <p:strVal val="visible"/>
                                      </p:to>
                                    </p:set>
                                    <p:animEffect transition="in" filter="wipe(up)">
                                      <p:cBhvr>
                                        <p:cTn id="70" dur="500"/>
                                        <p:tgtEl>
                                          <p:spTgt spid="214"/>
                                        </p:tgtEl>
                                      </p:cBhvr>
                                    </p:animEffect>
                                  </p:childTnLst>
                                </p:cTn>
                              </p:par>
                              <p:par>
                                <p:cTn id="71" presetID="22" presetClass="entr" presetSubtype="1" fill="hold" nodeType="withEffect">
                                  <p:stCondLst>
                                    <p:cond delay="0"/>
                                  </p:stCondLst>
                                  <p:childTnLst>
                                    <p:set>
                                      <p:cBhvr>
                                        <p:cTn id="72" dur="1" fill="hold">
                                          <p:stCondLst>
                                            <p:cond delay="0"/>
                                          </p:stCondLst>
                                        </p:cTn>
                                        <p:tgtEl>
                                          <p:spTgt spid="215"/>
                                        </p:tgtEl>
                                        <p:attrNameLst>
                                          <p:attrName>style.visibility</p:attrName>
                                        </p:attrNameLst>
                                      </p:cBhvr>
                                      <p:to>
                                        <p:strVal val="visible"/>
                                      </p:to>
                                    </p:set>
                                    <p:animEffect transition="in" filter="wipe(up)">
                                      <p:cBhvr>
                                        <p:cTn id="73" dur="500"/>
                                        <p:tgtEl>
                                          <p:spTgt spid="215"/>
                                        </p:tgtEl>
                                      </p:cBhvr>
                                    </p:animEffect>
                                  </p:childTnLst>
                                </p:cTn>
                              </p:par>
                            </p:childTnLst>
                          </p:cTn>
                        </p:par>
                        <p:par>
                          <p:cTn id="74" fill="hold" nodeType="afterGroup">
                            <p:stCondLst>
                              <p:cond delay="500"/>
                            </p:stCondLst>
                            <p:childTnLst>
                              <p:par>
                                <p:cTn id="75" presetID="22" presetClass="entr" presetSubtype="1" fill="hold" grpId="0" nodeType="afterEffect">
                                  <p:stCondLst>
                                    <p:cond delay="0"/>
                                  </p:stCondLst>
                                  <p:childTnLst>
                                    <p:set>
                                      <p:cBhvr>
                                        <p:cTn id="76" dur="1" fill="hold">
                                          <p:stCondLst>
                                            <p:cond delay="0"/>
                                          </p:stCondLst>
                                        </p:cTn>
                                        <p:tgtEl>
                                          <p:spTgt spid="222"/>
                                        </p:tgtEl>
                                        <p:attrNameLst>
                                          <p:attrName>style.visibility</p:attrName>
                                        </p:attrNameLst>
                                      </p:cBhvr>
                                      <p:to>
                                        <p:strVal val="visible"/>
                                      </p:to>
                                    </p:set>
                                    <p:animEffect transition="in" filter="wipe(up)">
                                      <p:cBhvr>
                                        <p:cTn id="77" dur="500"/>
                                        <p:tgtEl>
                                          <p:spTgt spid="222"/>
                                        </p:tgtEl>
                                      </p:cBhvr>
                                    </p:animEffect>
                                  </p:childTnLst>
                                </p:cTn>
                              </p:par>
                              <p:par>
                                <p:cTn id="78" presetID="22" presetClass="entr" presetSubtype="1" fill="hold" grpId="0" nodeType="withEffect">
                                  <p:stCondLst>
                                    <p:cond delay="0"/>
                                  </p:stCondLst>
                                  <p:childTnLst>
                                    <p:set>
                                      <p:cBhvr>
                                        <p:cTn id="79" dur="1" fill="hold">
                                          <p:stCondLst>
                                            <p:cond delay="0"/>
                                          </p:stCondLst>
                                        </p:cTn>
                                        <p:tgtEl>
                                          <p:spTgt spid="218"/>
                                        </p:tgtEl>
                                        <p:attrNameLst>
                                          <p:attrName>style.visibility</p:attrName>
                                        </p:attrNameLst>
                                      </p:cBhvr>
                                      <p:to>
                                        <p:strVal val="visible"/>
                                      </p:to>
                                    </p:set>
                                    <p:animEffect transition="in" filter="wipe(up)">
                                      <p:cBhvr>
                                        <p:cTn id="80" dur="500"/>
                                        <p:tgtEl>
                                          <p:spTgt spid="218"/>
                                        </p:tgtEl>
                                      </p:cBhvr>
                                    </p:animEffect>
                                  </p:childTnLst>
                                </p:cTn>
                              </p:par>
                              <p:par>
                                <p:cTn id="81" presetID="22" presetClass="entr" presetSubtype="1" fill="hold" grpId="0" nodeType="withEffect">
                                  <p:stCondLst>
                                    <p:cond delay="0"/>
                                  </p:stCondLst>
                                  <p:childTnLst>
                                    <p:set>
                                      <p:cBhvr>
                                        <p:cTn id="82" dur="1" fill="hold">
                                          <p:stCondLst>
                                            <p:cond delay="0"/>
                                          </p:stCondLst>
                                        </p:cTn>
                                        <p:tgtEl>
                                          <p:spTgt spid="223"/>
                                        </p:tgtEl>
                                        <p:attrNameLst>
                                          <p:attrName>style.visibility</p:attrName>
                                        </p:attrNameLst>
                                      </p:cBhvr>
                                      <p:to>
                                        <p:strVal val="visible"/>
                                      </p:to>
                                    </p:set>
                                    <p:animEffect transition="in" filter="wipe(up)">
                                      <p:cBhvr>
                                        <p:cTn id="83" dur="500"/>
                                        <p:tgtEl>
                                          <p:spTgt spid="223"/>
                                        </p:tgtEl>
                                      </p:cBhvr>
                                    </p:animEffect>
                                  </p:childTnLst>
                                </p:cTn>
                              </p:par>
                              <p:par>
                                <p:cTn id="84" presetID="22" presetClass="entr" presetSubtype="1" fill="hold" grpId="0" nodeType="withEffect">
                                  <p:stCondLst>
                                    <p:cond delay="0"/>
                                  </p:stCondLst>
                                  <p:childTnLst>
                                    <p:set>
                                      <p:cBhvr>
                                        <p:cTn id="85" dur="1" fill="hold">
                                          <p:stCondLst>
                                            <p:cond delay="0"/>
                                          </p:stCondLst>
                                        </p:cTn>
                                        <p:tgtEl>
                                          <p:spTgt spid="224"/>
                                        </p:tgtEl>
                                        <p:attrNameLst>
                                          <p:attrName>style.visibility</p:attrName>
                                        </p:attrNameLst>
                                      </p:cBhvr>
                                      <p:to>
                                        <p:strVal val="visible"/>
                                      </p:to>
                                    </p:set>
                                    <p:animEffect transition="in" filter="wipe(up)">
                                      <p:cBhvr>
                                        <p:cTn id="86" dur="500"/>
                                        <p:tgtEl>
                                          <p:spTgt spid="224"/>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42"/>
                                        </p:tgtEl>
                                        <p:attrNameLst>
                                          <p:attrName>style.visibility</p:attrName>
                                        </p:attrNameLst>
                                      </p:cBhvr>
                                      <p:to>
                                        <p:strVal val="visible"/>
                                      </p:to>
                                    </p:set>
                                    <p:animEffect transition="in" filter="fade">
                                      <p:cBhvr>
                                        <p:cTn id="89"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3" grpId="0"/>
      <p:bldP spid="219" grpId="0"/>
      <p:bldP spid="220" grpId="0"/>
      <p:bldP spid="221" grpId="0"/>
      <p:bldP spid="218" grpId="0"/>
      <p:bldP spid="222" grpId="0"/>
      <p:bldP spid="223" grpId="0"/>
      <p:bldP spid="224" grpId="0"/>
      <p:bldP spid="242" grpId="0"/>
      <p:bldP spid="259" grpId="0" animBg="1"/>
      <p:bldP spid="259" grpId="1" animBg="1"/>
      <p:bldP spid="260" grpId="0" animBg="1"/>
      <p:bldP spid="260" grpId="1" animBg="1"/>
      <p:bldP spid="261" grpId="0" animBg="1"/>
      <p:bldP spid="261" grpId="1" animBg="1"/>
      <p:bldP spid="262" grpId="0" animBg="1"/>
      <p:bldP spid="262" grpId="1" animBg="1"/>
    </p:bld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spc="-150" dirty="0" smtClean="0">
                <a:ea typeface="+mj-ea"/>
                <a:cs typeface="+mj-cs"/>
              </a:rPr>
              <a:t>Read Disturb Problem: “Weak Programming” Effect</a:t>
            </a:r>
            <a:endParaRPr lang="en-US" spc="-150" dirty="0">
              <a:ea typeface="+mj-ea"/>
              <a:cs typeface="+mj-cs"/>
            </a:endParaRPr>
          </a:p>
        </p:txBody>
      </p:sp>
      <p:cxnSp>
        <p:nvCxnSpPr>
          <p:cNvPr id="3" name="Straight Connector 2"/>
          <p:cNvCxnSpPr/>
          <p:nvPr/>
        </p:nvCxnSpPr>
        <p:spPr>
          <a:xfrm>
            <a:off x="1676400" y="198120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1676400" y="3097213"/>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1676400" y="4213225"/>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676400" y="534035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5462" name="Group 6"/>
          <p:cNvGrpSpPr>
            <a:grpSpLocks/>
          </p:cNvGrpSpPr>
          <p:nvPr/>
        </p:nvGrpSpPr>
        <p:grpSpPr bwMode="auto">
          <a:xfrm>
            <a:off x="2135188" y="1182688"/>
            <a:ext cx="969962" cy="1601787"/>
            <a:chOff x="3079798" y="1981201"/>
            <a:chExt cx="1631998" cy="2694885"/>
          </a:xfrm>
        </p:grpSpPr>
        <p:cxnSp>
          <p:nvCxnSpPr>
            <p:cNvPr id="8" name="Straight Connector 7"/>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3" name="Group 15"/>
          <p:cNvGrpSpPr>
            <a:grpSpLocks/>
          </p:cNvGrpSpPr>
          <p:nvPr/>
        </p:nvGrpSpPr>
        <p:grpSpPr bwMode="auto">
          <a:xfrm>
            <a:off x="3429000" y="1173163"/>
            <a:ext cx="971550" cy="1601787"/>
            <a:chOff x="3079798" y="1981201"/>
            <a:chExt cx="1631998" cy="2694885"/>
          </a:xfrm>
        </p:grpSpPr>
        <p:cxnSp>
          <p:nvCxnSpPr>
            <p:cNvPr id="17" name="Straight Connector 16"/>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4202464" y="2878606"/>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4202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a:off x="4202464" y="3773339"/>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954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3706465"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6200000">
              <a:off x="3393132" y="3027328"/>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4" name="Group 24"/>
          <p:cNvGrpSpPr>
            <a:grpSpLocks/>
          </p:cNvGrpSpPr>
          <p:nvPr/>
        </p:nvGrpSpPr>
        <p:grpSpPr bwMode="auto">
          <a:xfrm>
            <a:off x="4724400" y="1182688"/>
            <a:ext cx="969963" cy="1601787"/>
            <a:chOff x="3079798" y="1981201"/>
            <a:chExt cx="1631998" cy="2694885"/>
          </a:xfrm>
        </p:grpSpPr>
        <p:cxnSp>
          <p:nvCxnSpPr>
            <p:cNvPr id="26" name="Straight Connector 25"/>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5" name="Group 33"/>
          <p:cNvGrpSpPr>
            <a:grpSpLocks/>
          </p:cNvGrpSpPr>
          <p:nvPr/>
        </p:nvGrpSpPr>
        <p:grpSpPr bwMode="auto">
          <a:xfrm>
            <a:off x="6018213" y="1173163"/>
            <a:ext cx="969962" cy="1601787"/>
            <a:chOff x="3079798" y="1981201"/>
            <a:chExt cx="1631998" cy="2694885"/>
          </a:xfrm>
        </p:grpSpPr>
        <p:cxnSp>
          <p:nvCxnSpPr>
            <p:cNvPr id="35" name="Straight Connector 34"/>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6" name="Group 42"/>
          <p:cNvGrpSpPr>
            <a:grpSpLocks/>
          </p:cNvGrpSpPr>
          <p:nvPr/>
        </p:nvGrpSpPr>
        <p:grpSpPr bwMode="auto">
          <a:xfrm>
            <a:off x="2135188" y="2301875"/>
            <a:ext cx="969962" cy="1601788"/>
            <a:chOff x="3079798" y="1981201"/>
            <a:chExt cx="1631998" cy="2694885"/>
          </a:xfrm>
        </p:grpSpPr>
        <p:cxnSp>
          <p:nvCxnSpPr>
            <p:cNvPr id="44" name="Straight Connector 43"/>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7" name="Group 51"/>
          <p:cNvGrpSpPr>
            <a:grpSpLocks/>
          </p:cNvGrpSpPr>
          <p:nvPr/>
        </p:nvGrpSpPr>
        <p:grpSpPr bwMode="auto">
          <a:xfrm>
            <a:off x="3429000" y="2292350"/>
            <a:ext cx="971550" cy="1601788"/>
            <a:chOff x="3079798" y="1981201"/>
            <a:chExt cx="1631998" cy="2694885"/>
          </a:xfrm>
        </p:grpSpPr>
        <p:cxnSp>
          <p:nvCxnSpPr>
            <p:cNvPr id="53" name="Straight Connector 52"/>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8" name="Group 60"/>
          <p:cNvGrpSpPr>
            <a:grpSpLocks/>
          </p:cNvGrpSpPr>
          <p:nvPr/>
        </p:nvGrpSpPr>
        <p:grpSpPr bwMode="auto">
          <a:xfrm>
            <a:off x="4724400" y="2301875"/>
            <a:ext cx="969963" cy="1601788"/>
            <a:chOff x="3079798" y="1981201"/>
            <a:chExt cx="1631998" cy="2694885"/>
          </a:xfrm>
        </p:grpSpPr>
        <p:cxnSp>
          <p:nvCxnSpPr>
            <p:cNvPr id="62" name="Straight Connector 6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a:off x="4201629" y="2878605"/>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420162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4201629" y="3773340"/>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370749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a:off x="3393645" y="3026816"/>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9" name="Group 69"/>
          <p:cNvGrpSpPr>
            <a:grpSpLocks/>
          </p:cNvGrpSpPr>
          <p:nvPr/>
        </p:nvGrpSpPr>
        <p:grpSpPr bwMode="auto">
          <a:xfrm>
            <a:off x="6018213" y="2292350"/>
            <a:ext cx="969962" cy="1601788"/>
            <a:chOff x="3079798" y="1981201"/>
            <a:chExt cx="1631998" cy="2694885"/>
          </a:xfrm>
        </p:grpSpPr>
        <p:cxnSp>
          <p:nvCxnSpPr>
            <p:cNvPr id="71" name="Straight Connector 70"/>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0" name="Group 78"/>
          <p:cNvGrpSpPr>
            <a:grpSpLocks/>
          </p:cNvGrpSpPr>
          <p:nvPr/>
        </p:nvGrpSpPr>
        <p:grpSpPr bwMode="auto">
          <a:xfrm>
            <a:off x="2135188" y="3414713"/>
            <a:ext cx="969962" cy="1601787"/>
            <a:chOff x="3079798" y="1981201"/>
            <a:chExt cx="1631998" cy="2694885"/>
          </a:xfrm>
        </p:grpSpPr>
        <p:cxnSp>
          <p:nvCxnSpPr>
            <p:cNvPr id="80" name="Straight Connector 79"/>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1" name="Group 87"/>
          <p:cNvGrpSpPr>
            <a:grpSpLocks/>
          </p:cNvGrpSpPr>
          <p:nvPr/>
        </p:nvGrpSpPr>
        <p:grpSpPr bwMode="auto">
          <a:xfrm>
            <a:off x="3429000" y="3403600"/>
            <a:ext cx="971550" cy="1601788"/>
            <a:chOff x="3079798" y="1981201"/>
            <a:chExt cx="1631998" cy="2694885"/>
          </a:xfrm>
        </p:grpSpPr>
        <p:cxnSp>
          <p:nvCxnSpPr>
            <p:cNvPr id="89" name="Straight Connector 88"/>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2" name="Group 96"/>
          <p:cNvGrpSpPr>
            <a:grpSpLocks/>
          </p:cNvGrpSpPr>
          <p:nvPr/>
        </p:nvGrpSpPr>
        <p:grpSpPr bwMode="auto">
          <a:xfrm>
            <a:off x="4724400" y="3414713"/>
            <a:ext cx="969963" cy="1601787"/>
            <a:chOff x="3079798" y="1981201"/>
            <a:chExt cx="1631998" cy="2694885"/>
          </a:xfrm>
        </p:grpSpPr>
        <p:cxnSp>
          <p:nvCxnSpPr>
            <p:cNvPr id="98" name="Straight Connector 97"/>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3" name="Group 105"/>
          <p:cNvGrpSpPr>
            <a:grpSpLocks/>
          </p:cNvGrpSpPr>
          <p:nvPr/>
        </p:nvGrpSpPr>
        <p:grpSpPr bwMode="auto">
          <a:xfrm>
            <a:off x="6018213" y="3403600"/>
            <a:ext cx="969962" cy="1601788"/>
            <a:chOff x="3079798" y="1981201"/>
            <a:chExt cx="1631998" cy="2694885"/>
          </a:xfrm>
        </p:grpSpPr>
        <p:cxnSp>
          <p:nvCxnSpPr>
            <p:cNvPr id="107" name="Straight Connector 106"/>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4" name="Group 114"/>
          <p:cNvGrpSpPr>
            <a:grpSpLocks/>
          </p:cNvGrpSpPr>
          <p:nvPr/>
        </p:nvGrpSpPr>
        <p:grpSpPr bwMode="auto">
          <a:xfrm>
            <a:off x="2135188" y="4535488"/>
            <a:ext cx="969962" cy="1601787"/>
            <a:chOff x="3079798" y="1981201"/>
            <a:chExt cx="1631998" cy="2694885"/>
          </a:xfrm>
        </p:grpSpPr>
        <p:cxnSp>
          <p:nvCxnSpPr>
            <p:cNvPr id="116" name="Straight Connector 115"/>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5" name="Group 123"/>
          <p:cNvGrpSpPr>
            <a:grpSpLocks/>
          </p:cNvGrpSpPr>
          <p:nvPr/>
        </p:nvGrpSpPr>
        <p:grpSpPr bwMode="auto">
          <a:xfrm>
            <a:off x="3429000" y="4525963"/>
            <a:ext cx="971550" cy="1601787"/>
            <a:chOff x="3079798" y="1981201"/>
            <a:chExt cx="1631998" cy="2694885"/>
          </a:xfrm>
        </p:grpSpPr>
        <p:cxnSp>
          <p:nvCxnSpPr>
            <p:cNvPr id="125" name="Straight Connector 124"/>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flipH="1">
              <a:off x="4202464" y="2878606"/>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4202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flipH="1">
              <a:off x="4202464" y="3773339"/>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a:off x="3954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a:off x="3706465"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p:nvPr/>
          </p:nvCxnSpPr>
          <p:spPr>
            <a:xfrm rot="16200000">
              <a:off x="3393132" y="3027328"/>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6" name="Group 132"/>
          <p:cNvGrpSpPr>
            <a:grpSpLocks/>
          </p:cNvGrpSpPr>
          <p:nvPr/>
        </p:nvGrpSpPr>
        <p:grpSpPr bwMode="auto">
          <a:xfrm>
            <a:off x="4724400" y="4535488"/>
            <a:ext cx="969963" cy="1601787"/>
            <a:chOff x="3079798" y="1981201"/>
            <a:chExt cx="1631998" cy="2694885"/>
          </a:xfrm>
        </p:grpSpPr>
        <p:cxnSp>
          <p:nvCxnSpPr>
            <p:cNvPr id="134" name="Straight Connector 133"/>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7" name="Group 141"/>
          <p:cNvGrpSpPr>
            <a:grpSpLocks/>
          </p:cNvGrpSpPr>
          <p:nvPr/>
        </p:nvGrpSpPr>
        <p:grpSpPr bwMode="auto">
          <a:xfrm>
            <a:off x="6018213" y="4525963"/>
            <a:ext cx="969962" cy="1601787"/>
            <a:chOff x="3079798" y="1981201"/>
            <a:chExt cx="1631998" cy="2694885"/>
          </a:xfrm>
        </p:grpSpPr>
        <p:cxnSp>
          <p:nvCxnSpPr>
            <p:cNvPr id="143" name="Straight Connector 142"/>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8" name="Group 150"/>
          <p:cNvGrpSpPr>
            <a:grpSpLocks/>
          </p:cNvGrpSpPr>
          <p:nvPr/>
        </p:nvGrpSpPr>
        <p:grpSpPr bwMode="auto">
          <a:xfrm>
            <a:off x="2781300" y="1644650"/>
            <a:ext cx="4535488" cy="4014788"/>
            <a:chOff x="3851647" y="1427070"/>
            <a:chExt cx="4535195" cy="4014933"/>
          </a:xfrm>
        </p:grpSpPr>
        <p:sp>
          <p:nvSpPr>
            <p:cNvPr id="152" name="Oval 151"/>
            <p:cNvSpPr/>
            <p:nvPr/>
          </p:nvSpPr>
          <p:spPr>
            <a:xfrm>
              <a:off x="3851647" y="1436595"/>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defTabSz="0">
                <a:defRPr/>
              </a:pPr>
              <a:endParaRPr lang="en-US" sz="2000" spc="-150" dirty="0">
                <a:solidFill>
                  <a:prstClr val="white"/>
                </a:solidFill>
              </a:endParaRPr>
            </a:p>
          </p:txBody>
        </p:sp>
        <p:sp>
          <p:nvSpPr>
            <p:cNvPr id="153" name="Oval 152"/>
            <p:cNvSpPr/>
            <p:nvPr/>
          </p:nvSpPr>
          <p:spPr>
            <a:xfrm>
              <a:off x="5145376" y="1427070"/>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54" name="Oval 153"/>
            <p:cNvSpPr/>
            <p:nvPr/>
          </p:nvSpPr>
          <p:spPr>
            <a:xfrm>
              <a:off x="6440693" y="1436595"/>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55" name="Oval 154"/>
            <p:cNvSpPr/>
            <p:nvPr/>
          </p:nvSpPr>
          <p:spPr>
            <a:xfrm>
              <a:off x="7734421" y="1427070"/>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56" name="Oval 155"/>
            <p:cNvSpPr/>
            <p:nvPr/>
          </p:nvSpPr>
          <p:spPr>
            <a:xfrm>
              <a:off x="3851647" y="2555824"/>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57" name="Oval 156"/>
            <p:cNvSpPr/>
            <p:nvPr/>
          </p:nvSpPr>
          <p:spPr>
            <a:xfrm>
              <a:off x="5145376" y="2546298"/>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58" name="Oval 157"/>
            <p:cNvSpPr/>
            <p:nvPr/>
          </p:nvSpPr>
          <p:spPr>
            <a:xfrm>
              <a:off x="6440693" y="2555824"/>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59" name="Oval 158"/>
            <p:cNvSpPr/>
            <p:nvPr/>
          </p:nvSpPr>
          <p:spPr>
            <a:xfrm>
              <a:off x="7734421" y="2546298"/>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0" name="Oval 159"/>
            <p:cNvSpPr/>
            <p:nvPr/>
          </p:nvSpPr>
          <p:spPr>
            <a:xfrm>
              <a:off x="3851647" y="3668701"/>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1" name="Oval 160"/>
            <p:cNvSpPr/>
            <p:nvPr/>
          </p:nvSpPr>
          <p:spPr>
            <a:xfrm>
              <a:off x="5145376" y="3657589"/>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2" name="Oval 161"/>
            <p:cNvSpPr/>
            <p:nvPr/>
          </p:nvSpPr>
          <p:spPr>
            <a:xfrm>
              <a:off x="6440693" y="3668701"/>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3" name="Oval 162"/>
            <p:cNvSpPr/>
            <p:nvPr/>
          </p:nvSpPr>
          <p:spPr>
            <a:xfrm>
              <a:off x="7734421" y="3657589"/>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4" name="Oval 163"/>
            <p:cNvSpPr/>
            <p:nvPr/>
          </p:nvSpPr>
          <p:spPr>
            <a:xfrm>
              <a:off x="3851647" y="4789516"/>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5" name="Oval 164"/>
            <p:cNvSpPr/>
            <p:nvPr/>
          </p:nvSpPr>
          <p:spPr>
            <a:xfrm>
              <a:off x="5145376" y="4779991"/>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6" name="Oval 165"/>
            <p:cNvSpPr/>
            <p:nvPr/>
          </p:nvSpPr>
          <p:spPr>
            <a:xfrm>
              <a:off x="6440693" y="4789516"/>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7" name="Oval 166"/>
            <p:cNvSpPr/>
            <p:nvPr/>
          </p:nvSpPr>
          <p:spPr>
            <a:xfrm>
              <a:off x="7734421" y="4779991"/>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grpSp>
      <p:sp>
        <p:nvSpPr>
          <p:cNvPr id="168" name="TextBox 167"/>
          <p:cNvSpPr txBox="1"/>
          <p:nvPr/>
        </p:nvSpPr>
        <p:spPr>
          <a:xfrm>
            <a:off x="2732088" y="1727200"/>
            <a:ext cx="747712"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3.0V</a:t>
            </a:r>
          </a:p>
        </p:txBody>
      </p:sp>
      <p:sp>
        <p:nvSpPr>
          <p:cNvPr id="169" name="TextBox 168"/>
          <p:cNvSpPr txBox="1"/>
          <p:nvPr/>
        </p:nvSpPr>
        <p:spPr>
          <a:xfrm>
            <a:off x="4035425" y="1727200"/>
            <a:ext cx="747713"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3.8V</a:t>
            </a:r>
          </a:p>
        </p:txBody>
      </p:sp>
      <p:sp>
        <p:nvSpPr>
          <p:cNvPr id="170" name="TextBox 169"/>
          <p:cNvSpPr txBox="1"/>
          <p:nvPr/>
        </p:nvSpPr>
        <p:spPr>
          <a:xfrm>
            <a:off x="5322888" y="1727200"/>
            <a:ext cx="747712"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3.9V</a:t>
            </a:r>
          </a:p>
        </p:txBody>
      </p:sp>
      <p:sp>
        <p:nvSpPr>
          <p:cNvPr id="171" name="TextBox 170"/>
          <p:cNvSpPr txBox="1"/>
          <p:nvPr/>
        </p:nvSpPr>
        <p:spPr>
          <a:xfrm>
            <a:off x="6610350" y="1727200"/>
            <a:ext cx="747713"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4.8V</a:t>
            </a:r>
          </a:p>
        </p:txBody>
      </p:sp>
      <p:sp>
        <p:nvSpPr>
          <p:cNvPr id="172" name="TextBox 171"/>
          <p:cNvSpPr txBox="1"/>
          <p:nvPr/>
        </p:nvSpPr>
        <p:spPr>
          <a:xfrm>
            <a:off x="2732088" y="2863850"/>
            <a:ext cx="747712"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3.5V</a:t>
            </a:r>
          </a:p>
        </p:txBody>
      </p:sp>
      <p:sp>
        <p:nvSpPr>
          <p:cNvPr id="173" name="TextBox 172"/>
          <p:cNvSpPr txBox="1"/>
          <p:nvPr/>
        </p:nvSpPr>
        <p:spPr>
          <a:xfrm>
            <a:off x="4035425" y="2863850"/>
            <a:ext cx="747713"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2.9V</a:t>
            </a:r>
          </a:p>
        </p:txBody>
      </p:sp>
      <p:sp>
        <p:nvSpPr>
          <p:cNvPr id="174" name="TextBox 173"/>
          <p:cNvSpPr txBox="1"/>
          <p:nvPr/>
        </p:nvSpPr>
        <p:spPr>
          <a:xfrm>
            <a:off x="5322888" y="2863850"/>
            <a:ext cx="747712"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2.4V</a:t>
            </a:r>
          </a:p>
        </p:txBody>
      </p:sp>
      <p:sp>
        <p:nvSpPr>
          <p:cNvPr id="175" name="TextBox 174"/>
          <p:cNvSpPr txBox="1"/>
          <p:nvPr/>
        </p:nvSpPr>
        <p:spPr>
          <a:xfrm>
            <a:off x="6610350" y="2863850"/>
            <a:ext cx="747713"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2.1V</a:t>
            </a:r>
          </a:p>
        </p:txBody>
      </p:sp>
      <p:sp>
        <p:nvSpPr>
          <p:cNvPr id="176" name="TextBox 175"/>
          <p:cNvSpPr txBox="1"/>
          <p:nvPr/>
        </p:nvSpPr>
        <p:spPr>
          <a:xfrm>
            <a:off x="2733675" y="3976688"/>
            <a:ext cx="747713"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2.2V</a:t>
            </a:r>
          </a:p>
        </p:txBody>
      </p:sp>
      <p:sp>
        <p:nvSpPr>
          <p:cNvPr id="177" name="TextBox 176"/>
          <p:cNvSpPr txBox="1"/>
          <p:nvPr/>
        </p:nvSpPr>
        <p:spPr>
          <a:xfrm>
            <a:off x="4037013" y="3976688"/>
            <a:ext cx="747712"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4.3V</a:t>
            </a:r>
          </a:p>
        </p:txBody>
      </p:sp>
      <p:sp>
        <p:nvSpPr>
          <p:cNvPr id="178" name="TextBox 177"/>
          <p:cNvSpPr txBox="1"/>
          <p:nvPr/>
        </p:nvSpPr>
        <p:spPr>
          <a:xfrm>
            <a:off x="5324475" y="3976688"/>
            <a:ext cx="747713"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4.6V</a:t>
            </a:r>
          </a:p>
        </p:txBody>
      </p:sp>
      <p:sp>
        <p:nvSpPr>
          <p:cNvPr id="179" name="TextBox 178"/>
          <p:cNvSpPr txBox="1"/>
          <p:nvPr/>
        </p:nvSpPr>
        <p:spPr>
          <a:xfrm>
            <a:off x="6611938" y="3976688"/>
            <a:ext cx="747712"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1.8V</a:t>
            </a:r>
          </a:p>
        </p:txBody>
      </p:sp>
      <p:sp>
        <p:nvSpPr>
          <p:cNvPr id="180" name="TextBox 179"/>
          <p:cNvSpPr txBox="1"/>
          <p:nvPr/>
        </p:nvSpPr>
        <p:spPr>
          <a:xfrm>
            <a:off x="2732088" y="5097463"/>
            <a:ext cx="747712"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3.5V</a:t>
            </a:r>
          </a:p>
        </p:txBody>
      </p:sp>
      <p:sp>
        <p:nvSpPr>
          <p:cNvPr id="181" name="TextBox 180"/>
          <p:cNvSpPr txBox="1"/>
          <p:nvPr/>
        </p:nvSpPr>
        <p:spPr>
          <a:xfrm>
            <a:off x="4035425" y="5097463"/>
            <a:ext cx="747713"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2.3V</a:t>
            </a:r>
          </a:p>
        </p:txBody>
      </p:sp>
      <p:sp>
        <p:nvSpPr>
          <p:cNvPr id="182" name="TextBox 181"/>
          <p:cNvSpPr txBox="1"/>
          <p:nvPr/>
        </p:nvSpPr>
        <p:spPr>
          <a:xfrm>
            <a:off x="5322888" y="5097463"/>
            <a:ext cx="747712"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1.9V</a:t>
            </a:r>
          </a:p>
        </p:txBody>
      </p:sp>
      <p:sp>
        <p:nvSpPr>
          <p:cNvPr id="183" name="TextBox 182"/>
          <p:cNvSpPr txBox="1"/>
          <p:nvPr/>
        </p:nvSpPr>
        <p:spPr>
          <a:xfrm>
            <a:off x="6610350" y="5097463"/>
            <a:ext cx="747713"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4.3V</a:t>
            </a:r>
          </a:p>
        </p:txBody>
      </p:sp>
      <p:sp>
        <p:nvSpPr>
          <p:cNvPr id="188" name="TextBox 187"/>
          <p:cNvSpPr txBox="1"/>
          <p:nvPr/>
        </p:nvSpPr>
        <p:spPr>
          <a:xfrm>
            <a:off x="990600" y="6396038"/>
            <a:ext cx="7478713" cy="461962"/>
          </a:xfrm>
          <a:prstGeom prst="rect">
            <a:avLst/>
          </a:prstGeom>
          <a:noFill/>
        </p:spPr>
        <p:txBody>
          <a:bodyPr>
            <a:spAutoFit/>
          </a:bodyPr>
          <a:lstStyle/>
          <a:p>
            <a:pPr>
              <a:defRPr/>
            </a:pPr>
            <a:r>
              <a:rPr lang="en-US" sz="2400" dirty="0">
                <a:solidFill>
                  <a:srgbClr val="0000FF"/>
                </a:solidFill>
                <a:ea typeface="ＭＳ Ｐゴシック" charset="0"/>
                <a:cs typeface="ＭＳ Ｐゴシック" charset="0"/>
              </a:rPr>
              <a:t>Repeatedly read page 3 (or any page other than page 2)</a:t>
            </a:r>
          </a:p>
        </p:txBody>
      </p:sp>
      <p:sp>
        <p:nvSpPr>
          <p:cNvPr id="275496" name="Slide Number Placeholder 188"/>
          <p:cNvSpPr>
            <a:spLocks noGrp="1"/>
          </p:cNvSpPr>
          <p:nvPr>
            <p:ph type="sldNum" sz="quarter" idx="12"/>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8C8181F-60E9-2445-9F07-EED147A49496}" type="slidenum">
              <a:rPr lang="en-US" sz="1200">
                <a:solidFill>
                  <a:srgbClr val="898989"/>
                </a:solidFill>
                <a:latin typeface="Calibri" charset="0"/>
              </a:rPr>
              <a:pPr eaLnBrk="1" hangingPunct="1"/>
              <a:t>368</a:t>
            </a:fld>
            <a:endParaRPr lang="en-US" sz="1200">
              <a:solidFill>
                <a:srgbClr val="898989"/>
              </a:solidFill>
              <a:latin typeface="Calibri" charset="0"/>
            </a:endParaRPr>
          </a:p>
        </p:txBody>
      </p:sp>
      <p:sp>
        <p:nvSpPr>
          <p:cNvPr id="194" name="Rectangle 193"/>
          <p:cNvSpPr/>
          <p:nvPr/>
        </p:nvSpPr>
        <p:spPr>
          <a:xfrm>
            <a:off x="1676400" y="3875088"/>
            <a:ext cx="6096000" cy="6588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white"/>
                </a:solidFill>
              </a:rPr>
              <a:t>Read (2.5V)</a:t>
            </a:r>
          </a:p>
        </p:txBody>
      </p:sp>
      <p:sp>
        <p:nvSpPr>
          <p:cNvPr id="195" name="Rectangle 194"/>
          <p:cNvSpPr/>
          <p:nvPr/>
        </p:nvSpPr>
        <p:spPr>
          <a:xfrm>
            <a:off x="1676400" y="2767013"/>
            <a:ext cx="6096000" cy="6588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white"/>
                </a:solidFill>
              </a:rPr>
              <a:t>Pass (5V)</a:t>
            </a:r>
          </a:p>
        </p:txBody>
      </p:sp>
      <p:sp>
        <p:nvSpPr>
          <p:cNvPr id="196" name="Rectangle 195"/>
          <p:cNvSpPr/>
          <p:nvPr/>
        </p:nvSpPr>
        <p:spPr>
          <a:xfrm>
            <a:off x="1676400" y="1646238"/>
            <a:ext cx="6096000" cy="6588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white"/>
                </a:solidFill>
              </a:rPr>
              <a:t>Pass (5V)</a:t>
            </a:r>
          </a:p>
        </p:txBody>
      </p:sp>
      <p:sp>
        <p:nvSpPr>
          <p:cNvPr id="197" name="Rectangle 196"/>
          <p:cNvSpPr/>
          <p:nvPr/>
        </p:nvSpPr>
        <p:spPr>
          <a:xfrm>
            <a:off x="1676400" y="4995863"/>
            <a:ext cx="6096000" cy="6604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white"/>
                </a:solidFill>
              </a:rPr>
              <a:t>Pass (5V)</a:t>
            </a:r>
          </a:p>
        </p:txBody>
      </p:sp>
      <p:grpSp>
        <p:nvGrpSpPr>
          <p:cNvPr id="187" name="Group 186"/>
          <p:cNvGrpSpPr>
            <a:grpSpLocks/>
          </p:cNvGrpSpPr>
          <p:nvPr/>
        </p:nvGrpSpPr>
        <p:grpSpPr bwMode="auto">
          <a:xfrm>
            <a:off x="5473700" y="1643063"/>
            <a:ext cx="588963" cy="4011612"/>
            <a:chOff x="5474003" y="1643758"/>
            <a:chExt cx="588273" cy="4010786"/>
          </a:xfrm>
        </p:grpSpPr>
        <p:sp>
          <p:nvSpPr>
            <p:cNvPr id="186" name="Lightning Bolt 185"/>
            <p:cNvSpPr/>
            <p:nvPr/>
          </p:nvSpPr>
          <p:spPr>
            <a:xfrm>
              <a:off x="5474003" y="1643758"/>
              <a:ext cx="523261" cy="657090"/>
            </a:xfrm>
            <a:prstGeom prst="lightningBol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193" name="Lightning Bolt 192"/>
            <p:cNvSpPr/>
            <p:nvPr/>
          </p:nvSpPr>
          <p:spPr>
            <a:xfrm>
              <a:off x="5493031" y="2762715"/>
              <a:ext cx="524847" cy="657090"/>
            </a:xfrm>
            <a:prstGeom prst="lightningBol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199" name="Lightning Bolt 198"/>
            <p:cNvSpPr/>
            <p:nvPr/>
          </p:nvSpPr>
          <p:spPr>
            <a:xfrm>
              <a:off x="5539015" y="4997454"/>
              <a:ext cx="523261" cy="657090"/>
            </a:xfrm>
            <a:prstGeom prst="lightningBol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grpSp>
      <p:sp>
        <p:nvSpPr>
          <p:cNvPr id="216" name="TextBox 215"/>
          <p:cNvSpPr txBox="1"/>
          <p:nvPr/>
        </p:nvSpPr>
        <p:spPr>
          <a:xfrm>
            <a:off x="7772400" y="1762125"/>
            <a:ext cx="1004888" cy="461963"/>
          </a:xfrm>
          <a:prstGeom prst="rect">
            <a:avLst/>
          </a:prstGeom>
          <a:noFill/>
        </p:spPr>
        <p:txBody>
          <a:bodyPr wrap="none">
            <a:spAutoFit/>
          </a:bodyPr>
          <a:lstStyle/>
          <a:p>
            <a:pPr>
              <a:defRPr/>
            </a:pPr>
            <a:r>
              <a:rPr lang="en-US" sz="2400" dirty="0">
                <a:solidFill>
                  <a:prstClr val="black"/>
                </a:solidFill>
                <a:ea typeface="ＭＳ Ｐゴシック" charset="0"/>
                <a:cs typeface="ＭＳ Ｐゴシック" charset="0"/>
              </a:rPr>
              <a:t>Page 1</a:t>
            </a:r>
          </a:p>
        </p:txBody>
      </p:sp>
      <p:sp>
        <p:nvSpPr>
          <p:cNvPr id="217" name="TextBox 216"/>
          <p:cNvSpPr txBox="1"/>
          <p:nvPr/>
        </p:nvSpPr>
        <p:spPr>
          <a:xfrm>
            <a:off x="7772400" y="2873375"/>
            <a:ext cx="1004888" cy="461963"/>
          </a:xfrm>
          <a:prstGeom prst="rect">
            <a:avLst/>
          </a:prstGeom>
          <a:noFill/>
        </p:spPr>
        <p:txBody>
          <a:bodyPr wrap="none">
            <a:spAutoFit/>
          </a:bodyPr>
          <a:lstStyle/>
          <a:p>
            <a:pPr>
              <a:defRPr/>
            </a:pPr>
            <a:r>
              <a:rPr lang="en-US" sz="2400" dirty="0">
                <a:solidFill>
                  <a:prstClr val="black"/>
                </a:solidFill>
                <a:ea typeface="ＭＳ Ｐゴシック" charset="0"/>
                <a:cs typeface="ＭＳ Ｐゴシック" charset="0"/>
              </a:rPr>
              <a:t>Page 2</a:t>
            </a:r>
          </a:p>
        </p:txBody>
      </p:sp>
      <p:sp>
        <p:nvSpPr>
          <p:cNvPr id="218" name="TextBox 217"/>
          <p:cNvSpPr txBox="1"/>
          <p:nvPr/>
        </p:nvSpPr>
        <p:spPr>
          <a:xfrm>
            <a:off x="7772400" y="4010025"/>
            <a:ext cx="1004888" cy="461963"/>
          </a:xfrm>
          <a:prstGeom prst="rect">
            <a:avLst/>
          </a:prstGeom>
          <a:noFill/>
        </p:spPr>
        <p:txBody>
          <a:bodyPr wrap="none">
            <a:spAutoFit/>
          </a:bodyPr>
          <a:lstStyle/>
          <a:p>
            <a:pPr>
              <a:defRPr/>
            </a:pPr>
            <a:r>
              <a:rPr lang="en-US" sz="2400" dirty="0">
                <a:solidFill>
                  <a:prstClr val="black"/>
                </a:solidFill>
                <a:ea typeface="ＭＳ Ｐゴシック" charset="0"/>
                <a:cs typeface="ＭＳ Ｐゴシック" charset="0"/>
              </a:rPr>
              <a:t>Page 3</a:t>
            </a:r>
          </a:p>
        </p:txBody>
      </p:sp>
      <p:sp>
        <p:nvSpPr>
          <p:cNvPr id="219" name="TextBox 218"/>
          <p:cNvSpPr txBox="1"/>
          <p:nvPr/>
        </p:nvSpPr>
        <p:spPr>
          <a:xfrm>
            <a:off x="7772400" y="5100638"/>
            <a:ext cx="1004888" cy="461962"/>
          </a:xfrm>
          <a:prstGeom prst="rect">
            <a:avLst/>
          </a:prstGeom>
          <a:noFill/>
        </p:spPr>
        <p:txBody>
          <a:bodyPr wrap="none">
            <a:spAutoFit/>
          </a:bodyPr>
          <a:lstStyle/>
          <a:p>
            <a:pPr>
              <a:defRPr/>
            </a:pPr>
            <a:r>
              <a:rPr lang="en-US" sz="2400" dirty="0">
                <a:solidFill>
                  <a:prstClr val="black"/>
                </a:solidFill>
                <a:ea typeface="ＭＳ Ｐゴシック" charset="0"/>
                <a:cs typeface="ＭＳ Ｐゴシック" charset="0"/>
              </a:rPr>
              <a:t>Page 4</a:t>
            </a:r>
          </a:p>
        </p:txBody>
      </p:sp>
      <p:sp>
        <p:nvSpPr>
          <p:cNvPr id="198" name="Rectangle 197"/>
          <p:cNvSpPr/>
          <p:nvPr/>
        </p:nvSpPr>
        <p:spPr>
          <a:xfrm>
            <a:off x="2655888" y="6146800"/>
            <a:ext cx="4757737" cy="3270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Tree>
    <p:custDataLst>
      <p:tags r:id="rId1"/>
    </p:custDataLst>
    <p:extLst>
      <p:ext uri="{BB962C8B-B14F-4D97-AF65-F5344CB8AC3E}">
        <p14:creationId xmlns:p14="http://schemas.microsoft.com/office/powerpoint/2010/main" val="11516817"/>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8"/>
                                        </p:tgtEl>
                                        <p:attrNameLst>
                                          <p:attrName>style.visibility</p:attrName>
                                        </p:attrNameLst>
                                      </p:cBhvr>
                                      <p:to>
                                        <p:strVal val="visible"/>
                                      </p:to>
                                    </p:set>
                                    <p:animEffect transition="in" filter="fade">
                                      <p:cBhvr>
                                        <p:cTn id="7" dur="500"/>
                                        <p:tgtEl>
                                          <p:spTgt spid="18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97"/>
                                        </p:tgtEl>
                                        <p:attrNameLst>
                                          <p:attrName>style.visibility</p:attrName>
                                        </p:attrNameLst>
                                      </p:cBhvr>
                                      <p:to>
                                        <p:strVal val="visible"/>
                                      </p:to>
                                    </p:set>
                                    <p:animEffect transition="in" filter="fade">
                                      <p:cBhvr>
                                        <p:cTn id="12" dur="500"/>
                                        <p:tgtEl>
                                          <p:spTgt spid="197"/>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95"/>
                                        </p:tgtEl>
                                        <p:attrNameLst>
                                          <p:attrName>style.visibility</p:attrName>
                                        </p:attrNameLst>
                                      </p:cBhvr>
                                      <p:to>
                                        <p:strVal val="visible"/>
                                      </p:to>
                                    </p:set>
                                    <p:animEffect transition="in" filter="fade">
                                      <p:cBhvr>
                                        <p:cTn id="15" dur="500"/>
                                        <p:tgtEl>
                                          <p:spTgt spid="19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96"/>
                                        </p:tgtEl>
                                        <p:attrNameLst>
                                          <p:attrName>style.visibility</p:attrName>
                                        </p:attrNameLst>
                                      </p:cBhvr>
                                      <p:to>
                                        <p:strVal val="visible"/>
                                      </p:to>
                                    </p:set>
                                    <p:animEffect transition="in" filter="fade">
                                      <p:cBhvr>
                                        <p:cTn id="18" dur="500"/>
                                        <p:tgtEl>
                                          <p:spTgt spid="19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94"/>
                                        </p:tgtEl>
                                        <p:attrNameLst>
                                          <p:attrName>style.visibility</p:attrName>
                                        </p:attrNameLst>
                                      </p:cBhvr>
                                      <p:to>
                                        <p:strVal val="visible"/>
                                      </p:to>
                                    </p:set>
                                    <p:animEffect transition="in" filter="fade">
                                      <p:cBhvr>
                                        <p:cTn id="21" dur="500"/>
                                        <p:tgtEl>
                                          <p:spTgt spid="194"/>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xit" presetSubtype="0" fill="hold" grpId="1" nodeType="clickEffect">
                                  <p:stCondLst>
                                    <p:cond delay="0"/>
                                  </p:stCondLst>
                                  <p:childTnLst>
                                    <p:animEffect transition="out" filter="fade">
                                      <p:cBhvr>
                                        <p:cTn id="25" dur="500"/>
                                        <p:tgtEl>
                                          <p:spTgt spid="197"/>
                                        </p:tgtEl>
                                      </p:cBhvr>
                                    </p:animEffect>
                                    <p:set>
                                      <p:cBhvr>
                                        <p:cTn id="26" dur="1" fill="hold">
                                          <p:stCondLst>
                                            <p:cond delay="499"/>
                                          </p:stCondLst>
                                        </p:cTn>
                                        <p:tgtEl>
                                          <p:spTgt spid="197"/>
                                        </p:tgtEl>
                                        <p:attrNameLst>
                                          <p:attrName>style.visibility</p:attrName>
                                        </p:attrNameLst>
                                      </p:cBhvr>
                                      <p:to>
                                        <p:strVal val="hidden"/>
                                      </p:to>
                                    </p:set>
                                  </p:childTnLst>
                                </p:cTn>
                              </p:par>
                              <p:par>
                                <p:cTn id="27" presetID="10" presetClass="exit" presetSubtype="0" fill="hold" grpId="1" nodeType="withEffect">
                                  <p:stCondLst>
                                    <p:cond delay="0"/>
                                  </p:stCondLst>
                                  <p:childTnLst>
                                    <p:animEffect transition="out" filter="fade">
                                      <p:cBhvr>
                                        <p:cTn id="28" dur="500"/>
                                        <p:tgtEl>
                                          <p:spTgt spid="195"/>
                                        </p:tgtEl>
                                      </p:cBhvr>
                                    </p:animEffect>
                                    <p:set>
                                      <p:cBhvr>
                                        <p:cTn id="29" dur="1" fill="hold">
                                          <p:stCondLst>
                                            <p:cond delay="499"/>
                                          </p:stCondLst>
                                        </p:cTn>
                                        <p:tgtEl>
                                          <p:spTgt spid="195"/>
                                        </p:tgtEl>
                                        <p:attrNameLst>
                                          <p:attrName>style.visibility</p:attrName>
                                        </p:attrNameLst>
                                      </p:cBhvr>
                                      <p:to>
                                        <p:strVal val="hidden"/>
                                      </p:to>
                                    </p:set>
                                  </p:childTnLst>
                                </p:cTn>
                              </p:par>
                              <p:par>
                                <p:cTn id="30" presetID="10" presetClass="exit" presetSubtype="0" fill="hold" grpId="1" nodeType="withEffect">
                                  <p:stCondLst>
                                    <p:cond delay="0"/>
                                  </p:stCondLst>
                                  <p:childTnLst>
                                    <p:animEffect transition="out" filter="fade">
                                      <p:cBhvr>
                                        <p:cTn id="31" dur="500"/>
                                        <p:tgtEl>
                                          <p:spTgt spid="196"/>
                                        </p:tgtEl>
                                      </p:cBhvr>
                                    </p:animEffect>
                                    <p:set>
                                      <p:cBhvr>
                                        <p:cTn id="32" dur="1" fill="hold">
                                          <p:stCondLst>
                                            <p:cond delay="499"/>
                                          </p:stCondLst>
                                        </p:cTn>
                                        <p:tgtEl>
                                          <p:spTgt spid="196"/>
                                        </p:tgtEl>
                                        <p:attrNameLst>
                                          <p:attrName>style.visibility</p:attrName>
                                        </p:attrNameLst>
                                      </p:cBhvr>
                                      <p:to>
                                        <p:strVal val="hidden"/>
                                      </p:to>
                                    </p:set>
                                  </p:childTnLst>
                                </p:cTn>
                              </p:par>
                              <p:par>
                                <p:cTn id="33" presetID="10" presetClass="exit" presetSubtype="0" fill="hold" grpId="1" nodeType="withEffect">
                                  <p:stCondLst>
                                    <p:cond delay="0"/>
                                  </p:stCondLst>
                                  <p:childTnLst>
                                    <p:animEffect transition="out" filter="fade">
                                      <p:cBhvr>
                                        <p:cTn id="34" dur="500"/>
                                        <p:tgtEl>
                                          <p:spTgt spid="194"/>
                                        </p:tgtEl>
                                      </p:cBhvr>
                                    </p:animEffect>
                                    <p:set>
                                      <p:cBhvr>
                                        <p:cTn id="35" dur="1" fill="hold">
                                          <p:stCondLst>
                                            <p:cond delay="499"/>
                                          </p:stCondLst>
                                        </p:cTn>
                                        <p:tgtEl>
                                          <p:spTgt spid="194"/>
                                        </p:tgtEl>
                                        <p:attrNameLst>
                                          <p:attrName>style.visibility</p:attrName>
                                        </p:attrNameLst>
                                      </p:cBhvr>
                                      <p:to>
                                        <p:strVal val="hidden"/>
                                      </p:to>
                                    </p:set>
                                  </p:childTnLst>
                                </p:cTn>
                              </p:par>
                            </p:childTnLst>
                          </p:cTn>
                        </p:par>
                        <p:par>
                          <p:cTn id="36" fill="hold" nodeType="afterGroup">
                            <p:stCondLst>
                              <p:cond delay="500"/>
                            </p:stCondLst>
                            <p:childTnLst>
                              <p:par>
                                <p:cTn id="37" presetID="10" presetClass="entr" presetSubtype="0" fill="hold" grpId="2" nodeType="afterEffect">
                                  <p:stCondLst>
                                    <p:cond delay="0"/>
                                  </p:stCondLst>
                                  <p:childTnLst>
                                    <p:set>
                                      <p:cBhvr>
                                        <p:cTn id="38" dur="1" fill="hold">
                                          <p:stCondLst>
                                            <p:cond delay="0"/>
                                          </p:stCondLst>
                                        </p:cTn>
                                        <p:tgtEl>
                                          <p:spTgt spid="197"/>
                                        </p:tgtEl>
                                        <p:attrNameLst>
                                          <p:attrName>style.visibility</p:attrName>
                                        </p:attrNameLst>
                                      </p:cBhvr>
                                      <p:to>
                                        <p:strVal val="visible"/>
                                      </p:to>
                                    </p:set>
                                    <p:animEffect transition="in" filter="fade">
                                      <p:cBhvr>
                                        <p:cTn id="39" dur="500"/>
                                        <p:tgtEl>
                                          <p:spTgt spid="197"/>
                                        </p:tgtEl>
                                      </p:cBhvr>
                                    </p:animEffect>
                                  </p:childTnLst>
                                </p:cTn>
                              </p:par>
                              <p:par>
                                <p:cTn id="40" presetID="10" presetClass="entr" presetSubtype="0" fill="hold" grpId="2" nodeType="withEffect">
                                  <p:stCondLst>
                                    <p:cond delay="0"/>
                                  </p:stCondLst>
                                  <p:childTnLst>
                                    <p:set>
                                      <p:cBhvr>
                                        <p:cTn id="41" dur="1" fill="hold">
                                          <p:stCondLst>
                                            <p:cond delay="0"/>
                                          </p:stCondLst>
                                        </p:cTn>
                                        <p:tgtEl>
                                          <p:spTgt spid="195"/>
                                        </p:tgtEl>
                                        <p:attrNameLst>
                                          <p:attrName>style.visibility</p:attrName>
                                        </p:attrNameLst>
                                      </p:cBhvr>
                                      <p:to>
                                        <p:strVal val="visible"/>
                                      </p:to>
                                    </p:set>
                                    <p:animEffect transition="in" filter="fade">
                                      <p:cBhvr>
                                        <p:cTn id="42" dur="500"/>
                                        <p:tgtEl>
                                          <p:spTgt spid="195"/>
                                        </p:tgtEl>
                                      </p:cBhvr>
                                    </p:animEffect>
                                  </p:childTnLst>
                                </p:cTn>
                              </p:par>
                              <p:par>
                                <p:cTn id="43" presetID="10" presetClass="entr" presetSubtype="0" fill="hold" grpId="2" nodeType="withEffect">
                                  <p:stCondLst>
                                    <p:cond delay="0"/>
                                  </p:stCondLst>
                                  <p:childTnLst>
                                    <p:set>
                                      <p:cBhvr>
                                        <p:cTn id="44" dur="1" fill="hold">
                                          <p:stCondLst>
                                            <p:cond delay="0"/>
                                          </p:stCondLst>
                                        </p:cTn>
                                        <p:tgtEl>
                                          <p:spTgt spid="196"/>
                                        </p:tgtEl>
                                        <p:attrNameLst>
                                          <p:attrName>style.visibility</p:attrName>
                                        </p:attrNameLst>
                                      </p:cBhvr>
                                      <p:to>
                                        <p:strVal val="visible"/>
                                      </p:to>
                                    </p:set>
                                    <p:animEffect transition="in" filter="fade">
                                      <p:cBhvr>
                                        <p:cTn id="45" dur="500"/>
                                        <p:tgtEl>
                                          <p:spTgt spid="196"/>
                                        </p:tgtEl>
                                      </p:cBhvr>
                                    </p:animEffect>
                                  </p:childTnLst>
                                </p:cTn>
                              </p:par>
                              <p:par>
                                <p:cTn id="46" presetID="10" presetClass="entr" presetSubtype="0" fill="hold" grpId="2" nodeType="withEffect">
                                  <p:stCondLst>
                                    <p:cond delay="0"/>
                                  </p:stCondLst>
                                  <p:childTnLst>
                                    <p:set>
                                      <p:cBhvr>
                                        <p:cTn id="47" dur="1" fill="hold">
                                          <p:stCondLst>
                                            <p:cond delay="0"/>
                                          </p:stCondLst>
                                        </p:cTn>
                                        <p:tgtEl>
                                          <p:spTgt spid="194"/>
                                        </p:tgtEl>
                                        <p:attrNameLst>
                                          <p:attrName>style.visibility</p:attrName>
                                        </p:attrNameLst>
                                      </p:cBhvr>
                                      <p:to>
                                        <p:strVal val="visible"/>
                                      </p:to>
                                    </p:set>
                                    <p:animEffect transition="in" filter="fade">
                                      <p:cBhvr>
                                        <p:cTn id="48" dur="500"/>
                                        <p:tgtEl>
                                          <p:spTgt spid="194"/>
                                        </p:tgtEl>
                                      </p:cBhvr>
                                    </p:animEffect>
                                  </p:childTnLst>
                                </p:cTn>
                              </p:par>
                            </p:childTnLst>
                          </p:cTn>
                        </p:par>
                        <p:par>
                          <p:cTn id="49" fill="hold" nodeType="afterGroup">
                            <p:stCondLst>
                              <p:cond delay="1000"/>
                            </p:stCondLst>
                            <p:childTnLst>
                              <p:par>
                                <p:cTn id="50" presetID="10" presetClass="exit" presetSubtype="0" fill="hold" grpId="3" nodeType="afterEffect">
                                  <p:stCondLst>
                                    <p:cond delay="0"/>
                                  </p:stCondLst>
                                  <p:childTnLst>
                                    <p:animEffect transition="out" filter="fade">
                                      <p:cBhvr>
                                        <p:cTn id="51" dur="500"/>
                                        <p:tgtEl>
                                          <p:spTgt spid="197"/>
                                        </p:tgtEl>
                                      </p:cBhvr>
                                    </p:animEffect>
                                    <p:set>
                                      <p:cBhvr>
                                        <p:cTn id="52" dur="1" fill="hold">
                                          <p:stCondLst>
                                            <p:cond delay="499"/>
                                          </p:stCondLst>
                                        </p:cTn>
                                        <p:tgtEl>
                                          <p:spTgt spid="197"/>
                                        </p:tgtEl>
                                        <p:attrNameLst>
                                          <p:attrName>style.visibility</p:attrName>
                                        </p:attrNameLst>
                                      </p:cBhvr>
                                      <p:to>
                                        <p:strVal val="hidden"/>
                                      </p:to>
                                    </p:set>
                                  </p:childTnLst>
                                </p:cTn>
                              </p:par>
                              <p:par>
                                <p:cTn id="53" presetID="10" presetClass="exit" presetSubtype="0" fill="hold" grpId="3" nodeType="withEffect">
                                  <p:stCondLst>
                                    <p:cond delay="0"/>
                                  </p:stCondLst>
                                  <p:childTnLst>
                                    <p:animEffect transition="out" filter="fade">
                                      <p:cBhvr>
                                        <p:cTn id="54" dur="500"/>
                                        <p:tgtEl>
                                          <p:spTgt spid="195"/>
                                        </p:tgtEl>
                                      </p:cBhvr>
                                    </p:animEffect>
                                    <p:set>
                                      <p:cBhvr>
                                        <p:cTn id="55" dur="1" fill="hold">
                                          <p:stCondLst>
                                            <p:cond delay="499"/>
                                          </p:stCondLst>
                                        </p:cTn>
                                        <p:tgtEl>
                                          <p:spTgt spid="195"/>
                                        </p:tgtEl>
                                        <p:attrNameLst>
                                          <p:attrName>style.visibility</p:attrName>
                                        </p:attrNameLst>
                                      </p:cBhvr>
                                      <p:to>
                                        <p:strVal val="hidden"/>
                                      </p:to>
                                    </p:set>
                                  </p:childTnLst>
                                </p:cTn>
                              </p:par>
                              <p:par>
                                <p:cTn id="56" presetID="10" presetClass="exit" presetSubtype="0" fill="hold" grpId="3" nodeType="withEffect">
                                  <p:stCondLst>
                                    <p:cond delay="0"/>
                                  </p:stCondLst>
                                  <p:childTnLst>
                                    <p:animEffect transition="out" filter="fade">
                                      <p:cBhvr>
                                        <p:cTn id="57" dur="500"/>
                                        <p:tgtEl>
                                          <p:spTgt spid="196"/>
                                        </p:tgtEl>
                                      </p:cBhvr>
                                    </p:animEffect>
                                    <p:set>
                                      <p:cBhvr>
                                        <p:cTn id="58" dur="1" fill="hold">
                                          <p:stCondLst>
                                            <p:cond delay="499"/>
                                          </p:stCondLst>
                                        </p:cTn>
                                        <p:tgtEl>
                                          <p:spTgt spid="196"/>
                                        </p:tgtEl>
                                        <p:attrNameLst>
                                          <p:attrName>style.visibility</p:attrName>
                                        </p:attrNameLst>
                                      </p:cBhvr>
                                      <p:to>
                                        <p:strVal val="hidden"/>
                                      </p:to>
                                    </p:set>
                                  </p:childTnLst>
                                </p:cTn>
                              </p:par>
                              <p:par>
                                <p:cTn id="59" presetID="10" presetClass="exit" presetSubtype="0" fill="hold" grpId="3" nodeType="withEffect">
                                  <p:stCondLst>
                                    <p:cond delay="0"/>
                                  </p:stCondLst>
                                  <p:childTnLst>
                                    <p:animEffect transition="out" filter="fade">
                                      <p:cBhvr>
                                        <p:cTn id="60" dur="500"/>
                                        <p:tgtEl>
                                          <p:spTgt spid="194"/>
                                        </p:tgtEl>
                                      </p:cBhvr>
                                    </p:animEffect>
                                    <p:set>
                                      <p:cBhvr>
                                        <p:cTn id="61" dur="1" fill="hold">
                                          <p:stCondLst>
                                            <p:cond delay="499"/>
                                          </p:stCondLst>
                                        </p:cTn>
                                        <p:tgtEl>
                                          <p:spTgt spid="194"/>
                                        </p:tgtEl>
                                        <p:attrNameLst>
                                          <p:attrName>style.visibility</p:attrName>
                                        </p:attrNameLst>
                                      </p:cBhvr>
                                      <p:to>
                                        <p:strVal val="hidden"/>
                                      </p:to>
                                    </p:set>
                                  </p:childTnLst>
                                </p:cTn>
                              </p:par>
                            </p:childTnLst>
                          </p:cTn>
                        </p:par>
                        <p:par>
                          <p:cTn id="62" fill="hold" nodeType="afterGroup">
                            <p:stCondLst>
                              <p:cond delay="1500"/>
                            </p:stCondLst>
                            <p:childTnLst>
                              <p:par>
                                <p:cTn id="63" presetID="10" presetClass="entr" presetSubtype="0" fill="hold" grpId="4" nodeType="afterEffect">
                                  <p:stCondLst>
                                    <p:cond delay="0"/>
                                  </p:stCondLst>
                                  <p:childTnLst>
                                    <p:set>
                                      <p:cBhvr>
                                        <p:cTn id="64" dur="1" fill="hold">
                                          <p:stCondLst>
                                            <p:cond delay="0"/>
                                          </p:stCondLst>
                                        </p:cTn>
                                        <p:tgtEl>
                                          <p:spTgt spid="197"/>
                                        </p:tgtEl>
                                        <p:attrNameLst>
                                          <p:attrName>style.visibility</p:attrName>
                                        </p:attrNameLst>
                                      </p:cBhvr>
                                      <p:to>
                                        <p:strVal val="visible"/>
                                      </p:to>
                                    </p:set>
                                    <p:animEffect transition="in" filter="fade">
                                      <p:cBhvr>
                                        <p:cTn id="65" dur="500"/>
                                        <p:tgtEl>
                                          <p:spTgt spid="197"/>
                                        </p:tgtEl>
                                      </p:cBhvr>
                                    </p:animEffect>
                                  </p:childTnLst>
                                </p:cTn>
                              </p:par>
                              <p:par>
                                <p:cTn id="66" presetID="10" presetClass="entr" presetSubtype="0" fill="hold" grpId="4" nodeType="withEffect">
                                  <p:stCondLst>
                                    <p:cond delay="0"/>
                                  </p:stCondLst>
                                  <p:childTnLst>
                                    <p:set>
                                      <p:cBhvr>
                                        <p:cTn id="67" dur="1" fill="hold">
                                          <p:stCondLst>
                                            <p:cond delay="0"/>
                                          </p:stCondLst>
                                        </p:cTn>
                                        <p:tgtEl>
                                          <p:spTgt spid="195"/>
                                        </p:tgtEl>
                                        <p:attrNameLst>
                                          <p:attrName>style.visibility</p:attrName>
                                        </p:attrNameLst>
                                      </p:cBhvr>
                                      <p:to>
                                        <p:strVal val="visible"/>
                                      </p:to>
                                    </p:set>
                                    <p:animEffect transition="in" filter="fade">
                                      <p:cBhvr>
                                        <p:cTn id="68" dur="500"/>
                                        <p:tgtEl>
                                          <p:spTgt spid="195"/>
                                        </p:tgtEl>
                                      </p:cBhvr>
                                    </p:animEffect>
                                  </p:childTnLst>
                                </p:cTn>
                              </p:par>
                              <p:par>
                                <p:cTn id="69" presetID="10" presetClass="entr" presetSubtype="0" fill="hold" grpId="4" nodeType="withEffect">
                                  <p:stCondLst>
                                    <p:cond delay="0"/>
                                  </p:stCondLst>
                                  <p:childTnLst>
                                    <p:set>
                                      <p:cBhvr>
                                        <p:cTn id="70" dur="1" fill="hold">
                                          <p:stCondLst>
                                            <p:cond delay="0"/>
                                          </p:stCondLst>
                                        </p:cTn>
                                        <p:tgtEl>
                                          <p:spTgt spid="196"/>
                                        </p:tgtEl>
                                        <p:attrNameLst>
                                          <p:attrName>style.visibility</p:attrName>
                                        </p:attrNameLst>
                                      </p:cBhvr>
                                      <p:to>
                                        <p:strVal val="visible"/>
                                      </p:to>
                                    </p:set>
                                    <p:animEffect transition="in" filter="fade">
                                      <p:cBhvr>
                                        <p:cTn id="71" dur="500"/>
                                        <p:tgtEl>
                                          <p:spTgt spid="196"/>
                                        </p:tgtEl>
                                      </p:cBhvr>
                                    </p:animEffect>
                                  </p:childTnLst>
                                </p:cTn>
                              </p:par>
                              <p:par>
                                <p:cTn id="72" presetID="10" presetClass="entr" presetSubtype="0" fill="hold" grpId="4" nodeType="withEffect">
                                  <p:stCondLst>
                                    <p:cond delay="0"/>
                                  </p:stCondLst>
                                  <p:childTnLst>
                                    <p:set>
                                      <p:cBhvr>
                                        <p:cTn id="73" dur="1" fill="hold">
                                          <p:stCondLst>
                                            <p:cond delay="0"/>
                                          </p:stCondLst>
                                        </p:cTn>
                                        <p:tgtEl>
                                          <p:spTgt spid="194"/>
                                        </p:tgtEl>
                                        <p:attrNameLst>
                                          <p:attrName>style.visibility</p:attrName>
                                        </p:attrNameLst>
                                      </p:cBhvr>
                                      <p:to>
                                        <p:strVal val="visible"/>
                                      </p:to>
                                    </p:set>
                                    <p:animEffect transition="in" filter="fade">
                                      <p:cBhvr>
                                        <p:cTn id="74" dur="500"/>
                                        <p:tgtEl>
                                          <p:spTgt spid="194"/>
                                        </p:tgtEl>
                                      </p:cBhvr>
                                    </p:animEffect>
                                  </p:childTnLst>
                                </p:cTn>
                              </p:par>
                            </p:childTnLst>
                          </p:cTn>
                        </p:par>
                        <p:par>
                          <p:cTn id="75" fill="hold" nodeType="afterGroup">
                            <p:stCondLst>
                              <p:cond delay="2000"/>
                            </p:stCondLst>
                            <p:childTnLst>
                              <p:par>
                                <p:cTn id="76" presetID="10" presetClass="entr" presetSubtype="0" fill="hold" nodeType="afterEffect">
                                  <p:stCondLst>
                                    <p:cond delay="0"/>
                                  </p:stCondLst>
                                  <p:childTnLst>
                                    <p:set>
                                      <p:cBhvr>
                                        <p:cTn id="77" dur="1" fill="hold">
                                          <p:stCondLst>
                                            <p:cond delay="0"/>
                                          </p:stCondLst>
                                        </p:cTn>
                                        <p:tgtEl>
                                          <p:spTgt spid="187"/>
                                        </p:tgtEl>
                                        <p:attrNameLst>
                                          <p:attrName>style.visibility</p:attrName>
                                        </p:attrNameLst>
                                      </p:cBhvr>
                                      <p:to>
                                        <p:strVal val="visible"/>
                                      </p:to>
                                    </p:set>
                                    <p:animEffect transition="in" filter="fade">
                                      <p:cBhvr>
                                        <p:cTn id="78" dur="500"/>
                                        <p:tgtEl>
                                          <p:spTgt spid="1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 grpId="0"/>
      <p:bldP spid="194" grpId="0" animBg="1"/>
      <p:bldP spid="194" grpId="1" animBg="1"/>
      <p:bldP spid="194" grpId="2" animBg="1"/>
      <p:bldP spid="194" grpId="3" animBg="1"/>
      <p:bldP spid="194" grpId="4" animBg="1"/>
      <p:bldP spid="195" grpId="0" animBg="1"/>
      <p:bldP spid="195" grpId="1" animBg="1"/>
      <p:bldP spid="195" grpId="2" animBg="1"/>
      <p:bldP spid="195" grpId="3" animBg="1"/>
      <p:bldP spid="195" grpId="4" animBg="1"/>
      <p:bldP spid="196" grpId="0" animBg="1"/>
      <p:bldP spid="196" grpId="1" animBg="1"/>
      <p:bldP spid="196" grpId="2" animBg="1"/>
      <p:bldP spid="196" grpId="3" animBg="1"/>
      <p:bldP spid="196" grpId="4" animBg="1"/>
      <p:bldP spid="197" grpId="0" animBg="1"/>
      <p:bldP spid="197" grpId="1" animBg="1"/>
      <p:bldP spid="197" grpId="2" animBg="1"/>
      <p:bldP spid="197" grpId="3" animBg="1"/>
      <p:bldP spid="197" grpId="4" animBg="1"/>
    </p:bld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 name="Rectangle 183"/>
          <p:cNvSpPr/>
          <p:nvPr/>
        </p:nvSpPr>
        <p:spPr>
          <a:xfrm>
            <a:off x="2655888" y="6146800"/>
            <a:ext cx="4757737" cy="3270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grpSp>
        <p:nvGrpSpPr>
          <p:cNvPr id="277506" name="Group 6"/>
          <p:cNvGrpSpPr>
            <a:grpSpLocks/>
          </p:cNvGrpSpPr>
          <p:nvPr/>
        </p:nvGrpSpPr>
        <p:grpSpPr bwMode="auto">
          <a:xfrm>
            <a:off x="2135188" y="1182688"/>
            <a:ext cx="969962" cy="1601787"/>
            <a:chOff x="3079798" y="1981201"/>
            <a:chExt cx="1631998" cy="2694885"/>
          </a:xfrm>
        </p:grpSpPr>
        <p:cxnSp>
          <p:nvCxnSpPr>
            <p:cNvPr id="8" name="Straight Connector 7"/>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07" name="Group 15"/>
          <p:cNvGrpSpPr>
            <a:grpSpLocks/>
          </p:cNvGrpSpPr>
          <p:nvPr/>
        </p:nvGrpSpPr>
        <p:grpSpPr bwMode="auto">
          <a:xfrm>
            <a:off x="3429000" y="1173163"/>
            <a:ext cx="971550" cy="1601787"/>
            <a:chOff x="3079798" y="1981201"/>
            <a:chExt cx="1631998" cy="2694885"/>
          </a:xfrm>
        </p:grpSpPr>
        <p:cxnSp>
          <p:nvCxnSpPr>
            <p:cNvPr id="17" name="Straight Connector 16"/>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4202464" y="2878606"/>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4202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a:off x="4202464" y="3773339"/>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954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3706465"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6200000">
              <a:off x="3393132" y="3027328"/>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08" name="Group 24"/>
          <p:cNvGrpSpPr>
            <a:grpSpLocks/>
          </p:cNvGrpSpPr>
          <p:nvPr/>
        </p:nvGrpSpPr>
        <p:grpSpPr bwMode="auto">
          <a:xfrm>
            <a:off x="4724400" y="1182688"/>
            <a:ext cx="969963" cy="1601787"/>
            <a:chOff x="3079798" y="1981201"/>
            <a:chExt cx="1631998" cy="2694885"/>
          </a:xfrm>
        </p:grpSpPr>
        <p:cxnSp>
          <p:nvCxnSpPr>
            <p:cNvPr id="26" name="Straight Connector 25"/>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09" name="Group 33"/>
          <p:cNvGrpSpPr>
            <a:grpSpLocks/>
          </p:cNvGrpSpPr>
          <p:nvPr/>
        </p:nvGrpSpPr>
        <p:grpSpPr bwMode="auto">
          <a:xfrm>
            <a:off x="6018213" y="1173163"/>
            <a:ext cx="969962" cy="1601787"/>
            <a:chOff x="3079798" y="1981201"/>
            <a:chExt cx="1631998" cy="2694885"/>
          </a:xfrm>
        </p:grpSpPr>
        <p:cxnSp>
          <p:nvCxnSpPr>
            <p:cNvPr id="35" name="Straight Connector 34"/>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0" name="Group 42"/>
          <p:cNvGrpSpPr>
            <a:grpSpLocks/>
          </p:cNvGrpSpPr>
          <p:nvPr/>
        </p:nvGrpSpPr>
        <p:grpSpPr bwMode="auto">
          <a:xfrm>
            <a:off x="2135188" y="2301875"/>
            <a:ext cx="969962" cy="1601788"/>
            <a:chOff x="3079798" y="1981201"/>
            <a:chExt cx="1631998" cy="2694885"/>
          </a:xfrm>
        </p:grpSpPr>
        <p:cxnSp>
          <p:nvCxnSpPr>
            <p:cNvPr id="44" name="Straight Connector 43"/>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1" name="Group 51"/>
          <p:cNvGrpSpPr>
            <a:grpSpLocks/>
          </p:cNvGrpSpPr>
          <p:nvPr/>
        </p:nvGrpSpPr>
        <p:grpSpPr bwMode="auto">
          <a:xfrm>
            <a:off x="3429000" y="2292350"/>
            <a:ext cx="971550" cy="1601788"/>
            <a:chOff x="3079798" y="1981201"/>
            <a:chExt cx="1631998" cy="2694885"/>
          </a:xfrm>
        </p:grpSpPr>
        <p:cxnSp>
          <p:nvCxnSpPr>
            <p:cNvPr id="53" name="Straight Connector 52"/>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2" name="Group 60"/>
          <p:cNvGrpSpPr>
            <a:grpSpLocks/>
          </p:cNvGrpSpPr>
          <p:nvPr/>
        </p:nvGrpSpPr>
        <p:grpSpPr bwMode="auto">
          <a:xfrm>
            <a:off x="4724400" y="2301875"/>
            <a:ext cx="969963" cy="1601788"/>
            <a:chOff x="3079798" y="1981201"/>
            <a:chExt cx="1631998" cy="2694885"/>
          </a:xfrm>
        </p:grpSpPr>
        <p:cxnSp>
          <p:nvCxnSpPr>
            <p:cNvPr id="62" name="Straight Connector 6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a:off x="4201629" y="2878605"/>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420162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4201629" y="3773340"/>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370749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a:off x="3393645" y="3026816"/>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3" name="Group 69"/>
          <p:cNvGrpSpPr>
            <a:grpSpLocks/>
          </p:cNvGrpSpPr>
          <p:nvPr/>
        </p:nvGrpSpPr>
        <p:grpSpPr bwMode="auto">
          <a:xfrm>
            <a:off x="6018213" y="2292350"/>
            <a:ext cx="969962" cy="1601788"/>
            <a:chOff x="3079798" y="1981201"/>
            <a:chExt cx="1631998" cy="2694885"/>
          </a:xfrm>
        </p:grpSpPr>
        <p:cxnSp>
          <p:nvCxnSpPr>
            <p:cNvPr id="71" name="Straight Connector 70"/>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4" name="Group 78"/>
          <p:cNvGrpSpPr>
            <a:grpSpLocks/>
          </p:cNvGrpSpPr>
          <p:nvPr/>
        </p:nvGrpSpPr>
        <p:grpSpPr bwMode="auto">
          <a:xfrm>
            <a:off x="2135188" y="3414713"/>
            <a:ext cx="969962" cy="1601787"/>
            <a:chOff x="3079798" y="1981201"/>
            <a:chExt cx="1631998" cy="2694885"/>
          </a:xfrm>
        </p:grpSpPr>
        <p:cxnSp>
          <p:nvCxnSpPr>
            <p:cNvPr id="80" name="Straight Connector 79"/>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5" name="Group 87"/>
          <p:cNvGrpSpPr>
            <a:grpSpLocks/>
          </p:cNvGrpSpPr>
          <p:nvPr/>
        </p:nvGrpSpPr>
        <p:grpSpPr bwMode="auto">
          <a:xfrm>
            <a:off x="3429000" y="3403600"/>
            <a:ext cx="971550" cy="1601788"/>
            <a:chOff x="3079798" y="1981201"/>
            <a:chExt cx="1631998" cy="2694885"/>
          </a:xfrm>
        </p:grpSpPr>
        <p:cxnSp>
          <p:nvCxnSpPr>
            <p:cNvPr id="89" name="Straight Connector 88"/>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6" name="Group 96"/>
          <p:cNvGrpSpPr>
            <a:grpSpLocks/>
          </p:cNvGrpSpPr>
          <p:nvPr/>
        </p:nvGrpSpPr>
        <p:grpSpPr bwMode="auto">
          <a:xfrm>
            <a:off x="4724400" y="3414713"/>
            <a:ext cx="969963" cy="1601787"/>
            <a:chOff x="3079798" y="1981201"/>
            <a:chExt cx="1631998" cy="2694885"/>
          </a:xfrm>
        </p:grpSpPr>
        <p:cxnSp>
          <p:nvCxnSpPr>
            <p:cNvPr id="98" name="Straight Connector 97"/>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7" name="Group 105"/>
          <p:cNvGrpSpPr>
            <a:grpSpLocks/>
          </p:cNvGrpSpPr>
          <p:nvPr/>
        </p:nvGrpSpPr>
        <p:grpSpPr bwMode="auto">
          <a:xfrm>
            <a:off x="6018213" y="3403600"/>
            <a:ext cx="969962" cy="1601788"/>
            <a:chOff x="3079798" y="1981201"/>
            <a:chExt cx="1631998" cy="2694885"/>
          </a:xfrm>
        </p:grpSpPr>
        <p:cxnSp>
          <p:nvCxnSpPr>
            <p:cNvPr id="107" name="Straight Connector 106"/>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8" name="Group 114"/>
          <p:cNvGrpSpPr>
            <a:grpSpLocks/>
          </p:cNvGrpSpPr>
          <p:nvPr/>
        </p:nvGrpSpPr>
        <p:grpSpPr bwMode="auto">
          <a:xfrm>
            <a:off x="2135188" y="4535488"/>
            <a:ext cx="969962" cy="1601787"/>
            <a:chOff x="3079798" y="1981201"/>
            <a:chExt cx="1631998" cy="2694885"/>
          </a:xfrm>
        </p:grpSpPr>
        <p:cxnSp>
          <p:nvCxnSpPr>
            <p:cNvPr id="116" name="Straight Connector 115"/>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9" name="Group 123"/>
          <p:cNvGrpSpPr>
            <a:grpSpLocks/>
          </p:cNvGrpSpPr>
          <p:nvPr/>
        </p:nvGrpSpPr>
        <p:grpSpPr bwMode="auto">
          <a:xfrm>
            <a:off x="3429000" y="4525963"/>
            <a:ext cx="971550" cy="1601787"/>
            <a:chOff x="3079798" y="1981201"/>
            <a:chExt cx="1631998" cy="2694885"/>
          </a:xfrm>
        </p:grpSpPr>
        <p:cxnSp>
          <p:nvCxnSpPr>
            <p:cNvPr id="125" name="Straight Connector 124"/>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flipH="1">
              <a:off x="4202464" y="2878606"/>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4202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flipH="1">
              <a:off x="4202464" y="3773339"/>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a:off x="3954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a:off x="3706465"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p:nvPr/>
          </p:nvCxnSpPr>
          <p:spPr>
            <a:xfrm rot="16200000">
              <a:off x="3393132" y="3027328"/>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20" name="Group 132"/>
          <p:cNvGrpSpPr>
            <a:grpSpLocks/>
          </p:cNvGrpSpPr>
          <p:nvPr/>
        </p:nvGrpSpPr>
        <p:grpSpPr bwMode="auto">
          <a:xfrm>
            <a:off x="4724400" y="4535488"/>
            <a:ext cx="969963" cy="1601787"/>
            <a:chOff x="3079798" y="1981201"/>
            <a:chExt cx="1631998" cy="2694885"/>
          </a:xfrm>
        </p:grpSpPr>
        <p:cxnSp>
          <p:nvCxnSpPr>
            <p:cNvPr id="134" name="Straight Connector 133"/>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21" name="Group 141"/>
          <p:cNvGrpSpPr>
            <a:grpSpLocks/>
          </p:cNvGrpSpPr>
          <p:nvPr/>
        </p:nvGrpSpPr>
        <p:grpSpPr bwMode="auto">
          <a:xfrm>
            <a:off x="6018213" y="4525963"/>
            <a:ext cx="969962" cy="1601787"/>
            <a:chOff x="3079798" y="1981201"/>
            <a:chExt cx="1631998" cy="2694885"/>
          </a:xfrm>
        </p:grpSpPr>
        <p:cxnSp>
          <p:nvCxnSpPr>
            <p:cNvPr id="143" name="Straight Connector 142"/>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06" name="Straight Arrow Connector 205"/>
          <p:cNvCxnSpPr/>
          <p:nvPr/>
        </p:nvCxnSpPr>
        <p:spPr>
          <a:xfrm>
            <a:off x="6973888" y="1165225"/>
            <a:ext cx="4762" cy="502920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cxnSp>
        <p:nvCxnSpPr>
          <p:cNvPr id="207" name="Straight Arrow Connector 206"/>
          <p:cNvCxnSpPr/>
          <p:nvPr/>
        </p:nvCxnSpPr>
        <p:spPr>
          <a:xfrm>
            <a:off x="4384675" y="1165225"/>
            <a:ext cx="4763" cy="1644650"/>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cxnSp>
        <p:nvCxnSpPr>
          <p:cNvPr id="208" name="Straight Arrow Connector 207"/>
          <p:cNvCxnSpPr/>
          <p:nvPr/>
        </p:nvCxnSpPr>
        <p:spPr>
          <a:xfrm>
            <a:off x="3094038" y="1152525"/>
            <a:ext cx="4762" cy="1646238"/>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cxnSp>
        <p:nvCxnSpPr>
          <p:cNvPr id="209" name="Straight Arrow Connector 208"/>
          <p:cNvCxnSpPr>
            <a:endCxn id="158" idx="0"/>
          </p:cNvCxnSpPr>
          <p:nvPr/>
        </p:nvCxnSpPr>
        <p:spPr>
          <a:xfrm>
            <a:off x="5694363" y="1173163"/>
            <a:ext cx="3175" cy="1600200"/>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sp>
        <p:nvSpPr>
          <p:cNvPr id="210" name="TextBox 209"/>
          <p:cNvSpPr txBox="1"/>
          <p:nvPr/>
        </p:nvSpPr>
        <p:spPr>
          <a:xfrm>
            <a:off x="254000" y="2657475"/>
            <a:ext cx="1835150" cy="460375"/>
          </a:xfrm>
          <a:prstGeom prst="rect">
            <a:avLst/>
          </a:prstGeom>
          <a:noFill/>
        </p:spPr>
        <p:txBody>
          <a:bodyPr>
            <a:spAutoFit/>
          </a:bodyPr>
          <a:lstStyle/>
          <a:p>
            <a:pPr algn="ctr">
              <a:defRPr/>
            </a:pPr>
            <a:r>
              <a:rPr lang="en-US" sz="2400" dirty="0" err="1">
                <a:solidFill>
                  <a:srgbClr val="0000FF"/>
                </a:solidFill>
                <a:ea typeface="ＭＳ Ｐゴシック" charset="0"/>
                <a:cs typeface="ＭＳ Ｐゴシック" charset="0"/>
              </a:rPr>
              <a:t>V</a:t>
            </a:r>
            <a:r>
              <a:rPr lang="en-US" sz="2400" baseline="-25000" dirty="0" err="1">
                <a:solidFill>
                  <a:srgbClr val="0000FF"/>
                </a:solidFill>
                <a:ea typeface="ＭＳ Ｐゴシック" charset="0"/>
                <a:cs typeface="ＭＳ Ｐゴシック" charset="0"/>
              </a:rPr>
              <a:t>read</a:t>
            </a:r>
            <a:r>
              <a:rPr lang="en-US" sz="2400" dirty="0">
                <a:solidFill>
                  <a:srgbClr val="0000FF"/>
                </a:solidFill>
                <a:ea typeface="ＭＳ Ｐゴシック" charset="0"/>
                <a:cs typeface="ＭＳ Ｐゴシック" charset="0"/>
              </a:rPr>
              <a:t> = 2.5 V</a:t>
            </a:r>
          </a:p>
        </p:txBody>
      </p:sp>
      <p:sp>
        <p:nvSpPr>
          <p:cNvPr id="211" name="TextBox 210"/>
          <p:cNvSpPr txBox="1"/>
          <p:nvPr/>
        </p:nvSpPr>
        <p:spPr>
          <a:xfrm>
            <a:off x="254000" y="1530350"/>
            <a:ext cx="1835150" cy="460375"/>
          </a:xfrm>
          <a:prstGeom prst="rect">
            <a:avLst/>
          </a:prstGeom>
          <a:noFill/>
        </p:spPr>
        <p:txBody>
          <a:bodyPr>
            <a:spAutoFit/>
          </a:bodyPr>
          <a:lstStyle/>
          <a:p>
            <a:pPr algn="ctr">
              <a:defRPr/>
            </a:pPr>
            <a:r>
              <a:rPr lang="en-US" sz="2400" dirty="0" err="1">
                <a:solidFill>
                  <a:srgbClr val="00B050">
                    <a:lumMod val="75000"/>
                  </a:srgbClr>
                </a:solidFill>
                <a:ea typeface="ＭＳ Ｐゴシック" charset="0"/>
                <a:cs typeface="ＭＳ Ｐゴシック" charset="0"/>
              </a:rPr>
              <a:t>V</a:t>
            </a:r>
            <a:r>
              <a:rPr lang="en-US" sz="2400" baseline="-25000" dirty="0" err="1">
                <a:solidFill>
                  <a:srgbClr val="00B050">
                    <a:lumMod val="75000"/>
                  </a:srgbClr>
                </a:solidFill>
                <a:ea typeface="ＭＳ Ｐゴシック" charset="0"/>
                <a:cs typeface="ＭＳ Ｐゴシック" charset="0"/>
              </a:rPr>
              <a:t>pass</a:t>
            </a:r>
            <a:r>
              <a:rPr lang="en-US" sz="2400" dirty="0">
                <a:solidFill>
                  <a:srgbClr val="00B050">
                    <a:lumMod val="75000"/>
                  </a:srgbClr>
                </a:solidFill>
                <a:ea typeface="ＭＳ Ｐゴシック" charset="0"/>
                <a:cs typeface="ＭＳ Ｐゴシック" charset="0"/>
              </a:rPr>
              <a:t> = 5.0 V</a:t>
            </a:r>
          </a:p>
        </p:txBody>
      </p:sp>
      <p:sp>
        <p:nvSpPr>
          <p:cNvPr id="212" name="TextBox 211"/>
          <p:cNvSpPr txBox="1"/>
          <p:nvPr/>
        </p:nvSpPr>
        <p:spPr>
          <a:xfrm>
            <a:off x="254000" y="3751263"/>
            <a:ext cx="1835150" cy="461962"/>
          </a:xfrm>
          <a:prstGeom prst="rect">
            <a:avLst/>
          </a:prstGeom>
          <a:noFill/>
        </p:spPr>
        <p:txBody>
          <a:bodyPr>
            <a:spAutoFit/>
          </a:bodyPr>
          <a:lstStyle/>
          <a:p>
            <a:pPr algn="ctr">
              <a:defRPr/>
            </a:pPr>
            <a:r>
              <a:rPr lang="en-US" sz="2400" dirty="0" err="1">
                <a:solidFill>
                  <a:srgbClr val="00B050">
                    <a:lumMod val="75000"/>
                  </a:srgbClr>
                </a:solidFill>
                <a:ea typeface="ＭＳ Ｐゴシック" charset="0"/>
                <a:cs typeface="ＭＳ Ｐゴシック" charset="0"/>
              </a:rPr>
              <a:t>V</a:t>
            </a:r>
            <a:r>
              <a:rPr lang="en-US" sz="2400" baseline="-25000" dirty="0" err="1">
                <a:solidFill>
                  <a:srgbClr val="00B050">
                    <a:lumMod val="75000"/>
                  </a:srgbClr>
                </a:solidFill>
                <a:ea typeface="ＭＳ Ｐゴシック" charset="0"/>
                <a:cs typeface="ＭＳ Ｐゴシック" charset="0"/>
              </a:rPr>
              <a:t>pass</a:t>
            </a:r>
            <a:r>
              <a:rPr lang="en-US" sz="2400" dirty="0">
                <a:solidFill>
                  <a:srgbClr val="00B050">
                    <a:lumMod val="75000"/>
                  </a:srgbClr>
                </a:solidFill>
                <a:ea typeface="ＭＳ Ｐゴシック" charset="0"/>
                <a:cs typeface="ＭＳ Ｐゴシック" charset="0"/>
              </a:rPr>
              <a:t> = 5.0 V</a:t>
            </a:r>
          </a:p>
        </p:txBody>
      </p:sp>
      <p:sp>
        <p:nvSpPr>
          <p:cNvPr id="213" name="TextBox 212"/>
          <p:cNvSpPr txBox="1"/>
          <p:nvPr/>
        </p:nvSpPr>
        <p:spPr>
          <a:xfrm>
            <a:off x="254000" y="4862513"/>
            <a:ext cx="1835150" cy="460375"/>
          </a:xfrm>
          <a:prstGeom prst="rect">
            <a:avLst/>
          </a:prstGeom>
          <a:noFill/>
        </p:spPr>
        <p:txBody>
          <a:bodyPr>
            <a:spAutoFit/>
          </a:bodyPr>
          <a:lstStyle/>
          <a:p>
            <a:pPr algn="ctr">
              <a:defRPr/>
            </a:pPr>
            <a:r>
              <a:rPr lang="en-US" sz="2400" dirty="0" err="1">
                <a:solidFill>
                  <a:srgbClr val="00B050">
                    <a:lumMod val="75000"/>
                  </a:srgbClr>
                </a:solidFill>
                <a:ea typeface="ＭＳ Ｐゴシック" charset="0"/>
                <a:cs typeface="ＭＳ Ｐゴシック" charset="0"/>
              </a:rPr>
              <a:t>V</a:t>
            </a:r>
            <a:r>
              <a:rPr lang="en-US" sz="2400" baseline="-25000" dirty="0" err="1">
                <a:solidFill>
                  <a:srgbClr val="00B050">
                    <a:lumMod val="75000"/>
                  </a:srgbClr>
                </a:solidFill>
                <a:ea typeface="ＭＳ Ｐゴシック" charset="0"/>
                <a:cs typeface="ＭＳ Ｐゴシック" charset="0"/>
              </a:rPr>
              <a:t>pass</a:t>
            </a:r>
            <a:r>
              <a:rPr lang="en-US" sz="2400" dirty="0">
                <a:solidFill>
                  <a:srgbClr val="00B050">
                    <a:lumMod val="75000"/>
                  </a:srgbClr>
                </a:solidFill>
                <a:ea typeface="ＭＳ Ｐゴシック" charset="0"/>
                <a:cs typeface="ＭＳ Ｐゴシック" charset="0"/>
              </a:rPr>
              <a:t> = 5.0 V</a:t>
            </a:r>
          </a:p>
        </p:txBody>
      </p:sp>
      <p:sp>
        <p:nvSpPr>
          <p:cNvPr id="214" name="TextBox 213"/>
          <p:cNvSpPr txBox="1"/>
          <p:nvPr/>
        </p:nvSpPr>
        <p:spPr>
          <a:xfrm>
            <a:off x="5272088" y="6016625"/>
            <a:ext cx="844550" cy="584200"/>
          </a:xfrm>
          <a:prstGeom prst="rect">
            <a:avLst/>
          </a:prstGeom>
          <a:noFill/>
        </p:spPr>
        <p:txBody>
          <a:bodyPr>
            <a:spAutoFit/>
          </a:bodyPr>
          <a:lstStyle/>
          <a:p>
            <a:pPr algn="ctr">
              <a:defRPr/>
            </a:pPr>
            <a:r>
              <a:rPr lang="en-US" sz="3200" dirty="0">
                <a:solidFill>
                  <a:srgbClr val="FF0000">
                    <a:lumMod val="50000"/>
                  </a:srgbClr>
                </a:solidFill>
                <a:ea typeface="ＭＳ Ｐゴシック" charset="0"/>
                <a:cs typeface="ＭＳ Ｐゴシック" charset="0"/>
              </a:rPr>
              <a:t>0</a:t>
            </a:r>
          </a:p>
        </p:txBody>
      </p:sp>
      <p:sp>
        <p:nvSpPr>
          <p:cNvPr id="215" name="TextBox 214"/>
          <p:cNvSpPr txBox="1"/>
          <p:nvPr/>
        </p:nvSpPr>
        <p:spPr>
          <a:xfrm>
            <a:off x="6569075" y="6016625"/>
            <a:ext cx="844550" cy="584200"/>
          </a:xfrm>
          <a:prstGeom prst="rect">
            <a:avLst/>
          </a:prstGeom>
          <a:noFill/>
        </p:spPr>
        <p:txBody>
          <a:bodyPr>
            <a:spAutoFit/>
          </a:bodyPr>
          <a:lstStyle/>
          <a:p>
            <a:pPr algn="ctr">
              <a:defRPr/>
            </a:pPr>
            <a:r>
              <a:rPr lang="en-US" sz="3200" dirty="0">
                <a:solidFill>
                  <a:srgbClr val="00B050"/>
                </a:solidFill>
                <a:ea typeface="ＭＳ Ｐゴシック" charset="0"/>
                <a:cs typeface="ＭＳ Ｐゴシック" charset="0"/>
              </a:rPr>
              <a:t>1</a:t>
            </a:r>
          </a:p>
        </p:txBody>
      </p:sp>
      <p:sp>
        <p:nvSpPr>
          <p:cNvPr id="216" name="TextBox 215"/>
          <p:cNvSpPr txBox="1"/>
          <p:nvPr/>
        </p:nvSpPr>
        <p:spPr>
          <a:xfrm>
            <a:off x="3978275" y="6016625"/>
            <a:ext cx="844550" cy="584200"/>
          </a:xfrm>
          <a:prstGeom prst="rect">
            <a:avLst/>
          </a:prstGeom>
          <a:noFill/>
        </p:spPr>
        <p:txBody>
          <a:bodyPr>
            <a:spAutoFit/>
          </a:bodyPr>
          <a:lstStyle/>
          <a:p>
            <a:pPr algn="ctr">
              <a:defRPr/>
            </a:pPr>
            <a:r>
              <a:rPr lang="en-US" sz="3200" dirty="0">
                <a:solidFill>
                  <a:srgbClr val="FF0000"/>
                </a:solidFill>
                <a:ea typeface="ＭＳ Ｐゴシック" charset="0"/>
                <a:cs typeface="ＭＳ Ｐゴシック" charset="0"/>
              </a:rPr>
              <a:t>0</a:t>
            </a:r>
          </a:p>
        </p:txBody>
      </p:sp>
      <p:sp>
        <p:nvSpPr>
          <p:cNvPr id="217" name="TextBox 216"/>
          <p:cNvSpPr txBox="1"/>
          <p:nvPr/>
        </p:nvSpPr>
        <p:spPr>
          <a:xfrm>
            <a:off x="2668588" y="6016625"/>
            <a:ext cx="844550" cy="584200"/>
          </a:xfrm>
          <a:prstGeom prst="rect">
            <a:avLst/>
          </a:prstGeom>
          <a:noFill/>
        </p:spPr>
        <p:txBody>
          <a:bodyPr>
            <a:spAutoFit/>
          </a:bodyPr>
          <a:lstStyle/>
          <a:p>
            <a:pPr algn="ctr">
              <a:defRPr/>
            </a:pPr>
            <a:r>
              <a:rPr lang="en-US" sz="3200" dirty="0">
                <a:solidFill>
                  <a:srgbClr val="FF0000"/>
                </a:solidFill>
                <a:ea typeface="ＭＳ Ｐゴシック" charset="0"/>
                <a:cs typeface="ＭＳ Ｐゴシック" charset="0"/>
              </a:rPr>
              <a:t>0</a:t>
            </a:r>
          </a:p>
        </p:txBody>
      </p:sp>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spc="-150" dirty="0" smtClean="0">
                <a:ea typeface="+mj-ea"/>
                <a:cs typeface="+mj-cs"/>
              </a:rPr>
              <a:t>Read Disturb Problem: “Weak Programming” Effect</a:t>
            </a:r>
            <a:endParaRPr lang="en-US" spc="-150" dirty="0">
              <a:ea typeface="+mj-ea"/>
              <a:cs typeface="+mj-cs"/>
            </a:endParaRPr>
          </a:p>
        </p:txBody>
      </p:sp>
      <p:cxnSp>
        <p:nvCxnSpPr>
          <p:cNvPr id="3" name="Straight Connector 2"/>
          <p:cNvCxnSpPr/>
          <p:nvPr/>
        </p:nvCxnSpPr>
        <p:spPr>
          <a:xfrm>
            <a:off x="1676400" y="198120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1676400" y="3097213"/>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1676400" y="4213225"/>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676400" y="534035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7539" name="Group 150"/>
          <p:cNvGrpSpPr>
            <a:grpSpLocks/>
          </p:cNvGrpSpPr>
          <p:nvPr/>
        </p:nvGrpSpPr>
        <p:grpSpPr bwMode="auto">
          <a:xfrm>
            <a:off x="2781300" y="1644650"/>
            <a:ext cx="4535488" cy="4014788"/>
            <a:chOff x="3851647" y="1427070"/>
            <a:chExt cx="4535195" cy="4014933"/>
          </a:xfrm>
        </p:grpSpPr>
        <p:sp>
          <p:nvSpPr>
            <p:cNvPr id="152" name="Oval 151"/>
            <p:cNvSpPr/>
            <p:nvPr/>
          </p:nvSpPr>
          <p:spPr>
            <a:xfrm>
              <a:off x="3851647" y="1436595"/>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defTabSz="0">
                <a:defRPr/>
              </a:pPr>
              <a:endParaRPr lang="en-US" sz="2000" spc="-150" dirty="0">
                <a:solidFill>
                  <a:prstClr val="white"/>
                </a:solidFill>
              </a:endParaRPr>
            </a:p>
          </p:txBody>
        </p:sp>
        <p:sp>
          <p:nvSpPr>
            <p:cNvPr id="153" name="Oval 152"/>
            <p:cNvSpPr/>
            <p:nvPr/>
          </p:nvSpPr>
          <p:spPr>
            <a:xfrm>
              <a:off x="5145376" y="1427070"/>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54" name="Oval 153"/>
            <p:cNvSpPr/>
            <p:nvPr/>
          </p:nvSpPr>
          <p:spPr>
            <a:xfrm>
              <a:off x="6440693" y="1436595"/>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55" name="Oval 154"/>
            <p:cNvSpPr/>
            <p:nvPr/>
          </p:nvSpPr>
          <p:spPr>
            <a:xfrm>
              <a:off x="7734421" y="1427070"/>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56" name="Oval 155"/>
            <p:cNvSpPr/>
            <p:nvPr/>
          </p:nvSpPr>
          <p:spPr>
            <a:xfrm>
              <a:off x="3851647" y="2555824"/>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57" name="Oval 156"/>
            <p:cNvSpPr/>
            <p:nvPr/>
          </p:nvSpPr>
          <p:spPr>
            <a:xfrm>
              <a:off x="5145376" y="2546298"/>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58" name="Oval 157"/>
            <p:cNvSpPr/>
            <p:nvPr/>
          </p:nvSpPr>
          <p:spPr>
            <a:xfrm>
              <a:off x="6440693" y="2555824"/>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59" name="Oval 158"/>
            <p:cNvSpPr/>
            <p:nvPr/>
          </p:nvSpPr>
          <p:spPr>
            <a:xfrm>
              <a:off x="7734421" y="2546298"/>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0" name="Oval 159"/>
            <p:cNvSpPr/>
            <p:nvPr/>
          </p:nvSpPr>
          <p:spPr>
            <a:xfrm>
              <a:off x="3851647" y="3668701"/>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1" name="Oval 160"/>
            <p:cNvSpPr/>
            <p:nvPr/>
          </p:nvSpPr>
          <p:spPr>
            <a:xfrm>
              <a:off x="5145376" y="3657589"/>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2" name="Oval 161"/>
            <p:cNvSpPr/>
            <p:nvPr/>
          </p:nvSpPr>
          <p:spPr>
            <a:xfrm>
              <a:off x="6440693" y="3668701"/>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3" name="Oval 162"/>
            <p:cNvSpPr/>
            <p:nvPr/>
          </p:nvSpPr>
          <p:spPr>
            <a:xfrm>
              <a:off x="7734421" y="3657589"/>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4" name="Oval 163"/>
            <p:cNvSpPr/>
            <p:nvPr/>
          </p:nvSpPr>
          <p:spPr>
            <a:xfrm>
              <a:off x="3851647" y="4789516"/>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5" name="Oval 164"/>
            <p:cNvSpPr/>
            <p:nvPr/>
          </p:nvSpPr>
          <p:spPr>
            <a:xfrm>
              <a:off x="5145376" y="4779991"/>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6" name="Oval 165"/>
            <p:cNvSpPr/>
            <p:nvPr/>
          </p:nvSpPr>
          <p:spPr>
            <a:xfrm>
              <a:off x="6440693" y="4789516"/>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7" name="Oval 166"/>
            <p:cNvSpPr/>
            <p:nvPr/>
          </p:nvSpPr>
          <p:spPr>
            <a:xfrm>
              <a:off x="7734421" y="4779991"/>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grpSp>
      <p:sp>
        <p:nvSpPr>
          <p:cNvPr id="188" name="TextBox 187"/>
          <p:cNvSpPr txBox="1"/>
          <p:nvPr/>
        </p:nvSpPr>
        <p:spPr>
          <a:xfrm>
            <a:off x="979488" y="6396038"/>
            <a:ext cx="8240712" cy="461962"/>
          </a:xfrm>
          <a:prstGeom prst="rect">
            <a:avLst/>
          </a:prstGeom>
          <a:noFill/>
        </p:spPr>
        <p:txBody>
          <a:bodyPr>
            <a:spAutoFit/>
          </a:bodyPr>
          <a:lstStyle/>
          <a:p>
            <a:pPr>
              <a:defRPr/>
            </a:pPr>
            <a:r>
              <a:rPr lang="en-US" sz="2400" dirty="0">
                <a:solidFill>
                  <a:srgbClr val="FF0000"/>
                </a:solidFill>
                <a:ea typeface="ＭＳ Ｐゴシック" charset="0"/>
                <a:cs typeface="ＭＳ Ｐゴシック" charset="0"/>
              </a:rPr>
              <a:t>High pass-through voltage induces “weak-programming” effect</a:t>
            </a:r>
          </a:p>
        </p:txBody>
      </p:sp>
      <p:grpSp>
        <p:nvGrpSpPr>
          <p:cNvPr id="189" name="Group 188"/>
          <p:cNvGrpSpPr>
            <a:grpSpLocks/>
          </p:cNvGrpSpPr>
          <p:nvPr/>
        </p:nvGrpSpPr>
        <p:grpSpPr bwMode="auto">
          <a:xfrm>
            <a:off x="2782888" y="1644650"/>
            <a:ext cx="4535487" cy="4014788"/>
            <a:chOff x="3851647" y="1427070"/>
            <a:chExt cx="4535195" cy="4014933"/>
          </a:xfrm>
        </p:grpSpPr>
        <p:sp>
          <p:nvSpPr>
            <p:cNvPr id="190" name="Oval 189"/>
            <p:cNvSpPr/>
            <p:nvPr/>
          </p:nvSpPr>
          <p:spPr>
            <a:xfrm>
              <a:off x="3851647" y="1436595"/>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defTabSz="0">
                <a:defRPr/>
              </a:pPr>
              <a:endParaRPr lang="en-US" sz="2000" spc="-150" dirty="0">
                <a:solidFill>
                  <a:prstClr val="white"/>
                </a:solidFill>
              </a:endParaRPr>
            </a:p>
          </p:txBody>
        </p:sp>
        <p:sp>
          <p:nvSpPr>
            <p:cNvPr id="191" name="Oval 190"/>
            <p:cNvSpPr/>
            <p:nvPr/>
          </p:nvSpPr>
          <p:spPr>
            <a:xfrm>
              <a:off x="5145376" y="1427070"/>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92" name="Oval 191"/>
            <p:cNvSpPr/>
            <p:nvPr/>
          </p:nvSpPr>
          <p:spPr>
            <a:xfrm>
              <a:off x="6440692" y="1436595"/>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93" name="Oval 192"/>
            <p:cNvSpPr/>
            <p:nvPr/>
          </p:nvSpPr>
          <p:spPr>
            <a:xfrm>
              <a:off x="7734422" y="1427070"/>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94" name="Oval 193"/>
            <p:cNvSpPr/>
            <p:nvPr/>
          </p:nvSpPr>
          <p:spPr>
            <a:xfrm>
              <a:off x="3851647" y="2555824"/>
              <a:ext cx="652420" cy="652486"/>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95" name="Oval 194"/>
            <p:cNvSpPr/>
            <p:nvPr/>
          </p:nvSpPr>
          <p:spPr>
            <a:xfrm>
              <a:off x="5145376" y="2546298"/>
              <a:ext cx="652421" cy="652486"/>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96" name="Oval 195"/>
            <p:cNvSpPr/>
            <p:nvPr/>
          </p:nvSpPr>
          <p:spPr>
            <a:xfrm>
              <a:off x="6440692" y="2555824"/>
              <a:ext cx="652421" cy="652486"/>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97" name="Oval 196"/>
            <p:cNvSpPr/>
            <p:nvPr/>
          </p:nvSpPr>
          <p:spPr>
            <a:xfrm>
              <a:off x="7734422" y="2546298"/>
              <a:ext cx="652420"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98" name="Oval 197"/>
            <p:cNvSpPr/>
            <p:nvPr/>
          </p:nvSpPr>
          <p:spPr>
            <a:xfrm>
              <a:off x="3851647" y="3668701"/>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99" name="Oval 198"/>
            <p:cNvSpPr/>
            <p:nvPr/>
          </p:nvSpPr>
          <p:spPr>
            <a:xfrm>
              <a:off x="5145376" y="3657589"/>
              <a:ext cx="652421"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00" name="Oval 199"/>
            <p:cNvSpPr/>
            <p:nvPr/>
          </p:nvSpPr>
          <p:spPr>
            <a:xfrm>
              <a:off x="6440692" y="3668701"/>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01" name="Oval 200"/>
            <p:cNvSpPr/>
            <p:nvPr/>
          </p:nvSpPr>
          <p:spPr>
            <a:xfrm>
              <a:off x="7734422" y="3657589"/>
              <a:ext cx="652420"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02" name="Oval 201"/>
            <p:cNvSpPr/>
            <p:nvPr/>
          </p:nvSpPr>
          <p:spPr>
            <a:xfrm>
              <a:off x="3851647" y="4789516"/>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03" name="Oval 202"/>
            <p:cNvSpPr/>
            <p:nvPr/>
          </p:nvSpPr>
          <p:spPr>
            <a:xfrm>
              <a:off x="5145376" y="4779991"/>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04" name="Oval 203"/>
            <p:cNvSpPr/>
            <p:nvPr/>
          </p:nvSpPr>
          <p:spPr>
            <a:xfrm>
              <a:off x="6440692" y="4789516"/>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05" name="Oval 204"/>
            <p:cNvSpPr/>
            <p:nvPr/>
          </p:nvSpPr>
          <p:spPr>
            <a:xfrm>
              <a:off x="7734422" y="4779991"/>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grpSp>
      <p:sp>
        <p:nvSpPr>
          <p:cNvPr id="168" name="TextBox 167"/>
          <p:cNvSpPr txBox="1"/>
          <p:nvPr/>
        </p:nvSpPr>
        <p:spPr>
          <a:xfrm>
            <a:off x="2732088" y="1727200"/>
            <a:ext cx="747712"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3.0V</a:t>
            </a:r>
          </a:p>
        </p:txBody>
      </p:sp>
      <p:sp>
        <p:nvSpPr>
          <p:cNvPr id="169" name="TextBox 168"/>
          <p:cNvSpPr txBox="1"/>
          <p:nvPr/>
        </p:nvSpPr>
        <p:spPr>
          <a:xfrm>
            <a:off x="4035425" y="1727200"/>
            <a:ext cx="747713"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3.8V</a:t>
            </a:r>
          </a:p>
        </p:txBody>
      </p:sp>
      <p:sp>
        <p:nvSpPr>
          <p:cNvPr id="170" name="TextBox 169"/>
          <p:cNvSpPr txBox="1"/>
          <p:nvPr/>
        </p:nvSpPr>
        <p:spPr>
          <a:xfrm>
            <a:off x="5322888" y="1727200"/>
            <a:ext cx="747712"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3.9V</a:t>
            </a:r>
          </a:p>
        </p:txBody>
      </p:sp>
      <p:sp>
        <p:nvSpPr>
          <p:cNvPr id="171" name="TextBox 170"/>
          <p:cNvSpPr txBox="1"/>
          <p:nvPr/>
        </p:nvSpPr>
        <p:spPr>
          <a:xfrm>
            <a:off x="6610350" y="1727200"/>
            <a:ext cx="747713"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4.8V</a:t>
            </a:r>
          </a:p>
        </p:txBody>
      </p:sp>
      <p:sp>
        <p:nvSpPr>
          <p:cNvPr id="172" name="TextBox 171"/>
          <p:cNvSpPr txBox="1"/>
          <p:nvPr/>
        </p:nvSpPr>
        <p:spPr>
          <a:xfrm>
            <a:off x="2732088" y="2863850"/>
            <a:ext cx="747712"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3.5V</a:t>
            </a:r>
          </a:p>
        </p:txBody>
      </p:sp>
      <p:sp>
        <p:nvSpPr>
          <p:cNvPr id="173" name="TextBox 172"/>
          <p:cNvSpPr txBox="1"/>
          <p:nvPr/>
        </p:nvSpPr>
        <p:spPr>
          <a:xfrm>
            <a:off x="4035425" y="2863850"/>
            <a:ext cx="747713"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2.9V</a:t>
            </a:r>
          </a:p>
        </p:txBody>
      </p:sp>
      <p:sp>
        <p:nvSpPr>
          <p:cNvPr id="175" name="TextBox 174"/>
          <p:cNvSpPr txBox="1"/>
          <p:nvPr/>
        </p:nvSpPr>
        <p:spPr>
          <a:xfrm>
            <a:off x="6610350" y="2863850"/>
            <a:ext cx="747713"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2.1V</a:t>
            </a:r>
          </a:p>
        </p:txBody>
      </p:sp>
      <p:sp>
        <p:nvSpPr>
          <p:cNvPr id="176" name="TextBox 175"/>
          <p:cNvSpPr txBox="1"/>
          <p:nvPr/>
        </p:nvSpPr>
        <p:spPr>
          <a:xfrm>
            <a:off x="2733675" y="3976688"/>
            <a:ext cx="747713"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2.2V</a:t>
            </a:r>
          </a:p>
        </p:txBody>
      </p:sp>
      <p:sp>
        <p:nvSpPr>
          <p:cNvPr id="177" name="TextBox 176"/>
          <p:cNvSpPr txBox="1"/>
          <p:nvPr/>
        </p:nvSpPr>
        <p:spPr>
          <a:xfrm>
            <a:off x="4037013" y="3976688"/>
            <a:ext cx="747712"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4.3V</a:t>
            </a:r>
          </a:p>
        </p:txBody>
      </p:sp>
      <p:sp>
        <p:nvSpPr>
          <p:cNvPr id="178" name="TextBox 177"/>
          <p:cNvSpPr txBox="1"/>
          <p:nvPr/>
        </p:nvSpPr>
        <p:spPr>
          <a:xfrm>
            <a:off x="5324475" y="3976688"/>
            <a:ext cx="747713"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4.6V</a:t>
            </a:r>
          </a:p>
        </p:txBody>
      </p:sp>
      <p:sp>
        <p:nvSpPr>
          <p:cNvPr id="179" name="TextBox 178"/>
          <p:cNvSpPr txBox="1"/>
          <p:nvPr/>
        </p:nvSpPr>
        <p:spPr>
          <a:xfrm>
            <a:off x="6611938" y="3976688"/>
            <a:ext cx="747712"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1.8V</a:t>
            </a:r>
          </a:p>
        </p:txBody>
      </p:sp>
      <p:sp>
        <p:nvSpPr>
          <p:cNvPr id="180" name="TextBox 179"/>
          <p:cNvSpPr txBox="1"/>
          <p:nvPr/>
        </p:nvSpPr>
        <p:spPr>
          <a:xfrm>
            <a:off x="2732088" y="5097463"/>
            <a:ext cx="747712"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3.5V</a:t>
            </a:r>
          </a:p>
        </p:txBody>
      </p:sp>
      <p:sp>
        <p:nvSpPr>
          <p:cNvPr id="181" name="TextBox 180"/>
          <p:cNvSpPr txBox="1"/>
          <p:nvPr/>
        </p:nvSpPr>
        <p:spPr>
          <a:xfrm>
            <a:off x="4035425" y="5097463"/>
            <a:ext cx="747713"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2.3V</a:t>
            </a:r>
          </a:p>
        </p:txBody>
      </p:sp>
      <p:sp>
        <p:nvSpPr>
          <p:cNvPr id="182" name="TextBox 181"/>
          <p:cNvSpPr txBox="1"/>
          <p:nvPr/>
        </p:nvSpPr>
        <p:spPr>
          <a:xfrm>
            <a:off x="5322888" y="5097463"/>
            <a:ext cx="747712"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1.9V</a:t>
            </a:r>
          </a:p>
        </p:txBody>
      </p:sp>
      <p:sp>
        <p:nvSpPr>
          <p:cNvPr id="183" name="TextBox 182"/>
          <p:cNvSpPr txBox="1"/>
          <p:nvPr/>
        </p:nvSpPr>
        <p:spPr>
          <a:xfrm>
            <a:off x="6610350" y="5097463"/>
            <a:ext cx="747713"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4.3V</a:t>
            </a:r>
          </a:p>
        </p:txBody>
      </p:sp>
      <p:sp>
        <p:nvSpPr>
          <p:cNvPr id="219" name="TextBox 218"/>
          <p:cNvSpPr txBox="1"/>
          <p:nvPr/>
        </p:nvSpPr>
        <p:spPr>
          <a:xfrm>
            <a:off x="492125" y="5756275"/>
            <a:ext cx="2409825" cy="831850"/>
          </a:xfrm>
          <a:prstGeom prst="rect">
            <a:avLst/>
          </a:prstGeom>
          <a:noFill/>
        </p:spPr>
        <p:txBody>
          <a:bodyPr>
            <a:spAutoFit/>
          </a:bodyPr>
          <a:lstStyle/>
          <a:p>
            <a:pPr algn="ctr">
              <a:defRPr/>
            </a:pPr>
            <a:r>
              <a:rPr lang="en-US" sz="2400" dirty="0">
                <a:solidFill>
                  <a:srgbClr val="FF0000"/>
                </a:solidFill>
                <a:ea typeface="ＭＳ Ｐゴシック" charset="0"/>
                <a:cs typeface="ＭＳ Ｐゴシック" charset="0"/>
              </a:rPr>
              <a:t>Incorrect values from page 2: </a:t>
            </a:r>
          </a:p>
        </p:txBody>
      </p:sp>
      <p:sp>
        <p:nvSpPr>
          <p:cNvPr id="277558" name="Slide Number Placeholder 219"/>
          <p:cNvSpPr>
            <a:spLocks noGrp="1"/>
          </p:cNvSpPr>
          <p:nvPr>
            <p:ph type="sldNum" sz="quarter" idx="12"/>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ED8C927-3C1A-594C-9E7F-68C36B80AD42}" type="slidenum">
              <a:rPr lang="en-US" sz="1200">
                <a:solidFill>
                  <a:srgbClr val="898989"/>
                </a:solidFill>
                <a:latin typeface="Calibri" charset="0"/>
              </a:rPr>
              <a:pPr eaLnBrk="1" hangingPunct="1"/>
              <a:t>369</a:t>
            </a:fld>
            <a:endParaRPr lang="en-US" sz="1200">
              <a:solidFill>
                <a:srgbClr val="898989"/>
              </a:solidFill>
              <a:latin typeface="Calibri" charset="0"/>
            </a:endParaRPr>
          </a:p>
        </p:txBody>
      </p:sp>
      <p:sp>
        <p:nvSpPr>
          <p:cNvPr id="224" name="TextBox 223"/>
          <p:cNvSpPr txBox="1"/>
          <p:nvPr/>
        </p:nvSpPr>
        <p:spPr>
          <a:xfrm>
            <a:off x="5322888" y="2863850"/>
            <a:ext cx="760412" cy="461963"/>
          </a:xfrm>
          <a:prstGeom prst="rect">
            <a:avLst/>
          </a:prstGeom>
          <a:noFill/>
        </p:spPr>
        <p:txBody>
          <a:bodyPr wrap="none">
            <a:spAutoFit/>
          </a:bodyPr>
          <a:lstStyle/>
          <a:p>
            <a:pPr>
              <a:defRPr/>
            </a:pPr>
            <a:r>
              <a:rPr lang="en-US" sz="2400" b="1" dirty="0">
                <a:solidFill>
                  <a:prstClr val="white"/>
                </a:solidFill>
                <a:ea typeface="ＭＳ Ｐゴシック" charset="0"/>
                <a:cs typeface="ＭＳ Ｐゴシック" charset="0"/>
              </a:rPr>
              <a:t>2.4V</a:t>
            </a:r>
          </a:p>
        </p:txBody>
      </p:sp>
      <p:sp>
        <p:nvSpPr>
          <p:cNvPr id="174" name="TextBox 173"/>
          <p:cNvSpPr txBox="1"/>
          <p:nvPr/>
        </p:nvSpPr>
        <p:spPr>
          <a:xfrm>
            <a:off x="5322888" y="2863850"/>
            <a:ext cx="760412" cy="461963"/>
          </a:xfrm>
          <a:prstGeom prst="rect">
            <a:avLst/>
          </a:prstGeom>
          <a:noFill/>
        </p:spPr>
        <p:txBody>
          <a:bodyPr wrap="none">
            <a:spAutoFit/>
          </a:bodyPr>
          <a:lstStyle/>
          <a:p>
            <a:pPr>
              <a:defRPr/>
            </a:pPr>
            <a:r>
              <a:rPr lang="en-US" sz="2400" b="1" dirty="0">
                <a:solidFill>
                  <a:srgbClr val="FF0000">
                    <a:lumMod val="50000"/>
                  </a:srgbClr>
                </a:solidFill>
                <a:ea typeface="ＭＳ Ｐゴシック" charset="0"/>
                <a:cs typeface="ＭＳ Ｐゴシック" charset="0"/>
              </a:rPr>
              <a:t>2.6V</a:t>
            </a:r>
          </a:p>
        </p:txBody>
      </p:sp>
      <p:sp>
        <p:nvSpPr>
          <p:cNvPr id="225" name="TextBox 224"/>
          <p:cNvSpPr txBox="1"/>
          <p:nvPr/>
        </p:nvSpPr>
        <p:spPr>
          <a:xfrm>
            <a:off x="7772400" y="1762125"/>
            <a:ext cx="1004888" cy="461963"/>
          </a:xfrm>
          <a:prstGeom prst="rect">
            <a:avLst/>
          </a:prstGeom>
          <a:noFill/>
        </p:spPr>
        <p:txBody>
          <a:bodyPr wrap="none">
            <a:spAutoFit/>
          </a:bodyPr>
          <a:lstStyle/>
          <a:p>
            <a:pPr>
              <a:defRPr/>
            </a:pPr>
            <a:r>
              <a:rPr lang="en-US" sz="2400" dirty="0">
                <a:solidFill>
                  <a:prstClr val="black"/>
                </a:solidFill>
                <a:ea typeface="ＭＳ Ｐゴシック" charset="0"/>
                <a:cs typeface="ＭＳ Ｐゴシック" charset="0"/>
              </a:rPr>
              <a:t>Page 1</a:t>
            </a:r>
          </a:p>
        </p:txBody>
      </p:sp>
      <p:sp>
        <p:nvSpPr>
          <p:cNvPr id="226" name="TextBox 225"/>
          <p:cNvSpPr txBox="1"/>
          <p:nvPr/>
        </p:nvSpPr>
        <p:spPr>
          <a:xfrm>
            <a:off x="7772400" y="2873375"/>
            <a:ext cx="1004888" cy="461963"/>
          </a:xfrm>
          <a:prstGeom prst="rect">
            <a:avLst/>
          </a:prstGeom>
          <a:noFill/>
        </p:spPr>
        <p:txBody>
          <a:bodyPr wrap="none">
            <a:spAutoFit/>
          </a:bodyPr>
          <a:lstStyle/>
          <a:p>
            <a:pPr>
              <a:defRPr/>
            </a:pPr>
            <a:r>
              <a:rPr lang="en-US" sz="2400" dirty="0">
                <a:solidFill>
                  <a:prstClr val="black"/>
                </a:solidFill>
                <a:ea typeface="ＭＳ Ｐゴシック" charset="0"/>
                <a:cs typeface="ＭＳ Ｐゴシック" charset="0"/>
              </a:rPr>
              <a:t>Page 2</a:t>
            </a:r>
          </a:p>
        </p:txBody>
      </p:sp>
      <p:sp>
        <p:nvSpPr>
          <p:cNvPr id="227" name="TextBox 226"/>
          <p:cNvSpPr txBox="1"/>
          <p:nvPr/>
        </p:nvSpPr>
        <p:spPr>
          <a:xfrm>
            <a:off x="7772400" y="4010025"/>
            <a:ext cx="1004888" cy="461963"/>
          </a:xfrm>
          <a:prstGeom prst="rect">
            <a:avLst/>
          </a:prstGeom>
          <a:noFill/>
        </p:spPr>
        <p:txBody>
          <a:bodyPr wrap="none">
            <a:spAutoFit/>
          </a:bodyPr>
          <a:lstStyle/>
          <a:p>
            <a:pPr>
              <a:defRPr/>
            </a:pPr>
            <a:r>
              <a:rPr lang="en-US" sz="2400" dirty="0">
                <a:solidFill>
                  <a:prstClr val="black"/>
                </a:solidFill>
                <a:ea typeface="ＭＳ Ｐゴシック" charset="0"/>
                <a:cs typeface="ＭＳ Ｐゴシック" charset="0"/>
              </a:rPr>
              <a:t>Page 3</a:t>
            </a:r>
          </a:p>
        </p:txBody>
      </p:sp>
      <p:sp>
        <p:nvSpPr>
          <p:cNvPr id="228" name="TextBox 227"/>
          <p:cNvSpPr txBox="1"/>
          <p:nvPr/>
        </p:nvSpPr>
        <p:spPr>
          <a:xfrm>
            <a:off x="7772400" y="5100638"/>
            <a:ext cx="1004888" cy="461962"/>
          </a:xfrm>
          <a:prstGeom prst="rect">
            <a:avLst/>
          </a:prstGeom>
          <a:noFill/>
        </p:spPr>
        <p:txBody>
          <a:bodyPr wrap="none">
            <a:spAutoFit/>
          </a:bodyPr>
          <a:lstStyle/>
          <a:p>
            <a:pPr>
              <a:defRPr/>
            </a:pPr>
            <a:r>
              <a:rPr lang="en-US" sz="2400" dirty="0">
                <a:solidFill>
                  <a:prstClr val="black"/>
                </a:solidFill>
                <a:ea typeface="ＭＳ Ｐゴシック" charset="0"/>
                <a:cs typeface="ＭＳ Ｐゴシック" charset="0"/>
              </a:rPr>
              <a:t>Page 4</a:t>
            </a:r>
          </a:p>
        </p:txBody>
      </p:sp>
      <p:sp>
        <p:nvSpPr>
          <p:cNvPr id="222" name="AutoShape 25"/>
          <p:cNvSpPr>
            <a:spLocks noChangeArrowheads="1"/>
          </p:cNvSpPr>
          <p:nvPr/>
        </p:nvSpPr>
        <p:spPr bwMode="auto">
          <a:xfrm>
            <a:off x="5260975" y="6083300"/>
            <a:ext cx="835025" cy="482600"/>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fontAlgn="base">
              <a:spcBef>
                <a:spcPct val="0"/>
              </a:spcBef>
              <a:spcAft>
                <a:spcPct val="0"/>
              </a:spcAft>
              <a:defRPr/>
            </a:pPr>
            <a:endParaRPr lang="en-US" kern="0">
              <a:solidFill>
                <a:sysClr val="windowText" lastClr="000000"/>
              </a:solidFill>
              <a:latin typeface="Arial" pitchFamily="-107" charset="0"/>
              <a:ea typeface="Arial" pitchFamily="-107" charset="0"/>
              <a:cs typeface="Arial" pitchFamily="-107" charset="0"/>
            </a:endParaRPr>
          </a:p>
        </p:txBody>
      </p:sp>
    </p:spTree>
    <p:custDataLst>
      <p:tags r:id="rId1"/>
    </p:custDataLst>
    <p:extLst>
      <p:ext uri="{BB962C8B-B14F-4D97-AF65-F5344CB8AC3E}">
        <p14:creationId xmlns:p14="http://schemas.microsoft.com/office/powerpoint/2010/main" val="1362856721"/>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nodeType="clickEffect">
                                  <p:stCondLst>
                                    <p:cond delay="0"/>
                                  </p:stCondLst>
                                  <p:childTnLst>
                                    <p:animEffect transition="out" filter="fade">
                                      <p:cBhvr>
                                        <p:cTn id="6" dur="1000"/>
                                        <p:tgtEl>
                                          <p:spTgt spid="224">
                                            <p:txEl>
                                              <p:pRg st="0" end="0"/>
                                            </p:txEl>
                                          </p:spTgt>
                                        </p:tgtEl>
                                      </p:cBhvr>
                                    </p:animEffect>
                                    <p:set>
                                      <p:cBhvr>
                                        <p:cTn id="7" dur="1" fill="hold">
                                          <p:stCondLst>
                                            <p:cond delay="999"/>
                                          </p:stCondLst>
                                        </p:cTn>
                                        <p:tgtEl>
                                          <p:spTgt spid="224">
                                            <p:txEl>
                                              <p:pRg st="0" end="0"/>
                                            </p:txEl>
                                          </p:spTgt>
                                        </p:tgtEl>
                                        <p:attrNameLst>
                                          <p:attrName>style.visibility</p:attrName>
                                        </p:attrNameLst>
                                      </p:cBhvr>
                                      <p:to>
                                        <p:strVal val="hidden"/>
                                      </p:to>
                                    </p:set>
                                  </p:childTnLst>
                                </p:cTn>
                              </p:par>
                              <p:par>
                                <p:cTn id="8" presetID="10" presetClass="entr" presetSubtype="0" fill="hold" grpId="0" nodeType="withEffect">
                                  <p:stCondLst>
                                    <p:cond delay="0"/>
                                  </p:stCondLst>
                                  <p:childTnLst>
                                    <p:set>
                                      <p:cBhvr>
                                        <p:cTn id="9" dur="1" fill="hold">
                                          <p:stCondLst>
                                            <p:cond delay="0"/>
                                          </p:stCondLst>
                                        </p:cTn>
                                        <p:tgtEl>
                                          <p:spTgt spid="174"/>
                                        </p:tgtEl>
                                        <p:attrNameLst>
                                          <p:attrName>style.visibility</p:attrName>
                                        </p:attrNameLst>
                                      </p:cBhvr>
                                      <p:to>
                                        <p:strVal val="visible"/>
                                      </p:to>
                                    </p:set>
                                    <p:animEffect transition="in" filter="fade">
                                      <p:cBhvr>
                                        <p:cTn id="10" dur="1000"/>
                                        <p:tgtEl>
                                          <p:spTgt spid="174"/>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189"/>
                                        </p:tgtEl>
                                        <p:attrNameLst>
                                          <p:attrName>style.visibility</p:attrName>
                                        </p:attrNameLst>
                                      </p:cBhvr>
                                      <p:to>
                                        <p:strVal val="visible"/>
                                      </p:to>
                                    </p:set>
                                    <p:animEffect transition="in" filter="fade">
                                      <p:cBhvr>
                                        <p:cTn id="15" dur="500"/>
                                        <p:tgtEl>
                                          <p:spTgt spid="18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11"/>
                                        </p:tgtEl>
                                        <p:attrNameLst>
                                          <p:attrName>style.visibility</p:attrName>
                                        </p:attrNameLst>
                                      </p:cBhvr>
                                      <p:to>
                                        <p:strVal val="visible"/>
                                      </p:to>
                                    </p:set>
                                    <p:animEffect transition="in" filter="fade">
                                      <p:cBhvr>
                                        <p:cTn id="18" dur="500"/>
                                        <p:tgtEl>
                                          <p:spTgt spid="21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10"/>
                                        </p:tgtEl>
                                        <p:attrNameLst>
                                          <p:attrName>style.visibility</p:attrName>
                                        </p:attrNameLst>
                                      </p:cBhvr>
                                      <p:to>
                                        <p:strVal val="visible"/>
                                      </p:to>
                                    </p:set>
                                    <p:animEffect transition="in" filter="fade">
                                      <p:cBhvr>
                                        <p:cTn id="21" dur="500"/>
                                        <p:tgtEl>
                                          <p:spTgt spid="210"/>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12"/>
                                        </p:tgtEl>
                                        <p:attrNameLst>
                                          <p:attrName>style.visibility</p:attrName>
                                        </p:attrNameLst>
                                      </p:cBhvr>
                                      <p:to>
                                        <p:strVal val="visible"/>
                                      </p:to>
                                    </p:set>
                                    <p:animEffect transition="in" filter="fade">
                                      <p:cBhvr>
                                        <p:cTn id="24" dur="500"/>
                                        <p:tgtEl>
                                          <p:spTgt spid="21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13"/>
                                        </p:tgtEl>
                                        <p:attrNameLst>
                                          <p:attrName>style.visibility</p:attrName>
                                        </p:attrNameLst>
                                      </p:cBhvr>
                                      <p:to>
                                        <p:strVal val="visible"/>
                                      </p:to>
                                    </p:set>
                                    <p:animEffect transition="in" filter="fade">
                                      <p:cBhvr>
                                        <p:cTn id="27" dur="500"/>
                                        <p:tgtEl>
                                          <p:spTgt spid="213"/>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1" fill="hold" nodeType="clickEffect">
                                  <p:stCondLst>
                                    <p:cond delay="0"/>
                                  </p:stCondLst>
                                  <p:childTnLst>
                                    <p:set>
                                      <p:cBhvr>
                                        <p:cTn id="31" dur="1" fill="hold">
                                          <p:stCondLst>
                                            <p:cond delay="0"/>
                                          </p:stCondLst>
                                        </p:cTn>
                                        <p:tgtEl>
                                          <p:spTgt spid="208"/>
                                        </p:tgtEl>
                                        <p:attrNameLst>
                                          <p:attrName>style.visibility</p:attrName>
                                        </p:attrNameLst>
                                      </p:cBhvr>
                                      <p:to>
                                        <p:strVal val="visible"/>
                                      </p:to>
                                    </p:set>
                                    <p:animEffect transition="in" filter="wipe(up)">
                                      <p:cBhvr>
                                        <p:cTn id="32" dur="500"/>
                                        <p:tgtEl>
                                          <p:spTgt spid="208"/>
                                        </p:tgtEl>
                                      </p:cBhvr>
                                    </p:animEffect>
                                  </p:childTnLst>
                                </p:cTn>
                              </p:par>
                              <p:par>
                                <p:cTn id="33" presetID="22" presetClass="entr" presetSubtype="1" fill="hold" nodeType="withEffect">
                                  <p:stCondLst>
                                    <p:cond delay="0"/>
                                  </p:stCondLst>
                                  <p:childTnLst>
                                    <p:set>
                                      <p:cBhvr>
                                        <p:cTn id="34" dur="1" fill="hold">
                                          <p:stCondLst>
                                            <p:cond delay="0"/>
                                          </p:stCondLst>
                                        </p:cTn>
                                        <p:tgtEl>
                                          <p:spTgt spid="207"/>
                                        </p:tgtEl>
                                        <p:attrNameLst>
                                          <p:attrName>style.visibility</p:attrName>
                                        </p:attrNameLst>
                                      </p:cBhvr>
                                      <p:to>
                                        <p:strVal val="visible"/>
                                      </p:to>
                                    </p:set>
                                    <p:animEffect transition="in" filter="wipe(up)">
                                      <p:cBhvr>
                                        <p:cTn id="35" dur="500"/>
                                        <p:tgtEl>
                                          <p:spTgt spid="207"/>
                                        </p:tgtEl>
                                      </p:cBhvr>
                                    </p:animEffect>
                                  </p:childTnLst>
                                </p:cTn>
                              </p:par>
                              <p:par>
                                <p:cTn id="36" presetID="22" presetClass="entr" presetSubtype="1" fill="hold" nodeType="withEffect">
                                  <p:stCondLst>
                                    <p:cond delay="0"/>
                                  </p:stCondLst>
                                  <p:childTnLst>
                                    <p:set>
                                      <p:cBhvr>
                                        <p:cTn id="37" dur="1" fill="hold">
                                          <p:stCondLst>
                                            <p:cond delay="0"/>
                                          </p:stCondLst>
                                        </p:cTn>
                                        <p:tgtEl>
                                          <p:spTgt spid="209"/>
                                        </p:tgtEl>
                                        <p:attrNameLst>
                                          <p:attrName>style.visibility</p:attrName>
                                        </p:attrNameLst>
                                      </p:cBhvr>
                                      <p:to>
                                        <p:strVal val="visible"/>
                                      </p:to>
                                    </p:set>
                                    <p:animEffect transition="in" filter="wipe(up)">
                                      <p:cBhvr>
                                        <p:cTn id="38" dur="500"/>
                                        <p:tgtEl>
                                          <p:spTgt spid="209"/>
                                        </p:tgtEl>
                                      </p:cBhvr>
                                    </p:animEffect>
                                  </p:childTnLst>
                                </p:cTn>
                              </p:par>
                              <p:par>
                                <p:cTn id="39" presetID="22" presetClass="entr" presetSubtype="1" fill="hold" nodeType="withEffect">
                                  <p:stCondLst>
                                    <p:cond delay="0"/>
                                  </p:stCondLst>
                                  <p:childTnLst>
                                    <p:set>
                                      <p:cBhvr>
                                        <p:cTn id="40" dur="1" fill="hold">
                                          <p:stCondLst>
                                            <p:cond delay="0"/>
                                          </p:stCondLst>
                                        </p:cTn>
                                        <p:tgtEl>
                                          <p:spTgt spid="206"/>
                                        </p:tgtEl>
                                        <p:attrNameLst>
                                          <p:attrName>style.visibility</p:attrName>
                                        </p:attrNameLst>
                                      </p:cBhvr>
                                      <p:to>
                                        <p:strVal val="visible"/>
                                      </p:to>
                                    </p:set>
                                    <p:animEffect transition="in" filter="wipe(up)">
                                      <p:cBhvr>
                                        <p:cTn id="41" dur="500"/>
                                        <p:tgtEl>
                                          <p:spTgt spid="206"/>
                                        </p:tgtEl>
                                      </p:cBhvr>
                                    </p:animEffect>
                                  </p:childTnLst>
                                </p:cTn>
                              </p:par>
                            </p:childTnLst>
                          </p:cTn>
                        </p:par>
                        <p:par>
                          <p:cTn id="42" fill="hold" nodeType="afterGroup">
                            <p:stCondLst>
                              <p:cond delay="500"/>
                            </p:stCondLst>
                            <p:childTnLst>
                              <p:par>
                                <p:cTn id="43" presetID="22" presetClass="entr" presetSubtype="1" fill="hold" grpId="0" nodeType="afterEffect">
                                  <p:stCondLst>
                                    <p:cond delay="0"/>
                                  </p:stCondLst>
                                  <p:childTnLst>
                                    <p:set>
                                      <p:cBhvr>
                                        <p:cTn id="44" dur="1" fill="hold">
                                          <p:stCondLst>
                                            <p:cond delay="0"/>
                                          </p:stCondLst>
                                        </p:cTn>
                                        <p:tgtEl>
                                          <p:spTgt spid="215"/>
                                        </p:tgtEl>
                                        <p:attrNameLst>
                                          <p:attrName>style.visibility</p:attrName>
                                        </p:attrNameLst>
                                      </p:cBhvr>
                                      <p:to>
                                        <p:strVal val="visible"/>
                                      </p:to>
                                    </p:set>
                                    <p:animEffect transition="in" filter="wipe(up)">
                                      <p:cBhvr>
                                        <p:cTn id="45" dur="500"/>
                                        <p:tgtEl>
                                          <p:spTgt spid="215"/>
                                        </p:tgtEl>
                                      </p:cBhvr>
                                    </p:animEffect>
                                  </p:childTnLst>
                                </p:cTn>
                              </p:par>
                              <p:par>
                                <p:cTn id="46" presetID="22" presetClass="entr" presetSubtype="1" fill="hold" grpId="0" nodeType="withEffect">
                                  <p:stCondLst>
                                    <p:cond delay="0"/>
                                  </p:stCondLst>
                                  <p:childTnLst>
                                    <p:set>
                                      <p:cBhvr>
                                        <p:cTn id="47" dur="1" fill="hold">
                                          <p:stCondLst>
                                            <p:cond delay="0"/>
                                          </p:stCondLst>
                                        </p:cTn>
                                        <p:tgtEl>
                                          <p:spTgt spid="214"/>
                                        </p:tgtEl>
                                        <p:attrNameLst>
                                          <p:attrName>style.visibility</p:attrName>
                                        </p:attrNameLst>
                                      </p:cBhvr>
                                      <p:to>
                                        <p:strVal val="visible"/>
                                      </p:to>
                                    </p:set>
                                    <p:animEffect transition="in" filter="wipe(up)">
                                      <p:cBhvr>
                                        <p:cTn id="48" dur="500"/>
                                        <p:tgtEl>
                                          <p:spTgt spid="214"/>
                                        </p:tgtEl>
                                      </p:cBhvr>
                                    </p:animEffect>
                                  </p:childTnLst>
                                </p:cTn>
                              </p:par>
                              <p:par>
                                <p:cTn id="49" presetID="22" presetClass="entr" presetSubtype="1" fill="hold" grpId="0" nodeType="withEffect">
                                  <p:stCondLst>
                                    <p:cond delay="0"/>
                                  </p:stCondLst>
                                  <p:childTnLst>
                                    <p:set>
                                      <p:cBhvr>
                                        <p:cTn id="50" dur="1" fill="hold">
                                          <p:stCondLst>
                                            <p:cond delay="0"/>
                                          </p:stCondLst>
                                        </p:cTn>
                                        <p:tgtEl>
                                          <p:spTgt spid="216"/>
                                        </p:tgtEl>
                                        <p:attrNameLst>
                                          <p:attrName>style.visibility</p:attrName>
                                        </p:attrNameLst>
                                      </p:cBhvr>
                                      <p:to>
                                        <p:strVal val="visible"/>
                                      </p:to>
                                    </p:set>
                                    <p:animEffect transition="in" filter="wipe(up)">
                                      <p:cBhvr>
                                        <p:cTn id="51" dur="500"/>
                                        <p:tgtEl>
                                          <p:spTgt spid="216"/>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217"/>
                                        </p:tgtEl>
                                        <p:attrNameLst>
                                          <p:attrName>style.visibility</p:attrName>
                                        </p:attrNameLst>
                                      </p:cBhvr>
                                      <p:to>
                                        <p:strVal val="visible"/>
                                      </p:to>
                                    </p:set>
                                    <p:animEffect transition="in" filter="wipe(up)">
                                      <p:cBhvr>
                                        <p:cTn id="54" dur="500"/>
                                        <p:tgtEl>
                                          <p:spTgt spid="217"/>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19"/>
                                        </p:tgtEl>
                                        <p:attrNameLst>
                                          <p:attrName>style.visibility</p:attrName>
                                        </p:attrNameLst>
                                      </p:cBhvr>
                                      <p:to>
                                        <p:strVal val="visible"/>
                                      </p:to>
                                    </p:set>
                                    <p:animEffect transition="in" filter="fade">
                                      <p:cBhvr>
                                        <p:cTn id="57" dur="500"/>
                                        <p:tgtEl>
                                          <p:spTgt spid="219"/>
                                        </p:tgtEl>
                                      </p:cBhvr>
                                    </p:animEffect>
                                  </p:childTnLst>
                                </p:cTn>
                              </p:par>
                              <p:par>
                                <p:cTn id="58" presetID="10" presetClass="exit" presetSubtype="0" fill="hold" grpId="0" nodeType="withEffect">
                                  <p:stCondLst>
                                    <p:cond delay="0"/>
                                  </p:stCondLst>
                                  <p:childTnLst>
                                    <p:animEffect transition="out" filter="fade">
                                      <p:cBhvr>
                                        <p:cTn id="59" dur="500"/>
                                        <p:tgtEl>
                                          <p:spTgt spid="188"/>
                                        </p:tgtEl>
                                      </p:cBhvr>
                                    </p:animEffect>
                                    <p:set>
                                      <p:cBhvr>
                                        <p:cTn id="60" dur="1" fill="hold">
                                          <p:stCondLst>
                                            <p:cond delay="499"/>
                                          </p:stCondLst>
                                        </p:cTn>
                                        <p:tgtEl>
                                          <p:spTgt spid="188"/>
                                        </p:tgtEl>
                                        <p:attrNameLst>
                                          <p:attrName>style.visibility</p:attrName>
                                        </p:attrNameLst>
                                      </p:cBhvr>
                                      <p:to>
                                        <p:strVal val="hidden"/>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2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 grpId="0"/>
      <p:bldP spid="211" grpId="0"/>
      <p:bldP spid="212" grpId="0"/>
      <p:bldP spid="213" grpId="0"/>
      <p:bldP spid="214" grpId="0"/>
      <p:bldP spid="215" grpId="0"/>
      <p:bldP spid="216" grpId="0"/>
      <p:bldP spid="217" grpId="0"/>
      <p:bldP spid="188" grpId="0"/>
      <p:bldP spid="219" grpId="0"/>
      <p:bldP spid="174" grpId="0"/>
      <p:bldP spid="222"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reErrors"/>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1213682" y="990600"/>
            <a:ext cx="6731875" cy="4651892"/>
          </a:xfrm>
        </p:spPr>
      </p:pic>
      <p:pic>
        <p:nvPicPr>
          <p:cNvPr id="8" name="AllErrors"/>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13682" y="990600"/>
            <a:ext cx="6731875" cy="4651891"/>
          </a:xfrm>
          <a:prstGeom prst="rect">
            <a:avLst/>
          </a:prstGeom>
        </p:spPr>
      </p:pic>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37</a:t>
            </a:fld>
            <a:endParaRPr lang="en-US">
              <a:solidFill>
                <a:prstClr val="black">
                  <a:tint val="75000"/>
                </a:prstClr>
              </a:solidFill>
            </a:endParaRPr>
          </a:p>
        </p:txBody>
      </p:sp>
      <p:sp>
        <p:nvSpPr>
          <p:cNvPr id="12" name="Second"/>
          <p:cNvSpPr/>
          <p:nvPr/>
        </p:nvSpPr>
        <p:spPr>
          <a:xfrm>
            <a:off x="4832032" y="3679825"/>
            <a:ext cx="382905" cy="381001"/>
          </a:xfrm>
          <a:prstGeom prst="ellipse">
            <a:avLst/>
          </a:prstGeom>
          <a:noFill/>
          <a:ln w="19050">
            <a:solidFill>
              <a:srgbClr val="699FD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Third"/>
          <p:cNvSpPr/>
          <p:nvPr/>
        </p:nvSpPr>
        <p:spPr>
          <a:xfrm>
            <a:off x="5093970" y="1685925"/>
            <a:ext cx="382905" cy="381001"/>
          </a:xfrm>
          <a:prstGeom prst="ellipse">
            <a:avLst/>
          </a:prstGeom>
          <a:noFill/>
          <a:ln w="19050">
            <a:solidFill>
              <a:srgbClr val="F27A3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Curtain2"/>
          <p:cNvSpPr/>
          <p:nvPr/>
        </p:nvSpPr>
        <p:spPr>
          <a:xfrm>
            <a:off x="4274820" y="1424940"/>
            <a:ext cx="3670737" cy="3497580"/>
          </a:xfrm>
          <a:prstGeom prst="rect">
            <a:avLst/>
          </a:prstGeom>
          <a:solidFill>
            <a:srgbClr val="CDC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9" name="First Appearance"/>
          <p:cNvSpPr/>
          <p:nvPr/>
        </p:nvSpPr>
        <p:spPr>
          <a:xfrm>
            <a:off x="3192780" y="2430781"/>
            <a:ext cx="2023110" cy="845819"/>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80000"/>
              </a:lnSpc>
            </a:pPr>
            <a:r>
              <a:rPr lang="en-US" sz="2800" i="1" dirty="0" smtClean="0">
                <a:solidFill>
                  <a:srgbClr val="70AE46"/>
                </a:solidFill>
                <a:latin typeface="Calibri Light"/>
                <a:cs typeface="Courier New" panose="02070309020205020404" pitchFamily="49" charset="0"/>
              </a:rPr>
              <a:t>First</a:t>
            </a:r>
          </a:p>
          <a:p>
            <a:pPr algn="ctr">
              <a:lnSpc>
                <a:spcPct val="80000"/>
              </a:lnSpc>
            </a:pPr>
            <a:r>
              <a:rPr lang="en-US" sz="2800" i="1" dirty="0" smtClean="0">
                <a:solidFill>
                  <a:srgbClr val="70AE46"/>
                </a:solidFill>
                <a:latin typeface="Calibri Light"/>
                <a:cs typeface="Courier New" panose="02070309020205020404" pitchFamily="49" charset="0"/>
              </a:rPr>
              <a:t>Appearance</a:t>
            </a:r>
          </a:p>
        </p:txBody>
      </p:sp>
      <p:sp>
        <p:nvSpPr>
          <p:cNvPr id="3" name="First"/>
          <p:cNvSpPr/>
          <p:nvPr/>
        </p:nvSpPr>
        <p:spPr>
          <a:xfrm>
            <a:off x="4016374" y="3305175"/>
            <a:ext cx="382905" cy="381001"/>
          </a:xfrm>
          <a:prstGeom prst="ellipse">
            <a:avLst/>
          </a:prstGeom>
          <a:noFill/>
          <a:ln w="19050">
            <a:solidFill>
              <a:srgbClr val="6EAE3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7" name="Title 1"/>
          <p:cNvSpPr>
            <a:spLocks noGrp="1"/>
          </p:cNvSpPr>
          <p:nvPr>
            <p:ph type="title"/>
          </p:nvPr>
        </p:nvSpPr>
        <p:spPr>
          <a:xfrm>
            <a:off x="228600" y="-14064"/>
            <a:ext cx="8610600" cy="1066800"/>
          </a:xfrm>
        </p:spPr>
        <p:txBody>
          <a:bodyPr/>
          <a:lstStyle/>
          <a:p>
            <a:r>
              <a:rPr lang="en-US" sz="4400" b="0" dirty="0">
                <a:solidFill>
                  <a:srgbClr val="1A5712"/>
                </a:solidFill>
                <a:latin typeface="Garamond" charset="0"/>
                <a:ea typeface="ＭＳ Ｐゴシック" charset="0"/>
                <a:cs typeface="ＭＳ Ｐゴシック" charset="0"/>
              </a:rPr>
              <a:t>Recent DRAM Is More Vulnerable</a:t>
            </a:r>
          </a:p>
        </p:txBody>
      </p:sp>
    </p:spTree>
    <p:extLst>
      <p:ext uri="{BB962C8B-B14F-4D97-AF65-F5344CB8AC3E}">
        <p14:creationId xmlns:p14="http://schemas.microsoft.com/office/powerpoint/2010/main" val="492949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xit" presetSubtype="8" fill="hold" grpId="0" nodeType="clickEffect">
                                  <p:stCondLst>
                                    <p:cond delay="0"/>
                                  </p:stCondLst>
                                  <p:childTnLst>
                                    <p:animEffect transition="out" filter="wipe(left)">
                                      <p:cBhvr>
                                        <p:cTn id="12" dur="1500"/>
                                        <p:tgtEl>
                                          <p:spTgt spid="15"/>
                                        </p:tgtEl>
                                      </p:cBhvr>
                                    </p:animEffect>
                                    <p:set>
                                      <p:cBhvr>
                                        <p:cTn id="13" dur="1" fill="hold">
                                          <p:stCondLst>
                                            <p:cond delay="1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9" grpId="0"/>
      <p:bldP spid="3" grpId="0" animBg="1"/>
    </p:bld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Title 1"/>
          <p:cNvSpPr>
            <a:spLocks noGrp="1"/>
          </p:cNvSpPr>
          <p:nvPr>
            <p:ph type="title"/>
          </p:nvPr>
        </p:nvSpPr>
        <p:spPr/>
        <p:txBody>
          <a:bodyPr/>
          <a:lstStyle/>
          <a:p>
            <a:pPr eaLnBrk="1" hangingPunct="1"/>
            <a:r>
              <a:rPr lang="en-US">
                <a:latin typeface="Calibri" charset="0"/>
              </a:rPr>
              <a:t>Executive Summary</a:t>
            </a:r>
          </a:p>
        </p:txBody>
      </p:sp>
      <p:sp>
        <p:nvSpPr>
          <p:cNvPr id="3" name="Content Placeholder 2"/>
          <p:cNvSpPr>
            <a:spLocks noGrp="1"/>
          </p:cNvSpPr>
          <p:nvPr>
            <p:ph idx="1"/>
          </p:nvPr>
        </p:nvSpPr>
        <p:spPr>
          <a:xfrm>
            <a:off x="228600" y="838200"/>
            <a:ext cx="8915400" cy="5876925"/>
          </a:xfrm>
        </p:spPr>
        <p:txBody>
          <a:bodyPr rtlCol="0">
            <a:normAutofit lnSpcReduction="10000"/>
          </a:bodyPr>
          <a:lstStyle/>
          <a:p>
            <a:pPr marL="182880" indent="-182880" eaLnBrk="1" fontAlgn="auto" hangingPunct="1">
              <a:spcAft>
                <a:spcPts val="0"/>
              </a:spcAft>
              <a:buClr>
                <a:prstClr val="black"/>
              </a:buClr>
              <a:buFont typeface="Arial" pitchFamily="34" charset="0"/>
              <a:buChar char="•"/>
              <a:defRPr/>
            </a:pPr>
            <a:r>
              <a:rPr lang="en-US" sz="2800" b="1" i="1" dirty="0">
                <a:solidFill>
                  <a:srgbClr val="FF0000"/>
                </a:solidFill>
                <a:ea typeface="+mn-ea"/>
                <a:cs typeface="+mn-cs"/>
              </a:rPr>
              <a:t>Read disturb errors</a:t>
            </a:r>
            <a:r>
              <a:rPr lang="en-US" sz="2800" b="1" dirty="0">
                <a:solidFill>
                  <a:srgbClr val="FF0000"/>
                </a:solidFill>
                <a:ea typeface="+mn-ea"/>
                <a:cs typeface="+mn-cs"/>
              </a:rPr>
              <a:t> </a:t>
            </a:r>
            <a:r>
              <a:rPr lang="en-US" sz="2800" dirty="0">
                <a:solidFill>
                  <a:srgbClr val="FF0000"/>
                </a:solidFill>
                <a:ea typeface="+mn-ea"/>
                <a:cs typeface="+mn-cs"/>
              </a:rPr>
              <a:t>limit flash memory lifetime today</a:t>
            </a:r>
          </a:p>
          <a:p>
            <a:pPr marL="365760" lvl="1" eaLnBrk="1" fontAlgn="auto" hangingPunct="1">
              <a:spcAft>
                <a:spcPts val="0"/>
              </a:spcAft>
              <a:buClr>
                <a:prstClr val="black"/>
              </a:buClr>
              <a:buFont typeface="Arial" pitchFamily="34" charset="0"/>
              <a:buChar char="–"/>
              <a:defRPr/>
            </a:pPr>
            <a:r>
              <a:rPr lang="en-US" sz="2400" spc="-150" dirty="0">
                <a:solidFill>
                  <a:prstClr val="black"/>
                </a:solidFill>
                <a:ea typeface="+mn-ea"/>
                <a:sym typeface="Wingdings" panose="05000000000000000000" pitchFamily="2" charset="2"/>
              </a:rPr>
              <a:t>A</a:t>
            </a:r>
            <a:r>
              <a:rPr lang="en-US" sz="2400" spc="-150" dirty="0" smtClean="0">
                <a:solidFill>
                  <a:prstClr val="black"/>
                </a:solidFill>
                <a:ea typeface="+mn-ea"/>
                <a:sym typeface="Wingdings" panose="05000000000000000000" pitchFamily="2" charset="2"/>
              </a:rPr>
              <a:t>pply </a:t>
            </a:r>
            <a:r>
              <a:rPr lang="en-US" sz="2400" spc="-150" dirty="0">
                <a:solidFill>
                  <a:prstClr val="black"/>
                </a:solidFill>
                <a:ea typeface="+mn-ea"/>
                <a:sym typeface="Wingdings" panose="05000000000000000000" pitchFamily="2" charset="2"/>
              </a:rPr>
              <a:t>a </a:t>
            </a:r>
            <a:r>
              <a:rPr lang="en-US" sz="2400" i="1" spc="-150" dirty="0">
                <a:solidFill>
                  <a:srgbClr val="FF0000"/>
                </a:solidFill>
                <a:ea typeface="+mn-ea"/>
                <a:sym typeface="Wingdings" panose="05000000000000000000" pitchFamily="2" charset="2"/>
              </a:rPr>
              <a:t>high pass-through voltage (</a:t>
            </a:r>
            <a:r>
              <a:rPr lang="en-US" sz="2400" i="1" spc="-150" dirty="0" err="1">
                <a:solidFill>
                  <a:srgbClr val="FF0000"/>
                </a:solidFill>
                <a:ea typeface="+mn-ea"/>
                <a:sym typeface="Wingdings" panose="05000000000000000000" pitchFamily="2" charset="2"/>
              </a:rPr>
              <a:t>V</a:t>
            </a:r>
            <a:r>
              <a:rPr lang="en-US" sz="2400" i="1" spc="-150" baseline="-25000" dirty="0" err="1">
                <a:solidFill>
                  <a:srgbClr val="FF0000"/>
                </a:solidFill>
                <a:ea typeface="+mn-ea"/>
                <a:sym typeface="Wingdings" panose="05000000000000000000" pitchFamily="2" charset="2"/>
              </a:rPr>
              <a:t>pass</a:t>
            </a:r>
            <a:r>
              <a:rPr lang="en-US" sz="2400" i="1" spc="-150" dirty="0">
                <a:solidFill>
                  <a:srgbClr val="FF0000"/>
                </a:solidFill>
                <a:ea typeface="+mn-ea"/>
                <a:sym typeface="Wingdings" panose="05000000000000000000" pitchFamily="2" charset="2"/>
              </a:rPr>
              <a:t>)</a:t>
            </a:r>
            <a:r>
              <a:rPr lang="en-US" sz="2400" spc="-150" dirty="0">
                <a:solidFill>
                  <a:prstClr val="black"/>
                </a:solidFill>
                <a:ea typeface="+mn-ea"/>
                <a:sym typeface="Wingdings" panose="05000000000000000000" pitchFamily="2" charset="2"/>
              </a:rPr>
              <a:t> to multiple pages on a </a:t>
            </a:r>
            <a:r>
              <a:rPr lang="en-US" sz="2400" spc="-150" dirty="0" smtClean="0">
                <a:solidFill>
                  <a:prstClr val="black"/>
                </a:solidFill>
                <a:ea typeface="+mn-ea"/>
                <a:sym typeface="Wingdings" panose="05000000000000000000" pitchFamily="2" charset="2"/>
              </a:rPr>
              <a:t>read</a:t>
            </a:r>
          </a:p>
          <a:p>
            <a:pPr marL="365760" lvl="1" eaLnBrk="1" fontAlgn="auto" hangingPunct="1">
              <a:spcAft>
                <a:spcPts val="0"/>
              </a:spcAft>
              <a:buClr>
                <a:prstClr val="black"/>
              </a:buClr>
              <a:buFont typeface="Arial" pitchFamily="34" charset="0"/>
              <a:buChar char="–"/>
              <a:defRPr/>
            </a:pPr>
            <a:r>
              <a:rPr lang="en-US" sz="2400" spc="-150" dirty="0" smtClean="0">
                <a:solidFill>
                  <a:prstClr val="black"/>
                </a:solidFill>
                <a:ea typeface="+mn-ea"/>
              </a:rPr>
              <a:t>Repeated application of </a:t>
            </a:r>
            <a:r>
              <a:rPr lang="en-US" sz="2400" i="1" spc="-150" dirty="0" err="1" smtClean="0">
                <a:solidFill>
                  <a:srgbClr val="FF0000"/>
                </a:solidFill>
                <a:sym typeface="Wingdings" panose="05000000000000000000" pitchFamily="2" charset="2"/>
              </a:rPr>
              <a:t>V</a:t>
            </a:r>
            <a:r>
              <a:rPr lang="en-US" sz="2400" i="1" spc="-150" baseline="-25000" dirty="0" err="1" smtClean="0">
                <a:solidFill>
                  <a:srgbClr val="FF0000"/>
                </a:solidFill>
                <a:sym typeface="Wingdings" panose="05000000000000000000" pitchFamily="2" charset="2"/>
              </a:rPr>
              <a:t>pass</a:t>
            </a:r>
            <a:r>
              <a:rPr lang="en-US" sz="2400" spc="-150" dirty="0">
                <a:solidFill>
                  <a:srgbClr val="FF0000"/>
                </a:solidFill>
                <a:ea typeface="+mn-ea"/>
                <a:sym typeface="Wingdings" panose="05000000000000000000" pitchFamily="2" charset="2"/>
              </a:rPr>
              <a:t> </a:t>
            </a:r>
            <a:r>
              <a:rPr lang="en-US" sz="2400" spc="-150" dirty="0" smtClean="0">
                <a:solidFill>
                  <a:srgbClr val="FF0000"/>
                </a:solidFill>
                <a:ea typeface="+mn-ea"/>
              </a:rPr>
              <a:t>can alter stored values in unread pages</a:t>
            </a:r>
            <a:endParaRPr lang="en-US" sz="2400" spc="-150" dirty="0">
              <a:solidFill>
                <a:srgbClr val="FF0000"/>
              </a:solidFill>
              <a:ea typeface="+mn-ea"/>
            </a:endParaRPr>
          </a:p>
          <a:p>
            <a:pPr marL="182880" indent="-182880" eaLnBrk="1" fontAlgn="auto" hangingPunct="1">
              <a:spcAft>
                <a:spcPts val="0"/>
              </a:spcAft>
              <a:buClr>
                <a:prstClr val="black"/>
              </a:buClr>
              <a:buFont typeface="Arial" pitchFamily="34" charset="0"/>
              <a:buChar char="•"/>
              <a:defRPr/>
            </a:pPr>
            <a:endParaRPr lang="en-US" sz="800" dirty="0" smtClean="0">
              <a:solidFill>
                <a:prstClr val="black"/>
              </a:solidFill>
              <a:ea typeface="+mn-ea"/>
              <a:cs typeface="+mn-cs"/>
            </a:endParaRPr>
          </a:p>
          <a:p>
            <a:pPr marL="182880" indent="-182880" eaLnBrk="1" fontAlgn="auto" hangingPunct="1">
              <a:spcAft>
                <a:spcPts val="0"/>
              </a:spcAft>
              <a:buClr>
                <a:prstClr val="black"/>
              </a:buClr>
              <a:buFont typeface="Arial" pitchFamily="34" charset="0"/>
              <a:buChar char="•"/>
              <a:defRPr/>
            </a:pPr>
            <a:r>
              <a:rPr lang="en-US" sz="2800" dirty="0" smtClean="0">
                <a:solidFill>
                  <a:prstClr val="black"/>
                </a:solidFill>
                <a:ea typeface="+mn-ea"/>
                <a:cs typeface="+mn-cs"/>
              </a:rPr>
              <a:t>We </a:t>
            </a:r>
            <a:r>
              <a:rPr lang="en-US" sz="2800" b="1" dirty="0">
                <a:solidFill>
                  <a:srgbClr val="0000FF"/>
                </a:solidFill>
                <a:ea typeface="+mn-ea"/>
                <a:cs typeface="+mn-cs"/>
              </a:rPr>
              <a:t>characterize read disturb </a:t>
            </a:r>
            <a:r>
              <a:rPr lang="en-US" sz="2800" dirty="0">
                <a:solidFill>
                  <a:prstClr val="black"/>
                </a:solidFill>
                <a:ea typeface="+mn-ea"/>
                <a:cs typeface="+mn-cs"/>
              </a:rPr>
              <a:t>on real NAND flash chips</a:t>
            </a:r>
          </a:p>
          <a:p>
            <a:pPr marL="365760" lvl="1" eaLnBrk="1" fontAlgn="auto" hangingPunct="1">
              <a:spcAft>
                <a:spcPts val="0"/>
              </a:spcAft>
              <a:buClr>
                <a:prstClr val="black"/>
              </a:buClr>
              <a:buFont typeface="Arial" pitchFamily="34" charset="0"/>
              <a:buChar char="–"/>
              <a:defRPr/>
            </a:pPr>
            <a:r>
              <a:rPr lang="en-US" sz="2400" dirty="0">
                <a:solidFill>
                  <a:prstClr val="black"/>
                </a:solidFill>
                <a:ea typeface="+mn-ea"/>
              </a:rPr>
              <a:t>Slightly </a:t>
            </a:r>
            <a:r>
              <a:rPr lang="en-US" sz="2400" dirty="0">
                <a:solidFill>
                  <a:srgbClr val="0000FF"/>
                </a:solidFill>
                <a:ea typeface="+mn-ea"/>
              </a:rPr>
              <a:t>lowering </a:t>
            </a:r>
            <a:r>
              <a:rPr lang="en-US" sz="2400" dirty="0" err="1">
                <a:solidFill>
                  <a:srgbClr val="0000FF"/>
                </a:solidFill>
                <a:ea typeface="+mn-ea"/>
              </a:rPr>
              <a:t>V</a:t>
            </a:r>
            <a:r>
              <a:rPr lang="en-US" sz="2400" baseline="-25000" dirty="0" err="1">
                <a:solidFill>
                  <a:srgbClr val="0000FF"/>
                </a:solidFill>
                <a:ea typeface="+mn-ea"/>
              </a:rPr>
              <a:t>pass</a:t>
            </a:r>
            <a:r>
              <a:rPr lang="en-US" sz="2400" dirty="0">
                <a:solidFill>
                  <a:prstClr val="black"/>
                </a:solidFill>
                <a:ea typeface="+mn-ea"/>
              </a:rPr>
              <a:t> </a:t>
            </a:r>
            <a:r>
              <a:rPr lang="en-US" sz="2400" dirty="0">
                <a:solidFill>
                  <a:srgbClr val="0000FF"/>
                </a:solidFill>
                <a:ea typeface="+mn-ea"/>
              </a:rPr>
              <a:t>greatly reduces read disturb errors</a:t>
            </a:r>
          </a:p>
          <a:p>
            <a:pPr marL="365760" lvl="1" eaLnBrk="1" fontAlgn="auto" hangingPunct="1">
              <a:spcAft>
                <a:spcPts val="0"/>
              </a:spcAft>
              <a:buClr>
                <a:prstClr val="black"/>
              </a:buClr>
              <a:buFont typeface="Arial" pitchFamily="34" charset="0"/>
              <a:buChar char="–"/>
              <a:defRPr/>
            </a:pPr>
            <a:r>
              <a:rPr lang="en-US" sz="2400" dirty="0">
                <a:solidFill>
                  <a:prstClr val="black"/>
                </a:solidFill>
                <a:ea typeface="+mn-ea"/>
              </a:rPr>
              <a:t>Some flash cells are </a:t>
            </a:r>
            <a:r>
              <a:rPr lang="en-US" sz="2400" dirty="0">
                <a:solidFill>
                  <a:srgbClr val="0000FF"/>
                </a:solidFill>
                <a:ea typeface="+mn-ea"/>
              </a:rPr>
              <a:t>more </a:t>
            </a:r>
            <a:r>
              <a:rPr lang="en-US" sz="2400" dirty="0" smtClean="0">
                <a:solidFill>
                  <a:srgbClr val="0000FF"/>
                </a:solidFill>
                <a:ea typeface="+mn-ea"/>
              </a:rPr>
              <a:t>prone to </a:t>
            </a:r>
            <a:r>
              <a:rPr lang="en-US" sz="2400" dirty="0">
                <a:solidFill>
                  <a:srgbClr val="0000FF"/>
                </a:solidFill>
                <a:ea typeface="+mn-ea"/>
              </a:rPr>
              <a:t>read disturb</a:t>
            </a:r>
            <a:endParaRPr lang="en-US" sz="2400" dirty="0">
              <a:solidFill>
                <a:prstClr val="black"/>
              </a:solidFill>
              <a:ea typeface="+mn-ea"/>
            </a:endParaRPr>
          </a:p>
          <a:p>
            <a:pPr marL="182880" indent="-182880" eaLnBrk="1" fontAlgn="auto" hangingPunct="1">
              <a:spcAft>
                <a:spcPts val="0"/>
              </a:spcAft>
              <a:buClr>
                <a:prstClr val="black"/>
              </a:buClr>
              <a:buFont typeface="Arial" pitchFamily="34" charset="0"/>
              <a:buChar char="•"/>
              <a:defRPr/>
            </a:pPr>
            <a:endParaRPr lang="en-US" sz="800" b="1" dirty="0" smtClean="0">
              <a:ea typeface="+mn-ea"/>
              <a:cs typeface="+mn-cs"/>
            </a:endParaRPr>
          </a:p>
          <a:p>
            <a:pPr marL="182880" indent="-182880" eaLnBrk="1" fontAlgn="auto" hangingPunct="1">
              <a:spcAft>
                <a:spcPts val="0"/>
              </a:spcAft>
              <a:buClr>
                <a:prstClr val="black"/>
              </a:buClr>
              <a:buFont typeface="Arial" pitchFamily="34" charset="0"/>
              <a:buChar char="•"/>
              <a:defRPr/>
            </a:pPr>
            <a:r>
              <a:rPr lang="en-US" sz="2800" b="1" dirty="0" smtClean="0">
                <a:ea typeface="+mn-ea"/>
                <a:cs typeface="+mn-cs"/>
              </a:rPr>
              <a:t>Technique </a:t>
            </a:r>
            <a:r>
              <a:rPr lang="en-US" sz="2800" b="1" dirty="0">
                <a:ea typeface="+mn-ea"/>
                <a:cs typeface="+mn-cs"/>
              </a:rPr>
              <a:t>1:</a:t>
            </a:r>
            <a:r>
              <a:rPr lang="en-US" sz="2800" dirty="0">
                <a:solidFill>
                  <a:srgbClr val="00B050"/>
                </a:solidFill>
                <a:ea typeface="+mn-ea"/>
                <a:cs typeface="+mn-cs"/>
              </a:rPr>
              <a:t> </a:t>
            </a:r>
            <a:r>
              <a:rPr lang="en-US" sz="2800" dirty="0">
                <a:solidFill>
                  <a:srgbClr val="0000FF"/>
                </a:solidFill>
                <a:ea typeface="+mn-ea"/>
                <a:cs typeface="+mn-cs"/>
              </a:rPr>
              <a:t>Mitigate</a:t>
            </a:r>
            <a:r>
              <a:rPr lang="en-US" sz="2800" dirty="0">
                <a:solidFill>
                  <a:prstClr val="black"/>
                </a:solidFill>
                <a:ea typeface="+mn-ea"/>
                <a:cs typeface="+mn-cs"/>
              </a:rPr>
              <a:t> read disturb errors online</a:t>
            </a:r>
          </a:p>
          <a:p>
            <a:pPr marL="365760" lvl="1" eaLnBrk="1" fontAlgn="auto" hangingPunct="1">
              <a:spcAft>
                <a:spcPts val="0"/>
              </a:spcAft>
              <a:buClr>
                <a:prstClr val="black"/>
              </a:buClr>
              <a:buFont typeface="Arial" pitchFamily="34" charset="0"/>
              <a:buChar char="–"/>
              <a:defRPr/>
            </a:pPr>
            <a:r>
              <a:rPr lang="en-US" sz="2400" b="1" i="1" dirty="0" err="1">
                <a:solidFill>
                  <a:srgbClr val="0000FF"/>
                </a:solidFill>
                <a:ea typeface="+mn-ea"/>
              </a:rPr>
              <a:t>V</a:t>
            </a:r>
            <a:r>
              <a:rPr lang="en-US" sz="2400" b="1" i="1" baseline="-25000" dirty="0" err="1">
                <a:solidFill>
                  <a:srgbClr val="0000FF"/>
                </a:solidFill>
                <a:ea typeface="+mn-ea"/>
              </a:rPr>
              <a:t>pass</a:t>
            </a:r>
            <a:r>
              <a:rPr lang="en-US" sz="2400" b="1" i="1" dirty="0">
                <a:solidFill>
                  <a:srgbClr val="0000FF"/>
                </a:solidFill>
                <a:ea typeface="+mn-ea"/>
              </a:rPr>
              <a:t> Tuning</a:t>
            </a:r>
            <a:r>
              <a:rPr lang="en-US" sz="2400" dirty="0">
                <a:solidFill>
                  <a:srgbClr val="0000FF"/>
                </a:solidFill>
                <a:ea typeface="+mn-ea"/>
              </a:rPr>
              <a:t> </a:t>
            </a:r>
            <a:r>
              <a:rPr lang="en-US" sz="2400" dirty="0">
                <a:solidFill>
                  <a:prstClr val="black"/>
                </a:solidFill>
                <a:ea typeface="+mn-ea"/>
              </a:rPr>
              <a:t>dynamically finds and applies a lowered </a:t>
            </a:r>
            <a:r>
              <a:rPr lang="en-US" sz="2400" dirty="0" err="1" smtClean="0">
                <a:solidFill>
                  <a:prstClr val="black"/>
                </a:solidFill>
                <a:ea typeface="+mn-ea"/>
              </a:rPr>
              <a:t>V</a:t>
            </a:r>
            <a:r>
              <a:rPr lang="en-US" sz="2400" baseline="-25000" dirty="0" err="1" smtClean="0">
                <a:solidFill>
                  <a:prstClr val="black"/>
                </a:solidFill>
                <a:ea typeface="+mn-ea"/>
              </a:rPr>
              <a:t>pass</a:t>
            </a:r>
            <a:r>
              <a:rPr lang="en-US" sz="2400" baseline="-25000" dirty="0" smtClean="0">
                <a:solidFill>
                  <a:prstClr val="black"/>
                </a:solidFill>
                <a:ea typeface="+mn-ea"/>
              </a:rPr>
              <a:t> </a:t>
            </a:r>
            <a:r>
              <a:rPr lang="en-US" sz="2400" dirty="0" smtClean="0">
                <a:solidFill>
                  <a:prstClr val="black"/>
                </a:solidFill>
                <a:ea typeface="+mn-ea"/>
              </a:rPr>
              <a:t>per block</a:t>
            </a:r>
            <a:endParaRPr lang="en-US" sz="2400" dirty="0">
              <a:solidFill>
                <a:prstClr val="black"/>
              </a:solidFill>
              <a:ea typeface="+mn-ea"/>
            </a:endParaRPr>
          </a:p>
          <a:p>
            <a:pPr marL="365760" lvl="1" eaLnBrk="1" fontAlgn="auto" hangingPunct="1">
              <a:spcAft>
                <a:spcPts val="0"/>
              </a:spcAft>
              <a:buClr>
                <a:prstClr val="black"/>
              </a:buClr>
              <a:buFont typeface="Arial" pitchFamily="34" charset="0"/>
              <a:buChar char="–"/>
              <a:defRPr/>
            </a:pPr>
            <a:r>
              <a:rPr lang="en-US" sz="2400" dirty="0">
                <a:solidFill>
                  <a:prstClr val="black"/>
                </a:solidFill>
                <a:ea typeface="+mn-ea"/>
              </a:rPr>
              <a:t>Flash memory </a:t>
            </a:r>
            <a:r>
              <a:rPr lang="en-US" sz="2400" dirty="0">
                <a:solidFill>
                  <a:srgbClr val="00B050"/>
                </a:solidFill>
                <a:ea typeface="+mn-ea"/>
              </a:rPr>
              <a:t>lifetime improves by 21%</a:t>
            </a:r>
          </a:p>
          <a:p>
            <a:pPr marL="182880" indent="-182880" eaLnBrk="1" fontAlgn="auto" hangingPunct="1">
              <a:spcAft>
                <a:spcPts val="0"/>
              </a:spcAft>
              <a:buClr>
                <a:prstClr val="black"/>
              </a:buClr>
              <a:buFont typeface="Arial" pitchFamily="34" charset="0"/>
              <a:buChar char="•"/>
              <a:defRPr/>
            </a:pPr>
            <a:endParaRPr lang="en-US" sz="800" b="1" dirty="0" smtClean="0">
              <a:solidFill>
                <a:srgbClr val="000000"/>
              </a:solidFill>
              <a:ea typeface="+mn-ea"/>
              <a:cs typeface="+mn-cs"/>
            </a:endParaRPr>
          </a:p>
          <a:p>
            <a:pPr marL="182880" indent="-182880" eaLnBrk="1" fontAlgn="auto" hangingPunct="1">
              <a:spcAft>
                <a:spcPts val="0"/>
              </a:spcAft>
              <a:buClr>
                <a:prstClr val="black"/>
              </a:buClr>
              <a:buFont typeface="Arial" pitchFamily="34" charset="0"/>
              <a:buChar char="•"/>
              <a:defRPr/>
            </a:pPr>
            <a:r>
              <a:rPr lang="en-US" sz="2800" b="1" dirty="0" smtClean="0">
                <a:solidFill>
                  <a:srgbClr val="000000"/>
                </a:solidFill>
                <a:ea typeface="+mn-ea"/>
                <a:cs typeface="+mn-cs"/>
              </a:rPr>
              <a:t>Technique </a:t>
            </a:r>
            <a:r>
              <a:rPr lang="en-US" sz="2800" b="1" dirty="0">
                <a:solidFill>
                  <a:srgbClr val="000000"/>
                </a:solidFill>
                <a:ea typeface="+mn-ea"/>
                <a:cs typeface="+mn-cs"/>
              </a:rPr>
              <a:t>2:</a:t>
            </a:r>
            <a:r>
              <a:rPr lang="en-US" sz="2800" dirty="0">
                <a:solidFill>
                  <a:srgbClr val="00B050"/>
                </a:solidFill>
                <a:ea typeface="+mn-ea"/>
                <a:cs typeface="+mn-cs"/>
              </a:rPr>
              <a:t> </a:t>
            </a:r>
            <a:r>
              <a:rPr lang="en-US" sz="2800" dirty="0">
                <a:solidFill>
                  <a:srgbClr val="0000FF"/>
                </a:solidFill>
                <a:ea typeface="+mn-ea"/>
                <a:cs typeface="+mn-cs"/>
              </a:rPr>
              <a:t>Recover</a:t>
            </a:r>
            <a:r>
              <a:rPr lang="en-US" sz="2800" dirty="0">
                <a:solidFill>
                  <a:srgbClr val="00B050"/>
                </a:solidFill>
                <a:ea typeface="+mn-ea"/>
                <a:cs typeface="+mn-cs"/>
              </a:rPr>
              <a:t> </a:t>
            </a:r>
            <a:r>
              <a:rPr lang="en-US" sz="2800" dirty="0">
                <a:solidFill>
                  <a:prstClr val="black"/>
                </a:solidFill>
                <a:ea typeface="+mn-ea"/>
                <a:cs typeface="+mn-cs"/>
              </a:rPr>
              <a:t>after failure to prevent data loss</a:t>
            </a:r>
          </a:p>
          <a:p>
            <a:pPr marL="365760" lvl="1" eaLnBrk="1" fontAlgn="auto" hangingPunct="1">
              <a:spcAft>
                <a:spcPts val="0"/>
              </a:spcAft>
              <a:buClr>
                <a:prstClr val="black"/>
              </a:buClr>
              <a:buFont typeface="Arial" pitchFamily="34" charset="0"/>
              <a:buChar char="–"/>
              <a:defRPr/>
            </a:pPr>
            <a:r>
              <a:rPr lang="en-US" sz="2400" b="1" i="1" dirty="0">
                <a:solidFill>
                  <a:srgbClr val="0000FF"/>
                </a:solidFill>
                <a:ea typeface="+mn-ea"/>
              </a:rPr>
              <a:t>Read Disturb Oriented Error Recovery</a:t>
            </a:r>
            <a:r>
              <a:rPr lang="en-US" sz="2400" dirty="0">
                <a:solidFill>
                  <a:srgbClr val="0000FF"/>
                </a:solidFill>
                <a:ea typeface="+mn-ea"/>
              </a:rPr>
              <a:t> </a:t>
            </a:r>
            <a:r>
              <a:rPr lang="en-US" sz="2400" dirty="0">
                <a:solidFill>
                  <a:prstClr val="black"/>
                </a:solidFill>
                <a:ea typeface="+mn-ea"/>
              </a:rPr>
              <a:t>(RDR) selectively corrects cells more susceptible to read disturb errors</a:t>
            </a:r>
          </a:p>
          <a:p>
            <a:pPr marL="365760" lvl="1" eaLnBrk="1" fontAlgn="auto" hangingPunct="1">
              <a:spcAft>
                <a:spcPts val="0"/>
              </a:spcAft>
              <a:buClr>
                <a:prstClr val="black"/>
              </a:buClr>
              <a:buFont typeface="Arial" pitchFamily="34" charset="0"/>
              <a:buChar char="–"/>
              <a:defRPr/>
            </a:pPr>
            <a:r>
              <a:rPr lang="en-US" sz="2400" dirty="0">
                <a:solidFill>
                  <a:srgbClr val="00B050"/>
                </a:solidFill>
                <a:ea typeface="+mn-ea"/>
              </a:rPr>
              <a:t>Reduces raw bit error rate</a:t>
            </a:r>
            <a:r>
              <a:rPr lang="en-US" sz="2400" b="1" dirty="0">
                <a:solidFill>
                  <a:srgbClr val="00B050"/>
                </a:solidFill>
                <a:ea typeface="+mn-ea"/>
              </a:rPr>
              <a:t> </a:t>
            </a:r>
            <a:r>
              <a:rPr lang="en-US" sz="2400" dirty="0">
                <a:solidFill>
                  <a:srgbClr val="00B050"/>
                </a:solidFill>
                <a:ea typeface="+mn-ea"/>
              </a:rPr>
              <a:t>(RBER) by up to 36%</a:t>
            </a:r>
          </a:p>
        </p:txBody>
      </p:sp>
      <p:sp>
        <p:nvSpPr>
          <p:cNvPr id="257027" name="Slide Number Placeholder 3"/>
          <p:cNvSpPr>
            <a:spLocks noGrp="1"/>
          </p:cNvSpPr>
          <p:nvPr>
            <p:ph type="sldNum" sz="quarter" idx="12"/>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D19C2D1-B1A1-A048-8394-5D276675F714}" type="slidenum">
              <a:rPr lang="en-US" sz="1200">
                <a:solidFill>
                  <a:srgbClr val="898989"/>
                </a:solidFill>
                <a:latin typeface="Calibri" charset="0"/>
              </a:rPr>
              <a:pPr eaLnBrk="1" hangingPunct="1"/>
              <a:t>370</a:t>
            </a:fld>
            <a:endParaRPr lang="en-US" sz="1200">
              <a:solidFill>
                <a:srgbClr val="898989"/>
              </a:solidFill>
              <a:latin typeface="Calibri" charset="0"/>
            </a:endParaRPr>
          </a:p>
        </p:txBody>
      </p:sp>
      <p:pic>
        <p:nvPicPr>
          <p:cNvPr id="257028" name="Picture 6" descr="FMS_logo_lightbluematte_3C5CAE.gif"/>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53350" y="88900"/>
            <a:ext cx="1276350" cy="735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ustDataLst>
      <p:tags r:id="rId1"/>
    </p:custDataLst>
    <p:extLst>
      <p:ext uri="{BB962C8B-B14F-4D97-AF65-F5344CB8AC3E}">
        <p14:creationId xmlns:p14="http://schemas.microsoft.com/office/powerpoint/2010/main" val="136663330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500"/>
                                        <p:tgtEl>
                                          <p:spTgt spid="3">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fade">
                                      <p:cBhvr>
                                        <p:cTn id="22" dur="500"/>
                                        <p:tgtEl>
                                          <p:spTgt spid="3">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animEffect transition="in" filter="fade">
                                      <p:cBhvr>
                                        <p:cTn id="27" dur="500"/>
                                        <p:tgtEl>
                                          <p:spTgt spid="3">
                                            <p:txEl>
                                              <p:pRg st="5" end="5"/>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
                                            <p:txEl>
                                              <p:pRg st="6" end="6"/>
                                            </p:txEl>
                                          </p:spTgt>
                                        </p:tgtEl>
                                        <p:attrNameLst>
                                          <p:attrName>style.visibility</p:attrName>
                                        </p:attrNameLst>
                                      </p:cBhvr>
                                      <p:to>
                                        <p:strVal val="visible"/>
                                      </p:to>
                                    </p:set>
                                    <p:animEffect transition="in" filter="fade">
                                      <p:cBhvr>
                                        <p:cTn id="32" dur="500"/>
                                        <p:tgtEl>
                                          <p:spTgt spid="3">
                                            <p:txEl>
                                              <p:pRg st="6" end="6"/>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3">
                                            <p:txEl>
                                              <p:pRg st="8" end="8"/>
                                            </p:txEl>
                                          </p:spTgt>
                                        </p:tgtEl>
                                        <p:attrNameLst>
                                          <p:attrName>style.visibility</p:attrName>
                                        </p:attrNameLst>
                                      </p:cBhvr>
                                      <p:to>
                                        <p:strVal val="visible"/>
                                      </p:to>
                                    </p:set>
                                    <p:animEffect transition="in" filter="fade">
                                      <p:cBhvr>
                                        <p:cTn id="37" dur="500"/>
                                        <p:tgtEl>
                                          <p:spTgt spid="3">
                                            <p:txEl>
                                              <p:pRg st="8" end="8"/>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3">
                                            <p:txEl>
                                              <p:pRg st="9" end="9"/>
                                            </p:txEl>
                                          </p:spTgt>
                                        </p:tgtEl>
                                        <p:attrNameLst>
                                          <p:attrName>style.visibility</p:attrName>
                                        </p:attrNameLst>
                                      </p:cBhvr>
                                      <p:to>
                                        <p:strVal val="visible"/>
                                      </p:to>
                                    </p:set>
                                    <p:animEffect transition="in" filter="fade">
                                      <p:cBhvr>
                                        <p:cTn id="42" dur="500"/>
                                        <p:tgtEl>
                                          <p:spTgt spid="3">
                                            <p:txEl>
                                              <p:pRg st="9" end="9"/>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3">
                                            <p:txEl>
                                              <p:pRg st="10" end="10"/>
                                            </p:txEl>
                                          </p:spTgt>
                                        </p:tgtEl>
                                        <p:attrNameLst>
                                          <p:attrName>style.visibility</p:attrName>
                                        </p:attrNameLst>
                                      </p:cBhvr>
                                      <p:to>
                                        <p:strVal val="visible"/>
                                      </p:to>
                                    </p:set>
                                    <p:animEffect transition="in" filter="fade">
                                      <p:cBhvr>
                                        <p:cTn id="47" dur="500"/>
                                        <p:tgtEl>
                                          <p:spTgt spid="3">
                                            <p:txEl>
                                              <p:pRg st="10" end="10"/>
                                            </p:txEl>
                                          </p:spTgt>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3">
                                            <p:txEl>
                                              <p:pRg st="12" end="12"/>
                                            </p:txEl>
                                          </p:spTgt>
                                        </p:tgtEl>
                                        <p:attrNameLst>
                                          <p:attrName>style.visibility</p:attrName>
                                        </p:attrNameLst>
                                      </p:cBhvr>
                                      <p:to>
                                        <p:strVal val="visible"/>
                                      </p:to>
                                    </p:set>
                                    <p:animEffect transition="in" filter="fade">
                                      <p:cBhvr>
                                        <p:cTn id="52" dur="500"/>
                                        <p:tgtEl>
                                          <p:spTgt spid="3">
                                            <p:txEl>
                                              <p:pRg st="12" end="12"/>
                                            </p:txEl>
                                          </p:spTgt>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3">
                                            <p:txEl>
                                              <p:pRg st="13" end="13"/>
                                            </p:txEl>
                                          </p:spTgt>
                                        </p:tgtEl>
                                        <p:attrNameLst>
                                          <p:attrName>style.visibility</p:attrName>
                                        </p:attrNameLst>
                                      </p:cBhvr>
                                      <p:to>
                                        <p:strVal val="visible"/>
                                      </p:to>
                                    </p:set>
                                    <p:animEffect transition="in" filter="fade">
                                      <p:cBhvr>
                                        <p:cTn id="57" dur="500"/>
                                        <p:tgtEl>
                                          <p:spTgt spid="3">
                                            <p:txEl>
                                              <p:pRg st="13" end="13"/>
                                            </p:txEl>
                                          </p:spTgt>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3">
                                            <p:txEl>
                                              <p:pRg st="14" end="14"/>
                                            </p:txEl>
                                          </p:spTgt>
                                        </p:tgtEl>
                                        <p:attrNameLst>
                                          <p:attrName>style.visibility</p:attrName>
                                        </p:attrNameLst>
                                      </p:cBhvr>
                                      <p:to>
                                        <p:strVal val="visible"/>
                                      </p:to>
                                    </p:set>
                                    <p:animEffect transition="in" filter="fade">
                                      <p:cBhvr>
                                        <p:cTn id="62" dur="500"/>
                                        <p:tgtEl>
                                          <p:spTgt spid="3">
                                            <p:txEl>
                                              <p:pRg st="14" end="1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title"/>
          </p:nvPr>
        </p:nvSpPr>
        <p:spPr/>
        <p:txBody>
          <a:bodyPr/>
          <a:lstStyle/>
          <a:p>
            <a:r>
              <a:rPr lang="en-US" dirty="0" smtClean="0">
                <a:latin typeface="Garamond" charset="0"/>
              </a:rPr>
              <a:t>More on Flash Read Disturb Errors</a:t>
            </a:r>
            <a:endParaRPr lang="en-US" dirty="0">
              <a:latin typeface="Garamond" charset="0"/>
            </a:endParaRPr>
          </a:p>
        </p:txBody>
      </p:sp>
      <p:sp>
        <p:nvSpPr>
          <p:cNvPr id="256002" name="Content Placeholder 2"/>
          <p:cNvSpPr>
            <a:spLocks noGrp="1"/>
          </p:cNvSpPr>
          <p:nvPr>
            <p:ph idx="1"/>
          </p:nvPr>
        </p:nvSpPr>
        <p:spPr>
          <a:xfrm>
            <a:off x="228600" y="1055688"/>
            <a:ext cx="8610600" cy="5192712"/>
          </a:xfrm>
        </p:spPr>
        <p:txBody>
          <a:bodyPr/>
          <a:lstStyle/>
          <a:p>
            <a:r>
              <a:rPr lang="en-US" sz="2200" dirty="0" smtClean="0">
                <a:latin typeface="Tahoma" charset="0"/>
              </a:rPr>
              <a:t>Yu </a:t>
            </a:r>
            <a:r>
              <a:rPr lang="en-US" sz="2200" dirty="0" err="1">
                <a:latin typeface="Tahoma" charset="0"/>
              </a:rPr>
              <a:t>Cai</a:t>
            </a:r>
            <a:r>
              <a:rPr lang="en-US" sz="2200" dirty="0">
                <a:latin typeface="Tahoma" charset="0"/>
              </a:rPr>
              <a:t>, </a:t>
            </a:r>
            <a:r>
              <a:rPr lang="en-US" sz="2200" dirty="0" err="1">
                <a:latin typeface="Tahoma" charset="0"/>
              </a:rPr>
              <a:t>Yixin</a:t>
            </a:r>
            <a:r>
              <a:rPr lang="en-US" sz="2200" dirty="0">
                <a:latin typeface="Tahoma" charset="0"/>
              </a:rPr>
              <a:t> </a:t>
            </a:r>
            <a:r>
              <a:rPr lang="en-US" sz="2200" dirty="0" err="1">
                <a:latin typeface="Tahoma" charset="0"/>
              </a:rPr>
              <a:t>Luo</a:t>
            </a:r>
            <a:r>
              <a:rPr lang="en-US" sz="2200" dirty="0">
                <a:latin typeface="Tahoma" charset="0"/>
              </a:rPr>
              <a:t>, </a:t>
            </a:r>
            <a:r>
              <a:rPr lang="en-US" sz="2200" dirty="0" err="1">
                <a:latin typeface="Tahoma" charset="0"/>
              </a:rPr>
              <a:t>Saugata</a:t>
            </a:r>
            <a:r>
              <a:rPr lang="en-US" sz="2200" dirty="0">
                <a:latin typeface="Tahoma" charset="0"/>
              </a:rPr>
              <a:t> </a:t>
            </a:r>
            <a:r>
              <a:rPr lang="en-US" sz="2200" dirty="0" err="1">
                <a:latin typeface="Tahoma" charset="0"/>
              </a:rPr>
              <a:t>Ghose</a:t>
            </a:r>
            <a:r>
              <a:rPr lang="en-US" sz="2200" dirty="0">
                <a:latin typeface="Tahoma" charset="0"/>
              </a:rPr>
              <a:t>, Erich F. </a:t>
            </a:r>
            <a:r>
              <a:rPr lang="en-US" sz="2200" dirty="0" err="1">
                <a:latin typeface="Tahoma" charset="0"/>
              </a:rPr>
              <a:t>Haratsch</a:t>
            </a:r>
            <a:r>
              <a:rPr lang="en-US" sz="2200" dirty="0">
                <a:latin typeface="Tahoma" charset="0"/>
              </a:rPr>
              <a:t>, Ken Mai, and Onur Mutlu,</a:t>
            </a:r>
            <a:br>
              <a:rPr lang="en-US" sz="2200" dirty="0">
                <a:latin typeface="Tahoma" charset="0"/>
              </a:rPr>
            </a:br>
            <a:r>
              <a:rPr lang="en-US" sz="2200" b="1" dirty="0">
                <a:latin typeface="Tahoma" charset="0"/>
                <a:hlinkClick r:id="rId2"/>
              </a:rPr>
              <a:t>"Read Disturb Errors in MLC NAND Flash Memory: Characterization and Mitigation"</a:t>
            </a:r>
            <a:r>
              <a:rPr lang="en-US" sz="2200" dirty="0">
                <a:latin typeface="Tahoma" charset="0"/>
              </a:rPr>
              <a:t> </a:t>
            </a:r>
            <a:br>
              <a:rPr lang="en-US" sz="2200" dirty="0">
                <a:latin typeface="Tahoma" charset="0"/>
              </a:rPr>
            </a:br>
            <a:r>
              <a:rPr lang="en-US" sz="2200" i="1" dirty="0">
                <a:latin typeface="Tahoma" charset="0"/>
              </a:rPr>
              <a:t>Proceedings of the </a:t>
            </a:r>
            <a:r>
              <a:rPr lang="en-US" sz="2200" i="1" dirty="0">
                <a:latin typeface="Tahoma" charset="0"/>
                <a:hlinkClick r:id="rId3"/>
              </a:rPr>
              <a:t>45th Annual IEEE/IFIP International Conference on Dependable Systems and Networks</a:t>
            </a:r>
            <a:r>
              <a:rPr lang="en-US" sz="2200" i="1" dirty="0">
                <a:latin typeface="Tahoma" charset="0"/>
              </a:rPr>
              <a:t> (</a:t>
            </a:r>
            <a:r>
              <a:rPr lang="en-US" sz="2200" b="1" i="1" dirty="0">
                <a:latin typeface="Tahoma" charset="0"/>
              </a:rPr>
              <a:t>DSN</a:t>
            </a:r>
            <a:r>
              <a:rPr lang="en-US" sz="2200" i="1" dirty="0">
                <a:latin typeface="Tahoma" charset="0"/>
              </a:rPr>
              <a:t>)</a:t>
            </a:r>
            <a:r>
              <a:rPr lang="en-US" sz="2200" dirty="0">
                <a:latin typeface="Tahoma" charset="0"/>
              </a:rPr>
              <a:t>, Rio de Janeiro, Brazil, June 2015. </a:t>
            </a:r>
          </a:p>
          <a:p>
            <a:pPr lvl="1"/>
            <a:endParaRPr lang="en-US" dirty="0">
              <a:latin typeface="Tahoma" charset="0"/>
            </a:endParaRPr>
          </a:p>
          <a:p>
            <a:pPr lvl="1"/>
            <a:endParaRPr lang="en-US" dirty="0">
              <a:latin typeface="Tahoma" charset="0"/>
            </a:endParaRPr>
          </a:p>
          <a:p>
            <a:endParaRPr lang="en-US" dirty="0">
              <a:latin typeface="Tahoma" charset="0"/>
            </a:endParaRPr>
          </a:p>
          <a:p>
            <a:endParaRPr lang="en-US" dirty="0">
              <a:latin typeface="Tahoma" charset="0"/>
            </a:endParaRPr>
          </a:p>
        </p:txBody>
      </p:sp>
      <p:sp>
        <p:nvSpPr>
          <p:cNvPr id="256003"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D8D43E4-1AEE-4448-972F-6510E7266E37}" type="slidenum">
              <a:rPr lang="en-US" sz="1600">
                <a:solidFill>
                  <a:srgbClr val="000000"/>
                </a:solidFill>
                <a:latin typeface="Garamond" charset="0"/>
              </a:rPr>
              <a:pPr eaLnBrk="1" hangingPunct="1"/>
              <a:t>371</a:t>
            </a:fld>
            <a:endParaRPr lang="en-US" sz="1600">
              <a:solidFill>
                <a:srgbClr val="000000"/>
              </a:solidFill>
              <a:latin typeface="Garamond" charset="0"/>
            </a:endParaRPr>
          </a:p>
        </p:txBody>
      </p:sp>
      <p:pic>
        <p:nvPicPr>
          <p:cNvPr id="2" name="Picture 1"/>
          <p:cNvPicPr>
            <a:picLocks noChangeAspect="1"/>
          </p:cNvPicPr>
          <p:nvPr/>
        </p:nvPicPr>
        <p:blipFill>
          <a:blip r:embed="rId4"/>
          <a:stretch>
            <a:fillRect/>
          </a:stretch>
        </p:blipFill>
        <p:spPr>
          <a:xfrm>
            <a:off x="0" y="4213019"/>
            <a:ext cx="9144000" cy="1808269"/>
          </a:xfrm>
          <a:prstGeom prst="rect">
            <a:avLst/>
          </a:prstGeom>
        </p:spPr>
      </p:pic>
    </p:spTree>
    <p:extLst>
      <p:ext uri="{BB962C8B-B14F-4D97-AF65-F5344CB8AC3E}">
        <p14:creationId xmlns:p14="http://schemas.microsoft.com/office/powerpoint/2010/main" val="1888517560"/>
      </p:ext>
    </p:extLst>
  </p:cSld>
  <p:clrMapOvr>
    <a:masterClrMapping/>
  </p:clrMapOvr>
  <p:transition/>
  <p:timing>
    <p:tnLst>
      <p:par>
        <p:cTn id="1" dur="indefinite" restart="never" nodeType="tmRoot"/>
      </p:par>
    </p:tn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Large-Scale Flash SSD Error Analysis</a:t>
            </a:r>
            <a:endParaRPr lang="en-US" dirty="0"/>
          </a:p>
        </p:txBody>
      </p:sp>
      <p:sp>
        <p:nvSpPr>
          <p:cNvPr id="3" name="Content Placeholder 2"/>
          <p:cNvSpPr>
            <a:spLocks noGrp="1"/>
          </p:cNvSpPr>
          <p:nvPr>
            <p:ph idx="1"/>
          </p:nvPr>
        </p:nvSpPr>
        <p:spPr/>
        <p:txBody>
          <a:bodyPr/>
          <a:lstStyle/>
          <a:p>
            <a:r>
              <a:rPr lang="en-US" dirty="0" smtClean="0">
                <a:solidFill>
                  <a:srgbClr val="0000FF"/>
                </a:solidFill>
              </a:rPr>
              <a:t>First large-scale field study of flash memory errors</a:t>
            </a:r>
          </a:p>
          <a:p>
            <a:endParaRPr lang="en-US" sz="2200" dirty="0" smtClean="0">
              <a:solidFill>
                <a:srgbClr val="0000FF"/>
              </a:solidFill>
            </a:endParaRPr>
          </a:p>
          <a:p>
            <a:r>
              <a:rPr lang="en-US" sz="2000" dirty="0" smtClean="0"/>
              <a:t>Justin </a:t>
            </a:r>
            <a:r>
              <a:rPr lang="en-US" sz="2000" dirty="0"/>
              <a:t>Meza, </a:t>
            </a:r>
            <a:r>
              <a:rPr lang="en-US" sz="2000" dirty="0" err="1"/>
              <a:t>Qiang</a:t>
            </a:r>
            <a:r>
              <a:rPr lang="en-US" sz="2000" dirty="0"/>
              <a:t> Wu, </a:t>
            </a:r>
            <a:r>
              <a:rPr lang="en-US" sz="2000" dirty="0" err="1"/>
              <a:t>Sanjeev</a:t>
            </a:r>
            <a:r>
              <a:rPr lang="en-US" sz="2000" dirty="0"/>
              <a:t> Kumar, and Onur Mutlu,</a:t>
            </a:r>
            <a:br>
              <a:rPr lang="en-US" sz="2000" dirty="0"/>
            </a:br>
            <a:r>
              <a:rPr lang="en-US" sz="2000" b="1" dirty="0">
                <a:hlinkClick r:id="rId2"/>
              </a:rPr>
              <a:t>"A Large-Scale Study of Flash Memory Errors in the Field"</a:t>
            </a:r>
            <a:r>
              <a:rPr lang="en-US" sz="2000" dirty="0"/>
              <a:t> </a:t>
            </a:r>
            <a:br>
              <a:rPr lang="en-US" sz="2000" dirty="0"/>
            </a:br>
            <a:r>
              <a:rPr lang="en-US" sz="2000" i="1" dirty="0"/>
              <a:t>Proceedings of the </a:t>
            </a:r>
            <a:r>
              <a:rPr lang="en-US" sz="2000" i="1" dirty="0">
                <a:hlinkClick r:id="rId3"/>
              </a:rPr>
              <a:t>ACM International Conference on Measurement and Modeling of Computer Systems</a:t>
            </a:r>
            <a:r>
              <a:rPr lang="en-US" sz="2000" i="1" dirty="0"/>
              <a:t> (</a:t>
            </a:r>
            <a:r>
              <a:rPr lang="en-US" sz="2000" b="1" i="1" dirty="0"/>
              <a:t>SIGMETRICS</a:t>
            </a:r>
            <a:r>
              <a:rPr lang="en-US" sz="2000" i="1" dirty="0"/>
              <a:t>)</a:t>
            </a:r>
            <a:r>
              <a:rPr lang="en-US" sz="2000" dirty="0"/>
              <a:t>, Portland, OR,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Coverage at ZDNet</a:t>
            </a:r>
            <a:r>
              <a:rPr lang="en-US" sz="2000" dirty="0"/>
              <a:t>] [</a:t>
            </a:r>
            <a:r>
              <a:rPr lang="en-US" sz="2000" dirty="0">
                <a:hlinkClick r:id="rId7"/>
              </a:rPr>
              <a:t>Coverage on The Register</a:t>
            </a:r>
            <a:r>
              <a:rPr lang="en-US" sz="2000" dirty="0"/>
              <a:t>] [</a:t>
            </a:r>
            <a:r>
              <a:rPr lang="en-US" sz="2000" dirty="0">
                <a:hlinkClick r:id="rId8"/>
              </a:rPr>
              <a:t>Coverage on TechSpot</a:t>
            </a:r>
            <a:r>
              <a:rPr lang="en-US" sz="2000" dirty="0"/>
              <a:t>] [</a:t>
            </a:r>
            <a:r>
              <a:rPr lang="en-US" sz="2000" dirty="0">
                <a:hlinkClick r:id="rId9"/>
              </a:rPr>
              <a:t>Coverage on The Tech Report</a:t>
            </a:r>
            <a:r>
              <a:rPr lang="en-US" sz="2000" dirty="0"/>
              <a:t>] </a:t>
            </a:r>
            <a:endParaRPr lang="en-US" sz="2000" dirty="0" smtClean="0"/>
          </a:p>
          <a:p>
            <a:endParaRPr lang="en-US" sz="2200" dirty="0"/>
          </a:p>
          <a:p>
            <a:endParaRPr lang="en-US" sz="2200" dirty="0" smtClean="0"/>
          </a:p>
          <a:p>
            <a:endParaRPr lang="en-US" dirty="0"/>
          </a:p>
        </p:txBody>
      </p:sp>
      <p:sp>
        <p:nvSpPr>
          <p:cNvPr id="4" name="Slide Number Placeholder 3"/>
          <p:cNvSpPr>
            <a:spLocks noGrp="1"/>
          </p:cNvSpPr>
          <p:nvPr>
            <p:ph type="sldNum" sz="quarter" idx="11"/>
          </p:nvPr>
        </p:nvSpPr>
        <p:spPr/>
        <p:txBody>
          <a:bodyPr/>
          <a:lstStyle/>
          <a:p>
            <a:pPr>
              <a:defRPr/>
            </a:pPr>
            <a:fld id="{76BB4180-6920-9C42-9DA1-4829E0437063}" type="slidenum">
              <a:rPr lang="en-US" smtClean="0"/>
              <a:pPr>
                <a:defRPr/>
              </a:pPr>
              <a:t>372</a:t>
            </a:fld>
            <a:endParaRPr lang="en-US"/>
          </a:p>
        </p:txBody>
      </p:sp>
      <p:pic>
        <p:nvPicPr>
          <p:cNvPr id="5" name="Picture 4"/>
          <p:cNvPicPr>
            <a:picLocks noChangeAspect="1"/>
          </p:cNvPicPr>
          <p:nvPr/>
        </p:nvPicPr>
        <p:blipFill>
          <a:blip r:embed="rId10"/>
          <a:stretch>
            <a:fillRect/>
          </a:stretch>
        </p:blipFill>
        <p:spPr>
          <a:xfrm>
            <a:off x="0" y="4725144"/>
            <a:ext cx="9144000" cy="1313234"/>
          </a:xfrm>
          <a:prstGeom prst="rect">
            <a:avLst/>
          </a:prstGeom>
        </p:spPr>
      </p:pic>
    </p:spTree>
    <p:extLst>
      <p:ext uri="{BB962C8B-B14F-4D97-AF65-F5344CB8AC3E}">
        <p14:creationId xmlns:p14="http://schemas.microsoft.com/office/powerpoint/2010/main" val="506328260"/>
      </p:ext>
    </p:extLst>
  </p:cSld>
  <p:clrMapOvr>
    <a:masterClrMapping/>
  </p:clrMapOvr>
  <p:transition/>
  <p:timing>
    <p:tnLst>
      <p:par>
        <p:cTn id="1" dur="indefinite" restart="never" nodeType="tmRoot"/>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Another Time: NAND Flash Vulnerabilities</a:t>
            </a:r>
          </a:p>
        </p:txBody>
      </p:sp>
      <p:sp>
        <p:nvSpPr>
          <p:cNvPr id="3" name="Content Placeholder 2"/>
          <p:cNvSpPr>
            <a:spLocks noGrp="1"/>
          </p:cNvSpPr>
          <p:nvPr>
            <p:ph idx="1"/>
          </p:nvPr>
        </p:nvSpPr>
        <p:spPr>
          <a:xfrm>
            <a:off x="228600" y="908720"/>
            <a:ext cx="8915400" cy="5256584"/>
          </a:xfrm>
        </p:spPr>
        <p:txBody>
          <a:bodyPr/>
          <a:lstStyle/>
          <a:p>
            <a:r>
              <a:rPr lang="en-US" sz="1800" dirty="0" smtClean="0"/>
              <a:t>Onur Mutlu,</a:t>
            </a:r>
            <a:r>
              <a:rPr lang="en-US" sz="1800" dirty="0"/>
              <a:t/>
            </a:r>
            <a:br>
              <a:rPr lang="en-US" sz="1800" dirty="0"/>
            </a:br>
            <a:r>
              <a:rPr lang="en-US" sz="1800" b="1" dirty="0" smtClean="0">
                <a:hlinkClick r:id="rId2"/>
              </a:rPr>
              <a:t>"</a:t>
            </a:r>
            <a:r>
              <a:rPr lang="en-US" sz="1800" b="1" dirty="0">
                <a:hlinkClick r:id="rId2"/>
              </a:rPr>
              <a:t>Error Analysis and Management for MLC NAND Flash Memory"</a:t>
            </a:r>
            <a:r>
              <a:rPr lang="en-US" sz="1800" dirty="0"/>
              <a:t/>
            </a:r>
            <a:br>
              <a:rPr lang="en-US" sz="1800" dirty="0"/>
            </a:br>
            <a:r>
              <a:rPr lang="en-US" sz="1800" i="1" dirty="0"/>
              <a:t>Technical talk at </a:t>
            </a:r>
            <a:r>
              <a:rPr lang="en-US" sz="1800" i="1" dirty="0">
                <a:hlinkClick r:id="rId3"/>
              </a:rPr>
              <a:t>Flash Memory Summit 2014</a:t>
            </a:r>
            <a:r>
              <a:rPr lang="en-US" sz="1800" i="1" dirty="0"/>
              <a:t> (</a:t>
            </a:r>
            <a:r>
              <a:rPr lang="en-US" sz="1800" b="1" i="1" dirty="0"/>
              <a:t>FMS</a:t>
            </a:r>
            <a:r>
              <a:rPr lang="en-US" sz="1800" i="1" dirty="0"/>
              <a:t>)</a:t>
            </a:r>
            <a:r>
              <a:rPr lang="en-US" sz="1800" dirty="0"/>
              <a:t>, Santa Clara, CA, August 2014. </a:t>
            </a:r>
            <a:r>
              <a:rPr lang="en-US" sz="1800" dirty="0">
                <a:hlinkClick r:id="rId4"/>
              </a:rPr>
              <a:t>Slides (ppt)</a:t>
            </a:r>
            <a:r>
              <a:rPr lang="en-US" sz="1800" dirty="0"/>
              <a:t> </a:t>
            </a:r>
            <a:r>
              <a:rPr lang="en-US" sz="1800" dirty="0">
                <a:hlinkClick r:id="rId2"/>
              </a:rPr>
              <a:t>(pdf)</a:t>
            </a:r>
            <a:r>
              <a:rPr lang="en-US" sz="1800" dirty="0"/>
              <a:t> </a:t>
            </a:r>
            <a:endParaRPr lang="en-US" sz="1800" dirty="0" smtClean="0"/>
          </a:p>
          <a:p>
            <a:endParaRPr lang="en-US" sz="1400" dirty="0" smtClean="0"/>
          </a:p>
          <a:p>
            <a:endParaRPr lang="en-US" sz="100" dirty="0" smtClean="0"/>
          </a:p>
          <a:p>
            <a:endParaRPr lang="en-US" sz="300" dirty="0"/>
          </a:p>
          <a:p>
            <a:pPr marL="0" indent="0">
              <a:buNone/>
            </a:pPr>
            <a:r>
              <a:rPr lang="en-US" sz="1300" dirty="0" err="1" smtClean="0"/>
              <a:t>Cai</a:t>
            </a:r>
            <a:r>
              <a:rPr lang="en-US" sz="1300" dirty="0"/>
              <a:t>+, “</a:t>
            </a:r>
            <a:r>
              <a:rPr lang="en-US" sz="1300" dirty="0">
                <a:solidFill>
                  <a:srgbClr val="0000FF"/>
                </a:solidFill>
              </a:rPr>
              <a:t>Error Patterns in MLC NAND Flash Memory: Measurement, Characterization, and </a:t>
            </a:r>
            <a:r>
              <a:rPr lang="en-US" sz="1300" dirty="0" smtClean="0">
                <a:solidFill>
                  <a:srgbClr val="0000FF"/>
                </a:solidFill>
              </a:rPr>
              <a:t>Analysis</a:t>
            </a:r>
            <a:r>
              <a:rPr lang="en-US" sz="1300" dirty="0" smtClean="0"/>
              <a:t>,</a:t>
            </a:r>
            <a:r>
              <a:rPr lang="en-US" sz="1300" dirty="0"/>
              <a:t>” DATE 2012</a:t>
            </a:r>
            <a:r>
              <a:rPr lang="en-US" sz="1300" dirty="0" smtClean="0"/>
              <a:t>.</a:t>
            </a:r>
          </a:p>
          <a:p>
            <a:pPr marL="0" indent="0">
              <a:buNone/>
            </a:pPr>
            <a:r>
              <a:rPr lang="en-US" sz="1300" dirty="0" err="1" smtClean="0"/>
              <a:t>Cai</a:t>
            </a:r>
            <a:r>
              <a:rPr lang="en-US" sz="1300" dirty="0"/>
              <a:t>+, “</a:t>
            </a:r>
            <a:r>
              <a:rPr lang="en-US" sz="1300" dirty="0">
                <a:solidFill>
                  <a:srgbClr val="0000FF"/>
                </a:solidFill>
              </a:rPr>
              <a:t>Flash Correct-and-Refresh: Retention-Aware Error Management for Increased Flash Memory </a:t>
            </a:r>
            <a:r>
              <a:rPr lang="en-US" sz="1300" dirty="0" smtClean="0">
                <a:solidFill>
                  <a:srgbClr val="0000FF"/>
                </a:solidFill>
              </a:rPr>
              <a:t>Lifetime</a:t>
            </a:r>
            <a:r>
              <a:rPr lang="en-US" sz="1300" dirty="0" smtClean="0"/>
              <a:t>,” ICCD 2012.</a:t>
            </a:r>
          </a:p>
          <a:p>
            <a:pPr marL="0" indent="0">
              <a:buNone/>
            </a:pPr>
            <a:r>
              <a:rPr lang="en-US" sz="1300" dirty="0" err="1" smtClean="0"/>
              <a:t>Cai</a:t>
            </a:r>
            <a:r>
              <a:rPr lang="en-US" sz="1300" dirty="0"/>
              <a:t>+, “</a:t>
            </a:r>
            <a:r>
              <a:rPr lang="en-US" sz="1300" dirty="0">
                <a:solidFill>
                  <a:srgbClr val="0000FF"/>
                </a:solidFill>
              </a:rPr>
              <a:t>Threshold Voltage Distribution in MLC NAND Flash Memory: Characterization, Analysis and </a:t>
            </a:r>
            <a:r>
              <a:rPr lang="en-US" sz="1300" dirty="0" smtClean="0">
                <a:solidFill>
                  <a:srgbClr val="0000FF"/>
                </a:solidFill>
              </a:rPr>
              <a:t>Modeling</a:t>
            </a:r>
            <a:r>
              <a:rPr lang="en-US" sz="1300" dirty="0" smtClean="0"/>
              <a:t>,” DATE 2013.</a:t>
            </a:r>
          </a:p>
          <a:p>
            <a:pPr marL="0" indent="0">
              <a:buNone/>
            </a:pPr>
            <a:r>
              <a:rPr lang="en-US" sz="1300" dirty="0" err="1" smtClean="0"/>
              <a:t>Cai</a:t>
            </a:r>
            <a:r>
              <a:rPr lang="en-US" sz="1300" dirty="0"/>
              <a:t>+, “</a:t>
            </a:r>
            <a:r>
              <a:rPr lang="en-US" sz="1300" dirty="0">
                <a:solidFill>
                  <a:srgbClr val="0000FF"/>
                </a:solidFill>
              </a:rPr>
              <a:t>Error Analysis and Retention-Aware Error Management for NAND Flash </a:t>
            </a:r>
            <a:r>
              <a:rPr lang="en-US" sz="1300" dirty="0" smtClean="0">
                <a:solidFill>
                  <a:srgbClr val="0000FF"/>
                </a:solidFill>
              </a:rPr>
              <a:t>Memory</a:t>
            </a:r>
            <a:r>
              <a:rPr lang="en-US" sz="1300" dirty="0" smtClean="0"/>
              <a:t>,” Intel Technology Journal 2013.</a:t>
            </a:r>
          </a:p>
          <a:p>
            <a:pPr marL="0" indent="0">
              <a:buNone/>
            </a:pPr>
            <a:r>
              <a:rPr lang="en-US" sz="1300" dirty="0" err="1" smtClean="0"/>
              <a:t>Cai</a:t>
            </a:r>
            <a:r>
              <a:rPr lang="en-US" sz="1300" dirty="0"/>
              <a:t>+, “</a:t>
            </a:r>
            <a:r>
              <a:rPr lang="en-US" sz="1300" dirty="0">
                <a:solidFill>
                  <a:srgbClr val="0000FF"/>
                </a:solidFill>
              </a:rPr>
              <a:t>Program Interference in MLC NAND Flash Memory: Characterization, Modeling, and </a:t>
            </a:r>
            <a:r>
              <a:rPr lang="en-US" sz="1300" dirty="0" smtClean="0">
                <a:solidFill>
                  <a:srgbClr val="0000FF"/>
                </a:solidFill>
              </a:rPr>
              <a:t>Mitigation</a:t>
            </a:r>
            <a:r>
              <a:rPr lang="en-US" sz="1300" dirty="0" smtClean="0"/>
              <a:t>,” ICCD 2013.</a:t>
            </a:r>
          </a:p>
          <a:p>
            <a:pPr marL="0" indent="0">
              <a:buNone/>
            </a:pPr>
            <a:r>
              <a:rPr lang="en-US" sz="1300" dirty="0" err="1" smtClean="0"/>
              <a:t>Cai</a:t>
            </a:r>
            <a:r>
              <a:rPr lang="en-US" sz="1300" dirty="0"/>
              <a:t>+, “</a:t>
            </a:r>
            <a:r>
              <a:rPr lang="en-US" sz="1300" dirty="0">
                <a:solidFill>
                  <a:srgbClr val="0000FF"/>
                </a:solidFill>
              </a:rPr>
              <a:t>Neighbor-Cell Assisted Error Correction for MLC NAND Flash </a:t>
            </a:r>
            <a:r>
              <a:rPr lang="en-US" sz="1300" dirty="0" smtClean="0">
                <a:solidFill>
                  <a:srgbClr val="0000FF"/>
                </a:solidFill>
              </a:rPr>
              <a:t>Memories</a:t>
            </a:r>
            <a:r>
              <a:rPr lang="en-US" sz="1300" dirty="0" smtClean="0"/>
              <a:t>,” SIGMETRICS 2014.</a:t>
            </a:r>
          </a:p>
          <a:p>
            <a:pPr marL="0" indent="0">
              <a:buNone/>
            </a:pPr>
            <a:r>
              <a:rPr lang="en-US" sz="1300" dirty="0" err="1" smtClean="0"/>
              <a:t>Cai</a:t>
            </a:r>
            <a:r>
              <a:rPr lang="en-US" sz="1300" dirty="0"/>
              <a:t>+,</a:t>
            </a:r>
            <a:r>
              <a:rPr lang="en-US" sz="1300" dirty="0" smtClean="0"/>
              <a:t>”</a:t>
            </a:r>
            <a:r>
              <a:rPr lang="en-US" sz="1300" dirty="0" smtClean="0">
                <a:solidFill>
                  <a:srgbClr val="0000FF"/>
                </a:solidFill>
              </a:rPr>
              <a:t>Data </a:t>
            </a:r>
            <a:r>
              <a:rPr lang="en-US" sz="1300" dirty="0">
                <a:solidFill>
                  <a:srgbClr val="0000FF"/>
                </a:solidFill>
              </a:rPr>
              <a:t>Retention in MLC NAND Flash Memory: Characterization, Optimization and Recovery</a:t>
            </a:r>
            <a:r>
              <a:rPr lang="en-US" sz="1300" dirty="0"/>
              <a:t>,” HPCA 2015</a:t>
            </a:r>
            <a:r>
              <a:rPr lang="en-US" sz="1300" dirty="0" smtClean="0"/>
              <a:t>.</a:t>
            </a:r>
          </a:p>
          <a:p>
            <a:pPr marL="0" indent="0">
              <a:buNone/>
            </a:pPr>
            <a:r>
              <a:rPr lang="en-US" sz="1300" dirty="0" err="1" smtClean="0"/>
              <a:t>Cai</a:t>
            </a:r>
            <a:r>
              <a:rPr lang="en-US" sz="1300" dirty="0" smtClean="0"/>
              <a:t>+, “</a:t>
            </a:r>
            <a:r>
              <a:rPr lang="en-US" sz="1300" dirty="0">
                <a:solidFill>
                  <a:srgbClr val="0000FF"/>
                </a:solidFill>
              </a:rPr>
              <a:t>Read Disturb Errors in MLC NAND Flash Memory: Characterization and </a:t>
            </a:r>
            <a:r>
              <a:rPr lang="en-US" sz="1300" dirty="0" smtClean="0">
                <a:solidFill>
                  <a:srgbClr val="0000FF"/>
                </a:solidFill>
              </a:rPr>
              <a:t>Mitigation</a:t>
            </a:r>
            <a:r>
              <a:rPr lang="en-US" sz="1300" dirty="0" smtClean="0"/>
              <a:t>,” DSN 2015. </a:t>
            </a:r>
          </a:p>
          <a:p>
            <a:pPr marL="0" indent="0">
              <a:buNone/>
            </a:pPr>
            <a:r>
              <a:rPr lang="en-US" sz="1300" dirty="0" err="1" smtClean="0"/>
              <a:t>Luo</a:t>
            </a:r>
            <a:r>
              <a:rPr lang="en-US" sz="1300" dirty="0" smtClean="0"/>
              <a:t>+, “</a:t>
            </a:r>
            <a:r>
              <a:rPr lang="en-US" sz="1300" dirty="0" smtClean="0">
                <a:solidFill>
                  <a:srgbClr val="0000FF"/>
                </a:solidFill>
              </a:rPr>
              <a:t>WARM: Improving </a:t>
            </a:r>
            <a:r>
              <a:rPr lang="en-US" sz="1300" dirty="0">
                <a:solidFill>
                  <a:srgbClr val="0000FF"/>
                </a:solidFill>
              </a:rPr>
              <a:t>NAND Flash Memory Lifetime with Write-hotness Aware Retention </a:t>
            </a:r>
            <a:r>
              <a:rPr lang="en-US" sz="1300" dirty="0" smtClean="0">
                <a:solidFill>
                  <a:srgbClr val="0000FF"/>
                </a:solidFill>
              </a:rPr>
              <a:t>Management</a:t>
            </a:r>
            <a:r>
              <a:rPr lang="en-US" sz="1300" dirty="0" smtClean="0"/>
              <a:t>,” MSST 2015.</a:t>
            </a:r>
          </a:p>
          <a:p>
            <a:pPr marL="0" indent="0">
              <a:buNone/>
            </a:pPr>
            <a:r>
              <a:rPr lang="en-US" sz="1300" dirty="0" smtClean="0"/>
              <a:t>Meza+, “</a:t>
            </a:r>
            <a:r>
              <a:rPr lang="en-US" sz="1300" dirty="0" smtClean="0">
                <a:solidFill>
                  <a:srgbClr val="0000FF"/>
                </a:solidFill>
              </a:rPr>
              <a:t>A Large-Scale Study of Flash Memory Errors in the Field</a:t>
            </a:r>
            <a:r>
              <a:rPr lang="en-US" sz="1300" dirty="0" smtClean="0"/>
              <a:t>,” SIGMETRICS 2015.</a:t>
            </a:r>
          </a:p>
          <a:p>
            <a:pPr marL="0" indent="0">
              <a:buNone/>
            </a:pPr>
            <a:r>
              <a:rPr lang="en-US" sz="1300" dirty="0"/>
              <a:t>Luo+, “</a:t>
            </a:r>
            <a:r>
              <a:rPr lang="en-US" sz="1300" dirty="0">
                <a:solidFill>
                  <a:srgbClr val="0000FF"/>
                </a:solidFill>
              </a:rPr>
              <a:t>Enabling Accurate and Practical Online Flash Channel Modeling for Modern MLC NAND Flash </a:t>
            </a:r>
            <a:r>
              <a:rPr lang="en-US" sz="1300" dirty="0" smtClean="0">
                <a:solidFill>
                  <a:srgbClr val="0000FF"/>
                </a:solidFill>
              </a:rPr>
              <a:t>Memory</a:t>
            </a:r>
            <a:r>
              <a:rPr lang="en-US" sz="1300" dirty="0" smtClean="0"/>
              <a:t>,” IEEE JSAC 2016.</a:t>
            </a:r>
          </a:p>
          <a:p>
            <a:pPr marL="0" indent="0">
              <a:buNone/>
            </a:pPr>
            <a:r>
              <a:rPr lang="en-US" sz="1300" dirty="0" smtClean="0"/>
              <a:t>Cai+, “</a:t>
            </a:r>
            <a:r>
              <a:rPr lang="en-US" sz="1300" dirty="0">
                <a:solidFill>
                  <a:srgbClr val="0000FF"/>
                </a:solidFill>
              </a:rPr>
              <a:t>Vulnerabilities in MLC NAND Flash Memory Programming: Experimental Analysis, Exploits, and Mitigation Techniques</a:t>
            </a:r>
            <a:r>
              <a:rPr lang="en-US" sz="1300" dirty="0" smtClean="0"/>
              <a:t>,” HPCA 2017.</a:t>
            </a:r>
          </a:p>
          <a:p>
            <a:pPr marL="0" indent="0">
              <a:buNone/>
            </a:pPr>
            <a:r>
              <a:rPr lang="en-US" sz="1300" dirty="0" err="1" smtClean="0"/>
              <a:t>Fukami</a:t>
            </a:r>
            <a:r>
              <a:rPr lang="en-US" sz="1300" dirty="0" smtClean="0"/>
              <a:t>+</a:t>
            </a:r>
            <a:r>
              <a:rPr lang="en-US" sz="1300" dirty="0"/>
              <a:t>, </a:t>
            </a:r>
            <a:r>
              <a:rPr lang="en-US" sz="1300" dirty="0" smtClean="0"/>
              <a:t>“</a:t>
            </a:r>
            <a:r>
              <a:rPr lang="en-US" sz="1300" dirty="0">
                <a:solidFill>
                  <a:srgbClr val="0000FF"/>
                </a:solidFill>
              </a:rPr>
              <a:t>I</a:t>
            </a:r>
            <a:r>
              <a:rPr lang="en-US" sz="1300" dirty="0" smtClean="0">
                <a:solidFill>
                  <a:srgbClr val="0000FF"/>
                </a:solidFill>
              </a:rPr>
              <a:t>mproving </a:t>
            </a:r>
            <a:r>
              <a:rPr lang="en-US" sz="1300" dirty="0">
                <a:solidFill>
                  <a:srgbClr val="0000FF"/>
                </a:solidFill>
              </a:rPr>
              <a:t>the Reliability of Chip-Off Forensic Analysis of NAND Flash Memory </a:t>
            </a:r>
            <a:r>
              <a:rPr lang="en-US" sz="1300" dirty="0" smtClean="0">
                <a:solidFill>
                  <a:srgbClr val="0000FF"/>
                </a:solidFill>
              </a:rPr>
              <a:t>Devices</a:t>
            </a:r>
            <a:r>
              <a:rPr lang="en-US" sz="1300" dirty="0" smtClean="0"/>
              <a:t>,</a:t>
            </a:r>
            <a:r>
              <a:rPr lang="en-US" sz="1300" dirty="0"/>
              <a:t>” DFRWS EU 2017. </a:t>
            </a:r>
            <a:endParaRPr lang="en-US" sz="1300" dirty="0" smtClean="0"/>
          </a:p>
          <a:p>
            <a:pPr marL="0" indent="0">
              <a:buNone/>
            </a:pPr>
            <a:endParaRPr lang="en-US" sz="1500" dirty="0"/>
          </a:p>
          <a:p>
            <a:endParaRPr lang="en-US" sz="1700" dirty="0"/>
          </a:p>
          <a:p>
            <a:endParaRPr lang="en-US" sz="20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373</a:t>
            </a:fld>
            <a:endParaRPr lang="en-US" altLang="en-US"/>
          </a:p>
        </p:txBody>
      </p:sp>
      <p:sp>
        <p:nvSpPr>
          <p:cNvPr id="5" name="Rectangle 4"/>
          <p:cNvSpPr>
            <a:spLocks noChangeArrowheads="1"/>
          </p:cNvSpPr>
          <p:nvPr/>
        </p:nvSpPr>
        <p:spPr bwMode="auto">
          <a:xfrm>
            <a:off x="768535" y="3717032"/>
            <a:ext cx="1643225" cy="288032"/>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 xmlns:a14="http://schemas.microsoft.com/office/drawing/2010/main">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ea typeface="ＭＳ Ｐゴシック" charset="0"/>
              <a:cs typeface="ＭＳ Ｐゴシック" charset="0"/>
            </a:endParaRPr>
          </a:p>
        </p:txBody>
      </p:sp>
      <p:sp>
        <p:nvSpPr>
          <p:cNvPr id="6" name="Rectangle 5"/>
          <p:cNvSpPr>
            <a:spLocks noChangeArrowheads="1"/>
          </p:cNvSpPr>
          <p:nvPr/>
        </p:nvSpPr>
        <p:spPr bwMode="auto">
          <a:xfrm>
            <a:off x="729659" y="4437112"/>
            <a:ext cx="1584176" cy="288032"/>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 xmlns:a14="http://schemas.microsoft.com/office/drawing/2010/main">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ea typeface="ＭＳ Ｐゴシック" charset="0"/>
              <a:cs typeface="ＭＳ Ｐゴシック" charset="0"/>
            </a:endParaRPr>
          </a:p>
        </p:txBody>
      </p:sp>
      <p:sp>
        <p:nvSpPr>
          <p:cNvPr id="7" name="Rectangle 6"/>
          <p:cNvSpPr>
            <a:spLocks noChangeArrowheads="1"/>
          </p:cNvSpPr>
          <p:nvPr/>
        </p:nvSpPr>
        <p:spPr bwMode="auto">
          <a:xfrm>
            <a:off x="755576" y="5772130"/>
            <a:ext cx="4320480" cy="262116"/>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 xmlns:a14="http://schemas.microsoft.com/office/drawing/2010/main">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15288564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Flash Memory Programming Vulnerabilities</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374</a:t>
            </a:fld>
            <a:endParaRPr lang="en-US"/>
          </a:p>
        </p:txBody>
      </p:sp>
      <p:pic>
        <p:nvPicPr>
          <p:cNvPr id="6" name="Picture 5"/>
          <p:cNvPicPr>
            <a:picLocks noChangeAspect="1"/>
          </p:cNvPicPr>
          <p:nvPr/>
        </p:nvPicPr>
        <p:blipFill>
          <a:blip r:embed="rId2"/>
          <a:stretch>
            <a:fillRect/>
          </a:stretch>
        </p:blipFill>
        <p:spPr>
          <a:xfrm>
            <a:off x="0" y="4559137"/>
            <a:ext cx="9144000" cy="814079"/>
          </a:xfrm>
          <a:prstGeom prst="rect">
            <a:avLst/>
          </a:prstGeom>
        </p:spPr>
      </p:pic>
      <p:pic>
        <p:nvPicPr>
          <p:cNvPr id="7" name="Picture 6"/>
          <p:cNvPicPr>
            <a:picLocks noChangeAspect="1"/>
          </p:cNvPicPr>
          <p:nvPr/>
        </p:nvPicPr>
        <p:blipFill>
          <a:blip r:embed="rId3"/>
          <a:stretch>
            <a:fillRect/>
          </a:stretch>
        </p:blipFill>
        <p:spPr>
          <a:xfrm>
            <a:off x="0" y="5529541"/>
            <a:ext cx="9144000" cy="635763"/>
          </a:xfrm>
          <a:prstGeom prst="rect">
            <a:avLst/>
          </a:prstGeom>
        </p:spPr>
      </p:pic>
      <p:sp>
        <p:nvSpPr>
          <p:cNvPr id="8" name="Content Placeholder 2"/>
          <p:cNvSpPr>
            <a:spLocks noGrp="1"/>
          </p:cNvSpPr>
          <p:nvPr>
            <p:ph idx="1"/>
          </p:nvPr>
        </p:nvSpPr>
        <p:spPr>
          <a:xfrm>
            <a:off x="228600" y="1055688"/>
            <a:ext cx="8915400" cy="5037608"/>
          </a:xfrm>
        </p:spPr>
        <p:txBody>
          <a:bodyPr/>
          <a:lstStyle/>
          <a:p>
            <a:r>
              <a:rPr lang="en-US" sz="2000" dirty="0"/>
              <a:t>Yu Cai, </a:t>
            </a:r>
            <a:r>
              <a:rPr lang="en-US" sz="2000" dirty="0" err="1"/>
              <a:t>Saugata</a:t>
            </a:r>
            <a:r>
              <a:rPr lang="en-US" sz="2000" dirty="0"/>
              <a:t> </a:t>
            </a:r>
            <a:r>
              <a:rPr lang="en-US" sz="2000" dirty="0" err="1"/>
              <a:t>Ghose</a:t>
            </a:r>
            <a:r>
              <a:rPr lang="en-US" sz="2000" dirty="0"/>
              <a:t>, </a:t>
            </a:r>
            <a:r>
              <a:rPr lang="en-US" sz="2000" dirty="0" err="1"/>
              <a:t>Yixin</a:t>
            </a:r>
            <a:r>
              <a:rPr lang="en-US" sz="2000" dirty="0"/>
              <a:t> Luo, Ken Mai, </a:t>
            </a:r>
            <a:r>
              <a:rPr lang="en-US" sz="2000" u="sng" dirty="0"/>
              <a:t>Onur Mutlu</a:t>
            </a:r>
            <a:r>
              <a:rPr lang="en-US" sz="2000" dirty="0"/>
              <a:t>, and Erich F. </a:t>
            </a:r>
            <a:r>
              <a:rPr lang="en-US" sz="2000" dirty="0" err="1"/>
              <a:t>Haratsch</a:t>
            </a:r>
            <a:r>
              <a:rPr lang="en-US" sz="2000" dirty="0"/>
              <a:t>,</a:t>
            </a:r>
            <a:br>
              <a:rPr lang="en-US" sz="2000" dirty="0"/>
            </a:br>
            <a:r>
              <a:rPr lang="en-US" sz="2000" b="1" dirty="0">
                <a:hlinkClick r:id="rId4"/>
              </a:rPr>
              <a:t>"Vulnerabilities in MLC NAND Flash Memory Programming: Experimental Analysis, Exploits, and Mitigation Techniques"</a:t>
            </a:r>
            <a:r>
              <a:rPr lang="en-US" sz="2000" dirty="0"/>
              <a:t> </a:t>
            </a:r>
            <a:br>
              <a:rPr lang="en-US" sz="2000" dirty="0"/>
            </a:br>
            <a:r>
              <a:rPr lang="en-US" sz="2000" i="1" dirty="0"/>
              <a:t>Proceedings of the </a:t>
            </a:r>
            <a:r>
              <a:rPr lang="en-US" sz="2000" i="1" dirty="0">
                <a:hlinkClick r:id="rId5"/>
              </a:rPr>
              <a:t>23rd International Symposium on High-Performance Computer Architecture</a:t>
            </a:r>
            <a:r>
              <a:rPr lang="en-US" sz="2000" i="1" dirty="0"/>
              <a:t> (</a:t>
            </a:r>
            <a:r>
              <a:rPr lang="en-US" sz="2000" b="1" i="1" dirty="0"/>
              <a:t>HPCA</a:t>
            </a:r>
            <a:r>
              <a:rPr lang="en-US" sz="2000" i="1" dirty="0"/>
              <a:t>) Industrial Session</a:t>
            </a:r>
            <a:r>
              <a:rPr lang="en-US" sz="2000" dirty="0"/>
              <a:t>, Austin, TX, USA, February 2017. </a:t>
            </a:r>
            <a:br>
              <a:rPr lang="en-US" sz="2000" dirty="0"/>
            </a:br>
            <a:r>
              <a:rPr lang="en-US" sz="2000" dirty="0"/>
              <a:t>[</a:t>
            </a:r>
            <a:r>
              <a:rPr lang="en-US" sz="2000" dirty="0">
                <a:hlinkClick r:id="rId6"/>
              </a:rPr>
              <a:t>Slides (pptx)</a:t>
            </a:r>
            <a:r>
              <a:rPr lang="en-US" sz="2000" dirty="0"/>
              <a:t> </a:t>
            </a:r>
            <a:r>
              <a:rPr lang="en-US" sz="2000" dirty="0">
                <a:hlinkClick r:id="rId7"/>
              </a:rPr>
              <a:t>(pdf)</a:t>
            </a:r>
            <a:r>
              <a:rPr lang="en-US" sz="2000" dirty="0"/>
              <a:t>] [</a:t>
            </a:r>
            <a:r>
              <a:rPr lang="en-US" sz="2000" dirty="0">
                <a:hlinkClick r:id="rId8"/>
              </a:rPr>
              <a:t>Lightning Session Slides (pptx)</a:t>
            </a:r>
            <a:r>
              <a:rPr lang="en-US" sz="2000" dirty="0"/>
              <a:t> </a:t>
            </a:r>
            <a:r>
              <a:rPr lang="en-US" sz="2000" dirty="0">
                <a:hlinkClick r:id="rId9"/>
              </a:rPr>
              <a:t>(pdf)</a:t>
            </a:r>
            <a:r>
              <a:rPr lang="en-US" sz="2000" dirty="0"/>
              <a:t>] </a:t>
            </a:r>
            <a:endParaRPr lang="en-US" dirty="0">
              <a:latin typeface="Tahoma" charset="0"/>
            </a:endParaRPr>
          </a:p>
          <a:p>
            <a:pPr lvl="1"/>
            <a:endParaRPr lang="en-US" dirty="0">
              <a:latin typeface="Tahoma" charset="0"/>
            </a:endParaRPr>
          </a:p>
          <a:p>
            <a:endParaRPr lang="en-US" dirty="0">
              <a:latin typeface="Tahoma" charset="0"/>
            </a:endParaRPr>
          </a:p>
          <a:p>
            <a:endParaRPr lang="en-US" dirty="0">
              <a:latin typeface="Tahoma" charset="0"/>
            </a:endParaRPr>
          </a:p>
        </p:txBody>
      </p:sp>
    </p:spTree>
    <p:extLst>
      <p:ext uri="{BB962C8B-B14F-4D97-AF65-F5344CB8AC3E}">
        <p14:creationId xmlns:p14="http://schemas.microsoft.com/office/powerpoint/2010/main" val="847779287"/>
      </p:ext>
    </p:extLst>
  </p:cSld>
  <p:clrMapOvr>
    <a:masterClrMapping/>
  </p:clrMapOvr>
  <p:transition/>
  <p:timing>
    <p:tnLst>
      <p:par>
        <p:cTn id="1" dur="indefinite" restart="never" nodeType="tmRoot"/>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Other Works on Flash Memory</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375</a:t>
            </a:fld>
            <a:endParaRPr lang="en-US"/>
          </a:p>
        </p:txBody>
      </p:sp>
    </p:spTree>
    <p:extLst>
      <p:ext uri="{BB962C8B-B14F-4D97-AF65-F5344CB8AC3E}">
        <p14:creationId xmlns:p14="http://schemas.microsoft.com/office/powerpoint/2010/main" val="724787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Title 1"/>
          <p:cNvSpPr>
            <a:spLocks noGrp="1"/>
          </p:cNvSpPr>
          <p:nvPr>
            <p:ph type="title"/>
          </p:nvPr>
        </p:nvSpPr>
        <p:spPr/>
        <p:txBody>
          <a:bodyPr/>
          <a:lstStyle/>
          <a:p>
            <a:r>
              <a:rPr lang="en-US">
                <a:latin typeface="Garamond" charset="0"/>
              </a:rPr>
              <a:t>NAND Flash Error Model</a:t>
            </a:r>
          </a:p>
        </p:txBody>
      </p:sp>
      <p:pic>
        <p:nvPicPr>
          <p:cNvPr id="212994"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03575" y="998538"/>
            <a:ext cx="2533650" cy="1733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2995" name="TextBox 58"/>
          <p:cNvSpPr txBox="1">
            <a:spLocks noChangeArrowheads="1"/>
          </p:cNvSpPr>
          <p:nvPr/>
        </p:nvSpPr>
        <p:spPr bwMode="auto">
          <a:xfrm>
            <a:off x="3368675" y="1617663"/>
            <a:ext cx="2201863"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800">
                <a:solidFill>
                  <a:srgbClr val="FFFFFF"/>
                </a:solidFill>
              </a:rPr>
              <a:t>Noisy NAND</a:t>
            </a:r>
          </a:p>
        </p:txBody>
      </p:sp>
      <p:cxnSp>
        <p:nvCxnSpPr>
          <p:cNvPr id="212996" name="Straight Arrow Connector 7"/>
          <p:cNvCxnSpPr>
            <a:cxnSpLocks noChangeShapeType="1"/>
          </p:cNvCxnSpPr>
          <p:nvPr/>
        </p:nvCxnSpPr>
        <p:spPr bwMode="auto">
          <a:xfrm>
            <a:off x="2141538" y="1849438"/>
            <a:ext cx="1060450" cy="0"/>
          </a:xfrm>
          <a:prstGeom prst="straightConnector1">
            <a:avLst/>
          </a:prstGeom>
          <a:noFill/>
          <a:ln w="57150">
            <a:solidFill>
              <a:schemeClr val="tx1"/>
            </a:solidFill>
            <a:round/>
            <a:headEnd/>
            <a:tailEnd type="arrow" w="med" len="med"/>
          </a:ln>
          <a:extLst>
            <a:ext uri="{909E8E84-426E-40dd-AFC4-6F175D3DCCD1}">
              <a14:hiddenFill xmlns="" xmlns:a14="http://schemas.microsoft.com/office/drawing/2010/main">
                <a:noFill/>
              </a14:hiddenFill>
            </a:ext>
          </a:extLst>
        </p:spPr>
      </p:cxnSp>
      <p:cxnSp>
        <p:nvCxnSpPr>
          <p:cNvPr id="212997" name="Straight Arrow Connector 8"/>
          <p:cNvCxnSpPr>
            <a:cxnSpLocks noChangeShapeType="1"/>
          </p:cNvCxnSpPr>
          <p:nvPr/>
        </p:nvCxnSpPr>
        <p:spPr bwMode="auto">
          <a:xfrm>
            <a:off x="5683250" y="1843088"/>
            <a:ext cx="1060450" cy="0"/>
          </a:xfrm>
          <a:prstGeom prst="straightConnector1">
            <a:avLst/>
          </a:prstGeom>
          <a:noFill/>
          <a:ln w="57150">
            <a:solidFill>
              <a:schemeClr val="tx1"/>
            </a:solidFill>
            <a:round/>
            <a:headEnd/>
            <a:tailEnd type="arrow" w="med" len="med"/>
          </a:ln>
          <a:extLst>
            <a:ext uri="{909E8E84-426E-40dd-AFC4-6F175D3DCCD1}">
              <a14:hiddenFill xmlns="" xmlns:a14="http://schemas.microsoft.com/office/drawing/2010/main">
                <a:noFill/>
              </a14:hiddenFill>
            </a:ext>
          </a:extLst>
        </p:spPr>
      </p:cxnSp>
      <p:sp>
        <p:nvSpPr>
          <p:cNvPr id="212998" name="TextBox 67"/>
          <p:cNvSpPr txBox="1">
            <a:spLocks noChangeArrowheads="1"/>
          </p:cNvSpPr>
          <p:nvPr/>
        </p:nvSpPr>
        <p:spPr bwMode="auto">
          <a:xfrm>
            <a:off x="896938" y="1541463"/>
            <a:ext cx="10160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2800">
                <a:solidFill>
                  <a:srgbClr val="000000"/>
                </a:solidFill>
              </a:rPr>
              <a:t>Write</a:t>
            </a:r>
          </a:p>
        </p:txBody>
      </p:sp>
      <p:sp>
        <p:nvSpPr>
          <p:cNvPr id="212999" name="TextBox 68"/>
          <p:cNvSpPr txBox="1">
            <a:spLocks noChangeArrowheads="1"/>
          </p:cNvSpPr>
          <p:nvPr/>
        </p:nvSpPr>
        <p:spPr bwMode="auto">
          <a:xfrm>
            <a:off x="6907213" y="1563688"/>
            <a:ext cx="10445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2800">
                <a:solidFill>
                  <a:srgbClr val="000000"/>
                </a:solidFill>
              </a:rPr>
              <a:t>Read</a:t>
            </a:r>
          </a:p>
        </p:txBody>
      </p:sp>
      <p:sp>
        <p:nvSpPr>
          <p:cNvPr id="143369" name="TextBox 102"/>
          <p:cNvSpPr txBox="1">
            <a:spLocks noChangeArrowheads="1"/>
          </p:cNvSpPr>
          <p:nvPr/>
        </p:nvSpPr>
        <p:spPr bwMode="auto">
          <a:xfrm>
            <a:off x="1089025" y="2740918"/>
            <a:ext cx="696912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000" b="1" dirty="0">
                <a:solidFill>
                  <a:srgbClr val="3B812F"/>
                </a:solidFill>
              </a:rPr>
              <a:t>Experimentally characterize and model dominant errors</a:t>
            </a:r>
          </a:p>
        </p:txBody>
      </p:sp>
      <p:grpSp>
        <p:nvGrpSpPr>
          <p:cNvPr id="4" name="Group 3"/>
          <p:cNvGrpSpPr>
            <a:grpSpLocks/>
          </p:cNvGrpSpPr>
          <p:nvPr/>
        </p:nvGrpSpPr>
        <p:grpSpPr bwMode="auto">
          <a:xfrm>
            <a:off x="3549650" y="3617913"/>
            <a:ext cx="2174478" cy="912812"/>
            <a:chOff x="3549171" y="3617913"/>
            <a:chExt cx="2065817" cy="912812"/>
          </a:xfrm>
        </p:grpSpPr>
        <p:sp>
          <p:nvSpPr>
            <p:cNvPr id="15" name="Content Placeholder 2"/>
            <p:cNvSpPr txBox="1">
              <a:spLocks/>
            </p:cNvSpPr>
            <p:nvPr/>
          </p:nvSpPr>
          <p:spPr bwMode="auto">
            <a:xfrm>
              <a:off x="3549171" y="3673475"/>
              <a:ext cx="2059466" cy="638175"/>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indent="-91440" eaLnBrk="0" hangingPunct="0">
                <a:spcBef>
                  <a:spcPct val="20000"/>
                </a:spcBef>
                <a:buClr>
                  <a:srgbClr val="400561"/>
                </a:buClr>
                <a:buFont typeface="Wingdings" charset="2"/>
                <a:buChar char="§"/>
                <a:defRPr/>
              </a:pPr>
              <a:r>
                <a:rPr lang="en-US" sz="1600" b="1" kern="0" dirty="0">
                  <a:solidFill>
                    <a:srgbClr val="000000"/>
                  </a:solidFill>
                  <a:latin typeface="Tahoma"/>
                  <a:ea typeface="ＭＳ Ｐゴシック" charset="-128"/>
                </a:rPr>
                <a:t> Neighbor page </a:t>
              </a:r>
              <a:r>
                <a:rPr lang="en-US" sz="1600" b="1" kern="0" dirty="0" err="1" smtClean="0">
                  <a:solidFill>
                    <a:srgbClr val="000000"/>
                  </a:solidFill>
                  <a:latin typeface="Tahoma"/>
                  <a:ea typeface="ＭＳ Ｐゴシック" charset="-128"/>
                </a:rPr>
                <a:t>prog</a:t>
              </a:r>
              <a:r>
                <a:rPr lang="en-US" sz="1600" b="1" kern="0" dirty="0" smtClean="0">
                  <a:solidFill>
                    <a:srgbClr val="000000"/>
                  </a:solidFill>
                  <a:latin typeface="Tahoma"/>
                  <a:ea typeface="ＭＳ Ｐゴシック" charset="-128"/>
                </a:rPr>
                <a:t>/read (c-to-c interference)</a:t>
              </a:r>
              <a:endParaRPr lang="en-US" sz="1600" b="1" kern="0" dirty="0">
                <a:solidFill>
                  <a:srgbClr val="000000"/>
                </a:solidFill>
                <a:latin typeface="Tahoma"/>
                <a:ea typeface="ＭＳ Ｐゴシック" charset="-128"/>
              </a:endParaRPr>
            </a:p>
          </p:txBody>
        </p:sp>
        <p:sp>
          <p:nvSpPr>
            <p:cNvPr id="213022" name="Rounded Rectangle 30"/>
            <p:cNvSpPr>
              <a:spLocks noChangeArrowheads="1"/>
            </p:cNvSpPr>
            <p:nvPr/>
          </p:nvSpPr>
          <p:spPr bwMode="auto">
            <a:xfrm>
              <a:off x="3573463" y="3617913"/>
              <a:ext cx="2041525" cy="912812"/>
            </a:xfrm>
            <a:prstGeom prst="roundRect">
              <a:avLst>
                <a:gd name="adj" fmla="val 16667"/>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zh-CN" altLang="en-US">
                <a:solidFill>
                  <a:srgbClr val="000000"/>
                </a:solidFill>
              </a:endParaRPr>
            </a:p>
          </p:txBody>
        </p:sp>
      </p:grpSp>
      <p:grpSp>
        <p:nvGrpSpPr>
          <p:cNvPr id="6" name="Group 5"/>
          <p:cNvGrpSpPr>
            <a:grpSpLocks/>
          </p:cNvGrpSpPr>
          <p:nvPr/>
        </p:nvGrpSpPr>
        <p:grpSpPr bwMode="auto">
          <a:xfrm>
            <a:off x="6175375" y="3624263"/>
            <a:ext cx="2043113" cy="912812"/>
            <a:chOff x="6175375" y="3624263"/>
            <a:chExt cx="2043113" cy="912812"/>
          </a:xfrm>
        </p:grpSpPr>
        <p:sp>
          <p:nvSpPr>
            <p:cNvPr id="16" name="Content Placeholder 2"/>
            <p:cNvSpPr txBox="1">
              <a:spLocks/>
            </p:cNvSpPr>
            <p:nvPr/>
          </p:nvSpPr>
          <p:spPr bwMode="auto">
            <a:xfrm>
              <a:off x="6413500" y="3871913"/>
              <a:ext cx="1566863" cy="433387"/>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indent="-91440" eaLnBrk="0" hangingPunct="0">
                <a:spcBef>
                  <a:spcPct val="20000"/>
                </a:spcBef>
                <a:buClr>
                  <a:srgbClr val="400561"/>
                </a:buClr>
                <a:buFont typeface="Wingdings" charset="2"/>
                <a:buChar char="§"/>
                <a:defRPr/>
              </a:pPr>
              <a:r>
                <a:rPr lang="en-US" sz="1600" b="1" kern="0" dirty="0">
                  <a:solidFill>
                    <a:srgbClr val="000000"/>
                  </a:solidFill>
                  <a:latin typeface="Tahoma"/>
                  <a:ea typeface="ＭＳ Ｐゴシック" charset="-128"/>
                </a:rPr>
                <a:t> Retention</a:t>
              </a:r>
            </a:p>
          </p:txBody>
        </p:sp>
        <p:sp>
          <p:nvSpPr>
            <p:cNvPr id="213020" name="Rounded Rectangle 28"/>
            <p:cNvSpPr>
              <a:spLocks noChangeArrowheads="1"/>
            </p:cNvSpPr>
            <p:nvPr/>
          </p:nvSpPr>
          <p:spPr bwMode="auto">
            <a:xfrm>
              <a:off x="6175375" y="3624263"/>
              <a:ext cx="2043113" cy="912812"/>
            </a:xfrm>
            <a:prstGeom prst="roundRect">
              <a:avLst>
                <a:gd name="adj" fmla="val 16667"/>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zh-CN" altLang="en-US">
                <a:solidFill>
                  <a:srgbClr val="000000"/>
                </a:solidFill>
              </a:endParaRPr>
            </a:p>
          </p:txBody>
        </p:sp>
      </p:grpSp>
      <p:grpSp>
        <p:nvGrpSpPr>
          <p:cNvPr id="3" name="Group 2"/>
          <p:cNvGrpSpPr>
            <a:grpSpLocks/>
          </p:cNvGrpSpPr>
          <p:nvPr/>
        </p:nvGrpSpPr>
        <p:grpSpPr bwMode="auto">
          <a:xfrm>
            <a:off x="963613" y="3630613"/>
            <a:ext cx="2041525" cy="912812"/>
            <a:chOff x="963613" y="3630613"/>
            <a:chExt cx="2041525" cy="912812"/>
          </a:xfrm>
        </p:grpSpPr>
        <p:sp>
          <p:nvSpPr>
            <p:cNvPr id="14" name="Content Placeholder 2"/>
            <p:cNvSpPr txBox="1">
              <a:spLocks/>
            </p:cNvSpPr>
            <p:nvPr/>
          </p:nvSpPr>
          <p:spPr bwMode="auto">
            <a:xfrm>
              <a:off x="1027113" y="3767138"/>
              <a:ext cx="1978025" cy="638175"/>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indent="-91440" eaLnBrk="0" hangingPunct="0">
                <a:spcBef>
                  <a:spcPct val="20000"/>
                </a:spcBef>
                <a:buClr>
                  <a:srgbClr val="400561"/>
                </a:buClr>
                <a:buFont typeface="Wingdings" charset="2"/>
                <a:buChar char="§"/>
                <a:defRPr/>
              </a:pPr>
              <a:r>
                <a:rPr lang="en-US" sz="1600" b="1" kern="0" dirty="0">
                  <a:solidFill>
                    <a:srgbClr val="000000"/>
                  </a:solidFill>
                  <a:latin typeface="Tahoma"/>
                  <a:ea typeface="ＭＳ Ｐゴシック" charset="-128"/>
                </a:rPr>
                <a:t> Erase </a:t>
              </a:r>
              <a:r>
                <a:rPr lang="en-US" sz="1600" b="1" kern="0" dirty="0" smtClean="0">
                  <a:solidFill>
                    <a:srgbClr val="000000"/>
                  </a:solidFill>
                  <a:latin typeface="Tahoma"/>
                  <a:ea typeface="ＭＳ Ｐゴシック" charset="-128"/>
                </a:rPr>
                <a:t>block</a:t>
              </a:r>
              <a:endParaRPr lang="en-US" sz="1600" b="1" kern="0" dirty="0">
                <a:solidFill>
                  <a:srgbClr val="000000"/>
                </a:solidFill>
                <a:latin typeface="Tahoma"/>
                <a:ea typeface="ＭＳ Ｐゴシック" charset="-128"/>
              </a:endParaRPr>
            </a:p>
            <a:p>
              <a:pPr marL="91440" indent="-91440" eaLnBrk="0" hangingPunct="0">
                <a:spcBef>
                  <a:spcPct val="20000"/>
                </a:spcBef>
                <a:buClr>
                  <a:srgbClr val="400561"/>
                </a:buClr>
                <a:buFont typeface="Wingdings" charset="2"/>
                <a:buChar char="§"/>
                <a:defRPr/>
              </a:pPr>
              <a:r>
                <a:rPr lang="en-US" sz="1600" b="1" kern="0" dirty="0">
                  <a:solidFill>
                    <a:srgbClr val="000000"/>
                  </a:solidFill>
                  <a:latin typeface="Tahoma"/>
                  <a:ea typeface="ＭＳ Ｐゴシック" charset="-128"/>
                </a:rPr>
                <a:t> Program </a:t>
              </a:r>
              <a:r>
                <a:rPr lang="en-US" sz="1600" b="1" kern="0" dirty="0" smtClean="0">
                  <a:solidFill>
                    <a:srgbClr val="000000"/>
                  </a:solidFill>
                  <a:latin typeface="Tahoma"/>
                  <a:ea typeface="ＭＳ Ｐゴシック" charset="-128"/>
                </a:rPr>
                <a:t>page</a:t>
              </a:r>
              <a:endParaRPr lang="en-US" sz="1600" b="1" kern="0" dirty="0">
                <a:solidFill>
                  <a:srgbClr val="000000"/>
                </a:solidFill>
                <a:latin typeface="Tahoma"/>
                <a:ea typeface="ＭＳ Ｐゴシック" charset="-128"/>
              </a:endParaRPr>
            </a:p>
          </p:txBody>
        </p:sp>
        <p:sp>
          <p:nvSpPr>
            <p:cNvPr id="213018" name="Rounded Rectangle 26"/>
            <p:cNvSpPr>
              <a:spLocks noChangeArrowheads="1"/>
            </p:cNvSpPr>
            <p:nvPr/>
          </p:nvSpPr>
          <p:spPr bwMode="auto">
            <a:xfrm>
              <a:off x="963613" y="3630613"/>
              <a:ext cx="2041525" cy="912812"/>
            </a:xfrm>
            <a:prstGeom prst="roundRect">
              <a:avLst>
                <a:gd name="adj" fmla="val 16667"/>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zh-CN" altLang="en-US">
                <a:solidFill>
                  <a:srgbClr val="000000"/>
                </a:solidFill>
              </a:endParaRPr>
            </a:p>
          </p:txBody>
        </p:sp>
      </p:grpSp>
      <p:cxnSp>
        <p:nvCxnSpPr>
          <p:cNvPr id="27670" name="Straight Arrow Connector 22"/>
          <p:cNvCxnSpPr>
            <a:cxnSpLocks noChangeShapeType="1"/>
            <a:stCxn id="213018" idx="3"/>
          </p:cNvCxnSpPr>
          <p:nvPr/>
        </p:nvCxnSpPr>
        <p:spPr bwMode="auto">
          <a:xfrm>
            <a:off x="3005138" y="4086225"/>
            <a:ext cx="561975" cy="4763"/>
          </a:xfrm>
          <a:prstGeom prst="straightConnector1">
            <a:avLst/>
          </a:prstGeom>
          <a:noFill/>
          <a:ln w="38100">
            <a:solidFill>
              <a:schemeClr val="tx1"/>
            </a:solidFill>
            <a:round/>
            <a:headEnd/>
            <a:tailEnd type="arrow" w="med" len="med"/>
          </a:ln>
          <a:extLst>
            <a:ext uri="{909E8E84-426E-40dd-AFC4-6F175D3DCCD1}">
              <a14:hiddenFill xmlns="" xmlns:a14="http://schemas.microsoft.com/office/drawing/2010/main">
                <a:noFill/>
              </a14:hiddenFill>
            </a:ext>
          </a:extLst>
        </p:spPr>
      </p:cxnSp>
      <p:cxnSp>
        <p:nvCxnSpPr>
          <p:cNvPr id="27671" name="Straight Arrow Connector 23"/>
          <p:cNvCxnSpPr>
            <a:cxnSpLocks noChangeShapeType="1"/>
          </p:cNvCxnSpPr>
          <p:nvPr/>
        </p:nvCxnSpPr>
        <p:spPr bwMode="auto">
          <a:xfrm>
            <a:off x="5608638" y="4092575"/>
            <a:ext cx="561975" cy="4763"/>
          </a:xfrm>
          <a:prstGeom prst="straightConnector1">
            <a:avLst/>
          </a:prstGeom>
          <a:noFill/>
          <a:ln w="38100">
            <a:solidFill>
              <a:schemeClr val="tx1"/>
            </a:solidFill>
            <a:round/>
            <a:headEnd/>
            <a:tailEnd type="arrow" w="med" len="med"/>
          </a:ln>
          <a:extLst>
            <a:ext uri="{909E8E84-426E-40dd-AFC4-6F175D3DCCD1}">
              <a14:hiddenFill xmlns="" xmlns:a14="http://schemas.microsoft.com/office/drawing/2010/main">
                <a:noFill/>
              </a14:hiddenFill>
            </a:ext>
          </a:extLst>
        </p:spPr>
      </p:cxnSp>
      <p:cxnSp>
        <p:nvCxnSpPr>
          <p:cNvPr id="213006" name="Straight Arrow Connector 24"/>
          <p:cNvCxnSpPr>
            <a:cxnSpLocks noChangeShapeType="1"/>
          </p:cNvCxnSpPr>
          <p:nvPr/>
        </p:nvCxnSpPr>
        <p:spPr bwMode="auto">
          <a:xfrm>
            <a:off x="390525" y="4092575"/>
            <a:ext cx="560388" cy="4763"/>
          </a:xfrm>
          <a:prstGeom prst="straightConnector1">
            <a:avLst/>
          </a:prstGeom>
          <a:noFill/>
          <a:ln w="38100">
            <a:solidFill>
              <a:schemeClr val="tx1"/>
            </a:solidFill>
            <a:round/>
            <a:headEnd/>
            <a:tailEnd type="arrow" w="med" len="med"/>
          </a:ln>
          <a:extLst>
            <a:ext uri="{909E8E84-426E-40dd-AFC4-6F175D3DCCD1}">
              <a14:hiddenFill xmlns="" xmlns:a14="http://schemas.microsoft.com/office/drawing/2010/main">
                <a:noFill/>
              </a14:hiddenFill>
            </a:ext>
          </a:extLst>
        </p:spPr>
      </p:cxnSp>
      <p:cxnSp>
        <p:nvCxnSpPr>
          <p:cNvPr id="213007" name="Straight Arrow Connector 25"/>
          <p:cNvCxnSpPr>
            <a:cxnSpLocks noChangeShapeType="1"/>
          </p:cNvCxnSpPr>
          <p:nvPr/>
        </p:nvCxnSpPr>
        <p:spPr bwMode="auto">
          <a:xfrm>
            <a:off x="8224838" y="4086225"/>
            <a:ext cx="560387" cy="4763"/>
          </a:xfrm>
          <a:prstGeom prst="straightConnector1">
            <a:avLst/>
          </a:prstGeom>
          <a:noFill/>
          <a:ln w="38100">
            <a:solidFill>
              <a:schemeClr val="tx1"/>
            </a:solidFill>
            <a:round/>
            <a:headEnd/>
            <a:tailEnd type="arrow" w="med" len="med"/>
          </a:ln>
          <a:extLst>
            <a:ext uri="{909E8E84-426E-40dd-AFC4-6F175D3DCCD1}">
              <a14:hiddenFill xmlns="" xmlns:a14="http://schemas.microsoft.com/office/drawing/2010/main">
                <a:noFill/>
              </a14:hiddenFill>
            </a:ext>
          </a:extLst>
        </p:spPr>
      </p:cxnSp>
      <p:sp>
        <p:nvSpPr>
          <p:cNvPr id="213008" name="TextBox 106"/>
          <p:cNvSpPr txBox="1">
            <a:spLocks noChangeArrowheads="1"/>
          </p:cNvSpPr>
          <p:nvPr/>
        </p:nvSpPr>
        <p:spPr bwMode="auto">
          <a:xfrm>
            <a:off x="139700" y="3713163"/>
            <a:ext cx="720725"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1800">
                <a:solidFill>
                  <a:srgbClr val="000000"/>
                </a:solidFill>
              </a:rPr>
              <a:t>Write</a:t>
            </a:r>
          </a:p>
        </p:txBody>
      </p:sp>
      <p:sp>
        <p:nvSpPr>
          <p:cNvPr id="213009" name="TextBox 107"/>
          <p:cNvSpPr txBox="1">
            <a:spLocks noChangeArrowheads="1"/>
          </p:cNvSpPr>
          <p:nvPr/>
        </p:nvSpPr>
        <p:spPr bwMode="auto">
          <a:xfrm>
            <a:off x="8267700" y="3695700"/>
            <a:ext cx="736600" cy="36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1800">
                <a:solidFill>
                  <a:srgbClr val="000000"/>
                </a:solidFill>
              </a:rPr>
              <a:t>Read</a:t>
            </a:r>
          </a:p>
        </p:txBody>
      </p:sp>
      <p:sp>
        <p:nvSpPr>
          <p:cNvPr id="33" name="TextBox 32"/>
          <p:cNvSpPr txBox="1">
            <a:spLocks noChangeArrowheads="1"/>
          </p:cNvSpPr>
          <p:nvPr/>
        </p:nvSpPr>
        <p:spPr bwMode="auto">
          <a:xfrm>
            <a:off x="79375" y="4581128"/>
            <a:ext cx="2836441" cy="19389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dirty="0">
                <a:solidFill>
                  <a:srgbClr val="0000FF"/>
                </a:solidFill>
              </a:rPr>
              <a:t>Cai et al., </a:t>
            </a:r>
            <a:r>
              <a:rPr lang="ja-JP" altLang="en-US" sz="1200" dirty="0">
                <a:solidFill>
                  <a:srgbClr val="0000FF"/>
                </a:solidFill>
              </a:rPr>
              <a:t>“</a:t>
            </a:r>
            <a:r>
              <a:rPr lang="en-US" altLang="ja-JP" sz="1200" dirty="0">
                <a:solidFill>
                  <a:srgbClr val="0000FF"/>
                </a:solidFill>
              </a:rPr>
              <a:t>Threshold voltage distribution in MLC NAND Flash Memory: Characterization, Analysis, and Modeling</a:t>
            </a:r>
            <a:r>
              <a:rPr lang="ja-JP" altLang="en-US" sz="1200" dirty="0">
                <a:solidFill>
                  <a:srgbClr val="0000FF"/>
                </a:solidFill>
              </a:rPr>
              <a:t>”</a:t>
            </a:r>
            <a:r>
              <a:rPr lang="en-US" altLang="ja-JP" sz="1200" dirty="0">
                <a:solidFill>
                  <a:srgbClr val="0000FF"/>
                </a:solidFill>
              </a:rPr>
              <a:t>, </a:t>
            </a:r>
            <a:r>
              <a:rPr lang="en-US" altLang="ja-JP" sz="1200" b="1" dirty="0">
                <a:solidFill>
                  <a:srgbClr val="0000FF"/>
                </a:solidFill>
              </a:rPr>
              <a:t>DATE </a:t>
            </a:r>
            <a:r>
              <a:rPr lang="en-US" altLang="ja-JP" sz="1200" b="1" dirty="0" smtClean="0">
                <a:solidFill>
                  <a:srgbClr val="0000FF"/>
                </a:solidFill>
              </a:rPr>
              <a:t>2013</a:t>
            </a:r>
          </a:p>
          <a:p>
            <a:pPr eaLnBrk="1" hangingPunct="1"/>
            <a:endParaRPr lang="en-US" sz="1200" b="1" dirty="0">
              <a:solidFill>
                <a:srgbClr val="0000FF"/>
              </a:solidFill>
            </a:endParaRPr>
          </a:p>
          <a:p>
            <a:pPr eaLnBrk="1" hangingPunct="1"/>
            <a:r>
              <a:rPr lang="en-US" sz="1200" dirty="0">
                <a:solidFill>
                  <a:srgbClr val="0000FF"/>
                </a:solidFill>
              </a:rPr>
              <a:t>Cai et al., </a:t>
            </a:r>
            <a:r>
              <a:rPr lang="ja-JP" altLang="en-US" sz="1200" dirty="0" smtClean="0">
                <a:solidFill>
                  <a:srgbClr val="0000FF"/>
                </a:solidFill>
              </a:rPr>
              <a:t>“</a:t>
            </a:r>
            <a:r>
              <a:rPr lang="en-US" altLang="ja-JP" sz="1200" dirty="0">
                <a:solidFill>
                  <a:srgbClr val="0000FF"/>
                </a:solidFill>
              </a:rPr>
              <a:t>Vulnerabilities in MLC NAND Flash Memory Programming: Experimental Analysis, Exploits, and Mitigation </a:t>
            </a:r>
            <a:r>
              <a:rPr lang="en-US" altLang="ja-JP" sz="1200" dirty="0" smtClean="0">
                <a:solidFill>
                  <a:srgbClr val="0000FF"/>
                </a:solidFill>
              </a:rPr>
              <a:t>Techniques</a:t>
            </a:r>
            <a:r>
              <a:rPr lang="ja-JP" altLang="en-US" sz="1200" dirty="0" smtClean="0">
                <a:solidFill>
                  <a:srgbClr val="0000FF"/>
                </a:solidFill>
              </a:rPr>
              <a:t>”</a:t>
            </a:r>
            <a:r>
              <a:rPr lang="en-US" altLang="ja-JP" sz="1200" dirty="0">
                <a:solidFill>
                  <a:srgbClr val="0000FF"/>
                </a:solidFill>
              </a:rPr>
              <a:t>, </a:t>
            </a:r>
            <a:r>
              <a:rPr lang="en-US" altLang="ja-JP" sz="1200" b="1" dirty="0" smtClean="0">
                <a:solidFill>
                  <a:srgbClr val="0000FF"/>
                </a:solidFill>
              </a:rPr>
              <a:t>HPCA 2017</a:t>
            </a:r>
            <a:endParaRPr lang="en-US" sz="1200" b="1" dirty="0">
              <a:solidFill>
                <a:srgbClr val="0000FF"/>
              </a:solidFill>
            </a:endParaRPr>
          </a:p>
          <a:p>
            <a:pPr eaLnBrk="1" hangingPunct="1"/>
            <a:endParaRPr lang="en-US" sz="1200" b="1" dirty="0">
              <a:solidFill>
                <a:srgbClr val="0000FF"/>
              </a:solidFill>
            </a:endParaRPr>
          </a:p>
        </p:txBody>
      </p:sp>
      <p:sp>
        <p:nvSpPr>
          <p:cNvPr id="35" name="TextBox 34"/>
          <p:cNvSpPr txBox="1">
            <a:spLocks noChangeArrowheads="1"/>
          </p:cNvSpPr>
          <p:nvPr/>
        </p:nvSpPr>
        <p:spPr bwMode="auto">
          <a:xfrm>
            <a:off x="5957888" y="4509120"/>
            <a:ext cx="3254375" cy="646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dirty="0">
                <a:solidFill>
                  <a:srgbClr val="0000FF"/>
                </a:solidFill>
              </a:rPr>
              <a:t>Cai et al., </a:t>
            </a:r>
            <a:r>
              <a:rPr lang="ja-JP" altLang="en-US" sz="1200" dirty="0">
                <a:solidFill>
                  <a:srgbClr val="0000FF"/>
                </a:solidFill>
              </a:rPr>
              <a:t>“</a:t>
            </a:r>
            <a:r>
              <a:rPr lang="en-US" altLang="ja-JP" sz="1200" dirty="0">
                <a:solidFill>
                  <a:srgbClr val="0000FF"/>
                </a:solidFill>
              </a:rPr>
              <a:t>Flash Correct-and-Refresh: Retention-aware error management for increased flash memory lifetime</a:t>
            </a:r>
            <a:r>
              <a:rPr lang="ja-JP" altLang="en-US" sz="1200" dirty="0">
                <a:solidFill>
                  <a:srgbClr val="0000FF"/>
                </a:solidFill>
              </a:rPr>
              <a:t>”</a:t>
            </a:r>
            <a:r>
              <a:rPr lang="en-US" altLang="ja-JP" sz="1200" dirty="0">
                <a:solidFill>
                  <a:srgbClr val="0000FF"/>
                </a:solidFill>
              </a:rPr>
              <a:t>, </a:t>
            </a:r>
            <a:r>
              <a:rPr lang="en-US" altLang="ja-JP" sz="1200" b="1" dirty="0">
                <a:solidFill>
                  <a:srgbClr val="0000FF"/>
                </a:solidFill>
              </a:rPr>
              <a:t>ICCD 2012</a:t>
            </a:r>
            <a:endParaRPr lang="en-US" sz="1200" b="1" dirty="0">
              <a:solidFill>
                <a:srgbClr val="0000FF"/>
              </a:solidFill>
            </a:endParaRPr>
          </a:p>
        </p:txBody>
      </p:sp>
      <p:sp>
        <p:nvSpPr>
          <p:cNvPr id="213012" name="Slide Number Placeholder 1"/>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0EE30EC-A97F-1C49-9637-E521652DD1DF}" type="slidenum">
              <a:rPr lang="en-US" sz="1600">
                <a:solidFill>
                  <a:srgbClr val="000000"/>
                </a:solidFill>
                <a:latin typeface="Garamond" charset="0"/>
              </a:rPr>
              <a:pPr eaLnBrk="1" hangingPunct="1"/>
              <a:t>376</a:t>
            </a:fld>
            <a:endParaRPr lang="en-US" sz="1600">
              <a:solidFill>
                <a:srgbClr val="000000"/>
              </a:solidFill>
              <a:latin typeface="Garamond" charset="0"/>
            </a:endParaRPr>
          </a:p>
        </p:txBody>
      </p:sp>
      <p:sp>
        <p:nvSpPr>
          <p:cNvPr id="32" name="TextBox 31"/>
          <p:cNvSpPr txBox="1">
            <a:spLocks noChangeArrowheads="1"/>
          </p:cNvSpPr>
          <p:nvPr/>
        </p:nvSpPr>
        <p:spPr bwMode="auto">
          <a:xfrm>
            <a:off x="2915817" y="4564285"/>
            <a:ext cx="3042072" cy="20621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dirty="0">
                <a:solidFill>
                  <a:srgbClr val="0000FF"/>
                </a:solidFill>
              </a:rPr>
              <a:t>Cai et al., </a:t>
            </a:r>
            <a:r>
              <a:rPr lang="ja-JP" altLang="en-US" sz="1200" dirty="0">
                <a:solidFill>
                  <a:srgbClr val="0000FF"/>
                </a:solidFill>
              </a:rPr>
              <a:t>“</a:t>
            </a:r>
            <a:r>
              <a:rPr lang="en-US" altLang="ja-JP" sz="1200" dirty="0">
                <a:solidFill>
                  <a:srgbClr val="0000FF"/>
                </a:solidFill>
              </a:rPr>
              <a:t>Program Interference in MLC NAND Flash Memory: Characterization, Modeling, and Mitigation</a:t>
            </a:r>
            <a:r>
              <a:rPr lang="ja-JP" altLang="en-US" sz="1200" dirty="0">
                <a:solidFill>
                  <a:srgbClr val="0000FF"/>
                </a:solidFill>
              </a:rPr>
              <a:t>”</a:t>
            </a:r>
            <a:r>
              <a:rPr lang="en-US" altLang="ja-JP" sz="1200" dirty="0">
                <a:solidFill>
                  <a:srgbClr val="0000FF"/>
                </a:solidFill>
              </a:rPr>
              <a:t>, </a:t>
            </a:r>
            <a:r>
              <a:rPr lang="en-US" altLang="ja-JP" sz="1200" b="1" dirty="0">
                <a:solidFill>
                  <a:srgbClr val="0000FF"/>
                </a:solidFill>
              </a:rPr>
              <a:t>ICCD 2013</a:t>
            </a:r>
          </a:p>
          <a:p>
            <a:pPr eaLnBrk="1" hangingPunct="1"/>
            <a:endParaRPr lang="en-US" sz="400" dirty="0">
              <a:solidFill>
                <a:srgbClr val="2C6123"/>
              </a:solidFill>
            </a:endParaRPr>
          </a:p>
          <a:p>
            <a:pPr eaLnBrk="1" hangingPunct="1"/>
            <a:r>
              <a:rPr lang="en-US" sz="1200" dirty="0">
                <a:solidFill>
                  <a:srgbClr val="0000FF"/>
                </a:solidFill>
              </a:rPr>
              <a:t>Cai et al., “Neighbor-Cell Assisted Error Correction in MLC NAND Flash Memories”, </a:t>
            </a:r>
            <a:r>
              <a:rPr lang="en-US" sz="1200" b="1" dirty="0">
                <a:solidFill>
                  <a:srgbClr val="0000FF"/>
                </a:solidFill>
              </a:rPr>
              <a:t>SIGMETRICS </a:t>
            </a:r>
            <a:r>
              <a:rPr lang="en-US" sz="1200" b="1" dirty="0" smtClean="0">
                <a:solidFill>
                  <a:srgbClr val="0000FF"/>
                </a:solidFill>
              </a:rPr>
              <a:t>2014</a:t>
            </a:r>
          </a:p>
          <a:p>
            <a:pPr eaLnBrk="1" hangingPunct="1"/>
            <a:endParaRPr lang="en-US" sz="400" b="1" dirty="0">
              <a:solidFill>
                <a:srgbClr val="0000FF"/>
              </a:solidFill>
            </a:endParaRPr>
          </a:p>
          <a:p>
            <a:pPr eaLnBrk="1" hangingPunct="1"/>
            <a:r>
              <a:rPr lang="en-US" sz="1200" dirty="0">
                <a:solidFill>
                  <a:srgbClr val="0000FF"/>
                </a:solidFill>
              </a:rPr>
              <a:t>Cai et al., “Read Disturb Errors in MLC NAND Flash Memory: Characterization and </a:t>
            </a:r>
            <a:r>
              <a:rPr lang="en-US" sz="1200" dirty="0" smtClean="0">
                <a:solidFill>
                  <a:srgbClr val="0000FF"/>
                </a:solidFill>
              </a:rPr>
              <a:t>Mitigation”, </a:t>
            </a:r>
            <a:r>
              <a:rPr lang="en-US" sz="1200" b="1" dirty="0" smtClean="0">
                <a:solidFill>
                  <a:srgbClr val="0000FF"/>
                </a:solidFill>
              </a:rPr>
              <a:t>DSN 2015</a:t>
            </a:r>
          </a:p>
          <a:p>
            <a:pPr eaLnBrk="1" hangingPunct="1"/>
            <a:endParaRPr lang="en-US" sz="1200" b="1" dirty="0">
              <a:solidFill>
                <a:srgbClr val="0000FF"/>
              </a:solidFill>
            </a:endParaRPr>
          </a:p>
        </p:txBody>
      </p:sp>
      <p:sp>
        <p:nvSpPr>
          <p:cNvPr id="2" name="Rectangle 1"/>
          <p:cNvSpPr>
            <a:spLocks noChangeArrowheads="1"/>
          </p:cNvSpPr>
          <p:nvPr/>
        </p:nvSpPr>
        <p:spPr bwMode="auto">
          <a:xfrm>
            <a:off x="635000" y="3068960"/>
            <a:ext cx="80391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1200" dirty="0">
                <a:solidFill>
                  <a:srgbClr val="0000FF"/>
                </a:solidFill>
              </a:rPr>
              <a:t>Cai et al., “Error Patterns in MLC NAND Flash Memory: Measurement, Characterization, and Analysis””, </a:t>
            </a:r>
            <a:r>
              <a:rPr lang="en-US" sz="1200" b="1" dirty="0">
                <a:solidFill>
                  <a:srgbClr val="0000FF"/>
                </a:solidFill>
              </a:rPr>
              <a:t>DATE 2012</a:t>
            </a:r>
          </a:p>
        </p:txBody>
      </p:sp>
      <p:sp>
        <p:nvSpPr>
          <p:cNvPr id="5" name="Rectangle 4"/>
          <p:cNvSpPr>
            <a:spLocks noChangeArrowheads="1"/>
          </p:cNvSpPr>
          <p:nvPr/>
        </p:nvSpPr>
        <p:spPr bwMode="auto">
          <a:xfrm>
            <a:off x="5956300" y="5130930"/>
            <a:ext cx="3022600" cy="646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1200" dirty="0">
                <a:solidFill>
                  <a:srgbClr val="0000FF"/>
                </a:solidFill>
                <a:cs typeface="Arial" charset="0"/>
              </a:rPr>
              <a:t>Cai et al., “Error Analysis and Retention-Aware Error Management for NAND Flash Memory</a:t>
            </a:r>
            <a:r>
              <a:rPr lang="en-US" sz="1200" b="1" dirty="0">
                <a:solidFill>
                  <a:srgbClr val="0000FF"/>
                </a:solidFill>
                <a:cs typeface="Arial" charset="0"/>
              </a:rPr>
              <a:t>, ITJ 2013</a:t>
            </a:r>
          </a:p>
        </p:txBody>
      </p:sp>
      <p:sp>
        <p:nvSpPr>
          <p:cNvPr id="34" name="Rectangle 33"/>
          <p:cNvSpPr>
            <a:spLocks noChangeArrowheads="1"/>
          </p:cNvSpPr>
          <p:nvPr/>
        </p:nvSpPr>
        <p:spPr bwMode="auto">
          <a:xfrm>
            <a:off x="5940152" y="5779002"/>
            <a:ext cx="3203848"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r>
              <a:rPr lang="en-US" sz="1200" dirty="0">
                <a:solidFill>
                  <a:srgbClr val="0000FF"/>
                </a:solidFill>
                <a:cs typeface="Arial" charset="0"/>
              </a:rPr>
              <a:t>Cai et al., “Data Retention in MLC NAND Flash Memory: Characterization, Optimization and Recovery" </a:t>
            </a:r>
            <a:r>
              <a:rPr lang="en-US" sz="1200" b="1" dirty="0" smtClean="0">
                <a:solidFill>
                  <a:srgbClr val="0000FF"/>
                </a:solidFill>
                <a:cs typeface="Arial" charset="0"/>
              </a:rPr>
              <a:t>, HPCA 2015</a:t>
            </a:r>
            <a:endParaRPr lang="en-US" sz="1200" b="1" dirty="0">
              <a:solidFill>
                <a:srgbClr val="0000FF"/>
              </a:solidFill>
              <a:cs typeface="Arial" charset="0"/>
            </a:endParaRPr>
          </a:p>
        </p:txBody>
      </p:sp>
      <p:sp>
        <p:nvSpPr>
          <p:cNvPr id="37" name="Rectangle 36"/>
          <p:cNvSpPr>
            <a:spLocks noChangeArrowheads="1"/>
          </p:cNvSpPr>
          <p:nvPr/>
        </p:nvSpPr>
        <p:spPr bwMode="auto">
          <a:xfrm>
            <a:off x="251520" y="3255487"/>
            <a:ext cx="8784976"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r>
              <a:rPr lang="en-US" sz="1200" dirty="0" smtClean="0">
                <a:solidFill>
                  <a:srgbClr val="0000FF"/>
                </a:solidFill>
              </a:rPr>
              <a:t>Luo </a:t>
            </a:r>
            <a:r>
              <a:rPr lang="en-US" sz="1200" dirty="0">
                <a:solidFill>
                  <a:srgbClr val="0000FF"/>
                </a:solidFill>
              </a:rPr>
              <a:t>et al., “Enabling Accurate and Practical Online Flash Channel Modeling for Modern MLC NAND Flash </a:t>
            </a:r>
            <a:r>
              <a:rPr lang="en-US" sz="1200" dirty="0" smtClean="0">
                <a:solidFill>
                  <a:srgbClr val="0000FF"/>
                </a:solidFill>
              </a:rPr>
              <a:t>Memory”, </a:t>
            </a:r>
            <a:r>
              <a:rPr lang="en-US" sz="1200" b="1" dirty="0" smtClean="0">
                <a:solidFill>
                  <a:srgbClr val="0000FF"/>
                </a:solidFill>
              </a:rPr>
              <a:t>JSAC 2016</a:t>
            </a:r>
            <a:endParaRPr lang="en-US" sz="1200" b="1" dirty="0">
              <a:solidFill>
                <a:srgbClr val="0000FF"/>
              </a:solidFill>
            </a:endParaRPr>
          </a:p>
        </p:txBody>
      </p:sp>
    </p:spTree>
    <p:extLst>
      <p:ext uri="{BB962C8B-B14F-4D97-AF65-F5344CB8AC3E}">
        <p14:creationId xmlns:p14="http://schemas.microsoft.com/office/powerpoint/2010/main" val="5273586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336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27670"/>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2"/>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6"/>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7671"/>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69" grpId="0"/>
      <p:bldP spid="33" grpId="0"/>
      <p:bldP spid="35" grpId="0"/>
      <p:bldP spid="32" grpId="0"/>
      <p:bldP spid="2" grpId="0"/>
      <p:bldP spid="5" grpId="0"/>
      <p:bldP spid="34" grpId="0"/>
      <p:bldP spid="37" grpId="0"/>
    </p:bld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Title 1"/>
          <p:cNvSpPr>
            <a:spLocks noGrp="1"/>
          </p:cNvSpPr>
          <p:nvPr>
            <p:ph type="title"/>
          </p:nvPr>
        </p:nvSpPr>
        <p:spPr/>
        <p:txBody>
          <a:bodyPr/>
          <a:lstStyle/>
          <a:p>
            <a:r>
              <a:rPr lang="en-US" dirty="0" smtClean="0">
                <a:latin typeface="Garamond" charset="0"/>
              </a:rPr>
              <a:t>Threshold </a:t>
            </a:r>
            <a:r>
              <a:rPr lang="en-US" dirty="0">
                <a:latin typeface="Garamond" charset="0"/>
              </a:rPr>
              <a:t>Voltage </a:t>
            </a:r>
            <a:r>
              <a:rPr lang="en-US" dirty="0" smtClean="0">
                <a:latin typeface="Garamond" charset="0"/>
              </a:rPr>
              <a:t>Distribution</a:t>
            </a:r>
            <a:endParaRPr lang="en-US" dirty="0">
              <a:latin typeface="Garamond" charset="0"/>
            </a:endParaRPr>
          </a:p>
        </p:txBody>
      </p:sp>
      <p:sp>
        <p:nvSpPr>
          <p:cNvPr id="246786" name="Content Placeholder 2"/>
          <p:cNvSpPr>
            <a:spLocks noGrp="1"/>
          </p:cNvSpPr>
          <p:nvPr>
            <p:ph idx="1"/>
          </p:nvPr>
        </p:nvSpPr>
        <p:spPr/>
        <p:txBody>
          <a:bodyPr/>
          <a:lstStyle/>
          <a:p>
            <a:r>
              <a:rPr lang="en-US">
                <a:latin typeface="Tahoma" charset="0"/>
              </a:rPr>
              <a:t>Yu Cai, Erich F. Haratsch, Onur Mutlu, and Ken Mai,</a:t>
            </a:r>
            <a:br>
              <a:rPr lang="en-US">
                <a:latin typeface="Tahoma" charset="0"/>
              </a:rPr>
            </a:br>
            <a:r>
              <a:rPr lang="en-US" b="1">
                <a:latin typeface="Tahoma" charset="0"/>
                <a:hlinkClick r:id="rId2"/>
              </a:rPr>
              <a:t>"Threshold Voltage Distribution in MLC NAND Flash Memory: Characterization, Analysis and Modeling"</a:t>
            </a:r>
            <a:r>
              <a:rPr lang="en-US">
                <a:latin typeface="Tahoma" charset="0"/>
              </a:rPr>
              <a:t> </a:t>
            </a:r>
            <a:br>
              <a:rPr lang="en-US">
                <a:latin typeface="Tahoma" charset="0"/>
              </a:rPr>
            </a:br>
            <a:r>
              <a:rPr lang="en-US" i="1">
                <a:latin typeface="Tahoma" charset="0"/>
              </a:rPr>
              <a:t>Proceedings of the </a:t>
            </a:r>
            <a:r>
              <a:rPr lang="en-US" i="1">
                <a:latin typeface="Tahoma" charset="0"/>
                <a:hlinkClick r:id="rId3"/>
              </a:rPr>
              <a:t>Design, Automation, and Test in Europe Conference</a:t>
            </a:r>
            <a:r>
              <a:rPr lang="en-US" i="1">
                <a:latin typeface="Tahoma" charset="0"/>
              </a:rPr>
              <a:t> (</a:t>
            </a:r>
            <a:r>
              <a:rPr lang="en-US" b="1" i="1">
                <a:latin typeface="Tahoma" charset="0"/>
              </a:rPr>
              <a:t>DATE</a:t>
            </a:r>
            <a:r>
              <a:rPr lang="en-US" i="1">
                <a:latin typeface="Tahoma" charset="0"/>
              </a:rPr>
              <a:t>)</a:t>
            </a:r>
            <a:r>
              <a:rPr lang="en-US">
                <a:latin typeface="Tahoma" charset="0"/>
              </a:rPr>
              <a:t>, Grenoble, France, March 2013. </a:t>
            </a:r>
            <a:r>
              <a:rPr lang="en-US">
                <a:latin typeface="Tahoma" charset="0"/>
                <a:hlinkClick r:id="rId4"/>
              </a:rPr>
              <a:t>Slides (ppt)</a:t>
            </a:r>
            <a:endParaRPr lang="en-US">
              <a:latin typeface="Tahoma" charset="0"/>
            </a:endParaRPr>
          </a:p>
          <a:p>
            <a:endParaRPr lang="en-US">
              <a:latin typeface="Tahoma" charset="0"/>
            </a:endParaRPr>
          </a:p>
        </p:txBody>
      </p:sp>
      <p:sp>
        <p:nvSpPr>
          <p:cNvPr id="246787"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A1FF60C-2D8A-1345-BC30-FDA3D120B9A6}" type="slidenum">
              <a:rPr lang="en-US" sz="1600">
                <a:solidFill>
                  <a:srgbClr val="000000"/>
                </a:solidFill>
                <a:latin typeface="Garamond" charset="0"/>
              </a:rPr>
              <a:pPr eaLnBrk="1" hangingPunct="1"/>
              <a:t>377</a:t>
            </a:fld>
            <a:endParaRPr lang="en-US" sz="1600">
              <a:solidFill>
                <a:srgbClr val="000000"/>
              </a:solidFill>
              <a:latin typeface="Garamond" charset="0"/>
            </a:endParaRPr>
          </a:p>
        </p:txBody>
      </p:sp>
      <p:pic>
        <p:nvPicPr>
          <p:cNvPr id="2" name="Picture 1"/>
          <p:cNvPicPr>
            <a:picLocks noChangeAspect="1"/>
          </p:cNvPicPr>
          <p:nvPr/>
        </p:nvPicPr>
        <p:blipFill>
          <a:blip r:embed="rId5"/>
          <a:stretch>
            <a:fillRect/>
          </a:stretch>
        </p:blipFill>
        <p:spPr>
          <a:xfrm>
            <a:off x="15837" y="4365104"/>
            <a:ext cx="9144000" cy="1710047"/>
          </a:xfrm>
          <a:prstGeom prst="rect">
            <a:avLst/>
          </a:prstGeom>
        </p:spPr>
      </p:pic>
    </p:spTree>
    <p:extLst>
      <p:ext uri="{BB962C8B-B14F-4D97-AF65-F5344CB8AC3E}">
        <p14:creationId xmlns:p14="http://schemas.microsoft.com/office/powerpoint/2010/main" val="6526429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id="1" dur="indefinite" restart="never" nodeType="tmRoot"/>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Title 1"/>
          <p:cNvSpPr>
            <a:spLocks noGrp="1"/>
          </p:cNvSpPr>
          <p:nvPr>
            <p:ph type="title"/>
          </p:nvPr>
        </p:nvSpPr>
        <p:spPr>
          <a:xfrm>
            <a:off x="228600" y="152400"/>
            <a:ext cx="8915400" cy="1066800"/>
          </a:xfrm>
        </p:spPr>
        <p:txBody>
          <a:bodyPr/>
          <a:lstStyle/>
          <a:p>
            <a:r>
              <a:rPr lang="en-US" dirty="0" smtClean="0">
                <a:latin typeface="Garamond" charset="0"/>
              </a:rPr>
              <a:t>Program Interference and </a:t>
            </a:r>
            <a:r>
              <a:rPr lang="en-US" dirty="0" err="1" smtClean="0">
                <a:latin typeface="Garamond" charset="0"/>
              </a:rPr>
              <a:t>Vref</a:t>
            </a:r>
            <a:r>
              <a:rPr lang="en-US" dirty="0" smtClean="0">
                <a:latin typeface="Garamond" charset="0"/>
              </a:rPr>
              <a:t> Prediction</a:t>
            </a:r>
            <a:endParaRPr lang="en-US" dirty="0">
              <a:latin typeface="Garamond" charset="0"/>
            </a:endParaRPr>
          </a:p>
        </p:txBody>
      </p:sp>
      <p:sp>
        <p:nvSpPr>
          <p:cNvPr id="266242" name="Content Placeholder 2"/>
          <p:cNvSpPr>
            <a:spLocks noGrp="1"/>
          </p:cNvSpPr>
          <p:nvPr>
            <p:ph idx="1"/>
          </p:nvPr>
        </p:nvSpPr>
        <p:spPr/>
        <p:txBody>
          <a:bodyPr/>
          <a:lstStyle/>
          <a:p>
            <a:r>
              <a:rPr lang="en-US">
                <a:latin typeface="Tahoma" charset="0"/>
              </a:rPr>
              <a:t>Yu Cai, Onur Mutlu, Erich F. Haratsch, and Ken Mai,</a:t>
            </a:r>
            <a:br>
              <a:rPr lang="en-US">
                <a:latin typeface="Tahoma" charset="0"/>
              </a:rPr>
            </a:br>
            <a:r>
              <a:rPr lang="en-US" b="1">
                <a:latin typeface="Tahoma" charset="0"/>
                <a:hlinkClick r:id="rId2"/>
              </a:rPr>
              <a:t>"Program Interference in MLC NAND Flash Memory: Characterization, Modeling, and Mitigation"</a:t>
            </a:r>
            <a:r>
              <a:rPr lang="en-US">
                <a:latin typeface="Tahoma" charset="0"/>
              </a:rPr>
              <a:t/>
            </a:r>
            <a:br>
              <a:rPr lang="en-US">
                <a:latin typeface="Tahoma" charset="0"/>
              </a:rPr>
            </a:br>
            <a:r>
              <a:rPr lang="en-US" i="1">
                <a:latin typeface="Tahoma" charset="0"/>
              </a:rPr>
              <a:t>Proceedings of the </a:t>
            </a:r>
            <a:r>
              <a:rPr lang="en-US" i="1">
                <a:latin typeface="Tahoma" charset="0"/>
                <a:hlinkClick r:id="rId3"/>
              </a:rPr>
              <a:t>31st IEEE International Conference on Computer Design</a:t>
            </a:r>
            <a:r>
              <a:rPr lang="en-US" i="1">
                <a:latin typeface="Tahoma" charset="0"/>
              </a:rPr>
              <a:t> (</a:t>
            </a:r>
            <a:r>
              <a:rPr lang="en-US" b="1" i="1">
                <a:latin typeface="Tahoma" charset="0"/>
              </a:rPr>
              <a:t>ICCD</a:t>
            </a:r>
            <a:r>
              <a:rPr lang="en-US" i="1">
                <a:latin typeface="Tahoma" charset="0"/>
              </a:rPr>
              <a:t>)</a:t>
            </a:r>
            <a:r>
              <a:rPr lang="en-US">
                <a:latin typeface="Tahoma" charset="0"/>
              </a:rPr>
              <a:t>, Asheville, NC, October 2013. </a:t>
            </a:r>
            <a:r>
              <a:rPr lang="en-US">
                <a:latin typeface="Tahoma" charset="0"/>
                <a:hlinkClick r:id="rId4"/>
              </a:rPr>
              <a:t>Slides (pptx)</a:t>
            </a:r>
            <a:r>
              <a:rPr lang="en-US">
                <a:latin typeface="Tahoma" charset="0"/>
              </a:rPr>
              <a:t> </a:t>
            </a:r>
            <a:r>
              <a:rPr lang="en-US">
                <a:latin typeface="Tahoma" charset="0"/>
                <a:hlinkClick r:id="rId5"/>
              </a:rPr>
              <a:t>(pdf)</a:t>
            </a:r>
            <a:r>
              <a:rPr lang="en-US">
                <a:latin typeface="Tahoma" charset="0"/>
              </a:rPr>
              <a:t> </a:t>
            </a:r>
            <a:r>
              <a:rPr lang="en-US">
                <a:latin typeface="Tahoma" charset="0"/>
                <a:hlinkClick r:id="rId6"/>
              </a:rPr>
              <a:t>Lightning Session Slides (pdf)</a:t>
            </a:r>
            <a:r>
              <a:rPr lang="en-US">
                <a:latin typeface="Tahoma" charset="0"/>
              </a:rPr>
              <a:t> </a:t>
            </a:r>
          </a:p>
        </p:txBody>
      </p:sp>
      <p:sp>
        <p:nvSpPr>
          <p:cNvPr id="266243"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666C632-2AB3-BE41-B63C-DC9C00931982}" type="slidenum">
              <a:rPr lang="en-US" sz="1600">
                <a:solidFill>
                  <a:srgbClr val="000000"/>
                </a:solidFill>
                <a:latin typeface="Garamond" charset="0"/>
              </a:rPr>
              <a:pPr eaLnBrk="1" hangingPunct="1"/>
              <a:t>378</a:t>
            </a:fld>
            <a:endParaRPr lang="en-US" sz="1600">
              <a:solidFill>
                <a:srgbClr val="000000"/>
              </a:solidFill>
              <a:latin typeface="Garamond" charset="0"/>
            </a:endParaRPr>
          </a:p>
        </p:txBody>
      </p:sp>
      <p:pic>
        <p:nvPicPr>
          <p:cNvPr id="2" name="Picture 1"/>
          <p:cNvPicPr>
            <a:picLocks noChangeAspect="1"/>
          </p:cNvPicPr>
          <p:nvPr/>
        </p:nvPicPr>
        <p:blipFill>
          <a:blip r:embed="rId7"/>
          <a:stretch>
            <a:fillRect/>
          </a:stretch>
        </p:blipFill>
        <p:spPr>
          <a:xfrm>
            <a:off x="0" y="4509120"/>
            <a:ext cx="9144000" cy="1751960"/>
          </a:xfrm>
          <a:prstGeom prst="rect">
            <a:avLst/>
          </a:prstGeom>
        </p:spPr>
      </p:pic>
    </p:spTree>
    <p:extLst>
      <p:ext uri="{BB962C8B-B14F-4D97-AF65-F5344CB8AC3E}">
        <p14:creationId xmlns:p14="http://schemas.microsoft.com/office/powerpoint/2010/main" val="17706384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id="1" dur="indefinite" restart="never" nodeType="tmRoot"/>
      </p:par>
    </p:tn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Title 1"/>
          <p:cNvSpPr>
            <a:spLocks noGrp="1"/>
          </p:cNvSpPr>
          <p:nvPr>
            <p:ph type="title"/>
          </p:nvPr>
        </p:nvSpPr>
        <p:spPr>
          <a:xfrm>
            <a:off x="228600" y="152400"/>
            <a:ext cx="8915400" cy="1066800"/>
          </a:xfrm>
        </p:spPr>
        <p:txBody>
          <a:bodyPr/>
          <a:lstStyle/>
          <a:p>
            <a:r>
              <a:rPr lang="en-US" sz="3600" dirty="0" smtClean="0">
                <a:latin typeface="Garamond" charset="0"/>
              </a:rPr>
              <a:t>Neighbor</a:t>
            </a:r>
            <a:r>
              <a:rPr lang="en-US" sz="3600" dirty="0">
                <a:latin typeface="Garamond" charset="0"/>
              </a:rPr>
              <a:t>-Assisted </a:t>
            </a:r>
            <a:r>
              <a:rPr lang="en-US" sz="3600" dirty="0" smtClean="0">
                <a:latin typeface="Garamond" charset="0"/>
              </a:rPr>
              <a:t>Error Correction</a:t>
            </a:r>
            <a:endParaRPr lang="en-US" sz="3600" dirty="0">
              <a:latin typeface="Garamond" charset="0"/>
            </a:endParaRPr>
          </a:p>
        </p:txBody>
      </p:sp>
      <p:sp>
        <p:nvSpPr>
          <p:cNvPr id="280578" name="Content Placeholder 2"/>
          <p:cNvSpPr>
            <a:spLocks noGrp="1"/>
          </p:cNvSpPr>
          <p:nvPr>
            <p:ph idx="1"/>
          </p:nvPr>
        </p:nvSpPr>
        <p:spPr/>
        <p:txBody>
          <a:bodyPr/>
          <a:lstStyle/>
          <a:p>
            <a:r>
              <a:rPr lang="en-US" sz="2200" dirty="0">
                <a:latin typeface="Tahoma" charset="0"/>
              </a:rPr>
              <a:t>Yu </a:t>
            </a:r>
            <a:r>
              <a:rPr lang="en-US" sz="2200" dirty="0" err="1">
                <a:latin typeface="Tahoma" charset="0"/>
              </a:rPr>
              <a:t>Cai</a:t>
            </a:r>
            <a:r>
              <a:rPr lang="en-US" sz="2200" dirty="0">
                <a:latin typeface="Tahoma" charset="0"/>
              </a:rPr>
              <a:t>, </a:t>
            </a:r>
            <a:r>
              <a:rPr lang="en-US" sz="2200" dirty="0" err="1">
                <a:latin typeface="Tahoma" charset="0"/>
              </a:rPr>
              <a:t>Gulay</a:t>
            </a:r>
            <a:r>
              <a:rPr lang="en-US" sz="2200" dirty="0">
                <a:latin typeface="Tahoma" charset="0"/>
              </a:rPr>
              <a:t> </a:t>
            </a:r>
            <a:r>
              <a:rPr lang="en-US" sz="2200" dirty="0" err="1">
                <a:latin typeface="Tahoma" charset="0"/>
              </a:rPr>
              <a:t>Yalcin</a:t>
            </a:r>
            <a:r>
              <a:rPr lang="en-US" sz="2200" dirty="0">
                <a:latin typeface="Tahoma" charset="0"/>
              </a:rPr>
              <a:t>, Onur Mutlu, Eric </a:t>
            </a:r>
            <a:r>
              <a:rPr lang="en-US" sz="2200" dirty="0" err="1">
                <a:latin typeface="Tahoma" charset="0"/>
              </a:rPr>
              <a:t>Haratsch</a:t>
            </a:r>
            <a:r>
              <a:rPr lang="en-US" sz="2200" dirty="0">
                <a:latin typeface="Tahoma" charset="0"/>
              </a:rPr>
              <a:t>, Osman </a:t>
            </a:r>
            <a:r>
              <a:rPr lang="en-US" sz="2200" dirty="0" err="1">
                <a:latin typeface="Tahoma" charset="0"/>
              </a:rPr>
              <a:t>Unsal</a:t>
            </a:r>
            <a:r>
              <a:rPr lang="en-US" sz="2200" dirty="0">
                <a:latin typeface="Tahoma" charset="0"/>
              </a:rPr>
              <a:t>, Adrian Cristal, and Ken Mai,</a:t>
            </a:r>
            <a:br>
              <a:rPr lang="en-US" sz="2200" dirty="0">
                <a:latin typeface="Tahoma" charset="0"/>
              </a:rPr>
            </a:br>
            <a:r>
              <a:rPr lang="en-US" sz="2200" b="1" dirty="0">
                <a:latin typeface="Tahoma" charset="0"/>
                <a:hlinkClick r:id="rId2"/>
              </a:rPr>
              <a:t>"Neighbor-Cell Assisted Error Correction for MLC NAND Flash Memories"</a:t>
            </a:r>
            <a:r>
              <a:rPr lang="en-US" sz="2200" dirty="0">
                <a:latin typeface="Tahoma" charset="0"/>
              </a:rPr>
              <a:t> </a:t>
            </a:r>
            <a:br>
              <a:rPr lang="en-US" sz="2200" dirty="0">
                <a:latin typeface="Tahoma" charset="0"/>
              </a:rPr>
            </a:br>
            <a:r>
              <a:rPr lang="en-US" sz="2200" i="1" dirty="0">
                <a:latin typeface="Tahoma" charset="0"/>
              </a:rPr>
              <a:t>Proceedings of the </a:t>
            </a:r>
            <a:r>
              <a:rPr lang="en-US" sz="2200" i="1" dirty="0">
                <a:latin typeface="Tahoma" charset="0"/>
                <a:hlinkClick r:id="rId3"/>
              </a:rPr>
              <a:t>ACM International Conference on Measurement and Modeling of Computer Systems </a:t>
            </a:r>
            <a:r>
              <a:rPr lang="en-US" sz="2200" i="1" dirty="0">
                <a:latin typeface="Tahoma" charset="0"/>
              </a:rPr>
              <a:t>(</a:t>
            </a:r>
            <a:r>
              <a:rPr lang="en-US" sz="2200" b="1" i="1" dirty="0">
                <a:latin typeface="Tahoma" charset="0"/>
              </a:rPr>
              <a:t>SIGMETRICS</a:t>
            </a:r>
            <a:r>
              <a:rPr lang="en-US" sz="2200" i="1" dirty="0">
                <a:latin typeface="Tahoma" charset="0"/>
              </a:rPr>
              <a:t>)</a:t>
            </a:r>
            <a:r>
              <a:rPr lang="en-US" sz="2200" dirty="0">
                <a:latin typeface="Tahoma" charset="0"/>
              </a:rPr>
              <a:t>, Austin, TX, June 2014. </a:t>
            </a:r>
            <a:r>
              <a:rPr lang="en-US" sz="2200" dirty="0">
                <a:latin typeface="Tahoma" charset="0"/>
                <a:hlinkClick r:id="rId4"/>
              </a:rPr>
              <a:t>Slides (ppt)</a:t>
            </a:r>
            <a:r>
              <a:rPr lang="en-US" sz="2200" dirty="0">
                <a:latin typeface="Tahoma" charset="0"/>
              </a:rPr>
              <a:t> </a:t>
            </a:r>
            <a:r>
              <a:rPr lang="en-US" sz="2200" dirty="0">
                <a:latin typeface="Tahoma" charset="0"/>
                <a:hlinkClick r:id="rId5"/>
              </a:rPr>
              <a:t>(pdf)</a:t>
            </a:r>
            <a:r>
              <a:rPr lang="en-US" sz="2200" dirty="0">
                <a:latin typeface="Tahoma" charset="0"/>
              </a:rPr>
              <a:t> </a:t>
            </a:r>
          </a:p>
        </p:txBody>
      </p:sp>
      <p:sp>
        <p:nvSpPr>
          <p:cNvPr id="280579"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486FEB7-C7BC-2442-889E-F00F9BCF27C9}" type="slidenum">
              <a:rPr lang="en-US" sz="1600">
                <a:solidFill>
                  <a:srgbClr val="000000"/>
                </a:solidFill>
                <a:latin typeface="Garamond" charset="0"/>
              </a:rPr>
              <a:pPr eaLnBrk="1" hangingPunct="1"/>
              <a:t>379</a:t>
            </a:fld>
            <a:endParaRPr lang="en-US" sz="1600">
              <a:solidFill>
                <a:srgbClr val="000000"/>
              </a:solidFill>
              <a:latin typeface="Garamond" charset="0"/>
            </a:endParaRPr>
          </a:p>
        </p:txBody>
      </p:sp>
      <p:pic>
        <p:nvPicPr>
          <p:cNvPr id="2" name="Picture 1"/>
          <p:cNvPicPr>
            <a:picLocks noChangeAspect="1"/>
          </p:cNvPicPr>
          <p:nvPr/>
        </p:nvPicPr>
        <p:blipFill>
          <a:blip r:embed="rId6"/>
          <a:stretch>
            <a:fillRect/>
          </a:stretch>
        </p:blipFill>
        <p:spPr>
          <a:xfrm>
            <a:off x="0" y="4221088"/>
            <a:ext cx="9144000" cy="2018805"/>
          </a:xfrm>
          <a:prstGeom prst="rect">
            <a:avLst/>
          </a:prstGeom>
        </p:spPr>
      </p:pic>
    </p:spTree>
    <p:extLst>
      <p:ext uri="{BB962C8B-B14F-4D97-AF65-F5344CB8AC3E}">
        <p14:creationId xmlns:p14="http://schemas.microsoft.com/office/powerpoint/2010/main" val="14393477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reErrors"/>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1213682" y="990600"/>
            <a:ext cx="6731875" cy="4651892"/>
          </a:xfrm>
        </p:spPr>
      </p:pic>
      <p:pic>
        <p:nvPicPr>
          <p:cNvPr id="8" name="AllErrors"/>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13682" y="990600"/>
            <a:ext cx="6731875" cy="4651891"/>
          </a:xfrm>
          <a:prstGeom prst="rect">
            <a:avLst/>
          </a:prstGeom>
        </p:spPr>
      </p:pic>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38</a:t>
            </a:fld>
            <a:endParaRPr lang="en-US">
              <a:solidFill>
                <a:prstClr val="black">
                  <a:tint val="75000"/>
                </a:prstClr>
              </a:solidFill>
            </a:endParaRPr>
          </a:p>
        </p:txBody>
      </p:sp>
      <p:sp>
        <p:nvSpPr>
          <p:cNvPr id="12" name="Second"/>
          <p:cNvSpPr/>
          <p:nvPr/>
        </p:nvSpPr>
        <p:spPr>
          <a:xfrm>
            <a:off x="4832032" y="3679825"/>
            <a:ext cx="382905" cy="381001"/>
          </a:xfrm>
          <a:prstGeom prst="ellipse">
            <a:avLst/>
          </a:prstGeom>
          <a:noFill/>
          <a:ln w="19050">
            <a:solidFill>
              <a:srgbClr val="699FD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Third"/>
          <p:cNvSpPr/>
          <p:nvPr/>
        </p:nvSpPr>
        <p:spPr>
          <a:xfrm>
            <a:off x="5093970" y="1685925"/>
            <a:ext cx="382905" cy="381001"/>
          </a:xfrm>
          <a:prstGeom prst="ellipse">
            <a:avLst/>
          </a:prstGeom>
          <a:noFill/>
          <a:ln w="19050">
            <a:solidFill>
              <a:srgbClr val="F27A3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Punchline"/>
          <p:cNvSpPr txBox="1"/>
          <p:nvPr/>
        </p:nvSpPr>
        <p:spPr>
          <a:xfrm>
            <a:off x="228600" y="5718692"/>
            <a:ext cx="8686800" cy="758308"/>
          </a:xfrm>
          <a:prstGeom prst="rect">
            <a:avLst/>
          </a:prstGeom>
          <a:noFill/>
        </p:spPr>
        <p:txBody>
          <a:bodyPr wrap="square" rtlCol="0" anchor="ctr">
            <a:noAutofit/>
          </a:bodyPr>
          <a:lstStyle/>
          <a:p>
            <a:pPr algn="ctr"/>
            <a:r>
              <a:rPr lang="en-US" sz="3600" i="1" dirty="0" smtClean="0">
                <a:solidFill>
                  <a:srgbClr val="FF0000"/>
                </a:solidFill>
                <a:latin typeface="Calibri Light"/>
              </a:rPr>
              <a:t>All modules from </a:t>
            </a:r>
            <a:r>
              <a:rPr lang="en-US" sz="3200" i="1" dirty="0" smtClean="0">
                <a:solidFill>
                  <a:srgbClr val="FF0000"/>
                </a:solidFill>
                <a:latin typeface="Cambria Math" panose="02040503050406030204" pitchFamily="18" charset="0"/>
                <a:ea typeface="Cambria Math" panose="02040503050406030204" pitchFamily="18" charset="0"/>
              </a:rPr>
              <a:t>2012–2013 </a:t>
            </a:r>
            <a:r>
              <a:rPr lang="en-US" sz="3600" i="1" dirty="0" smtClean="0">
                <a:solidFill>
                  <a:srgbClr val="FF0000"/>
                </a:solidFill>
                <a:latin typeface="Calibri Light"/>
              </a:rPr>
              <a:t>are vulnerable</a:t>
            </a:r>
            <a:endParaRPr lang="en-US" sz="3600" i="1" dirty="0">
              <a:solidFill>
                <a:srgbClr val="FF0000"/>
              </a:solidFill>
              <a:latin typeface="Calibri Light"/>
            </a:endParaRPr>
          </a:p>
        </p:txBody>
      </p:sp>
      <p:sp>
        <p:nvSpPr>
          <p:cNvPr id="19" name="RedBox"/>
          <p:cNvSpPr/>
          <p:nvPr/>
        </p:nvSpPr>
        <p:spPr>
          <a:xfrm>
            <a:off x="5454650" y="1442720"/>
            <a:ext cx="1660525" cy="3405505"/>
          </a:xfrm>
          <a:prstGeom prst="rect">
            <a:avLst/>
          </a:prstGeom>
          <a:solidFill>
            <a:srgbClr val="FF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9" name="First Appearance"/>
          <p:cNvSpPr/>
          <p:nvPr/>
        </p:nvSpPr>
        <p:spPr>
          <a:xfrm>
            <a:off x="3192780" y="2430781"/>
            <a:ext cx="2023110" cy="845819"/>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80000"/>
              </a:lnSpc>
            </a:pPr>
            <a:r>
              <a:rPr lang="en-US" sz="2800" i="1" dirty="0" smtClean="0">
                <a:solidFill>
                  <a:srgbClr val="70AE46"/>
                </a:solidFill>
                <a:latin typeface="Calibri Light"/>
                <a:cs typeface="Courier New" panose="02070309020205020404" pitchFamily="49" charset="0"/>
              </a:rPr>
              <a:t>First</a:t>
            </a:r>
          </a:p>
          <a:p>
            <a:pPr algn="ctr">
              <a:lnSpc>
                <a:spcPct val="80000"/>
              </a:lnSpc>
            </a:pPr>
            <a:r>
              <a:rPr lang="en-US" sz="2800" i="1" dirty="0" smtClean="0">
                <a:solidFill>
                  <a:srgbClr val="70AE46"/>
                </a:solidFill>
                <a:latin typeface="Calibri Light"/>
                <a:cs typeface="Courier New" panose="02070309020205020404" pitchFamily="49" charset="0"/>
              </a:rPr>
              <a:t>Appearance</a:t>
            </a:r>
          </a:p>
        </p:txBody>
      </p:sp>
      <p:sp>
        <p:nvSpPr>
          <p:cNvPr id="3" name="First"/>
          <p:cNvSpPr/>
          <p:nvPr/>
        </p:nvSpPr>
        <p:spPr>
          <a:xfrm>
            <a:off x="4016374" y="3305175"/>
            <a:ext cx="382905" cy="381001"/>
          </a:xfrm>
          <a:prstGeom prst="ellipse">
            <a:avLst/>
          </a:prstGeom>
          <a:noFill/>
          <a:ln w="19050">
            <a:solidFill>
              <a:srgbClr val="6EAE3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7" name="Title 1"/>
          <p:cNvSpPr>
            <a:spLocks noGrp="1"/>
          </p:cNvSpPr>
          <p:nvPr>
            <p:ph type="title"/>
          </p:nvPr>
        </p:nvSpPr>
        <p:spPr>
          <a:xfrm>
            <a:off x="228600" y="-14064"/>
            <a:ext cx="8610600" cy="1066800"/>
          </a:xfrm>
        </p:spPr>
        <p:txBody>
          <a:bodyPr/>
          <a:lstStyle/>
          <a:p>
            <a:r>
              <a:rPr lang="en-US" sz="4400" b="0" dirty="0">
                <a:solidFill>
                  <a:srgbClr val="1A5712"/>
                </a:solidFill>
                <a:latin typeface="Garamond" charset="0"/>
                <a:ea typeface="ＭＳ Ｐゴシック" charset="0"/>
                <a:cs typeface="ＭＳ Ｐゴシック" charset="0"/>
              </a:rPr>
              <a:t>Recent DRAM Is More Vulnerable</a:t>
            </a:r>
          </a:p>
        </p:txBody>
      </p:sp>
    </p:spTree>
    <p:extLst>
      <p:ext uri="{BB962C8B-B14F-4D97-AF65-F5344CB8AC3E}">
        <p14:creationId xmlns:p14="http://schemas.microsoft.com/office/powerpoint/2010/main" val="14445043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9" grpId="0" animBg="1"/>
    </p:bld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title"/>
          </p:nvPr>
        </p:nvSpPr>
        <p:spPr/>
        <p:txBody>
          <a:bodyPr/>
          <a:lstStyle/>
          <a:p>
            <a:r>
              <a:rPr lang="en-US" dirty="0" smtClean="0">
                <a:latin typeface="Garamond" charset="0"/>
              </a:rPr>
              <a:t>Data Retention</a:t>
            </a:r>
            <a:endParaRPr lang="en-US" dirty="0">
              <a:latin typeface="Garamond" charset="0"/>
            </a:endParaRPr>
          </a:p>
        </p:txBody>
      </p:sp>
      <p:sp>
        <p:nvSpPr>
          <p:cNvPr id="256002" name="Content Placeholder 2"/>
          <p:cNvSpPr>
            <a:spLocks noGrp="1"/>
          </p:cNvSpPr>
          <p:nvPr>
            <p:ph idx="1"/>
          </p:nvPr>
        </p:nvSpPr>
        <p:spPr>
          <a:xfrm>
            <a:off x="228600" y="1055688"/>
            <a:ext cx="8610600" cy="5192712"/>
          </a:xfrm>
        </p:spPr>
        <p:txBody>
          <a:bodyPr/>
          <a:lstStyle/>
          <a:p>
            <a:r>
              <a:rPr lang="en-US" sz="2000" dirty="0"/>
              <a:t>Yu </a:t>
            </a:r>
            <a:r>
              <a:rPr lang="en-US" sz="2000" dirty="0" err="1"/>
              <a:t>Cai</a:t>
            </a:r>
            <a:r>
              <a:rPr lang="en-US" sz="2000" dirty="0"/>
              <a:t>, </a:t>
            </a:r>
            <a:r>
              <a:rPr lang="en-US" sz="2000" dirty="0" err="1"/>
              <a:t>Yixin</a:t>
            </a:r>
            <a:r>
              <a:rPr lang="en-US" sz="2000" dirty="0"/>
              <a:t> </a:t>
            </a:r>
            <a:r>
              <a:rPr lang="en-US" sz="2000" dirty="0" err="1"/>
              <a:t>Luo</a:t>
            </a:r>
            <a:r>
              <a:rPr lang="en-US" sz="2000" dirty="0"/>
              <a:t>, Erich F. </a:t>
            </a:r>
            <a:r>
              <a:rPr lang="en-US" sz="2000" dirty="0" err="1"/>
              <a:t>Haratsch</a:t>
            </a:r>
            <a:r>
              <a:rPr lang="en-US" sz="2000" dirty="0"/>
              <a:t>, Ken Mai, and Onur Mutlu,</a:t>
            </a:r>
            <a:br>
              <a:rPr lang="en-US" sz="2000" dirty="0"/>
            </a:br>
            <a:r>
              <a:rPr lang="en-US" sz="2000" b="1" dirty="0">
                <a:hlinkClick r:id="rId2"/>
              </a:rPr>
              <a:t>"Data Retention in MLC NAND Flash Memory: Characterization, Optimization and Recovery"</a:t>
            </a:r>
            <a:r>
              <a:rPr lang="en-US" sz="2000" dirty="0"/>
              <a:t> </a:t>
            </a:r>
            <a:br>
              <a:rPr lang="en-US" sz="2000" dirty="0"/>
            </a:br>
            <a:r>
              <a:rPr lang="en-US" sz="2000" i="1" dirty="0"/>
              <a:t>Proceedings of the </a:t>
            </a:r>
            <a:r>
              <a:rPr lang="en-US" sz="2000" i="1" dirty="0">
                <a:hlinkClick r:id="rId3"/>
              </a:rPr>
              <a:t>21st International Symposium on High-Performance Computer Architecture</a:t>
            </a:r>
            <a:r>
              <a:rPr lang="en-US" sz="2000" i="1" dirty="0"/>
              <a:t> (</a:t>
            </a:r>
            <a:r>
              <a:rPr lang="en-US" sz="2000" b="1" i="1" dirty="0"/>
              <a:t>HPCA</a:t>
            </a:r>
            <a:r>
              <a:rPr lang="en-US" sz="2000" i="1" dirty="0"/>
              <a:t>)</a:t>
            </a:r>
            <a:r>
              <a:rPr lang="en-US" sz="2000" dirty="0"/>
              <a:t>, Bay Area, CA, February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endParaRPr lang="en-US" sz="2200" dirty="0">
              <a:latin typeface="Tahoma" charset="0"/>
            </a:endParaRPr>
          </a:p>
          <a:p>
            <a:pPr lvl="1"/>
            <a:endParaRPr lang="en-US" dirty="0">
              <a:latin typeface="Tahoma" charset="0"/>
            </a:endParaRPr>
          </a:p>
          <a:p>
            <a:endParaRPr lang="en-US" dirty="0">
              <a:latin typeface="Tahoma" charset="0"/>
            </a:endParaRPr>
          </a:p>
          <a:p>
            <a:endParaRPr lang="en-US" dirty="0">
              <a:latin typeface="Tahoma" charset="0"/>
            </a:endParaRPr>
          </a:p>
        </p:txBody>
      </p:sp>
      <p:sp>
        <p:nvSpPr>
          <p:cNvPr id="256003"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D8D43E4-1AEE-4448-972F-6510E7266E37}" type="slidenum">
              <a:rPr lang="en-US" sz="1600">
                <a:solidFill>
                  <a:srgbClr val="000000"/>
                </a:solidFill>
                <a:latin typeface="Garamond" charset="0"/>
              </a:rPr>
              <a:pPr eaLnBrk="1" hangingPunct="1"/>
              <a:t>380</a:t>
            </a:fld>
            <a:endParaRPr lang="en-US" sz="1600">
              <a:solidFill>
                <a:srgbClr val="000000"/>
              </a:solidFill>
              <a:latin typeface="Garamond" charset="0"/>
            </a:endParaRPr>
          </a:p>
        </p:txBody>
      </p:sp>
      <p:pic>
        <p:nvPicPr>
          <p:cNvPr id="3" name="Picture 2"/>
          <p:cNvPicPr>
            <a:picLocks noChangeAspect="1"/>
          </p:cNvPicPr>
          <p:nvPr/>
        </p:nvPicPr>
        <p:blipFill>
          <a:blip r:embed="rId6"/>
          <a:stretch>
            <a:fillRect/>
          </a:stretch>
        </p:blipFill>
        <p:spPr>
          <a:xfrm>
            <a:off x="0" y="4077072"/>
            <a:ext cx="9144000" cy="2061523"/>
          </a:xfrm>
          <a:prstGeom prst="rect">
            <a:avLst/>
          </a:prstGeom>
        </p:spPr>
      </p:pic>
    </p:spTree>
    <p:extLst>
      <p:ext uri="{BB962C8B-B14F-4D97-AF65-F5344CB8AC3E}">
        <p14:creationId xmlns:p14="http://schemas.microsoft.com/office/powerpoint/2010/main" val="18625739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id="1" dur="indefinite" restart="never" nodeType="tmRoot"/>
      </p:par>
    </p:tn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SSD Error Analysis in </a:t>
            </a:r>
            <a:r>
              <a:rPr lang="en-US" dirty="0"/>
              <a:t>t</a:t>
            </a:r>
            <a:r>
              <a:rPr lang="en-US" dirty="0" smtClean="0"/>
              <a:t>he Field</a:t>
            </a:r>
            <a:endParaRPr lang="en-US" dirty="0"/>
          </a:p>
        </p:txBody>
      </p:sp>
      <p:sp>
        <p:nvSpPr>
          <p:cNvPr id="3" name="Content Placeholder 2"/>
          <p:cNvSpPr>
            <a:spLocks noGrp="1"/>
          </p:cNvSpPr>
          <p:nvPr>
            <p:ph idx="1"/>
          </p:nvPr>
        </p:nvSpPr>
        <p:spPr/>
        <p:txBody>
          <a:bodyPr/>
          <a:lstStyle/>
          <a:p>
            <a:r>
              <a:rPr lang="en-US" sz="2200" dirty="0" smtClean="0">
                <a:solidFill>
                  <a:srgbClr val="0000FF"/>
                </a:solidFill>
              </a:rPr>
              <a:t>First large-scale field study of flash memory errors</a:t>
            </a:r>
          </a:p>
          <a:p>
            <a:r>
              <a:rPr lang="en-US" sz="2200" dirty="0" smtClean="0"/>
              <a:t>Justin </a:t>
            </a:r>
            <a:r>
              <a:rPr lang="en-US" sz="2200" dirty="0"/>
              <a:t>Meza, </a:t>
            </a:r>
            <a:r>
              <a:rPr lang="en-US" sz="2200" dirty="0" err="1"/>
              <a:t>Qiang</a:t>
            </a:r>
            <a:r>
              <a:rPr lang="en-US" sz="2200" dirty="0"/>
              <a:t> Wu, </a:t>
            </a:r>
            <a:r>
              <a:rPr lang="en-US" sz="2200" dirty="0" err="1"/>
              <a:t>Sanjeev</a:t>
            </a:r>
            <a:r>
              <a:rPr lang="en-US" sz="2200" dirty="0"/>
              <a:t> Kumar, and </a:t>
            </a:r>
            <a:r>
              <a:rPr lang="en-US" sz="2200" u="sng" dirty="0"/>
              <a:t>Onur Mutlu</a:t>
            </a:r>
            <a:r>
              <a:rPr lang="en-US" sz="2200" dirty="0"/>
              <a:t>,</a:t>
            </a:r>
            <a:br>
              <a:rPr lang="en-US" sz="2200" dirty="0"/>
            </a:br>
            <a:r>
              <a:rPr lang="en-US" sz="2200" b="1" dirty="0">
                <a:hlinkClick r:id="rId2"/>
              </a:rPr>
              <a:t>"A Large-Scale Study of Flash Memory Errors in the Field"</a:t>
            </a:r>
            <a:r>
              <a:rPr lang="en-US" sz="2200" dirty="0"/>
              <a:t> </a:t>
            </a:r>
            <a:br>
              <a:rPr lang="en-US" sz="2200" dirty="0"/>
            </a:br>
            <a:r>
              <a:rPr lang="en-US" sz="2200" i="1" dirty="0"/>
              <a:t>Proceedings of the </a:t>
            </a:r>
            <a:r>
              <a:rPr lang="en-US" sz="2200" i="1" dirty="0">
                <a:hlinkClick r:id="rId3"/>
              </a:rPr>
              <a:t>ACM International Conference on Measurement and Modeling of Computer Systems</a:t>
            </a:r>
            <a:r>
              <a:rPr lang="en-US" sz="2200" i="1" dirty="0"/>
              <a:t> (</a:t>
            </a:r>
            <a:r>
              <a:rPr lang="en-US" sz="2200" b="1" i="1" dirty="0"/>
              <a:t>SIGMETRICS</a:t>
            </a:r>
            <a:r>
              <a:rPr lang="en-US" sz="2200" i="1" dirty="0"/>
              <a:t>)</a:t>
            </a:r>
            <a:r>
              <a:rPr lang="en-US" sz="2200" dirty="0"/>
              <a:t>, Portland, OR, June 2015.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r>
              <a:rPr lang="en-US" sz="2200" dirty="0">
                <a:hlinkClick r:id="rId6"/>
              </a:rPr>
              <a:t>Coverage at ZDNet</a:t>
            </a:r>
            <a:r>
              <a:rPr lang="en-US" sz="2200" dirty="0"/>
              <a:t>] [</a:t>
            </a:r>
            <a:r>
              <a:rPr lang="en-US" sz="2200" dirty="0">
                <a:hlinkClick r:id="rId7"/>
              </a:rPr>
              <a:t>Coverage on The Register</a:t>
            </a:r>
            <a:r>
              <a:rPr lang="en-US" sz="2200" dirty="0"/>
              <a:t>] [</a:t>
            </a:r>
            <a:r>
              <a:rPr lang="en-US" sz="2200" dirty="0">
                <a:hlinkClick r:id="rId8"/>
              </a:rPr>
              <a:t>Coverage on TechSpot</a:t>
            </a:r>
            <a:r>
              <a:rPr lang="en-US" sz="2200" dirty="0"/>
              <a:t>] [</a:t>
            </a:r>
            <a:r>
              <a:rPr lang="en-US" sz="2200" dirty="0">
                <a:hlinkClick r:id="rId9"/>
              </a:rPr>
              <a:t>Coverage on The Tech Report</a:t>
            </a:r>
            <a:r>
              <a:rPr lang="en-US" sz="2200" dirty="0"/>
              <a:t>] </a:t>
            </a:r>
            <a:endParaRPr lang="en-US" sz="2200" dirty="0" smtClean="0"/>
          </a:p>
          <a:p>
            <a:endParaRPr lang="en-US" sz="2200" dirty="0"/>
          </a:p>
          <a:p>
            <a:endParaRPr lang="en-US" sz="2200" dirty="0" smtClean="0"/>
          </a:p>
          <a:p>
            <a:endParaRPr lang="en-US" dirty="0"/>
          </a:p>
        </p:txBody>
      </p:sp>
      <p:sp>
        <p:nvSpPr>
          <p:cNvPr id="4" name="Slide Number Placeholder 3"/>
          <p:cNvSpPr>
            <a:spLocks noGrp="1"/>
          </p:cNvSpPr>
          <p:nvPr>
            <p:ph type="sldNum" sz="quarter" idx="11"/>
          </p:nvPr>
        </p:nvSpPr>
        <p:spPr/>
        <p:txBody>
          <a:bodyPr/>
          <a:lstStyle/>
          <a:p>
            <a:pPr>
              <a:defRPr/>
            </a:pPr>
            <a:fld id="{76BB4180-6920-9C42-9DA1-4829E0437063}" type="slidenum">
              <a:rPr lang="en-US" smtClean="0"/>
              <a:pPr>
                <a:defRPr/>
              </a:pPr>
              <a:t>381</a:t>
            </a:fld>
            <a:endParaRPr lang="en-US"/>
          </a:p>
        </p:txBody>
      </p:sp>
      <p:pic>
        <p:nvPicPr>
          <p:cNvPr id="5" name="Picture 4"/>
          <p:cNvPicPr>
            <a:picLocks noChangeAspect="1"/>
          </p:cNvPicPr>
          <p:nvPr/>
        </p:nvPicPr>
        <p:blipFill>
          <a:blip r:embed="rId10"/>
          <a:stretch>
            <a:fillRect/>
          </a:stretch>
        </p:blipFill>
        <p:spPr>
          <a:xfrm>
            <a:off x="0" y="4708054"/>
            <a:ext cx="9144000" cy="1313234"/>
          </a:xfrm>
          <a:prstGeom prst="rect">
            <a:avLst/>
          </a:prstGeom>
        </p:spPr>
      </p:pic>
    </p:spTree>
    <p:extLst>
      <p:ext uri="{BB962C8B-B14F-4D97-AF65-F5344CB8AC3E}">
        <p14:creationId xmlns:p14="http://schemas.microsoft.com/office/powerpoint/2010/main" val="4112553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id="1" dur="indefinite" restart="never" nodeType="tmRoot"/>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Flash Memory Programming Vulnerabilities</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382</a:t>
            </a:fld>
            <a:endParaRPr lang="en-US"/>
          </a:p>
        </p:txBody>
      </p:sp>
      <p:pic>
        <p:nvPicPr>
          <p:cNvPr id="6" name="Picture 5"/>
          <p:cNvPicPr>
            <a:picLocks noChangeAspect="1"/>
          </p:cNvPicPr>
          <p:nvPr/>
        </p:nvPicPr>
        <p:blipFill>
          <a:blip r:embed="rId2"/>
          <a:stretch>
            <a:fillRect/>
          </a:stretch>
        </p:blipFill>
        <p:spPr>
          <a:xfrm>
            <a:off x="0" y="4559137"/>
            <a:ext cx="9144000" cy="814079"/>
          </a:xfrm>
          <a:prstGeom prst="rect">
            <a:avLst/>
          </a:prstGeom>
        </p:spPr>
      </p:pic>
      <p:pic>
        <p:nvPicPr>
          <p:cNvPr id="7" name="Picture 6"/>
          <p:cNvPicPr>
            <a:picLocks noChangeAspect="1"/>
          </p:cNvPicPr>
          <p:nvPr/>
        </p:nvPicPr>
        <p:blipFill>
          <a:blip r:embed="rId3"/>
          <a:stretch>
            <a:fillRect/>
          </a:stretch>
        </p:blipFill>
        <p:spPr>
          <a:xfrm>
            <a:off x="0" y="5529541"/>
            <a:ext cx="9144000" cy="635763"/>
          </a:xfrm>
          <a:prstGeom prst="rect">
            <a:avLst/>
          </a:prstGeom>
        </p:spPr>
      </p:pic>
      <p:sp>
        <p:nvSpPr>
          <p:cNvPr id="8" name="Content Placeholder 2"/>
          <p:cNvSpPr>
            <a:spLocks noGrp="1"/>
          </p:cNvSpPr>
          <p:nvPr>
            <p:ph idx="1"/>
          </p:nvPr>
        </p:nvSpPr>
        <p:spPr>
          <a:xfrm>
            <a:off x="228600" y="1055688"/>
            <a:ext cx="8915400" cy="5037608"/>
          </a:xfrm>
        </p:spPr>
        <p:txBody>
          <a:bodyPr/>
          <a:lstStyle/>
          <a:p>
            <a:r>
              <a:rPr lang="en-US" sz="2000" dirty="0"/>
              <a:t>Yu Cai, </a:t>
            </a:r>
            <a:r>
              <a:rPr lang="en-US" sz="2000" dirty="0" err="1"/>
              <a:t>Saugata</a:t>
            </a:r>
            <a:r>
              <a:rPr lang="en-US" sz="2000" dirty="0"/>
              <a:t> </a:t>
            </a:r>
            <a:r>
              <a:rPr lang="en-US" sz="2000" dirty="0" err="1"/>
              <a:t>Ghose</a:t>
            </a:r>
            <a:r>
              <a:rPr lang="en-US" sz="2000" dirty="0"/>
              <a:t>, </a:t>
            </a:r>
            <a:r>
              <a:rPr lang="en-US" sz="2000" dirty="0" err="1"/>
              <a:t>Yixin</a:t>
            </a:r>
            <a:r>
              <a:rPr lang="en-US" sz="2000" dirty="0"/>
              <a:t> Luo, Ken Mai, </a:t>
            </a:r>
            <a:r>
              <a:rPr lang="en-US" sz="2000" u="sng" dirty="0"/>
              <a:t>Onur Mutlu</a:t>
            </a:r>
            <a:r>
              <a:rPr lang="en-US" sz="2000" dirty="0"/>
              <a:t>, and Erich F. </a:t>
            </a:r>
            <a:r>
              <a:rPr lang="en-US" sz="2000" dirty="0" err="1"/>
              <a:t>Haratsch</a:t>
            </a:r>
            <a:r>
              <a:rPr lang="en-US" sz="2000" dirty="0"/>
              <a:t>,</a:t>
            </a:r>
            <a:br>
              <a:rPr lang="en-US" sz="2000" dirty="0"/>
            </a:br>
            <a:r>
              <a:rPr lang="en-US" sz="2000" b="1" dirty="0">
                <a:hlinkClick r:id="rId4"/>
              </a:rPr>
              <a:t>"Vulnerabilities in MLC NAND Flash Memory Programming: Experimental Analysis, Exploits, and Mitigation Techniques"</a:t>
            </a:r>
            <a:r>
              <a:rPr lang="en-US" sz="2000" dirty="0"/>
              <a:t> </a:t>
            </a:r>
            <a:br>
              <a:rPr lang="en-US" sz="2000" dirty="0"/>
            </a:br>
            <a:r>
              <a:rPr lang="en-US" sz="2000" i="1" dirty="0"/>
              <a:t>Proceedings of the </a:t>
            </a:r>
            <a:r>
              <a:rPr lang="en-US" sz="2000" i="1" dirty="0">
                <a:hlinkClick r:id="rId5"/>
              </a:rPr>
              <a:t>23rd International Symposium on High-Performance Computer Architecture</a:t>
            </a:r>
            <a:r>
              <a:rPr lang="en-US" sz="2000" i="1" dirty="0"/>
              <a:t> (</a:t>
            </a:r>
            <a:r>
              <a:rPr lang="en-US" sz="2000" b="1" i="1" dirty="0"/>
              <a:t>HPCA</a:t>
            </a:r>
            <a:r>
              <a:rPr lang="en-US" sz="2000" i="1" dirty="0"/>
              <a:t>) Industrial Session</a:t>
            </a:r>
            <a:r>
              <a:rPr lang="en-US" sz="2000" dirty="0"/>
              <a:t>, Austin, TX, USA, February 2017. </a:t>
            </a:r>
            <a:br>
              <a:rPr lang="en-US" sz="2000" dirty="0"/>
            </a:br>
            <a:r>
              <a:rPr lang="en-US" sz="2000" dirty="0"/>
              <a:t>[</a:t>
            </a:r>
            <a:r>
              <a:rPr lang="en-US" sz="2000" dirty="0">
                <a:hlinkClick r:id="rId6"/>
              </a:rPr>
              <a:t>Slides (pptx)</a:t>
            </a:r>
            <a:r>
              <a:rPr lang="en-US" sz="2000" dirty="0"/>
              <a:t> </a:t>
            </a:r>
            <a:r>
              <a:rPr lang="en-US" sz="2000" dirty="0">
                <a:hlinkClick r:id="rId7"/>
              </a:rPr>
              <a:t>(pdf)</a:t>
            </a:r>
            <a:r>
              <a:rPr lang="en-US" sz="2000" dirty="0"/>
              <a:t>] [</a:t>
            </a:r>
            <a:r>
              <a:rPr lang="en-US" sz="2000" dirty="0">
                <a:hlinkClick r:id="rId8"/>
              </a:rPr>
              <a:t>Lightning Session Slides (pptx)</a:t>
            </a:r>
            <a:r>
              <a:rPr lang="en-US" sz="2000" dirty="0"/>
              <a:t> </a:t>
            </a:r>
            <a:r>
              <a:rPr lang="en-US" sz="2000" dirty="0">
                <a:hlinkClick r:id="rId9"/>
              </a:rPr>
              <a:t>(pdf)</a:t>
            </a:r>
            <a:r>
              <a:rPr lang="en-US" sz="2000" dirty="0"/>
              <a:t>] </a:t>
            </a:r>
            <a:endParaRPr lang="en-US" dirty="0">
              <a:latin typeface="Tahoma" charset="0"/>
            </a:endParaRPr>
          </a:p>
          <a:p>
            <a:pPr lvl="1"/>
            <a:endParaRPr lang="en-US" dirty="0">
              <a:latin typeface="Tahoma" charset="0"/>
            </a:endParaRPr>
          </a:p>
          <a:p>
            <a:endParaRPr lang="en-US" dirty="0">
              <a:latin typeface="Tahoma" charset="0"/>
            </a:endParaRPr>
          </a:p>
          <a:p>
            <a:endParaRPr lang="en-US" dirty="0">
              <a:latin typeface="Tahoma" charset="0"/>
            </a:endParaRPr>
          </a:p>
        </p:txBody>
      </p:sp>
    </p:spTree>
    <p:extLst>
      <p:ext uri="{BB962C8B-B14F-4D97-AF65-F5344CB8AC3E}">
        <p14:creationId xmlns:p14="http://schemas.microsoft.com/office/powerpoint/2010/main" val="1365972071"/>
      </p:ext>
    </p:extLst>
  </p:cSld>
  <p:clrMapOvr>
    <a:masterClrMapping/>
  </p:clrMapOvr>
  <p:transition/>
  <p:timing>
    <p:tnLst>
      <p:par>
        <p:cTn id="1" dur="indefinite" restart="never" nodeType="tmRoot"/>
      </p:par>
    </p:tn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Accurate and Online </a:t>
            </a:r>
            <a:r>
              <a:rPr lang="en-US" dirty="0" smtClean="0"/>
              <a:t>Channel Modeling</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383</a:t>
            </a:fld>
            <a:endParaRPr lang="en-US"/>
          </a:p>
        </p:txBody>
      </p:sp>
      <p:sp>
        <p:nvSpPr>
          <p:cNvPr id="8" name="Content Placeholder 2"/>
          <p:cNvSpPr>
            <a:spLocks noGrp="1"/>
          </p:cNvSpPr>
          <p:nvPr>
            <p:ph idx="1"/>
          </p:nvPr>
        </p:nvSpPr>
        <p:spPr>
          <a:xfrm>
            <a:off x="228600" y="1055688"/>
            <a:ext cx="8915400" cy="5037608"/>
          </a:xfrm>
        </p:spPr>
        <p:txBody>
          <a:bodyPr/>
          <a:lstStyle/>
          <a:p>
            <a:r>
              <a:rPr lang="en-US" sz="2000" dirty="0" err="1"/>
              <a:t>Yixin</a:t>
            </a:r>
            <a:r>
              <a:rPr lang="en-US" sz="2000" dirty="0"/>
              <a:t> Luo, </a:t>
            </a:r>
            <a:r>
              <a:rPr lang="en-US" sz="2000" dirty="0" err="1"/>
              <a:t>Saugata</a:t>
            </a:r>
            <a:r>
              <a:rPr lang="en-US" sz="2000" dirty="0"/>
              <a:t> </a:t>
            </a:r>
            <a:r>
              <a:rPr lang="en-US" sz="2000" dirty="0" err="1"/>
              <a:t>Ghose</a:t>
            </a:r>
            <a:r>
              <a:rPr lang="en-US" sz="2000" dirty="0"/>
              <a:t>, Yu Cai, Erich F. </a:t>
            </a:r>
            <a:r>
              <a:rPr lang="en-US" sz="2000" dirty="0" err="1"/>
              <a:t>Haratsch</a:t>
            </a:r>
            <a:r>
              <a:rPr lang="en-US" sz="2000" dirty="0"/>
              <a:t>, and </a:t>
            </a:r>
            <a:r>
              <a:rPr lang="en-US" sz="2000" u="sng" dirty="0"/>
              <a:t>Onur Mutlu</a:t>
            </a:r>
            <a:r>
              <a:rPr lang="en-US" sz="2000" dirty="0"/>
              <a:t>,</a:t>
            </a:r>
            <a:br>
              <a:rPr lang="en-US" sz="2000" dirty="0"/>
            </a:br>
            <a:r>
              <a:rPr lang="en-US" sz="2000" b="1" dirty="0">
                <a:hlinkClick r:id="rId2"/>
              </a:rPr>
              <a:t>"Enabling Accurate and Practical Online Flash Channel Modeling for Modern MLC NAND Flash Memory"</a:t>
            </a:r>
            <a:r>
              <a:rPr lang="en-US" sz="2000" dirty="0"/>
              <a:t/>
            </a:r>
            <a:br>
              <a:rPr lang="en-US" sz="2000" dirty="0"/>
            </a:br>
            <a:r>
              <a:rPr lang="en-US" sz="2000" i="1" dirty="0"/>
              <a:t>to appear in </a:t>
            </a:r>
            <a:r>
              <a:rPr lang="en-US" sz="2000" i="1" dirty="0">
                <a:hlinkClick r:id="rId3"/>
              </a:rPr>
              <a:t>IEEE Journal on Selected Areas in Communications</a:t>
            </a:r>
            <a:r>
              <a:rPr lang="en-US" sz="2000" i="1" dirty="0"/>
              <a:t> (</a:t>
            </a:r>
            <a:r>
              <a:rPr lang="en-US" sz="2000" b="1" i="1" dirty="0"/>
              <a:t>JSAC</a:t>
            </a:r>
            <a:r>
              <a:rPr lang="en-US" sz="2000" i="1" dirty="0"/>
              <a:t>)</a:t>
            </a:r>
            <a:r>
              <a:rPr lang="en-US" sz="2000" dirty="0"/>
              <a:t>, 2016. </a:t>
            </a:r>
            <a:endParaRPr lang="en-US" dirty="0">
              <a:latin typeface="Tahoma" charset="0"/>
            </a:endParaRPr>
          </a:p>
          <a:p>
            <a:endParaRPr lang="en-US" dirty="0">
              <a:latin typeface="Tahoma" charset="0"/>
            </a:endParaRPr>
          </a:p>
          <a:p>
            <a:endParaRPr lang="en-US" dirty="0">
              <a:latin typeface="Tahoma" charset="0"/>
            </a:endParaRPr>
          </a:p>
        </p:txBody>
      </p:sp>
      <p:pic>
        <p:nvPicPr>
          <p:cNvPr id="3" name="Picture 2"/>
          <p:cNvPicPr>
            <a:picLocks noChangeAspect="1"/>
          </p:cNvPicPr>
          <p:nvPr/>
        </p:nvPicPr>
        <p:blipFill>
          <a:blip r:embed="rId4"/>
          <a:stretch>
            <a:fillRect/>
          </a:stretch>
        </p:blipFill>
        <p:spPr>
          <a:xfrm>
            <a:off x="292100" y="3726780"/>
            <a:ext cx="8559800" cy="2222500"/>
          </a:xfrm>
          <a:prstGeom prst="rect">
            <a:avLst/>
          </a:prstGeom>
        </p:spPr>
      </p:pic>
    </p:spTree>
    <p:extLst>
      <p:ext uri="{BB962C8B-B14F-4D97-AF65-F5344CB8AC3E}">
        <p14:creationId xmlns:p14="http://schemas.microsoft.com/office/powerpoint/2010/main" val="1292410867"/>
      </p:ext>
    </p:extLst>
  </p:cSld>
  <p:clrMapOvr>
    <a:masterClrMapping/>
  </p:clrMapOvr>
  <p:transition/>
  <p:timing>
    <p:tnLst>
      <p:par>
        <p:cTn id="1" dur="indefinite" restart="never" nodeType="tmRoot"/>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More on DRAM Refresh</a:t>
            </a:r>
            <a:endParaRPr lang="en-US" dirty="0"/>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pPr/>
              <a:t>384</a:t>
            </a:fld>
            <a:endParaRPr lang="en-US" altLang="en-US"/>
          </a:p>
        </p:txBody>
      </p:sp>
    </p:spTree>
    <p:extLst>
      <p:ext uri="{BB962C8B-B14F-4D97-AF65-F5344CB8AC3E}">
        <p14:creationId xmlns:p14="http://schemas.microsoft.com/office/powerpoint/2010/main" val="922504171"/>
      </p:ext>
    </p:extLst>
  </p:cSld>
  <p:clrMapOvr>
    <a:masterClrMapping/>
  </p:clrMapOvr>
  <p:transition/>
  <p:timing>
    <p:tnLst>
      <p:par>
        <p:cTn id="1" dur="indefinite" restart="never" nodeType="tmRoot"/>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Tackling Refresh: Solutions</a:t>
            </a:r>
            <a:endParaRPr lang="en-US" dirty="0"/>
          </a:p>
        </p:txBody>
      </p:sp>
      <p:sp>
        <p:nvSpPr>
          <p:cNvPr id="3" name="Content Placeholder 2"/>
          <p:cNvSpPr>
            <a:spLocks noGrp="1"/>
          </p:cNvSpPr>
          <p:nvPr>
            <p:ph idx="1"/>
          </p:nvPr>
        </p:nvSpPr>
        <p:spPr>
          <a:xfrm>
            <a:off x="228600" y="1196752"/>
            <a:ext cx="8610600" cy="5051648"/>
          </a:xfrm>
        </p:spPr>
        <p:txBody>
          <a:bodyPr/>
          <a:lstStyle/>
          <a:p>
            <a:r>
              <a:rPr lang="en-US" dirty="0">
                <a:solidFill>
                  <a:srgbClr val="0000FF"/>
                </a:solidFill>
              </a:rPr>
              <a:t>Parallelize refreshes with accesses </a:t>
            </a:r>
            <a:r>
              <a:rPr lang="en-US" sz="1800" dirty="0">
                <a:solidFill>
                  <a:srgbClr val="0000FF"/>
                </a:solidFill>
              </a:rPr>
              <a:t>[Chang+ HPCA’14]</a:t>
            </a:r>
          </a:p>
          <a:p>
            <a:endParaRPr lang="en-US" dirty="0" smtClean="0">
              <a:solidFill>
                <a:srgbClr val="0000FF"/>
              </a:solidFill>
            </a:endParaRPr>
          </a:p>
          <a:p>
            <a:r>
              <a:rPr lang="en-US" dirty="0" smtClean="0">
                <a:solidFill>
                  <a:srgbClr val="0000FF"/>
                </a:solidFill>
              </a:rPr>
              <a:t>Eliminate unnecessary refreshes </a:t>
            </a:r>
            <a:r>
              <a:rPr lang="en-US" sz="1800" dirty="0" smtClean="0">
                <a:solidFill>
                  <a:srgbClr val="0000FF"/>
                </a:solidFill>
              </a:rPr>
              <a:t>[Liu+ ISCA’12]</a:t>
            </a:r>
          </a:p>
          <a:p>
            <a:pPr lvl="1"/>
            <a:r>
              <a:rPr lang="en-US" dirty="0" smtClean="0"/>
              <a:t>Exploit device characteristics </a:t>
            </a:r>
          </a:p>
          <a:p>
            <a:pPr lvl="1"/>
            <a:r>
              <a:rPr lang="en-US" dirty="0" smtClean="0"/>
              <a:t>Exploit data and application characteristics</a:t>
            </a:r>
          </a:p>
          <a:p>
            <a:pPr marL="0" indent="0">
              <a:buNone/>
            </a:pPr>
            <a:endParaRPr lang="en-US" dirty="0"/>
          </a:p>
          <a:p>
            <a:r>
              <a:rPr lang="en-US" dirty="0" smtClean="0">
                <a:solidFill>
                  <a:srgbClr val="0000FF"/>
                </a:solidFill>
              </a:rPr>
              <a:t>Reduce refresh rate and </a:t>
            </a:r>
            <a:r>
              <a:rPr lang="en-US" dirty="0" err="1" smtClean="0">
                <a:solidFill>
                  <a:srgbClr val="0000FF"/>
                </a:solidFill>
              </a:rPr>
              <a:t>detect+correct</a:t>
            </a:r>
            <a:r>
              <a:rPr lang="en-US" dirty="0" smtClean="0">
                <a:solidFill>
                  <a:srgbClr val="0000FF"/>
                </a:solidFill>
              </a:rPr>
              <a:t> errors that occur </a:t>
            </a:r>
            <a:r>
              <a:rPr lang="en-US" sz="1800" dirty="0" smtClean="0">
                <a:solidFill>
                  <a:srgbClr val="0000FF"/>
                </a:solidFill>
              </a:rPr>
              <a:t>[Khan+ SIGMETRICS’14]</a:t>
            </a:r>
          </a:p>
          <a:p>
            <a:endParaRPr lang="en-US" dirty="0"/>
          </a:p>
          <a:p>
            <a:r>
              <a:rPr lang="en-US" dirty="0" smtClean="0">
                <a:solidFill>
                  <a:schemeClr val="accent2">
                    <a:lumMod val="75000"/>
                  </a:schemeClr>
                </a:solidFill>
              </a:rPr>
              <a:t>Understand retention time behavior in DRAM </a:t>
            </a:r>
            <a:r>
              <a:rPr lang="en-US" sz="1800" dirty="0" smtClean="0">
                <a:solidFill>
                  <a:schemeClr val="accent2">
                    <a:lumMod val="75000"/>
                  </a:schemeClr>
                </a:solidFill>
              </a:rPr>
              <a:t>[Liu+ ISCA’13]</a:t>
            </a:r>
            <a:endParaRPr lang="en-US" sz="1800" dirty="0">
              <a:solidFill>
                <a:schemeClr val="accent2">
                  <a:lumMod val="75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385</a:t>
            </a:fld>
            <a:endParaRPr lang="en-US" altLang="en-US">
              <a:solidFill>
                <a:srgbClr val="000000"/>
              </a:solidFill>
            </a:endParaRPr>
          </a:p>
        </p:txBody>
      </p:sp>
      <p:sp>
        <p:nvSpPr>
          <p:cNvPr id="5" name="Rectangle 4"/>
          <p:cNvSpPr/>
          <p:nvPr/>
        </p:nvSpPr>
        <p:spPr>
          <a:xfrm>
            <a:off x="539552" y="1114381"/>
            <a:ext cx="6912768" cy="648072"/>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18431543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Summary: Refresh-Access Parallelization</a:t>
            </a:r>
            <a:endParaRPr lang="en-US" dirty="0"/>
          </a:p>
        </p:txBody>
      </p:sp>
      <p:sp>
        <p:nvSpPr>
          <p:cNvPr id="3" name="Content Placeholder 2"/>
          <p:cNvSpPr>
            <a:spLocks noGrp="1"/>
          </p:cNvSpPr>
          <p:nvPr>
            <p:ph idx="1"/>
          </p:nvPr>
        </p:nvSpPr>
        <p:spPr>
          <a:xfrm>
            <a:off x="304800" y="1143000"/>
            <a:ext cx="8534400" cy="5334000"/>
          </a:xfrm>
        </p:spPr>
        <p:txBody>
          <a:bodyPr>
            <a:noAutofit/>
          </a:bodyPr>
          <a:lstStyle/>
          <a:p>
            <a:r>
              <a:rPr lang="en-US" sz="2400" dirty="0" smtClean="0"/>
              <a:t>DRAM </a:t>
            </a:r>
            <a:r>
              <a:rPr lang="en-US" sz="2400" b="1" dirty="0" smtClean="0"/>
              <a:t>refresh interferes with memory accesses</a:t>
            </a:r>
            <a:r>
              <a:rPr lang="en-US" sz="2400" dirty="0" smtClean="0"/>
              <a:t> </a:t>
            </a:r>
          </a:p>
          <a:p>
            <a:pPr lvl="1"/>
            <a:r>
              <a:rPr lang="en-US" sz="2000" dirty="0" smtClean="0">
                <a:solidFill>
                  <a:srgbClr val="FF0000"/>
                </a:solidFill>
              </a:rPr>
              <a:t>Degrades system performance and energy efficiency</a:t>
            </a:r>
          </a:p>
          <a:p>
            <a:pPr lvl="1"/>
            <a:r>
              <a:rPr lang="en-US" sz="2000" dirty="0" smtClean="0">
                <a:solidFill>
                  <a:srgbClr val="FF0000"/>
                </a:solidFill>
              </a:rPr>
              <a:t>Becomes exacerbated as DRAM density increases</a:t>
            </a:r>
          </a:p>
          <a:p>
            <a:r>
              <a:rPr lang="en-US" sz="2400" u="sng" dirty="0"/>
              <a:t>G</a:t>
            </a:r>
            <a:r>
              <a:rPr lang="en-US" sz="2400" u="sng" dirty="0" smtClean="0"/>
              <a:t>oal</a:t>
            </a:r>
            <a:r>
              <a:rPr lang="en-US" sz="2400" dirty="0" smtClean="0"/>
              <a:t>: Serve memory accesses in parallel with refreshes to reduce refresh interference on demand requests</a:t>
            </a:r>
          </a:p>
          <a:p>
            <a:r>
              <a:rPr lang="en-US" sz="2400" u="sng" dirty="0" smtClean="0"/>
              <a:t>Our mechanisms</a:t>
            </a:r>
            <a:r>
              <a:rPr lang="en-US" sz="2400" dirty="0" smtClean="0"/>
              <a:t>:</a:t>
            </a:r>
          </a:p>
          <a:p>
            <a:pPr lvl="1"/>
            <a:r>
              <a:rPr lang="en-US" sz="2000" dirty="0" smtClean="0"/>
              <a:t>1. Enable more parallelization between refreshes and accesses across different banks with </a:t>
            </a:r>
            <a:r>
              <a:rPr lang="en-US" sz="2000" dirty="0" smtClean="0">
                <a:solidFill>
                  <a:srgbClr val="064FBA"/>
                </a:solidFill>
              </a:rPr>
              <a:t>new per-bank refresh scheduling algorithms</a:t>
            </a:r>
          </a:p>
          <a:p>
            <a:pPr lvl="1"/>
            <a:r>
              <a:rPr lang="en-US" sz="2000" dirty="0" smtClean="0"/>
              <a:t>2. Enable serving accesses concurrently with refreshes in the same bank by </a:t>
            </a:r>
            <a:r>
              <a:rPr lang="en-US" sz="2000" dirty="0" smtClean="0">
                <a:solidFill>
                  <a:srgbClr val="064FBA"/>
                </a:solidFill>
              </a:rPr>
              <a:t>exploiting parallelism across DRAM subarrays</a:t>
            </a:r>
          </a:p>
          <a:p>
            <a:r>
              <a:rPr lang="en-US" sz="2400" dirty="0" smtClean="0"/>
              <a:t>Improve system performance and energy efficiency for a wide variety of different workloads and DRAM densities</a:t>
            </a:r>
          </a:p>
          <a:p>
            <a:pPr lvl="1"/>
            <a:r>
              <a:rPr lang="en-US" sz="2000" dirty="0" smtClean="0"/>
              <a:t>20.2% and 9.0% for 8-core systems using 32Gb DRAM at low cost</a:t>
            </a:r>
          </a:p>
          <a:p>
            <a:pPr lvl="1"/>
            <a:r>
              <a:rPr lang="en-US" sz="2000" dirty="0"/>
              <a:t>Very close to the ideal scheme without refreshes</a:t>
            </a:r>
          </a:p>
          <a:p>
            <a:pPr marL="457200" lvl="1" indent="0">
              <a:buNone/>
            </a:pPr>
            <a:endParaRPr lang="en-US" sz="2000" dirty="0" smtClean="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rPr>
              <a:pPr/>
              <a:t>386</a:t>
            </a:fld>
            <a:endParaRPr lang="en-US" dirty="0">
              <a:solidFill>
                <a:prstClr val="black"/>
              </a:solidFill>
            </a:endParaRPr>
          </a:p>
        </p:txBody>
      </p:sp>
      <p:sp>
        <p:nvSpPr>
          <p:cNvPr id="5" name="Rectangle 9"/>
          <p:cNvSpPr>
            <a:spLocks noChangeArrowheads="1"/>
          </p:cNvSpPr>
          <p:nvPr/>
        </p:nvSpPr>
        <p:spPr bwMode="auto">
          <a:xfrm>
            <a:off x="179461" y="6525344"/>
            <a:ext cx="8208963"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1400" dirty="0">
                <a:solidFill>
                  <a:prstClr val="black"/>
                </a:solidFill>
                <a:latin typeface="Tahoma" charset="0"/>
                <a:ea typeface="ＭＳ Ｐゴシック" charset="0"/>
                <a:cs typeface="ＭＳ Ｐゴシック" charset="0"/>
              </a:rPr>
              <a:t>Chang+, “</a:t>
            </a:r>
            <a:r>
              <a:rPr lang="en-US" sz="1400" dirty="0">
                <a:solidFill>
                  <a:srgbClr val="0000FF"/>
                </a:solidFill>
                <a:latin typeface="Tahoma" charset="0"/>
                <a:ea typeface="ＭＳ Ｐゴシック" charset="0"/>
                <a:cs typeface="ＭＳ Ｐゴシック" charset="0"/>
              </a:rPr>
              <a:t>Improving DRAM Performance by Parallelizing Refreshes with Accesses</a:t>
            </a:r>
            <a:r>
              <a:rPr lang="en-US" sz="1400" dirty="0">
                <a:solidFill>
                  <a:prstClr val="black"/>
                </a:solidFill>
                <a:latin typeface="Tahoma" charset="0"/>
                <a:ea typeface="ＭＳ Ｐゴシック" charset="0"/>
                <a:cs typeface="ＭＳ Ｐゴシック" charset="0"/>
              </a:rPr>
              <a:t>,” HPCA 2014.</a:t>
            </a:r>
          </a:p>
        </p:txBody>
      </p:sp>
    </p:spTree>
    <p:extLst>
      <p:ext uri="{BB962C8B-B14F-4D97-AF65-F5344CB8AC3E}">
        <p14:creationId xmlns:p14="http://schemas.microsoft.com/office/powerpoint/2010/main" val="7617490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Refresh Penalty</a:t>
            </a:r>
            <a:endParaRPr lang="en-US" dirty="0"/>
          </a:p>
        </p:txBody>
      </p:sp>
      <p:grpSp>
        <p:nvGrpSpPr>
          <p:cNvPr id="13" name="Group 12"/>
          <p:cNvGrpSpPr/>
          <p:nvPr/>
        </p:nvGrpSpPr>
        <p:grpSpPr>
          <a:xfrm>
            <a:off x="489662" y="2951035"/>
            <a:ext cx="2329738" cy="1352803"/>
            <a:chOff x="575594" y="1712784"/>
            <a:chExt cx="2329738" cy="1352803"/>
          </a:xfrm>
        </p:grpSpPr>
        <p:grpSp>
          <p:nvGrpSpPr>
            <p:cNvPr id="12" name="Group 11"/>
            <p:cNvGrpSpPr/>
            <p:nvPr/>
          </p:nvGrpSpPr>
          <p:grpSpPr>
            <a:xfrm>
              <a:off x="575594" y="1751733"/>
              <a:ext cx="2329738" cy="1258166"/>
              <a:chOff x="718262" y="1751733"/>
              <a:chExt cx="2329738" cy="1258166"/>
            </a:xfrm>
          </p:grpSpPr>
          <p:grpSp>
            <p:nvGrpSpPr>
              <p:cNvPr id="8" name="Group 7"/>
              <p:cNvGrpSpPr/>
              <p:nvPr/>
            </p:nvGrpSpPr>
            <p:grpSpPr>
              <a:xfrm>
                <a:off x="752268" y="1751733"/>
                <a:ext cx="2295732" cy="1258166"/>
                <a:chOff x="218869" y="1446934"/>
                <a:chExt cx="2295732" cy="1258166"/>
              </a:xfrm>
            </p:grpSpPr>
            <p:sp>
              <p:nvSpPr>
                <p:cNvPr id="5" name="R"/>
                <p:cNvSpPr/>
                <p:nvPr/>
              </p:nvSpPr>
              <p:spPr>
                <a:xfrm>
                  <a:off x="218869" y="1447800"/>
                  <a:ext cx="2295732" cy="1257300"/>
                </a:xfrm>
                <a:prstGeom prst="roundRect">
                  <a:avLst>
                    <a:gd name="adj" fmla="val 5494"/>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endParaRPr>
                </a:p>
              </p:txBody>
            </p:sp>
            <p:sp>
              <p:nvSpPr>
                <p:cNvPr id="6" name="R"/>
                <p:cNvSpPr/>
                <p:nvPr/>
              </p:nvSpPr>
              <p:spPr>
                <a:xfrm rot="16200000">
                  <a:off x="1577568" y="1771217"/>
                  <a:ext cx="1258166" cy="609599"/>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grpSp>
          <p:sp>
            <p:nvSpPr>
              <p:cNvPr id="7" name="R"/>
              <p:cNvSpPr/>
              <p:nvPr/>
            </p:nvSpPr>
            <p:spPr>
              <a:xfrm>
                <a:off x="718262" y="2194718"/>
                <a:ext cx="1710406" cy="388936"/>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rPr>
                  <a:t>Processor</a:t>
                </a:r>
                <a:endParaRPr lang="en-US" sz="2800" b="1" i="1" dirty="0">
                  <a:solidFill>
                    <a:prstClr val="black"/>
                  </a:solidFill>
                </a:endParaRPr>
              </a:p>
            </p:txBody>
          </p:sp>
        </p:grpSp>
        <p:sp>
          <p:nvSpPr>
            <p:cNvPr id="43" name="MC text"/>
            <p:cNvSpPr/>
            <p:nvPr/>
          </p:nvSpPr>
          <p:spPr>
            <a:xfrm rot="16200000">
              <a:off x="1891852" y="2084386"/>
              <a:ext cx="1352803" cy="609599"/>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i="1" dirty="0" smtClean="0">
                  <a:solidFill>
                    <a:prstClr val="black"/>
                  </a:solidFill>
                </a:rPr>
                <a:t>Memory Controller</a:t>
              </a:r>
              <a:endParaRPr lang="en-US" sz="2000" b="1" i="1" dirty="0">
                <a:solidFill>
                  <a:prstClr val="black"/>
                </a:solidFill>
              </a:endParaRPr>
            </a:p>
          </p:txBody>
        </p:sp>
      </p:gr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rPr>
              <a:pPr/>
              <a:t>387</a:t>
            </a:fld>
            <a:endParaRPr lang="en-US">
              <a:solidFill>
                <a:prstClr val="black"/>
              </a:solidFill>
            </a:endParaRPr>
          </a:p>
        </p:txBody>
      </p:sp>
      <p:sp>
        <p:nvSpPr>
          <p:cNvPr id="9" name="Left-Right Arrow 8"/>
          <p:cNvSpPr/>
          <p:nvPr/>
        </p:nvSpPr>
        <p:spPr>
          <a:xfrm>
            <a:off x="2895600" y="3276600"/>
            <a:ext cx="1309917" cy="685798"/>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1" name="DRAM"/>
          <p:cNvSpPr/>
          <p:nvPr/>
        </p:nvSpPr>
        <p:spPr>
          <a:xfrm>
            <a:off x="4296014" y="2989984"/>
            <a:ext cx="2057400" cy="1258166"/>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rPr>
              <a:t>DRAM</a:t>
            </a:r>
            <a:endParaRPr lang="en-US" sz="2800" b="1" i="1" dirty="0">
              <a:solidFill>
                <a:prstClr val="black"/>
              </a:solidFill>
            </a:endParaRPr>
          </a:p>
        </p:txBody>
      </p:sp>
      <p:sp>
        <p:nvSpPr>
          <p:cNvPr id="14" name="Ref"/>
          <p:cNvSpPr/>
          <p:nvPr/>
        </p:nvSpPr>
        <p:spPr>
          <a:xfrm>
            <a:off x="2279715" y="3409953"/>
            <a:ext cx="1097280" cy="260805"/>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rPr>
              <a:t>Refresh</a:t>
            </a:r>
            <a:endParaRPr lang="en-US" sz="2000" b="1" dirty="0">
              <a:solidFill>
                <a:prstClr val="white"/>
              </a:solidFill>
            </a:endParaRPr>
          </a:p>
        </p:txBody>
      </p:sp>
      <p:sp>
        <p:nvSpPr>
          <p:cNvPr id="41" name="read"/>
          <p:cNvSpPr/>
          <p:nvPr/>
        </p:nvSpPr>
        <p:spPr>
          <a:xfrm>
            <a:off x="2279715" y="3552752"/>
            <a:ext cx="822960" cy="265331"/>
          </a:xfrm>
          <a:prstGeom prst="roundRect">
            <a:avLst/>
          </a:prstGeom>
          <a:solidFill>
            <a:srgbClr val="404F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rPr>
              <a:t>Read</a:t>
            </a:r>
            <a:endParaRPr lang="en-US" sz="2000" b="1" dirty="0">
              <a:solidFill>
                <a:prstClr val="white"/>
              </a:solidFill>
            </a:endParaRPr>
          </a:p>
        </p:txBody>
      </p:sp>
      <p:sp>
        <p:nvSpPr>
          <p:cNvPr id="44" name="data"/>
          <p:cNvSpPr/>
          <p:nvPr/>
        </p:nvSpPr>
        <p:spPr>
          <a:xfrm>
            <a:off x="4440556" y="3752851"/>
            <a:ext cx="822960" cy="265331"/>
          </a:xfrm>
          <a:prstGeom prst="roundRect">
            <a:avLst/>
          </a:prstGeom>
          <a:solidFill>
            <a:srgbClr val="404F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rPr>
              <a:t>Data</a:t>
            </a:r>
            <a:endParaRPr lang="en-US" sz="2000" b="1" dirty="0">
              <a:solidFill>
                <a:prstClr val="white"/>
              </a:solidFill>
            </a:endParaRPr>
          </a:p>
        </p:txBody>
      </p:sp>
      <p:pic>
        <p:nvPicPr>
          <p:cNvPr id="10" name="Picture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259989" y="4324353"/>
            <a:ext cx="435217" cy="419098"/>
          </a:xfrm>
          <a:prstGeom prst="rect">
            <a:avLst/>
          </a:prstGeom>
        </p:spPr>
      </p:pic>
      <p:grpSp>
        <p:nvGrpSpPr>
          <p:cNvPr id="52" name="Group 51"/>
          <p:cNvGrpSpPr/>
          <p:nvPr/>
        </p:nvGrpSpPr>
        <p:grpSpPr>
          <a:xfrm>
            <a:off x="6044671" y="2457451"/>
            <a:ext cx="2692612" cy="2219276"/>
            <a:chOff x="6130603" y="1219200"/>
            <a:chExt cx="2692612" cy="2219276"/>
          </a:xfrm>
        </p:grpSpPr>
        <p:grpSp>
          <p:nvGrpSpPr>
            <p:cNvPr id="19" name="Group 18"/>
            <p:cNvGrpSpPr/>
            <p:nvPr/>
          </p:nvGrpSpPr>
          <p:grpSpPr>
            <a:xfrm>
              <a:off x="6794502" y="1386092"/>
              <a:ext cx="1663698" cy="1691003"/>
              <a:chOff x="6794502" y="899797"/>
              <a:chExt cx="1663698" cy="1691003"/>
            </a:xfrm>
          </p:grpSpPr>
          <p:cxnSp>
            <p:nvCxnSpPr>
              <p:cNvPr id="20" name="Straight Arrow Connector 19"/>
              <p:cNvCxnSpPr/>
              <p:nvPr/>
            </p:nvCxnSpPr>
            <p:spPr>
              <a:xfrm flipH="1">
                <a:off x="6794502" y="1287153"/>
                <a:ext cx="1663698"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nvGrpSpPr>
              <p:cNvPr id="21" name="Group 20"/>
              <p:cNvGrpSpPr/>
              <p:nvPr/>
            </p:nvGrpSpPr>
            <p:grpSpPr>
              <a:xfrm>
                <a:off x="6988345" y="1301115"/>
                <a:ext cx="1241256" cy="1289685"/>
                <a:chOff x="3145581" y="1582420"/>
                <a:chExt cx="1482167" cy="1615192"/>
              </a:xfrm>
            </p:grpSpPr>
            <p:cxnSp>
              <p:nvCxnSpPr>
                <p:cNvPr id="23" name="Straight Arrow Connector 22"/>
                <p:cNvCxnSpPr/>
                <p:nvPr/>
              </p:nvCxnSpPr>
              <p:spPr>
                <a:xfrm>
                  <a:off x="4399148" y="2917386"/>
                  <a:ext cx="0" cy="280226"/>
                </a:xfrm>
                <a:prstGeom prst="straightConnector1">
                  <a:avLst/>
                </a:prstGeom>
                <a:ln w="25400">
                  <a:solidFill>
                    <a:schemeClr val="tx1"/>
                  </a:solidFill>
                  <a:headEnd type="none" w="lg" len="med"/>
                  <a:tailEnd type="triangle" w="lg" len="med"/>
                </a:ln>
                <a:effectLst/>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flipH="1">
                  <a:off x="4170550" y="2802737"/>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p:nvPr/>
              </p:nvCxnSpPr>
              <p:spPr>
                <a:xfrm flipV="1">
                  <a:off x="4399148" y="2802738"/>
                  <a:ext cx="0" cy="11464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6" name="Straight Arrow Connector 25"/>
                <p:cNvCxnSpPr/>
                <p:nvPr/>
              </p:nvCxnSpPr>
              <p:spPr>
                <a:xfrm flipV="1">
                  <a:off x="3689709" y="1737098"/>
                  <a:ext cx="0" cy="137012"/>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 name="Straight Arrow Connector 26"/>
                <p:cNvCxnSpPr/>
                <p:nvPr/>
              </p:nvCxnSpPr>
              <p:spPr>
                <a:xfrm flipH="1">
                  <a:off x="3469196" y="1880461"/>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flipH="1" flipV="1">
                  <a:off x="3908674" y="1978413"/>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9" name="Straight Arrow Connector 28"/>
                <p:cNvCxnSpPr/>
                <p:nvPr/>
              </p:nvCxnSpPr>
              <p:spPr>
                <a:xfrm flipH="1">
                  <a:off x="3469196" y="1978413"/>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0" name="Straight Arrow Connector 29"/>
                <p:cNvCxnSpPr/>
                <p:nvPr/>
              </p:nvCxnSpPr>
              <p:spPr>
                <a:xfrm>
                  <a:off x="3908674" y="2207013"/>
                  <a:ext cx="170121"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1" name="Straight Arrow Connector 30"/>
                <p:cNvCxnSpPr/>
                <p:nvPr/>
              </p:nvCxnSpPr>
              <p:spPr>
                <a:xfrm>
                  <a:off x="3299074" y="2207013"/>
                  <a:ext cx="17012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2" name="Straight Arrow Connector 31"/>
                <p:cNvCxnSpPr/>
                <p:nvPr/>
              </p:nvCxnSpPr>
              <p:spPr>
                <a:xfrm flipH="1" flipV="1">
                  <a:off x="3469195" y="1978413"/>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p:nvPr/>
              </p:nvCxnSpPr>
              <p:spPr>
                <a:xfrm>
                  <a:off x="3689709" y="1582420"/>
                  <a:ext cx="1" cy="176039"/>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p:nvPr/>
              </p:nvCxnSpPr>
              <p:spPr>
                <a:xfrm flipH="1" flipV="1">
                  <a:off x="3145581" y="2207013"/>
                  <a:ext cx="153494" cy="1293"/>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flipV="1">
                  <a:off x="4399148" y="2319211"/>
                  <a:ext cx="0" cy="133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flipH="1">
                  <a:off x="4170550" y="2452811"/>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7" name="Elbow Connector 36"/>
                <p:cNvCxnSpPr/>
                <p:nvPr/>
              </p:nvCxnSpPr>
              <p:spPr>
                <a:xfrm rot="10800000">
                  <a:off x="3995269" y="2207015"/>
                  <a:ext cx="403880" cy="228599"/>
                </a:xfrm>
                <a:prstGeom prst="bentConnector3">
                  <a:avLst>
                    <a:gd name="adj1" fmla="val -825"/>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22" name="Straight Arrow Connector 21"/>
              <p:cNvCxnSpPr/>
              <p:nvPr/>
            </p:nvCxnSpPr>
            <p:spPr>
              <a:xfrm flipV="1">
                <a:off x="6988659" y="899797"/>
                <a:ext cx="0" cy="1691003"/>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39" name="TextBox 38"/>
            <p:cNvSpPr txBox="1"/>
            <p:nvPr/>
          </p:nvSpPr>
          <p:spPr>
            <a:xfrm>
              <a:off x="7486984" y="2987872"/>
              <a:ext cx="1199816" cy="400110"/>
            </a:xfrm>
            <a:prstGeom prst="rect">
              <a:avLst/>
            </a:prstGeom>
            <a:noFill/>
          </p:spPr>
          <p:txBody>
            <a:bodyPr wrap="none" rtlCol="0">
              <a:spAutoFit/>
            </a:bodyPr>
            <a:lstStyle/>
            <a:p>
              <a:r>
                <a:rPr lang="en-US" sz="2000" b="1" i="1" dirty="0">
                  <a:solidFill>
                    <a:prstClr val="black"/>
                  </a:solidFill>
                </a:rPr>
                <a:t>C</a:t>
              </a:r>
              <a:r>
                <a:rPr lang="en-US" sz="2000" b="1" i="1" dirty="0" smtClean="0">
                  <a:solidFill>
                    <a:prstClr val="black"/>
                  </a:solidFill>
                </a:rPr>
                <a:t>apacitor</a:t>
              </a:r>
              <a:endParaRPr lang="en-US" sz="2000" b="1" i="1" dirty="0">
                <a:solidFill>
                  <a:prstClr val="black"/>
                </a:solidFill>
              </a:endParaRPr>
            </a:p>
          </p:txBody>
        </p:sp>
        <p:sp>
          <p:nvSpPr>
            <p:cNvPr id="40" name="TextBox 39"/>
            <p:cNvSpPr txBox="1"/>
            <p:nvPr/>
          </p:nvSpPr>
          <p:spPr>
            <a:xfrm>
              <a:off x="7620000" y="1754285"/>
              <a:ext cx="1203215" cy="590931"/>
            </a:xfrm>
            <a:prstGeom prst="rect">
              <a:avLst/>
            </a:prstGeom>
            <a:noFill/>
          </p:spPr>
          <p:txBody>
            <a:bodyPr wrap="none" rtlCol="0">
              <a:spAutoFit/>
            </a:bodyPr>
            <a:lstStyle/>
            <a:p>
              <a:pPr>
                <a:lnSpc>
                  <a:spcPct val="80000"/>
                </a:lnSpc>
              </a:pPr>
              <a:r>
                <a:rPr lang="en-US" sz="2000" b="1" i="1" dirty="0">
                  <a:solidFill>
                    <a:prstClr val="black"/>
                  </a:solidFill>
                </a:rPr>
                <a:t>A</a:t>
              </a:r>
              <a:r>
                <a:rPr lang="en-US" sz="2000" b="1" i="1" dirty="0" smtClean="0">
                  <a:solidFill>
                    <a:prstClr val="black"/>
                  </a:solidFill>
                </a:rPr>
                <a:t>ccess</a:t>
              </a:r>
              <a:br>
                <a:rPr lang="en-US" sz="2000" b="1" i="1" dirty="0" smtClean="0">
                  <a:solidFill>
                    <a:prstClr val="black"/>
                  </a:solidFill>
                </a:rPr>
              </a:br>
              <a:r>
                <a:rPr lang="en-US" sz="2000" b="1" i="1" dirty="0" smtClean="0">
                  <a:solidFill>
                    <a:prstClr val="black"/>
                  </a:solidFill>
                </a:rPr>
                <a:t>transistor</a:t>
              </a:r>
            </a:p>
          </p:txBody>
        </p:sp>
        <p:cxnSp>
          <p:nvCxnSpPr>
            <p:cNvPr id="46" name="Straight Connector 45"/>
            <p:cNvCxnSpPr/>
            <p:nvPr/>
          </p:nvCxnSpPr>
          <p:spPr>
            <a:xfrm flipV="1">
              <a:off x="6130603" y="1219200"/>
              <a:ext cx="663899" cy="120985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6130603" y="2429055"/>
              <a:ext cx="922014" cy="100942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pic>
        <p:nvPicPr>
          <p:cNvPr id="54" name="new lock"/>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910494" y="3157894"/>
            <a:ext cx="956906" cy="956906"/>
          </a:xfrm>
          <a:prstGeom prst="rect">
            <a:avLst/>
          </a:prstGeom>
        </p:spPr>
      </p:pic>
      <p:sp>
        <p:nvSpPr>
          <p:cNvPr id="45" name="capa"/>
          <p:cNvSpPr/>
          <p:nvPr/>
        </p:nvSpPr>
        <p:spPr>
          <a:xfrm>
            <a:off x="7760782" y="3744943"/>
            <a:ext cx="393192" cy="237744"/>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7" name="leftover charge"/>
          <p:cNvSpPr/>
          <p:nvPr/>
        </p:nvSpPr>
        <p:spPr>
          <a:xfrm>
            <a:off x="7760782" y="3894693"/>
            <a:ext cx="393192" cy="87994"/>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nvGrpSpPr>
          <p:cNvPr id="18" name="discharge"/>
          <p:cNvGrpSpPr/>
          <p:nvPr/>
        </p:nvGrpSpPr>
        <p:grpSpPr>
          <a:xfrm>
            <a:off x="7036970" y="3494977"/>
            <a:ext cx="1297143" cy="699989"/>
            <a:chOff x="7036970" y="3494977"/>
            <a:chExt cx="1297143" cy="699989"/>
          </a:xfrm>
        </p:grpSpPr>
        <p:sp>
          <p:nvSpPr>
            <p:cNvPr id="15" name="Oval 14"/>
            <p:cNvSpPr/>
            <p:nvPr/>
          </p:nvSpPr>
          <p:spPr>
            <a:xfrm>
              <a:off x="7555314" y="3494977"/>
              <a:ext cx="778799" cy="699989"/>
            </a:xfrm>
            <a:prstGeom prst="ellipse">
              <a:avLst/>
            </a:prstGeom>
            <a:solidFill>
              <a:srgbClr val="FF0000">
                <a:alpha val="10000"/>
              </a:srgbClr>
            </a:solid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7" name="Lightning Bolt 16"/>
            <p:cNvSpPr/>
            <p:nvPr/>
          </p:nvSpPr>
          <p:spPr>
            <a:xfrm>
              <a:off x="7036970" y="3691897"/>
              <a:ext cx="463157" cy="488205"/>
            </a:xfrm>
            <a:prstGeom prst="lightningBol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51" name="recharge"/>
          <p:cNvGrpSpPr/>
          <p:nvPr/>
        </p:nvGrpSpPr>
        <p:grpSpPr>
          <a:xfrm>
            <a:off x="7036970" y="3494977"/>
            <a:ext cx="1297143" cy="699989"/>
            <a:chOff x="7036970" y="3494977"/>
            <a:chExt cx="1297143" cy="699989"/>
          </a:xfrm>
        </p:grpSpPr>
        <p:sp>
          <p:nvSpPr>
            <p:cNvPr id="53" name="Oval 52"/>
            <p:cNvSpPr/>
            <p:nvPr/>
          </p:nvSpPr>
          <p:spPr>
            <a:xfrm>
              <a:off x="7555314" y="3494977"/>
              <a:ext cx="778799" cy="699989"/>
            </a:xfrm>
            <a:prstGeom prst="ellipse">
              <a:avLst/>
            </a:prstGeom>
            <a:solidFill>
              <a:srgbClr val="6699FF">
                <a:alpha val="10000"/>
              </a:srgbClr>
            </a:solidFill>
            <a:ln w="57150">
              <a:solidFill>
                <a:srgbClr val="66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5" name="Lightning Bolt 54"/>
            <p:cNvSpPr/>
            <p:nvPr/>
          </p:nvSpPr>
          <p:spPr>
            <a:xfrm>
              <a:off x="7036970" y="3691897"/>
              <a:ext cx="463157" cy="488205"/>
            </a:xfrm>
            <a:prstGeom prst="lightningBolt">
              <a:avLst/>
            </a:prstGeom>
            <a:solidFill>
              <a:srgbClr val="6699FF"/>
            </a:solidFill>
            <a:ln>
              <a:solidFill>
                <a:srgbClr val="66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38" name="refresh penalty"/>
          <p:cNvSpPr txBox="1"/>
          <p:nvPr/>
        </p:nvSpPr>
        <p:spPr>
          <a:xfrm>
            <a:off x="828884" y="4805610"/>
            <a:ext cx="4994603" cy="461665"/>
          </a:xfrm>
          <a:prstGeom prst="rect">
            <a:avLst/>
          </a:prstGeom>
          <a:noFill/>
        </p:spPr>
        <p:txBody>
          <a:bodyPr wrap="none" rtlCol="0">
            <a:spAutoFit/>
          </a:bodyPr>
          <a:lstStyle/>
          <a:p>
            <a:r>
              <a:rPr lang="en-US" sz="2400" b="1" i="1" dirty="0" smtClean="0">
                <a:solidFill>
                  <a:srgbClr val="FF0000"/>
                </a:solidFill>
              </a:rPr>
              <a:t>Refresh delays requests by 100s of ns</a:t>
            </a:r>
            <a:endParaRPr lang="en-US" sz="2400" b="1" i="1" dirty="0">
              <a:solidFill>
                <a:srgbClr val="FF0000"/>
              </a:solidFill>
            </a:endParaRPr>
          </a:p>
        </p:txBody>
      </p:sp>
      <p:grpSp>
        <p:nvGrpSpPr>
          <p:cNvPr id="3" name="cover"/>
          <p:cNvGrpSpPr/>
          <p:nvPr/>
        </p:nvGrpSpPr>
        <p:grpSpPr>
          <a:xfrm>
            <a:off x="0" y="1295399"/>
            <a:ext cx="9144000" cy="5410201"/>
            <a:chOff x="0" y="1295399"/>
            <a:chExt cx="9144000" cy="5410201"/>
          </a:xfrm>
        </p:grpSpPr>
        <p:sp>
          <p:nvSpPr>
            <p:cNvPr id="48" name="punchline"/>
            <p:cNvSpPr/>
            <p:nvPr/>
          </p:nvSpPr>
          <p:spPr>
            <a:xfrm>
              <a:off x="0" y="1295399"/>
              <a:ext cx="9144000" cy="5410201"/>
            </a:xfrm>
            <a:prstGeom prst="roundRect">
              <a:avLst>
                <a:gd name="adj" fmla="val 0"/>
              </a:avLst>
            </a:prstGeom>
            <a:solidFill>
              <a:srgbClr val="FFFFFF">
                <a:alpha val="7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i="1" dirty="0">
                <a:solidFill>
                  <a:prstClr val="white"/>
                </a:solidFill>
              </a:endParaRPr>
            </a:p>
          </p:txBody>
        </p:sp>
        <p:sp>
          <p:nvSpPr>
            <p:cNvPr id="16" name="Rectangle 15"/>
            <p:cNvSpPr/>
            <p:nvPr/>
          </p:nvSpPr>
          <p:spPr>
            <a:xfrm rot="21013284">
              <a:off x="205573" y="3564934"/>
              <a:ext cx="8839728" cy="707886"/>
            </a:xfrm>
            <a:prstGeom prst="rect">
              <a:avLst/>
            </a:prstGeom>
            <a:solidFill>
              <a:srgbClr val="FF0000"/>
            </a:solidFill>
          </p:spPr>
          <p:txBody>
            <a:bodyPr wrap="none">
              <a:spAutoFit/>
            </a:bodyPr>
            <a:lstStyle/>
            <a:p>
              <a:r>
                <a:rPr lang="en-US" sz="4000" i="1" dirty="0">
                  <a:solidFill>
                    <a:prstClr val="white"/>
                  </a:solidFill>
                </a:rPr>
                <a:t>Refresh interferes with memory accesses</a:t>
              </a:r>
            </a:p>
          </p:txBody>
        </p:sp>
      </p:grpSp>
    </p:spTree>
    <p:extLst>
      <p:ext uri="{BB962C8B-B14F-4D97-AF65-F5344CB8AC3E}">
        <p14:creationId xmlns:p14="http://schemas.microsoft.com/office/powerpoint/2010/main" val="14707543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2"/>
                                        </p:tgtEl>
                                        <p:attrNameLst>
                                          <p:attrName>style.visibility</p:attrName>
                                        </p:attrNameLst>
                                      </p:cBhvr>
                                      <p:to>
                                        <p:strVal val="visible"/>
                                      </p:to>
                                    </p:set>
                                  </p:childTnLst>
                                </p:cTn>
                              </p:par>
                              <p:par>
                                <p:cTn id="7" presetID="1" presetClass="entr" presetSubtype="0" fill="hold" grpId="0" nodeType="withEffect">
                                  <p:stCondLst>
                                    <p:cond delay="2890"/>
                                  </p:stCondLst>
                                  <p:childTnLst>
                                    <p:set>
                                      <p:cBhvr>
                                        <p:cTn id="8" dur="1" fill="hold">
                                          <p:stCondLst>
                                            <p:cond delay="0"/>
                                          </p:stCondLst>
                                        </p:cTn>
                                        <p:tgtEl>
                                          <p:spTgt spid="4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7"/>
                                        </p:tgtEl>
                                        <p:attrNameLst>
                                          <p:attrName>style.visibility</p:attrName>
                                        </p:attrNameLst>
                                      </p:cBhvr>
                                      <p:to>
                                        <p:strVal val="visible"/>
                                      </p:to>
                                    </p:set>
                                  </p:childTnLst>
                                </p:cTn>
                              </p:par>
                              <p:par>
                                <p:cTn id="15" presetID="22" presetClass="exit" presetSubtype="1" fill="hold" grpId="1" nodeType="withEffect">
                                  <p:stCondLst>
                                    <p:cond delay="700"/>
                                  </p:stCondLst>
                                  <p:childTnLst>
                                    <p:animEffect transition="out" filter="wipe(up)">
                                      <p:cBhvr>
                                        <p:cTn id="16" dur="3300"/>
                                        <p:tgtEl>
                                          <p:spTgt spid="45"/>
                                        </p:tgtEl>
                                      </p:cBhvr>
                                    </p:animEffect>
                                    <p:set>
                                      <p:cBhvr>
                                        <p:cTn id="17" dur="1" fill="hold">
                                          <p:stCondLst>
                                            <p:cond delay="3299"/>
                                          </p:stCondLst>
                                        </p:cTn>
                                        <p:tgtEl>
                                          <p:spTgt spid="45"/>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2" nodeType="clickEffect">
                                  <p:stCondLst>
                                    <p:cond delay="0"/>
                                  </p:stCondLst>
                                  <p:childTnLst>
                                    <p:set>
                                      <p:cBhvr>
                                        <p:cTn id="21" dur="1" fill="hold">
                                          <p:stCondLst>
                                            <p:cond delay="0"/>
                                          </p:stCondLst>
                                        </p:cTn>
                                        <p:tgtEl>
                                          <p:spTgt spid="14"/>
                                        </p:tgtEl>
                                        <p:attrNameLst>
                                          <p:attrName>style.visibility</p:attrName>
                                        </p:attrNameLst>
                                      </p:cBhvr>
                                      <p:to>
                                        <p:strVal val="visible"/>
                                      </p:to>
                                    </p:set>
                                  </p:childTnLst>
                                </p:cTn>
                              </p:par>
                              <p:par>
                                <p:cTn id="22" presetID="42" presetClass="path" presetSubtype="0" accel="50000" decel="50000" fill="hold" grpId="0" nodeType="withEffect">
                                  <p:stCondLst>
                                    <p:cond delay="0"/>
                                  </p:stCondLst>
                                  <p:childTnLst>
                                    <p:animMotion origin="layout" path="M 1.66667E-6 1.85185E-6 L 0.28646 -0.00232 " pathEditMode="relative" rAng="0" ptsTypes="AA">
                                      <p:cBhvr>
                                        <p:cTn id="23" dur="2000" fill="hold"/>
                                        <p:tgtEl>
                                          <p:spTgt spid="14"/>
                                        </p:tgtEl>
                                        <p:attrNameLst>
                                          <p:attrName>ppt_x</p:attrName>
                                          <p:attrName>ppt_y</p:attrName>
                                        </p:attrNameLst>
                                      </p:cBhvr>
                                      <p:rCtr x="14323" y="-116"/>
                                    </p:animMotion>
                                  </p:childTnLst>
                                </p:cTn>
                              </p:par>
                              <p:par>
                                <p:cTn id="24" presetID="1" presetClass="exit" presetSubtype="0" fill="hold" grpId="1" nodeType="withEffect">
                                  <p:stCondLst>
                                    <p:cond delay="2000"/>
                                  </p:stCondLst>
                                  <p:childTnLst>
                                    <p:set>
                                      <p:cBhvr>
                                        <p:cTn id="25" dur="1" fill="hold">
                                          <p:stCondLst>
                                            <p:cond delay="0"/>
                                          </p:stCondLst>
                                        </p:cTn>
                                        <p:tgtEl>
                                          <p:spTgt spid="14"/>
                                        </p:tgtEl>
                                        <p:attrNameLst>
                                          <p:attrName>style.visibility</p:attrName>
                                        </p:attrNameLst>
                                      </p:cBhvr>
                                      <p:to>
                                        <p:strVal val="hidden"/>
                                      </p:to>
                                    </p:set>
                                  </p:childTnLst>
                                </p:cTn>
                              </p:par>
                              <p:par>
                                <p:cTn id="26" presetID="1" presetClass="emph" presetSubtype="2" fill="hold" nodeType="withEffect">
                                  <p:stCondLst>
                                    <p:cond delay="2000"/>
                                  </p:stCondLst>
                                  <p:childTnLst>
                                    <p:animClr clrSpc="rgb" dir="cw">
                                      <p:cBhvr>
                                        <p:cTn id="27" dur="2000" fill="hold"/>
                                        <p:tgtEl>
                                          <p:spTgt spid="11"/>
                                        </p:tgtEl>
                                        <p:attrNameLst>
                                          <p:attrName>fillcolor</p:attrName>
                                        </p:attrNameLst>
                                      </p:cBhvr>
                                      <p:to>
                                        <a:schemeClr val="accent2"/>
                                      </p:to>
                                    </p:animClr>
                                    <p:set>
                                      <p:cBhvr>
                                        <p:cTn id="28" dur="2000" fill="hold"/>
                                        <p:tgtEl>
                                          <p:spTgt spid="11"/>
                                        </p:tgtEl>
                                        <p:attrNameLst>
                                          <p:attrName>fill.type</p:attrName>
                                        </p:attrNameLst>
                                      </p:cBhvr>
                                      <p:to>
                                        <p:strVal val="solid"/>
                                      </p:to>
                                    </p:set>
                                    <p:set>
                                      <p:cBhvr>
                                        <p:cTn id="29" dur="2000" fill="hold"/>
                                        <p:tgtEl>
                                          <p:spTgt spid="11"/>
                                        </p:tgtEl>
                                        <p:attrNameLst>
                                          <p:attrName>fill.on</p:attrName>
                                        </p:attrNameLst>
                                      </p:cBhvr>
                                      <p:to>
                                        <p:strVal val="true"/>
                                      </p:to>
                                    </p:set>
                                  </p:childTnLst>
                                </p:cTn>
                              </p:par>
                              <p:par>
                                <p:cTn id="30" presetID="1" presetClass="entr" presetSubtype="0" fill="hold" nodeType="withEffect">
                                  <p:stCondLst>
                                    <p:cond delay="3900"/>
                                  </p:stCondLst>
                                  <p:childTnLst>
                                    <p:set>
                                      <p:cBhvr>
                                        <p:cTn id="31" dur="1" fill="hold">
                                          <p:stCondLst>
                                            <p:cond delay="0"/>
                                          </p:stCondLst>
                                        </p:cTn>
                                        <p:tgtEl>
                                          <p:spTgt spid="54"/>
                                        </p:tgtEl>
                                        <p:attrNameLst>
                                          <p:attrName>style.visibility</p:attrName>
                                        </p:attrNameLst>
                                      </p:cBhvr>
                                      <p:to>
                                        <p:strVal val="visible"/>
                                      </p:to>
                                    </p:set>
                                  </p:childTnLst>
                                </p:cTn>
                              </p:par>
                              <p:par>
                                <p:cTn id="32" presetID="22" presetClass="entr" presetSubtype="4" fill="hold" grpId="2" nodeType="withEffect">
                                  <p:stCondLst>
                                    <p:cond delay="3900"/>
                                  </p:stCondLst>
                                  <p:childTnLst>
                                    <p:set>
                                      <p:cBhvr>
                                        <p:cTn id="33" dur="1" fill="hold">
                                          <p:stCondLst>
                                            <p:cond delay="0"/>
                                          </p:stCondLst>
                                        </p:cTn>
                                        <p:tgtEl>
                                          <p:spTgt spid="45"/>
                                        </p:tgtEl>
                                        <p:attrNameLst>
                                          <p:attrName>style.visibility</p:attrName>
                                        </p:attrNameLst>
                                      </p:cBhvr>
                                      <p:to>
                                        <p:strVal val="visible"/>
                                      </p:to>
                                    </p:set>
                                    <p:animEffect transition="in" filter="wipe(down)">
                                      <p:cBhvr>
                                        <p:cTn id="34" dur="4000"/>
                                        <p:tgtEl>
                                          <p:spTgt spid="45"/>
                                        </p:tgtEl>
                                      </p:cBhvr>
                                    </p:animEffect>
                                  </p:childTnLst>
                                </p:cTn>
                              </p:par>
                              <p:par>
                                <p:cTn id="35" presetID="1" presetClass="exit" presetSubtype="0" fill="hold" nodeType="withEffect">
                                  <p:stCondLst>
                                    <p:cond delay="2100"/>
                                  </p:stCondLst>
                                  <p:childTnLst>
                                    <p:set>
                                      <p:cBhvr>
                                        <p:cTn id="36" dur="1" fill="hold">
                                          <p:stCondLst>
                                            <p:cond delay="0"/>
                                          </p:stCondLst>
                                        </p:cTn>
                                        <p:tgtEl>
                                          <p:spTgt spid="18"/>
                                        </p:tgtEl>
                                        <p:attrNameLst>
                                          <p:attrName>style.visibility</p:attrName>
                                        </p:attrNameLst>
                                      </p:cBhvr>
                                      <p:to>
                                        <p:strVal val="hidden"/>
                                      </p:to>
                                    </p:set>
                                  </p:childTnLst>
                                </p:cTn>
                              </p:par>
                              <p:par>
                                <p:cTn id="37" presetID="1" presetClass="entr" presetSubtype="0" fill="hold" nodeType="withEffect">
                                  <p:stCondLst>
                                    <p:cond delay="2100"/>
                                  </p:stCondLst>
                                  <p:childTnLst>
                                    <p:set>
                                      <p:cBhvr>
                                        <p:cTn id="38" dur="1" fill="hold">
                                          <p:stCondLst>
                                            <p:cond delay="0"/>
                                          </p:stCondLst>
                                        </p:cTn>
                                        <p:tgtEl>
                                          <p:spTgt spid="5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1"/>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10"/>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nodeType="clickEffect">
                                  <p:stCondLst>
                                    <p:cond delay="0"/>
                                  </p:stCondLst>
                                  <p:childTnLst>
                                    <p:set>
                                      <p:cBhvr>
                                        <p:cTn id="50" dur="1" fill="hold">
                                          <p:stCondLst>
                                            <p:cond delay="0"/>
                                          </p:stCondLst>
                                        </p:cTn>
                                        <p:tgtEl>
                                          <p:spTgt spid="54"/>
                                        </p:tgtEl>
                                        <p:attrNameLst>
                                          <p:attrName>style.visibility</p:attrName>
                                        </p:attrNameLst>
                                      </p:cBhvr>
                                      <p:to>
                                        <p:strVal val="hidden"/>
                                      </p:to>
                                    </p:set>
                                  </p:childTnLst>
                                </p:cTn>
                              </p:par>
                              <p:par>
                                <p:cTn id="51" presetID="1" presetClass="emph" presetSubtype="2" fill="hold" nodeType="withEffect">
                                  <p:stCondLst>
                                    <p:cond delay="0"/>
                                  </p:stCondLst>
                                  <p:childTnLst>
                                    <p:animClr clrSpc="rgb" dir="cw">
                                      <p:cBhvr>
                                        <p:cTn id="52" dur="100" fill="hold"/>
                                        <p:tgtEl>
                                          <p:spTgt spid="11"/>
                                        </p:tgtEl>
                                        <p:attrNameLst>
                                          <p:attrName>fillcolor</p:attrName>
                                        </p:attrNameLst>
                                      </p:cBhvr>
                                      <p:to>
                                        <a:schemeClr val="bg1"/>
                                      </p:to>
                                    </p:animClr>
                                    <p:set>
                                      <p:cBhvr>
                                        <p:cTn id="53" dur="100" fill="hold"/>
                                        <p:tgtEl>
                                          <p:spTgt spid="11"/>
                                        </p:tgtEl>
                                        <p:attrNameLst>
                                          <p:attrName>fill.type</p:attrName>
                                        </p:attrNameLst>
                                      </p:cBhvr>
                                      <p:to>
                                        <p:strVal val="solid"/>
                                      </p:to>
                                    </p:set>
                                    <p:set>
                                      <p:cBhvr>
                                        <p:cTn id="54" dur="100" fill="hold"/>
                                        <p:tgtEl>
                                          <p:spTgt spid="11"/>
                                        </p:tgtEl>
                                        <p:attrNameLst>
                                          <p:attrName>fill.on</p:attrName>
                                        </p:attrNameLst>
                                      </p:cBhvr>
                                      <p:to>
                                        <p:strVal val="true"/>
                                      </p:to>
                                    </p:set>
                                  </p:childTnLst>
                                </p:cTn>
                              </p:par>
                              <p:par>
                                <p:cTn id="55" presetID="1" presetClass="exit" presetSubtype="0" fill="hold" nodeType="withEffect">
                                  <p:stCondLst>
                                    <p:cond delay="750"/>
                                  </p:stCondLst>
                                  <p:childTnLst>
                                    <p:set>
                                      <p:cBhvr>
                                        <p:cTn id="56" dur="1" fill="hold">
                                          <p:stCondLst>
                                            <p:cond delay="0"/>
                                          </p:stCondLst>
                                        </p:cTn>
                                        <p:tgtEl>
                                          <p:spTgt spid="10"/>
                                        </p:tgtEl>
                                        <p:attrNameLst>
                                          <p:attrName>style.visibility</p:attrName>
                                        </p:attrNameLst>
                                      </p:cBhvr>
                                      <p:to>
                                        <p:strVal val="hidden"/>
                                      </p:to>
                                    </p:set>
                                  </p:childTnLst>
                                </p:cTn>
                              </p:par>
                              <p:par>
                                <p:cTn id="57" presetID="1" presetClass="exit" presetSubtype="0" fill="hold" grpId="1" nodeType="withEffect">
                                  <p:stCondLst>
                                    <p:cond delay="750"/>
                                  </p:stCondLst>
                                  <p:childTnLst>
                                    <p:set>
                                      <p:cBhvr>
                                        <p:cTn id="58" dur="1" fill="hold">
                                          <p:stCondLst>
                                            <p:cond delay="0"/>
                                          </p:stCondLst>
                                        </p:cTn>
                                        <p:tgtEl>
                                          <p:spTgt spid="38"/>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42" presetClass="path" presetSubtype="0" accel="50000" decel="50000" fill="hold" grpId="1" nodeType="clickEffect">
                                  <p:stCondLst>
                                    <p:cond delay="0"/>
                                  </p:stCondLst>
                                  <p:childTnLst>
                                    <p:animMotion origin="layout" path="M -8.33333E-7 -2.96296E-6 L 0.28906 0.00023 " pathEditMode="relative" rAng="0" ptsTypes="AA">
                                      <p:cBhvr>
                                        <p:cTn id="62" dur="2000" fill="hold"/>
                                        <p:tgtEl>
                                          <p:spTgt spid="41"/>
                                        </p:tgtEl>
                                        <p:attrNameLst>
                                          <p:attrName>ppt_x</p:attrName>
                                          <p:attrName>ppt_y</p:attrName>
                                        </p:attrNameLst>
                                      </p:cBhvr>
                                      <p:rCtr x="14444" y="0"/>
                                    </p:animMotion>
                                  </p:childTnLst>
                                </p:cTn>
                              </p:par>
                              <p:par>
                                <p:cTn id="63" presetID="1" presetClass="exit" presetSubtype="0" fill="hold" grpId="2" nodeType="withEffect">
                                  <p:stCondLst>
                                    <p:cond delay="2000"/>
                                  </p:stCondLst>
                                  <p:childTnLst>
                                    <p:set>
                                      <p:cBhvr>
                                        <p:cTn id="64" dur="1" fill="hold">
                                          <p:stCondLst>
                                            <p:cond delay="0"/>
                                          </p:stCondLst>
                                        </p:cTn>
                                        <p:tgtEl>
                                          <p:spTgt spid="41"/>
                                        </p:tgtEl>
                                        <p:attrNameLst>
                                          <p:attrName>style.visibility</p:attrName>
                                        </p:attrNameLst>
                                      </p:cBhvr>
                                      <p:to>
                                        <p:strVal val="hidden"/>
                                      </p:to>
                                    </p:set>
                                  </p:childTnLst>
                                </p:cTn>
                              </p:par>
                              <p:par>
                                <p:cTn id="65" presetID="1" presetClass="entr" presetSubtype="0" fill="hold" grpId="2" nodeType="withEffect">
                                  <p:stCondLst>
                                    <p:cond delay="2000"/>
                                  </p:stCondLst>
                                  <p:childTnLst>
                                    <p:set>
                                      <p:cBhvr>
                                        <p:cTn id="66" dur="1" fill="hold">
                                          <p:stCondLst>
                                            <p:cond delay="0"/>
                                          </p:stCondLst>
                                        </p:cTn>
                                        <p:tgtEl>
                                          <p:spTgt spid="44"/>
                                        </p:tgtEl>
                                        <p:attrNameLst>
                                          <p:attrName>style.visibility</p:attrName>
                                        </p:attrNameLst>
                                      </p:cBhvr>
                                      <p:to>
                                        <p:strVal val="visible"/>
                                      </p:to>
                                    </p:set>
                                  </p:childTnLst>
                                </p:cTn>
                              </p:par>
                              <p:par>
                                <p:cTn id="67" presetID="1" presetClass="entr" presetSubtype="0" fill="hold" grpId="0" nodeType="withEffect">
                                  <p:stCondLst>
                                    <p:cond delay="2000"/>
                                  </p:stCondLst>
                                  <p:childTnLst>
                                    <p:set>
                                      <p:cBhvr>
                                        <p:cTn id="68" dur="1" fill="hold">
                                          <p:stCondLst>
                                            <p:cond delay="0"/>
                                          </p:stCondLst>
                                        </p:cTn>
                                        <p:tgtEl>
                                          <p:spTgt spid="44"/>
                                        </p:tgtEl>
                                        <p:attrNameLst>
                                          <p:attrName>style.visibility</p:attrName>
                                        </p:attrNameLst>
                                      </p:cBhvr>
                                      <p:to>
                                        <p:strVal val="visible"/>
                                      </p:to>
                                    </p:set>
                                  </p:childTnLst>
                                </p:cTn>
                              </p:par>
                              <p:par>
                                <p:cTn id="69" presetID="42" presetClass="path" presetSubtype="0" accel="50000" decel="50000" fill="hold" grpId="1" nodeType="withEffect">
                                  <p:stCondLst>
                                    <p:cond delay="2000"/>
                                  </p:stCondLst>
                                  <p:childTnLst>
                                    <p:animMotion origin="layout" path="M -3.88889E-6 3.7037E-7 L -0.30243 3.7037E-7 " pathEditMode="relative" rAng="0" ptsTypes="AA">
                                      <p:cBhvr>
                                        <p:cTn id="70" dur="2000" fill="hold"/>
                                        <p:tgtEl>
                                          <p:spTgt spid="44"/>
                                        </p:tgtEl>
                                        <p:attrNameLst>
                                          <p:attrName>ppt_x</p:attrName>
                                          <p:attrName>ppt_y</p:attrName>
                                        </p:attrNameLst>
                                      </p:cBhvr>
                                      <p:rCtr x="-15122" y="0"/>
                                    </p:animMotion>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nodeType="clickEffect">
                                  <p:stCondLst>
                                    <p:cond delay="0"/>
                                  </p:stCondLst>
                                  <p:childTnLst>
                                    <p:set>
                                      <p:cBhvr>
                                        <p:cTn id="7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14" grpId="2" animBg="1"/>
      <p:bldP spid="41" grpId="0" animBg="1"/>
      <p:bldP spid="41" grpId="1" animBg="1"/>
      <p:bldP spid="41" grpId="2" animBg="1"/>
      <p:bldP spid="44" grpId="0" animBg="1"/>
      <p:bldP spid="44" grpId="1" animBg="1"/>
      <p:bldP spid="44" grpId="2" animBg="1"/>
      <p:bldP spid="45" grpId="0" animBg="1"/>
      <p:bldP spid="45" grpId="1" animBg="1"/>
      <p:bldP spid="45" grpId="2" animBg="1"/>
      <p:bldP spid="47" grpId="0" animBg="1"/>
      <p:bldP spid="38" grpId="0"/>
      <p:bldP spid="38" grpId="1"/>
    </p:bld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6" name="Group 165"/>
          <p:cNvGrpSpPr/>
          <p:nvPr/>
        </p:nvGrpSpPr>
        <p:grpSpPr>
          <a:xfrm>
            <a:off x="304800" y="3886200"/>
            <a:ext cx="6058069" cy="2290172"/>
            <a:chOff x="304800" y="3886200"/>
            <a:chExt cx="6058069" cy="2290172"/>
          </a:xfrm>
        </p:grpSpPr>
        <p:sp>
          <p:nvSpPr>
            <p:cNvPr id="101" name="TextBox 100"/>
            <p:cNvSpPr txBox="1"/>
            <p:nvPr/>
          </p:nvSpPr>
          <p:spPr>
            <a:xfrm>
              <a:off x="4547448" y="4614704"/>
              <a:ext cx="711476" cy="400110"/>
            </a:xfrm>
            <a:prstGeom prst="rect">
              <a:avLst/>
            </a:prstGeom>
            <a:noFill/>
          </p:spPr>
          <p:txBody>
            <a:bodyPr wrap="none" rtlCol="0">
              <a:spAutoFit/>
            </a:bodyPr>
            <a:lstStyle/>
            <a:p>
              <a:r>
                <a:rPr lang="en-US" sz="2000" dirty="0" smtClean="0">
                  <a:solidFill>
                    <a:prstClr val="black"/>
                  </a:solidFill>
                </a:rPr>
                <a:t>Time</a:t>
              </a:r>
              <a:endParaRPr lang="en-US" sz="2000" dirty="0">
                <a:solidFill>
                  <a:prstClr val="black"/>
                </a:solidFill>
              </a:endParaRPr>
            </a:p>
          </p:txBody>
        </p:sp>
        <p:grpSp>
          <p:nvGrpSpPr>
            <p:cNvPr id="165" name="Group 164"/>
            <p:cNvGrpSpPr/>
            <p:nvPr/>
          </p:nvGrpSpPr>
          <p:grpSpPr>
            <a:xfrm>
              <a:off x="304800" y="3886200"/>
              <a:ext cx="6058069" cy="2290172"/>
              <a:chOff x="304800" y="3886200"/>
              <a:chExt cx="6058069" cy="2290172"/>
            </a:xfrm>
          </p:grpSpPr>
          <p:sp>
            <p:nvSpPr>
              <p:cNvPr id="59" name="TextBox 58"/>
              <p:cNvSpPr txBox="1"/>
              <p:nvPr/>
            </p:nvSpPr>
            <p:spPr>
              <a:xfrm>
                <a:off x="304800" y="3886200"/>
                <a:ext cx="6058069" cy="523220"/>
              </a:xfrm>
              <a:prstGeom prst="rect">
                <a:avLst/>
              </a:prstGeom>
              <a:noFill/>
            </p:spPr>
            <p:txBody>
              <a:bodyPr wrap="none" rtlCol="0">
                <a:spAutoFit/>
              </a:bodyPr>
              <a:lstStyle/>
              <a:p>
                <a:r>
                  <a:rPr lang="en-US" sz="2800" b="1" dirty="0" smtClean="0">
                    <a:solidFill>
                      <a:prstClr val="black"/>
                    </a:solidFill>
                  </a:rPr>
                  <a:t>Per-bank refresh </a:t>
                </a:r>
                <a:r>
                  <a:rPr lang="en-US" sz="2400" dirty="0" smtClean="0">
                    <a:solidFill>
                      <a:prstClr val="black"/>
                    </a:solidFill>
                  </a:rPr>
                  <a:t>in mobile DRAM (</a:t>
                </a:r>
                <a:r>
                  <a:rPr lang="en-US" sz="2400" dirty="0" err="1" smtClean="0">
                    <a:solidFill>
                      <a:prstClr val="black"/>
                    </a:solidFill>
                  </a:rPr>
                  <a:t>LPDDRx</a:t>
                </a:r>
                <a:r>
                  <a:rPr lang="en-US" sz="2400" dirty="0" smtClean="0">
                    <a:solidFill>
                      <a:prstClr val="black"/>
                    </a:solidFill>
                  </a:rPr>
                  <a:t>)</a:t>
                </a:r>
                <a:endParaRPr lang="en-US" sz="2400" dirty="0">
                  <a:solidFill>
                    <a:prstClr val="black"/>
                  </a:solidFill>
                </a:endParaRPr>
              </a:p>
            </p:txBody>
          </p:sp>
          <p:cxnSp>
            <p:nvCxnSpPr>
              <p:cNvPr id="103" name="timeline"/>
              <p:cNvCxnSpPr/>
              <p:nvPr/>
            </p:nvCxnSpPr>
            <p:spPr>
              <a:xfrm flipV="1">
                <a:off x="534524" y="4825488"/>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3" name="timeline"/>
              <p:cNvCxnSpPr/>
              <p:nvPr/>
            </p:nvCxnSpPr>
            <p:spPr>
              <a:xfrm flipV="1">
                <a:off x="534524" y="5699229"/>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7" name="timeline"/>
              <p:cNvCxnSpPr/>
              <p:nvPr/>
            </p:nvCxnSpPr>
            <p:spPr>
              <a:xfrm flipV="1">
                <a:off x="534524" y="6168423"/>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58" name="timeline"/>
              <p:cNvCxnSpPr/>
              <p:nvPr/>
            </p:nvCxnSpPr>
            <p:spPr>
              <a:xfrm flipV="1">
                <a:off x="533400" y="5249851"/>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lstStyle/>
          <a:p>
            <a:r>
              <a:rPr lang="en-US" dirty="0" smtClean="0"/>
              <a:t>Existing Refresh Modes</a:t>
            </a:r>
            <a:endParaRPr lang="en-US" dirty="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rPr>
              <a:pPr/>
              <a:t>388</a:t>
            </a:fld>
            <a:endParaRPr lang="en-US" dirty="0">
              <a:solidFill>
                <a:prstClr val="black"/>
              </a:solidFill>
            </a:endParaRPr>
          </a:p>
        </p:txBody>
      </p:sp>
      <p:sp>
        <p:nvSpPr>
          <p:cNvPr id="7" name="TextBox 6"/>
          <p:cNvSpPr txBox="1"/>
          <p:nvPr/>
        </p:nvSpPr>
        <p:spPr>
          <a:xfrm>
            <a:off x="4546324" y="1905000"/>
            <a:ext cx="711476" cy="400110"/>
          </a:xfrm>
          <a:prstGeom prst="rect">
            <a:avLst/>
          </a:prstGeom>
          <a:noFill/>
        </p:spPr>
        <p:txBody>
          <a:bodyPr wrap="none" rtlCol="0">
            <a:spAutoFit/>
          </a:bodyPr>
          <a:lstStyle/>
          <a:p>
            <a:r>
              <a:rPr lang="en-US" sz="2000" dirty="0" smtClean="0">
                <a:solidFill>
                  <a:prstClr val="black"/>
                </a:solidFill>
              </a:rPr>
              <a:t>Time</a:t>
            </a:r>
            <a:endParaRPr lang="en-US" sz="2000" dirty="0">
              <a:solidFill>
                <a:prstClr val="black"/>
              </a:solidFill>
            </a:endParaRPr>
          </a:p>
        </p:txBody>
      </p:sp>
      <p:cxnSp>
        <p:nvCxnSpPr>
          <p:cNvPr id="5" name="timeline"/>
          <p:cNvCxnSpPr/>
          <p:nvPr/>
        </p:nvCxnSpPr>
        <p:spPr>
          <a:xfrm flipV="1">
            <a:off x="533400" y="211578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304800" y="1219200"/>
            <a:ext cx="6365845" cy="523220"/>
          </a:xfrm>
          <a:prstGeom prst="rect">
            <a:avLst/>
          </a:prstGeom>
          <a:noFill/>
        </p:spPr>
        <p:txBody>
          <a:bodyPr wrap="none" rtlCol="0">
            <a:spAutoFit/>
          </a:bodyPr>
          <a:lstStyle/>
          <a:p>
            <a:r>
              <a:rPr lang="en-US" sz="2800" b="1" dirty="0" smtClean="0">
                <a:solidFill>
                  <a:prstClr val="black"/>
                </a:solidFill>
              </a:rPr>
              <a:t>All-bank refresh </a:t>
            </a:r>
            <a:r>
              <a:rPr lang="en-US" sz="2400" dirty="0" smtClean="0">
                <a:solidFill>
                  <a:prstClr val="black"/>
                </a:solidFill>
              </a:rPr>
              <a:t>in commodity DRAM (</a:t>
            </a:r>
            <a:r>
              <a:rPr lang="en-US" sz="2400" dirty="0" err="1" smtClean="0">
                <a:solidFill>
                  <a:prstClr val="black"/>
                </a:solidFill>
              </a:rPr>
              <a:t>DDRx</a:t>
            </a:r>
            <a:r>
              <a:rPr lang="en-US" sz="2400" dirty="0" smtClean="0">
                <a:solidFill>
                  <a:prstClr val="black"/>
                </a:solidFill>
              </a:rPr>
              <a:t>)</a:t>
            </a:r>
            <a:endParaRPr lang="en-US" sz="2400" dirty="0">
              <a:solidFill>
                <a:prstClr val="black"/>
              </a:solidFill>
            </a:endParaRPr>
          </a:p>
        </p:txBody>
      </p:sp>
      <p:sp>
        <p:nvSpPr>
          <p:cNvPr id="38" name="DRAM"/>
          <p:cNvSpPr/>
          <p:nvPr/>
        </p:nvSpPr>
        <p:spPr>
          <a:xfrm>
            <a:off x="5332877" y="1842572"/>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endParaRPr>
          </a:p>
        </p:txBody>
      </p:sp>
      <p:sp>
        <p:nvSpPr>
          <p:cNvPr id="39" name="DRAM"/>
          <p:cNvSpPr/>
          <p:nvPr/>
        </p:nvSpPr>
        <p:spPr>
          <a:xfrm>
            <a:off x="5332877" y="1842572"/>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rPr>
              <a:t>Bank 7</a:t>
            </a:r>
            <a:endParaRPr lang="en-US" sz="2800" b="1" i="1" dirty="0">
              <a:solidFill>
                <a:prstClr val="black"/>
              </a:solidFill>
            </a:endParaRPr>
          </a:p>
        </p:txBody>
      </p:sp>
      <p:sp>
        <p:nvSpPr>
          <p:cNvPr id="40" name="DRAM"/>
          <p:cNvSpPr/>
          <p:nvPr/>
        </p:nvSpPr>
        <p:spPr>
          <a:xfrm>
            <a:off x="5332875" y="2281081"/>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endParaRPr>
          </a:p>
        </p:txBody>
      </p:sp>
      <p:sp>
        <p:nvSpPr>
          <p:cNvPr id="41" name="DRAM"/>
          <p:cNvSpPr/>
          <p:nvPr/>
        </p:nvSpPr>
        <p:spPr>
          <a:xfrm>
            <a:off x="5332876" y="27195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rPr>
              <a:t>Bank 1</a:t>
            </a:r>
            <a:endParaRPr lang="en-US" sz="2800" b="1" i="1" dirty="0">
              <a:solidFill>
                <a:prstClr val="black"/>
              </a:solidFill>
            </a:endParaRPr>
          </a:p>
        </p:txBody>
      </p:sp>
      <p:sp>
        <p:nvSpPr>
          <p:cNvPr id="42" name="DRAM"/>
          <p:cNvSpPr/>
          <p:nvPr/>
        </p:nvSpPr>
        <p:spPr>
          <a:xfrm>
            <a:off x="5332876" y="3157696"/>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rPr>
              <a:t>Bank 0</a:t>
            </a:r>
            <a:endParaRPr lang="en-US" sz="2800" b="1" i="1" dirty="0">
              <a:solidFill>
                <a:prstClr val="black"/>
              </a:solidFill>
            </a:endParaRPr>
          </a:p>
        </p:txBody>
      </p:sp>
      <p:sp>
        <p:nvSpPr>
          <p:cNvPr id="43" name="TextBox 42"/>
          <p:cNvSpPr txBox="1"/>
          <p:nvPr/>
        </p:nvSpPr>
        <p:spPr>
          <a:xfrm rot="5400000">
            <a:off x="6772803" y="2269503"/>
            <a:ext cx="397866" cy="461665"/>
          </a:xfrm>
          <a:prstGeom prst="rect">
            <a:avLst/>
          </a:prstGeom>
          <a:noFill/>
        </p:spPr>
        <p:txBody>
          <a:bodyPr wrap="none" rtlCol="0">
            <a:spAutoFit/>
          </a:bodyPr>
          <a:lstStyle/>
          <a:p>
            <a:r>
              <a:rPr lang="en-US" sz="2400" dirty="0" smtClean="0">
                <a:solidFill>
                  <a:prstClr val="black"/>
                </a:solidFill>
              </a:rPr>
              <a:t>…</a:t>
            </a:r>
            <a:endParaRPr lang="en-US" sz="2400" dirty="0">
              <a:solidFill>
                <a:prstClr val="black"/>
              </a:solidFill>
            </a:endParaRPr>
          </a:p>
        </p:txBody>
      </p:sp>
      <p:grpSp>
        <p:nvGrpSpPr>
          <p:cNvPr id="6" name="Group 5"/>
          <p:cNvGrpSpPr/>
          <p:nvPr/>
        </p:nvGrpSpPr>
        <p:grpSpPr>
          <a:xfrm>
            <a:off x="5332874" y="1828800"/>
            <a:ext cx="3277723" cy="1769207"/>
            <a:chOff x="5332874" y="1828800"/>
            <a:chExt cx="3277723" cy="1769207"/>
          </a:xfrm>
        </p:grpSpPr>
        <p:sp>
          <p:nvSpPr>
            <p:cNvPr id="47" name="DRAM"/>
            <p:cNvSpPr/>
            <p:nvPr/>
          </p:nvSpPr>
          <p:spPr>
            <a:xfrm>
              <a:off x="5332874" y="1828800"/>
              <a:ext cx="3277723" cy="1769207"/>
            </a:xfrm>
            <a:prstGeom prst="roundRect">
              <a:avLst>
                <a:gd name="adj" fmla="val 988"/>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endParaRPr>
            </a:p>
          </p:txBody>
        </p:sp>
        <p:pic>
          <p:nvPicPr>
            <p:cNvPr id="56"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00" y="2209800"/>
              <a:ext cx="989474" cy="989474"/>
            </a:xfrm>
            <a:prstGeom prst="rect">
              <a:avLst/>
            </a:prstGeom>
          </p:spPr>
        </p:pic>
      </p:grpSp>
      <p:cxnSp>
        <p:nvCxnSpPr>
          <p:cNvPr id="58" name="Straight Connector 57"/>
          <p:cNvCxnSpPr/>
          <p:nvPr/>
        </p:nvCxnSpPr>
        <p:spPr>
          <a:xfrm>
            <a:off x="0" y="3810000"/>
            <a:ext cx="9144000" cy="0"/>
          </a:xfrm>
          <a:prstGeom prst="line">
            <a:avLst/>
          </a:prstGeom>
          <a:ln w="1270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3" name="timeline"/>
          <p:cNvCxnSpPr/>
          <p:nvPr/>
        </p:nvCxnSpPr>
        <p:spPr>
          <a:xfrm flipV="1">
            <a:off x="533400" y="301107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7" name="timeline"/>
          <p:cNvCxnSpPr/>
          <p:nvPr/>
        </p:nvCxnSpPr>
        <p:spPr>
          <a:xfrm flipV="1">
            <a:off x="533400" y="3458719"/>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nvGrpSpPr>
          <p:cNvPr id="172" name="Group 171"/>
          <p:cNvGrpSpPr/>
          <p:nvPr/>
        </p:nvGrpSpPr>
        <p:grpSpPr>
          <a:xfrm>
            <a:off x="5333999" y="4552276"/>
            <a:ext cx="3277725" cy="1754842"/>
            <a:chOff x="5333999" y="4552276"/>
            <a:chExt cx="3277725" cy="1754842"/>
          </a:xfrm>
        </p:grpSpPr>
        <p:sp>
          <p:nvSpPr>
            <p:cNvPr id="106" name="DRAM"/>
            <p:cNvSpPr/>
            <p:nvPr/>
          </p:nvSpPr>
          <p:spPr>
            <a:xfrm>
              <a:off x="5334001" y="4552276"/>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endParaRPr>
            </a:p>
          </p:txBody>
        </p:sp>
        <p:sp>
          <p:nvSpPr>
            <p:cNvPr id="107" name="DRAM"/>
            <p:cNvSpPr/>
            <p:nvPr/>
          </p:nvSpPr>
          <p:spPr>
            <a:xfrm>
              <a:off x="5334001" y="4552276"/>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rPr>
                <a:t>Bank 7</a:t>
              </a:r>
              <a:endParaRPr lang="en-US" sz="2800" b="1" i="1" dirty="0">
                <a:solidFill>
                  <a:prstClr val="black"/>
                </a:solidFill>
              </a:endParaRPr>
            </a:p>
          </p:txBody>
        </p:sp>
        <p:sp>
          <p:nvSpPr>
            <p:cNvPr id="108" name="DRAM"/>
            <p:cNvSpPr/>
            <p:nvPr/>
          </p:nvSpPr>
          <p:spPr>
            <a:xfrm>
              <a:off x="5333999" y="4990785"/>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endParaRPr>
            </a:p>
          </p:txBody>
        </p:sp>
        <p:sp>
          <p:nvSpPr>
            <p:cNvPr id="109" name="DRAM"/>
            <p:cNvSpPr/>
            <p:nvPr/>
          </p:nvSpPr>
          <p:spPr>
            <a:xfrm>
              <a:off x="5334000" y="5429294"/>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rPr>
                <a:t>Bank 1</a:t>
              </a:r>
              <a:endParaRPr lang="en-US" sz="2800" b="1" i="1" dirty="0">
                <a:solidFill>
                  <a:prstClr val="black"/>
                </a:solidFill>
              </a:endParaRPr>
            </a:p>
          </p:txBody>
        </p:sp>
        <p:sp>
          <p:nvSpPr>
            <p:cNvPr id="110" name="DRAM"/>
            <p:cNvSpPr/>
            <p:nvPr/>
          </p:nvSpPr>
          <p:spPr>
            <a:xfrm>
              <a:off x="5334000" y="586740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rPr>
                <a:t>Bank 0</a:t>
              </a:r>
              <a:endParaRPr lang="en-US" sz="2800" b="1" i="1" dirty="0">
                <a:solidFill>
                  <a:prstClr val="black"/>
                </a:solidFill>
              </a:endParaRPr>
            </a:p>
          </p:txBody>
        </p:sp>
        <p:sp>
          <p:nvSpPr>
            <p:cNvPr id="111" name="TextBox 110"/>
            <p:cNvSpPr txBox="1"/>
            <p:nvPr/>
          </p:nvSpPr>
          <p:spPr>
            <a:xfrm rot="5400000">
              <a:off x="6773927" y="4979207"/>
              <a:ext cx="397866" cy="461665"/>
            </a:xfrm>
            <a:prstGeom prst="rect">
              <a:avLst/>
            </a:prstGeom>
            <a:noFill/>
          </p:spPr>
          <p:txBody>
            <a:bodyPr wrap="none" rtlCol="0">
              <a:spAutoFit/>
            </a:bodyPr>
            <a:lstStyle/>
            <a:p>
              <a:r>
                <a:rPr lang="en-US" sz="2400" dirty="0" smtClean="0">
                  <a:solidFill>
                    <a:prstClr val="black"/>
                  </a:solidFill>
                </a:rPr>
                <a:t>…</a:t>
              </a:r>
              <a:endParaRPr lang="en-US" sz="2400" dirty="0">
                <a:solidFill>
                  <a:prstClr val="black"/>
                </a:solidFill>
              </a:endParaRPr>
            </a:p>
          </p:txBody>
        </p:sp>
      </p:grpSp>
      <p:cxnSp>
        <p:nvCxnSpPr>
          <p:cNvPr id="155" name="timeline"/>
          <p:cNvCxnSpPr/>
          <p:nvPr/>
        </p:nvCxnSpPr>
        <p:spPr>
          <a:xfrm flipV="1">
            <a:off x="533400" y="2563429"/>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64" name="ref1"/>
          <p:cNvSpPr/>
          <p:nvPr/>
        </p:nvSpPr>
        <p:spPr>
          <a:xfrm>
            <a:off x="1981200" y="1981200"/>
            <a:ext cx="1143000" cy="1609344"/>
          </a:xfrm>
          <a:prstGeom prst="roundRect">
            <a:avLst>
              <a:gd name="adj" fmla="val 4273"/>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rPr>
              <a:t>Refresh</a:t>
            </a:r>
            <a:endParaRPr lang="en-US" sz="2000" b="1" dirty="0">
              <a:solidFill>
                <a:prstClr val="white"/>
              </a:solidFill>
            </a:endParaRPr>
          </a:p>
        </p:txBody>
      </p:sp>
      <p:grpSp>
        <p:nvGrpSpPr>
          <p:cNvPr id="188" name="Group 187"/>
          <p:cNvGrpSpPr/>
          <p:nvPr/>
        </p:nvGrpSpPr>
        <p:grpSpPr>
          <a:xfrm>
            <a:off x="1981200" y="5716126"/>
            <a:ext cx="6630523" cy="684674"/>
            <a:chOff x="1981200" y="5716126"/>
            <a:chExt cx="6630523" cy="684674"/>
          </a:xfrm>
        </p:grpSpPr>
        <p:sp>
          <p:nvSpPr>
            <p:cNvPr id="128" name="ref1"/>
            <p:cNvSpPr/>
            <p:nvPr/>
          </p:nvSpPr>
          <p:spPr>
            <a:xfrm>
              <a:off x="1981200" y="6043394"/>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endParaRPr>
            </a:p>
          </p:txBody>
        </p:sp>
        <p:grpSp>
          <p:nvGrpSpPr>
            <p:cNvPr id="184" name="Group 183"/>
            <p:cNvGrpSpPr/>
            <p:nvPr/>
          </p:nvGrpSpPr>
          <p:grpSpPr>
            <a:xfrm>
              <a:off x="5334000" y="5716126"/>
              <a:ext cx="3277723" cy="684674"/>
              <a:chOff x="5334000" y="5716126"/>
              <a:chExt cx="3277723" cy="684674"/>
            </a:xfrm>
          </p:grpSpPr>
          <p:sp>
            <p:nvSpPr>
              <p:cNvPr id="174" name="DRAM"/>
              <p:cNvSpPr/>
              <p:nvPr/>
            </p:nvSpPr>
            <p:spPr>
              <a:xfrm>
                <a:off x="5334000" y="5867400"/>
                <a:ext cx="3277723" cy="457200"/>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endParaRPr>
              </a:p>
            </p:txBody>
          </p:sp>
          <p:pic>
            <p:nvPicPr>
              <p:cNvPr id="178"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24800" y="5716126"/>
                <a:ext cx="684674" cy="684674"/>
              </a:xfrm>
              <a:prstGeom prst="rect">
                <a:avLst/>
              </a:prstGeom>
            </p:spPr>
          </p:pic>
        </p:grpSp>
      </p:grpSp>
      <p:grpSp>
        <p:nvGrpSpPr>
          <p:cNvPr id="189" name="Group 188"/>
          <p:cNvGrpSpPr/>
          <p:nvPr/>
        </p:nvGrpSpPr>
        <p:grpSpPr>
          <a:xfrm>
            <a:off x="2362200" y="5335126"/>
            <a:ext cx="6249523" cy="684674"/>
            <a:chOff x="2362200" y="5335126"/>
            <a:chExt cx="6249523" cy="684674"/>
          </a:xfrm>
        </p:grpSpPr>
        <p:sp>
          <p:nvSpPr>
            <p:cNvPr id="130" name="ref1"/>
            <p:cNvSpPr/>
            <p:nvPr/>
          </p:nvSpPr>
          <p:spPr>
            <a:xfrm>
              <a:off x="2362200" y="5562600"/>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endParaRPr>
            </a:p>
          </p:txBody>
        </p:sp>
        <p:grpSp>
          <p:nvGrpSpPr>
            <p:cNvPr id="185" name="Group 184"/>
            <p:cNvGrpSpPr/>
            <p:nvPr/>
          </p:nvGrpSpPr>
          <p:grpSpPr>
            <a:xfrm>
              <a:off x="5334000" y="5335126"/>
              <a:ext cx="3277723" cy="684674"/>
              <a:chOff x="5334000" y="5335126"/>
              <a:chExt cx="3277723" cy="684674"/>
            </a:xfrm>
          </p:grpSpPr>
          <p:sp>
            <p:nvSpPr>
              <p:cNvPr id="175" name="DRAM"/>
              <p:cNvSpPr/>
              <p:nvPr/>
            </p:nvSpPr>
            <p:spPr>
              <a:xfrm>
                <a:off x="5334000" y="5410200"/>
                <a:ext cx="3277723" cy="453625"/>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endParaRPr>
              </a:p>
            </p:txBody>
          </p:sp>
          <p:pic>
            <p:nvPicPr>
              <p:cNvPr id="179"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24800" y="5335126"/>
                <a:ext cx="684674" cy="684674"/>
              </a:xfrm>
              <a:prstGeom prst="rect">
                <a:avLst/>
              </a:prstGeom>
            </p:spPr>
          </p:pic>
        </p:grpSp>
      </p:grpSp>
      <p:grpSp>
        <p:nvGrpSpPr>
          <p:cNvPr id="190" name="Group 189"/>
          <p:cNvGrpSpPr/>
          <p:nvPr/>
        </p:nvGrpSpPr>
        <p:grpSpPr>
          <a:xfrm>
            <a:off x="2771756" y="4877926"/>
            <a:ext cx="5839967" cy="684674"/>
            <a:chOff x="2771756" y="4877926"/>
            <a:chExt cx="5839967" cy="684674"/>
          </a:xfrm>
        </p:grpSpPr>
        <p:sp>
          <p:nvSpPr>
            <p:cNvPr id="160" name="ref1"/>
            <p:cNvSpPr/>
            <p:nvPr/>
          </p:nvSpPr>
          <p:spPr>
            <a:xfrm>
              <a:off x="2771756" y="5105400"/>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endParaRPr>
            </a:p>
          </p:txBody>
        </p:sp>
        <p:grpSp>
          <p:nvGrpSpPr>
            <p:cNvPr id="186" name="Group 185"/>
            <p:cNvGrpSpPr/>
            <p:nvPr/>
          </p:nvGrpSpPr>
          <p:grpSpPr>
            <a:xfrm>
              <a:off x="5334000" y="4877926"/>
              <a:ext cx="3277723" cy="684674"/>
              <a:chOff x="5334000" y="4877926"/>
              <a:chExt cx="3277723" cy="684674"/>
            </a:xfrm>
          </p:grpSpPr>
          <p:sp>
            <p:nvSpPr>
              <p:cNvPr id="176" name="DRAM"/>
              <p:cNvSpPr/>
              <p:nvPr/>
            </p:nvSpPr>
            <p:spPr>
              <a:xfrm>
                <a:off x="5334000" y="4974336"/>
                <a:ext cx="3277723" cy="450049"/>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endParaRPr>
              </a:p>
            </p:txBody>
          </p:sp>
          <p:pic>
            <p:nvPicPr>
              <p:cNvPr id="182"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24800" y="4877926"/>
                <a:ext cx="684674" cy="684674"/>
              </a:xfrm>
              <a:prstGeom prst="rect">
                <a:avLst/>
              </a:prstGeom>
            </p:spPr>
          </p:pic>
        </p:grpSp>
      </p:grpSp>
      <p:grpSp>
        <p:nvGrpSpPr>
          <p:cNvPr id="191" name="Group 190"/>
          <p:cNvGrpSpPr/>
          <p:nvPr/>
        </p:nvGrpSpPr>
        <p:grpSpPr>
          <a:xfrm>
            <a:off x="3533756" y="4420726"/>
            <a:ext cx="5077967" cy="684674"/>
            <a:chOff x="3533756" y="4420726"/>
            <a:chExt cx="5077967" cy="684674"/>
          </a:xfrm>
        </p:grpSpPr>
        <p:sp>
          <p:nvSpPr>
            <p:cNvPr id="161" name="ref1"/>
            <p:cNvSpPr/>
            <p:nvPr/>
          </p:nvSpPr>
          <p:spPr>
            <a:xfrm>
              <a:off x="3533756" y="4671794"/>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endParaRPr>
            </a:p>
          </p:txBody>
        </p:sp>
        <p:grpSp>
          <p:nvGrpSpPr>
            <p:cNvPr id="187" name="Group 186"/>
            <p:cNvGrpSpPr/>
            <p:nvPr/>
          </p:nvGrpSpPr>
          <p:grpSpPr>
            <a:xfrm>
              <a:off x="5334000" y="4420726"/>
              <a:ext cx="3277723" cy="684674"/>
              <a:chOff x="5334000" y="4420726"/>
              <a:chExt cx="3277723" cy="684674"/>
            </a:xfrm>
          </p:grpSpPr>
          <p:sp>
            <p:nvSpPr>
              <p:cNvPr id="177" name="DRAM"/>
              <p:cNvSpPr/>
              <p:nvPr/>
            </p:nvSpPr>
            <p:spPr>
              <a:xfrm>
                <a:off x="5334000" y="4562856"/>
                <a:ext cx="3277723" cy="420623"/>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endParaRPr>
              </a:p>
            </p:txBody>
          </p:sp>
          <p:pic>
            <p:nvPicPr>
              <p:cNvPr id="183"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24800" y="4420726"/>
                <a:ext cx="684674" cy="684674"/>
              </a:xfrm>
              <a:prstGeom prst="rect">
                <a:avLst/>
              </a:prstGeom>
            </p:spPr>
          </p:pic>
        </p:grpSp>
      </p:grpSp>
      <p:grpSp>
        <p:nvGrpSpPr>
          <p:cNvPr id="197" name="Group 196"/>
          <p:cNvGrpSpPr/>
          <p:nvPr/>
        </p:nvGrpSpPr>
        <p:grpSpPr>
          <a:xfrm>
            <a:off x="780366" y="4343400"/>
            <a:ext cx="2767460" cy="2057400"/>
            <a:chOff x="780366" y="4343400"/>
            <a:chExt cx="2767460" cy="2057400"/>
          </a:xfrm>
        </p:grpSpPr>
        <p:sp>
          <p:nvSpPr>
            <p:cNvPr id="195" name="Circular Arrow 194"/>
            <p:cNvSpPr/>
            <p:nvPr/>
          </p:nvSpPr>
          <p:spPr>
            <a:xfrm>
              <a:off x="780366" y="4463366"/>
              <a:ext cx="822960" cy="1937434"/>
            </a:xfrm>
            <a:prstGeom prst="circularArrow">
              <a:avLst>
                <a:gd name="adj1" fmla="val 12500"/>
                <a:gd name="adj2" fmla="val 2962361"/>
                <a:gd name="adj3" fmla="val 20457681"/>
                <a:gd name="adj4" fmla="val 3523906"/>
                <a:gd name="adj5" fmla="val 19027"/>
              </a:avLst>
            </a:prstGeom>
            <a:solidFill>
              <a:srgbClr val="064FBA"/>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a:lstStyle/>
            <a:p>
              <a:endParaRPr lang="en-US">
                <a:solidFill>
                  <a:prstClr val="white"/>
                </a:solidFill>
              </a:endParaRPr>
            </a:p>
          </p:txBody>
        </p:sp>
        <p:sp>
          <p:nvSpPr>
            <p:cNvPr id="196" name="TextBox 195"/>
            <p:cNvSpPr txBox="1"/>
            <p:nvPr/>
          </p:nvSpPr>
          <p:spPr>
            <a:xfrm>
              <a:off x="1295400" y="4343400"/>
              <a:ext cx="2252426" cy="400110"/>
            </a:xfrm>
            <a:prstGeom prst="rect">
              <a:avLst/>
            </a:prstGeom>
            <a:noFill/>
          </p:spPr>
          <p:txBody>
            <a:bodyPr wrap="none" rtlCol="0">
              <a:spAutoFit/>
            </a:bodyPr>
            <a:lstStyle/>
            <a:p>
              <a:r>
                <a:rPr lang="en-US" sz="2000" b="1" dirty="0" smtClean="0">
                  <a:solidFill>
                    <a:srgbClr val="064FBA"/>
                  </a:solidFill>
                </a:rPr>
                <a:t>Round-robin order</a:t>
              </a:r>
              <a:endParaRPr lang="en-US" sz="2000" b="1" dirty="0">
                <a:solidFill>
                  <a:srgbClr val="064FBA"/>
                </a:solidFill>
              </a:endParaRPr>
            </a:p>
          </p:txBody>
        </p:sp>
      </p:grpSp>
      <p:sp>
        <p:nvSpPr>
          <p:cNvPr id="66" name="ref1"/>
          <p:cNvSpPr/>
          <p:nvPr/>
        </p:nvSpPr>
        <p:spPr>
          <a:xfrm>
            <a:off x="2362200" y="5562600"/>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endParaRPr>
          </a:p>
        </p:txBody>
      </p:sp>
      <p:sp>
        <p:nvSpPr>
          <p:cNvPr id="67" name="ref1"/>
          <p:cNvSpPr/>
          <p:nvPr/>
        </p:nvSpPr>
        <p:spPr>
          <a:xfrm>
            <a:off x="2770632" y="5105400"/>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endParaRPr>
          </a:p>
        </p:txBody>
      </p:sp>
      <p:sp>
        <p:nvSpPr>
          <p:cNvPr id="68" name="ref1"/>
          <p:cNvSpPr/>
          <p:nvPr/>
        </p:nvSpPr>
        <p:spPr>
          <a:xfrm>
            <a:off x="3529584" y="4672584"/>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endParaRPr>
          </a:p>
        </p:txBody>
      </p:sp>
      <p:sp>
        <p:nvSpPr>
          <p:cNvPr id="69" name="ref1"/>
          <p:cNvSpPr/>
          <p:nvPr/>
        </p:nvSpPr>
        <p:spPr>
          <a:xfrm>
            <a:off x="1981200" y="6044184"/>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endParaRPr>
          </a:p>
        </p:txBody>
      </p:sp>
      <p:sp>
        <p:nvSpPr>
          <p:cNvPr id="70" name="TextBox 69"/>
          <p:cNvSpPr txBox="1"/>
          <p:nvPr/>
        </p:nvSpPr>
        <p:spPr>
          <a:xfrm rot="8573043">
            <a:off x="3236943" y="4875255"/>
            <a:ext cx="397866" cy="461665"/>
          </a:xfrm>
          <a:prstGeom prst="rect">
            <a:avLst/>
          </a:prstGeom>
          <a:noFill/>
        </p:spPr>
        <p:txBody>
          <a:bodyPr wrap="none" rtlCol="0">
            <a:spAutoFit/>
          </a:bodyPr>
          <a:lstStyle/>
          <a:p>
            <a:r>
              <a:rPr lang="en-US" sz="2400" dirty="0" smtClean="0">
                <a:solidFill>
                  <a:prstClr val="black"/>
                </a:solidFill>
              </a:rPr>
              <a:t>…</a:t>
            </a:r>
            <a:endParaRPr lang="en-US" sz="2400" dirty="0">
              <a:solidFill>
                <a:prstClr val="black"/>
              </a:solidFill>
            </a:endParaRPr>
          </a:p>
        </p:txBody>
      </p:sp>
      <p:grpSp>
        <p:nvGrpSpPr>
          <p:cNvPr id="3" name="punch cover"/>
          <p:cNvGrpSpPr/>
          <p:nvPr/>
        </p:nvGrpSpPr>
        <p:grpSpPr>
          <a:xfrm>
            <a:off x="0" y="1295399"/>
            <a:ext cx="9144000" cy="5410201"/>
            <a:chOff x="0" y="1295399"/>
            <a:chExt cx="9144000" cy="5410201"/>
          </a:xfrm>
        </p:grpSpPr>
        <p:sp>
          <p:nvSpPr>
            <p:cNvPr id="64" name="punchline"/>
            <p:cNvSpPr/>
            <p:nvPr/>
          </p:nvSpPr>
          <p:spPr>
            <a:xfrm>
              <a:off x="0" y="1295399"/>
              <a:ext cx="9144000" cy="5410201"/>
            </a:xfrm>
            <a:prstGeom prst="roundRect">
              <a:avLst>
                <a:gd name="adj" fmla="val 0"/>
              </a:avLst>
            </a:prstGeom>
            <a:solidFill>
              <a:srgbClr val="FFFFFF">
                <a:alpha val="7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i="1" dirty="0">
                <a:solidFill>
                  <a:prstClr val="white"/>
                </a:solidFill>
              </a:endParaRPr>
            </a:p>
          </p:txBody>
        </p:sp>
        <p:sp>
          <p:nvSpPr>
            <p:cNvPr id="200" name="Rectangle 199"/>
            <p:cNvSpPr/>
            <p:nvPr/>
          </p:nvSpPr>
          <p:spPr>
            <a:xfrm>
              <a:off x="914400" y="3505200"/>
              <a:ext cx="7467600" cy="1077218"/>
            </a:xfrm>
            <a:prstGeom prst="rect">
              <a:avLst/>
            </a:prstGeom>
            <a:solidFill>
              <a:srgbClr val="064FBA"/>
            </a:solidFill>
            <a:ln>
              <a:solidFill>
                <a:srgbClr val="000000"/>
              </a:solidFill>
            </a:ln>
          </p:spPr>
          <p:txBody>
            <a:bodyPr wrap="square">
              <a:spAutoFit/>
            </a:bodyPr>
            <a:lstStyle/>
            <a:p>
              <a:pPr algn="ctr"/>
              <a:r>
                <a:rPr lang="en-US" sz="3200" i="1" dirty="0" smtClean="0">
                  <a:solidFill>
                    <a:prstClr val="white"/>
                  </a:solidFill>
                </a:rPr>
                <a:t>Per-bank refresh allows accesses to other banks while a bank is refreshing</a:t>
              </a:r>
              <a:endParaRPr lang="en-US" sz="3200" i="1" dirty="0">
                <a:solidFill>
                  <a:prstClr val="white"/>
                </a:solidFill>
              </a:endParaRPr>
            </a:p>
          </p:txBody>
        </p:sp>
      </p:grpSp>
    </p:spTree>
    <p:extLst>
      <p:ext uri="{BB962C8B-B14F-4D97-AF65-F5344CB8AC3E}">
        <p14:creationId xmlns:p14="http://schemas.microsoft.com/office/powerpoint/2010/main" val="14623454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6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7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97"/>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8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nodeType="clickEffect">
                                  <p:stCondLst>
                                    <p:cond delay="0"/>
                                  </p:stCondLst>
                                  <p:childTnLst>
                                    <p:set>
                                      <p:cBhvr>
                                        <p:cTn id="24" dur="1" fill="hold">
                                          <p:stCondLst>
                                            <p:cond delay="0"/>
                                          </p:stCondLst>
                                        </p:cTn>
                                        <p:tgtEl>
                                          <p:spTgt spid="188"/>
                                        </p:tgtEl>
                                        <p:attrNameLst>
                                          <p:attrName>style.visibility</p:attrName>
                                        </p:attrNameLst>
                                      </p:cBhvr>
                                      <p:to>
                                        <p:strVal val="hidden"/>
                                      </p:to>
                                    </p:set>
                                  </p:childTnLst>
                                </p:cTn>
                              </p:par>
                              <p:par>
                                <p:cTn id="25" presetID="1" presetClass="entr" presetSubtype="0" fill="hold" grpId="0" nodeType="withEffect">
                                  <p:stCondLst>
                                    <p:cond delay="0"/>
                                  </p:stCondLst>
                                  <p:childTnLst>
                                    <p:set>
                                      <p:cBhvr>
                                        <p:cTn id="26" dur="1" fill="hold">
                                          <p:stCondLst>
                                            <p:cond delay="0"/>
                                          </p:stCondLst>
                                        </p:cTn>
                                        <p:tgtEl>
                                          <p:spTgt spid="69"/>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89"/>
                                        </p:tgtEl>
                                        <p:attrNameLst>
                                          <p:attrName>style.visibility</p:attrName>
                                        </p:attrNameLst>
                                      </p:cBhvr>
                                      <p:to>
                                        <p:strVal val="visible"/>
                                      </p:to>
                                    </p:set>
                                  </p:childTnLst>
                                </p:cTn>
                              </p:par>
                              <p:par>
                                <p:cTn id="29" presetID="1" presetClass="exit" presetSubtype="0" fill="hold" nodeType="withEffect">
                                  <p:stCondLst>
                                    <p:cond delay="500"/>
                                  </p:stCondLst>
                                  <p:childTnLst>
                                    <p:set>
                                      <p:cBhvr>
                                        <p:cTn id="30" dur="1" fill="hold">
                                          <p:stCondLst>
                                            <p:cond delay="0"/>
                                          </p:stCondLst>
                                        </p:cTn>
                                        <p:tgtEl>
                                          <p:spTgt spid="189"/>
                                        </p:tgtEl>
                                        <p:attrNameLst>
                                          <p:attrName>style.visibility</p:attrName>
                                        </p:attrNameLst>
                                      </p:cBhvr>
                                      <p:to>
                                        <p:strVal val="hidden"/>
                                      </p:to>
                                    </p:set>
                                  </p:childTnLst>
                                </p:cTn>
                              </p:par>
                              <p:par>
                                <p:cTn id="31" presetID="1" presetClass="entr" presetSubtype="0" fill="hold" grpId="0" nodeType="withEffect">
                                  <p:stCondLst>
                                    <p:cond delay="500"/>
                                  </p:stCondLst>
                                  <p:childTnLst>
                                    <p:set>
                                      <p:cBhvr>
                                        <p:cTn id="32" dur="1" fill="hold">
                                          <p:stCondLst>
                                            <p:cond delay="0"/>
                                          </p:stCondLst>
                                        </p:cTn>
                                        <p:tgtEl>
                                          <p:spTgt spid="66"/>
                                        </p:tgtEl>
                                        <p:attrNameLst>
                                          <p:attrName>style.visibility</p:attrName>
                                        </p:attrNameLst>
                                      </p:cBhvr>
                                      <p:to>
                                        <p:strVal val="visible"/>
                                      </p:to>
                                    </p:set>
                                  </p:childTnLst>
                                </p:cTn>
                              </p:par>
                              <p:par>
                                <p:cTn id="33" presetID="1" presetClass="entr" presetSubtype="0" fill="hold" nodeType="withEffect">
                                  <p:stCondLst>
                                    <p:cond delay="500"/>
                                  </p:stCondLst>
                                  <p:childTnLst>
                                    <p:set>
                                      <p:cBhvr>
                                        <p:cTn id="34" dur="1" fill="hold">
                                          <p:stCondLst>
                                            <p:cond delay="0"/>
                                          </p:stCondLst>
                                        </p:cTn>
                                        <p:tgtEl>
                                          <p:spTgt spid="190"/>
                                        </p:tgtEl>
                                        <p:attrNameLst>
                                          <p:attrName>style.visibility</p:attrName>
                                        </p:attrNameLst>
                                      </p:cBhvr>
                                      <p:to>
                                        <p:strVal val="visible"/>
                                      </p:to>
                                    </p:set>
                                  </p:childTnLst>
                                </p:cTn>
                              </p:par>
                              <p:par>
                                <p:cTn id="35" presetID="1" presetClass="exit" presetSubtype="0" fill="hold" nodeType="withEffect">
                                  <p:stCondLst>
                                    <p:cond delay="1000"/>
                                  </p:stCondLst>
                                  <p:childTnLst>
                                    <p:set>
                                      <p:cBhvr>
                                        <p:cTn id="36" dur="1" fill="hold">
                                          <p:stCondLst>
                                            <p:cond delay="0"/>
                                          </p:stCondLst>
                                        </p:cTn>
                                        <p:tgtEl>
                                          <p:spTgt spid="190"/>
                                        </p:tgtEl>
                                        <p:attrNameLst>
                                          <p:attrName>style.visibility</p:attrName>
                                        </p:attrNameLst>
                                      </p:cBhvr>
                                      <p:to>
                                        <p:strVal val="hidden"/>
                                      </p:to>
                                    </p:set>
                                  </p:childTnLst>
                                </p:cTn>
                              </p:par>
                              <p:par>
                                <p:cTn id="37" presetID="1" presetClass="entr" presetSubtype="0" fill="hold" grpId="0" nodeType="withEffect">
                                  <p:stCondLst>
                                    <p:cond delay="1000"/>
                                  </p:stCondLst>
                                  <p:childTnLst>
                                    <p:set>
                                      <p:cBhvr>
                                        <p:cTn id="38" dur="1" fill="hold">
                                          <p:stCondLst>
                                            <p:cond delay="0"/>
                                          </p:stCondLst>
                                        </p:cTn>
                                        <p:tgtEl>
                                          <p:spTgt spid="67"/>
                                        </p:tgtEl>
                                        <p:attrNameLst>
                                          <p:attrName>style.visibility</p:attrName>
                                        </p:attrNameLst>
                                      </p:cBhvr>
                                      <p:to>
                                        <p:strVal val="visible"/>
                                      </p:to>
                                    </p:set>
                                  </p:childTnLst>
                                </p:cTn>
                              </p:par>
                              <p:par>
                                <p:cTn id="39" presetID="1" presetClass="entr" presetSubtype="0" fill="hold" nodeType="withEffect">
                                  <p:stCondLst>
                                    <p:cond delay="1000"/>
                                  </p:stCondLst>
                                  <p:childTnLst>
                                    <p:set>
                                      <p:cBhvr>
                                        <p:cTn id="40" dur="1" fill="hold">
                                          <p:stCondLst>
                                            <p:cond delay="0"/>
                                          </p:stCondLst>
                                        </p:cTn>
                                        <p:tgtEl>
                                          <p:spTgt spid="191"/>
                                        </p:tgtEl>
                                        <p:attrNameLst>
                                          <p:attrName>style.visibility</p:attrName>
                                        </p:attrNameLst>
                                      </p:cBhvr>
                                      <p:to>
                                        <p:strVal val="visible"/>
                                      </p:to>
                                    </p:set>
                                  </p:childTnLst>
                                </p:cTn>
                              </p:par>
                              <p:par>
                                <p:cTn id="41" presetID="1" presetClass="entr" presetSubtype="0" fill="hold" grpId="0" nodeType="withEffect">
                                  <p:stCondLst>
                                    <p:cond delay="1000"/>
                                  </p:stCondLst>
                                  <p:childTnLst>
                                    <p:set>
                                      <p:cBhvr>
                                        <p:cTn id="42" dur="1" fill="hold">
                                          <p:stCondLst>
                                            <p:cond delay="0"/>
                                          </p:stCondLst>
                                        </p:cTn>
                                        <p:tgtEl>
                                          <p:spTgt spid="68"/>
                                        </p:tgtEl>
                                        <p:attrNameLst>
                                          <p:attrName>style.visibility</p:attrName>
                                        </p:attrNameLst>
                                      </p:cBhvr>
                                      <p:to>
                                        <p:strVal val="visible"/>
                                      </p:to>
                                    </p:set>
                                  </p:childTnLst>
                                </p:cTn>
                              </p:par>
                              <p:par>
                                <p:cTn id="43" presetID="1" presetClass="entr" presetSubtype="0" fill="hold" grpId="0" nodeType="withEffect">
                                  <p:stCondLst>
                                    <p:cond delay="1000"/>
                                  </p:stCondLst>
                                  <p:childTnLst>
                                    <p:set>
                                      <p:cBhvr>
                                        <p:cTn id="44" dur="1" fill="hold">
                                          <p:stCondLst>
                                            <p:cond delay="0"/>
                                          </p:stCondLst>
                                        </p:cTn>
                                        <p:tgtEl>
                                          <p:spTgt spid="70"/>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nodeType="clickEffect">
                                  <p:stCondLst>
                                    <p:cond delay="0"/>
                                  </p:stCondLst>
                                  <p:childTnLst>
                                    <p:set>
                                      <p:cBhvr>
                                        <p:cTn id="48" dur="1" fill="hold">
                                          <p:stCondLst>
                                            <p:cond delay="0"/>
                                          </p:stCondLst>
                                        </p:cTn>
                                        <p:tgtEl>
                                          <p:spTgt spid="191"/>
                                        </p:tgtEl>
                                        <p:attrNameLst>
                                          <p:attrName>style.visibility</p:attrName>
                                        </p:attrNameLst>
                                      </p:cBhvr>
                                      <p:to>
                                        <p:strVal val="hidden"/>
                                      </p:to>
                                    </p:set>
                                  </p:childTnLst>
                                </p:cTn>
                              </p:par>
                              <p:par>
                                <p:cTn id="49" presetID="1" presetClass="entr" presetSubtype="0" fill="hold" nodeType="withEffect">
                                  <p:stCondLst>
                                    <p:cond delay="0"/>
                                  </p:stCondLst>
                                  <p:childTnLst>
                                    <p:set>
                                      <p:cBhvr>
                                        <p:cTn id="5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 grpId="0" animBg="1"/>
      <p:bldP spid="66" grpId="0" animBg="1"/>
      <p:bldP spid="67" grpId="0" animBg="1"/>
      <p:bldP spid="68" grpId="0" animBg="1"/>
      <p:bldP spid="69" grpId="0" animBg="1"/>
      <p:bldP spid="70" grpId="0"/>
    </p:bld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Shortcomings of Per-Bank Refresh</a:t>
            </a:r>
            <a:endParaRPr lang="en-US" dirty="0"/>
          </a:p>
        </p:txBody>
      </p:sp>
      <p:sp>
        <p:nvSpPr>
          <p:cNvPr id="3" name="Content Placeholder 2"/>
          <p:cNvSpPr>
            <a:spLocks noGrp="1"/>
          </p:cNvSpPr>
          <p:nvPr>
            <p:ph idx="1"/>
          </p:nvPr>
        </p:nvSpPr>
        <p:spPr/>
        <p:txBody>
          <a:bodyPr/>
          <a:lstStyle/>
          <a:p>
            <a:r>
              <a:rPr lang="en-US" u="sng" dirty="0" smtClean="0"/>
              <a:t>Problem 1</a:t>
            </a:r>
            <a:r>
              <a:rPr lang="en-US" dirty="0" smtClean="0"/>
              <a:t>: Refreshes to different banks are scheduled in a </a:t>
            </a:r>
            <a:r>
              <a:rPr lang="en-US" dirty="0" smtClean="0">
                <a:solidFill>
                  <a:srgbClr val="FF0000"/>
                </a:solidFill>
              </a:rPr>
              <a:t>strict round-robin order </a:t>
            </a:r>
          </a:p>
          <a:p>
            <a:pPr lvl="1"/>
            <a:r>
              <a:rPr lang="en-US" dirty="0" smtClean="0"/>
              <a:t>The static ordering is hardwired into DRAM chips</a:t>
            </a:r>
          </a:p>
          <a:p>
            <a:pPr lvl="1"/>
            <a:r>
              <a:rPr lang="en-US" dirty="0" smtClean="0">
                <a:solidFill>
                  <a:srgbClr val="FF0000"/>
                </a:solidFill>
              </a:rPr>
              <a:t>Refreshes busy banks with many queued requests when other banks are idle</a:t>
            </a:r>
          </a:p>
          <a:p>
            <a:pPr lvl="1"/>
            <a:endParaRPr lang="en-US" dirty="0" smtClean="0"/>
          </a:p>
          <a:p>
            <a:r>
              <a:rPr lang="en-US" u="sng" dirty="0" smtClean="0">
                <a:solidFill>
                  <a:srgbClr val="064FBA"/>
                </a:solidFill>
              </a:rPr>
              <a:t>Key idea</a:t>
            </a:r>
            <a:r>
              <a:rPr lang="en-US" dirty="0" smtClean="0">
                <a:solidFill>
                  <a:srgbClr val="064FBA"/>
                </a:solidFill>
              </a:rPr>
              <a:t>: Schedule per-bank refreshes to idle banks opportunistically in a dynamic order </a:t>
            </a:r>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rPr>
              <a:pPr/>
              <a:t>389</a:t>
            </a:fld>
            <a:endParaRPr lang="en-US" dirty="0">
              <a:solidFill>
                <a:prstClr val="black"/>
              </a:solidFill>
            </a:endParaRPr>
          </a:p>
        </p:txBody>
      </p:sp>
    </p:spTree>
    <p:extLst>
      <p:ext uri="{BB962C8B-B14F-4D97-AF65-F5344CB8AC3E}">
        <p14:creationId xmlns:p14="http://schemas.microsoft.com/office/powerpoint/2010/main" val="15667685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algn="ctr"/>
            <a:r>
              <a:rPr lang="en-US" sz="5000" b="1" dirty="0" smtClean="0">
                <a:solidFill>
                  <a:prstClr val="black">
                    <a:lumMod val="65000"/>
                    <a:lumOff val="35000"/>
                  </a:prstClr>
                </a:solidFill>
                <a:latin typeface="Calibri Light"/>
              </a:rPr>
              <a:t>CPU</a:t>
            </a:r>
            <a:endParaRPr lang="en-US" sz="5000" b="1" dirty="0">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sp>
        <p:nvSpPr>
          <p:cNvPr id="35" name="Rectangle 34"/>
          <p:cNvSpPr/>
          <p:nvPr/>
        </p:nvSpPr>
        <p:spPr>
          <a:xfrm>
            <a:off x="-324544" y="6453336"/>
            <a:ext cx="7056784" cy="369332"/>
          </a:xfrm>
          <a:prstGeom prst="rect">
            <a:avLst/>
          </a:prstGeom>
        </p:spPr>
        <p:txBody>
          <a:bodyPr wrap="square">
            <a:spAutoFit/>
          </a:bodyPr>
          <a:lstStyle/>
          <a:p>
            <a:pPr lvl="1"/>
            <a:r>
              <a:rPr lang="en-US" dirty="0" smtClean="0">
                <a:solidFill>
                  <a:prstClr val="black"/>
                </a:solidFill>
              </a:rPr>
              <a:t>Download from: </a:t>
            </a:r>
            <a:r>
              <a:rPr lang="en-US" dirty="0" smtClean="0">
                <a:solidFill>
                  <a:prstClr val="black"/>
                </a:solidFill>
                <a:hlinkClick r:id="rId6"/>
              </a:rPr>
              <a:t>https</a:t>
            </a:r>
            <a:r>
              <a:rPr lang="en-US" dirty="0">
                <a:solidFill>
                  <a:prstClr val="black"/>
                </a:solidFill>
                <a:hlinkClick r:id="rId6"/>
              </a:rPr>
              <a:t>://github.com/CMU-SAFARI/rowhammer</a:t>
            </a:r>
            <a:r>
              <a:rPr lang="en-US" dirty="0">
                <a:solidFill>
                  <a:prstClr val="black"/>
                </a:solidFill>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algn="ctr"/>
            <a:r>
              <a:rPr lang="en-US" sz="4400" b="1" dirty="0" smtClean="0">
                <a:solidFill>
                  <a:prstClr val="white"/>
                </a:solidFill>
                <a:latin typeface="Calibri Light"/>
              </a:rPr>
              <a:t>DRAM Module</a:t>
            </a:r>
            <a:endParaRPr lang="en-US" sz="4400" b="1" dirty="0">
              <a:solidFill>
                <a:prstClr val="white"/>
              </a:solidFill>
              <a:latin typeface="Calibri Light"/>
            </a:endParaRPr>
          </a:p>
        </p:txBody>
      </p:sp>
      <p:sp>
        <p:nvSpPr>
          <p:cNvPr id="56" name="Title 1"/>
          <p:cNvSpPr>
            <a:spLocks noGrp="1"/>
          </p:cNvSpPr>
          <p:nvPr>
            <p:ph type="title"/>
          </p:nvPr>
        </p:nvSpPr>
        <p:spPr>
          <a:xfrm>
            <a:off x="228600" y="44624"/>
            <a:ext cx="8915400" cy="1066800"/>
          </a:xfrm>
        </p:spPr>
        <p:txBody>
          <a:bodyPr/>
          <a:lstStyle/>
          <a:p>
            <a:r>
              <a:rPr lang="en-US" sz="4000" b="0" dirty="0" smtClean="0">
                <a:solidFill>
                  <a:srgbClr val="1A5712"/>
                </a:solidFill>
                <a:latin typeface="Garamond"/>
                <a:cs typeface="Garamond"/>
              </a:rPr>
              <a:t>A Simple Program Can Induce Many Errors</a:t>
            </a:r>
            <a:endParaRPr lang="en-US" sz="4000" b="0" dirty="0">
              <a:solidFill>
                <a:srgbClr val="1A5712"/>
              </a:solidFill>
              <a:latin typeface="Garamond"/>
              <a:cs typeface="Garamond"/>
            </a:endParaRPr>
          </a:p>
        </p:txBody>
      </p:sp>
      <p:sp>
        <p:nvSpPr>
          <p:cNvPr id="54"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55" name="YArrow"/>
          <p:cNvCxnSpPr>
            <a:stCxn id="57" idx="3"/>
            <a:endCxn id="61" idx="1"/>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7"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58" name="XArrow"/>
          <p:cNvCxnSpPr>
            <a:stCxn id="59"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9"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60"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61"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endParaRPr lang="en-US" sz="2800" b="1">
              <a:solidFill>
                <a:prstClr val="black"/>
              </a:solidFill>
              <a:latin typeface="Calibri Light"/>
              <a:cs typeface="Courier New" panose="02070309020205020404" pitchFamily="49" charset="0"/>
            </a:endParaRPr>
          </a:p>
        </p:txBody>
      </p:sp>
      <p:sp>
        <p:nvSpPr>
          <p:cNvPr id="62"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63"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64"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endParaRPr lang="en-US" sz="2800" b="1">
              <a:solidFill>
                <a:prstClr val="black"/>
              </a:solidFill>
              <a:latin typeface="Calibri Light"/>
              <a:cs typeface="Courier New" panose="02070309020205020404" pitchFamily="49" charset="0"/>
            </a:endParaRPr>
          </a:p>
        </p:txBody>
      </p:sp>
      <p:sp>
        <p:nvSpPr>
          <p:cNvPr id="65"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602212186"/>
      </p:ext>
    </p:extLst>
  </p:cSld>
  <p:clrMapOvr>
    <a:masterClrMapping/>
  </p:clrMapOvr>
  <p:timing>
    <p:tnLst>
      <p:par>
        <p:cTn id="1" dur="indefinite" restart="never" nodeType="tmRoot"/>
      </p:par>
    </p:tn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Our First Approach: DARP</a:t>
            </a:r>
            <a:endParaRPr lang="en-US" dirty="0"/>
          </a:p>
        </p:txBody>
      </p:sp>
      <p:sp>
        <p:nvSpPr>
          <p:cNvPr id="3" name="Content Placeholder 2"/>
          <p:cNvSpPr>
            <a:spLocks noGrp="1"/>
          </p:cNvSpPr>
          <p:nvPr>
            <p:ph idx="1"/>
          </p:nvPr>
        </p:nvSpPr>
        <p:spPr/>
        <p:txBody>
          <a:bodyPr>
            <a:normAutofit/>
          </a:bodyPr>
          <a:lstStyle/>
          <a:p>
            <a:r>
              <a:rPr lang="en-US" b="1" dirty="0" smtClean="0"/>
              <a:t>Dynamic Access-Refresh Parallelization (DARP)</a:t>
            </a:r>
          </a:p>
          <a:p>
            <a:pPr lvl="1"/>
            <a:r>
              <a:rPr lang="en-US" dirty="0" smtClean="0"/>
              <a:t>An improved scheduling policy for </a:t>
            </a:r>
            <a:r>
              <a:rPr lang="en-US" dirty="0" smtClean="0">
                <a:solidFill>
                  <a:srgbClr val="064FBA"/>
                </a:solidFill>
              </a:rPr>
              <a:t>per-bank refreshes</a:t>
            </a:r>
          </a:p>
          <a:p>
            <a:pPr lvl="1"/>
            <a:r>
              <a:rPr lang="en-US" dirty="0" smtClean="0">
                <a:solidFill>
                  <a:srgbClr val="000000"/>
                </a:solidFill>
              </a:rPr>
              <a:t>Exploits </a:t>
            </a:r>
            <a:r>
              <a:rPr lang="en-US" dirty="0" smtClean="0">
                <a:solidFill>
                  <a:srgbClr val="064FBA"/>
                </a:solidFill>
              </a:rPr>
              <a:t>refresh scheduling flexibility</a:t>
            </a:r>
            <a:r>
              <a:rPr lang="en-US" dirty="0" smtClean="0">
                <a:solidFill>
                  <a:srgbClr val="000000"/>
                </a:solidFill>
              </a:rPr>
              <a:t> in DDR DRAM</a:t>
            </a:r>
          </a:p>
          <a:p>
            <a:endParaRPr lang="en-US" dirty="0" smtClean="0"/>
          </a:p>
          <a:p>
            <a:r>
              <a:rPr lang="en-US" u="sng" dirty="0" smtClean="0"/>
              <a:t>Component 1</a:t>
            </a:r>
            <a:r>
              <a:rPr lang="en-US" dirty="0" smtClean="0"/>
              <a:t>: </a:t>
            </a:r>
            <a:r>
              <a:rPr lang="en-US" b="1" dirty="0" smtClean="0"/>
              <a:t>Out-of-order per-bank refresh</a:t>
            </a:r>
          </a:p>
          <a:p>
            <a:pPr lvl="1"/>
            <a:r>
              <a:rPr lang="en-US" dirty="0" smtClean="0"/>
              <a:t>Avoids poor static scheduling decisions</a:t>
            </a:r>
          </a:p>
          <a:p>
            <a:pPr lvl="1"/>
            <a:r>
              <a:rPr lang="en-US" dirty="0" smtClean="0"/>
              <a:t>Dynamically issues per-bank refreshes to idle banks</a:t>
            </a:r>
            <a:endParaRPr lang="en-US" dirty="0"/>
          </a:p>
          <a:p>
            <a:pPr lvl="1"/>
            <a:endParaRPr lang="en-US" dirty="0" smtClean="0"/>
          </a:p>
          <a:p>
            <a:r>
              <a:rPr lang="en-US" u="sng" dirty="0" smtClean="0"/>
              <a:t>Component 2</a:t>
            </a:r>
            <a:r>
              <a:rPr lang="en-US" dirty="0" smtClean="0"/>
              <a:t>: </a:t>
            </a:r>
            <a:r>
              <a:rPr lang="en-US" b="1" dirty="0" smtClean="0"/>
              <a:t>Write-Refresh Parallelization</a:t>
            </a:r>
          </a:p>
          <a:p>
            <a:pPr lvl="1"/>
            <a:r>
              <a:rPr lang="en-US" dirty="0" smtClean="0"/>
              <a:t>Avoids refresh interference on latency-critical reads</a:t>
            </a:r>
          </a:p>
          <a:p>
            <a:pPr lvl="1"/>
            <a:r>
              <a:rPr lang="en-US" dirty="0" smtClean="0"/>
              <a:t>Parallelizes refreshes with </a:t>
            </a:r>
            <a:r>
              <a:rPr lang="en-US" b="1" dirty="0" smtClean="0"/>
              <a:t>a batch of writes</a:t>
            </a:r>
            <a:endParaRPr lang="en-US" b="1" dirty="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Myriad Pro"/>
              </a:rPr>
              <a:pPr/>
              <a:t>390</a:t>
            </a:fld>
            <a:endParaRPr lang="en-US">
              <a:solidFill>
                <a:prstClr val="black"/>
              </a:solidFill>
              <a:latin typeface="Myriad Pro"/>
            </a:endParaRPr>
          </a:p>
        </p:txBody>
      </p:sp>
    </p:spTree>
    <p:extLst>
      <p:ext uri="{BB962C8B-B14F-4D97-AF65-F5344CB8AC3E}">
        <p14:creationId xmlns:p14="http://schemas.microsoft.com/office/powerpoint/2010/main" val="1536751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5" end="5"/>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8" end="8"/>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9" end="9"/>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Shortcomings of </a:t>
            </a:r>
            <a:r>
              <a:rPr lang="en-US" dirty="0" smtClean="0"/>
              <a:t>Per-Bank Refresh</a:t>
            </a:r>
            <a:endParaRPr lang="en-US" dirty="0"/>
          </a:p>
        </p:txBody>
      </p:sp>
      <p:sp>
        <p:nvSpPr>
          <p:cNvPr id="3" name="Content Placeholder 2"/>
          <p:cNvSpPr>
            <a:spLocks noGrp="1"/>
          </p:cNvSpPr>
          <p:nvPr>
            <p:ph idx="1"/>
          </p:nvPr>
        </p:nvSpPr>
        <p:spPr/>
        <p:txBody>
          <a:bodyPr/>
          <a:lstStyle/>
          <a:p>
            <a:r>
              <a:rPr lang="en-US" u="sng" dirty="0" smtClean="0"/>
              <a:t>Problem 2</a:t>
            </a:r>
            <a:r>
              <a:rPr lang="en-US" dirty="0" smtClean="0"/>
              <a:t>: Banks that are being refreshed cannot concurrently serve memory requests</a:t>
            </a:r>
          </a:p>
          <a:p>
            <a:endParaRPr lang="en-US" dirty="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rPr>
              <a:pPr/>
              <a:t>391</a:t>
            </a:fld>
            <a:endParaRPr lang="en-US" dirty="0">
              <a:solidFill>
                <a:prstClr val="black"/>
              </a:solidFill>
            </a:endParaRPr>
          </a:p>
        </p:txBody>
      </p:sp>
      <p:sp>
        <p:nvSpPr>
          <p:cNvPr id="26" name="TextBox 25"/>
          <p:cNvSpPr txBox="1"/>
          <p:nvPr/>
        </p:nvSpPr>
        <p:spPr>
          <a:xfrm>
            <a:off x="4393924" y="4319806"/>
            <a:ext cx="711476" cy="400110"/>
          </a:xfrm>
          <a:prstGeom prst="rect">
            <a:avLst/>
          </a:prstGeom>
          <a:noFill/>
        </p:spPr>
        <p:txBody>
          <a:bodyPr wrap="none" rtlCol="0">
            <a:spAutoFit/>
          </a:bodyPr>
          <a:lstStyle/>
          <a:p>
            <a:r>
              <a:rPr lang="en-US" sz="2000" dirty="0" smtClean="0">
                <a:solidFill>
                  <a:prstClr val="black"/>
                </a:solidFill>
              </a:rPr>
              <a:t>Time</a:t>
            </a:r>
            <a:endParaRPr lang="en-US" sz="2000" dirty="0">
              <a:solidFill>
                <a:prstClr val="black"/>
              </a:solidFill>
            </a:endParaRPr>
          </a:p>
        </p:txBody>
      </p:sp>
      <p:cxnSp>
        <p:nvCxnSpPr>
          <p:cNvPr id="27" name="timeline"/>
          <p:cNvCxnSpPr/>
          <p:nvPr/>
        </p:nvCxnSpPr>
        <p:spPr>
          <a:xfrm flipV="1">
            <a:off x="609600" y="426849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DRAM"/>
          <p:cNvSpPr/>
          <p:nvPr/>
        </p:nvSpPr>
        <p:spPr>
          <a:xfrm>
            <a:off x="5181600" y="3581400"/>
            <a:ext cx="3277723" cy="1295400"/>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rPr>
              <a:t>Bank 0</a:t>
            </a:r>
            <a:endParaRPr lang="en-US" sz="2800" b="1" i="1" dirty="0">
              <a:solidFill>
                <a:prstClr val="black"/>
              </a:solidFill>
            </a:endParaRPr>
          </a:p>
        </p:txBody>
      </p:sp>
      <p:sp>
        <p:nvSpPr>
          <p:cNvPr id="30" name="ref1"/>
          <p:cNvSpPr/>
          <p:nvPr/>
        </p:nvSpPr>
        <p:spPr>
          <a:xfrm>
            <a:off x="3429000" y="4114800"/>
            <a:ext cx="533400" cy="281206"/>
          </a:xfrm>
          <a:prstGeom prst="roundRect">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rPr>
              <a:t>RD</a:t>
            </a:r>
            <a:endParaRPr lang="en-US" sz="2000" b="1" dirty="0">
              <a:solidFill>
                <a:prstClr val="white"/>
              </a:solidFill>
            </a:endParaRPr>
          </a:p>
        </p:txBody>
      </p:sp>
      <p:grpSp>
        <p:nvGrpSpPr>
          <p:cNvPr id="36" name="Group 35"/>
          <p:cNvGrpSpPr/>
          <p:nvPr/>
        </p:nvGrpSpPr>
        <p:grpSpPr>
          <a:xfrm>
            <a:off x="1226036" y="3124200"/>
            <a:ext cx="2964964" cy="990600"/>
            <a:chOff x="1226036" y="3657600"/>
            <a:chExt cx="2964964" cy="990600"/>
          </a:xfrm>
        </p:grpSpPr>
        <p:sp>
          <p:nvSpPr>
            <p:cNvPr id="31" name="TextBox 30"/>
            <p:cNvSpPr txBox="1"/>
            <p:nvPr/>
          </p:nvSpPr>
          <p:spPr>
            <a:xfrm>
              <a:off x="1226036" y="3657600"/>
              <a:ext cx="2964964" cy="523220"/>
            </a:xfrm>
            <a:prstGeom prst="rect">
              <a:avLst/>
            </a:prstGeom>
            <a:noFill/>
          </p:spPr>
          <p:txBody>
            <a:bodyPr wrap="none" rtlCol="0">
              <a:spAutoFit/>
            </a:bodyPr>
            <a:lstStyle/>
            <a:p>
              <a:r>
                <a:rPr lang="en-US" sz="2800" b="1" dirty="0" smtClean="0">
                  <a:solidFill>
                    <a:srgbClr val="FF0000"/>
                  </a:solidFill>
                </a:rPr>
                <a:t>Delayed by refresh</a:t>
              </a:r>
              <a:endParaRPr lang="en-US" sz="2800" b="1" dirty="0">
                <a:solidFill>
                  <a:srgbClr val="FF0000"/>
                </a:solidFill>
              </a:endParaRPr>
            </a:p>
          </p:txBody>
        </p:sp>
        <p:cxnSp>
          <p:nvCxnSpPr>
            <p:cNvPr id="32" name="Curved Connector 31"/>
            <p:cNvCxnSpPr/>
            <p:nvPr/>
          </p:nvCxnSpPr>
          <p:spPr>
            <a:xfrm rot="16200000" flipH="1">
              <a:off x="2933700" y="4152900"/>
              <a:ext cx="533400" cy="457200"/>
            </a:xfrm>
            <a:prstGeom prst="curvedConnector3">
              <a:avLst>
                <a:gd name="adj1" fmla="val 30866"/>
              </a:avLst>
            </a:prstGeom>
            <a:ln w="57150" cmpd="sng">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990600" y="3581402"/>
            <a:ext cx="7467600" cy="1295402"/>
            <a:chOff x="990600" y="3581402"/>
            <a:chExt cx="7467600" cy="1295402"/>
          </a:xfrm>
        </p:grpSpPr>
        <p:sp>
          <p:nvSpPr>
            <p:cNvPr id="28" name="ref1"/>
            <p:cNvSpPr/>
            <p:nvPr/>
          </p:nvSpPr>
          <p:spPr>
            <a:xfrm>
              <a:off x="990600" y="4114800"/>
              <a:ext cx="2334768"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rPr>
                <a:t>Per-</a:t>
              </a:r>
              <a:r>
                <a:rPr lang="en-US" sz="2000" b="1" dirty="0">
                  <a:solidFill>
                    <a:prstClr val="white"/>
                  </a:solidFill>
                </a:rPr>
                <a:t>B</a:t>
              </a:r>
              <a:r>
                <a:rPr lang="en-US" sz="2000" b="1" dirty="0" smtClean="0">
                  <a:solidFill>
                    <a:prstClr val="white"/>
                  </a:solidFill>
                </a:rPr>
                <a:t>ank Refresh</a:t>
              </a:r>
              <a:endParaRPr lang="en-US" sz="2000" b="1" dirty="0">
                <a:solidFill>
                  <a:prstClr val="white"/>
                </a:solidFill>
              </a:endParaRPr>
            </a:p>
          </p:txBody>
        </p:sp>
        <p:grpSp>
          <p:nvGrpSpPr>
            <p:cNvPr id="39" name="Group 38"/>
            <p:cNvGrpSpPr/>
            <p:nvPr/>
          </p:nvGrpSpPr>
          <p:grpSpPr>
            <a:xfrm>
              <a:off x="5180477" y="3581402"/>
              <a:ext cx="3277723" cy="1295402"/>
              <a:chOff x="5334000" y="3745137"/>
              <a:chExt cx="3277723" cy="1252003"/>
            </a:xfrm>
          </p:grpSpPr>
          <p:sp>
            <p:nvSpPr>
              <p:cNvPr id="40" name="DRAM"/>
              <p:cNvSpPr/>
              <p:nvPr/>
            </p:nvSpPr>
            <p:spPr>
              <a:xfrm>
                <a:off x="5334000" y="3745137"/>
                <a:ext cx="3277723" cy="1252003"/>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endParaRPr>
              </a:p>
            </p:txBody>
          </p:sp>
          <p:pic>
            <p:nvPicPr>
              <p:cNvPr id="41"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849723" y="3892431"/>
                <a:ext cx="684674" cy="684674"/>
              </a:xfrm>
              <a:prstGeom prst="rect">
                <a:avLst/>
              </a:prstGeom>
            </p:spPr>
          </p:pic>
        </p:grpSp>
      </p:grpSp>
    </p:spTree>
    <p:extLst>
      <p:ext uri="{BB962C8B-B14F-4D97-AF65-F5344CB8AC3E}">
        <p14:creationId xmlns:p14="http://schemas.microsoft.com/office/powerpoint/2010/main" val="16001240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Shortcomings of </a:t>
            </a:r>
            <a:r>
              <a:rPr lang="en-US" dirty="0" smtClean="0"/>
              <a:t>Per-Bank Refresh</a:t>
            </a:r>
            <a:endParaRPr lang="en-US" dirty="0"/>
          </a:p>
        </p:txBody>
      </p:sp>
      <p:sp>
        <p:nvSpPr>
          <p:cNvPr id="3" name="Content Placeholder 2"/>
          <p:cNvSpPr>
            <a:spLocks noGrp="1"/>
          </p:cNvSpPr>
          <p:nvPr>
            <p:ph idx="1"/>
          </p:nvPr>
        </p:nvSpPr>
        <p:spPr/>
        <p:txBody>
          <a:bodyPr/>
          <a:lstStyle/>
          <a:p>
            <a:r>
              <a:rPr lang="en-US" u="sng" dirty="0" smtClean="0"/>
              <a:t>Problem 2</a:t>
            </a:r>
            <a:r>
              <a:rPr lang="en-US" dirty="0" smtClean="0"/>
              <a:t>: Refreshing banks cannot concurrently serve memory requests</a:t>
            </a:r>
            <a:endParaRPr lang="en-US" dirty="0"/>
          </a:p>
          <a:p>
            <a:r>
              <a:rPr lang="en-US" u="sng" dirty="0" smtClean="0">
                <a:solidFill>
                  <a:srgbClr val="064FBA"/>
                </a:solidFill>
              </a:rPr>
              <a:t>Key idea</a:t>
            </a:r>
            <a:r>
              <a:rPr lang="en-US" dirty="0" smtClean="0">
                <a:solidFill>
                  <a:srgbClr val="064FBA"/>
                </a:solidFill>
              </a:rPr>
              <a:t>: Exploit </a:t>
            </a:r>
            <a:r>
              <a:rPr lang="en-US" b="1" dirty="0" smtClean="0">
                <a:solidFill>
                  <a:srgbClr val="064FBA"/>
                </a:solidFill>
              </a:rPr>
              <a:t>subarrays</a:t>
            </a:r>
            <a:r>
              <a:rPr lang="en-US" dirty="0" smtClean="0">
                <a:solidFill>
                  <a:srgbClr val="064FBA"/>
                </a:solidFill>
              </a:rPr>
              <a:t> within a bank to parallelize refreshes and accesses across </a:t>
            </a:r>
            <a:r>
              <a:rPr lang="en-US" b="1" dirty="0" smtClean="0">
                <a:solidFill>
                  <a:srgbClr val="064FBA"/>
                </a:solidFill>
              </a:rPr>
              <a:t>subarrays</a:t>
            </a:r>
            <a:endParaRPr lang="en-US" b="1" dirty="0">
              <a:solidFill>
                <a:srgbClr val="064FBA"/>
              </a:solidFill>
            </a:endParaRPr>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rPr>
              <a:pPr/>
              <a:t>392</a:t>
            </a:fld>
            <a:endParaRPr lang="en-US" dirty="0">
              <a:solidFill>
                <a:prstClr val="black"/>
              </a:solidFill>
            </a:endParaRPr>
          </a:p>
        </p:txBody>
      </p:sp>
      <p:sp>
        <p:nvSpPr>
          <p:cNvPr id="26" name="TextBox 25"/>
          <p:cNvSpPr txBox="1"/>
          <p:nvPr/>
        </p:nvSpPr>
        <p:spPr>
          <a:xfrm>
            <a:off x="4393924" y="3962400"/>
            <a:ext cx="711476" cy="400110"/>
          </a:xfrm>
          <a:prstGeom prst="rect">
            <a:avLst/>
          </a:prstGeom>
          <a:noFill/>
        </p:spPr>
        <p:txBody>
          <a:bodyPr wrap="none" rtlCol="0">
            <a:spAutoFit/>
          </a:bodyPr>
          <a:lstStyle/>
          <a:p>
            <a:r>
              <a:rPr lang="en-US" sz="2000" dirty="0" smtClean="0">
                <a:solidFill>
                  <a:prstClr val="black"/>
                </a:solidFill>
              </a:rPr>
              <a:t>Time</a:t>
            </a:r>
            <a:endParaRPr lang="en-US" sz="2000" dirty="0">
              <a:solidFill>
                <a:prstClr val="black"/>
              </a:solidFill>
            </a:endParaRPr>
          </a:p>
        </p:txBody>
      </p:sp>
      <p:cxnSp>
        <p:nvCxnSpPr>
          <p:cNvPr id="27" name="timeline"/>
          <p:cNvCxnSpPr/>
          <p:nvPr/>
        </p:nvCxnSpPr>
        <p:spPr>
          <a:xfrm flipV="1">
            <a:off x="609600" y="396369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DRAM"/>
          <p:cNvSpPr/>
          <p:nvPr/>
        </p:nvSpPr>
        <p:spPr>
          <a:xfrm>
            <a:off x="5181600" y="3581400"/>
            <a:ext cx="3277723" cy="1295400"/>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rPr>
              <a:t>Bank 0</a:t>
            </a:r>
            <a:endParaRPr lang="en-US" sz="2800" b="1" i="1" dirty="0">
              <a:solidFill>
                <a:prstClr val="black"/>
              </a:solidFill>
            </a:endParaRPr>
          </a:p>
        </p:txBody>
      </p:sp>
      <p:grpSp>
        <p:nvGrpSpPr>
          <p:cNvPr id="23" name="Group 22"/>
          <p:cNvGrpSpPr/>
          <p:nvPr/>
        </p:nvGrpSpPr>
        <p:grpSpPr>
          <a:xfrm>
            <a:off x="5181600" y="3581400"/>
            <a:ext cx="3277723" cy="1295400"/>
            <a:chOff x="4419600" y="4038600"/>
            <a:chExt cx="3277723" cy="457200"/>
          </a:xfrm>
        </p:grpSpPr>
        <p:sp>
          <p:nvSpPr>
            <p:cNvPr id="19" name="DRAM"/>
            <p:cNvSpPr/>
            <p:nvPr/>
          </p:nvSpPr>
          <p:spPr>
            <a:xfrm>
              <a:off x="4419600" y="4038600"/>
              <a:ext cx="3277723" cy="228600"/>
            </a:xfrm>
            <a:prstGeom prst="roundRect">
              <a:avLst>
                <a:gd name="adj" fmla="val 5494"/>
              </a:avLst>
            </a:prstGeom>
            <a:solidFill>
              <a:srgbClr val="064FB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smtClean="0">
                  <a:solidFill>
                    <a:prstClr val="white"/>
                  </a:solidFill>
                </a:rPr>
                <a:t>Subarray 1</a:t>
              </a:r>
              <a:endParaRPr lang="en-US" sz="3200" b="1" i="1" dirty="0">
                <a:solidFill>
                  <a:prstClr val="white"/>
                </a:solidFill>
              </a:endParaRPr>
            </a:p>
          </p:txBody>
        </p:sp>
        <p:sp>
          <p:nvSpPr>
            <p:cNvPr id="21" name="DRAM"/>
            <p:cNvSpPr/>
            <p:nvPr/>
          </p:nvSpPr>
          <p:spPr>
            <a:xfrm>
              <a:off x="4419600" y="4267200"/>
              <a:ext cx="3277723" cy="228600"/>
            </a:xfrm>
            <a:prstGeom prst="roundRect">
              <a:avLst>
                <a:gd name="adj" fmla="val 5494"/>
              </a:avLst>
            </a:prstGeom>
            <a:solidFill>
              <a:srgbClr val="064FB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smtClean="0">
                  <a:solidFill>
                    <a:prstClr val="white"/>
                  </a:solidFill>
                </a:rPr>
                <a:t>Subarray 0</a:t>
              </a:r>
              <a:endParaRPr lang="en-US" sz="3200" b="1" i="1" dirty="0">
                <a:solidFill>
                  <a:prstClr val="white"/>
                </a:solidFill>
              </a:endParaRPr>
            </a:p>
          </p:txBody>
        </p:sp>
      </p:grpSp>
      <p:sp>
        <p:nvSpPr>
          <p:cNvPr id="30" name="ref1"/>
          <p:cNvSpPr/>
          <p:nvPr/>
        </p:nvSpPr>
        <p:spPr>
          <a:xfrm>
            <a:off x="2133600" y="3810000"/>
            <a:ext cx="533400" cy="281206"/>
          </a:xfrm>
          <a:prstGeom prst="roundRect">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rPr>
              <a:t>RD</a:t>
            </a:r>
            <a:endParaRPr lang="en-US" sz="2000" b="1" dirty="0">
              <a:solidFill>
                <a:prstClr val="white"/>
              </a:solidFill>
            </a:endParaRPr>
          </a:p>
        </p:txBody>
      </p:sp>
      <p:grpSp>
        <p:nvGrpSpPr>
          <p:cNvPr id="13" name="Group 12"/>
          <p:cNvGrpSpPr/>
          <p:nvPr/>
        </p:nvGrpSpPr>
        <p:grpSpPr>
          <a:xfrm>
            <a:off x="5181600" y="4190993"/>
            <a:ext cx="3352800" cy="708406"/>
            <a:chOff x="5335123" y="4334314"/>
            <a:chExt cx="3352800" cy="684674"/>
          </a:xfrm>
        </p:grpSpPr>
        <p:sp>
          <p:nvSpPr>
            <p:cNvPr id="14" name="DRAM"/>
            <p:cNvSpPr/>
            <p:nvPr/>
          </p:nvSpPr>
          <p:spPr>
            <a:xfrm>
              <a:off x="5335123" y="4369672"/>
              <a:ext cx="3277723" cy="627474"/>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endParaRPr>
            </a:p>
          </p:txBody>
        </p:sp>
        <p:pic>
          <p:nvPicPr>
            <p:cNvPr id="15"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003249" y="4334314"/>
              <a:ext cx="684674" cy="684674"/>
            </a:xfrm>
            <a:prstGeom prst="rect">
              <a:avLst/>
            </a:prstGeom>
          </p:spPr>
        </p:pic>
      </p:grpSp>
      <p:cxnSp>
        <p:nvCxnSpPr>
          <p:cNvPr id="17" name="timeline"/>
          <p:cNvCxnSpPr/>
          <p:nvPr/>
        </p:nvCxnSpPr>
        <p:spPr>
          <a:xfrm flipV="1">
            <a:off x="609600" y="4577778"/>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8" name="ref1"/>
          <p:cNvSpPr/>
          <p:nvPr/>
        </p:nvSpPr>
        <p:spPr>
          <a:xfrm>
            <a:off x="990600" y="4424084"/>
            <a:ext cx="2334768"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rPr>
              <a:t>Subarray Refresh</a:t>
            </a:r>
            <a:endParaRPr lang="en-US" sz="2000" b="1" dirty="0">
              <a:solidFill>
                <a:prstClr val="white"/>
              </a:solidFill>
            </a:endParaRPr>
          </a:p>
        </p:txBody>
      </p:sp>
      <p:grpSp>
        <p:nvGrpSpPr>
          <p:cNvPr id="5" name="Group 4"/>
          <p:cNvGrpSpPr/>
          <p:nvPr/>
        </p:nvGrpSpPr>
        <p:grpSpPr>
          <a:xfrm>
            <a:off x="609600" y="4268494"/>
            <a:ext cx="4495800" cy="451422"/>
            <a:chOff x="609600" y="4268494"/>
            <a:chExt cx="4495800" cy="451422"/>
          </a:xfrm>
        </p:grpSpPr>
        <p:sp>
          <p:nvSpPr>
            <p:cNvPr id="22" name="TextBox 21"/>
            <p:cNvSpPr txBox="1"/>
            <p:nvPr/>
          </p:nvSpPr>
          <p:spPr>
            <a:xfrm>
              <a:off x="4393924" y="4319806"/>
              <a:ext cx="711476" cy="400110"/>
            </a:xfrm>
            <a:prstGeom prst="rect">
              <a:avLst/>
            </a:prstGeom>
            <a:noFill/>
          </p:spPr>
          <p:txBody>
            <a:bodyPr wrap="none" rtlCol="0">
              <a:spAutoFit/>
            </a:bodyPr>
            <a:lstStyle/>
            <a:p>
              <a:r>
                <a:rPr lang="en-US" sz="2000" dirty="0" smtClean="0">
                  <a:solidFill>
                    <a:prstClr val="black"/>
                  </a:solidFill>
                </a:rPr>
                <a:t>Time</a:t>
              </a:r>
              <a:endParaRPr lang="en-US" sz="2000" dirty="0">
                <a:solidFill>
                  <a:prstClr val="black"/>
                </a:solidFill>
              </a:endParaRPr>
            </a:p>
          </p:txBody>
        </p:sp>
        <p:cxnSp>
          <p:nvCxnSpPr>
            <p:cNvPr id="24" name="timeline"/>
            <p:cNvCxnSpPr/>
            <p:nvPr/>
          </p:nvCxnSpPr>
          <p:spPr>
            <a:xfrm flipV="1">
              <a:off x="609600" y="426849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grpSp>
        <p:nvGrpSpPr>
          <p:cNvPr id="35" name="Group 34"/>
          <p:cNvGrpSpPr/>
          <p:nvPr/>
        </p:nvGrpSpPr>
        <p:grpSpPr>
          <a:xfrm>
            <a:off x="1600200" y="3733800"/>
            <a:ext cx="1677330" cy="2209800"/>
            <a:chOff x="1600200" y="3733800"/>
            <a:chExt cx="1677330" cy="2209800"/>
          </a:xfrm>
        </p:grpSpPr>
        <p:cxnSp>
          <p:nvCxnSpPr>
            <p:cNvPr id="25" name="Straight Connector 24"/>
            <p:cNvCxnSpPr/>
            <p:nvPr/>
          </p:nvCxnSpPr>
          <p:spPr>
            <a:xfrm flipV="1">
              <a:off x="2667001" y="3733800"/>
              <a:ext cx="0" cy="1676400"/>
            </a:xfrm>
            <a:prstGeom prst="line">
              <a:avLst/>
            </a:prstGeom>
            <a:ln w="38100" cmpd="sng">
              <a:solidFill>
                <a:srgbClr val="77933C"/>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p:nvCxnSpPr>
          <p:spPr>
            <a:xfrm flipV="1">
              <a:off x="2133600" y="3733800"/>
              <a:ext cx="0" cy="1676400"/>
            </a:xfrm>
            <a:prstGeom prst="line">
              <a:avLst/>
            </a:prstGeom>
            <a:ln w="38100" cmpd="sng">
              <a:solidFill>
                <a:srgbClr val="77933C"/>
              </a:solidFill>
              <a:prstDash val="dash"/>
            </a:ln>
            <a:effectLst/>
          </p:spPr>
          <p:style>
            <a:lnRef idx="2">
              <a:schemeClr val="accent1"/>
            </a:lnRef>
            <a:fillRef idx="0">
              <a:schemeClr val="accent1"/>
            </a:fillRef>
            <a:effectRef idx="1">
              <a:schemeClr val="accent1"/>
            </a:effectRef>
            <a:fontRef idx="minor">
              <a:schemeClr val="tx1"/>
            </a:fontRef>
          </p:style>
        </p:cxnSp>
        <p:sp>
          <p:nvSpPr>
            <p:cNvPr id="34" name="TextBox 33"/>
            <p:cNvSpPr txBox="1"/>
            <p:nvPr/>
          </p:nvSpPr>
          <p:spPr>
            <a:xfrm>
              <a:off x="1600200" y="5420380"/>
              <a:ext cx="1677330" cy="523220"/>
            </a:xfrm>
            <a:prstGeom prst="rect">
              <a:avLst/>
            </a:prstGeom>
            <a:noFill/>
          </p:spPr>
          <p:txBody>
            <a:bodyPr wrap="none" rtlCol="0">
              <a:spAutoFit/>
            </a:bodyPr>
            <a:lstStyle/>
            <a:p>
              <a:r>
                <a:rPr lang="en-US" sz="2800" b="1" dirty="0" smtClean="0">
                  <a:solidFill>
                    <a:srgbClr val="9BBB59">
                      <a:lumMod val="75000"/>
                    </a:srgbClr>
                  </a:solidFill>
                </a:rPr>
                <a:t>Parallelize</a:t>
              </a:r>
              <a:endParaRPr lang="en-US" sz="2800" b="1" dirty="0">
                <a:solidFill>
                  <a:srgbClr val="9BBB59">
                    <a:lumMod val="75000"/>
                  </a:srgbClr>
                </a:solidFill>
              </a:endParaRPr>
            </a:p>
          </p:txBody>
        </p:sp>
      </p:grpSp>
    </p:spTree>
    <p:extLst>
      <p:ext uri="{BB962C8B-B14F-4D97-AF65-F5344CB8AC3E}">
        <p14:creationId xmlns:p14="http://schemas.microsoft.com/office/powerpoint/2010/main" val="6808688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5"/>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30" grpId="0" animBg="1"/>
      <p:bldP spid="18" grpId="0" animBg="1"/>
    </p:bld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Methodology</a:t>
            </a:r>
            <a:endParaRPr lang="en-US" dirty="0"/>
          </a:p>
        </p:txBody>
      </p:sp>
      <p:sp>
        <p:nvSpPr>
          <p:cNvPr id="3" name="Content Placeholder 2"/>
          <p:cNvSpPr>
            <a:spLocks noGrp="1"/>
          </p:cNvSpPr>
          <p:nvPr>
            <p:ph idx="1"/>
          </p:nvPr>
        </p:nvSpPr>
        <p:spPr>
          <a:xfrm>
            <a:off x="304800" y="4971180"/>
            <a:ext cx="8534400" cy="1582020"/>
          </a:xfrm>
        </p:spPr>
        <p:txBody>
          <a:bodyPr>
            <a:noAutofit/>
          </a:bodyPr>
          <a:lstStyle/>
          <a:p>
            <a:pPr marL="457200" lvl="1" indent="0">
              <a:buNone/>
            </a:pPr>
            <a:endParaRPr lang="en-US" sz="1800" dirty="0"/>
          </a:p>
          <a:p>
            <a:r>
              <a:rPr lang="en-US" sz="2400" b="1" u="sng" dirty="0" smtClean="0"/>
              <a:t>100 workloads</a:t>
            </a:r>
            <a:r>
              <a:rPr lang="en-US" sz="2400" dirty="0" smtClean="0"/>
              <a:t>: </a:t>
            </a:r>
            <a:r>
              <a:rPr lang="en-US" sz="2000" dirty="0" smtClean="0"/>
              <a:t>SPEC </a:t>
            </a:r>
            <a:r>
              <a:rPr lang="en-US" sz="2000" dirty="0"/>
              <a:t>CPU2006, STREAM, TPC-C/H, random </a:t>
            </a:r>
            <a:r>
              <a:rPr lang="en-US" sz="2000" dirty="0" smtClean="0"/>
              <a:t>access</a:t>
            </a:r>
            <a:endParaRPr lang="en-US" sz="1800" dirty="0"/>
          </a:p>
          <a:p>
            <a:r>
              <a:rPr lang="en-US" sz="2400" b="1" u="sng" dirty="0"/>
              <a:t>System performance </a:t>
            </a:r>
            <a:r>
              <a:rPr lang="en-US" sz="2400" b="1" u="sng" dirty="0" smtClean="0"/>
              <a:t>metric</a:t>
            </a:r>
            <a:r>
              <a:rPr lang="en-US" sz="2400" dirty="0" smtClean="0"/>
              <a:t>: </a:t>
            </a:r>
            <a:r>
              <a:rPr lang="en-US" sz="2400" i="1" dirty="0" smtClean="0"/>
              <a:t>Weighted speedup</a:t>
            </a:r>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rPr>
              <a:pPr/>
              <a:t>393</a:t>
            </a:fld>
            <a:endParaRPr lang="en-US">
              <a:solidFill>
                <a:prstClr val="black"/>
              </a:solidFill>
            </a:endParaRPr>
          </a:p>
        </p:txBody>
      </p:sp>
      <p:sp>
        <p:nvSpPr>
          <p:cNvPr id="15" name="TextBox 14"/>
          <p:cNvSpPr txBox="1"/>
          <p:nvPr/>
        </p:nvSpPr>
        <p:spPr>
          <a:xfrm>
            <a:off x="3505200" y="1676400"/>
            <a:ext cx="1457456" cy="400110"/>
          </a:xfrm>
          <a:prstGeom prst="rect">
            <a:avLst/>
          </a:prstGeom>
          <a:noFill/>
        </p:spPr>
        <p:txBody>
          <a:bodyPr wrap="none" rtlCol="0">
            <a:spAutoFit/>
          </a:bodyPr>
          <a:lstStyle/>
          <a:p>
            <a:r>
              <a:rPr lang="en-US" sz="2000" b="1" i="1" dirty="0" smtClean="0">
                <a:solidFill>
                  <a:srgbClr val="9BBB59">
                    <a:lumMod val="50000"/>
                  </a:srgbClr>
                </a:solidFill>
              </a:rPr>
              <a:t>DDR3 Rank</a:t>
            </a:r>
            <a:endParaRPr lang="en-US" sz="2000" b="1" i="1" dirty="0">
              <a:solidFill>
                <a:srgbClr val="9BBB59">
                  <a:lumMod val="50000"/>
                </a:srgbClr>
              </a:solidFill>
            </a:endParaRPr>
          </a:p>
        </p:txBody>
      </p:sp>
      <p:sp>
        <p:nvSpPr>
          <p:cNvPr id="8" name="TextBox 7"/>
          <p:cNvSpPr txBox="1"/>
          <p:nvPr/>
        </p:nvSpPr>
        <p:spPr>
          <a:xfrm>
            <a:off x="336883" y="1219200"/>
            <a:ext cx="3320717" cy="461665"/>
          </a:xfrm>
          <a:prstGeom prst="rect">
            <a:avLst/>
          </a:prstGeom>
          <a:noFill/>
        </p:spPr>
        <p:txBody>
          <a:bodyPr wrap="none" rtlCol="0">
            <a:spAutoFit/>
          </a:bodyPr>
          <a:lstStyle/>
          <a:p>
            <a:r>
              <a:rPr lang="en-US" sz="2400" b="1" u="sng" dirty="0" smtClean="0">
                <a:solidFill>
                  <a:prstClr val="black"/>
                </a:solidFill>
              </a:rPr>
              <a:t>Simulator configurations</a:t>
            </a:r>
            <a:endParaRPr lang="en-US" sz="2400" b="1" u="sng" dirty="0">
              <a:solidFill>
                <a:prstClr val="black"/>
              </a:solidFill>
            </a:endParaRPr>
          </a:p>
        </p:txBody>
      </p:sp>
      <p:grpSp>
        <p:nvGrpSpPr>
          <p:cNvPr id="11" name="Group 10"/>
          <p:cNvGrpSpPr/>
          <p:nvPr/>
        </p:nvGrpSpPr>
        <p:grpSpPr>
          <a:xfrm>
            <a:off x="671731" y="1281764"/>
            <a:ext cx="7097519" cy="3899836"/>
            <a:chOff x="671731" y="1175557"/>
            <a:chExt cx="7097519" cy="3899836"/>
          </a:xfrm>
        </p:grpSpPr>
        <p:sp>
          <p:nvSpPr>
            <p:cNvPr id="5" name="R"/>
            <p:cNvSpPr/>
            <p:nvPr/>
          </p:nvSpPr>
          <p:spPr>
            <a:xfrm>
              <a:off x="752268" y="1722602"/>
              <a:ext cx="2295732" cy="2725679"/>
            </a:xfrm>
            <a:prstGeom prst="roundRect">
              <a:avLst>
                <a:gd name="adj" fmla="val 617"/>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endParaRPr>
            </a:p>
          </p:txBody>
        </p:sp>
        <p:sp>
          <p:nvSpPr>
            <p:cNvPr id="6" name="R"/>
            <p:cNvSpPr/>
            <p:nvPr/>
          </p:nvSpPr>
          <p:spPr>
            <a:xfrm rot="16200000">
              <a:off x="2072450" y="2088544"/>
              <a:ext cx="1338349" cy="606449"/>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i="1" dirty="0" smtClean="0">
                  <a:solidFill>
                    <a:prstClr val="black"/>
                  </a:solidFill>
                </a:rPr>
                <a:t>Memory Controller</a:t>
              </a:r>
              <a:endParaRPr lang="en-US" sz="2000" b="1" i="1" dirty="0">
                <a:solidFill>
                  <a:prstClr val="black"/>
                </a:solidFill>
              </a:endParaRPr>
            </a:p>
          </p:txBody>
        </p:sp>
        <p:sp>
          <p:nvSpPr>
            <p:cNvPr id="7" name="R"/>
            <p:cNvSpPr/>
            <p:nvPr/>
          </p:nvSpPr>
          <p:spPr>
            <a:xfrm>
              <a:off x="671731" y="2868549"/>
              <a:ext cx="1798337" cy="388936"/>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rPr>
                <a:t>8-core</a:t>
              </a:r>
              <a:br>
                <a:rPr lang="en-US" sz="2800" b="1" i="1" dirty="0" smtClean="0">
                  <a:solidFill>
                    <a:prstClr val="black"/>
                  </a:solidFill>
                </a:rPr>
              </a:br>
              <a:r>
                <a:rPr lang="en-US" sz="2800" b="1" i="1" dirty="0" smtClean="0">
                  <a:solidFill>
                    <a:prstClr val="black"/>
                  </a:solidFill>
                </a:rPr>
                <a:t>processor</a:t>
              </a:r>
              <a:endParaRPr lang="en-US" sz="2800" b="1" i="1" dirty="0">
                <a:solidFill>
                  <a:prstClr val="black"/>
                </a:solidFill>
              </a:endParaRPr>
            </a:p>
          </p:txBody>
        </p:sp>
        <p:sp>
          <p:nvSpPr>
            <p:cNvPr id="9" name="Left-Right Arrow 8"/>
            <p:cNvSpPr/>
            <p:nvPr/>
          </p:nvSpPr>
          <p:spPr>
            <a:xfrm>
              <a:off x="3124200" y="2027393"/>
              <a:ext cx="1743074" cy="685798"/>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
            <p:cNvSpPr/>
            <p:nvPr/>
          </p:nvSpPr>
          <p:spPr>
            <a:xfrm rot="16200000">
              <a:off x="2046385" y="3449817"/>
              <a:ext cx="1387329" cy="609599"/>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i="1" dirty="0" smtClean="0">
                  <a:solidFill>
                    <a:prstClr val="black"/>
                  </a:solidFill>
                </a:rPr>
                <a:t>Memory Controller</a:t>
              </a:r>
              <a:endParaRPr lang="en-US" sz="2000" b="1" i="1" dirty="0">
                <a:solidFill>
                  <a:prstClr val="black"/>
                </a:solidFill>
              </a:endParaRPr>
            </a:p>
          </p:txBody>
        </p:sp>
        <p:grpSp>
          <p:nvGrpSpPr>
            <p:cNvPr id="26" name="DRAM"/>
            <p:cNvGrpSpPr/>
            <p:nvPr/>
          </p:nvGrpSpPr>
          <p:grpSpPr>
            <a:xfrm>
              <a:off x="5029200" y="1322983"/>
              <a:ext cx="990600" cy="1758442"/>
              <a:chOff x="4723269" y="2353890"/>
              <a:chExt cx="3277726" cy="1758442"/>
            </a:xfrm>
          </p:grpSpPr>
          <p:sp>
            <p:nvSpPr>
              <p:cNvPr id="27" name="DRAM"/>
              <p:cNvSpPr/>
              <p:nvPr/>
            </p:nvSpPr>
            <p:spPr>
              <a:xfrm>
                <a:off x="4723272" y="2353890"/>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sp>
            <p:nvSpPr>
              <p:cNvPr id="28" name="DRAM"/>
              <p:cNvSpPr/>
              <p:nvPr/>
            </p:nvSpPr>
            <p:spPr>
              <a:xfrm>
                <a:off x="4723272" y="23538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i="1" dirty="0" smtClean="0">
                    <a:solidFill>
                      <a:prstClr val="black"/>
                    </a:solidFill>
                  </a:rPr>
                  <a:t>Bank 7</a:t>
                </a:r>
                <a:endParaRPr lang="en-US" sz="2000" b="1" i="1" dirty="0">
                  <a:solidFill>
                    <a:prstClr val="black"/>
                  </a:solidFill>
                </a:endParaRPr>
              </a:p>
            </p:txBody>
          </p:sp>
          <p:sp>
            <p:nvSpPr>
              <p:cNvPr id="29" name="DRAM"/>
              <p:cNvSpPr/>
              <p:nvPr/>
            </p:nvSpPr>
            <p:spPr>
              <a:xfrm>
                <a:off x="4723269" y="2792399"/>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sp>
            <p:nvSpPr>
              <p:cNvPr id="30" name="DRAM"/>
              <p:cNvSpPr/>
              <p:nvPr/>
            </p:nvSpPr>
            <p:spPr>
              <a:xfrm>
                <a:off x="4723272" y="3230908"/>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i="1" dirty="0" smtClean="0">
                    <a:solidFill>
                      <a:prstClr val="black"/>
                    </a:solidFill>
                  </a:rPr>
                  <a:t>Bank 1</a:t>
                </a:r>
                <a:endParaRPr lang="en-US" sz="2000" b="1" i="1" dirty="0">
                  <a:solidFill>
                    <a:prstClr val="black"/>
                  </a:solidFill>
                </a:endParaRPr>
              </a:p>
            </p:txBody>
          </p:sp>
          <p:sp>
            <p:nvSpPr>
              <p:cNvPr id="31" name="DRAM"/>
              <p:cNvSpPr/>
              <p:nvPr/>
            </p:nvSpPr>
            <p:spPr>
              <a:xfrm>
                <a:off x="4723269" y="367342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i="1" dirty="0" smtClean="0">
                    <a:solidFill>
                      <a:prstClr val="black"/>
                    </a:solidFill>
                  </a:rPr>
                  <a:t>Bank 0</a:t>
                </a:r>
                <a:endParaRPr lang="en-US" sz="2000" b="1" i="1" dirty="0">
                  <a:solidFill>
                    <a:prstClr val="black"/>
                  </a:solidFill>
                </a:endParaRPr>
              </a:p>
            </p:txBody>
          </p:sp>
          <p:sp>
            <p:nvSpPr>
              <p:cNvPr id="32" name="TextBox 31"/>
              <p:cNvSpPr txBox="1"/>
              <p:nvPr/>
            </p:nvSpPr>
            <p:spPr>
              <a:xfrm rot="5400000">
                <a:off x="6827251" y="2515194"/>
                <a:ext cx="343364" cy="992920"/>
              </a:xfrm>
              <a:prstGeom prst="rect">
                <a:avLst/>
              </a:prstGeom>
              <a:noFill/>
            </p:spPr>
            <p:txBody>
              <a:bodyPr wrap="none" rtlCol="0">
                <a:spAutoFit/>
              </a:bodyPr>
              <a:lstStyle/>
              <a:p>
                <a:r>
                  <a:rPr lang="en-US" dirty="0" smtClean="0">
                    <a:solidFill>
                      <a:prstClr val="black"/>
                    </a:solidFill>
                  </a:rPr>
                  <a:t>…</a:t>
                </a:r>
                <a:endParaRPr lang="en-US" dirty="0">
                  <a:solidFill>
                    <a:prstClr val="black"/>
                  </a:solidFill>
                </a:endParaRPr>
              </a:p>
            </p:txBody>
          </p:sp>
        </p:grpSp>
        <p:grpSp>
          <p:nvGrpSpPr>
            <p:cNvPr id="47" name="DRAM"/>
            <p:cNvGrpSpPr/>
            <p:nvPr/>
          </p:nvGrpSpPr>
          <p:grpSpPr>
            <a:xfrm>
              <a:off x="6778649" y="1320780"/>
              <a:ext cx="990600" cy="1758442"/>
              <a:chOff x="4723269" y="2353890"/>
              <a:chExt cx="3277726" cy="1758442"/>
            </a:xfrm>
          </p:grpSpPr>
          <p:sp>
            <p:nvSpPr>
              <p:cNvPr id="48" name="DRAM"/>
              <p:cNvSpPr/>
              <p:nvPr/>
            </p:nvSpPr>
            <p:spPr>
              <a:xfrm>
                <a:off x="4723272" y="2353890"/>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sp>
            <p:nvSpPr>
              <p:cNvPr id="49" name="DRAM"/>
              <p:cNvSpPr/>
              <p:nvPr/>
            </p:nvSpPr>
            <p:spPr>
              <a:xfrm>
                <a:off x="4723272" y="23538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sp>
            <p:nvSpPr>
              <p:cNvPr id="50" name="DRAM"/>
              <p:cNvSpPr/>
              <p:nvPr/>
            </p:nvSpPr>
            <p:spPr>
              <a:xfrm>
                <a:off x="4723269" y="2792399"/>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sp>
            <p:nvSpPr>
              <p:cNvPr id="51" name="DRAM"/>
              <p:cNvSpPr/>
              <p:nvPr/>
            </p:nvSpPr>
            <p:spPr>
              <a:xfrm>
                <a:off x="4723272" y="3230908"/>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sp>
            <p:nvSpPr>
              <p:cNvPr id="52" name="DRAM"/>
              <p:cNvSpPr/>
              <p:nvPr/>
            </p:nvSpPr>
            <p:spPr>
              <a:xfrm>
                <a:off x="4723269" y="367342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grpSp>
        <p:sp>
          <p:nvSpPr>
            <p:cNvPr id="54" name="Rectangle 53"/>
            <p:cNvSpPr/>
            <p:nvPr/>
          </p:nvSpPr>
          <p:spPr>
            <a:xfrm>
              <a:off x="6050279" y="2470189"/>
              <a:ext cx="728371" cy="914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5" name="Left-Right Arrow 54"/>
            <p:cNvSpPr/>
            <p:nvPr/>
          </p:nvSpPr>
          <p:spPr>
            <a:xfrm>
              <a:off x="3125061" y="3437091"/>
              <a:ext cx="1743074" cy="685798"/>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nvGrpSpPr>
            <p:cNvPr id="56" name="DRAM"/>
            <p:cNvGrpSpPr/>
            <p:nvPr/>
          </p:nvGrpSpPr>
          <p:grpSpPr>
            <a:xfrm>
              <a:off x="5029200" y="3316951"/>
              <a:ext cx="990600" cy="1758442"/>
              <a:chOff x="4723269" y="2353890"/>
              <a:chExt cx="3277726" cy="1758442"/>
            </a:xfrm>
          </p:grpSpPr>
          <p:sp>
            <p:nvSpPr>
              <p:cNvPr id="60" name="DRAM"/>
              <p:cNvSpPr/>
              <p:nvPr/>
            </p:nvSpPr>
            <p:spPr>
              <a:xfrm>
                <a:off x="4723272" y="2353890"/>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sp>
            <p:nvSpPr>
              <p:cNvPr id="61" name="DRAM"/>
              <p:cNvSpPr/>
              <p:nvPr/>
            </p:nvSpPr>
            <p:spPr>
              <a:xfrm>
                <a:off x="4723272" y="23538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sp>
            <p:nvSpPr>
              <p:cNvPr id="62" name="DRAM"/>
              <p:cNvSpPr/>
              <p:nvPr/>
            </p:nvSpPr>
            <p:spPr>
              <a:xfrm>
                <a:off x="4723269" y="2792399"/>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sp>
            <p:nvSpPr>
              <p:cNvPr id="63" name="DRAM"/>
              <p:cNvSpPr/>
              <p:nvPr/>
            </p:nvSpPr>
            <p:spPr>
              <a:xfrm>
                <a:off x="4723272" y="3230908"/>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sp>
            <p:nvSpPr>
              <p:cNvPr id="64" name="DRAM"/>
              <p:cNvSpPr/>
              <p:nvPr/>
            </p:nvSpPr>
            <p:spPr>
              <a:xfrm>
                <a:off x="4723269" y="367342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grpSp>
        <p:grpSp>
          <p:nvGrpSpPr>
            <p:cNvPr id="66" name="DRAM"/>
            <p:cNvGrpSpPr/>
            <p:nvPr/>
          </p:nvGrpSpPr>
          <p:grpSpPr>
            <a:xfrm>
              <a:off x="6778650" y="3314748"/>
              <a:ext cx="990600" cy="1758442"/>
              <a:chOff x="4723269" y="2353890"/>
              <a:chExt cx="3277726" cy="1758442"/>
            </a:xfrm>
          </p:grpSpPr>
          <p:sp>
            <p:nvSpPr>
              <p:cNvPr id="67" name="DRAM"/>
              <p:cNvSpPr/>
              <p:nvPr/>
            </p:nvSpPr>
            <p:spPr>
              <a:xfrm>
                <a:off x="4723272" y="2353890"/>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sp>
            <p:nvSpPr>
              <p:cNvPr id="68" name="DRAM"/>
              <p:cNvSpPr/>
              <p:nvPr/>
            </p:nvSpPr>
            <p:spPr>
              <a:xfrm>
                <a:off x="4723272" y="23538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sp>
            <p:nvSpPr>
              <p:cNvPr id="69" name="DRAM"/>
              <p:cNvSpPr/>
              <p:nvPr/>
            </p:nvSpPr>
            <p:spPr>
              <a:xfrm>
                <a:off x="4723269" y="2792399"/>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sp>
            <p:nvSpPr>
              <p:cNvPr id="70" name="DRAM"/>
              <p:cNvSpPr/>
              <p:nvPr/>
            </p:nvSpPr>
            <p:spPr>
              <a:xfrm>
                <a:off x="4723272" y="3230908"/>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sp>
            <p:nvSpPr>
              <p:cNvPr id="71" name="DRAM"/>
              <p:cNvSpPr/>
              <p:nvPr/>
            </p:nvSpPr>
            <p:spPr>
              <a:xfrm>
                <a:off x="4723269" y="367342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grpSp>
        <p:sp>
          <p:nvSpPr>
            <p:cNvPr id="72" name="Rectangle 71"/>
            <p:cNvSpPr/>
            <p:nvPr/>
          </p:nvSpPr>
          <p:spPr>
            <a:xfrm>
              <a:off x="6050279" y="4041474"/>
              <a:ext cx="728371" cy="914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Rounded Rectangle 9"/>
            <p:cNvSpPr/>
            <p:nvPr/>
          </p:nvSpPr>
          <p:spPr>
            <a:xfrm>
              <a:off x="4876800" y="1175557"/>
              <a:ext cx="1321183" cy="2039230"/>
            </a:xfrm>
            <a:prstGeom prst="roundRect">
              <a:avLst/>
            </a:prstGeom>
            <a:noFill/>
            <a:ln>
              <a:solidFill>
                <a:schemeClr val="accent3">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42" name="R"/>
          <p:cNvSpPr/>
          <p:nvPr/>
        </p:nvSpPr>
        <p:spPr>
          <a:xfrm>
            <a:off x="1143000" y="4648200"/>
            <a:ext cx="2743200" cy="388936"/>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i="1" dirty="0" smtClean="0">
                <a:solidFill>
                  <a:prstClr val="black"/>
                </a:solidFill>
              </a:rPr>
              <a:t>L1 $: 32KB</a:t>
            </a:r>
          </a:p>
          <a:p>
            <a:r>
              <a:rPr lang="en-US" sz="2000" b="1" i="1" dirty="0" smtClean="0">
                <a:solidFill>
                  <a:prstClr val="black"/>
                </a:solidFill>
              </a:rPr>
              <a:t>L2 $: 512KB/core</a:t>
            </a:r>
            <a:endParaRPr lang="en-US" sz="2000" b="1" i="1" dirty="0">
              <a:solidFill>
                <a:prstClr val="black"/>
              </a:solidFill>
            </a:endParaRPr>
          </a:p>
        </p:txBody>
      </p:sp>
    </p:spTree>
    <p:extLst>
      <p:ext uri="{BB962C8B-B14F-4D97-AF65-F5344CB8AC3E}">
        <p14:creationId xmlns:p14="http://schemas.microsoft.com/office/powerpoint/2010/main" val="3765333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Comparison Points</a:t>
            </a:r>
            <a:endParaRPr lang="en-US" dirty="0"/>
          </a:p>
        </p:txBody>
      </p:sp>
      <p:sp>
        <p:nvSpPr>
          <p:cNvPr id="3" name="Content Placeholder 2"/>
          <p:cNvSpPr>
            <a:spLocks noGrp="1"/>
          </p:cNvSpPr>
          <p:nvPr>
            <p:ph idx="1"/>
          </p:nvPr>
        </p:nvSpPr>
        <p:spPr/>
        <p:txBody>
          <a:bodyPr>
            <a:normAutofit lnSpcReduction="10000"/>
          </a:bodyPr>
          <a:lstStyle/>
          <a:p>
            <a:r>
              <a:rPr lang="en-US" b="1" dirty="0" smtClean="0"/>
              <a:t>All-bank refresh </a:t>
            </a:r>
            <a:r>
              <a:rPr lang="en-US" dirty="0" smtClean="0"/>
              <a:t>[DDR3, LPDDR3, …]</a:t>
            </a:r>
          </a:p>
          <a:p>
            <a:endParaRPr lang="en-US" dirty="0" smtClean="0"/>
          </a:p>
          <a:p>
            <a:r>
              <a:rPr lang="en-US" b="1" dirty="0" smtClean="0"/>
              <a:t>Per-bank refresh </a:t>
            </a:r>
            <a:r>
              <a:rPr lang="en-US" dirty="0" smtClean="0"/>
              <a:t>[LPDDR3]</a:t>
            </a:r>
          </a:p>
          <a:p>
            <a:endParaRPr lang="en-US" dirty="0" smtClean="0"/>
          </a:p>
          <a:p>
            <a:r>
              <a:rPr lang="en-US" b="1" dirty="0" smtClean="0"/>
              <a:t>Elastic refresh </a:t>
            </a:r>
            <a:r>
              <a:rPr lang="en-US" dirty="0" smtClean="0"/>
              <a:t>[</a:t>
            </a:r>
            <a:r>
              <a:rPr lang="en-US" dirty="0" err="1" smtClean="0"/>
              <a:t>Stuecheli</a:t>
            </a:r>
            <a:r>
              <a:rPr lang="en-US" dirty="0" smtClean="0"/>
              <a:t> et al., MICRO ‘10]:</a:t>
            </a:r>
          </a:p>
          <a:p>
            <a:pPr lvl="1"/>
            <a:r>
              <a:rPr lang="en-US" dirty="0" smtClean="0"/>
              <a:t>Postpones refreshes by a time delay based on the predicted rank idle time to avoid interference on memory requests</a:t>
            </a:r>
          </a:p>
          <a:p>
            <a:pPr lvl="1"/>
            <a:r>
              <a:rPr lang="en-US" dirty="0" smtClean="0">
                <a:solidFill>
                  <a:srgbClr val="FF0000"/>
                </a:solidFill>
              </a:rPr>
              <a:t>Proposed to schedule all-bank refreshes without exploiting per-bank refreshes</a:t>
            </a:r>
          </a:p>
          <a:p>
            <a:pPr lvl="1"/>
            <a:r>
              <a:rPr lang="en-US" dirty="0" smtClean="0">
                <a:solidFill>
                  <a:srgbClr val="FF0000"/>
                </a:solidFill>
              </a:rPr>
              <a:t>Cannot parallelize refreshes and accesses within a rank</a:t>
            </a:r>
          </a:p>
          <a:p>
            <a:pPr marL="457200" lvl="1" indent="0">
              <a:buNone/>
            </a:pPr>
            <a:endParaRPr lang="en-US" dirty="0" smtClean="0"/>
          </a:p>
          <a:p>
            <a:r>
              <a:rPr lang="en-US" b="1" dirty="0" smtClean="0"/>
              <a:t>Ideal (</a:t>
            </a:r>
            <a:r>
              <a:rPr lang="en-US" b="1" dirty="0"/>
              <a:t>n</a:t>
            </a:r>
            <a:r>
              <a:rPr lang="en-US" b="1" dirty="0" smtClean="0"/>
              <a:t>o refresh)</a:t>
            </a:r>
            <a:endParaRPr lang="en-US" b="1" dirty="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rPr>
              <a:pPr/>
              <a:t>394</a:t>
            </a:fld>
            <a:endParaRPr lang="en-US" dirty="0">
              <a:solidFill>
                <a:prstClr val="black"/>
              </a:solidFill>
            </a:endParaRPr>
          </a:p>
        </p:txBody>
      </p:sp>
    </p:spTree>
    <p:extLst>
      <p:ext uri="{BB962C8B-B14F-4D97-AF65-F5344CB8AC3E}">
        <p14:creationId xmlns:p14="http://schemas.microsoft.com/office/powerpoint/2010/main" val="1032292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 name="Chart 26"/>
          <p:cNvGraphicFramePr>
            <a:graphicFrameLocks/>
          </p:cNvGraphicFramePr>
          <p:nvPr>
            <p:extLst/>
          </p:nvPr>
        </p:nvGraphicFramePr>
        <p:xfrm>
          <a:off x="381000" y="1023945"/>
          <a:ext cx="8534400" cy="4810110"/>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lstStyle/>
          <a:p>
            <a:r>
              <a:rPr lang="en-US" dirty="0" smtClean="0"/>
              <a:t>System Performance</a:t>
            </a:r>
            <a:endParaRPr lang="en-US" dirty="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rPr>
              <a:pPr/>
              <a:t>395</a:t>
            </a:fld>
            <a:endParaRPr lang="en-US" dirty="0">
              <a:solidFill>
                <a:prstClr val="black"/>
              </a:solidFill>
            </a:endParaRPr>
          </a:p>
        </p:txBody>
      </p:sp>
      <p:grpSp>
        <p:nvGrpSpPr>
          <p:cNvPr id="20" name="DS"/>
          <p:cNvGrpSpPr/>
          <p:nvPr/>
        </p:nvGrpSpPr>
        <p:grpSpPr>
          <a:xfrm>
            <a:off x="2438400" y="1084560"/>
            <a:ext cx="4545125" cy="461665"/>
            <a:chOff x="2438400" y="1154668"/>
            <a:chExt cx="4545125" cy="461665"/>
          </a:xfrm>
        </p:grpSpPr>
        <p:sp>
          <p:nvSpPr>
            <p:cNvPr id="21" name="TextBox 20"/>
            <p:cNvSpPr txBox="1"/>
            <p:nvPr/>
          </p:nvSpPr>
          <p:spPr>
            <a:xfrm>
              <a:off x="2438400" y="1154668"/>
              <a:ext cx="806631" cy="461665"/>
            </a:xfrm>
            <a:prstGeom prst="rect">
              <a:avLst/>
            </a:prstGeom>
            <a:noFill/>
          </p:spPr>
          <p:txBody>
            <a:bodyPr wrap="none" rtlCol="0">
              <a:spAutoFit/>
            </a:bodyPr>
            <a:lstStyle/>
            <a:p>
              <a:r>
                <a:rPr lang="en-US" sz="2400" dirty="0" smtClean="0">
                  <a:solidFill>
                    <a:srgbClr val="F79646"/>
                  </a:solidFill>
                </a:rPr>
                <a:t>7.9%</a:t>
              </a:r>
              <a:endParaRPr lang="en-US" sz="2400" dirty="0">
                <a:solidFill>
                  <a:srgbClr val="F79646"/>
                </a:solidFill>
              </a:endParaRPr>
            </a:p>
          </p:txBody>
        </p:sp>
        <p:sp>
          <p:nvSpPr>
            <p:cNvPr id="22" name="TextBox 21"/>
            <p:cNvSpPr txBox="1"/>
            <p:nvPr/>
          </p:nvSpPr>
          <p:spPr>
            <a:xfrm>
              <a:off x="4191000" y="1154668"/>
              <a:ext cx="963725" cy="461665"/>
            </a:xfrm>
            <a:prstGeom prst="rect">
              <a:avLst/>
            </a:prstGeom>
            <a:noFill/>
          </p:spPr>
          <p:txBody>
            <a:bodyPr wrap="none" rtlCol="0">
              <a:spAutoFit/>
            </a:bodyPr>
            <a:lstStyle/>
            <a:p>
              <a:r>
                <a:rPr lang="en-US" sz="2400" dirty="0" smtClean="0">
                  <a:solidFill>
                    <a:srgbClr val="F79646"/>
                  </a:solidFill>
                </a:rPr>
                <a:t>12.3%</a:t>
              </a:r>
              <a:endParaRPr lang="en-US" sz="2400" dirty="0">
                <a:solidFill>
                  <a:srgbClr val="F79646"/>
                </a:solidFill>
              </a:endParaRPr>
            </a:p>
          </p:txBody>
        </p:sp>
        <p:sp>
          <p:nvSpPr>
            <p:cNvPr id="23" name="TextBox 22"/>
            <p:cNvSpPr txBox="1"/>
            <p:nvPr/>
          </p:nvSpPr>
          <p:spPr>
            <a:xfrm>
              <a:off x="6019800" y="1154668"/>
              <a:ext cx="963725" cy="461665"/>
            </a:xfrm>
            <a:prstGeom prst="rect">
              <a:avLst/>
            </a:prstGeom>
            <a:noFill/>
          </p:spPr>
          <p:txBody>
            <a:bodyPr wrap="none" rtlCol="0">
              <a:spAutoFit/>
            </a:bodyPr>
            <a:lstStyle/>
            <a:p>
              <a:r>
                <a:rPr lang="en-US" sz="2400" dirty="0" smtClean="0">
                  <a:solidFill>
                    <a:srgbClr val="F79646"/>
                  </a:solidFill>
                </a:rPr>
                <a:t>20.2%</a:t>
              </a:r>
              <a:endParaRPr lang="en-US" sz="2400" dirty="0">
                <a:solidFill>
                  <a:srgbClr val="F79646"/>
                </a:solidFill>
              </a:endParaRPr>
            </a:p>
          </p:txBody>
        </p:sp>
      </p:grpSp>
      <p:sp>
        <p:nvSpPr>
          <p:cNvPr id="15" name="Rounded Rectangle 14"/>
          <p:cNvSpPr/>
          <p:nvPr/>
        </p:nvSpPr>
        <p:spPr>
          <a:xfrm>
            <a:off x="533400" y="5410200"/>
            <a:ext cx="7854167" cy="869950"/>
          </a:xfrm>
          <a:prstGeom prst="roundRect">
            <a:avLst>
              <a:gd name="adj" fmla="val 0"/>
            </a:avLst>
          </a:prstGeom>
          <a:solidFill>
            <a:srgbClr val="064F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i="1" dirty="0">
                <a:solidFill>
                  <a:prstClr val="white"/>
                </a:solidFill>
              </a:rPr>
              <a:t>1</a:t>
            </a:r>
            <a:r>
              <a:rPr lang="en-US" sz="2800" i="1" dirty="0" smtClean="0">
                <a:solidFill>
                  <a:prstClr val="white"/>
                </a:solidFill>
              </a:rPr>
              <a:t>. Both DARP &amp; SARP provide performance gains and combining them (DSARP) improves even more</a:t>
            </a:r>
            <a:endParaRPr lang="en-US" sz="2800" i="1" dirty="0">
              <a:solidFill>
                <a:prstClr val="white"/>
              </a:solidFill>
            </a:endParaRPr>
          </a:p>
        </p:txBody>
      </p:sp>
      <p:sp>
        <p:nvSpPr>
          <p:cNvPr id="11" name="Rounded Rectangle 10"/>
          <p:cNvSpPr/>
          <p:nvPr/>
        </p:nvSpPr>
        <p:spPr>
          <a:xfrm>
            <a:off x="533400" y="5410200"/>
            <a:ext cx="7848600" cy="869950"/>
          </a:xfrm>
          <a:prstGeom prst="roundRect">
            <a:avLst>
              <a:gd name="adj" fmla="val 0"/>
            </a:avLst>
          </a:prstGeom>
          <a:solidFill>
            <a:srgbClr val="064F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i="1" dirty="0">
                <a:solidFill>
                  <a:prstClr val="white"/>
                </a:solidFill>
              </a:rPr>
              <a:t>2</a:t>
            </a:r>
            <a:r>
              <a:rPr lang="en-US" sz="2600" i="1" dirty="0" smtClean="0">
                <a:solidFill>
                  <a:prstClr val="white"/>
                </a:solidFill>
              </a:rPr>
              <a:t>. Consistent </a:t>
            </a:r>
            <a:r>
              <a:rPr lang="en-US" sz="2600" i="1" dirty="0">
                <a:solidFill>
                  <a:prstClr val="white"/>
                </a:solidFill>
              </a:rPr>
              <a:t>system performance </a:t>
            </a:r>
            <a:r>
              <a:rPr lang="en-US" sz="2600" i="1" dirty="0" smtClean="0">
                <a:solidFill>
                  <a:prstClr val="white"/>
                </a:solidFill>
              </a:rPr>
              <a:t>improvement across DRAM densities (</a:t>
            </a:r>
            <a:r>
              <a:rPr lang="en-US" sz="2600" i="1" dirty="0">
                <a:solidFill>
                  <a:prstClr val="white"/>
                </a:solidFill>
              </a:rPr>
              <a:t>within </a:t>
            </a:r>
            <a:r>
              <a:rPr lang="en-US" sz="2600" b="1" i="1" dirty="0">
                <a:solidFill>
                  <a:prstClr val="white"/>
                </a:solidFill>
              </a:rPr>
              <a:t>0.9%, 1.2%, and 3.8% </a:t>
            </a:r>
            <a:r>
              <a:rPr lang="en-US" sz="2600" i="1" dirty="0">
                <a:solidFill>
                  <a:prstClr val="white"/>
                </a:solidFill>
              </a:rPr>
              <a:t>of ideal)</a:t>
            </a:r>
          </a:p>
        </p:txBody>
      </p:sp>
    </p:spTree>
    <p:extLst>
      <p:ext uri="{BB962C8B-B14F-4D97-AF65-F5344CB8AC3E}">
        <p14:creationId xmlns:p14="http://schemas.microsoft.com/office/powerpoint/2010/main" val="16564106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graphicEl>
                                              <a:chart seriesIdx="3" categoryIdx="-4" bldStep="series"/>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
                                            <p:graphicEl>
                                              <a:chart seriesIdx="4" categoryIdx="-4" bldStep="series"/>
                                            </p:graphic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7">
                                            <p:graphicEl>
                                              <a:chart seriesIdx="5" categoryIdx="-4" bldStep="series"/>
                                            </p:graphic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childTnLst>
                                </p:cTn>
                              </p:par>
                              <p:par>
                                <p:cTn id="17" presetID="1" presetClass="entr" presetSubtype="0" fill="hold" grpId="0" nodeType="withEffect">
                                  <p:stCondLst>
                                    <p:cond delay="1500"/>
                                  </p:stCondLst>
                                  <p:childTnLst>
                                    <p:set>
                                      <p:cBhvr>
                                        <p:cTn id="18" dur="1" fill="hold">
                                          <p:stCondLst>
                                            <p:cond delay="0"/>
                                          </p:stCondLst>
                                        </p:cTn>
                                        <p:tgtEl>
                                          <p:spTgt spid="27">
                                            <p:graphicEl>
                                              <a:chart seriesIdx="6" categoryIdx="-4" bldStep="series"/>
                                            </p:graphic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7" grpId="0">
        <p:bldSub>
          <a:bldChart bld="series"/>
        </p:bldSub>
      </p:bldGraphic>
      <p:bldP spid="15" grpId="0" animBg="1"/>
      <p:bldP spid="11" grpId="0" animBg="1"/>
    </p:bld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Energy Efficiency</a:t>
            </a:r>
            <a:endParaRPr lang="en-US" dirty="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rPr>
              <a:pPr/>
              <a:t>396</a:t>
            </a:fld>
            <a:endParaRPr lang="en-US" dirty="0">
              <a:solidFill>
                <a:prstClr val="black"/>
              </a:solidFill>
            </a:endParaRPr>
          </a:p>
        </p:txBody>
      </p:sp>
      <p:grpSp>
        <p:nvGrpSpPr>
          <p:cNvPr id="6" name="DS"/>
          <p:cNvGrpSpPr/>
          <p:nvPr/>
        </p:nvGrpSpPr>
        <p:grpSpPr>
          <a:xfrm>
            <a:off x="2590800" y="1367135"/>
            <a:ext cx="4495800" cy="690265"/>
            <a:chOff x="2438400" y="1302603"/>
            <a:chExt cx="4495800" cy="690265"/>
          </a:xfrm>
        </p:grpSpPr>
        <p:sp>
          <p:nvSpPr>
            <p:cNvPr id="7" name="TextBox 6"/>
            <p:cNvSpPr txBox="1"/>
            <p:nvPr/>
          </p:nvSpPr>
          <p:spPr>
            <a:xfrm>
              <a:off x="2438400" y="1531203"/>
              <a:ext cx="806631" cy="461665"/>
            </a:xfrm>
            <a:prstGeom prst="rect">
              <a:avLst/>
            </a:prstGeom>
            <a:noFill/>
          </p:spPr>
          <p:txBody>
            <a:bodyPr wrap="none" rtlCol="0">
              <a:spAutoFit/>
            </a:bodyPr>
            <a:lstStyle/>
            <a:p>
              <a:r>
                <a:rPr lang="en-US" sz="2400" dirty="0" smtClean="0">
                  <a:solidFill>
                    <a:srgbClr val="F79646"/>
                  </a:solidFill>
                </a:rPr>
                <a:t>3.0%</a:t>
              </a:r>
              <a:endParaRPr lang="en-US" sz="2400" dirty="0">
                <a:solidFill>
                  <a:srgbClr val="F79646"/>
                </a:solidFill>
              </a:endParaRPr>
            </a:p>
          </p:txBody>
        </p:sp>
        <p:sp>
          <p:nvSpPr>
            <p:cNvPr id="8" name="TextBox 7"/>
            <p:cNvSpPr txBox="1"/>
            <p:nvPr/>
          </p:nvSpPr>
          <p:spPr>
            <a:xfrm>
              <a:off x="4298769" y="1383268"/>
              <a:ext cx="806631" cy="461665"/>
            </a:xfrm>
            <a:prstGeom prst="rect">
              <a:avLst/>
            </a:prstGeom>
            <a:noFill/>
          </p:spPr>
          <p:txBody>
            <a:bodyPr wrap="none" rtlCol="0">
              <a:spAutoFit/>
            </a:bodyPr>
            <a:lstStyle/>
            <a:p>
              <a:r>
                <a:rPr lang="en-US" sz="2400" dirty="0" smtClean="0">
                  <a:solidFill>
                    <a:srgbClr val="F79646"/>
                  </a:solidFill>
                </a:rPr>
                <a:t>5.2%</a:t>
              </a:r>
              <a:endParaRPr lang="en-US" sz="2400" dirty="0">
                <a:solidFill>
                  <a:srgbClr val="F79646"/>
                </a:solidFill>
              </a:endParaRPr>
            </a:p>
          </p:txBody>
        </p:sp>
        <p:sp>
          <p:nvSpPr>
            <p:cNvPr id="9" name="TextBox 8"/>
            <p:cNvSpPr txBox="1"/>
            <p:nvPr/>
          </p:nvSpPr>
          <p:spPr>
            <a:xfrm>
              <a:off x="6127569" y="1302603"/>
              <a:ext cx="806631" cy="461665"/>
            </a:xfrm>
            <a:prstGeom prst="rect">
              <a:avLst/>
            </a:prstGeom>
            <a:noFill/>
          </p:spPr>
          <p:txBody>
            <a:bodyPr wrap="none" rtlCol="0">
              <a:spAutoFit/>
            </a:bodyPr>
            <a:lstStyle/>
            <a:p>
              <a:r>
                <a:rPr lang="en-US" sz="2400" dirty="0" smtClean="0">
                  <a:solidFill>
                    <a:srgbClr val="F79646"/>
                  </a:solidFill>
                </a:rPr>
                <a:t>9.0%</a:t>
              </a:r>
              <a:endParaRPr lang="en-US" sz="2400" dirty="0">
                <a:solidFill>
                  <a:srgbClr val="F79646"/>
                </a:solidFill>
              </a:endParaRPr>
            </a:p>
          </p:txBody>
        </p:sp>
      </p:grpSp>
      <p:sp>
        <p:nvSpPr>
          <p:cNvPr id="10" name="Rounded Rectangle 9"/>
          <p:cNvSpPr/>
          <p:nvPr/>
        </p:nvSpPr>
        <p:spPr>
          <a:xfrm>
            <a:off x="990600" y="5607050"/>
            <a:ext cx="7086600" cy="717550"/>
          </a:xfrm>
          <a:prstGeom prst="roundRect">
            <a:avLst>
              <a:gd name="adj" fmla="val 0"/>
            </a:avLst>
          </a:prstGeom>
          <a:solidFill>
            <a:srgbClr val="064F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i="1" dirty="0" smtClean="0">
                <a:solidFill>
                  <a:prstClr val="white"/>
                </a:solidFill>
              </a:rPr>
              <a:t>Consistent reduction on energy consumption</a:t>
            </a:r>
            <a:endParaRPr lang="en-US" sz="2800" i="1" dirty="0">
              <a:solidFill>
                <a:prstClr val="white"/>
              </a:solidFill>
            </a:endParaRPr>
          </a:p>
        </p:txBody>
      </p:sp>
      <p:graphicFrame>
        <p:nvGraphicFramePr>
          <p:cNvPr id="11" name="Chart 10"/>
          <p:cNvGraphicFramePr>
            <a:graphicFrameLocks/>
          </p:cNvGraphicFramePr>
          <p:nvPr>
            <p:extLst/>
          </p:nvPr>
        </p:nvGraphicFramePr>
        <p:xfrm>
          <a:off x="533400" y="1219200"/>
          <a:ext cx="8068397" cy="481011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4109016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300" dirty="0" smtClean="0"/>
              <a:t>More Information on Refresh-Access Parallelization</a:t>
            </a:r>
            <a:endParaRPr lang="en-US" sz="3300" dirty="0"/>
          </a:p>
        </p:txBody>
      </p:sp>
      <p:sp>
        <p:nvSpPr>
          <p:cNvPr id="3" name="Content Placeholder 2"/>
          <p:cNvSpPr>
            <a:spLocks noGrp="1"/>
          </p:cNvSpPr>
          <p:nvPr>
            <p:ph idx="1"/>
          </p:nvPr>
        </p:nvSpPr>
        <p:spPr>
          <a:xfrm>
            <a:off x="228600" y="980728"/>
            <a:ext cx="8610600" cy="4876800"/>
          </a:xfrm>
        </p:spPr>
        <p:txBody>
          <a:bodyPr/>
          <a:lstStyle/>
          <a:p>
            <a:r>
              <a:rPr lang="en-US" sz="2000" dirty="0"/>
              <a:t>Kevin Chang, Donghyuk Lee, </a:t>
            </a:r>
            <a:r>
              <a:rPr lang="en-US" sz="2000" dirty="0" err="1"/>
              <a:t>Zeshan</a:t>
            </a:r>
            <a:r>
              <a:rPr lang="en-US" sz="2000" dirty="0"/>
              <a:t> </a:t>
            </a:r>
            <a:r>
              <a:rPr lang="en-US" sz="2000" dirty="0" err="1"/>
              <a:t>Chishti</a:t>
            </a:r>
            <a:r>
              <a:rPr lang="en-US" sz="2000" dirty="0"/>
              <a:t>, </a:t>
            </a:r>
            <a:r>
              <a:rPr lang="en-US" sz="2000" dirty="0" err="1"/>
              <a:t>Alaa</a:t>
            </a:r>
            <a:r>
              <a:rPr lang="en-US" sz="2000" dirty="0"/>
              <a:t> </a:t>
            </a:r>
            <a:r>
              <a:rPr lang="en-US" sz="2000" dirty="0" err="1"/>
              <a:t>Alameldeen</a:t>
            </a:r>
            <a:r>
              <a:rPr lang="en-US" sz="2000" dirty="0"/>
              <a:t>, Chris Wilkerson, Yoongu Kim, and Onur Mutlu,</a:t>
            </a:r>
            <a:br>
              <a:rPr lang="en-US" sz="2000" dirty="0"/>
            </a:br>
            <a:r>
              <a:rPr lang="en-US" sz="2000" b="1" dirty="0">
                <a:hlinkClick r:id="rId2"/>
              </a:rPr>
              <a:t>"Improving DRAM Performance by Parallelizing Refreshes with Accesses"</a:t>
            </a:r>
            <a:r>
              <a:rPr lang="en-US" sz="2000" dirty="0"/>
              <a:t> </a:t>
            </a:r>
            <a:br>
              <a:rPr lang="en-US" sz="2000" dirty="0"/>
            </a:br>
            <a:r>
              <a:rPr lang="en-US" sz="2000" i="1" dirty="0"/>
              <a:t>Proceedings of the </a:t>
            </a:r>
            <a:r>
              <a:rPr lang="en-US" sz="2000" i="1" dirty="0">
                <a:hlinkClick r:id="rId3"/>
              </a:rPr>
              <a:t>20th International Symposium on High-Performance Computer Architecture</a:t>
            </a:r>
            <a:r>
              <a:rPr lang="en-US" sz="2000" i="1" dirty="0"/>
              <a:t> (</a:t>
            </a:r>
            <a:r>
              <a:rPr lang="en-US" sz="2000" b="1" i="1" dirty="0"/>
              <a:t>HPCA</a:t>
            </a:r>
            <a:r>
              <a:rPr lang="en-US" sz="2000" i="1" dirty="0"/>
              <a:t>)</a:t>
            </a:r>
            <a:r>
              <a:rPr lang="en-US" sz="2000" dirty="0"/>
              <a:t>, Orlando, FL, February 2014. [</a:t>
            </a:r>
            <a:r>
              <a:rPr lang="en-US" sz="2000" dirty="0">
                <a:hlinkClick r:id="rId4"/>
              </a:rPr>
              <a:t>Summary</a:t>
            </a:r>
            <a:r>
              <a:rPr lang="en-US" sz="2000" dirty="0"/>
              <a:t>] [</a:t>
            </a:r>
            <a:r>
              <a:rPr lang="en-US" sz="2000" dirty="0">
                <a:hlinkClick r:id="rId5"/>
              </a:rPr>
              <a:t>Slides (pptx)</a:t>
            </a:r>
            <a:r>
              <a:rPr lang="en-US" sz="2000" dirty="0"/>
              <a:t> </a:t>
            </a:r>
            <a:r>
              <a:rPr lang="en-US" sz="2000" dirty="0">
                <a:hlinkClick r:id="rId6"/>
              </a:rPr>
              <a:t>(pdf)</a:t>
            </a:r>
            <a:r>
              <a:rPr lang="en-US" sz="2000" dirty="0"/>
              <a:t>] </a:t>
            </a:r>
            <a:endParaRPr lang="en-US" sz="2000"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397</a:t>
            </a:fld>
            <a:endParaRPr lang="en-US" altLang="en-US">
              <a:solidFill>
                <a:srgbClr val="000000"/>
              </a:solidFill>
            </a:endParaRPr>
          </a:p>
        </p:txBody>
      </p:sp>
      <p:pic>
        <p:nvPicPr>
          <p:cNvPr id="5" name="Picture 4"/>
          <p:cNvPicPr>
            <a:picLocks noChangeAspect="1"/>
          </p:cNvPicPr>
          <p:nvPr/>
        </p:nvPicPr>
        <p:blipFill>
          <a:blip r:embed="rId7"/>
          <a:stretch>
            <a:fillRect/>
          </a:stretch>
        </p:blipFill>
        <p:spPr>
          <a:xfrm>
            <a:off x="-108520" y="3804590"/>
            <a:ext cx="9144000" cy="2576738"/>
          </a:xfrm>
          <a:prstGeom prst="rect">
            <a:avLst/>
          </a:prstGeom>
        </p:spPr>
      </p:pic>
    </p:spTree>
    <p:extLst>
      <p:ext uri="{BB962C8B-B14F-4D97-AF65-F5344CB8AC3E}">
        <p14:creationId xmlns:p14="http://schemas.microsoft.com/office/powerpoint/2010/main" val="5090299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Tackling Refresh: Solutions</a:t>
            </a:r>
            <a:endParaRPr lang="en-US" dirty="0"/>
          </a:p>
        </p:txBody>
      </p:sp>
      <p:sp>
        <p:nvSpPr>
          <p:cNvPr id="3" name="Content Placeholder 2"/>
          <p:cNvSpPr>
            <a:spLocks noGrp="1"/>
          </p:cNvSpPr>
          <p:nvPr>
            <p:ph idx="1"/>
          </p:nvPr>
        </p:nvSpPr>
        <p:spPr>
          <a:xfrm>
            <a:off x="228600" y="1196752"/>
            <a:ext cx="8610600" cy="5051648"/>
          </a:xfrm>
        </p:spPr>
        <p:txBody>
          <a:bodyPr/>
          <a:lstStyle/>
          <a:p>
            <a:r>
              <a:rPr lang="en-US" dirty="0">
                <a:solidFill>
                  <a:srgbClr val="0000FF"/>
                </a:solidFill>
              </a:rPr>
              <a:t>Parallelize refreshes with accesses </a:t>
            </a:r>
            <a:r>
              <a:rPr lang="en-US" sz="1800" dirty="0">
                <a:solidFill>
                  <a:srgbClr val="0000FF"/>
                </a:solidFill>
              </a:rPr>
              <a:t>[Chang+ HPCA’14]</a:t>
            </a:r>
          </a:p>
          <a:p>
            <a:endParaRPr lang="en-US" dirty="0" smtClean="0">
              <a:solidFill>
                <a:srgbClr val="0000FF"/>
              </a:solidFill>
            </a:endParaRPr>
          </a:p>
          <a:p>
            <a:r>
              <a:rPr lang="en-US" dirty="0" smtClean="0">
                <a:solidFill>
                  <a:srgbClr val="0000FF"/>
                </a:solidFill>
              </a:rPr>
              <a:t>Eliminate unnecessary refreshes </a:t>
            </a:r>
            <a:r>
              <a:rPr lang="en-US" sz="1800" dirty="0" smtClean="0">
                <a:solidFill>
                  <a:srgbClr val="0000FF"/>
                </a:solidFill>
              </a:rPr>
              <a:t>[Liu+ ISCA’12]</a:t>
            </a:r>
          </a:p>
          <a:p>
            <a:pPr lvl="1"/>
            <a:r>
              <a:rPr lang="en-US" dirty="0" smtClean="0"/>
              <a:t>Exploit device characteristics </a:t>
            </a:r>
          </a:p>
          <a:p>
            <a:pPr lvl="1"/>
            <a:r>
              <a:rPr lang="en-US" dirty="0" smtClean="0"/>
              <a:t>Exploit data and application characteristics</a:t>
            </a:r>
          </a:p>
          <a:p>
            <a:pPr marL="0" indent="0">
              <a:buNone/>
            </a:pPr>
            <a:endParaRPr lang="en-US" dirty="0"/>
          </a:p>
          <a:p>
            <a:r>
              <a:rPr lang="en-US" dirty="0" smtClean="0">
                <a:solidFill>
                  <a:srgbClr val="0000FF"/>
                </a:solidFill>
              </a:rPr>
              <a:t>Reduce refresh rate and </a:t>
            </a:r>
            <a:r>
              <a:rPr lang="en-US" dirty="0" err="1" smtClean="0">
                <a:solidFill>
                  <a:srgbClr val="0000FF"/>
                </a:solidFill>
              </a:rPr>
              <a:t>detect+correct</a:t>
            </a:r>
            <a:r>
              <a:rPr lang="en-US" dirty="0" smtClean="0">
                <a:solidFill>
                  <a:srgbClr val="0000FF"/>
                </a:solidFill>
              </a:rPr>
              <a:t> errors that occur </a:t>
            </a:r>
            <a:r>
              <a:rPr lang="en-US" sz="1800" dirty="0" smtClean="0">
                <a:solidFill>
                  <a:srgbClr val="0000FF"/>
                </a:solidFill>
              </a:rPr>
              <a:t>[Khan+ SIGMETRICS’14]</a:t>
            </a:r>
          </a:p>
          <a:p>
            <a:endParaRPr lang="en-US" dirty="0"/>
          </a:p>
          <a:p>
            <a:r>
              <a:rPr lang="en-US" dirty="0" smtClean="0">
                <a:solidFill>
                  <a:schemeClr val="accent2">
                    <a:lumMod val="75000"/>
                  </a:schemeClr>
                </a:solidFill>
              </a:rPr>
              <a:t>Understand retention time behavior in DRAM </a:t>
            </a:r>
            <a:r>
              <a:rPr lang="en-US" sz="1800" dirty="0" smtClean="0">
                <a:solidFill>
                  <a:schemeClr val="accent2">
                    <a:lumMod val="75000"/>
                  </a:schemeClr>
                </a:solidFill>
              </a:rPr>
              <a:t>[Liu+ ISCA’13]</a:t>
            </a:r>
            <a:endParaRPr lang="en-US" sz="1800" dirty="0">
              <a:solidFill>
                <a:schemeClr val="accent2">
                  <a:lumMod val="75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398</a:t>
            </a:fld>
            <a:endParaRPr lang="en-US" altLang="en-US">
              <a:solidFill>
                <a:srgbClr val="000000"/>
              </a:solidFill>
            </a:endParaRPr>
          </a:p>
        </p:txBody>
      </p:sp>
      <p:sp>
        <p:nvSpPr>
          <p:cNvPr id="5" name="Rectangle 4"/>
          <p:cNvSpPr/>
          <p:nvPr/>
        </p:nvSpPr>
        <p:spPr>
          <a:xfrm>
            <a:off x="539552" y="2036190"/>
            <a:ext cx="6120680" cy="936104"/>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18388019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Most Refreshes Are Unnecessary</a:t>
            </a:r>
            <a:endParaRPr lang="en-US" dirty="0"/>
          </a:p>
        </p:txBody>
      </p:sp>
      <p:sp>
        <p:nvSpPr>
          <p:cNvPr id="3" name="Content Placeholder 2"/>
          <p:cNvSpPr>
            <a:spLocks noGrp="1"/>
          </p:cNvSpPr>
          <p:nvPr>
            <p:ph idx="1"/>
          </p:nvPr>
        </p:nvSpPr>
        <p:spPr/>
        <p:txBody>
          <a:bodyPr/>
          <a:lstStyle/>
          <a:p>
            <a:r>
              <a:rPr lang="en-US" dirty="0" smtClean="0">
                <a:solidFill>
                  <a:srgbClr val="0000FF"/>
                </a:solidFill>
              </a:rPr>
              <a:t>Retention Time Profile of DRAM looks like this:</a:t>
            </a:r>
            <a:endParaRPr lang="en-US" dirty="0">
              <a:solidFill>
                <a:srgbClr val="0000FF"/>
              </a:solidFill>
            </a:endParaRPr>
          </a:p>
        </p:txBody>
      </p:sp>
      <p:sp>
        <p:nvSpPr>
          <p:cNvPr id="4" name="Slide Number Placeholder 3"/>
          <p:cNvSpPr>
            <a:spLocks noGrp="1"/>
          </p:cNvSpPr>
          <p:nvPr>
            <p:ph type="sldNum" sz="quarter" idx="11"/>
          </p:nvPr>
        </p:nvSpPr>
        <p:spPr/>
        <p:txBody>
          <a:bodyPr/>
          <a:lstStyle/>
          <a:p>
            <a:pPr>
              <a:defRPr/>
            </a:pPr>
            <a:fld id="{00786FF2-CC60-CB43-AE88-3EA463621049}" type="slidenum">
              <a:rPr lang="en-US" smtClean="0"/>
              <a:pPr>
                <a:defRPr/>
              </a:pPr>
              <a:t>399</a:t>
            </a:fld>
            <a:endParaRPr lang="en-US"/>
          </a:p>
        </p:txBody>
      </p:sp>
      <p:pic>
        <p:nvPicPr>
          <p:cNvPr id="5" name="Picture 4"/>
          <p:cNvPicPr>
            <a:picLocks noChangeAspect="1"/>
          </p:cNvPicPr>
          <p:nvPr/>
        </p:nvPicPr>
        <p:blipFill>
          <a:blip r:embed="rId2"/>
          <a:stretch>
            <a:fillRect/>
          </a:stretch>
        </p:blipFill>
        <p:spPr>
          <a:xfrm>
            <a:off x="0" y="1864539"/>
            <a:ext cx="9144000" cy="4372773"/>
          </a:xfrm>
          <a:prstGeom prst="rect">
            <a:avLst/>
          </a:prstGeom>
        </p:spPr>
      </p:pic>
    </p:spTree>
    <p:extLst>
      <p:ext uri="{BB962C8B-B14F-4D97-AF65-F5344CB8AC3E}">
        <p14:creationId xmlns:p14="http://schemas.microsoft.com/office/powerpoint/2010/main" val="6644481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62"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166144">
            <a:off x="5944993" y="1201593"/>
            <a:ext cx="2124075" cy="212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58" name="Title 1"/>
          <p:cNvSpPr>
            <a:spLocks noGrp="1"/>
          </p:cNvSpPr>
          <p:nvPr>
            <p:ph type="title"/>
          </p:nvPr>
        </p:nvSpPr>
        <p:spPr/>
        <p:txBody>
          <a:bodyPr/>
          <a:lstStyle/>
          <a:p>
            <a:r>
              <a:rPr lang="en-US" dirty="0">
                <a:latin typeface="Garamond" charset="0"/>
                <a:ea typeface="ＭＳ Ｐゴシック" charset="0"/>
                <a:cs typeface="ＭＳ Ｐゴシック" charset="0"/>
              </a:rPr>
              <a:t>The Main </a:t>
            </a:r>
            <a:r>
              <a:rPr lang="en-US" dirty="0" smtClean="0">
                <a:latin typeface="Garamond" charset="0"/>
                <a:ea typeface="ＭＳ Ｐゴシック" charset="0"/>
                <a:cs typeface="ＭＳ Ｐゴシック" charset="0"/>
              </a:rPr>
              <a:t>Memory</a:t>
            </a:r>
            <a:r>
              <a:rPr lang="en-US" dirty="0">
                <a:latin typeface="Garamond" charset="0"/>
                <a:ea typeface="ＭＳ Ｐゴシック" charset="0"/>
                <a:cs typeface="ＭＳ Ｐゴシック" charset="0"/>
              </a:rPr>
              <a:t> </a:t>
            </a:r>
            <a:r>
              <a:rPr lang="en-US" dirty="0" smtClean="0">
                <a:latin typeface="Garamond" charset="0"/>
                <a:ea typeface="ＭＳ Ｐゴシック" charset="0"/>
                <a:cs typeface="ＭＳ Ｐゴシック" charset="0"/>
              </a:rPr>
              <a:t>System</a:t>
            </a:r>
            <a:endParaRPr lang="en-US" dirty="0">
              <a:latin typeface="Garamond" charset="0"/>
              <a:ea typeface="ＭＳ Ｐゴシック" charset="0"/>
              <a:cs typeface="ＭＳ Ｐゴシック" charset="0"/>
            </a:endParaRPr>
          </a:p>
        </p:txBody>
      </p:sp>
      <p:sp>
        <p:nvSpPr>
          <p:cNvPr id="3" name="Content Placeholder 2"/>
          <p:cNvSpPr>
            <a:spLocks noGrp="1"/>
          </p:cNvSpPr>
          <p:nvPr>
            <p:ph idx="1"/>
          </p:nvPr>
        </p:nvSpPr>
        <p:spPr>
          <a:xfrm>
            <a:off x="228600" y="996950"/>
            <a:ext cx="86106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pPr marL="0" indent="0">
              <a:buNone/>
            </a:pPr>
            <a:endParaRPr lang="en-US" sz="1200"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is a critical component of all computing systems</a:t>
            </a:r>
            <a:r>
              <a:rPr lang="en-US" dirty="0">
                <a:latin typeface="Tahoma" charset="0"/>
                <a:ea typeface="ＭＳ Ｐゴシック" charset="0"/>
                <a:cs typeface="ＭＳ Ｐゴシック" charset="0"/>
              </a:rPr>
              <a:t>: server, mobile, embedded, desktop, sensor</a:t>
            </a: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system must scale </a:t>
            </a:r>
            <a:r>
              <a:rPr lang="en-US" dirty="0">
                <a:latin typeface="Tahoma" charset="0"/>
                <a:ea typeface="ＭＳ Ｐゴシック" charset="0"/>
                <a:cs typeface="ＭＳ Ｐゴシック" charset="0"/>
              </a:rPr>
              <a:t>(in </a:t>
            </a:r>
            <a:r>
              <a:rPr lang="en-US" i="1" dirty="0">
                <a:latin typeface="Tahoma" charset="0"/>
                <a:ea typeface="ＭＳ Ｐゴシック" charset="0"/>
                <a:cs typeface="ＭＳ Ｐゴシック" charset="0"/>
              </a:rPr>
              <a:t>size</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technology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efficiency</a:t>
            </a:r>
            <a:r>
              <a:rPr lang="en-US" dirty="0">
                <a:latin typeface="Tahoma" charset="0"/>
                <a:ea typeface="ＭＳ Ｐゴシック" charset="0"/>
                <a:cs typeface="ＭＳ Ｐゴシック" charset="0"/>
              </a:rPr>
              <a:t>, </a:t>
            </a:r>
            <a:r>
              <a:rPr lang="en-US" i="1" dirty="0" smtClean="0">
                <a:latin typeface="Tahoma" charset="0"/>
                <a:ea typeface="ＭＳ Ｐゴシック" charset="0"/>
                <a:cs typeface="ＭＳ Ｐゴシック" charset="0"/>
              </a:rPr>
              <a:t>cost</a:t>
            </a:r>
            <a:r>
              <a:rPr lang="en-US" dirty="0" smtClean="0">
                <a:latin typeface="Tahoma" charset="0"/>
                <a:ea typeface="ＭＳ Ｐゴシック" charset="0"/>
                <a:cs typeface="ＭＳ Ｐゴシック" charset="0"/>
              </a:rPr>
              <a:t>, and </a:t>
            </a:r>
            <a:r>
              <a:rPr lang="en-US" i="1" dirty="0" smtClean="0">
                <a:latin typeface="Tahoma" charset="0"/>
                <a:ea typeface="ＭＳ Ｐゴシック" charset="0"/>
                <a:cs typeface="ＭＳ Ｐゴシック" charset="0"/>
              </a:rPr>
              <a:t>management algorithms</a:t>
            </a:r>
            <a:r>
              <a:rPr lang="en-US" dirty="0" smtClean="0">
                <a:latin typeface="Tahoma" charset="0"/>
                <a:ea typeface="ＭＳ Ｐゴシック" charset="0"/>
                <a:cs typeface="ＭＳ Ｐゴシック" charset="0"/>
              </a:rPr>
              <a:t>) </a:t>
            </a:r>
            <a:r>
              <a:rPr lang="en-US" dirty="0">
                <a:latin typeface="Tahoma" charset="0"/>
                <a:ea typeface="ＭＳ Ｐゴシック" charset="0"/>
                <a:cs typeface="ＭＳ Ｐゴシック" charset="0"/>
              </a:rPr>
              <a:t>to maintain performance growth and technology scaling benefits</a:t>
            </a:r>
          </a:p>
        </p:txBody>
      </p:sp>
      <p:sp>
        <p:nvSpPr>
          <p:cNvPr id="19460"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330F078-BF11-6B47-89B1-D774F4018531}" type="slidenum">
              <a:rPr lang="en-US" sz="1600">
                <a:solidFill>
                  <a:srgbClr val="000000"/>
                </a:solidFill>
                <a:latin typeface="Garamond" charset="0"/>
              </a:rPr>
              <a:pPr eaLnBrk="1" hangingPunct="1"/>
              <a:t>4</a:t>
            </a:fld>
            <a:endParaRPr lang="en-US" sz="1600">
              <a:solidFill>
                <a:srgbClr val="000000"/>
              </a:solidFill>
              <a:latin typeface="Garamond" charset="0"/>
            </a:endParaRPr>
          </a:p>
        </p:txBody>
      </p:sp>
      <p:sp>
        <p:nvSpPr>
          <p:cNvPr id="18" name="AutoShape 25"/>
          <p:cNvSpPr>
            <a:spLocks noChangeArrowheads="1"/>
          </p:cNvSpPr>
          <p:nvPr/>
        </p:nvSpPr>
        <p:spPr bwMode="auto">
          <a:xfrm>
            <a:off x="3190875" y="1166668"/>
            <a:ext cx="2557463" cy="2447925"/>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6" name="Text Box 20" descr="90%"/>
          <p:cNvSpPr txBox="1">
            <a:spLocks noChangeArrowheads="1"/>
          </p:cNvSpPr>
          <p:nvPr/>
        </p:nvSpPr>
        <p:spPr bwMode="auto">
          <a:xfrm>
            <a:off x="3616246" y="2996808"/>
            <a:ext cx="1527335"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Main </a:t>
            </a:r>
            <a:r>
              <a:rPr lang="en-US" kern="0" dirty="0" smtClean="0">
                <a:solidFill>
                  <a:sysClr val="windowText" lastClr="000000"/>
                </a:solidFill>
                <a:latin typeface="Arial" pitchFamily="-107" charset="0"/>
                <a:ea typeface="Arial" pitchFamily="-107" charset="0"/>
                <a:cs typeface="Arial" pitchFamily="-107" charset="0"/>
              </a:rPr>
              <a:t>Memory</a:t>
            </a:r>
            <a:endParaRPr lang="en-US" kern="0" dirty="0">
              <a:solidFill>
                <a:sysClr val="windowText" lastClr="000000"/>
              </a:solidFill>
              <a:latin typeface="Arial" pitchFamily="-107" charset="0"/>
              <a:ea typeface="Arial" pitchFamily="-107" charset="0"/>
              <a:cs typeface="Arial" pitchFamily="-107" charset="0"/>
            </a:endParaRPr>
          </a:p>
        </p:txBody>
      </p:sp>
      <p:sp>
        <p:nvSpPr>
          <p:cNvPr id="27" name="Line 15"/>
          <p:cNvSpPr>
            <a:spLocks noChangeShapeType="1"/>
          </p:cNvSpPr>
          <p:nvPr/>
        </p:nvSpPr>
        <p:spPr bwMode="auto">
          <a:xfrm flipV="1">
            <a:off x="2506663"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9472" name="Text Box 24" descr="90%"/>
          <p:cNvSpPr txBox="1">
            <a:spLocks noChangeArrowheads="1"/>
          </p:cNvSpPr>
          <p:nvPr/>
        </p:nvSpPr>
        <p:spPr bwMode="auto">
          <a:xfrm>
            <a:off x="6049936" y="3020548"/>
            <a:ext cx="2194472" cy="341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smtClean="0">
                <a:solidFill>
                  <a:srgbClr val="000000"/>
                </a:solidFill>
              </a:rPr>
              <a:t>Storage (SSD/HDD)</a:t>
            </a:r>
          </a:p>
        </p:txBody>
      </p:sp>
      <p:sp>
        <p:nvSpPr>
          <p:cNvPr id="20" name="Line 15"/>
          <p:cNvSpPr>
            <a:spLocks noChangeShapeType="1"/>
          </p:cNvSpPr>
          <p:nvPr/>
        </p:nvSpPr>
        <p:spPr bwMode="auto">
          <a:xfrm flipV="1">
            <a:off x="5724128"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pic>
        <p:nvPicPr>
          <p:cNvPr id="23" name="Picture 22" descr="dim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flipV="1">
            <a:off x="3324124" y="1633988"/>
            <a:ext cx="2304256" cy="549297"/>
          </a:xfrm>
          <a:prstGeom prst="rect">
            <a:avLst/>
          </a:prstGeom>
        </p:spPr>
      </p:pic>
      <p:pic>
        <p:nvPicPr>
          <p:cNvPr id="24" name="Picture 23" descr="dim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flipV="1">
            <a:off x="3299596" y="2308826"/>
            <a:ext cx="2304256" cy="549297"/>
          </a:xfrm>
          <a:prstGeom prst="rect">
            <a:avLst/>
          </a:prstGeom>
        </p:spPr>
      </p:pic>
      <p:sp>
        <p:nvSpPr>
          <p:cNvPr id="22" name="Text Box 13" descr="90%"/>
          <p:cNvSpPr txBox="1">
            <a:spLocks noChangeArrowheads="1"/>
          </p:cNvSpPr>
          <p:nvPr/>
        </p:nvSpPr>
        <p:spPr bwMode="auto">
          <a:xfrm>
            <a:off x="1306826" y="3081193"/>
            <a:ext cx="744894"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GPUs</a:t>
            </a:r>
          </a:p>
        </p:txBody>
      </p:sp>
      <p:pic>
        <p:nvPicPr>
          <p:cNvPr id="4" name="Picture 3"/>
          <p:cNvPicPr>
            <a:picLocks noChangeAspect="1"/>
          </p:cNvPicPr>
          <p:nvPr/>
        </p:nvPicPr>
        <p:blipFill>
          <a:blip r:embed="rId4"/>
          <a:stretch>
            <a:fillRect/>
          </a:stretch>
        </p:blipFill>
        <p:spPr>
          <a:xfrm>
            <a:off x="827584" y="1412776"/>
            <a:ext cx="1673534" cy="1655404"/>
          </a:xfrm>
          <a:prstGeom prst="rect">
            <a:avLst/>
          </a:prstGeom>
        </p:spPr>
      </p:pic>
    </p:spTree>
    <p:extLst>
      <p:ext uri="{BB962C8B-B14F-4D97-AF65-F5344CB8AC3E}">
        <p14:creationId xmlns:p14="http://schemas.microsoft.com/office/powerpoint/2010/main" val="514233801"/>
      </p:ext>
    </p:extLst>
  </p:cSld>
  <p:clrMapOvr>
    <a:masterClrMapping/>
  </p:clrMapOvr>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algn="ctr"/>
            <a:r>
              <a:rPr lang="en-US" sz="5000" b="1" dirty="0" smtClean="0">
                <a:solidFill>
                  <a:prstClr val="black">
                    <a:lumMod val="65000"/>
                    <a:lumOff val="35000"/>
                  </a:prstClr>
                </a:solidFill>
                <a:latin typeface="Calibri Light"/>
              </a:rPr>
              <a:t>CPU</a:t>
            </a:r>
            <a:endParaRPr lang="en-US" sz="5000" b="1" dirty="0">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p:nvSpPr>
        <p:spPr>
          <a:xfrm>
            <a:off x="-324544" y="6453336"/>
            <a:ext cx="7056784" cy="369332"/>
          </a:xfrm>
          <a:prstGeom prst="rect">
            <a:avLst/>
          </a:prstGeom>
        </p:spPr>
        <p:txBody>
          <a:bodyPr wrap="square">
            <a:spAutoFit/>
          </a:bodyPr>
          <a:lstStyle/>
          <a:p>
            <a:pPr lvl="1"/>
            <a:r>
              <a:rPr lang="en-US" dirty="0" smtClean="0">
                <a:solidFill>
                  <a:prstClr val="black"/>
                </a:solidFill>
              </a:rPr>
              <a:t>Download from: </a:t>
            </a:r>
            <a:r>
              <a:rPr lang="en-US" dirty="0" smtClean="0">
                <a:solidFill>
                  <a:prstClr val="black"/>
                </a:solidFill>
                <a:hlinkClick r:id="rId6"/>
              </a:rPr>
              <a:t>https</a:t>
            </a:r>
            <a:r>
              <a:rPr lang="en-US" dirty="0">
                <a:solidFill>
                  <a:prstClr val="black"/>
                </a:solidFill>
                <a:hlinkClick r:id="rId6"/>
              </a:rPr>
              <a:t>://github.com/CMU-SAFARI/rowhammer</a:t>
            </a:r>
            <a:r>
              <a:rPr lang="en-US" dirty="0">
                <a:solidFill>
                  <a:prstClr val="black"/>
                </a:solidFill>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algn="ctr"/>
            <a:r>
              <a:rPr lang="en-US" sz="4400" b="1" dirty="0" smtClean="0">
                <a:solidFill>
                  <a:prstClr val="white"/>
                </a:solidFill>
                <a:latin typeface="Calibri Light"/>
              </a:rPr>
              <a:t>DRAM Module</a:t>
            </a:r>
            <a:endParaRPr lang="en-US" sz="4400" b="1" dirty="0">
              <a:solidFill>
                <a:prstClr val="white"/>
              </a:solidFill>
              <a:latin typeface="Calibri Light"/>
            </a:endParaRPr>
          </a:p>
        </p:txBody>
      </p:sp>
      <p:sp>
        <p:nvSpPr>
          <p:cNvPr id="56" name="Title 1"/>
          <p:cNvSpPr>
            <a:spLocks noGrp="1"/>
          </p:cNvSpPr>
          <p:nvPr>
            <p:ph type="title"/>
          </p:nvPr>
        </p:nvSpPr>
        <p:spPr>
          <a:xfrm>
            <a:off x="228600" y="44624"/>
            <a:ext cx="8915400" cy="1066800"/>
          </a:xfrm>
        </p:spPr>
        <p:txBody>
          <a:bodyPr/>
          <a:lstStyle/>
          <a:p>
            <a:r>
              <a:rPr lang="en-US" sz="4000" b="0" dirty="0" smtClean="0">
                <a:solidFill>
                  <a:srgbClr val="1A5712"/>
                </a:solidFill>
                <a:latin typeface="Garamond"/>
                <a:cs typeface="Garamond"/>
              </a:rPr>
              <a:t>A Simple Program Can Induce Many Errors</a:t>
            </a:r>
            <a:endParaRPr lang="en-US" sz="4000" b="0" dirty="0">
              <a:solidFill>
                <a:srgbClr val="1A5712"/>
              </a:solidFill>
              <a:latin typeface="Garamond"/>
              <a:cs typeface="Garamond"/>
            </a:endParaRPr>
          </a:p>
        </p:txBody>
      </p:sp>
      <p:sp>
        <p:nvSpPr>
          <p:cNvPr id="54"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55" name="YArrow"/>
          <p:cNvCxnSpPr>
            <a:stCxn id="57" idx="3"/>
            <a:endCxn id="61" idx="1"/>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7"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58" name="XArrow"/>
          <p:cNvCxnSpPr>
            <a:stCxn id="59"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9"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60"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61"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endParaRPr lang="en-US" sz="2800" b="1">
              <a:solidFill>
                <a:prstClr val="black"/>
              </a:solidFill>
              <a:latin typeface="Calibri Light"/>
              <a:cs typeface="Courier New" panose="02070309020205020404" pitchFamily="49" charset="0"/>
            </a:endParaRPr>
          </a:p>
        </p:txBody>
      </p:sp>
      <p:sp>
        <p:nvSpPr>
          <p:cNvPr id="62"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63"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64"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endParaRPr lang="en-US" sz="2800" b="1">
              <a:solidFill>
                <a:prstClr val="black"/>
              </a:solidFill>
              <a:latin typeface="Calibri Light"/>
              <a:cs typeface="Courier New" panose="02070309020205020404" pitchFamily="49" charset="0"/>
            </a:endParaRPr>
          </a:p>
        </p:txBody>
      </p:sp>
      <p:sp>
        <p:nvSpPr>
          <p:cNvPr id="65"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22" name="CPU"/>
          <p:cNvSpPr/>
          <p:nvPr/>
        </p:nvSpPr>
        <p:spPr>
          <a:xfrm>
            <a:off x="419100" y="3352800"/>
            <a:ext cx="4152900" cy="3048001"/>
          </a:xfrm>
          <a:prstGeom prst="rect">
            <a:avLst/>
          </a:prstGeom>
          <a:no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00050" indent="-400050">
              <a:lnSpc>
                <a:spcPct val="90000"/>
              </a:lnSpc>
              <a:buFont typeface="+mj-lt"/>
              <a:buAutoNum type="arabicPeriod"/>
            </a:pPr>
            <a:r>
              <a:rPr lang="en-US" sz="3200" dirty="0" smtClean="0">
                <a:solidFill>
                  <a:prstClr val="black"/>
                </a:solidFill>
                <a:latin typeface="Calibri Light"/>
                <a:cs typeface="Courier New" panose="02070309020205020404" pitchFamily="49" charset="0"/>
              </a:rPr>
              <a:t>Avoid </a:t>
            </a:r>
            <a:r>
              <a:rPr lang="en-US" sz="3200" b="1" i="1" dirty="0" smtClean="0">
                <a:solidFill>
                  <a:prstClr val="black"/>
                </a:solidFill>
                <a:latin typeface="Calibri Light"/>
                <a:cs typeface="Courier New" panose="02070309020205020404" pitchFamily="49" charset="0"/>
              </a:rPr>
              <a:t>cache hits</a:t>
            </a:r>
          </a:p>
          <a:p>
            <a:pPr marL="742950" lvl="1" indent="-285750">
              <a:lnSpc>
                <a:spcPct val="90000"/>
              </a:lnSpc>
              <a:buFont typeface="Calibri Light" panose="020F0302020204030204" pitchFamily="34" charset="0"/>
              <a:buChar char="–"/>
            </a:pPr>
            <a:r>
              <a:rPr lang="en-US" sz="2800" dirty="0" smtClean="0">
                <a:solidFill>
                  <a:prstClr val="black"/>
                </a:solidFill>
                <a:latin typeface="Calibri Light"/>
                <a:cs typeface="Courier New" panose="02070309020205020404" pitchFamily="49" charset="0"/>
              </a:rPr>
              <a:t>Flush </a:t>
            </a:r>
            <a:r>
              <a:rPr lang="en-US" sz="2800" b="1" dirty="0" smtClean="0">
                <a:solidFill>
                  <a:srgbClr val="FF0000"/>
                </a:solidFill>
                <a:latin typeface="Courier New" panose="02070309020205020404" pitchFamily="49" charset="0"/>
                <a:cs typeface="Courier New" panose="02070309020205020404" pitchFamily="49" charset="0"/>
              </a:rPr>
              <a:t>X</a:t>
            </a:r>
            <a:r>
              <a:rPr lang="en-US" sz="2800" dirty="0" smtClean="0">
                <a:solidFill>
                  <a:prstClr val="black"/>
                </a:solidFill>
                <a:latin typeface="Calibri Light"/>
                <a:cs typeface="Courier New" panose="02070309020205020404" pitchFamily="49" charset="0"/>
              </a:rPr>
              <a:t> from cache</a:t>
            </a:r>
          </a:p>
          <a:p>
            <a:pPr marL="400050" indent="-400050">
              <a:lnSpc>
                <a:spcPct val="90000"/>
              </a:lnSpc>
              <a:buFont typeface="+mj-lt"/>
              <a:buAutoNum type="arabicPeriod"/>
            </a:pPr>
            <a:endParaRPr lang="en-US" sz="3200" dirty="0" smtClean="0">
              <a:solidFill>
                <a:prstClr val="black"/>
              </a:solidFill>
              <a:latin typeface="Calibri Light"/>
              <a:cs typeface="Courier New" panose="02070309020205020404" pitchFamily="49" charset="0"/>
            </a:endParaRPr>
          </a:p>
          <a:p>
            <a:pPr marL="400050" indent="-400050">
              <a:lnSpc>
                <a:spcPct val="90000"/>
              </a:lnSpc>
              <a:buFont typeface="+mj-lt"/>
              <a:buAutoNum type="arabicPeriod"/>
            </a:pPr>
            <a:r>
              <a:rPr lang="en-US" sz="3200" dirty="0" smtClean="0">
                <a:solidFill>
                  <a:prstClr val="black"/>
                </a:solidFill>
                <a:latin typeface="Calibri Light"/>
                <a:cs typeface="Courier New" panose="02070309020205020404" pitchFamily="49" charset="0"/>
              </a:rPr>
              <a:t>Avoid </a:t>
            </a:r>
            <a:r>
              <a:rPr lang="en-US" sz="3200" b="1" i="1" dirty="0" smtClean="0">
                <a:solidFill>
                  <a:prstClr val="black"/>
                </a:solidFill>
                <a:latin typeface="Calibri Light"/>
                <a:cs typeface="Courier New" panose="02070309020205020404" pitchFamily="49" charset="0"/>
              </a:rPr>
              <a:t>row hits</a:t>
            </a:r>
            <a:r>
              <a:rPr lang="en-US" sz="3200" dirty="0" smtClean="0">
                <a:solidFill>
                  <a:prstClr val="black"/>
                </a:solidFill>
                <a:latin typeface="Calibri Light"/>
                <a:cs typeface="Courier New" panose="02070309020205020404" pitchFamily="49" charset="0"/>
              </a:rPr>
              <a:t> to </a:t>
            </a:r>
            <a:r>
              <a:rPr lang="en-US" sz="3200" b="1" dirty="0" smtClean="0">
                <a:solidFill>
                  <a:srgbClr val="FF0000"/>
                </a:solidFill>
                <a:latin typeface="Courier New" panose="02070309020205020404" pitchFamily="49" charset="0"/>
                <a:cs typeface="Courier New" panose="02070309020205020404" pitchFamily="49" charset="0"/>
              </a:rPr>
              <a:t>X</a:t>
            </a:r>
            <a:endParaRPr lang="en-US" sz="3200" b="1" dirty="0">
              <a:solidFill>
                <a:srgbClr val="FF0000"/>
              </a:solidFill>
              <a:latin typeface="Courier New" panose="02070309020205020404" pitchFamily="49" charset="0"/>
              <a:cs typeface="Courier New" panose="02070309020205020404" pitchFamily="49" charset="0"/>
            </a:endParaRPr>
          </a:p>
          <a:p>
            <a:pPr marL="742950" lvl="1" indent="-285750">
              <a:lnSpc>
                <a:spcPct val="90000"/>
              </a:lnSpc>
              <a:buFont typeface="Calibri Light" panose="020F0302020204030204" pitchFamily="34" charset="0"/>
              <a:buChar char="–"/>
            </a:pPr>
            <a:r>
              <a:rPr lang="en-US" sz="2800" dirty="0" smtClean="0">
                <a:solidFill>
                  <a:prstClr val="black"/>
                </a:solidFill>
                <a:latin typeface="Calibri Light"/>
                <a:cs typeface="Courier New" panose="02070309020205020404" pitchFamily="49" charset="0"/>
              </a:rPr>
              <a:t>Read </a:t>
            </a:r>
            <a:r>
              <a:rPr lang="en-US" sz="2800" b="1" dirty="0" smtClean="0">
                <a:solidFill>
                  <a:srgbClr val="FF0000"/>
                </a:solidFill>
                <a:latin typeface="Courier New" panose="02070309020205020404" pitchFamily="49" charset="0"/>
                <a:cs typeface="Courier New" panose="02070309020205020404" pitchFamily="49" charset="0"/>
              </a:rPr>
              <a:t>Y</a:t>
            </a:r>
            <a:r>
              <a:rPr lang="en-US" sz="2800" dirty="0" smtClean="0">
                <a:solidFill>
                  <a:prstClr val="black"/>
                </a:solidFill>
                <a:latin typeface="Calibri Light"/>
                <a:cs typeface="Courier New" panose="02070309020205020404" pitchFamily="49" charset="0"/>
              </a:rPr>
              <a:t> in another row</a:t>
            </a:r>
            <a:endParaRPr lang="en-US" sz="2800" dirty="0">
              <a:solidFill>
                <a:prstClr val="black"/>
              </a:solidFill>
              <a:latin typeface="Calibri Light"/>
              <a:cs typeface="Courier New" panose="02070309020205020404" pitchFamily="49" charset="0"/>
            </a:endParaRPr>
          </a:p>
        </p:txBody>
      </p:sp>
    </p:spTree>
    <p:extLst>
      <p:ext uri="{BB962C8B-B14F-4D97-AF65-F5344CB8AC3E}">
        <p14:creationId xmlns:p14="http://schemas.microsoft.com/office/powerpoint/2010/main" val="20171335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2">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2">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1052513"/>
            <a:ext cx="8610600" cy="5195887"/>
          </a:xfrm>
        </p:spPr>
        <p:txBody>
          <a:bodyPr/>
          <a:lstStyle/>
          <a:p>
            <a:pPr marL="0" indent="0">
              <a:buFont typeface="Wingdings" charset="0"/>
              <a:buNone/>
            </a:pPr>
            <a:r>
              <a:rPr lang="en-US">
                <a:solidFill>
                  <a:srgbClr val="FF0000"/>
                </a:solidFill>
                <a:latin typeface="Tahoma" charset="0"/>
              </a:rPr>
              <a:t>1. Profiling: </a:t>
            </a:r>
            <a:r>
              <a:rPr lang="en-US">
                <a:solidFill>
                  <a:srgbClr val="0000FF"/>
                </a:solidFill>
                <a:latin typeface="Tahoma" charset="0"/>
              </a:rPr>
              <a:t>Profile the retention time of all DRAM rows</a:t>
            </a:r>
          </a:p>
          <a:p>
            <a:pPr marL="0" indent="0">
              <a:buFont typeface="Wingdings" charset="0"/>
              <a:buNone/>
            </a:pPr>
            <a:endParaRPr lang="en-US">
              <a:solidFill>
                <a:srgbClr val="0000FF"/>
              </a:solidFill>
              <a:latin typeface="Tahoma" charset="0"/>
            </a:endParaRPr>
          </a:p>
          <a:p>
            <a:pPr marL="0" indent="0">
              <a:buFont typeface="Wingdings" charset="0"/>
              <a:buNone/>
            </a:pPr>
            <a:endParaRPr lang="en-US">
              <a:solidFill>
                <a:srgbClr val="0000FF"/>
              </a:solidFill>
              <a:latin typeface="Tahoma" charset="0"/>
            </a:endParaRPr>
          </a:p>
          <a:p>
            <a:pPr marL="0" indent="0">
              <a:buFont typeface="Wingdings" charset="0"/>
              <a:buNone/>
            </a:pPr>
            <a:endParaRPr lang="en-US">
              <a:solidFill>
                <a:srgbClr val="0000FF"/>
              </a:solidFill>
              <a:latin typeface="Tahoma" charset="0"/>
            </a:endParaRPr>
          </a:p>
          <a:p>
            <a:pPr marL="0" indent="0">
              <a:buFont typeface="Wingdings" charset="0"/>
              <a:buNone/>
            </a:pPr>
            <a:r>
              <a:rPr lang="en-US">
                <a:solidFill>
                  <a:srgbClr val="FF0000"/>
                </a:solidFill>
                <a:latin typeface="Tahoma" charset="0"/>
              </a:rPr>
              <a:t>2. Binning: </a:t>
            </a:r>
            <a:r>
              <a:rPr lang="en-US">
                <a:solidFill>
                  <a:srgbClr val="0000FF"/>
                </a:solidFill>
                <a:latin typeface="Tahoma" charset="0"/>
              </a:rPr>
              <a:t>Store rows into bins by retention time</a:t>
            </a:r>
          </a:p>
          <a:p>
            <a:pPr marL="0" indent="0">
              <a:buFont typeface="Wingdings" charset="0"/>
              <a:buNone/>
            </a:pPr>
            <a:r>
              <a:rPr lang="en-US">
                <a:solidFill>
                  <a:srgbClr val="0000FF"/>
                </a:solidFill>
                <a:latin typeface="Tahoma" charset="0"/>
              </a:rPr>
              <a:t>   </a:t>
            </a:r>
            <a:r>
              <a:rPr lang="en-US">
                <a:latin typeface="Tahoma" charset="0"/>
                <a:sym typeface="Wingdings" charset="0"/>
              </a:rPr>
              <a:t> u</a:t>
            </a:r>
            <a:r>
              <a:rPr lang="en-US">
                <a:latin typeface="Tahoma" charset="0"/>
              </a:rPr>
              <a:t>se Bloom Filters for efficient and scalable storage</a:t>
            </a:r>
          </a:p>
          <a:p>
            <a:pPr marL="0" indent="0">
              <a:buFont typeface="Wingdings" charset="0"/>
              <a:buNone/>
            </a:pPr>
            <a:endParaRPr lang="en-US">
              <a:solidFill>
                <a:srgbClr val="0000FF"/>
              </a:solidFill>
              <a:latin typeface="Tahoma" charset="0"/>
            </a:endParaRPr>
          </a:p>
          <a:p>
            <a:pPr marL="0" indent="0">
              <a:buFont typeface="Wingdings" charset="0"/>
              <a:buNone/>
            </a:pPr>
            <a:endParaRPr lang="en-US">
              <a:solidFill>
                <a:srgbClr val="0000FF"/>
              </a:solidFill>
              <a:latin typeface="Tahoma" charset="0"/>
            </a:endParaRPr>
          </a:p>
          <a:p>
            <a:pPr marL="0" indent="0">
              <a:buFont typeface="Wingdings" charset="0"/>
              <a:buNone/>
            </a:pPr>
            <a:endParaRPr lang="en-US">
              <a:solidFill>
                <a:srgbClr val="0000FF"/>
              </a:solidFill>
              <a:latin typeface="Tahoma" charset="0"/>
            </a:endParaRPr>
          </a:p>
          <a:p>
            <a:pPr marL="0" indent="0">
              <a:buFont typeface="Wingdings" charset="0"/>
              <a:buNone/>
            </a:pPr>
            <a:r>
              <a:rPr lang="en-US">
                <a:solidFill>
                  <a:srgbClr val="FF0000"/>
                </a:solidFill>
                <a:latin typeface="Tahoma" charset="0"/>
              </a:rPr>
              <a:t>3. Refreshing: </a:t>
            </a:r>
            <a:r>
              <a:rPr lang="en-US">
                <a:solidFill>
                  <a:srgbClr val="0000FF"/>
                </a:solidFill>
                <a:latin typeface="Tahoma" charset="0"/>
              </a:rPr>
              <a:t>Memory controller refreshes rows in different bins at different rates</a:t>
            </a:r>
          </a:p>
          <a:p>
            <a:pPr marL="0" indent="0">
              <a:buFont typeface="Wingdings" charset="0"/>
              <a:buNone/>
            </a:pPr>
            <a:r>
              <a:rPr lang="en-US">
                <a:latin typeface="Tahoma" charset="0"/>
              </a:rPr>
              <a:t>   </a:t>
            </a:r>
            <a:r>
              <a:rPr lang="en-US">
                <a:latin typeface="Tahoma" charset="0"/>
                <a:sym typeface="Wingdings" charset="0"/>
              </a:rPr>
              <a:t> probe Bloom Filters to determine refresh rate of a row</a:t>
            </a:r>
            <a:endParaRPr lang="en-US">
              <a:latin typeface="Tahoma" charset="0"/>
            </a:endParaRPr>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2054225"/>
            <a:ext cx="9144000" cy="267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116"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A6028A3-F7A4-A942-B3C7-EBDF36001B33}" type="slidenum">
              <a:rPr lang="en-US" sz="1600">
                <a:solidFill>
                  <a:srgbClr val="000000"/>
                </a:solidFill>
                <a:latin typeface="Garamond" charset="0"/>
              </a:rPr>
              <a:pPr eaLnBrk="1" hangingPunct="1"/>
              <a:t>400</a:t>
            </a:fld>
            <a:endParaRPr lang="en-US" sz="1600">
              <a:solidFill>
                <a:srgbClr val="000000"/>
              </a:solidFill>
              <a:latin typeface="Garamond" charset="0"/>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055688"/>
            <a:ext cx="9144000" cy="4371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Box 6"/>
          <p:cNvSpPr txBox="1">
            <a:spLocks noChangeArrowheads="1"/>
          </p:cNvSpPr>
          <p:nvPr/>
        </p:nvSpPr>
        <p:spPr bwMode="auto">
          <a:xfrm>
            <a:off x="539750" y="3716338"/>
            <a:ext cx="7524750" cy="461962"/>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r>
              <a:rPr lang="en-US" smtClean="0">
                <a:solidFill>
                  <a:srgbClr val="004D26"/>
                </a:solidFill>
                <a:latin typeface="Tahoma" charset="0"/>
              </a:rPr>
              <a:t>1.25KB storage in controller for 32GB DRAM memory</a:t>
            </a:r>
          </a:p>
        </p:txBody>
      </p:sp>
      <p:sp>
        <p:nvSpPr>
          <p:cNvPr id="8" name="TextBox 7"/>
          <p:cNvSpPr txBox="1">
            <a:spLocks noChangeArrowheads="1"/>
          </p:cNvSpPr>
          <p:nvPr/>
        </p:nvSpPr>
        <p:spPr bwMode="auto">
          <a:xfrm>
            <a:off x="0" y="5486400"/>
            <a:ext cx="9144000" cy="830263"/>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mtClean="0">
                <a:solidFill>
                  <a:srgbClr val="004D26"/>
                </a:solidFill>
                <a:latin typeface="Tahoma" charset="0"/>
              </a:rPr>
              <a:t>Can reduce refreshes by ~75% </a:t>
            </a:r>
          </a:p>
          <a:p>
            <a:pPr algn="ctr" eaLnBrk="1" fontAlgn="base" hangingPunct="1">
              <a:spcBef>
                <a:spcPct val="0"/>
              </a:spcBef>
              <a:spcAft>
                <a:spcPct val="0"/>
              </a:spcAft>
            </a:pPr>
            <a:r>
              <a:rPr lang="en-US" smtClean="0">
                <a:solidFill>
                  <a:srgbClr val="004D26"/>
                </a:solidFill>
                <a:latin typeface="Tahoma" charset="0"/>
                <a:sym typeface="Wingdings" charset="0"/>
              </a:rPr>
              <a:t> reduces </a:t>
            </a:r>
            <a:r>
              <a:rPr lang="en-US" smtClean="0">
                <a:solidFill>
                  <a:srgbClr val="004D26"/>
                </a:solidFill>
                <a:latin typeface="Tahoma" charset="0"/>
              </a:rPr>
              <a:t>energy consumption and improves performance</a:t>
            </a:r>
          </a:p>
        </p:txBody>
      </p:sp>
      <p:sp>
        <p:nvSpPr>
          <p:cNvPr id="218121" name="Rectangle 9"/>
          <p:cNvSpPr>
            <a:spLocks noChangeArrowheads="1"/>
          </p:cNvSpPr>
          <p:nvPr/>
        </p:nvSpPr>
        <p:spPr bwMode="auto">
          <a:xfrm>
            <a:off x="1352550" y="6475413"/>
            <a:ext cx="8208963"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fontAlgn="base">
              <a:spcBef>
                <a:spcPct val="0"/>
              </a:spcBef>
              <a:spcAft>
                <a:spcPct val="0"/>
              </a:spcAft>
            </a:pPr>
            <a:r>
              <a:rPr lang="en-US" sz="1400" dirty="0" smtClean="0">
                <a:solidFill>
                  <a:srgbClr val="000000"/>
                </a:solidFill>
                <a:ea typeface="ＭＳ Ｐゴシック" charset="0"/>
                <a:cs typeface="ＭＳ Ｐゴシック" charset="0"/>
              </a:rPr>
              <a:t>Liu et al., “</a:t>
            </a:r>
            <a:r>
              <a:rPr lang="en-US" altLang="ja-JP" sz="1400" dirty="0" smtClean="0">
                <a:solidFill>
                  <a:srgbClr val="0000FF"/>
                </a:solidFill>
                <a:ea typeface="ＭＳ Ｐゴシック" charset="0"/>
                <a:cs typeface="ＭＳ Ｐゴシック" charset="0"/>
              </a:rPr>
              <a:t>RAIDR: Retention-Aware Intelligent DRAM Refresh</a:t>
            </a:r>
            <a:r>
              <a:rPr lang="en-US" altLang="ja-JP" sz="1400" dirty="0" smtClean="0">
                <a:solidFill>
                  <a:srgbClr val="000000"/>
                </a:solidFill>
                <a:ea typeface="ＭＳ Ｐゴシック" charset="0"/>
                <a:cs typeface="ＭＳ Ｐゴシック" charset="0"/>
              </a:rPr>
              <a:t>,</a:t>
            </a:r>
            <a:r>
              <a:rPr lang="en-US" sz="1400" dirty="0" smtClean="0">
                <a:solidFill>
                  <a:srgbClr val="000000"/>
                </a:solidFill>
                <a:ea typeface="ＭＳ Ｐゴシック" charset="0"/>
                <a:cs typeface="ＭＳ Ｐゴシック" charset="0"/>
              </a:rPr>
              <a:t>”</a:t>
            </a:r>
            <a:r>
              <a:rPr lang="en-US" altLang="ja-JP" sz="1400" dirty="0" smtClean="0">
                <a:solidFill>
                  <a:srgbClr val="000000"/>
                </a:solidFill>
                <a:ea typeface="ＭＳ Ｐゴシック" charset="0"/>
                <a:cs typeface="ＭＳ Ｐゴシック" charset="0"/>
              </a:rPr>
              <a:t> ISCA 2012.</a:t>
            </a:r>
            <a:endParaRPr lang="en-US" sz="1400" dirty="0" smtClean="0">
              <a:solidFill>
                <a:srgbClr val="000000"/>
              </a:solidFill>
              <a:ea typeface="ＭＳ Ｐゴシック" charset="0"/>
              <a:cs typeface="ＭＳ Ｐゴシック" charset="0"/>
            </a:endParaRPr>
          </a:p>
        </p:txBody>
      </p:sp>
      <p:sp>
        <p:nvSpPr>
          <p:cNvPr id="11" name="Title 1"/>
          <p:cNvSpPr>
            <a:spLocks noGrp="1"/>
          </p:cNvSpPr>
          <p:nvPr>
            <p:ph type="title"/>
          </p:nvPr>
        </p:nvSpPr>
        <p:spPr>
          <a:xfrm>
            <a:off x="228600" y="152400"/>
            <a:ext cx="8915400" cy="1066800"/>
          </a:xfrm>
        </p:spPr>
        <p:txBody>
          <a:bodyPr/>
          <a:lstStyle/>
          <a:p>
            <a:r>
              <a:rPr lang="en-US" dirty="0" smtClean="0"/>
              <a:t>RAIDR: Eliminating Unnecessary Refreshes</a:t>
            </a:r>
            <a:endParaRPr lang="en-US" dirty="0"/>
          </a:p>
        </p:txBody>
      </p:sp>
    </p:spTree>
    <p:extLst>
      <p:ext uri="{BB962C8B-B14F-4D97-AF65-F5344CB8AC3E}">
        <p14:creationId xmlns:p14="http://schemas.microsoft.com/office/powerpoint/2010/main" val="4653279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xit" presetSubtype="0" fill="hold" nodeType="clickEffect">
                                  <p:stCondLst>
                                    <p:cond delay="0"/>
                                  </p:stCondLst>
                                  <p:childTnLst>
                                    <p:set>
                                      <p:cBhvr>
                                        <p:cTn id="24" dur="1" fill="hold">
                                          <p:stCondLst>
                                            <p:cond delay="0"/>
                                          </p:stCondLst>
                                        </p:cTn>
                                        <p:tgtEl>
                                          <p:spTgt spid="5"/>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6"/>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7"/>
                                        </p:tgtEl>
                                        <p:attrNameLst>
                                          <p:attrName>style.visibility</p:attrName>
                                        </p:attrNameLst>
                                      </p:cBhvr>
                                      <p:to>
                                        <p:strVal val="hidden"/>
                                      </p:to>
                                    </p:set>
                                  </p:childTnLst>
                                </p:cTn>
                              </p:par>
                              <p:par>
                                <p:cTn id="41" presetID="1"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8" grpId="0" animBg="1"/>
    </p:bld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Title 1"/>
          <p:cNvSpPr>
            <a:spLocks noGrp="1"/>
          </p:cNvSpPr>
          <p:nvPr>
            <p:ph type="title"/>
          </p:nvPr>
        </p:nvSpPr>
        <p:spPr/>
        <p:txBody>
          <a:bodyPr/>
          <a:lstStyle/>
          <a:p>
            <a:r>
              <a:rPr lang="en-US">
                <a:latin typeface="Garamond" charset="0"/>
              </a:rPr>
              <a:t>RAIDR: Baseline Design</a:t>
            </a:r>
          </a:p>
        </p:txBody>
      </p:sp>
      <p:sp>
        <p:nvSpPr>
          <p:cNvPr id="160770"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2C823DA-3129-DE45-970B-03596A06A67F}" type="slidenum">
              <a:rPr lang="en-US" sz="1600">
                <a:solidFill>
                  <a:srgbClr val="000000"/>
                </a:solidFill>
                <a:latin typeface="Garamond" charset="0"/>
              </a:rPr>
              <a:pPr eaLnBrk="1" hangingPunct="1"/>
              <a:t>401</a:t>
            </a:fld>
            <a:endParaRPr lang="en-US" sz="1600">
              <a:solidFill>
                <a:srgbClr val="000000"/>
              </a:solidFill>
              <a:latin typeface="Garamond" charset="0"/>
            </a:endParaRPr>
          </a:p>
        </p:txBody>
      </p:sp>
      <p:pic>
        <p:nvPicPr>
          <p:cNvPr id="160771" name="Picture 9" descr="raidr_baseline.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196975"/>
            <a:ext cx="9144000" cy="367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 name="TextBox 10"/>
          <p:cNvSpPr txBox="1">
            <a:spLocks noChangeArrowheads="1"/>
          </p:cNvSpPr>
          <p:nvPr/>
        </p:nvSpPr>
        <p:spPr bwMode="auto">
          <a:xfrm>
            <a:off x="250825" y="5157788"/>
            <a:ext cx="8642350" cy="460375"/>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r>
              <a:rPr lang="en-US" smtClean="0">
                <a:solidFill>
                  <a:srgbClr val="FF0000"/>
                </a:solidFill>
                <a:latin typeface="Tahoma" charset="0"/>
              </a:rPr>
              <a:t>Refresh control is in DRAM in today’s auto-refresh systems</a:t>
            </a:r>
          </a:p>
        </p:txBody>
      </p:sp>
      <p:sp>
        <p:nvSpPr>
          <p:cNvPr id="13" name="TextBox 12"/>
          <p:cNvSpPr txBox="1">
            <a:spLocks noChangeArrowheads="1"/>
          </p:cNvSpPr>
          <p:nvPr/>
        </p:nvSpPr>
        <p:spPr bwMode="auto">
          <a:xfrm>
            <a:off x="250825" y="5618163"/>
            <a:ext cx="8642350" cy="461962"/>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r>
              <a:rPr lang="en-US" smtClean="0">
                <a:solidFill>
                  <a:srgbClr val="0000FF"/>
                </a:solidFill>
                <a:latin typeface="Tahoma" charset="0"/>
              </a:rPr>
              <a:t>RAIDR can be implemented in either the controller or DRAM</a:t>
            </a:r>
          </a:p>
        </p:txBody>
      </p:sp>
    </p:spTree>
    <p:extLst>
      <p:ext uri="{BB962C8B-B14F-4D97-AF65-F5344CB8AC3E}">
        <p14:creationId xmlns:p14="http://schemas.microsoft.com/office/powerpoint/2010/main" val="17788633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Title 1"/>
          <p:cNvSpPr>
            <a:spLocks noGrp="1"/>
          </p:cNvSpPr>
          <p:nvPr>
            <p:ph type="title"/>
          </p:nvPr>
        </p:nvSpPr>
        <p:spPr/>
        <p:txBody>
          <a:bodyPr/>
          <a:lstStyle/>
          <a:p>
            <a:r>
              <a:rPr lang="en-US">
                <a:latin typeface="Garamond" charset="0"/>
              </a:rPr>
              <a:t>RAIDR in Memory Controller: Option 1</a:t>
            </a:r>
          </a:p>
        </p:txBody>
      </p:sp>
      <p:sp>
        <p:nvSpPr>
          <p:cNvPr id="161794"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834758A-7687-444D-997D-9F964FC2CC57}" type="slidenum">
              <a:rPr lang="en-US" sz="1600">
                <a:solidFill>
                  <a:srgbClr val="000000"/>
                </a:solidFill>
                <a:latin typeface="Garamond" charset="0"/>
              </a:rPr>
              <a:pPr eaLnBrk="1" hangingPunct="1"/>
              <a:t>402</a:t>
            </a:fld>
            <a:endParaRPr lang="en-US" sz="1600">
              <a:solidFill>
                <a:srgbClr val="000000"/>
              </a:solidFill>
              <a:latin typeface="Garamond" charset="0"/>
            </a:endParaRPr>
          </a:p>
        </p:txBody>
      </p:sp>
      <p:pic>
        <p:nvPicPr>
          <p:cNvPr id="161795" name="Picture 9" descr="raidr_mc.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196975"/>
            <a:ext cx="9144000" cy="3686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 name="TextBox 10"/>
          <p:cNvSpPr txBox="1">
            <a:spLocks noChangeArrowheads="1"/>
          </p:cNvSpPr>
          <p:nvPr/>
        </p:nvSpPr>
        <p:spPr bwMode="auto">
          <a:xfrm>
            <a:off x="250825" y="5084763"/>
            <a:ext cx="8642350" cy="1200150"/>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mtClean="0">
                <a:solidFill>
                  <a:srgbClr val="000000"/>
                </a:solidFill>
                <a:latin typeface="Tahoma" charset="0"/>
              </a:rPr>
              <a:t>Overhead of RAIDR in DRAM controller:</a:t>
            </a:r>
          </a:p>
          <a:p>
            <a:pPr eaLnBrk="1" fontAlgn="base" hangingPunct="1">
              <a:spcBef>
                <a:spcPct val="0"/>
              </a:spcBef>
              <a:spcAft>
                <a:spcPct val="0"/>
              </a:spcAft>
            </a:pPr>
            <a:r>
              <a:rPr lang="en-US" smtClean="0">
                <a:solidFill>
                  <a:srgbClr val="0000FF"/>
                </a:solidFill>
                <a:latin typeface="Tahoma" charset="0"/>
              </a:rPr>
              <a:t>1.25 KB Bloom Filters, 3 counters, additional commands    issued for per-row refresh </a:t>
            </a:r>
            <a:r>
              <a:rPr lang="en-US" smtClean="0">
                <a:solidFill>
                  <a:srgbClr val="FF0000"/>
                </a:solidFill>
                <a:latin typeface="Tahoma" charset="0"/>
              </a:rPr>
              <a:t>(all accounted for in evaluations)</a:t>
            </a:r>
          </a:p>
        </p:txBody>
      </p:sp>
    </p:spTree>
    <p:extLst>
      <p:ext uri="{BB962C8B-B14F-4D97-AF65-F5344CB8AC3E}">
        <p14:creationId xmlns:p14="http://schemas.microsoft.com/office/powerpoint/2010/main" val="883008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Title 1"/>
          <p:cNvSpPr>
            <a:spLocks noGrp="1"/>
          </p:cNvSpPr>
          <p:nvPr>
            <p:ph type="title"/>
          </p:nvPr>
        </p:nvSpPr>
        <p:spPr/>
        <p:txBody>
          <a:bodyPr/>
          <a:lstStyle/>
          <a:p>
            <a:r>
              <a:rPr lang="en-US">
                <a:latin typeface="Garamond" charset="0"/>
              </a:rPr>
              <a:t>RAIDR in DRAM Chip: Option 2</a:t>
            </a:r>
          </a:p>
        </p:txBody>
      </p:sp>
      <p:sp>
        <p:nvSpPr>
          <p:cNvPr id="162818"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DEC5D3D-8F1B-674A-84E9-D0E872DECC44}" type="slidenum">
              <a:rPr lang="en-US" sz="1600">
                <a:solidFill>
                  <a:srgbClr val="000000"/>
                </a:solidFill>
                <a:latin typeface="Garamond" charset="0"/>
              </a:rPr>
              <a:pPr eaLnBrk="1" hangingPunct="1"/>
              <a:t>403</a:t>
            </a:fld>
            <a:endParaRPr lang="en-US" sz="1600">
              <a:solidFill>
                <a:srgbClr val="000000"/>
              </a:solidFill>
              <a:latin typeface="Garamond" charset="0"/>
            </a:endParaRPr>
          </a:p>
        </p:txBody>
      </p:sp>
      <p:sp>
        <p:nvSpPr>
          <p:cNvPr id="8" name="TextBox 7"/>
          <p:cNvSpPr txBox="1">
            <a:spLocks noChangeArrowheads="1"/>
          </p:cNvSpPr>
          <p:nvPr/>
        </p:nvSpPr>
        <p:spPr bwMode="auto">
          <a:xfrm>
            <a:off x="34925" y="5084763"/>
            <a:ext cx="9037638" cy="1200150"/>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mtClean="0">
                <a:solidFill>
                  <a:srgbClr val="000000"/>
                </a:solidFill>
                <a:latin typeface="Tahoma" charset="0"/>
              </a:rPr>
              <a:t>Overhead of RAIDR in DRAM chip:</a:t>
            </a:r>
          </a:p>
          <a:p>
            <a:pPr algn="ctr" eaLnBrk="1" fontAlgn="base" hangingPunct="1">
              <a:spcBef>
                <a:spcPct val="0"/>
              </a:spcBef>
              <a:spcAft>
                <a:spcPct val="0"/>
              </a:spcAft>
            </a:pPr>
            <a:r>
              <a:rPr lang="en-US" smtClean="0">
                <a:solidFill>
                  <a:srgbClr val="0000FF"/>
                </a:solidFill>
                <a:latin typeface="Tahoma" charset="0"/>
              </a:rPr>
              <a:t>Per-chip overhead: 20B Bloom Filters, 1 counter (4 Gbit chip)</a:t>
            </a:r>
          </a:p>
          <a:p>
            <a:pPr algn="ctr" eaLnBrk="1" fontAlgn="base" hangingPunct="1">
              <a:spcBef>
                <a:spcPct val="0"/>
              </a:spcBef>
              <a:spcAft>
                <a:spcPct val="0"/>
              </a:spcAft>
            </a:pPr>
            <a:r>
              <a:rPr lang="en-US" smtClean="0">
                <a:solidFill>
                  <a:srgbClr val="0000FF"/>
                </a:solidFill>
                <a:latin typeface="Tahoma" charset="0"/>
              </a:rPr>
              <a:t>Total overhead: 1.25KB Bloom Filters, 64 counters (32 GB DRAM)</a:t>
            </a:r>
            <a:endParaRPr lang="en-US" smtClean="0">
              <a:solidFill>
                <a:srgbClr val="FF0000"/>
              </a:solidFill>
              <a:latin typeface="Tahoma" charset="0"/>
            </a:endParaRPr>
          </a:p>
        </p:txBody>
      </p:sp>
      <p:pic>
        <p:nvPicPr>
          <p:cNvPr id="162820" name="Picture 8" descr="raidr_dram 2.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196975"/>
            <a:ext cx="9144000" cy="367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08329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Title 1"/>
          <p:cNvSpPr>
            <a:spLocks noGrp="1"/>
          </p:cNvSpPr>
          <p:nvPr>
            <p:ph type="title"/>
          </p:nvPr>
        </p:nvSpPr>
        <p:spPr/>
        <p:txBody>
          <a:bodyPr/>
          <a:lstStyle/>
          <a:p>
            <a:r>
              <a:rPr lang="en-US">
                <a:latin typeface="Garamond" charset="0"/>
              </a:rPr>
              <a:t>RAIDR: Results and Takeaways</a:t>
            </a:r>
          </a:p>
        </p:txBody>
      </p:sp>
      <p:sp>
        <p:nvSpPr>
          <p:cNvPr id="3" name="Content Placeholder 2"/>
          <p:cNvSpPr>
            <a:spLocks noGrp="1"/>
          </p:cNvSpPr>
          <p:nvPr>
            <p:ph idx="1"/>
          </p:nvPr>
        </p:nvSpPr>
        <p:spPr>
          <a:xfrm>
            <a:off x="228600" y="869950"/>
            <a:ext cx="8807450" cy="5124450"/>
          </a:xfrm>
        </p:spPr>
        <p:txBody>
          <a:bodyPr/>
          <a:lstStyle/>
          <a:p>
            <a:r>
              <a:rPr lang="en-US">
                <a:latin typeface="Tahoma" charset="0"/>
              </a:rPr>
              <a:t>System: 32GB DRAM, 8-core; SPEC, TPC-C, TPC-H workloads</a:t>
            </a:r>
          </a:p>
          <a:p>
            <a:endParaRPr lang="en-US" sz="800">
              <a:latin typeface="Tahoma" charset="0"/>
            </a:endParaRPr>
          </a:p>
          <a:p>
            <a:r>
              <a:rPr lang="en-US">
                <a:solidFill>
                  <a:srgbClr val="0000FF"/>
                </a:solidFill>
                <a:latin typeface="Tahoma" charset="0"/>
              </a:rPr>
              <a:t>RAIDR hardware cost: </a:t>
            </a:r>
            <a:r>
              <a:rPr lang="en-US">
                <a:solidFill>
                  <a:srgbClr val="FF0000"/>
                </a:solidFill>
                <a:latin typeface="Tahoma" charset="0"/>
              </a:rPr>
              <a:t>1.25 kB (2 Bloom filters)</a:t>
            </a:r>
          </a:p>
          <a:p>
            <a:r>
              <a:rPr lang="en-US">
                <a:solidFill>
                  <a:srgbClr val="0000FF"/>
                </a:solidFill>
                <a:latin typeface="Tahoma" charset="0"/>
              </a:rPr>
              <a:t>Refresh reduction:</a:t>
            </a:r>
            <a:r>
              <a:rPr lang="en-US">
                <a:latin typeface="Tahoma" charset="0"/>
              </a:rPr>
              <a:t> </a:t>
            </a:r>
            <a:r>
              <a:rPr lang="en-US">
                <a:solidFill>
                  <a:srgbClr val="FF0000"/>
                </a:solidFill>
                <a:latin typeface="Tahoma" charset="0"/>
              </a:rPr>
              <a:t>74.6%</a:t>
            </a:r>
          </a:p>
          <a:p>
            <a:r>
              <a:rPr lang="en-US">
                <a:solidFill>
                  <a:srgbClr val="0000FF"/>
                </a:solidFill>
                <a:latin typeface="Tahoma" charset="0"/>
              </a:rPr>
              <a:t>Dynamic DRAM energy reduction:</a:t>
            </a:r>
            <a:r>
              <a:rPr lang="en-US">
                <a:latin typeface="Tahoma" charset="0"/>
              </a:rPr>
              <a:t> </a:t>
            </a:r>
            <a:r>
              <a:rPr lang="en-US">
                <a:solidFill>
                  <a:srgbClr val="FF0000"/>
                </a:solidFill>
                <a:latin typeface="Tahoma" charset="0"/>
              </a:rPr>
              <a:t>16%</a:t>
            </a:r>
          </a:p>
          <a:p>
            <a:r>
              <a:rPr lang="en-US">
                <a:solidFill>
                  <a:srgbClr val="0000FF"/>
                </a:solidFill>
                <a:latin typeface="Tahoma" charset="0"/>
              </a:rPr>
              <a:t>Idle DRAM power reduction:</a:t>
            </a:r>
            <a:r>
              <a:rPr lang="en-US">
                <a:latin typeface="Tahoma" charset="0"/>
              </a:rPr>
              <a:t> </a:t>
            </a:r>
            <a:r>
              <a:rPr lang="en-US">
                <a:solidFill>
                  <a:srgbClr val="FF0000"/>
                </a:solidFill>
                <a:latin typeface="Tahoma" charset="0"/>
              </a:rPr>
              <a:t>20%</a:t>
            </a:r>
          </a:p>
          <a:p>
            <a:r>
              <a:rPr lang="en-US">
                <a:solidFill>
                  <a:srgbClr val="0000FF"/>
                </a:solidFill>
                <a:latin typeface="Tahoma" charset="0"/>
              </a:rPr>
              <a:t>Performance improvement: </a:t>
            </a:r>
            <a:r>
              <a:rPr lang="en-US">
                <a:solidFill>
                  <a:srgbClr val="FF0000"/>
                </a:solidFill>
                <a:latin typeface="Tahoma" charset="0"/>
              </a:rPr>
              <a:t>9%</a:t>
            </a:r>
          </a:p>
          <a:p>
            <a:endParaRPr lang="en-US" sz="800">
              <a:latin typeface="Tahoma" charset="0"/>
            </a:endParaRPr>
          </a:p>
          <a:p>
            <a:r>
              <a:rPr lang="en-US">
                <a:solidFill>
                  <a:srgbClr val="FF0000"/>
                </a:solidFill>
                <a:latin typeface="Tahoma" charset="0"/>
              </a:rPr>
              <a:t>Benefits increase as DRAM scales in density</a:t>
            </a:r>
          </a:p>
        </p:txBody>
      </p:sp>
      <p:sp>
        <p:nvSpPr>
          <p:cNvPr id="164867"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38274DD-0D0B-C842-A329-E318DCDCCF42}" type="slidenum">
              <a:rPr lang="en-US" sz="1600">
                <a:solidFill>
                  <a:srgbClr val="000000"/>
                </a:solidFill>
                <a:latin typeface="Garamond" charset="0"/>
              </a:rPr>
              <a:pPr eaLnBrk="1" hangingPunct="1"/>
              <a:t>404</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47813" y="4411663"/>
            <a:ext cx="3460750" cy="2446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148263" y="4387850"/>
            <a:ext cx="3311525" cy="2446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443898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5"/>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smtClean="0"/>
              <a:t>DRAM Device Capacity Scaling: Performance</a:t>
            </a:r>
            <a:endParaRPr lang="en-US" sz="36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405</a:t>
            </a:fld>
            <a:endParaRPr lang="en-US" altLang="en-US">
              <a:solidFill>
                <a:srgbClr val="000000"/>
              </a:solidFill>
            </a:endParaRPr>
          </a:p>
        </p:txBody>
      </p:sp>
      <p:sp>
        <p:nvSpPr>
          <p:cNvPr id="3" name="Rectangle 2"/>
          <p:cNvSpPr/>
          <p:nvPr/>
        </p:nvSpPr>
        <p:spPr>
          <a:xfrm>
            <a:off x="125760" y="5949280"/>
            <a:ext cx="7326560" cy="369332"/>
          </a:xfrm>
          <a:prstGeom prst="rect">
            <a:avLst/>
          </a:prstGeom>
        </p:spPr>
        <p:txBody>
          <a:bodyPr wrap="square">
            <a:spAutoFit/>
          </a:bodyPr>
          <a:lstStyle/>
          <a:p>
            <a:r>
              <a:rPr lang="en-US" dirty="0" smtClean="0">
                <a:solidFill>
                  <a:srgbClr val="0000FF"/>
                </a:solidFill>
              </a:rPr>
              <a:t>RAIDR performance benefits increase with DRAM chip capacity</a:t>
            </a:r>
            <a:endParaRPr lang="en-US" dirty="0">
              <a:solidFill>
                <a:srgbClr val="0000FF"/>
              </a:solidFill>
            </a:endParaRPr>
          </a:p>
        </p:txBody>
      </p:sp>
      <p:pic>
        <p:nvPicPr>
          <p:cNvPr id="6" name="Picture 5"/>
          <p:cNvPicPr>
            <a:picLocks noChangeAspect="1"/>
          </p:cNvPicPr>
          <p:nvPr/>
        </p:nvPicPr>
        <p:blipFill>
          <a:blip r:embed="rId2"/>
          <a:stretch>
            <a:fillRect/>
          </a:stretch>
        </p:blipFill>
        <p:spPr>
          <a:xfrm>
            <a:off x="1020688" y="1052736"/>
            <a:ext cx="6575648" cy="4871564"/>
          </a:xfrm>
          <a:prstGeom prst="rect">
            <a:avLst/>
          </a:prstGeom>
        </p:spPr>
      </p:pic>
      <p:sp>
        <p:nvSpPr>
          <p:cNvPr id="7" name="Rectangle 9"/>
          <p:cNvSpPr>
            <a:spLocks noChangeArrowheads="1"/>
          </p:cNvSpPr>
          <p:nvPr/>
        </p:nvSpPr>
        <p:spPr bwMode="auto">
          <a:xfrm>
            <a:off x="1352550" y="6475413"/>
            <a:ext cx="8208963"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fontAlgn="base">
              <a:spcBef>
                <a:spcPct val="0"/>
              </a:spcBef>
              <a:spcAft>
                <a:spcPct val="0"/>
              </a:spcAft>
            </a:pPr>
            <a:r>
              <a:rPr lang="en-US" sz="1400" dirty="0" smtClean="0">
                <a:solidFill>
                  <a:srgbClr val="000000"/>
                </a:solidFill>
                <a:ea typeface="ＭＳ Ｐゴシック" charset="0"/>
                <a:cs typeface="ＭＳ Ｐゴシック" charset="0"/>
              </a:rPr>
              <a:t>Liu et al., “</a:t>
            </a:r>
            <a:r>
              <a:rPr lang="en-US" altLang="ja-JP" sz="1400" dirty="0" smtClean="0">
                <a:solidFill>
                  <a:srgbClr val="0000FF"/>
                </a:solidFill>
                <a:ea typeface="ＭＳ Ｐゴシック" charset="0"/>
                <a:cs typeface="ＭＳ Ｐゴシック" charset="0"/>
              </a:rPr>
              <a:t>RAIDR: Retention-Aware Intelligent DRAM Refresh</a:t>
            </a:r>
            <a:r>
              <a:rPr lang="en-US" altLang="ja-JP" sz="1400" dirty="0" smtClean="0">
                <a:solidFill>
                  <a:srgbClr val="000000"/>
                </a:solidFill>
                <a:ea typeface="ＭＳ Ｐゴシック" charset="0"/>
                <a:cs typeface="ＭＳ Ｐゴシック" charset="0"/>
              </a:rPr>
              <a:t>,</a:t>
            </a:r>
            <a:r>
              <a:rPr lang="en-US" sz="1400" dirty="0" smtClean="0">
                <a:solidFill>
                  <a:srgbClr val="000000"/>
                </a:solidFill>
                <a:ea typeface="ＭＳ Ｐゴシック" charset="0"/>
                <a:cs typeface="ＭＳ Ｐゴシック" charset="0"/>
              </a:rPr>
              <a:t>”</a:t>
            </a:r>
            <a:r>
              <a:rPr lang="en-US" altLang="ja-JP" sz="1400" dirty="0" smtClean="0">
                <a:solidFill>
                  <a:srgbClr val="000000"/>
                </a:solidFill>
                <a:ea typeface="ＭＳ Ｐゴシック" charset="0"/>
                <a:cs typeface="ＭＳ Ｐゴシック" charset="0"/>
              </a:rPr>
              <a:t> ISCA 2012.</a:t>
            </a:r>
            <a:endParaRPr lang="en-US" sz="1400" dirty="0" smtClean="0">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8678811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solidFill>
                  <a:srgbClr val="006633"/>
                </a:solidFill>
              </a:rPr>
              <a:t>DRAM Device Capacity Scaling: </a:t>
            </a:r>
            <a:r>
              <a:rPr lang="en-US" sz="3600" dirty="0" smtClean="0">
                <a:solidFill>
                  <a:srgbClr val="006633"/>
                </a:solidFill>
              </a:rPr>
              <a:t>Energy</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406</a:t>
            </a:fld>
            <a:endParaRPr lang="en-US" altLang="en-US">
              <a:solidFill>
                <a:srgbClr val="000000"/>
              </a:solidFill>
            </a:endParaRPr>
          </a:p>
        </p:txBody>
      </p:sp>
      <p:sp>
        <p:nvSpPr>
          <p:cNvPr id="6" name="Rectangle 5"/>
          <p:cNvSpPr/>
          <p:nvPr/>
        </p:nvSpPr>
        <p:spPr>
          <a:xfrm>
            <a:off x="125760" y="5949280"/>
            <a:ext cx="6102424" cy="369332"/>
          </a:xfrm>
          <a:prstGeom prst="rect">
            <a:avLst/>
          </a:prstGeom>
        </p:spPr>
        <p:txBody>
          <a:bodyPr wrap="square">
            <a:spAutoFit/>
          </a:bodyPr>
          <a:lstStyle/>
          <a:p>
            <a:r>
              <a:rPr lang="en-US" dirty="0" smtClean="0">
                <a:solidFill>
                  <a:srgbClr val="0000FF"/>
                </a:solidFill>
              </a:rPr>
              <a:t>RAIDR energy benefits increase with DRAM chip capacity</a:t>
            </a:r>
            <a:endParaRPr lang="en-US" dirty="0">
              <a:solidFill>
                <a:srgbClr val="0000FF"/>
              </a:solidFill>
            </a:endParaRPr>
          </a:p>
        </p:txBody>
      </p:sp>
      <p:pic>
        <p:nvPicPr>
          <p:cNvPr id="3" name="Picture 2"/>
          <p:cNvPicPr>
            <a:picLocks noChangeAspect="1"/>
          </p:cNvPicPr>
          <p:nvPr/>
        </p:nvPicPr>
        <p:blipFill>
          <a:blip r:embed="rId2"/>
          <a:stretch>
            <a:fillRect/>
          </a:stretch>
        </p:blipFill>
        <p:spPr>
          <a:xfrm>
            <a:off x="755576" y="1052736"/>
            <a:ext cx="6840760" cy="4894516"/>
          </a:xfrm>
          <a:prstGeom prst="rect">
            <a:avLst/>
          </a:prstGeom>
        </p:spPr>
      </p:pic>
      <p:sp>
        <p:nvSpPr>
          <p:cNvPr id="8" name="Rectangle 9"/>
          <p:cNvSpPr>
            <a:spLocks noChangeArrowheads="1"/>
          </p:cNvSpPr>
          <p:nvPr/>
        </p:nvSpPr>
        <p:spPr bwMode="auto">
          <a:xfrm>
            <a:off x="1352550" y="6475413"/>
            <a:ext cx="8208963"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fontAlgn="base">
              <a:spcBef>
                <a:spcPct val="0"/>
              </a:spcBef>
              <a:spcAft>
                <a:spcPct val="0"/>
              </a:spcAft>
            </a:pPr>
            <a:r>
              <a:rPr lang="en-US" sz="1400" dirty="0" smtClean="0">
                <a:solidFill>
                  <a:srgbClr val="000000"/>
                </a:solidFill>
                <a:ea typeface="ＭＳ Ｐゴシック" charset="0"/>
                <a:cs typeface="ＭＳ Ｐゴシック" charset="0"/>
              </a:rPr>
              <a:t>Liu et al., “</a:t>
            </a:r>
            <a:r>
              <a:rPr lang="en-US" altLang="ja-JP" sz="1400" dirty="0" smtClean="0">
                <a:solidFill>
                  <a:srgbClr val="0000FF"/>
                </a:solidFill>
                <a:ea typeface="ＭＳ Ｐゴシック" charset="0"/>
                <a:cs typeface="ＭＳ Ｐゴシック" charset="0"/>
              </a:rPr>
              <a:t>RAIDR: Retention-Aware Intelligent DRAM Refresh</a:t>
            </a:r>
            <a:r>
              <a:rPr lang="en-US" altLang="ja-JP" sz="1400" dirty="0" smtClean="0">
                <a:solidFill>
                  <a:srgbClr val="000000"/>
                </a:solidFill>
                <a:ea typeface="ＭＳ Ｐゴシック" charset="0"/>
                <a:cs typeface="ＭＳ Ｐゴシック" charset="0"/>
              </a:rPr>
              <a:t>,</a:t>
            </a:r>
            <a:r>
              <a:rPr lang="en-US" sz="1400" dirty="0" smtClean="0">
                <a:solidFill>
                  <a:srgbClr val="000000"/>
                </a:solidFill>
                <a:ea typeface="ＭＳ Ｐゴシック" charset="0"/>
                <a:cs typeface="ＭＳ Ｐゴシック" charset="0"/>
              </a:rPr>
              <a:t>”</a:t>
            </a:r>
            <a:r>
              <a:rPr lang="en-US" altLang="ja-JP" sz="1400" dirty="0" smtClean="0">
                <a:solidFill>
                  <a:srgbClr val="000000"/>
                </a:solidFill>
                <a:ea typeface="ＭＳ Ｐゴシック" charset="0"/>
                <a:cs typeface="ＭＳ Ｐゴシック" charset="0"/>
              </a:rPr>
              <a:t> ISCA 2012.</a:t>
            </a:r>
            <a:endParaRPr lang="en-US" sz="1400" dirty="0" smtClean="0">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5623681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5973435" y="1268760"/>
            <a:ext cx="3184345" cy="1872208"/>
          </a:xfrm>
          <a:prstGeom prst="rect">
            <a:avLst/>
          </a:prstGeom>
        </p:spPr>
      </p:pic>
      <p:sp>
        <p:nvSpPr>
          <p:cNvPr id="2" name="Title 1"/>
          <p:cNvSpPr>
            <a:spLocks noGrp="1"/>
          </p:cNvSpPr>
          <p:nvPr>
            <p:ph type="title"/>
          </p:nvPr>
        </p:nvSpPr>
        <p:spPr>
          <a:xfrm>
            <a:off x="228600" y="152400"/>
            <a:ext cx="8915400" cy="1066800"/>
          </a:xfrm>
        </p:spPr>
        <p:txBody>
          <a:bodyPr/>
          <a:lstStyle/>
          <a:p>
            <a:r>
              <a:rPr lang="en-US" dirty="0" smtClean="0"/>
              <a:t>RAIDR: Eliminating Unnecessary Refreshes</a:t>
            </a:r>
            <a:endParaRPr lang="en-US" dirty="0"/>
          </a:p>
        </p:txBody>
      </p:sp>
      <p:sp>
        <p:nvSpPr>
          <p:cNvPr id="3" name="Content Placeholder 2"/>
          <p:cNvSpPr>
            <a:spLocks noGrp="1"/>
          </p:cNvSpPr>
          <p:nvPr>
            <p:ph idx="1"/>
          </p:nvPr>
        </p:nvSpPr>
        <p:spPr>
          <a:xfrm>
            <a:off x="-36512" y="980728"/>
            <a:ext cx="9036496" cy="5267672"/>
          </a:xfrm>
        </p:spPr>
        <p:txBody>
          <a:bodyPr/>
          <a:lstStyle/>
          <a:p>
            <a:r>
              <a:rPr lang="en-US" sz="2200" dirty="0"/>
              <a:t>Observation: </a:t>
            </a:r>
            <a:r>
              <a:rPr lang="en-US" sz="2200" dirty="0">
                <a:solidFill>
                  <a:srgbClr val="0000FF"/>
                </a:solidFill>
              </a:rPr>
              <a:t>Most </a:t>
            </a:r>
            <a:r>
              <a:rPr lang="en-US" sz="2200" dirty="0" smtClean="0">
                <a:solidFill>
                  <a:srgbClr val="0000FF"/>
                </a:solidFill>
              </a:rPr>
              <a:t>DRAM rows </a:t>
            </a:r>
            <a:r>
              <a:rPr lang="en-US" sz="2200" dirty="0">
                <a:solidFill>
                  <a:srgbClr val="0000FF"/>
                </a:solidFill>
              </a:rPr>
              <a:t>can be refreshed much less often without losing data </a:t>
            </a:r>
            <a:r>
              <a:rPr lang="en-US" sz="1500" b="1" dirty="0">
                <a:solidFill>
                  <a:schemeClr val="accent6">
                    <a:lumMod val="75000"/>
                  </a:schemeClr>
                </a:solidFill>
              </a:rPr>
              <a:t>[Kim+, EDL’09</a:t>
            </a:r>
            <a:r>
              <a:rPr lang="en-US" sz="1500" b="1" dirty="0" smtClean="0">
                <a:solidFill>
                  <a:schemeClr val="accent6">
                    <a:lumMod val="75000"/>
                  </a:schemeClr>
                </a:solidFill>
              </a:rPr>
              <a:t>][Liu+ ISCA’13]</a:t>
            </a:r>
          </a:p>
          <a:p>
            <a:endParaRPr lang="en-US" sz="800" dirty="0" smtClean="0"/>
          </a:p>
          <a:p>
            <a:r>
              <a:rPr lang="en-US" sz="2200" dirty="0" smtClean="0"/>
              <a:t>Key </a:t>
            </a:r>
            <a:r>
              <a:rPr lang="en-US" sz="2200" dirty="0"/>
              <a:t>idea: </a:t>
            </a:r>
            <a:r>
              <a:rPr lang="en-US" sz="2200" dirty="0" smtClean="0">
                <a:solidFill>
                  <a:srgbClr val="0000FF"/>
                </a:solidFill>
              </a:rPr>
              <a:t>Refresh </a:t>
            </a:r>
            <a:r>
              <a:rPr lang="en-US" sz="2200" dirty="0">
                <a:solidFill>
                  <a:srgbClr val="0000FF"/>
                </a:solidFill>
              </a:rPr>
              <a:t>rows containing weak cells </a:t>
            </a:r>
            <a:endParaRPr lang="en-US" sz="2200" dirty="0" smtClean="0">
              <a:solidFill>
                <a:srgbClr val="0000FF"/>
              </a:solidFill>
            </a:endParaRPr>
          </a:p>
          <a:p>
            <a:pPr marL="0" indent="0">
              <a:buNone/>
            </a:pPr>
            <a:r>
              <a:rPr lang="en-US" sz="2200" dirty="0">
                <a:solidFill>
                  <a:srgbClr val="0000FF"/>
                </a:solidFill>
              </a:rPr>
              <a:t> </a:t>
            </a:r>
            <a:r>
              <a:rPr lang="en-US" sz="2200" dirty="0" smtClean="0">
                <a:solidFill>
                  <a:srgbClr val="0000FF"/>
                </a:solidFill>
              </a:rPr>
              <a:t>   more frequently, other </a:t>
            </a:r>
            <a:r>
              <a:rPr lang="en-US" sz="2200" dirty="0">
                <a:solidFill>
                  <a:srgbClr val="0000FF"/>
                </a:solidFill>
              </a:rPr>
              <a:t>rows less </a:t>
            </a:r>
            <a:r>
              <a:rPr lang="en-US" sz="2200" dirty="0" smtClean="0">
                <a:solidFill>
                  <a:srgbClr val="0000FF"/>
                </a:solidFill>
              </a:rPr>
              <a:t>frequently</a:t>
            </a:r>
          </a:p>
          <a:p>
            <a:pPr marL="344487" lvl="1" indent="0">
              <a:buNone/>
            </a:pPr>
            <a:r>
              <a:rPr lang="en-US" sz="2000" dirty="0">
                <a:solidFill>
                  <a:srgbClr val="FF0000"/>
                </a:solidFill>
              </a:rPr>
              <a:t>1. Profiling: </a:t>
            </a:r>
            <a:r>
              <a:rPr lang="en-US" sz="2000" dirty="0">
                <a:solidFill>
                  <a:srgbClr val="000000"/>
                </a:solidFill>
              </a:rPr>
              <a:t>Profile </a:t>
            </a:r>
            <a:r>
              <a:rPr lang="en-US" sz="2000" dirty="0" smtClean="0">
                <a:solidFill>
                  <a:srgbClr val="000000"/>
                </a:solidFill>
              </a:rPr>
              <a:t>retention </a:t>
            </a:r>
            <a:r>
              <a:rPr lang="en-US" sz="2000" dirty="0">
                <a:solidFill>
                  <a:srgbClr val="000000"/>
                </a:solidFill>
              </a:rPr>
              <a:t>time of </a:t>
            </a:r>
            <a:r>
              <a:rPr lang="en-US" sz="2000" dirty="0" smtClean="0">
                <a:solidFill>
                  <a:srgbClr val="000000"/>
                </a:solidFill>
              </a:rPr>
              <a:t>all rows</a:t>
            </a:r>
            <a:endParaRPr lang="en-US" sz="2000" dirty="0">
              <a:solidFill>
                <a:srgbClr val="000000"/>
              </a:solidFill>
            </a:endParaRPr>
          </a:p>
          <a:p>
            <a:pPr marL="344487" lvl="1" indent="0">
              <a:buNone/>
            </a:pPr>
            <a:r>
              <a:rPr lang="en-US" sz="2000" dirty="0">
                <a:solidFill>
                  <a:srgbClr val="FF0000"/>
                </a:solidFill>
              </a:rPr>
              <a:t>2. Binning: </a:t>
            </a:r>
            <a:r>
              <a:rPr lang="en-US" sz="2000" dirty="0">
                <a:solidFill>
                  <a:srgbClr val="000000"/>
                </a:solidFill>
              </a:rPr>
              <a:t>Store rows into bins by retention </a:t>
            </a:r>
            <a:r>
              <a:rPr lang="en-US" sz="2000" dirty="0" smtClean="0">
                <a:solidFill>
                  <a:srgbClr val="000000"/>
                </a:solidFill>
              </a:rPr>
              <a:t>time in memory controller</a:t>
            </a:r>
          </a:p>
          <a:p>
            <a:pPr marL="344487" lvl="1" indent="0">
              <a:buNone/>
            </a:pPr>
            <a:r>
              <a:rPr lang="en-US" sz="2000" dirty="0">
                <a:solidFill>
                  <a:srgbClr val="000000"/>
                </a:solidFill>
                <a:sym typeface="Wingdings"/>
              </a:rPr>
              <a:t>	</a:t>
            </a:r>
            <a:r>
              <a:rPr lang="en-US" sz="2000" i="1" dirty="0" smtClean="0">
                <a:solidFill>
                  <a:srgbClr val="000000"/>
                </a:solidFill>
                <a:sym typeface="Wingdings"/>
              </a:rPr>
              <a:t>Efficient storage with Bloom Filters</a:t>
            </a:r>
            <a:r>
              <a:rPr lang="en-US" sz="2000" dirty="0" smtClean="0">
                <a:solidFill>
                  <a:srgbClr val="000000"/>
                </a:solidFill>
                <a:sym typeface="Wingdings"/>
              </a:rPr>
              <a:t> (only 1.25KB for 32GB memory)</a:t>
            </a:r>
            <a:endParaRPr lang="en-US" sz="2000" dirty="0">
              <a:solidFill>
                <a:srgbClr val="000000"/>
              </a:solidFill>
            </a:endParaRPr>
          </a:p>
          <a:p>
            <a:pPr marL="344487" lvl="1" indent="0">
              <a:buNone/>
            </a:pPr>
            <a:r>
              <a:rPr lang="en-US" sz="2000" dirty="0">
                <a:solidFill>
                  <a:srgbClr val="FF0000"/>
                </a:solidFill>
              </a:rPr>
              <a:t>3. Refreshing: </a:t>
            </a:r>
            <a:r>
              <a:rPr lang="en-US" sz="2000" dirty="0">
                <a:solidFill>
                  <a:srgbClr val="000000"/>
                </a:solidFill>
              </a:rPr>
              <a:t>Memory controller refreshes rows in different bins at different rates</a:t>
            </a:r>
          </a:p>
          <a:p>
            <a:pPr lvl="1"/>
            <a:endParaRPr lang="en-US" sz="800" dirty="0" smtClean="0"/>
          </a:p>
          <a:p>
            <a:r>
              <a:rPr lang="en-US" sz="2200" dirty="0" smtClean="0"/>
              <a:t>Results: 8-core, 32GB, SPEC, </a:t>
            </a:r>
            <a:r>
              <a:rPr lang="en-US" sz="2200" dirty="0"/>
              <a:t>TPC-C, TPC-</a:t>
            </a:r>
            <a:r>
              <a:rPr lang="en-US" sz="2200" dirty="0" smtClean="0"/>
              <a:t>H</a:t>
            </a:r>
            <a:endParaRPr lang="en-US" sz="2200" dirty="0"/>
          </a:p>
          <a:p>
            <a:pPr lvl="1"/>
            <a:r>
              <a:rPr lang="en-US" sz="1800" dirty="0">
                <a:solidFill>
                  <a:srgbClr val="0000FF"/>
                </a:solidFill>
              </a:rPr>
              <a:t>74.6% refresh </a:t>
            </a:r>
            <a:r>
              <a:rPr lang="en-US" sz="1800" dirty="0" smtClean="0">
                <a:solidFill>
                  <a:srgbClr val="0000FF"/>
                </a:solidFill>
              </a:rPr>
              <a:t>reduction @ 1.25KB storage</a:t>
            </a:r>
            <a:endParaRPr lang="en-US" sz="1800" dirty="0">
              <a:solidFill>
                <a:srgbClr val="0000FF"/>
              </a:solidFill>
            </a:endParaRPr>
          </a:p>
          <a:p>
            <a:pPr lvl="1"/>
            <a:r>
              <a:rPr lang="en-US" sz="1800" dirty="0">
                <a:solidFill>
                  <a:srgbClr val="0000FF"/>
                </a:solidFill>
              </a:rPr>
              <a:t>~16%/20% DRAM dynamic/idle power reduction</a:t>
            </a:r>
          </a:p>
          <a:p>
            <a:pPr lvl="1"/>
            <a:r>
              <a:rPr lang="en-US" sz="1800" dirty="0">
                <a:solidFill>
                  <a:srgbClr val="0000FF"/>
                </a:solidFill>
              </a:rPr>
              <a:t>~9% performance improvement </a:t>
            </a:r>
            <a:endParaRPr lang="en-US" sz="1800" dirty="0" smtClean="0">
              <a:solidFill>
                <a:srgbClr val="0000FF"/>
              </a:solidFill>
            </a:endParaRPr>
          </a:p>
          <a:p>
            <a:pPr lvl="1"/>
            <a:r>
              <a:rPr lang="en-US" sz="1800" dirty="0">
                <a:solidFill>
                  <a:srgbClr val="0000FF"/>
                </a:solidFill>
              </a:rPr>
              <a:t>B</a:t>
            </a:r>
            <a:r>
              <a:rPr lang="en-US" sz="1800" dirty="0" smtClean="0">
                <a:solidFill>
                  <a:srgbClr val="0000FF"/>
                </a:solidFill>
              </a:rPr>
              <a:t>enefits increase with DRAM capacity</a:t>
            </a:r>
            <a:endParaRPr lang="en-US" sz="1800" dirty="0">
              <a:solidFill>
                <a:srgbClr val="0000FF"/>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407</a:t>
            </a:fld>
            <a:endParaRPr lang="en-US" altLang="en-US">
              <a:solidFill>
                <a:srgbClr val="000000"/>
              </a:solidFill>
            </a:endParaRPr>
          </a:p>
        </p:txBody>
      </p:sp>
      <p:pic>
        <p:nvPicPr>
          <p:cNvPr id="5" name="Picture 4"/>
          <p:cNvPicPr>
            <a:picLocks noChangeAspect="1"/>
          </p:cNvPicPr>
          <p:nvPr/>
        </p:nvPicPr>
        <p:blipFill>
          <a:blip r:embed="rId3"/>
          <a:stretch>
            <a:fillRect/>
          </a:stretch>
        </p:blipFill>
        <p:spPr>
          <a:xfrm>
            <a:off x="5796136" y="4299384"/>
            <a:ext cx="3312368" cy="2369976"/>
          </a:xfrm>
          <a:prstGeom prst="rect">
            <a:avLst/>
          </a:prstGeom>
        </p:spPr>
      </p:pic>
      <p:sp>
        <p:nvSpPr>
          <p:cNvPr id="7" name="Rectangle 6"/>
          <p:cNvSpPr/>
          <p:nvPr/>
        </p:nvSpPr>
        <p:spPr>
          <a:xfrm>
            <a:off x="1403648" y="6577607"/>
            <a:ext cx="8208912" cy="307777"/>
          </a:xfrm>
          <a:prstGeom prst="rect">
            <a:avLst/>
          </a:prstGeom>
        </p:spPr>
        <p:txBody>
          <a:bodyPr wrap="square">
            <a:spAutoFit/>
          </a:bodyPr>
          <a:lstStyle/>
          <a:p>
            <a:r>
              <a:rPr lang="en-US" sz="1400" dirty="0">
                <a:solidFill>
                  <a:srgbClr val="000000"/>
                </a:solidFill>
              </a:rPr>
              <a:t>Liu et al., “</a:t>
            </a:r>
            <a:r>
              <a:rPr lang="en-US" altLang="ja-JP" sz="1400" dirty="0">
                <a:solidFill>
                  <a:srgbClr val="0000FF"/>
                </a:solidFill>
              </a:rPr>
              <a:t>RAIDR: Retention-Aware Intelligent DRAM Refresh</a:t>
            </a:r>
            <a:r>
              <a:rPr lang="en-US" altLang="ja-JP" sz="1400" dirty="0">
                <a:solidFill>
                  <a:srgbClr val="000000"/>
                </a:solidFill>
              </a:rPr>
              <a:t>,</a:t>
            </a:r>
            <a:r>
              <a:rPr lang="en-US" sz="1400" dirty="0">
                <a:solidFill>
                  <a:srgbClr val="000000"/>
                </a:solidFill>
              </a:rPr>
              <a:t>”</a:t>
            </a:r>
            <a:r>
              <a:rPr lang="en-US" altLang="ja-JP" sz="1400" dirty="0">
                <a:solidFill>
                  <a:srgbClr val="000000"/>
                </a:solidFill>
              </a:rPr>
              <a:t> ISCA 2012.</a:t>
            </a:r>
            <a:endParaRPr lang="en-US" sz="1400" dirty="0">
              <a:solidFill>
                <a:srgbClr val="000000"/>
              </a:solidFill>
            </a:endParaRPr>
          </a:p>
        </p:txBody>
      </p:sp>
      <p:sp>
        <p:nvSpPr>
          <p:cNvPr id="8" name="Rectangle 7"/>
          <p:cNvSpPr>
            <a:spLocks noChangeArrowheads="1"/>
          </p:cNvSpPr>
          <p:nvPr/>
        </p:nvSpPr>
        <p:spPr bwMode="auto">
          <a:xfrm>
            <a:off x="6948264" y="1844825"/>
            <a:ext cx="1224136" cy="432048"/>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 xmlns:a14="http://schemas.microsoft.com/office/drawing/2010/main">
                <a:solidFill>
                  <a:srgbClr val="FFFFFF"/>
                </a:solidFill>
              </a14:hiddenFill>
            </a:ext>
          </a:extLst>
        </p:spPr>
        <p:txBody>
          <a:bodyPr anchor="ctr"/>
          <a:lstStyle/>
          <a:p>
            <a:pPr algn="ctr" fontAlgn="base">
              <a:spcBef>
                <a:spcPct val="0"/>
              </a:spcBef>
              <a:spcAft>
                <a:spcPct val="0"/>
              </a:spcAft>
              <a:defRPr/>
            </a:pPr>
            <a:endParaRPr lang="en-US">
              <a:solidFill>
                <a:srgbClr val="FFFFFF"/>
              </a:solidFill>
              <a:ea typeface="ＭＳ Ｐゴシック" charset="0"/>
              <a:cs typeface="ＭＳ Ｐゴシック" charset="0"/>
            </a:endParaRPr>
          </a:p>
        </p:txBody>
      </p:sp>
      <p:sp>
        <p:nvSpPr>
          <p:cNvPr id="9" name="Rectangle 8"/>
          <p:cNvSpPr/>
          <p:nvPr/>
        </p:nvSpPr>
        <p:spPr>
          <a:xfrm>
            <a:off x="323528" y="2708919"/>
            <a:ext cx="5184576" cy="360041"/>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14386762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RAIDR</a:t>
            </a:r>
            <a:endParaRPr lang="en-US" dirty="0"/>
          </a:p>
        </p:txBody>
      </p:sp>
      <p:sp>
        <p:nvSpPr>
          <p:cNvPr id="3" name="Content Placeholder 2"/>
          <p:cNvSpPr>
            <a:spLocks noGrp="1"/>
          </p:cNvSpPr>
          <p:nvPr>
            <p:ph idx="1"/>
          </p:nvPr>
        </p:nvSpPr>
        <p:spPr>
          <a:xfrm>
            <a:off x="228600" y="1052736"/>
            <a:ext cx="8807896" cy="4876800"/>
          </a:xfrm>
        </p:spPr>
        <p:txBody>
          <a:bodyPr/>
          <a:lstStyle/>
          <a:p>
            <a:r>
              <a:rPr lang="en-US" dirty="0"/>
              <a:t>Jamie Liu, Ben </a:t>
            </a:r>
            <a:r>
              <a:rPr lang="en-US" dirty="0" err="1"/>
              <a:t>Jaiyen</a:t>
            </a:r>
            <a:r>
              <a:rPr lang="en-US" dirty="0"/>
              <a:t>, Richard </a:t>
            </a:r>
            <a:r>
              <a:rPr lang="en-US" dirty="0" err="1"/>
              <a:t>Veras</a:t>
            </a:r>
            <a:r>
              <a:rPr lang="en-US" dirty="0"/>
              <a:t>, and Onur Mutlu,</a:t>
            </a:r>
            <a:br>
              <a:rPr lang="en-US" dirty="0"/>
            </a:br>
            <a:r>
              <a:rPr lang="en-US" b="1" dirty="0">
                <a:hlinkClick r:id="rId2"/>
              </a:rPr>
              <a:t>"RAIDR: Retention-Aware Intelligent DRAM Refresh"</a:t>
            </a:r>
            <a:r>
              <a:rPr lang="en-US" dirty="0"/>
              <a:t/>
            </a:r>
            <a:br>
              <a:rPr lang="en-US" dirty="0"/>
            </a:br>
            <a:r>
              <a:rPr lang="en-US" i="1" dirty="0"/>
              <a:t>Proceedings of the </a:t>
            </a:r>
            <a:r>
              <a:rPr lang="en-US" i="1" dirty="0">
                <a:hlinkClick r:id="rId3"/>
              </a:rPr>
              <a:t>39th International Symposium on Computer Architecture</a:t>
            </a:r>
            <a:r>
              <a:rPr lang="en-US" i="1" dirty="0"/>
              <a:t> (</a:t>
            </a:r>
            <a:r>
              <a:rPr lang="en-US" b="1" i="1" dirty="0"/>
              <a:t>ISCA</a:t>
            </a:r>
            <a:r>
              <a:rPr lang="en-US" i="1" dirty="0"/>
              <a:t>)</a:t>
            </a:r>
            <a:r>
              <a:rPr lang="en-US" dirty="0"/>
              <a:t>, Portland, OR, June 2012. </a:t>
            </a:r>
            <a:r>
              <a:rPr lang="en-US" dirty="0">
                <a:hlinkClick r:id="rId4"/>
              </a:rPr>
              <a:t>Slides (pdf</a:t>
            </a:r>
            <a:r>
              <a:rPr lang="en-US" dirty="0" smtClean="0">
                <a:hlinkClick r:id="rId4"/>
              </a:rPr>
              <a:t>)</a:t>
            </a:r>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408</a:t>
            </a:fld>
            <a:endParaRPr lang="en-US" altLang="en-US">
              <a:solidFill>
                <a:srgbClr val="000000"/>
              </a:solidFill>
            </a:endParaRPr>
          </a:p>
        </p:txBody>
      </p:sp>
      <p:pic>
        <p:nvPicPr>
          <p:cNvPr id="5" name="Picture 4"/>
          <p:cNvPicPr>
            <a:picLocks noChangeAspect="1"/>
          </p:cNvPicPr>
          <p:nvPr/>
        </p:nvPicPr>
        <p:blipFill>
          <a:blip r:embed="rId5"/>
          <a:stretch>
            <a:fillRect/>
          </a:stretch>
        </p:blipFill>
        <p:spPr>
          <a:xfrm>
            <a:off x="0" y="3977608"/>
            <a:ext cx="9144000" cy="1755648"/>
          </a:xfrm>
          <a:prstGeom prst="rect">
            <a:avLst/>
          </a:prstGeom>
        </p:spPr>
      </p:pic>
    </p:spTree>
    <p:extLst>
      <p:ext uri="{BB962C8B-B14F-4D97-AF65-F5344CB8AC3E}">
        <p14:creationId xmlns:p14="http://schemas.microsoft.com/office/powerpoint/2010/main" val="13136715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Tackling Refresh: Solutions</a:t>
            </a:r>
            <a:endParaRPr lang="en-US" dirty="0"/>
          </a:p>
        </p:txBody>
      </p:sp>
      <p:sp>
        <p:nvSpPr>
          <p:cNvPr id="3" name="Content Placeholder 2"/>
          <p:cNvSpPr>
            <a:spLocks noGrp="1"/>
          </p:cNvSpPr>
          <p:nvPr>
            <p:ph idx="1"/>
          </p:nvPr>
        </p:nvSpPr>
        <p:spPr>
          <a:xfrm>
            <a:off x="228600" y="1196752"/>
            <a:ext cx="8610600" cy="5051648"/>
          </a:xfrm>
        </p:spPr>
        <p:txBody>
          <a:bodyPr/>
          <a:lstStyle/>
          <a:p>
            <a:r>
              <a:rPr lang="en-US" dirty="0">
                <a:solidFill>
                  <a:srgbClr val="0000FF"/>
                </a:solidFill>
              </a:rPr>
              <a:t>Parallelize refreshes with accesses </a:t>
            </a:r>
            <a:r>
              <a:rPr lang="en-US" sz="1800" dirty="0">
                <a:solidFill>
                  <a:srgbClr val="0000FF"/>
                </a:solidFill>
              </a:rPr>
              <a:t>[Chang+ HPCA’14]</a:t>
            </a:r>
          </a:p>
          <a:p>
            <a:endParaRPr lang="en-US" dirty="0" smtClean="0">
              <a:solidFill>
                <a:srgbClr val="0000FF"/>
              </a:solidFill>
            </a:endParaRPr>
          </a:p>
          <a:p>
            <a:r>
              <a:rPr lang="en-US" dirty="0" smtClean="0">
                <a:solidFill>
                  <a:srgbClr val="0000FF"/>
                </a:solidFill>
              </a:rPr>
              <a:t>Eliminate unnecessary refreshes </a:t>
            </a:r>
            <a:r>
              <a:rPr lang="en-US" sz="1800" dirty="0" smtClean="0">
                <a:solidFill>
                  <a:srgbClr val="0000FF"/>
                </a:solidFill>
              </a:rPr>
              <a:t>[Liu+ ISCA’12]</a:t>
            </a:r>
          </a:p>
          <a:p>
            <a:pPr lvl="1"/>
            <a:r>
              <a:rPr lang="en-US" dirty="0" smtClean="0"/>
              <a:t>Exploit device characteristics </a:t>
            </a:r>
          </a:p>
          <a:p>
            <a:pPr lvl="1"/>
            <a:r>
              <a:rPr lang="en-US" dirty="0" smtClean="0"/>
              <a:t>Exploit data and application characteristics</a:t>
            </a:r>
          </a:p>
          <a:p>
            <a:pPr marL="0" indent="0">
              <a:buNone/>
            </a:pPr>
            <a:endParaRPr lang="en-US" dirty="0"/>
          </a:p>
          <a:p>
            <a:r>
              <a:rPr lang="en-US" dirty="0" smtClean="0">
                <a:solidFill>
                  <a:srgbClr val="0000FF"/>
                </a:solidFill>
              </a:rPr>
              <a:t>Reduce refresh rate and </a:t>
            </a:r>
            <a:r>
              <a:rPr lang="en-US" dirty="0" err="1" smtClean="0">
                <a:solidFill>
                  <a:srgbClr val="0000FF"/>
                </a:solidFill>
              </a:rPr>
              <a:t>detect+correct</a:t>
            </a:r>
            <a:r>
              <a:rPr lang="en-US" dirty="0" smtClean="0">
                <a:solidFill>
                  <a:srgbClr val="0000FF"/>
                </a:solidFill>
              </a:rPr>
              <a:t> errors that occur </a:t>
            </a:r>
            <a:r>
              <a:rPr lang="en-US" sz="1800" dirty="0" smtClean="0">
                <a:solidFill>
                  <a:srgbClr val="0000FF"/>
                </a:solidFill>
              </a:rPr>
              <a:t>[Khan+ SIGMETRICS’14]</a:t>
            </a:r>
          </a:p>
          <a:p>
            <a:endParaRPr lang="en-US" dirty="0"/>
          </a:p>
          <a:p>
            <a:r>
              <a:rPr lang="en-US" dirty="0" smtClean="0">
                <a:solidFill>
                  <a:schemeClr val="accent2">
                    <a:lumMod val="75000"/>
                  </a:schemeClr>
                </a:solidFill>
              </a:rPr>
              <a:t>Understand retention time behavior in DRAM </a:t>
            </a:r>
            <a:r>
              <a:rPr lang="en-US" sz="1800" dirty="0" smtClean="0">
                <a:solidFill>
                  <a:schemeClr val="accent2">
                    <a:lumMod val="75000"/>
                  </a:schemeClr>
                </a:solidFill>
              </a:rPr>
              <a:t>[Liu+ ISCA’13]</a:t>
            </a:r>
            <a:endParaRPr lang="en-US" sz="1800" dirty="0">
              <a:solidFill>
                <a:schemeClr val="accent2">
                  <a:lumMod val="75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409</a:t>
            </a:fld>
            <a:endParaRPr lang="en-US" altLang="en-US">
              <a:solidFill>
                <a:srgbClr val="000000"/>
              </a:solidFill>
            </a:endParaRPr>
          </a:p>
        </p:txBody>
      </p:sp>
      <p:sp>
        <p:nvSpPr>
          <p:cNvPr id="5" name="Rectangle 4"/>
          <p:cNvSpPr/>
          <p:nvPr/>
        </p:nvSpPr>
        <p:spPr>
          <a:xfrm>
            <a:off x="539552" y="4797152"/>
            <a:ext cx="7848872" cy="72008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5976937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algn="ctr"/>
            <a:r>
              <a:rPr lang="en-US" sz="5000" b="1" dirty="0" smtClean="0">
                <a:solidFill>
                  <a:prstClr val="black">
                    <a:lumMod val="65000"/>
                    <a:lumOff val="35000"/>
                  </a:prstClr>
                </a:solidFill>
                <a:latin typeface="Calibri Light"/>
              </a:rPr>
              <a:t>CPU</a:t>
            </a:r>
            <a:endParaRPr lang="en-US" sz="5000" b="1" dirty="0">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sp>
        <p:nvSpPr>
          <p:cNvPr id="35" name="Rectangle 34"/>
          <p:cNvSpPr/>
          <p:nvPr/>
        </p:nvSpPr>
        <p:spPr>
          <a:xfrm>
            <a:off x="-324544" y="6453336"/>
            <a:ext cx="7056784" cy="369332"/>
          </a:xfrm>
          <a:prstGeom prst="rect">
            <a:avLst/>
          </a:prstGeom>
        </p:spPr>
        <p:txBody>
          <a:bodyPr wrap="square">
            <a:spAutoFit/>
          </a:bodyPr>
          <a:lstStyle/>
          <a:p>
            <a:pPr lvl="1"/>
            <a:r>
              <a:rPr lang="en-US" dirty="0" smtClean="0">
                <a:solidFill>
                  <a:prstClr val="black"/>
                </a:solidFill>
              </a:rPr>
              <a:t>Download from: </a:t>
            </a:r>
            <a:r>
              <a:rPr lang="en-US" dirty="0" smtClean="0">
                <a:solidFill>
                  <a:prstClr val="black"/>
                </a:solidFill>
                <a:hlinkClick r:id="rId6"/>
              </a:rPr>
              <a:t>https</a:t>
            </a:r>
            <a:r>
              <a:rPr lang="en-US" dirty="0">
                <a:solidFill>
                  <a:prstClr val="black"/>
                </a:solidFill>
                <a:hlinkClick r:id="rId6"/>
              </a:rPr>
              <a:t>://github.com/CMU-SAFARI/rowhammer</a:t>
            </a:r>
            <a:r>
              <a:rPr lang="en-US" dirty="0">
                <a:solidFill>
                  <a:prstClr val="black"/>
                </a:solidFill>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algn="ctr"/>
            <a:r>
              <a:rPr lang="en-US" sz="4400" b="1" dirty="0" smtClean="0">
                <a:solidFill>
                  <a:prstClr val="white"/>
                </a:solidFill>
                <a:latin typeface="Calibri Light"/>
              </a:rPr>
              <a:t>DRAM Module</a:t>
            </a:r>
            <a:endParaRPr lang="en-US" sz="4400" b="1" dirty="0">
              <a:solidFill>
                <a:prstClr val="white"/>
              </a:solidFill>
              <a:latin typeface="Calibri Light"/>
            </a:endParaRPr>
          </a:p>
        </p:txBody>
      </p:sp>
      <p:sp>
        <p:nvSpPr>
          <p:cNvPr id="56" name="Title 1"/>
          <p:cNvSpPr>
            <a:spLocks noGrp="1"/>
          </p:cNvSpPr>
          <p:nvPr>
            <p:ph type="title"/>
          </p:nvPr>
        </p:nvSpPr>
        <p:spPr>
          <a:xfrm>
            <a:off x="228600" y="44624"/>
            <a:ext cx="8915400" cy="1066800"/>
          </a:xfrm>
        </p:spPr>
        <p:txBody>
          <a:bodyPr/>
          <a:lstStyle/>
          <a:p>
            <a:r>
              <a:rPr lang="en-US" sz="4000" b="0" dirty="0" smtClean="0">
                <a:solidFill>
                  <a:srgbClr val="1A5712"/>
                </a:solidFill>
                <a:latin typeface="Garamond"/>
                <a:cs typeface="Garamond"/>
              </a:rPr>
              <a:t>A Simple Program Can Induce Many Errors</a:t>
            </a:r>
            <a:endParaRPr lang="en-US" sz="4000" b="0" dirty="0">
              <a:solidFill>
                <a:srgbClr val="1A5712"/>
              </a:solidFill>
              <a:latin typeface="Garamond"/>
              <a:cs typeface="Garamond"/>
            </a:endParaRPr>
          </a:p>
        </p:txBody>
      </p:sp>
      <p:sp>
        <p:nvSpPr>
          <p:cNvPr id="54"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5"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57"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58"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59"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60" name="RowX"/>
          <p:cNvSpPr/>
          <p:nvPr/>
        </p:nvSpPr>
        <p:spPr>
          <a:xfrm>
            <a:off x="6096000" y="4003764"/>
            <a:ext cx="2133600" cy="381000"/>
          </a:xfrm>
          <a:prstGeom prst="rect">
            <a:avLst/>
          </a:prstGeom>
          <a:solidFill>
            <a:srgbClr val="FF8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61"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cxnSp>
        <p:nvCxnSpPr>
          <p:cNvPr id="62" name="YArrow"/>
          <p:cNvCxnSpPr>
            <a:stCxn id="63"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63"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64" name="XArrow"/>
          <p:cNvCxnSpPr>
            <a:stCxn id="65"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65"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1191442782"/>
      </p:ext>
    </p:extLst>
  </p:cSld>
  <p:clrMapOvr>
    <a:masterClrMapping/>
  </p:clrMapOvr>
  <p:timing>
    <p:tnLst>
      <p:par>
        <p:cTn id="1" dur="indefinite" restart="never" nodeType="tmRoot"/>
      </p:par>
    </p:tn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Title 1"/>
          <p:cNvSpPr>
            <a:spLocks noGrp="1"/>
          </p:cNvSpPr>
          <p:nvPr>
            <p:ph type="title"/>
          </p:nvPr>
        </p:nvSpPr>
        <p:spPr/>
        <p:txBody>
          <a:bodyPr/>
          <a:lstStyle/>
          <a:p>
            <a:r>
              <a:rPr lang="en-US" dirty="0" smtClean="0">
                <a:latin typeface="Garamond" charset="0"/>
                <a:ea typeface="ＭＳ Ｐゴシック" charset="0"/>
                <a:cs typeface="ＭＳ Ｐゴシック" charset="0"/>
              </a:rPr>
              <a:t>Motivation: Understanding Retention</a:t>
            </a:r>
            <a:endParaRPr lang="en-US" dirty="0">
              <a:latin typeface="Garamond" charset="0"/>
              <a:ea typeface="ＭＳ Ｐゴシック" charset="0"/>
              <a:cs typeface="ＭＳ Ｐゴシック" charset="0"/>
            </a:endParaRPr>
          </a:p>
        </p:txBody>
      </p:sp>
      <p:sp>
        <p:nvSpPr>
          <p:cNvPr id="3" name="Content Placeholder 2"/>
          <p:cNvSpPr>
            <a:spLocks noGrp="1"/>
          </p:cNvSpPr>
          <p:nvPr>
            <p:ph idx="1"/>
          </p:nvPr>
        </p:nvSpPr>
        <p:spPr/>
        <p:txBody>
          <a:bodyPr/>
          <a:lstStyle/>
          <a:p>
            <a:r>
              <a:rPr lang="en-US">
                <a:latin typeface="Tahoma" charset="0"/>
                <a:ea typeface="ＭＳ Ｐゴシック" charset="0"/>
                <a:cs typeface="ＭＳ Ｐゴシック" charset="0"/>
              </a:rPr>
              <a:t>Past works require </a:t>
            </a:r>
            <a:r>
              <a:rPr lang="en-US">
                <a:solidFill>
                  <a:srgbClr val="FF0000"/>
                </a:solidFill>
                <a:latin typeface="Tahoma" charset="0"/>
                <a:ea typeface="ＭＳ Ｐゴシック" charset="0"/>
                <a:cs typeface="ＭＳ Ｐゴシック" charset="0"/>
              </a:rPr>
              <a:t>accurate and reliable measurement of retention time of each DRAM row</a:t>
            </a:r>
          </a:p>
          <a:p>
            <a:pPr lvl="1"/>
            <a:r>
              <a:rPr lang="en-US">
                <a:latin typeface="Tahoma" charset="0"/>
                <a:ea typeface="ＭＳ Ｐゴシック" charset="0"/>
                <a:cs typeface="ＭＳ Ｐゴシック" charset="0"/>
              </a:rPr>
              <a:t>To maintain data integrity while reducing refreshes</a:t>
            </a:r>
            <a:endParaRPr lang="en-US">
              <a:solidFill>
                <a:srgbClr val="FF0000"/>
              </a:solidFill>
              <a:latin typeface="Tahoma" charset="0"/>
              <a:ea typeface="ＭＳ Ｐゴシック" charset="0"/>
              <a:cs typeface="ＭＳ Ｐゴシック" charset="0"/>
            </a:endParaRPr>
          </a:p>
          <a:p>
            <a:pPr lvl="1"/>
            <a:endParaRPr lang="en-US">
              <a:latin typeface="Tahoma" charset="0"/>
              <a:ea typeface="ＭＳ Ｐゴシック" charset="0"/>
            </a:endParaRPr>
          </a:p>
          <a:p>
            <a:r>
              <a:rPr lang="en-US">
                <a:solidFill>
                  <a:srgbClr val="0000FF"/>
                </a:solidFill>
                <a:latin typeface="Tahoma" charset="0"/>
                <a:ea typeface="ＭＳ Ｐゴシック" charset="0"/>
                <a:cs typeface="ＭＳ Ｐゴシック" charset="0"/>
              </a:rPr>
              <a:t>Assumption: worst-case retention time of each row can be determined and stays the same at a given temperature</a:t>
            </a:r>
          </a:p>
          <a:p>
            <a:pPr lvl="1"/>
            <a:r>
              <a:rPr lang="en-US">
                <a:latin typeface="Tahoma" charset="0"/>
                <a:ea typeface="ＭＳ Ｐゴシック" charset="0"/>
              </a:rPr>
              <a:t>Some works propose writing all 1’s and 0’s to a row, and measuring the time before data corruption</a:t>
            </a:r>
          </a:p>
          <a:p>
            <a:pPr lvl="1"/>
            <a:endParaRPr lang="en-US">
              <a:latin typeface="Tahoma" charset="0"/>
              <a:ea typeface="ＭＳ Ｐゴシック" charset="0"/>
            </a:endParaRPr>
          </a:p>
          <a:p>
            <a:r>
              <a:rPr lang="en-US">
                <a:latin typeface="Tahoma" charset="0"/>
                <a:ea typeface="ＭＳ Ｐゴシック" charset="0"/>
                <a:cs typeface="ＭＳ Ｐゴシック" charset="0"/>
              </a:rPr>
              <a:t>Question:</a:t>
            </a:r>
          </a:p>
          <a:p>
            <a:pPr lvl="1"/>
            <a:r>
              <a:rPr lang="en-US">
                <a:latin typeface="Tahoma" charset="0"/>
                <a:ea typeface="ＭＳ Ｐゴシック" charset="0"/>
              </a:rPr>
              <a:t>Can we reliably and accurately determine retention times of all DRAM rows?</a:t>
            </a:r>
          </a:p>
          <a:p>
            <a:pPr lvl="1"/>
            <a:endParaRPr lang="en-US">
              <a:latin typeface="Tahoma" charset="0"/>
              <a:ea typeface="ＭＳ Ｐゴシック" charset="0"/>
            </a:endParaRPr>
          </a:p>
        </p:txBody>
      </p:sp>
      <p:sp>
        <p:nvSpPr>
          <p:cNvPr id="219139"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07F6522-63C6-124D-A08A-0DFE8A5AF265}" type="slidenum">
              <a:rPr lang="en-US" sz="1600">
                <a:solidFill>
                  <a:srgbClr val="000000"/>
                </a:solidFill>
                <a:latin typeface="Garamond" charset="0"/>
              </a:rPr>
              <a:pPr eaLnBrk="1" hangingPunct="1"/>
              <a:t>410</a:t>
            </a:fld>
            <a:endParaRPr lang="en-US" sz="1600">
              <a:solidFill>
                <a:srgbClr val="000000"/>
              </a:solidFill>
              <a:latin typeface="Garamond" charset="0"/>
            </a:endParaRPr>
          </a:p>
        </p:txBody>
      </p:sp>
    </p:spTree>
    <p:extLst>
      <p:ext uri="{BB962C8B-B14F-4D97-AF65-F5344CB8AC3E}">
        <p14:creationId xmlns:p14="http://schemas.microsoft.com/office/powerpoint/2010/main" val="16580577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Two Challenges to Retention Time Profiling</a:t>
            </a:r>
          </a:p>
        </p:txBody>
      </p:sp>
      <p:sp>
        <p:nvSpPr>
          <p:cNvPr id="3" name="Content Placeholder 2"/>
          <p:cNvSpPr>
            <a:spLocks noGrp="1"/>
          </p:cNvSpPr>
          <p:nvPr>
            <p:ph idx="1"/>
          </p:nvPr>
        </p:nvSpPr>
        <p:spPr>
          <a:xfrm>
            <a:off x="238125" y="1095375"/>
            <a:ext cx="8905875" cy="5153025"/>
          </a:xfrm>
        </p:spPr>
        <p:txBody>
          <a:bodyPr/>
          <a:lstStyle/>
          <a:p>
            <a:pPr>
              <a:defRPr/>
            </a:pPr>
            <a:r>
              <a:rPr lang="en-US" dirty="0" smtClean="0">
                <a:solidFill>
                  <a:srgbClr val="FF0000"/>
                </a:solidFill>
                <a:latin typeface="Tahoma" charset="0"/>
                <a:ea typeface="ＭＳ Ｐゴシック" charset="0"/>
                <a:cs typeface="ＭＳ Ｐゴシック" charset="0"/>
              </a:rPr>
              <a:t>Data </a:t>
            </a:r>
            <a:r>
              <a:rPr lang="en-US" dirty="0">
                <a:solidFill>
                  <a:srgbClr val="FF0000"/>
                </a:solidFill>
                <a:latin typeface="Tahoma" charset="0"/>
                <a:ea typeface="ＭＳ Ｐゴシック" charset="0"/>
                <a:cs typeface="ＭＳ Ｐゴシック" charset="0"/>
              </a:rPr>
              <a:t>Pattern Dependence (DPD</a:t>
            </a:r>
            <a:r>
              <a:rPr lang="en-US" dirty="0" smtClean="0">
                <a:solidFill>
                  <a:srgbClr val="FF0000"/>
                </a:solidFill>
                <a:latin typeface="Tahoma" charset="0"/>
                <a:ea typeface="ＭＳ Ｐゴシック" charset="0"/>
                <a:cs typeface="ＭＳ Ｐゴシック" charset="0"/>
              </a:rPr>
              <a:t>) </a:t>
            </a:r>
            <a:r>
              <a:rPr lang="en-US" dirty="0" smtClean="0">
                <a:latin typeface="Tahoma" charset="0"/>
                <a:ea typeface="ＭＳ Ｐゴシック" charset="0"/>
                <a:cs typeface="ＭＳ Ｐゴシック" charset="0"/>
              </a:rPr>
              <a:t>of retention time</a:t>
            </a:r>
          </a:p>
          <a:p>
            <a:pPr>
              <a:defRPr/>
            </a:pPr>
            <a:endParaRPr lang="en-US" dirty="0">
              <a:solidFill>
                <a:srgbClr val="FF0000"/>
              </a:solidFill>
              <a:latin typeface="Tahoma" charset="0"/>
              <a:ea typeface="ＭＳ Ｐゴシック" charset="0"/>
              <a:cs typeface="ＭＳ Ｐゴシック" charset="0"/>
            </a:endParaRPr>
          </a:p>
          <a:p>
            <a:pPr>
              <a:defRPr/>
            </a:pPr>
            <a:endParaRPr lang="en-US" dirty="0" smtClean="0">
              <a:solidFill>
                <a:srgbClr val="FF0000"/>
              </a:solidFill>
              <a:latin typeface="Tahoma" charset="0"/>
              <a:ea typeface="ＭＳ Ｐゴシック" charset="0"/>
              <a:cs typeface="ＭＳ Ｐゴシック" charset="0"/>
            </a:endParaRPr>
          </a:p>
          <a:p>
            <a:pPr>
              <a:defRPr/>
            </a:pPr>
            <a:endParaRPr lang="en-US" dirty="0">
              <a:solidFill>
                <a:srgbClr val="FF0000"/>
              </a:solidFill>
              <a:latin typeface="Tahoma" charset="0"/>
              <a:ea typeface="ＭＳ Ｐゴシック" charset="0"/>
              <a:cs typeface="ＭＳ Ｐゴシック" charset="0"/>
            </a:endParaRPr>
          </a:p>
          <a:p>
            <a:pPr marL="0" indent="0">
              <a:buFont typeface="Wingdings" charset="0"/>
              <a:buNone/>
              <a:defRPr/>
            </a:pPr>
            <a:endParaRPr lang="en-US" dirty="0">
              <a:solidFill>
                <a:srgbClr val="FF0000"/>
              </a:solidFill>
              <a:latin typeface="Tahoma" charset="0"/>
              <a:ea typeface="ＭＳ Ｐゴシック" charset="0"/>
              <a:cs typeface="ＭＳ Ｐゴシック" charset="0"/>
            </a:endParaRPr>
          </a:p>
          <a:p>
            <a:pPr>
              <a:defRPr/>
            </a:pPr>
            <a:r>
              <a:rPr lang="en-US" dirty="0" smtClean="0">
                <a:solidFill>
                  <a:srgbClr val="FF0000"/>
                </a:solidFill>
                <a:latin typeface="Tahoma" charset="0"/>
                <a:ea typeface="ＭＳ Ｐゴシック" charset="0"/>
                <a:cs typeface="ＭＳ Ｐゴシック" charset="0"/>
              </a:rPr>
              <a:t>Variable Retention Time (VRT) </a:t>
            </a:r>
            <a:r>
              <a:rPr lang="en-US" dirty="0" smtClean="0">
                <a:solidFill>
                  <a:srgbClr val="000000"/>
                </a:solidFill>
                <a:latin typeface="Tahoma" charset="0"/>
                <a:ea typeface="ＭＳ Ｐゴシック" charset="0"/>
                <a:cs typeface="ＭＳ Ｐゴシック" charset="0"/>
              </a:rPr>
              <a:t>phenomenon</a:t>
            </a:r>
            <a:endParaRPr lang="en-US" dirty="0">
              <a:solidFill>
                <a:srgbClr val="000000"/>
              </a:solidFill>
              <a:latin typeface="Tahoma" charset="0"/>
              <a:ea typeface="ＭＳ Ｐゴシック" charset="0"/>
              <a:cs typeface="ＭＳ Ｐゴシック" charset="0"/>
            </a:endParaRPr>
          </a:p>
        </p:txBody>
      </p:sp>
      <p:sp>
        <p:nvSpPr>
          <p:cNvPr id="222211"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2BADDEA-2833-0049-8538-3BDE34A5F6C9}" type="slidenum">
              <a:rPr lang="en-US" sz="1600">
                <a:solidFill>
                  <a:srgbClr val="000000"/>
                </a:solidFill>
                <a:latin typeface="Garamond" charset="0"/>
              </a:rPr>
              <a:pPr eaLnBrk="1" hangingPunct="1"/>
              <a:t>411</a:t>
            </a:fld>
            <a:endParaRPr lang="en-US" sz="1600">
              <a:solidFill>
                <a:srgbClr val="000000"/>
              </a:solidFill>
              <a:latin typeface="Garamond" charset="0"/>
            </a:endParaRPr>
          </a:p>
        </p:txBody>
      </p:sp>
    </p:spTree>
    <p:extLst>
      <p:ext uri="{BB962C8B-B14F-4D97-AF65-F5344CB8AC3E}">
        <p14:creationId xmlns:p14="http://schemas.microsoft.com/office/powerpoint/2010/main" val="12283301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Title 1"/>
          <p:cNvSpPr>
            <a:spLocks noGrp="1"/>
          </p:cNvSpPr>
          <p:nvPr>
            <p:ph type="title"/>
          </p:nvPr>
        </p:nvSpPr>
        <p:spPr/>
        <p:txBody>
          <a:bodyPr/>
          <a:lstStyle/>
          <a:p>
            <a:r>
              <a:rPr lang="en-US">
                <a:latin typeface="Garamond" charset="0"/>
                <a:ea typeface="ＭＳ Ｐゴシック" charset="0"/>
                <a:cs typeface="ＭＳ Ｐゴシック" charset="0"/>
              </a:rPr>
              <a:t>An Example VRT Cell</a:t>
            </a:r>
          </a:p>
        </p:txBody>
      </p:sp>
      <p:sp>
        <p:nvSpPr>
          <p:cNvPr id="252930"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83552D8-0273-8E46-90C3-4254DD19B08F}" type="slidenum">
              <a:rPr lang="en-US" sz="1600">
                <a:solidFill>
                  <a:srgbClr val="000000"/>
                </a:solidFill>
                <a:latin typeface="Garamond" charset="0"/>
              </a:rPr>
              <a:pPr eaLnBrk="1" hangingPunct="1"/>
              <a:t>412</a:t>
            </a:fld>
            <a:endParaRPr lang="en-US" sz="1600">
              <a:solidFill>
                <a:srgbClr val="000000"/>
              </a:solidFill>
              <a:latin typeface="Garamond" charset="0"/>
            </a:endParaRPr>
          </a:p>
        </p:txBody>
      </p:sp>
      <p:pic>
        <p:nvPicPr>
          <p:cNvPr id="252931" name="Picture 4" descr="single_cell_vrt-graph.pd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7400" y="977900"/>
            <a:ext cx="6680200" cy="5394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2932" name="TextBox 38"/>
          <p:cNvSpPr txBox="1">
            <a:spLocks noChangeArrowheads="1"/>
          </p:cNvSpPr>
          <p:nvPr/>
        </p:nvSpPr>
        <p:spPr bwMode="auto">
          <a:xfrm>
            <a:off x="3154363" y="5183188"/>
            <a:ext cx="4132262"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mtClean="0">
                <a:solidFill>
                  <a:srgbClr val="0000FF"/>
                </a:solidFill>
              </a:rPr>
              <a:t>A cell from E 2Gb chip family</a:t>
            </a:r>
          </a:p>
        </p:txBody>
      </p:sp>
    </p:spTree>
    <p:extLst>
      <p:ext uri="{BB962C8B-B14F-4D97-AF65-F5344CB8AC3E}">
        <p14:creationId xmlns:p14="http://schemas.microsoft.com/office/powerpoint/2010/main" val="7850702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Title 1"/>
          <p:cNvSpPr>
            <a:spLocks noGrp="1"/>
          </p:cNvSpPr>
          <p:nvPr>
            <p:ph type="title"/>
          </p:nvPr>
        </p:nvSpPr>
        <p:spPr>
          <a:xfrm>
            <a:off x="228600" y="152400"/>
            <a:ext cx="8915400" cy="884238"/>
          </a:xfrm>
        </p:spPr>
        <p:txBody>
          <a:bodyPr/>
          <a:lstStyle/>
          <a:p>
            <a:r>
              <a:rPr lang="en-US">
                <a:latin typeface="Garamond" charset="0"/>
                <a:ea typeface="ＭＳ Ｐゴシック" charset="0"/>
                <a:cs typeface="ＭＳ Ｐゴシック" charset="0"/>
              </a:rPr>
              <a:t>VRT: Implications on Profiling Mechanisms</a:t>
            </a:r>
          </a:p>
        </p:txBody>
      </p:sp>
      <p:sp>
        <p:nvSpPr>
          <p:cNvPr id="3" name="Content Placeholder 2"/>
          <p:cNvSpPr>
            <a:spLocks noGrp="1"/>
          </p:cNvSpPr>
          <p:nvPr>
            <p:ph idx="1"/>
          </p:nvPr>
        </p:nvSpPr>
        <p:spPr>
          <a:xfrm>
            <a:off x="228600" y="968375"/>
            <a:ext cx="8610600" cy="5153025"/>
          </a:xfrm>
        </p:spPr>
        <p:txBody>
          <a:bodyPr/>
          <a:lstStyle/>
          <a:p>
            <a:pPr>
              <a:defRPr/>
            </a:pPr>
            <a:r>
              <a:rPr lang="en-US" dirty="0" smtClean="0"/>
              <a:t>Problem 1: </a:t>
            </a:r>
            <a:r>
              <a:rPr lang="en-US" dirty="0" smtClean="0">
                <a:solidFill>
                  <a:srgbClr val="FF0000"/>
                </a:solidFill>
              </a:rPr>
              <a:t>There does not seem to be a way of determining if a cell exhibits VRT without actually observing a cell exhibiting VRT</a:t>
            </a:r>
          </a:p>
          <a:p>
            <a:pPr lvl="1">
              <a:defRPr/>
            </a:pPr>
            <a:r>
              <a:rPr lang="en-US" sz="2000" dirty="0" smtClean="0"/>
              <a:t>VRT is a </a:t>
            </a:r>
            <a:r>
              <a:rPr lang="en-US" sz="2000" dirty="0" err="1" smtClean="0"/>
              <a:t>memoryless</a:t>
            </a:r>
            <a:r>
              <a:rPr lang="en-US" sz="2000" dirty="0" smtClean="0"/>
              <a:t> random process </a:t>
            </a:r>
            <a:r>
              <a:rPr lang="en-US" sz="1800" b="1" dirty="0" smtClean="0">
                <a:solidFill>
                  <a:srgbClr val="2C6123"/>
                </a:solidFill>
              </a:rPr>
              <a:t>[Kim+ JJAP 2010]</a:t>
            </a:r>
          </a:p>
          <a:p>
            <a:pPr lvl="1">
              <a:defRPr/>
            </a:pPr>
            <a:endParaRPr lang="en-US" sz="1500" dirty="0"/>
          </a:p>
          <a:p>
            <a:pPr>
              <a:defRPr/>
            </a:pPr>
            <a:r>
              <a:rPr lang="en-US" dirty="0" smtClean="0"/>
              <a:t>Problem 2</a:t>
            </a:r>
            <a:r>
              <a:rPr lang="en-US" dirty="0" smtClean="0">
                <a:solidFill>
                  <a:srgbClr val="FF0000"/>
                </a:solidFill>
              </a:rPr>
              <a:t>: VRT complicates retention time profiling by DRAM manufacturers</a:t>
            </a:r>
          </a:p>
          <a:p>
            <a:pPr lvl="1">
              <a:defRPr/>
            </a:pPr>
            <a:r>
              <a:rPr lang="en-US" sz="2000" dirty="0" smtClean="0"/>
              <a:t>Exposure to very high temperatures can induce VRT in cells that were not previously susceptible </a:t>
            </a:r>
          </a:p>
          <a:p>
            <a:pPr marL="344487" lvl="1" indent="0">
              <a:buFont typeface="Wingdings" charset="0"/>
              <a:buNone/>
              <a:defRPr/>
            </a:pPr>
            <a:r>
              <a:rPr lang="en-US" sz="2000" dirty="0" smtClean="0"/>
              <a:t>    </a:t>
            </a:r>
            <a:r>
              <a:rPr lang="en-US" sz="2000" dirty="0" smtClean="0">
                <a:sym typeface="Wingdings"/>
              </a:rPr>
              <a:t> </a:t>
            </a:r>
            <a:r>
              <a:rPr lang="en-US" sz="2000" dirty="0" smtClean="0"/>
              <a:t>can happen during soldering of DRAM chips</a:t>
            </a:r>
          </a:p>
          <a:p>
            <a:pPr marL="344487" lvl="1" indent="0">
              <a:buFont typeface="Wingdings" charset="0"/>
              <a:buNone/>
              <a:defRPr/>
            </a:pPr>
            <a:r>
              <a:rPr lang="en-US" sz="2000" dirty="0" smtClean="0">
                <a:sym typeface="Wingdings"/>
              </a:rPr>
              <a:t>     manufacturer’s retention time profile may not be accurate</a:t>
            </a:r>
            <a:endParaRPr lang="en-US" sz="2000" dirty="0" smtClean="0"/>
          </a:p>
          <a:p>
            <a:pPr>
              <a:defRPr/>
            </a:pPr>
            <a:endParaRPr lang="en-US" sz="1500" dirty="0"/>
          </a:p>
          <a:p>
            <a:pPr>
              <a:defRPr/>
            </a:pPr>
            <a:r>
              <a:rPr lang="en-US" dirty="0" smtClean="0"/>
              <a:t>One option for future work: </a:t>
            </a:r>
            <a:r>
              <a:rPr lang="en-US" dirty="0" smtClean="0">
                <a:solidFill>
                  <a:srgbClr val="0000FF"/>
                </a:solidFill>
              </a:rPr>
              <a:t>Use ECC to continuously profile DRAM online while aggressively reducing refresh rate</a:t>
            </a:r>
          </a:p>
          <a:p>
            <a:pPr lvl="1">
              <a:defRPr/>
            </a:pPr>
            <a:r>
              <a:rPr lang="en-US" sz="2000" dirty="0" smtClean="0"/>
              <a:t>Need to keep ECC overhead in check</a:t>
            </a:r>
          </a:p>
          <a:p>
            <a:pPr lvl="1">
              <a:defRPr/>
            </a:pPr>
            <a:endParaRPr lang="en-US" dirty="0"/>
          </a:p>
          <a:p>
            <a:pPr lvl="1">
              <a:defRPr/>
            </a:pPr>
            <a:endParaRPr lang="en-US" dirty="0"/>
          </a:p>
          <a:p>
            <a:pPr>
              <a:defRPr/>
            </a:pPr>
            <a:endParaRPr lang="en-US" dirty="0"/>
          </a:p>
        </p:txBody>
      </p:sp>
      <p:sp>
        <p:nvSpPr>
          <p:cNvPr id="301059"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7E8F060-6476-DF4F-B22D-19F74906D266}" type="slidenum">
              <a:rPr lang="en-US" sz="1600">
                <a:solidFill>
                  <a:srgbClr val="000000"/>
                </a:solidFill>
                <a:latin typeface="Garamond" charset="0"/>
              </a:rPr>
              <a:pPr eaLnBrk="1" hangingPunct="1"/>
              <a:t>413</a:t>
            </a:fld>
            <a:endParaRPr lang="en-US" sz="1600">
              <a:solidFill>
                <a:srgbClr val="000000"/>
              </a:solidFill>
              <a:latin typeface="Garamond" charset="0"/>
            </a:endParaRPr>
          </a:p>
        </p:txBody>
      </p:sp>
    </p:spTree>
    <p:extLst>
      <p:ext uri="{BB962C8B-B14F-4D97-AF65-F5344CB8AC3E}">
        <p14:creationId xmlns:p14="http://schemas.microsoft.com/office/powerpoint/2010/main" val="20014414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DRAM Retention Analysis</a:t>
            </a:r>
            <a:endParaRPr lang="en-US" dirty="0"/>
          </a:p>
        </p:txBody>
      </p:sp>
      <p:sp>
        <p:nvSpPr>
          <p:cNvPr id="3" name="Content Placeholder 2"/>
          <p:cNvSpPr>
            <a:spLocks noGrp="1"/>
          </p:cNvSpPr>
          <p:nvPr>
            <p:ph idx="1"/>
          </p:nvPr>
        </p:nvSpPr>
        <p:spPr>
          <a:xfrm>
            <a:off x="228600" y="980728"/>
            <a:ext cx="8610600" cy="5153025"/>
          </a:xfrm>
        </p:spPr>
        <p:txBody>
          <a:bodyPr/>
          <a:lstStyle/>
          <a:p>
            <a:r>
              <a:rPr lang="en-US" sz="1800" dirty="0"/>
              <a:t>Jamie Liu, Ben </a:t>
            </a:r>
            <a:r>
              <a:rPr lang="en-US" sz="1800" dirty="0" err="1"/>
              <a:t>Jaiyen</a:t>
            </a:r>
            <a:r>
              <a:rPr lang="en-US" sz="1800" dirty="0"/>
              <a:t>, Yoongu Kim, Chris Wilkerson, and </a:t>
            </a:r>
            <a:r>
              <a:rPr lang="en-US" sz="1800" u="sng" dirty="0"/>
              <a:t>Onur Mutlu</a:t>
            </a:r>
            <a:r>
              <a:rPr lang="en-US" sz="1800" dirty="0"/>
              <a:t>,</a:t>
            </a:r>
            <a:br>
              <a:rPr lang="en-US" sz="1800" dirty="0"/>
            </a:br>
            <a:r>
              <a:rPr lang="en-US" sz="1800" b="1" dirty="0">
                <a:hlinkClick r:id="rId2"/>
              </a:rPr>
              <a:t>"An Experimental Study of Data Retention Behavior in Modern DRAM Devices: Implications for Retention Time Profiling Mechanisms"</a:t>
            </a:r>
            <a:r>
              <a:rPr lang="en-US" sz="1800" dirty="0"/>
              <a:t/>
            </a:r>
            <a:br>
              <a:rPr lang="en-US" sz="1800" dirty="0"/>
            </a:br>
            <a:r>
              <a:rPr lang="en-US" sz="1800" i="1" dirty="0"/>
              <a:t>Proceedings of the </a:t>
            </a:r>
            <a:r>
              <a:rPr lang="en-US" sz="1800" i="1" dirty="0">
                <a:hlinkClick r:id="rId3"/>
              </a:rPr>
              <a:t>40th International Symposium on Computer Architecture</a:t>
            </a:r>
            <a:r>
              <a:rPr lang="en-US" sz="1800" i="1" dirty="0"/>
              <a:t> (</a:t>
            </a:r>
            <a:r>
              <a:rPr lang="en-US" sz="1800" b="1" i="1" dirty="0"/>
              <a:t>ISCA</a:t>
            </a:r>
            <a:r>
              <a:rPr lang="en-US" sz="1800" i="1" dirty="0"/>
              <a:t>)</a:t>
            </a:r>
            <a:r>
              <a:rPr lang="en-US" sz="1800" dirty="0"/>
              <a:t>, Tel-Aviv, Israel, June 2013. </a:t>
            </a:r>
            <a:r>
              <a:rPr lang="en-US" sz="1800" dirty="0">
                <a:hlinkClick r:id="rId4"/>
              </a:rPr>
              <a:t>Slides (ppt)</a:t>
            </a:r>
            <a:r>
              <a:rPr lang="en-US" sz="1800" dirty="0"/>
              <a:t> </a:t>
            </a:r>
            <a:r>
              <a:rPr lang="en-US" sz="1800" dirty="0">
                <a:hlinkClick r:id="rId5"/>
              </a:rPr>
              <a:t>Slides (pdf)</a:t>
            </a:r>
            <a:endParaRPr lang="en-US" sz="1800"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414</a:t>
            </a:fld>
            <a:endParaRPr lang="en-US">
              <a:solidFill>
                <a:srgbClr val="000000"/>
              </a:solidFill>
            </a:endParaRPr>
          </a:p>
        </p:txBody>
      </p:sp>
      <p:pic>
        <p:nvPicPr>
          <p:cNvPr id="5" name="Picture 4"/>
          <p:cNvPicPr>
            <a:picLocks noChangeAspect="1"/>
          </p:cNvPicPr>
          <p:nvPr/>
        </p:nvPicPr>
        <p:blipFill>
          <a:blip r:embed="rId6"/>
          <a:stretch>
            <a:fillRect/>
          </a:stretch>
        </p:blipFill>
        <p:spPr>
          <a:xfrm>
            <a:off x="0" y="2751315"/>
            <a:ext cx="9144000" cy="4134069"/>
          </a:xfrm>
          <a:prstGeom prst="rect">
            <a:avLst/>
          </a:prstGeom>
        </p:spPr>
      </p:pic>
    </p:spTree>
    <p:extLst>
      <p:ext uri="{BB962C8B-B14F-4D97-AF65-F5344CB8AC3E}">
        <p14:creationId xmlns:p14="http://schemas.microsoft.com/office/powerpoint/2010/main" val="426371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Tackling Refresh: Solutions</a:t>
            </a:r>
            <a:endParaRPr lang="en-US" dirty="0"/>
          </a:p>
        </p:txBody>
      </p:sp>
      <p:sp>
        <p:nvSpPr>
          <p:cNvPr id="3" name="Content Placeholder 2"/>
          <p:cNvSpPr>
            <a:spLocks noGrp="1"/>
          </p:cNvSpPr>
          <p:nvPr>
            <p:ph idx="1"/>
          </p:nvPr>
        </p:nvSpPr>
        <p:spPr>
          <a:xfrm>
            <a:off x="228600" y="1196752"/>
            <a:ext cx="8610600" cy="5051648"/>
          </a:xfrm>
        </p:spPr>
        <p:txBody>
          <a:bodyPr/>
          <a:lstStyle/>
          <a:p>
            <a:r>
              <a:rPr lang="en-US" dirty="0">
                <a:solidFill>
                  <a:srgbClr val="0000FF"/>
                </a:solidFill>
              </a:rPr>
              <a:t>Parallelize refreshes with accesses </a:t>
            </a:r>
            <a:r>
              <a:rPr lang="en-US" sz="1800" dirty="0">
                <a:solidFill>
                  <a:srgbClr val="0000FF"/>
                </a:solidFill>
              </a:rPr>
              <a:t>[Chang+ HPCA’14]</a:t>
            </a:r>
          </a:p>
          <a:p>
            <a:endParaRPr lang="en-US" dirty="0" smtClean="0">
              <a:solidFill>
                <a:srgbClr val="0000FF"/>
              </a:solidFill>
            </a:endParaRPr>
          </a:p>
          <a:p>
            <a:r>
              <a:rPr lang="en-US" dirty="0" smtClean="0">
                <a:solidFill>
                  <a:srgbClr val="0000FF"/>
                </a:solidFill>
              </a:rPr>
              <a:t>Eliminate unnecessary refreshes </a:t>
            </a:r>
            <a:r>
              <a:rPr lang="en-US" sz="1800" dirty="0" smtClean="0">
                <a:solidFill>
                  <a:srgbClr val="0000FF"/>
                </a:solidFill>
              </a:rPr>
              <a:t>[Liu+ ISCA’12]</a:t>
            </a:r>
          </a:p>
          <a:p>
            <a:pPr lvl="1"/>
            <a:r>
              <a:rPr lang="en-US" dirty="0" smtClean="0"/>
              <a:t>Exploit device characteristics </a:t>
            </a:r>
          </a:p>
          <a:p>
            <a:pPr lvl="1"/>
            <a:r>
              <a:rPr lang="en-US" dirty="0" smtClean="0"/>
              <a:t>Exploit data and application characteristics</a:t>
            </a:r>
          </a:p>
          <a:p>
            <a:pPr marL="0" indent="0">
              <a:buNone/>
            </a:pPr>
            <a:endParaRPr lang="en-US" dirty="0"/>
          </a:p>
          <a:p>
            <a:r>
              <a:rPr lang="en-US" dirty="0" smtClean="0">
                <a:solidFill>
                  <a:srgbClr val="0000FF"/>
                </a:solidFill>
              </a:rPr>
              <a:t>Reduce refresh rate and </a:t>
            </a:r>
            <a:r>
              <a:rPr lang="en-US" dirty="0" err="1" smtClean="0">
                <a:solidFill>
                  <a:srgbClr val="0000FF"/>
                </a:solidFill>
              </a:rPr>
              <a:t>detect+correct</a:t>
            </a:r>
            <a:r>
              <a:rPr lang="en-US" dirty="0" smtClean="0">
                <a:solidFill>
                  <a:srgbClr val="0000FF"/>
                </a:solidFill>
              </a:rPr>
              <a:t> errors that occur </a:t>
            </a:r>
            <a:r>
              <a:rPr lang="en-US" sz="1800" dirty="0" smtClean="0">
                <a:solidFill>
                  <a:srgbClr val="0000FF"/>
                </a:solidFill>
              </a:rPr>
              <a:t>[Khan+ SIGMETRICS’14]</a:t>
            </a:r>
          </a:p>
          <a:p>
            <a:endParaRPr lang="en-US" dirty="0"/>
          </a:p>
          <a:p>
            <a:r>
              <a:rPr lang="en-US" dirty="0" smtClean="0">
                <a:solidFill>
                  <a:schemeClr val="accent2">
                    <a:lumMod val="75000"/>
                  </a:schemeClr>
                </a:solidFill>
              </a:rPr>
              <a:t>Understand retention time behavior in DRAM </a:t>
            </a:r>
            <a:r>
              <a:rPr lang="en-US" sz="1800" dirty="0" smtClean="0">
                <a:solidFill>
                  <a:schemeClr val="accent2">
                    <a:lumMod val="75000"/>
                  </a:schemeClr>
                </a:solidFill>
              </a:rPr>
              <a:t>[Liu+ ISCA’13]</a:t>
            </a:r>
            <a:endParaRPr lang="en-US" sz="1800" dirty="0">
              <a:solidFill>
                <a:schemeClr val="accent2">
                  <a:lumMod val="75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415</a:t>
            </a:fld>
            <a:endParaRPr lang="en-US" altLang="en-US">
              <a:solidFill>
                <a:srgbClr val="000000"/>
              </a:solidFill>
            </a:endParaRPr>
          </a:p>
        </p:txBody>
      </p:sp>
      <p:sp>
        <p:nvSpPr>
          <p:cNvPr id="5" name="Rectangle 4"/>
          <p:cNvSpPr/>
          <p:nvPr/>
        </p:nvSpPr>
        <p:spPr>
          <a:xfrm>
            <a:off x="539552" y="3789040"/>
            <a:ext cx="7992888" cy="72008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14906264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349520"/>
            <a:ext cx="9144000" cy="4525963"/>
          </a:xfrm>
        </p:spPr>
        <p:txBody>
          <a:bodyPr/>
          <a:lstStyle/>
          <a:p>
            <a:pPr marL="0" indent="0">
              <a:buNone/>
            </a:pPr>
            <a:r>
              <a:rPr lang="en-US" sz="4000" b="1" i="1" dirty="0" smtClean="0">
                <a:solidFill>
                  <a:schemeClr val="tx2"/>
                </a:solidFill>
              </a:rPr>
              <a:t>   Key Observations:</a:t>
            </a:r>
          </a:p>
          <a:p>
            <a:r>
              <a:rPr lang="en-US" b="1" dirty="0">
                <a:solidFill>
                  <a:srgbClr val="FF0000"/>
                </a:solidFill>
              </a:rPr>
              <a:t>Testing </a:t>
            </a:r>
            <a:r>
              <a:rPr lang="en-US" b="1" dirty="0"/>
              <a:t>alone</a:t>
            </a:r>
            <a:r>
              <a:rPr lang="en-US" b="1" dirty="0">
                <a:solidFill>
                  <a:srgbClr val="FF0000"/>
                </a:solidFill>
              </a:rPr>
              <a:t> cannot detect </a:t>
            </a:r>
            <a:r>
              <a:rPr lang="en-US" b="1" dirty="0">
                <a:solidFill>
                  <a:srgbClr val="000000"/>
                </a:solidFill>
              </a:rPr>
              <a:t>all possible </a:t>
            </a:r>
            <a:r>
              <a:rPr lang="en-US" b="1" dirty="0" smtClean="0">
                <a:solidFill>
                  <a:srgbClr val="000000"/>
                </a:solidFill>
              </a:rPr>
              <a:t>failures</a:t>
            </a:r>
          </a:p>
          <a:p>
            <a:r>
              <a:rPr lang="en-US" b="1" dirty="0">
                <a:solidFill>
                  <a:srgbClr val="FF0000"/>
                </a:solidFill>
              </a:rPr>
              <a:t>C</a:t>
            </a:r>
            <a:r>
              <a:rPr lang="en-US" b="1" dirty="0" smtClean="0">
                <a:solidFill>
                  <a:srgbClr val="FF0000"/>
                </a:solidFill>
              </a:rPr>
              <a:t>ombination </a:t>
            </a:r>
            <a:r>
              <a:rPr lang="en-US" b="1" dirty="0">
                <a:solidFill>
                  <a:srgbClr val="000000"/>
                </a:solidFill>
              </a:rPr>
              <a:t>of </a:t>
            </a:r>
            <a:r>
              <a:rPr lang="en-US" b="1" dirty="0" smtClean="0">
                <a:solidFill>
                  <a:srgbClr val="000000"/>
                </a:solidFill>
              </a:rPr>
              <a:t>ECC and other mitigation </a:t>
            </a:r>
            <a:r>
              <a:rPr lang="en-US" b="1" dirty="0">
                <a:solidFill>
                  <a:srgbClr val="000000"/>
                </a:solidFill>
              </a:rPr>
              <a:t>techniques is much more</a:t>
            </a:r>
            <a:r>
              <a:rPr lang="en-US" b="1" dirty="0">
                <a:solidFill>
                  <a:srgbClr val="FF0000"/>
                </a:solidFill>
              </a:rPr>
              <a:t> </a:t>
            </a:r>
            <a:r>
              <a:rPr lang="en-US" b="1" dirty="0" smtClean="0">
                <a:solidFill>
                  <a:srgbClr val="FF0000"/>
                </a:solidFill>
              </a:rPr>
              <a:t>effective</a:t>
            </a:r>
          </a:p>
          <a:p>
            <a:pPr lvl="1"/>
            <a:r>
              <a:rPr lang="en-US" b="1" dirty="0" smtClean="0">
                <a:solidFill>
                  <a:srgbClr val="FF0000"/>
                </a:solidFill>
              </a:rPr>
              <a:t>But degrades performance</a:t>
            </a:r>
          </a:p>
          <a:p>
            <a:r>
              <a:rPr lang="en-US" b="1" dirty="0">
                <a:solidFill>
                  <a:srgbClr val="FF0000"/>
                </a:solidFill>
              </a:rPr>
              <a:t>T</a:t>
            </a:r>
            <a:r>
              <a:rPr lang="en-US" b="1" dirty="0" smtClean="0">
                <a:solidFill>
                  <a:srgbClr val="FF0000"/>
                </a:solidFill>
              </a:rPr>
              <a:t>esting </a:t>
            </a:r>
            <a:r>
              <a:rPr lang="en-US" b="1" dirty="0" smtClean="0">
                <a:solidFill>
                  <a:srgbClr val="000000"/>
                </a:solidFill>
              </a:rPr>
              <a:t>can help to reduce the </a:t>
            </a:r>
            <a:r>
              <a:rPr lang="en-US" b="1" dirty="0" smtClean="0">
                <a:solidFill>
                  <a:srgbClr val="FF0000"/>
                </a:solidFill>
              </a:rPr>
              <a:t>ECC strength</a:t>
            </a:r>
          </a:p>
          <a:p>
            <a:pPr lvl="1"/>
            <a:r>
              <a:rPr lang="en-US" b="1" dirty="0">
                <a:solidFill>
                  <a:srgbClr val="000000"/>
                </a:solidFill>
              </a:rPr>
              <a:t>Even when </a:t>
            </a:r>
            <a:r>
              <a:rPr lang="en-US" b="1" dirty="0" smtClean="0">
                <a:solidFill>
                  <a:srgbClr val="000000"/>
                </a:solidFill>
              </a:rPr>
              <a:t>starting with a</a:t>
            </a:r>
            <a:r>
              <a:rPr lang="en-US" b="1" dirty="0" smtClean="0">
                <a:solidFill>
                  <a:srgbClr val="FF0000"/>
                </a:solidFill>
              </a:rPr>
              <a:t> </a:t>
            </a:r>
            <a:r>
              <a:rPr lang="en-US" b="1" dirty="0">
                <a:solidFill>
                  <a:srgbClr val="FF0000"/>
                </a:solidFill>
              </a:rPr>
              <a:t>higher strength </a:t>
            </a:r>
            <a:r>
              <a:rPr lang="en-US" b="1" dirty="0" smtClean="0">
                <a:solidFill>
                  <a:srgbClr val="FF0000"/>
                </a:solidFill>
              </a:rPr>
              <a:t>ECC</a:t>
            </a:r>
            <a:endParaRPr lang="en-US" b="1" dirty="0">
              <a:solidFill>
                <a:srgbClr val="FF0000"/>
              </a:solidFill>
            </a:endParaRPr>
          </a:p>
          <a:p>
            <a:endParaRPr lang="en-US" b="1" dirty="0">
              <a:solidFill>
                <a:srgbClr val="FF0000"/>
              </a:solidFill>
            </a:endParaRPr>
          </a:p>
          <a:p>
            <a:endParaRPr lang="en-US" b="1" dirty="0" smtClean="0">
              <a:solidFill>
                <a:srgbClr val="FF0000"/>
              </a:solidFill>
            </a:endParaRPr>
          </a:p>
          <a:p>
            <a:endParaRPr lang="en-US" b="1" dirty="0">
              <a:solidFill>
                <a:srgbClr val="FF0000"/>
              </a:solidFill>
            </a:endParaRPr>
          </a:p>
          <a:p>
            <a:pPr marL="0" indent="0">
              <a:buNone/>
            </a:pPr>
            <a:endParaRPr lang="en-US" dirty="0" smtClean="0"/>
          </a:p>
          <a:p>
            <a:endParaRPr lang="en-US" dirty="0" smtClean="0"/>
          </a:p>
          <a:p>
            <a:endParaRPr lang="en-US" dirty="0"/>
          </a:p>
        </p:txBody>
      </p:sp>
      <p:sp>
        <p:nvSpPr>
          <p:cNvPr id="5" name="Title 1"/>
          <p:cNvSpPr>
            <a:spLocks noGrp="1"/>
          </p:cNvSpPr>
          <p:nvPr>
            <p:ph type="title"/>
          </p:nvPr>
        </p:nvSpPr>
        <p:spPr>
          <a:xfrm>
            <a:off x="457200" y="-113054"/>
            <a:ext cx="8229600" cy="1143000"/>
          </a:xfrm>
        </p:spPr>
        <p:txBody>
          <a:bodyPr>
            <a:normAutofit fontScale="90000"/>
          </a:bodyPr>
          <a:lstStyle/>
          <a:p>
            <a:r>
              <a:rPr lang="en-US" b="1" dirty="0" smtClean="0"/>
              <a:t>Towards an Online Profiling System</a:t>
            </a:r>
            <a:endParaRPr lang="en-US" b="1" dirty="0"/>
          </a:p>
        </p:txBody>
      </p:sp>
      <p:sp>
        <p:nvSpPr>
          <p:cNvPr id="6" name="Rectangle 6"/>
          <p:cNvSpPr>
            <a:spLocks noChangeArrowheads="1"/>
          </p:cNvSpPr>
          <p:nvPr/>
        </p:nvSpPr>
        <p:spPr bwMode="auto">
          <a:xfrm>
            <a:off x="107504" y="6165304"/>
            <a:ext cx="8208963"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1400" dirty="0">
                <a:solidFill>
                  <a:prstClr val="black"/>
                </a:solidFill>
                <a:latin typeface="Tahoma" charset="0"/>
                <a:ea typeface="ＭＳ Ｐゴシック" charset="0"/>
                <a:cs typeface="ＭＳ Ｐゴシック" charset="0"/>
              </a:rPr>
              <a:t>Khan+, “</a:t>
            </a:r>
            <a:r>
              <a:rPr lang="en-US" sz="1400" dirty="0">
                <a:solidFill>
                  <a:srgbClr val="0000FF"/>
                </a:solidFill>
                <a:latin typeface="Tahoma" charset="0"/>
                <a:ea typeface="ＭＳ Ｐゴシック" charset="0"/>
                <a:cs typeface="ＭＳ Ｐゴシック" charset="0"/>
              </a:rPr>
              <a:t>The Efficacy of Error Mitigation Techniques for DRAM Retention Failures: A Comparative Experimental Study</a:t>
            </a:r>
            <a:r>
              <a:rPr lang="en-US" sz="1400" dirty="0">
                <a:solidFill>
                  <a:prstClr val="black"/>
                </a:solidFill>
                <a:latin typeface="Tahoma" charset="0"/>
                <a:ea typeface="ＭＳ Ｐゴシック" charset="0"/>
                <a:cs typeface="ＭＳ Ｐゴシック" charset="0"/>
              </a:rPr>
              <a:t>,” SIGMETRICS 2014.</a:t>
            </a:r>
          </a:p>
        </p:txBody>
      </p:sp>
    </p:spTree>
    <p:extLst>
      <p:ext uri="{BB962C8B-B14F-4D97-AF65-F5344CB8AC3E}">
        <p14:creationId xmlns:p14="http://schemas.microsoft.com/office/powerpoint/2010/main" val="21407403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 name="TextBox 112"/>
          <p:cNvSpPr txBox="1"/>
          <p:nvPr/>
        </p:nvSpPr>
        <p:spPr>
          <a:xfrm>
            <a:off x="-24379" y="5718539"/>
            <a:ext cx="9187055" cy="1200329"/>
          </a:xfrm>
          <a:prstGeom prst="rect">
            <a:avLst/>
          </a:prstGeom>
          <a:noFill/>
        </p:spPr>
        <p:txBody>
          <a:bodyPr wrap="square" rtlCol="0">
            <a:spAutoFit/>
          </a:bodyPr>
          <a:lstStyle/>
          <a:p>
            <a:pPr algn="ctr" defTabSz="457200"/>
            <a:r>
              <a:rPr lang="en-US" sz="3600" b="1" dirty="0" smtClean="0">
                <a:solidFill>
                  <a:srgbClr val="FF0000"/>
                </a:solidFill>
              </a:rPr>
              <a:t>Run tests periodically after a short interval </a:t>
            </a:r>
          </a:p>
          <a:p>
            <a:pPr algn="ctr" defTabSz="457200"/>
            <a:r>
              <a:rPr lang="en-US" sz="3600" b="1" dirty="0" smtClean="0">
                <a:solidFill>
                  <a:srgbClr val="FF0000"/>
                </a:solidFill>
              </a:rPr>
              <a:t>at smaller regions of memory </a:t>
            </a:r>
            <a:endParaRPr lang="en-US" sz="3600" b="1" dirty="0">
              <a:solidFill>
                <a:srgbClr val="FF0000"/>
              </a:solidFill>
            </a:endParaRPr>
          </a:p>
        </p:txBody>
      </p:sp>
      <p:sp>
        <p:nvSpPr>
          <p:cNvPr id="2" name="Title 1"/>
          <p:cNvSpPr>
            <a:spLocks noGrp="1"/>
          </p:cNvSpPr>
          <p:nvPr>
            <p:ph type="title"/>
          </p:nvPr>
        </p:nvSpPr>
        <p:spPr>
          <a:xfrm>
            <a:off x="457200" y="-263462"/>
            <a:ext cx="8229600" cy="1143000"/>
          </a:xfrm>
        </p:spPr>
        <p:txBody>
          <a:bodyPr>
            <a:normAutofit fontScale="90000"/>
          </a:bodyPr>
          <a:lstStyle/>
          <a:p>
            <a:r>
              <a:rPr lang="en-US" b="1" dirty="0" smtClean="0"/>
              <a:t>Towards an Online Profiling System</a:t>
            </a:r>
            <a:endParaRPr lang="en-US" b="1" dirty="0"/>
          </a:p>
        </p:txBody>
      </p:sp>
      <p:pic>
        <p:nvPicPr>
          <p:cNvPr id="4" name="Picture 3"/>
          <p:cNvPicPr>
            <a:picLocks noChangeAspect="1"/>
          </p:cNvPicPr>
          <p:nvPr/>
        </p:nvPicPr>
        <p:blipFill>
          <a:blip r:embed="rId3"/>
          <a:stretch>
            <a:fillRect/>
          </a:stretch>
        </p:blipFill>
        <p:spPr>
          <a:xfrm>
            <a:off x="11959" y="1887638"/>
            <a:ext cx="2790112" cy="1890735"/>
          </a:xfrm>
          <a:prstGeom prst="rect">
            <a:avLst/>
          </a:prstGeom>
        </p:spPr>
      </p:pic>
      <p:sp>
        <p:nvSpPr>
          <p:cNvPr id="6" name="TextBox 5"/>
          <p:cNvSpPr txBox="1"/>
          <p:nvPr/>
        </p:nvSpPr>
        <p:spPr>
          <a:xfrm>
            <a:off x="15306" y="883373"/>
            <a:ext cx="3509244"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rPr>
              <a:t>Initially Protect DRAM </a:t>
            </a:r>
          </a:p>
          <a:p>
            <a:pPr algn="ctr" defTabSz="457200"/>
            <a:r>
              <a:rPr lang="en-US" sz="2800" b="1" dirty="0">
                <a:solidFill>
                  <a:srgbClr val="000000"/>
                </a:solidFill>
              </a:rPr>
              <a:t>w</a:t>
            </a:r>
            <a:r>
              <a:rPr lang="en-US" sz="2800" b="1" dirty="0" smtClean="0">
                <a:solidFill>
                  <a:srgbClr val="000000"/>
                </a:solidFill>
              </a:rPr>
              <a:t>ith Strong ECC</a:t>
            </a:r>
          </a:p>
        </p:txBody>
      </p:sp>
      <p:sp>
        <p:nvSpPr>
          <p:cNvPr id="7" name="Oval 6"/>
          <p:cNvSpPr>
            <a:spLocks noChangeAspect="1"/>
          </p:cNvSpPr>
          <p:nvPr/>
        </p:nvSpPr>
        <p:spPr>
          <a:xfrm>
            <a:off x="2995618" y="1312874"/>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smtClean="0">
                <a:solidFill>
                  <a:prstClr val="white"/>
                </a:solidFill>
              </a:rPr>
              <a:t>1</a:t>
            </a:r>
            <a:endParaRPr lang="en-US" sz="4400" b="1" dirty="0">
              <a:solidFill>
                <a:prstClr val="white"/>
              </a:solidFill>
            </a:endParaRPr>
          </a:p>
        </p:txBody>
      </p:sp>
      <p:grpSp>
        <p:nvGrpSpPr>
          <p:cNvPr id="8" name="Group 7"/>
          <p:cNvGrpSpPr/>
          <p:nvPr/>
        </p:nvGrpSpPr>
        <p:grpSpPr>
          <a:xfrm>
            <a:off x="3621178" y="2059167"/>
            <a:ext cx="3273181" cy="2582606"/>
            <a:chOff x="428328" y="2110982"/>
            <a:chExt cx="3273181" cy="2582606"/>
          </a:xfrm>
        </p:grpSpPr>
        <p:cxnSp>
          <p:nvCxnSpPr>
            <p:cNvPr id="9" name="Straight Connector 8"/>
            <p:cNvCxnSpPr/>
            <p:nvPr/>
          </p:nvCxnSpPr>
          <p:spPr>
            <a:xfrm>
              <a:off x="3331890" y="2135878"/>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a:off x="2704366" y="2129654"/>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a:off x="2076842" y="2123430"/>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a:off x="449881" y="4281301"/>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3" name="Straight Connector 12"/>
            <p:cNvCxnSpPr/>
            <p:nvPr/>
          </p:nvCxnSpPr>
          <p:spPr>
            <a:xfrm>
              <a:off x="443673" y="3690373"/>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1449318" y="2117206"/>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812657" y="2110982"/>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p:nvCxnSpPr>
          <p:spPr>
            <a:xfrm>
              <a:off x="429848" y="2495297"/>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a:off x="428328" y="3090309"/>
              <a:ext cx="3251628" cy="0"/>
            </a:xfrm>
            <a:prstGeom prst="line">
              <a:avLst/>
            </a:prstGeom>
          </p:spPr>
          <p:style>
            <a:lnRef idx="2">
              <a:schemeClr val="accent1"/>
            </a:lnRef>
            <a:fillRef idx="0">
              <a:schemeClr val="accent1"/>
            </a:fillRef>
            <a:effectRef idx="1">
              <a:schemeClr val="accent1"/>
            </a:effectRef>
            <a:fontRef idx="minor">
              <a:schemeClr val="tx1"/>
            </a:fontRef>
          </p:style>
        </p:cxnSp>
        <p:grpSp>
          <p:nvGrpSpPr>
            <p:cNvPr id="18" name="Group 17"/>
            <p:cNvGrpSpPr/>
            <p:nvPr/>
          </p:nvGrpSpPr>
          <p:grpSpPr>
            <a:xfrm>
              <a:off x="534160" y="2226069"/>
              <a:ext cx="3067764" cy="525790"/>
              <a:chOff x="534160" y="2226069"/>
              <a:chExt cx="3067764" cy="525790"/>
            </a:xfrm>
          </p:grpSpPr>
          <p:sp>
            <p:nvSpPr>
              <p:cNvPr id="37" name="Oval 36"/>
              <p:cNvSpPr/>
              <p:nvPr/>
            </p:nvSpPr>
            <p:spPr>
              <a:xfrm>
                <a:off x="534160"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prstClr val="white"/>
                  </a:solidFill>
                </a:endParaRPr>
              </a:p>
            </p:txBody>
          </p:sp>
          <p:sp>
            <p:nvSpPr>
              <p:cNvPr id="38" name="Oval 37"/>
              <p:cNvSpPr/>
              <p:nvPr/>
            </p:nvSpPr>
            <p:spPr>
              <a:xfrm>
                <a:off x="1176697"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39" name="Oval 38"/>
              <p:cNvSpPr/>
              <p:nvPr/>
            </p:nvSpPr>
            <p:spPr>
              <a:xfrm>
                <a:off x="1800960"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40" name="Oval 39"/>
              <p:cNvSpPr/>
              <p:nvPr/>
            </p:nvSpPr>
            <p:spPr>
              <a:xfrm>
                <a:off x="2434360"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41" name="Oval 40"/>
              <p:cNvSpPr/>
              <p:nvPr/>
            </p:nvSpPr>
            <p:spPr>
              <a:xfrm>
                <a:off x="3058623"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grpSp>
        <p:grpSp>
          <p:nvGrpSpPr>
            <p:cNvPr id="19" name="Group 18"/>
            <p:cNvGrpSpPr/>
            <p:nvPr/>
          </p:nvGrpSpPr>
          <p:grpSpPr>
            <a:xfrm>
              <a:off x="541777" y="2821081"/>
              <a:ext cx="3058627" cy="525790"/>
              <a:chOff x="534160" y="2226069"/>
              <a:chExt cx="3058627" cy="525790"/>
            </a:xfrm>
          </p:grpSpPr>
          <p:sp>
            <p:nvSpPr>
              <p:cNvPr id="32" name="Oval 31"/>
              <p:cNvSpPr/>
              <p:nvPr/>
            </p:nvSpPr>
            <p:spPr>
              <a:xfrm>
                <a:off x="534160"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33" name="Oval 32"/>
              <p:cNvSpPr/>
              <p:nvPr/>
            </p:nvSpPr>
            <p:spPr>
              <a:xfrm>
                <a:off x="1167560"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34" name="Oval 33"/>
              <p:cNvSpPr/>
              <p:nvPr/>
            </p:nvSpPr>
            <p:spPr>
              <a:xfrm>
                <a:off x="1800960"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35" name="Oval 34"/>
              <p:cNvSpPr/>
              <p:nvPr/>
            </p:nvSpPr>
            <p:spPr>
              <a:xfrm>
                <a:off x="2425223"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36" name="Oval 35"/>
              <p:cNvSpPr/>
              <p:nvPr/>
            </p:nvSpPr>
            <p:spPr>
              <a:xfrm>
                <a:off x="3049486"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grpSp>
        <p:grpSp>
          <p:nvGrpSpPr>
            <p:cNvPr id="20" name="Group 19"/>
            <p:cNvGrpSpPr/>
            <p:nvPr/>
          </p:nvGrpSpPr>
          <p:grpSpPr>
            <a:xfrm>
              <a:off x="538848" y="3430281"/>
              <a:ext cx="3067764" cy="525790"/>
              <a:chOff x="543297" y="2226069"/>
              <a:chExt cx="3067764" cy="525790"/>
            </a:xfrm>
          </p:grpSpPr>
          <p:sp>
            <p:nvSpPr>
              <p:cNvPr id="27" name="Oval 26"/>
              <p:cNvSpPr/>
              <p:nvPr/>
            </p:nvSpPr>
            <p:spPr>
              <a:xfrm>
                <a:off x="543297"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28" name="Oval 27"/>
              <p:cNvSpPr/>
              <p:nvPr/>
            </p:nvSpPr>
            <p:spPr>
              <a:xfrm>
                <a:off x="1176697"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29" name="Oval 28"/>
              <p:cNvSpPr/>
              <p:nvPr/>
            </p:nvSpPr>
            <p:spPr>
              <a:xfrm>
                <a:off x="1810097"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30" name="Oval 29"/>
              <p:cNvSpPr/>
              <p:nvPr/>
            </p:nvSpPr>
            <p:spPr>
              <a:xfrm>
                <a:off x="2434360"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31" name="Oval 30"/>
              <p:cNvSpPr/>
              <p:nvPr/>
            </p:nvSpPr>
            <p:spPr>
              <a:xfrm>
                <a:off x="3067760"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grpSp>
        <p:grpSp>
          <p:nvGrpSpPr>
            <p:cNvPr id="21" name="Group 20"/>
            <p:cNvGrpSpPr/>
            <p:nvPr/>
          </p:nvGrpSpPr>
          <p:grpSpPr>
            <a:xfrm>
              <a:off x="535919" y="4030345"/>
              <a:ext cx="3067764" cy="525790"/>
              <a:chOff x="543297" y="2226069"/>
              <a:chExt cx="3067764" cy="525790"/>
            </a:xfrm>
          </p:grpSpPr>
          <p:sp>
            <p:nvSpPr>
              <p:cNvPr id="22" name="Oval 21"/>
              <p:cNvSpPr/>
              <p:nvPr/>
            </p:nvSpPr>
            <p:spPr>
              <a:xfrm>
                <a:off x="543297"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23" name="Oval 22"/>
              <p:cNvSpPr/>
              <p:nvPr/>
            </p:nvSpPr>
            <p:spPr>
              <a:xfrm>
                <a:off x="1185834"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24" name="Oval 23"/>
              <p:cNvSpPr/>
              <p:nvPr/>
            </p:nvSpPr>
            <p:spPr>
              <a:xfrm>
                <a:off x="1810097"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25" name="Oval 24"/>
              <p:cNvSpPr/>
              <p:nvPr/>
            </p:nvSpPr>
            <p:spPr>
              <a:xfrm>
                <a:off x="2443497"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26" name="Oval 25"/>
              <p:cNvSpPr/>
              <p:nvPr/>
            </p:nvSpPr>
            <p:spPr>
              <a:xfrm>
                <a:off x="3067760"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grpSp>
      </p:grpSp>
      <p:sp>
        <p:nvSpPr>
          <p:cNvPr id="42" name="Lightning Bolt 41"/>
          <p:cNvSpPr/>
          <p:nvPr/>
        </p:nvSpPr>
        <p:spPr>
          <a:xfrm>
            <a:off x="5084308" y="225462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43" name="Lightning Bolt 42"/>
          <p:cNvSpPr/>
          <p:nvPr/>
        </p:nvSpPr>
        <p:spPr>
          <a:xfrm>
            <a:off x="5730147" y="225462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44" name="Lightning Bolt 43"/>
          <p:cNvSpPr/>
          <p:nvPr/>
        </p:nvSpPr>
        <p:spPr>
          <a:xfrm>
            <a:off x="5710323" y="283750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45" name="TextBox 44"/>
          <p:cNvSpPr txBox="1"/>
          <p:nvPr/>
        </p:nvSpPr>
        <p:spPr>
          <a:xfrm>
            <a:off x="4332838" y="863581"/>
            <a:ext cx="2627692"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rPr>
              <a:t>Periodically Test</a:t>
            </a:r>
          </a:p>
          <a:p>
            <a:pPr algn="ctr" defTabSz="457200"/>
            <a:r>
              <a:rPr lang="en-US" sz="2800" b="1" dirty="0" smtClean="0">
                <a:solidFill>
                  <a:srgbClr val="000000"/>
                </a:solidFill>
              </a:rPr>
              <a:t> Parts of DRAM</a:t>
            </a:r>
          </a:p>
        </p:txBody>
      </p:sp>
      <p:sp>
        <p:nvSpPr>
          <p:cNvPr id="46" name="Oval 45"/>
          <p:cNvSpPr>
            <a:spLocks noChangeAspect="1"/>
          </p:cNvSpPr>
          <p:nvPr/>
        </p:nvSpPr>
        <p:spPr>
          <a:xfrm>
            <a:off x="6872362" y="1293082"/>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a:solidFill>
                  <a:prstClr val="white"/>
                </a:solidFill>
              </a:rPr>
              <a:t>2</a:t>
            </a:r>
          </a:p>
        </p:txBody>
      </p:sp>
      <p:grpSp>
        <p:nvGrpSpPr>
          <p:cNvPr id="70" name="Group 69"/>
          <p:cNvGrpSpPr/>
          <p:nvPr/>
        </p:nvGrpSpPr>
        <p:grpSpPr>
          <a:xfrm>
            <a:off x="6832259" y="2062634"/>
            <a:ext cx="2060493" cy="2570158"/>
            <a:chOff x="2912465" y="3911935"/>
            <a:chExt cx="2060493" cy="2570158"/>
          </a:xfrm>
          <a:solidFill>
            <a:srgbClr val="7F7F7F"/>
          </a:solidFill>
        </p:grpSpPr>
        <p:cxnSp>
          <p:nvCxnSpPr>
            <p:cNvPr id="71" name="Straight Connector 70"/>
            <p:cNvCxnSpPr/>
            <p:nvPr/>
          </p:nvCxnSpPr>
          <p:spPr>
            <a:xfrm>
              <a:off x="4560979" y="3924383"/>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2" name="Straight Connector 71"/>
            <p:cNvCxnSpPr/>
            <p:nvPr/>
          </p:nvCxnSpPr>
          <p:spPr>
            <a:xfrm flipV="1">
              <a:off x="2934018" y="6069693"/>
              <a:ext cx="2038940" cy="12561"/>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3" name="Straight Connector 72"/>
            <p:cNvCxnSpPr/>
            <p:nvPr/>
          </p:nvCxnSpPr>
          <p:spPr>
            <a:xfrm flipV="1">
              <a:off x="2927810" y="5488552"/>
              <a:ext cx="2045148" cy="27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4" name="Straight Connector 73"/>
            <p:cNvCxnSpPr/>
            <p:nvPr/>
          </p:nvCxnSpPr>
          <p:spPr>
            <a:xfrm>
              <a:off x="3933455" y="3918159"/>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5" name="Straight Connector 74"/>
            <p:cNvCxnSpPr/>
            <p:nvPr/>
          </p:nvCxnSpPr>
          <p:spPr>
            <a:xfrm>
              <a:off x="3296794" y="3911935"/>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a:off x="2913985" y="4296250"/>
              <a:ext cx="2058973" cy="8497"/>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p:cNvCxnSpPr/>
            <p:nvPr/>
          </p:nvCxnSpPr>
          <p:spPr>
            <a:xfrm flipV="1">
              <a:off x="2912465" y="4885888"/>
              <a:ext cx="2060493" cy="53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78" name="Oval 77"/>
            <p:cNvSpPr/>
            <p:nvPr/>
          </p:nvSpPr>
          <p:spPr>
            <a:xfrm>
              <a:off x="3018297" y="403323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79" name="Oval 78"/>
            <p:cNvSpPr/>
            <p:nvPr/>
          </p:nvSpPr>
          <p:spPr>
            <a:xfrm>
              <a:off x="3660834" y="403167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80" name="Oval 79"/>
            <p:cNvSpPr/>
            <p:nvPr/>
          </p:nvSpPr>
          <p:spPr>
            <a:xfrm>
              <a:off x="4285097" y="403012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81" name="Oval 80"/>
            <p:cNvSpPr/>
            <p:nvPr/>
          </p:nvSpPr>
          <p:spPr>
            <a:xfrm>
              <a:off x="3025914" y="46282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82" name="Oval 81"/>
            <p:cNvSpPr/>
            <p:nvPr/>
          </p:nvSpPr>
          <p:spPr>
            <a:xfrm>
              <a:off x="3659314" y="46266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83" name="Oval 82"/>
            <p:cNvSpPr/>
            <p:nvPr/>
          </p:nvSpPr>
          <p:spPr>
            <a:xfrm>
              <a:off x="4292714" y="462513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84" name="Oval 83"/>
            <p:cNvSpPr/>
            <p:nvPr/>
          </p:nvSpPr>
          <p:spPr>
            <a:xfrm>
              <a:off x="3022985" y="52374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85" name="Oval 84"/>
            <p:cNvSpPr/>
            <p:nvPr/>
          </p:nvSpPr>
          <p:spPr>
            <a:xfrm>
              <a:off x="3656385" y="52358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86" name="Oval 85"/>
            <p:cNvSpPr/>
            <p:nvPr/>
          </p:nvSpPr>
          <p:spPr>
            <a:xfrm>
              <a:off x="4289785" y="523433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87" name="Oval 86"/>
            <p:cNvSpPr/>
            <p:nvPr/>
          </p:nvSpPr>
          <p:spPr>
            <a:xfrm>
              <a:off x="3020056" y="583750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88" name="Oval 87"/>
            <p:cNvSpPr/>
            <p:nvPr/>
          </p:nvSpPr>
          <p:spPr>
            <a:xfrm>
              <a:off x="3662593" y="5835954"/>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89" name="Oval 88"/>
            <p:cNvSpPr/>
            <p:nvPr/>
          </p:nvSpPr>
          <p:spPr>
            <a:xfrm>
              <a:off x="4286856" y="583440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grpSp>
      <p:sp>
        <p:nvSpPr>
          <p:cNvPr id="98" name="TextBox 97"/>
          <p:cNvSpPr txBox="1"/>
          <p:nvPr/>
        </p:nvSpPr>
        <p:spPr>
          <a:xfrm>
            <a:off x="7276450" y="2690470"/>
            <a:ext cx="1374520" cy="1015663"/>
          </a:xfrm>
          <a:prstGeom prst="rect">
            <a:avLst/>
          </a:prstGeom>
          <a:noFill/>
          <a:scene3d>
            <a:camera prst="orthographicFront">
              <a:rot lat="0" lon="0" rev="18900000"/>
            </a:camera>
            <a:lightRig rig="threePt" dir="t"/>
          </a:scene3d>
        </p:spPr>
        <p:txBody>
          <a:bodyPr wrap="none" rtlCol="0">
            <a:spAutoFit/>
          </a:bodyPr>
          <a:lstStyle/>
          <a:p>
            <a:pPr defTabSz="457200"/>
            <a:r>
              <a:rPr lang="en-US" sz="6000" b="1" dirty="0" smtClean="0">
                <a:solidFill>
                  <a:prstClr val="black"/>
                </a:solidFill>
              </a:rPr>
              <a:t>ECC</a:t>
            </a:r>
            <a:endParaRPr lang="en-US" sz="6000" b="1" dirty="0">
              <a:solidFill>
                <a:prstClr val="black"/>
              </a:solidFill>
            </a:endParaRPr>
          </a:p>
        </p:txBody>
      </p:sp>
      <p:grpSp>
        <p:nvGrpSpPr>
          <p:cNvPr id="100" name="Group 99"/>
          <p:cNvGrpSpPr/>
          <p:nvPr/>
        </p:nvGrpSpPr>
        <p:grpSpPr>
          <a:xfrm>
            <a:off x="2583355" y="2066276"/>
            <a:ext cx="4348647" cy="1399650"/>
            <a:chOff x="2561827" y="2066276"/>
            <a:chExt cx="4348647" cy="1399650"/>
          </a:xfrm>
        </p:grpSpPr>
        <p:sp>
          <p:nvSpPr>
            <p:cNvPr id="90" name="Rectangle 89"/>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91" name="TextBox 90"/>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rPr>
                <a:t>Test</a:t>
              </a:r>
              <a:endParaRPr lang="en-US" sz="3600" b="1" dirty="0">
                <a:solidFill>
                  <a:prstClr val="black"/>
                </a:solidFill>
              </a:endParaRPr>
            </a:p>
          </p:txBody>
        </p:sp>
        <p:cxnSp>
          <p:nvCxnSpPr>
            <p:cNvPr id="93" name="Straight Arrow Connector 92"/>
            <p:cNvCxnSpPr>
              <a:endCxn id="90"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99" name="&quot;No&quot; Symbol 98"/>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endParaRPr>
            </a:p>
          </p:txBody>
        </p:sp>
      </p:grpSp>
      <p:grpSp>
        <p:nvGrpSpPr>
          <p:cNvPr id="101" name="Group 100"/>
          <p:cNvGrpSpPr/>
          <p:nvPr/>
        </p:nvGrpSpPr>
        <p:grpSpPr>
          <a:xfrm>
            <a:off x="2585059" y="2670680"/>
            <a:ext cx="4348647" cy="1399650"/>
            <a:chOff x="2561827" y="2066276"/>
            <a:chExt cx="4348647" cy="1399650"/>
          </a:xfrm>
        </p:grpSpPr>
        <p:sp>
          <p:nvSpPr>
            <p:cNvPr id="102" name="Rectangle 101"/>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103" name="TextBox 102"/>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rPr>
                <a:t>Test</a:t>
              </a:r>
              <a:endParaRPr lang="en-US" sz="3600" b="1" dirty="0">
                <a:solidFill>
                  <a:prstClr val="black"/>
                </a:solidFill>
              </a:endParaRPr>
            </a:p>
          </p:txBody>
        </p:sp>
        <p:cxnSp>
          <p:nvCxnSpPr>
            <p:cNvPr id="104" name="Straight Arrow Connector 103"/>
            <p:cNvCxnSpPr>
              <a:endCxn id="102"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05" name="&quot;No&quot; Symbol 104"/>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endParaRPr>
            </a:p>
          </p:txBody>
        </p:sp>
      </p:grpSp>
      <p:grpSp>
        <p:nvGrpSpPr>
          <p:cNvPr id="106" name="Group 105"/>
          <p:cNvGrpSpPr/>
          <p:nvPr/>
        </p:nvGrpSpPr>
        <p:grpSpPr>
          <a:xfrm>
            <a:off x="2586763" y="3275084"/>
            <a:ext cx="4348647" cy="1399650"/>
            <a:chOff x="2561827" y="2066276"/>
            <a:chExt cx="4348647" cy="1399650"/>
          </a:xfrm>
        </p:grpSpPr>
        <p:sp>
          <p:nvSpPr>
            <p:cNvPr id="107" name="Rectangle 106"/>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108" name="TextBox 107"/>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rPr>
                <a:t>Test</a:t>
              </a:r>
              <a:endParaRPr lang="en-US" sz="3600" b="1" dirty="0">
                <a:solidFill>
                  <a:prstClr val="black"/>
                </a:solidFill>
              </a:endParaRPr>
            </a:p>
          </p:txBody>
        </p:sp>
        <p:cxnSp>
          <p:nvCxnSpPr>
            <p:cNvPr id="109" name="Straight Arrow Connector 108"/>
            <p:cNvCxnSpPr>
              <a:endCxn id="107"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10" name="&quot;No&quot; Symbol 109"/>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endParaRPr>
            </a:p>
          </p:txBody>
        </p:sp>
      </p:grpSp>
      <p:sp>
        <p:nvSpPr>
          <p:cNvPr id="111" name="TextBox 110"/>
          <p:cNvSpPr txBox="1"/>
          <p:nvPr/>
        </p:nvSpPr>
        <p:spPr>
          <a:xfrm>
            <a:off x="5058325" y="4702165"/>
            <a:ext cx="3074605"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rPr>
              <a:t>Mitigate errors and</a:t>
            </a:r>
          </a:p>
          <a:p>
            <a:pPr algn="ctr" defTabSz="457200"/>
            <a:r>
              <a:rPr lang="en-US" sz="2800" b="1" dirty="0" smtClean="0">
                <a:solidFill>
                  <a:srgbClr val="000000"/>
                </a:solidFill>
              </a:rPr>
              <a:t>reduce ECC</a:t>
            </a:r>
          </a:p>
        </p:txBody>
      </p:sp>
      <p:sp>
        <p:nvSpPr>
          <p:cNvPr id="112" name="Oval 111"/>
          <p:cNvSpPr>
            <a:spLocks noChangeAspect="1"/>
          </p:cNvSpPr>
          <p:nvPr/>
        </p:nvSpPr>
        <p:spPr>
          <a:xfrm>
            <a:off x="7821298" y="5131666"/>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smtClean="0">
                <a:solidFill>
                  <a:prstClr val="white"/>
                </a:solidFill>
              </a:rPr>
              <a:t>3</a:t>
            </a:r>
            <a:endParaRPr lang="en-US" sz="4400" b="1" dirty="0">
              <a:solidFill>
                <a:prstClr val="white"/>
              </a:solidFill>
            </a:endParaRPr>
          </a:p>
        </p:txBody>
      </p:sp>
      <p:grpSp>
        <p:nvGrpSpPr>
          <p:cNvPr id="114" name="Group 113"/>
          <p:cNvGrpSpPr/>
          <p:nvPr/>
        </p:nvGrpSpPr>
        <p:grpSpPr>
          <a:xfrm>
            <a:off x="6830554" y="2060898"/>
            <a:ext cx="1436182" cy="2563934"/>
            <a:chOff x="2912465" y="3911935"/>
            <a:chExt cx="1436182" cy="2563934"/>
          </a:xfrm>
          <a:solidFill>
            <a:schemeClr val="bg1">
              <a:lumMod val="50000"/>
            </a:schemeClr>
          </a:solidFill>
        </p:grpSpPr>
        <p:cxnSp>
          <p:nvCxnSpPr>
            <p:cNvPr id="115" name="Straight Connector 114"/>
            <p:cNvCxnSpPr/>
            <p:nvPr/>
          </p:nvCxnSpPr>
          <p:spPr>
            <a:xfrm flipV="1">
              <a:off x="2934018" y="6069693"/>
              <a:ext cx="1414629" cy="12562"/>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6" name="Straight Connector 115"/>
            <p:cNvCxnSpPr/>
            <p:nvPr/>
          </p:nvCxnSpPr>
          <p:spPr>
            <a:xfrm flipV="1">
              <a:off x="2927810" y="5488552"/>
              <a:ext cx="1420837" cy="27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7" name="Straight Connector 116"/>
            <p:cNvCxnSpPr/>
            <p:nvPr/>
          </p:nvCxnSpPr>
          <p:spPr>
            <a:xfrm>
              <a:off x="3933455" y="3918159"/>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8" name="Straight Connector 117"/>
            <p:cNvCxnSpPr/>
            <p:nvPr/>
          </p:nvCxnSpPr>
          <p:spPr>
            <a:xfrm>
              <a:off x="3296794" y="3911935"/>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9" name="Straight Connector 118"/>
            <p:cNvCxnSpPr/>
            <p:nvPr/>
          </p:nvCxnSpPr>
          <p:spPr>
            <a:xfrm flipV="1">
              <a:off x="2913985" y="4283223"/>
              <a:ext cx="1413134" cy="13027"/>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20" name="Straight Connector 119"/>
            <p:cNvCxnSpPr/>
            <p:nvPr/>
          </p:nvCxnSpPr>
          <p:spPr>
            <a:xfrm flipV="1">
              <a:off x="2912465" y="4885888"/>
              <a:ext cx="1436182" cy="53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121" name="Oval 120"/>
            <p:cNvSpPr/>
            <p:nvPr/>
          </p:nvSpPr>
          <p:spPr>
            <a:xfrm>
              <a:off x="3018297" y="403323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122" name="Oval 121"/>
            <p:cNvSpPr/>
            <p:nvPr/>
          </p:nvSpPr>
          <p:spPr>
            <a:xfrm>
              <a:off x="3660834" y="403167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123" name="Oval 122"/>
            <p:cNvSpPr/>
            <p:nvPr/>
          </p:nvSpPr>
          <p:spPr>
            <a:xfrm>
              <a:off x="3025914" y="46282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124" name="Oval 123"/>
            <p:cNvSpPr/>
            <p:nvPr/>
          </p:nvSpPr>
          <p:spPr>
            <a:xfrm>
              <a:off x="3659314" y="46266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125" name="Oval 124"/>
            <p:cNvSpPr/>
            <p:nvPr/>
          </p:nvSpPr>
          <p:spPr>
            <a:xfrm>
              <a:off x="3022985" y="52374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126" name="Oval 125"/>
            <p:cNvSpPr/>
            <p:nvPr/>
          </p:nvSpPr>
          <p:spPr>
            <a:xfrm>
              <a:off x="3656385" y="52358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127" name="Oval 126"/>
            <p:cNvSpPr/>
            <p:nvPr/>
          </p:nvSpPr>
          <p:spPr>
            <a:xfrm>
              <a:off x="3020056" y="583750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128" name="Oval 127"/>
            <p:cNvSpPr/>
            <p:nvPr/>
          </p:nvSpPr>
          <p:spPr>
            <a:xfrm>
              <a:off x="3662593" y="5835954"/>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grpSp>
      <p:pic>
        <p:nvPicPr>
          <p:cNvPr id="129" name="Picture 128"/>
          <p:cNvPicPr>
            <a:picLocks noChangeAspect="1"/>
          </p:cNvPicPr>
          <p:nvPr/>
        </p:nvPicPr>
        <p:blipFill>
          <a:blip r:embed="rId4"/>
          <a:stretch>
            <a:fillRect/>
          </a:stretch>
        </p:blipFill>
        <p:spPr>
          <a:xfrm>
            <a:off x="442836" y="4331776"/>
            <a:ext cx="2095500" cy="1013460"/>
          </a:xfrm>
          <a:prstGeom prst="rect">
            <a:avLst/>
          </a:prstGeom>
        </p:spPr>
      </p:pic>
      <p:sp>
        <p:nvSpPr>
          <p:cNvPr id="130" name="Lightning Bolt 129"/>
          <p:cNvSpPr/>
          <p:nvPr/>
        </p:nvSpPr>
        <p:spPr>
          <a:xfrm>
            <a:off x="1165262" y="4614186"/>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Tree>
    <p:extLst>
      <p:ext uri="{BB962C8B-B14F-4D97-AF65-F5344CB8AC3E}">
        <p14:creationId xmlns:p14="http://schemas.microsoft.com/office/powerpoint/2010/main" val="17464017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0"/>
                                        </p:tgtEl>
                                        <p:attrNameLst>
                                          <p:attrName>style.visibility</p:attrName>
                                        </p:attrNameLst>
                                      </p:cBhvr>
                                      <p:to>
                                        <p:strVal val="visible"/>
                                      </p:to>
                                    </p:set>
                                  </p:childTnLst>
                                </p:cTn>
                              </p:par>
                            </p:childTnLst>
                          </p:cTn>
                        </p:par>
                        <p:par>
                          <p:cTn id="19" fill="hold">
                            <p:stCondLst>
                              <p:cond delay="0"/>
                            </p:stCondLst>
                            <p:childTnLst>
                              <p:par>
                                <p:cTn id="20" presetID="42" presetClass="path" presetSubtype="0" accel="50000" decel="50000" fill="hold" nodeType="afterEffect">
                                  <p:stCondLst>
                                    <p:cond delay="0"/>
                                  </p:stCondLst>
                                  <p:childTnLst>
                                    <p:animMotion origin="layout" path="M -1.64498E-6 -1.56069E-6 L -1.64498E-6 0.08856 " pathEditMode="relative" rAng="0" ptsTypes="AA">
                                      <p:cBhvr>
                                        <p:cTn id="21" dur="1000" fill="hold"/>
                                        <p:tgtEl>
                                          <p:spTgt spid="100"/>
                                        </p:tgtEl>
                                        <p:attrNameLst>
                                          <p:attrName>ppt_x</p:attrName>
                                          <p:attrName>ppt_y</p:attrName>
                                        </p:attrNameLst>
                                      </p:cBhvr>
                                      <p:rCtr x="0" y="4416"/>
                                    </p:animMotion>
                                  </p:childTnLst>
                                </p:cTn>
                              </p:par>
                            </p:childTnLst>
                          </p:cTn>
                        </p:par>
                        <p:par>
                          <p:cTn id="22" fill="hold">
                            <p:stCondLst>
                              <p:cond delay="1000"/>
                            </p:stCondLst>
                            <p:childTnLst>
                              <p:par>
                                <p:cTn id="23" presetID="3" presetClass="exit" presetSubtype="10" fill="hold" nodeType="afterEffect">
                                  <p:stCondLst>
                                    <p:cond delay="0"/>
                                  </p:stCondLst>
                                  <p:childTnLst>
                                    <p:animEffect transition="out" filter="blinds(horizontal)">
                                      <p:cBhvr>
                                        <p:cTn id="24" dur="500"/>
                                        <p:tgtEl>
                                          <p:spTgt spid="100"/>
                                        </p:tgtEl>
                                      </p:cBhvr>
                                    </p:animEffect>
                                    <p:set>
                                      <p:cBhvr>
                                        <p:cTn id="25" dur="1" fill="hold">
                                          <p:stCondLst>
                                            <p:cond delay="499"/>
                                          </p:stCondLst>
                                        </p:cTn>
                                        <p:tgtEl>
                                          <p:spTgt spid="100"/>
                                        </p:tgtEl>
                                        <p:attrNameLst>
                                          <p:attrName>style.visibility</p:attrName>
                                        </p:attrNameLst>
                                      </p:cBhvr>
                                      <p:to>
                                        <p:strVal val="hidden"/>
                                      </p:to>
                                    </p:set>
                                  </p:childTnLst>
                                </p:cTn>
                              </p:par>
                              <p:par>
                                <p:cTn id="26" presetID="1" presetClass="entr" presetSubtype="0" fill="hold" nodeType="withEffect">
                                  <p:stCondLst>
                                    <p:cond delay="0"/>
                                  </p:stCondLst>
                                  <p:childTnLst>
                                    <p:set>
                                      <p:cBhvr>
                                        <p:cTn id="27" dur="1" fill="hold">
                                          <p:stCondLst>
                                            <p:cond delay="0"/>
                                          </p:stCondLst>
                                        </p:cTn>
                                        <p:tgtEl>
                                          <p:spTgt spid="101"/>
                                        </p:tgtEl>
                                        <p:attrNameLst>
                                          <p:attrName>style.visibility</p:attrName>
                                        </p:attrNameLst>
                                      </p:cBhvr>
                                      <p:to>
                                        <p:strVal val="visible"/>
                                      </p:to>
                                    </p:set>
                                  </p:childTnLst>
                                </p:cTn>
                              </p:par>
                            </p:childTnLst>
                          </p:cTn>
                        </p:par>
                        <p:par>
                          <p:cTn id="28" fill="hold">
                            <p:stCondLst>
                              <p:cond delay="1500"/>
                            </p:stCondLst>
                            <p:childTnLst>
                              <p:par>
                                <p:cTn id="29" presetID="42" presetClass="path" presetSubtype="0" accel="50000" decel="50000" fill="hold" nodeType="afterEffect">
                                  <p:stCondLst>
                                    <p:cond delay="0"/>
                                  </p:stCondLst>
                                  <p:childTnLst>
                                    <p:animMotion origin="layout" path="M -1.64498E-6 -1.56069E-6 L -1.64498E-6 0.08856 " pathEditMode="relative" rAng="0" ptsTypes="AA">
                                      <p:cBhvr>
                                        <p:cTn id="30" dur="1000" fill="hold"/>
                                        <p:tgtEl>
                                          <p:spTgt spid="101"/>
                                        </p:tgtEl>
                                        <p:attrNameLst>
                                          <p:attrName>ppt_x</p:attrName>
                                          <p:attrName>ppt_y</p:attrName>
                                        </p:attrNameLst>
                                      </p:cBhvr>
                                      <p:rCtr x="0" y="4416"/>
                                    </p:animMotion>
                                  </p:childTnLst>
                                </p:cTn>
                              </p:par>
                            </p:childTnLst>
                          </p:cTn>
                        </p:par>
                        <p:par>
                          <p:cTn id="31" fill="hold">
                            <p:stCondLst>
                              <p:cond delay="2500"/>
                            </p:stCondLst>
                            <p:childTnLst>
                              <p:par>
                                <p:cTn id="32" presetID="3" presetClass="exit" presetSubtype="10" fill="hold" nodeType="afterEffect">
                                  <p:stCondLst>
                                    <p:cond delay="0"/>
                                  </p:stCondLst>
                                  <p:childTnLst>
                                    <p:animEffect transition="out" filter="blinds(horizontal)">
                                      <p:cBhvr>
                                        <p:cTn id="33" dur="500"/>
                                        <p:tgtEl>
                                          <p:spTgt spid="101"/>
                                        </p:tgtEl>
                                      </p:cBhvr>
                                    </p:animEffect>
                                    <p:set>
                                      <p:cBhvr>
                                        <p:cTn id="34" dur="1" fill="hold">
                                          <p:stCondLst>
                                            <p:cond delay="499"/>
                                          </p:stCondLst>
                                        </p:cTn>
                                        <p:tgtEl>
                                          <p:spTgt spid="101"/>
                                        </p:tgtEl>
                                        <p:attrNameLst>
                                          <p:attrName>style.visibility</p:attrName>
                                        </p:attrNameLst>
                                      </p:cBhvr>
                                      <p:to>
                                        <p:strVal val="hidden"/>
                                      </p:to>
                                    </p:set>
                                  </p:childTnLst>
                                </p:cTn>
                              </p:par>
                              <p:par>
                                <p:cTn id="35" presetID="1" presetClass="entr" presetSubtype="0" fill="hold" nodeType="withEffect">
                                  <p:stCondLst>
                                    <p:cond delay="0"/>
                                  </p:stCondLst>
                                  <p:childTnLst>
                                    <p:set>
                                      <p:cBhvr>
                                        <p:cTn id="36" dur="1" fill="hold">
                                          <p:stCondLst>
                                            <p:cond delay="0"/>
                                          </p:stCondLst>
                                        </p:cTn>
                                        <p:tgtEl>
                                          <p:spTgt spid="106"/>
                                        </p:tgtEl>
                                        <p:attrNameLst>
                                          <p:attrName>style.visibility</p:attrName>
                                        </p:attrNameLst>
                                      </p:cBhvr>
                                      <p:to>
                                        <p:strVal val="visible"/>
                                      </p:to>
                                    </p:set>
                                  </p:childTnLst>
                                </p:cTn>
                              </p:par>
                            </p:childTnLst>
                          </p:cTn>
                        </p:par>
                        <p:par>
                          <p:cTn id="37" fill="hold">
                            <p:stCondLst>
                              <p:cond delay="3000"/>
                            </p:stCondLst>
                            <p:childTnLst>
                              <p:par>
                                <p:cTn id="38" presetID="42" presetClass="path" presetSubtype="0" accel="50000" decel="50000" fill="hold" nodeType="afterEffect">
                                  <p:stCondLst>
                                    <p:cond delay="0"/>
                                  </p:stCondLst>
                                  <p:childTnLst>
                                    <p:animMotion origin="layout" path="M -1.64498E-6 -1.56069E-6 L -1.64498E-6 0.08856 " pathEditMode="relative" rAng="0" ptsTypes="AA">
                                      <p:cBhvr>
                                        <p:cTn id="39" dur="1000" fill="hold"/>
                                        <p:tgtEl>
                                          <p:spTgt spid="106"/>
                                        </p:tgtEl>
                                        <p:attrNameLst>
                                          <p:attrName>ppt_x</p:attrName>
                                          <p:attrName>ppt_y</p:attrName>
                                        </p:attrNameLst>
                                      </p:cBhvr>
                                      <p:rCtr x="0" y="4416"/>
                                    </p:animMotion>
                                  </p:childTnLst>
                                </p:cTn>
                              </p:par>
                            </p:childTnLst>
                          </p:cTn>
                        </p:par>
                        <p:par>
                          <p:cTn id="40" fill="hold">
                            <p:stCondLst>
                              <p:cond delay="4000"/>
                            </p:stCondLst>
                            <p:childTnLst>
                              <p:par>
                                <p:cTn id="41" presetID="3" presetClass="exit" presetSubtype="10" fill="hold" nodeType="afterEffect">
                                  <p:stCondLst>
                                    <p:cond delay="0"/>
                                  </p:stCondLst>
                                  <p:childTnLst>
                                    <p:animEffect transition="out" filter="blinds(horizontal)">
                                      <p:cBhvr>
                                        <p:cTn id="42" dur="500"/>
                                        <p:tgtEl>
                                          <p:spTgt spid="106"/>
                                        </p:tgtEl>
                                      </p:cBhvr>
                                    </p:animEffect>
                                    <p:set>
                                      <p:cBhvr>
                                        <p:cTn id="43" dur="1" fill="hold">
                                          <p:stCondLst>
                                            <p:cond delay="499"/>
                                          </p:stCondLst>
                                        </p:cTn>
                                        <p:tgtEl>
                                          <p:spTgt spid="106"/>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111"/>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12"/>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3" presetClass="exit" presetSubtype="10" fill="hold" grpId="0" nodeType="clickEffect">
                                  <p:stCondLst>
                                    <p:cond delay="0"/>
                                  </p:stCondLst>
                                  <p:childTnLst>
                                    <p:animEffect transition="out" filter="blinds(horizontal)">
                                      <p:cBhvr>
                                        <p:cTn id="53" dur="500"/>
                                        <p:tgtEl>
                                          <p:spTgt spid="42"/>
                                        </p:tgtEl>
                                      </p:cBhvr>
                                    </p:animEffect>
                                    <p:set>
                                      <p:cBhvr>
                                        <p:cTn id="54" dur="1" fill="hold">
                                          <p:stCondLst>
                                            <p:cond delay="499"/>
                                          </p:stCondLst>
                                        </p:cTn>
                                        <p:tgtEl>
                                          <p:spTgt spid="42"/>
                                        </p:tgtEl>
                                        <p:attrNameLst>
                                          <p:attrName>style.visibility</p:attrName>
                                        </p:attrNameLst>
                                      </p:cBhvr>
                                      <p:to>
                                        <p:strVal val="hidden"/>
                                      </p:to>
                                    </p:set>
                                  </p:childTnLst>
                                </p:cTn>
                              </p:par>
                              <p:par>
                                <p:cTn id="55" presetID="3" presetClass="exit" presetSubtype="10" fill="hold" grpId="0" nodeType="withEffect">
                                  <p:stCondLst>
                                    <p:cond delay="0"/>
                                  </p:stCondLst>
                                  <p:childTnLst>
                                    <p:animEffect transition="out" filter="blinds(horizontal)">
                                      <p:cBhvr>
                                        <p:cTn id="56" dur="500"/>
                                        <p:tgtEl>
                                          <p:spTgt spid="43"/>
                                        </p:tgtEl>
                                      </p:cBhvr>
                                    </p:animEffect>
                                    <p:set>
                                      <p:cBhvr>
                                        <p:cTn id="57" dur="1" fill="hold">
                                          <p:stCondLst>
                                            <p:cond delay="499"/>
                                          </p:stCondLst>
                                        </p:cTn>
                                        <p:tgtEl>
                                          <p:spTgt spid="43"/>
                                        </p:tgtEl>
                                        <p:attrNameLst>
                                          <p:attrName>style.visibility</p:attrName>
                                        </p:attrNameLst>
                                      </p:cBhvr>
                                      <p:to>
                                        <p:strVal val="hidden"/>
                                      </p:to>
                                    </p:set>
                                  </p:childTnLst>
                                </p:cTn>
                              </p:par>
                              <p:par>
                                <p:cTn id="58" presetID="3" presetClass="exit" presetSubtype="10" fill="hold" grpId="0" nodeType="withEffect">
                                  <p:stCondLst>
                                    <p:cond delay="0"/>
                                  </p:stCondLst>
                                  <p:childTnLst>
                                    <p:animEffect transition="out" filter="blinds(horizontal)">
                                      <p:cBhvr>
                                        <p:cTn id="59" dur="500"/>
                                        <p:tgtEl>
                                          <p:spTgt spid="44"/>
                                        </p:tgtEl>
                                      </p:cBhvr>
                                    </p:animEffect>
                                    <p:set>
                                      <p:cBhvr>
                                        <p:cTn id="60" dur="1" fill="hold">
                                          <p:stCondLst>
                                            <p:cond delay="499"/>
                                          </p:stCondLst>
                                        </p:cTn>
                                        <p:tgtEl>
                                          <p:spTgt spid="44"/>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3" presetClass="exit" presetSubtype="10" fill="hold" nodeType="clickEffect">
                                  <p:stCondLst>
                                    <p:cond delay="0"/>
                                  </p:stCondLst>
                                  <p:childTnLst>
                                    <p:animEffect transition="out" filter="blinds(horizontal)">
                                      <p:cBhvr>
                                        <p:cTn id="64" dur="500"/>
                                        <p:tgtEl>
                                          <p:spTgt spid="70"/>
                                        </p:tgtEl>
                                      </p:cBhvr>
                                    </p:animEffect>
                                    <p:set>
                                      <p:cBhvr>
                                        <p:cTn id="65" dur="1" fill="hold">
                                          <p:stCondLst>
                                            <p:cond delay="499"/>
                                          </p:stCondLst>
                                        </p:cTn>
                                        <p:tgtEl>
                                          <p:spTgt spid="70"/>
                                        </p:tgtEl>
                                        <p:attrNameLst>
                                          <p:attrName>style.visibility</p:attrName>
                                        </p:attrNameLst>
                                      </p:cBhvr>
                                      <p:to>
                                        <p:strVal val="hidden"/>
                                      </p:to>
                                    </p:set>
                                  </p:childTnLst>
                                </p:cTn>
                              </p:par>
                              <p:par>
                                <p:cTn id="66" presetID="3" presetClass="exit" presetSubtype="10" fill="hold" grpId="0" nodeType="withEffect">
                                  <p:stCondLst>
                                    <p:cond delay="0"/>
                                  </p:stCondLst>
                                  <p:childTnLst>
                                    <p:animEffect transition="out" filter="blinds(horizontal)">
                                      <p:cBhvr>
                                        <p:cTn id="67" dur="500"/>
                                        <p:tgtEl>
                                          <p:spTgt spid="98"/>
                                        </p:tgtEl>
                                      </p:cBhvr>
                                    </p:animEffect>
                                    <p:set>
                                      <p:cBhvr>
                                        <p:cTn id="68" dur="1" fill="hold">
                                          <p:stCondLst>
                                            <p:cond delay="499"/>
                                          </p:stCondLst>
                                        </p:cTn>
                                        <p:tgtEl>
                                          <p:spTgt spid="98"/>
                                        </p:tgtEl>
                                        <p:attrNameLst>
                                          <p:attrName>style.visibility</p:attrName>
                                        </p:attrNameLst>
                                      </p:cBhvr>
                                      <p:to>
                                        <p:strVal val="hidden"/>
                                      </p:to>
                                    </p:set>
                                  </p:childTnLst>
                                </p:cTn>
                              </p:par>
                              <p:par>
                                <p:cTn id="69" presetID="1" presetClass="entr" presetSubtype="0" fill="hold" nodeType="withEffect">
                                  <p:stCondLst>
                                    <p:cond delay="0"/>
                                  </p:stCondLst>
                                  <p:childTnLst>
                                    <p:set>
                                      <p:cBhvr>
                                        <p:cTn id="70" dur="1" fill="hold">
                                          <p:stCondLst>
                                            <p:cond delay="0"/>
                                          </p:stCondLst>
                                        </p:cTn>
                                        <p:tgtEl>
                                          <p:spTgt spid="114"/>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6" grpId="0" animBg="1"/>
      <p:bldP spid="7" grpId="0" animBg="1"/>
      <p:bldP spid="42" grpId="0" animBg="1"/>
      <p:bldP spid="43" grpId="0" animBg="1"/>
      <p:bldP spid="44" grpId="0" animBg="1"/>
      <p:bldP spid="45" grpId="0" animBg="1"/>
      <p:bldP spid="46" grpId="0" animBg="1"/>
      <p:bldP spid="98" grpId="0"/>
      <p:bldP spid="111" grpId="0" animBg="1"/>
      <p:bldP spid="112" grpId="0" animBg="1"/>
    </p:bld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800" dirty="0" smtClean="0"/>
              <a:t>More on Online Profiling of DRAM</a:t>
            </a:r>
            <a:endParaRPr lang="en-US" sz="3800" dirty="0"/>
          </a:p>
        </p:txBody>
      </p:sp>
      <p:sp>
        <p:nvSpPr>
          <p:cNvPr id="3" name="Content Placeholder 2"/>
          <p:cNvSpPr>
            <a:spLocks noGrp="1"/>
          </p:cNvSpPr>
          <p:nvPr>
            <p:ph idx="1"/>
          </p:nvPr>
        </p:nvSpPr>
        <p:spPr>
          <a:xfrm>
            <a:off x="228600" y="980728"/>
            <a:ext cx="8610600" cy="5153025"/>
          </a:xfrm>
        </p:spPr>
        <p:txBody>
          <a:bodyPr/>
          <a:lstStyle/>
          <a:p>
            <a:r>
              <a:rPr lang="en-US" sz="1800" dirty="0"/>
              <a:t>Samira Khan, Donghyuk Lee, Yoongu Kim, </a:t>
            </a:r>
            <a:r>
              <a:rPr lang="en-US" sz="1800" dirty="0" err="1"/>
              <a:t>Alaa</a:t>
            </a:r>
            <a:r>
              <a:rPr lang="en-US" sz="1800" dirty="0"/>
              <a:t> </a:t>
            </a:r>
            <a:r>
              <a:rPr lang="en-US" sz="1800" dirty="0" err="1"/>
              <a:t>Alameldeen</a:t>
            </a:r>
            <a:r>
              <a:rPr lang="en-US" sz="1800" dirty="0"/>
              <a:t>, Chris Wilkerson, and Onur Mutlu,</a:t>
            </a:r>
            <a:br>
              <a:rPr lang="en-US" sz="1800" dirty="0"/>
            </a:br>
            <a:r>
              <a:rPr lang="en-US" sz="1800" b="1" dirty="0">
                <a:hlinkClick r:id="rId2"/>
              </a:rPr>
              <a:t>"The Efficacy of Error Mitigation Techniques for DRAM Retention Failures: A Comparative Experimental Study"</a:t>
            </a:r>
            <a:r>
              <a:rPr lang="en-US" sz="1800" dirty="0"/>
              <a:t> </a:t>
            </a:r>
            <a:br>
              <a:rPr lang="en-US" sz="1800" dirty="0"/>
            </a:br>
            <a:r>
              <a:rPr lang="en-US" sz="1800" i="1" dirty="0"/>
              <a:t>Proceedings of the </a:t>
            </a:r>
            <a:r>
              <a:rPr lang="en-US" sz="1800" i="1" dirty="0">
                <a:hlinkClick r:id="rId3"/>
              </a:rPr>
              <a:t>ACM International Conference on Measurement and Modeling of Computer Systems </a:t>
            </a:r>
            <a:r>
              <a:rPr lang="en-US" sz="1800" i="1" dirty="0"/>
              <a:t>(</a:t>
            </a:r>
            <a:r>
              <a:rPr lang="en-US" sz="1800" b="1" i="1" dirty="0"/>
              <a:t>SIGMETRICS</a:t>
            </a:r>
            <a:r>
              <a:rPr lang="en-US" sz="1800" i="1" dirty="0"/>
              <a:t>)</a:t>
            </a:r>
            <a:r>
              <a:rPr lang="en-US" sz="1800" dirty="0"/>
              <a:t>, Austin, TX, June 2014. [</a:t>
            </a:r>
            <a:r>
              <a:rPr lang="en-US" sz="1800" dirty="0">
                <a:hlinkClick r:id="rId4"/>
              </a:rPr>
              <a:t>Slides (pptx)</a:t>
            </a:r>
            <a:r>
              <a:rPr lang="en-US" sz="1800" dirty="0"/>
              <a:t> </a:t>
            </a:r>
            <a:r>
              <a:rPr lang="en-US" sz="1800" dirty="0">
                <a:hlinkClick r:id="rId5"/>
              </a:rPr>
              <a:t>(pdf)</a:t>
            </a:r>
            <a:r>
              <a:rPr lang="en-US" sz="1800" dirty="0"/>
              <a:t>] [</a:t>
            </a:r>
            <a:r>
              <a:rPr lang="en-US" sz="1800" dirty="0">
                <a:hlinkClick r:id="rId6"/>
              </a:rPr>
              <a:t>Poster (pptx)</a:t>
            </a:r>
            <a:r>
              <a:rPr lang="en-US" sz="1800" dirty="0"/>
              <a:t> </a:t>
            </a:r>
            <a:r>
              <a:rPr lang="en-US" sz="1800" dirty="0">
                <a:hlinkClick r:id="rId7"/>
              </a:rPr>
              <a:t>(pdf)</a:t>
            </a:r>
            <a:r>
              <a:rPr lang="en-US" sz="1800" dirty="0"/>
              <a:t>] [</a:t>
            </a:r>
            <a:r>
              <a:rPr lang="en-US" sz="1800" dirty="0">
                <a:hlinkClick r:id="rId8"/>
              </a:rPr>
              <a:t>Full data sets</a:t>
            </a:r>
            <a:r>
              <a:rPr lang="en-US" sz="1800" dirty="0"/>
              <a:t>] </a:t>
            </a:r>
          </a:p>
          <a:p>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418</a:t>
            </a:fld>
            <a:endParaRPr lang="en-US">
              <a:solidFill>
                <a:srgbClr val="000000"/>
              </a:solidFill>
            </a:endParaRPr>
          </a:p>
        </p:txBody>
      </p:sp>
      <p:pic>
        <p:nvPicPr>
          <p:cNvPr id="5" name="Picture 4"/>
          <p:cNvPicPr>
            <a:picLocks noChangeAspect="1"/>
          </p:cNvPicPr>
          <p:nvPr/>
        </p:nvPicPr>
        <p:blipFill>
          <a:blip r:embed="rId9"/>
          <a:stretch>
            <a:fillRect/>
          </a:stretch>
        </p:blipFill>
        <p:spPr>
          <a:xfrm>
            <a:off x="0" y="3645024"/>
            <a:ext cx="9144000" cy="2872292"/>
          </a:xfrm>
          <a:prstGeom prst="rect">
            <a:avLst/>
          </a:prstGeom>
        </p:spPr>
      </p:pic>
    </p:spTree>
    <p:extLst>
      <p:ext uri="{BB962C8B-B14F-4D97-AF65-F5344CB8AC3E}">
        <p14:creationId xmlns:p14="http://schemas.microsoft.com/office/powerpoint/2010/main" val="13754572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4"/>
          <p:cNvSpPr>
            <a:spLocks noGrp="1" noChangeArrowheads="1"/>
          </p:cNvSpPr>
          <p:nvPr>
            <p:ph type="ctrTitle"/>
          </p:nvPr>
        </p:nvSpPr>
        <p:spPr>
          <a:xfrm>
            <a:off x="366713" y="1556792"/>
            <a:ext cx="8428037" cy="822325"/>
          </a:xfrm>
        </p:spPr>
        <p:txBody>
          <a:bodyPr/>
          <a:lstStyle/>
          <a:p>
            <a:pPr algn="ctr" eaLnBrk="1" hangingPunct="1"/>
            <a:r>
              <a:rPr lang="en-US" sz="4000" dirty="0" smtClean="0">
                <a:latin typeface="Garamond" charset="0"/>
              </a:rPr>
              <a:t>How Do We Make RAIDR Work in the Presence of the VRT Phenomenon?</a:t>
            </a:r>
            <a:endParaRPr lang="en-US" sz="4000" dirty="0">
              <a:latin typeface="Garamond" charset="0"/>
            </a:endParaRPr>
          </a:p>
        </p:txBody>
      </p:sp>
      <p:sp>
        <p:nvSpPr>
          <p:cNvPr id="74754" name="Rectangle 5"/>
          <p:cNvSpPr>
            <a:spLocks noGrp="1" noChangeArrowheads="1"/>
          </p:cNvSpPr>
          <p:nvPr>
            <p:ph type="subTitle" idx="1"/>
          </p:nvPr>
        </p:nvSpPr>
        <p:spPr>
          <a:xfrm>
            <a:off x="685800" y="3581400"/>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17735958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algn="ctr"/>
            <a:r>
              <a:rPr lang="en-US" sz="5000" b="1" dirty="0" smtClean="0">
                <a:solidFill>
                  <a:prstClr val="black">
                    <a:lumMod val="65000"/>
                    <a:lumOff val="35000"/>
                  </a:prstClr>
                </a:solidFill>
                <a:latin typeface="Calibri Light"/>
              </a:rPr>
              <a:t>CPU</a:t>
            </a:r>
            <a:endParaRPr lang="en-US" sz="5000" b="1" dirty="0">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sp>
        <p:nvSpPr>
          <p:cNvPr id="35" name="Rectangle 34"/>
          <p:cNvSpPr/>
          <p:nvPr/>
        </p:nvSpPr>
        <p:spPr>
          <a:xfrm>
            <a:off x="-324544" y="6453336"/>
            <a:ext cx="7056784" cy="369332"/>
          </a:xfrm>
          <a:prstGeom prst="rect">
            <a:avLst/>
          </a:prstGeom>
        </p:spPr>
        <p:txBody>
          <a:bodyPr wrap="square">
            <a:spAutoFit/>
          </a:bodyPr>
          <a:lstStyle/>
          <a:p>
            <a:pPr lvl="1"/>
            <a:r>
              <a:rPr lang="en-US" dirty="0" smtClean="0">
                <a:solidFill>
                  <a:prstClr val="black"/>
                </a:solidFill>
              </a:rPr>
              <a:t>Download from: </a:t>
            </a:r>
            <a:r>
              <a:rPr lang="en-US" dirty="0" smtClean="0">
                <a:solidFill>
                  <a:prstClr val="black"/>
                </a:solidFill>
                <a:hlinkClick r:id="rId6"/>
              </a:rPr>
              <a:t>https</a:t>
            </a:r>
            <a:r>
              <a:rPr lang="en-US" dirty="0">
                <a:solidFill>
                  <a:prstClr val="black"/>
                </a:solidFill>
                <a:hlinkClick r:id="rId6"/>
              </a:rPr>
              <a:t>://github.com/CMU-SAFARI/rowhammer</a:t>
            </a:r>
            <a:r>
              <a:rPr lang="en-US" dirty="0">
                <a:solidFill>
                  <a:prstClr val="black"/>
                </a:solidFill>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algn="ctr"/>
            <a:r>
              <a:rPr lang="en-US" sz="4400" b="1" dirty="0" smtClean="0">
                <a:solidFill>
                  <a:prstClr val="white"/>
                </a:solidFill>
                <a:latin typeface="Calibri Light"/>
              </a:rPr>
              <a:t>DRAM Module</a:t>
            </a:r>
            <a:endParaRPr lang="en-US" sz="4400" b="1" dirty="0">
              <a:solidFill>
                <a:prstClr val="white"/>
              </a:solidFill>
              <a:latin typeface="Calibri Light"/>
            </a:endParaRPr>
          </a:p>
        </p:txBody>
      </p:sp>
      <p:sp>
        <p:nvSpPr>
          <p:cNvPr id="56" name="Title 1"/>
          <p:cNvSpPr>
            <a:spLocks noGrp="1"/>
          </p:cNvSpPr>
          <p:nvPr>
            <p:ph type="title"/>
          </p:nvPr>
        </p:nvSpPr>
        <p:spPr>
          <a:xfrm>
            <a:off x="228600" y="44624"/>
            <a:ext cx="8915400" cy="1066800"/>
          </a:xfrm>
        </p:spPr>
        <p:txBody>
          <a:bodyPr/>
          <a:lstStyle/>
          <a:p>
            <a:r>
              <a:rPr lang="en-US" sz="4000" b="0" dirty="0" smtClean="0">
                <a:solidFill>
                  <a:srgbClr val="1A5712"/>
                </a:solidFill>
                <a:latin typeface="Garamond"/>
                <a:cs typeface="Garamond"/>
              </a:rPr>
              <a:t>A Simple Program Can Induce Many Errors</a:t>
            </a:r>
            <a:endParaRPr lang="en-US" sz="4000" b="0" dirty="0">
              <a:solidFill>
                <a:srgbClr val="1A5712"/>
              </a:solidFill>
              <a:latin typeface="Garamond"/>
              <a:cs typeface="Garamond"/>
            </a:endParaRPr>
          </a:p>
        </p:txBody>
      </p:sp>
      <p:sp>
        <p:nvSpPr>
          <p:cNvPr id="54"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5"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57" name="RowY"/>
          <p:cNvSpPr/>
          <p:nvPr/>
        </p:nvSpPr>
        <p:spPr>
          <a:xfrm>
            <a:off x="6096000" y="5146764"/>
            <a:ext cx="2133600" cy="381000"/>
          </a:xfrm>
          <a:prstGeom prst="rect">
            <a:avLst/>
          </a:prstGeom>
          <a:solidFill>
            <a:srgbClr val="FF8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58"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59"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60"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61"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cxnSp>
        <p:nvCxnSpPr>
          <p:cNvPr id="62" name="YArrow"/>
          <p:cNvCxnSpPr>
            <a:stCxn id="63"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63"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64" name="XArrow"/>
          <p:cNvCxnSpPr>
            <a:stCxn id="65"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65"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522741762"/>
      </p:ext>
    </p:extLst>
  </p:cSld>
  <p:clrMapOvr>
    <a:masterClrMapping/>
  </p:clrMapOvr>
  <p:timing>
    <p:tnLst>
      <p:par>
        <p:cTn id="1" dur="indefinite" restart="never" nodeType="tmRoot"/>
      </p:par>
    </p:tn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884238"/>
          </a:xfrm>
        </p:spPr>
        <p:txBody>
          <a:bodyPr/>
          <a:lstStyle/>
          <a:p>
            <a:r>
              <a:rPr lang="en-US" sz="3400" dirty="0" smtClean="0"/>
              <a:t>Making RAIDR Work w/ Online Profiling &amp; ECC</a:t>
            </a:r>
            <a:endParaRPr lang="en-US" sz="3400" dirty="0"/>
          </a:p>
        </p:txBody>
      </p:sp>
      <p:sp>
        <p:nvSpPr>
          <p:cNvPr id="3" name="Content Placeholder 2"/>
          <p:cNvSpPr>
            <a:spLocks noGrp="1"/>
          </p:cNvSpPr>
          <p:nvPr>
            <p:ph idx="1"/>
          </p:nvPr>
        </p:nvSpPr>
        <p:spPr>
          <a:xfrm>
            <a:off x="228600" y="940271"/>
            <a:ext cx="8610600" cy="5153025"/>
          </a:xfrm>
        </p:spPr>
        <p:txBody>
          <a:bodyPr/>
          <a:lstStyle/>
          <a:p>
            <a:r>
              <a:rPr lang="en-US" sz="2000" dirty="0" err="1"/>
              <a:t>Moinuddin</a:t>
            </a:r>
            <a:r>
              <a:rPr lang="en-US" sz="2000" dirty="0"/>
              <a:t> </a:t>
            </a:r>
            <a:r>
              <a:rPr lang="en-US" sz="2000" dirty="0" err="1"/>
              <a:t>Qureshi</a:t>
            </a:r>
            <a:r>
              <a:rPr lang="en-US" sz="2000" dirty="0"/>
              <a:t>, </a:t>
            </a:r>
            <a:r>
              <a:rPr lang="en-US" sz="2000" dirty="0" err="1"/>
              <a:t>Dae</a:t>
            </a:r>
            <a:r>
              <a:rPr lang="en-US" sz="2000" dirty="0"/>
              <a:t> Hyun Kim, Samira Khan, </a:t>
            </a:r>
            <a:r>
              <a:rPr lang="en-US" sz="2000" dirty="0" err="1"/>
              <a:t>Prashant</a:t>
            </a:r>
            <a:r>
              <a:rPr lang="en-US" sz="2000" dirty="0"/>
              <a:t> Nair, and Onur Mutlu,</a:t>
            </a:r>
            <a:br>
              <a:rPr lang="en-US" sz="2000" dirty="0"/>
            </a:br>
            <a:r>
              <a:rPr lang="en-US" sz="2000" b="1" dirty="0">
                <a:hlinkClick r:id="rId2"/>
              </a:rPr>
              <a:t>"AVATAR: A Variable-Retention-Time (VRT) Aware Refresh for DRAM Systems"</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endParaRPr lang="en-US" sz="2000" dirty="0" smtClean="0"/>
          </a:p>
          <a:p>
            <a:endParaRPr lang="en-US" dirty="0"/>
          </a:p>
          <a:p>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420</a:t>
            </a:fld>
            <a:endParaRPr lang="en-US">
              <a:solidFill>
                <a:srgbClr val="000000"/>
              </a:solidFill>
            </a:endParaRPr>
          </a:p>
        </p:txBody>
      </p:sp>
      <p:pic>
        <p:nvPicPr>
          <p:cNvPr id="5" name="Picture 4"/>
          <p:cNvPicPr>
            <a:picLocks noChangeAspect="1"/>
          </p:cNvPicPr>
          <p:nvPr/>
        </p:nvPicPr>
        <p:blipFill>
          <a:blip r:embed="rId6"/>
          <a:stretch>
            <a:fillRect/>
          </a:stretch>
        </p:blipFill>
        <p:spPr>
          <a:xfrm>
            <a:off x="0" y="4091037"/>
            <a:ext cx="9144000" cy="1642219"/>
          </a:xfrm>
          <a:prstGeom prst="rect">
            <a:avLst/>
          </a:prstGeom>
        </p:spPr>
      </p:pic>
    </p:spTree>
    <p:extLst>
      <p:ext uri="{BB962C8B-B14F-4D97-AF65-F5344CB8AC3E}">
        <p14:creationId xmlns:p14="http://schemas.microsoft.com/office/powerpoint/2010/main" val="19418819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AVATAR</a:t>
            </a:r>
            <a:endParaRPr lang="en-US" dirty="0"/>
          </a:p>
        </p:txBody>
      </p:sp>
      <p:sp>
        <p:nvSpPr>
          <p:cNvPr id="3" name="Content Placeholder 2"/>
          <p:cNvSpPr>
            <a:spLocks noGrp="1"/>
          </p:cNvSpPr>
          <p:nvPr>
            <p:ph idx="1"/>
          </p:nvPr>
        </p:nvSpPr>
        <p:spPr>
          <a:xfrm>
            <a:off x="0" y="1092597"/>
            <a:ext cx="9144000" cy="1011810"/>
          </a:xfrm>
        </p:spPr>
        <p:txBody>
          <a:bodyPr/>
          <a:lstStyle/>
          <a:p>
            <a:pPr marL="0" indent="0">
              <a:buNone/>
            </a:pPr>
            <a:r>
              <a:rPr lang="en-US" sz="2400" dirty="0" smtClean="0">
                <a:solidFill>
                  <a:srgbClr val="800000"/>
                </a:solidFill>
              </a:rPr>
              <a:t>Insight: </a:t>
            </a:r>
            <a:r>
              <a:rPr lang="en-US" sz="2400" dirty="0" smtClean="0"/>
              <a:t>Avoid retention failures </a:t>
            </a:r>
            <a:r>
              <a:rPr lang="en-US" sz="2400" dirty="0" smtClean="0">
                <a:sym typeface="Wingdings"/>
              </a:rPr>
              <a:t> </a:t>
            </a:r>
            <a:r>
              <a:rPr lang="en-US" sz="2400" dirty="0" smtClean="0"/>
              <a:t>Upgrade row on ECC error</a:t>
            </a:r>
          </a:p>
          <a:p>
            <a:pPr marL="0" indent="0">
              <a:buNone/>
            </a:pPr>
            <a:r>
              <a:rPr lang="en-US" sz="2400" dirty="0" smtClean="0">
                <a:solidFill>
                  <a:srgbClr val="800000"/>
                </a:solidFill>
              </a:rPr>
              <a:t>Observation: </a:t>
            </a:r>
            <a:r>
              <a:rPr lang="en-US" sz="2400" dirty="0" smtClean="0"/>
              <a:t>Rate of VRT &gt;&gt; Rate of soft error (50x-2500x)</a:t>
            </a:r>
            <a:endParaRPr lang="en-US" sz="2400" dirty="0"/>
          </a:p>
        </p:txBody>
      </p:sp>
      <p:sp>
        <p:nvSpPr>
          <p:cNvPr id="4" name="Slide Number Placeholder 3"/>
          <p:cNvSpPr>
            <a:spLocks noGrp="1"/>
          </p:cNvSpPr>
          <p:nvPr>
            <p:ph type="sldNum" sz="quarter" idx="12"/>
          </p:nvPr>
        </p:nvSpPr>
        <p:spPr/>
        <p:txBody>
          <a:bodyPr/>
          <a:lstStyle/>
          <a:p>
            <a:pPr>
              <a:defRPr/>
            </a:pPr>
            <a:fld id="{866DA6C0-E8D2-8D44-A834-246A4BF6B0E5}" type="slidenum">
              <a:rPr lang="en-US" smtClean="0">
                <a:solidFill>
                  <a:srgbClr val="9BBB59"/>
                </a:solidFill>
              </a:rPr>
              <a:pPr>
                <a:defRPr/>
              </a:pPr>
              <a:t>421</a:t>
            </a:fld>
            <a:endParaRPr lang="en-US">
              <a:solidFill>
                <a:srgbClr val="9BBB59"/>
              </a:solidFill>
            </a:endParaRPr>
          </a:p>
        </p:txBody>
      </p:sp>
      <p:sp>
        <p:nvSpPr>
          <p:cNvPr id="14" name="Rectangle 13"/>
          <p:cNvSpPr/>
          <p:nvPr/>
        </p:nvSpPr>
        <p:spPr>
          <a:xfrm>
            <a:off x="2230904" y="2801005"/>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prstClr val="white"/>
                </a:solidFill>
                <a:latin typeface="Arial"/>
                <a:cs typeface="Arial"/>
              </a:rPr>
              <a:t>A</a:t>
            </a:r>
          </a:p>
        </p:txBody>
      </p:sp>
      <p:sp>
        <p:nvSpPr>
          <p:cNvPr id="15" name="Rectangle 14"/>
          <p:cNvSpPr/>
          <p:nvPr/>
        </p:nvSpPr>
        <p:spPr>
          <a:xfrm>
            <a:off x="2230904" y="3146216"/>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prstClr val="white"/>
                </a:solidFill>
                <a:latin typeface="Arial"/>
                <a:cs typeface="Arial"/>
              </a:rPr>
              <a:t>B</a:t>
            </a:r>
          </a:p>
        </p:txBody>
      </p:sp>
      <p:sp>
        <p:nvSpPr>
          <p:cNvPr id="16" name="Rectangle 15"/>
          <p:cNvSpPr/>
          <p:nvPr/>
        </p:nvSpPr>
        <p:spPr>
          <a:xfrm>
            <a:off x="2230904" y="3491427"/>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prstClr val="white"/>
                </a:solidFill>
                <a:latin typeface="Arial"/>
                <a:cs typeface="Arial"/>
              </a:rPr>
              <a:t>C</a:t>
            </a:r>
          </a:p>
        </p:txBody>
      </p:sp>
      <p:sp>
        <p:nvSpPr>
          <p:cNvPr id="18" name="Rectangle 17"/>
          <p:cNvSpPr/>
          <p:nvPr/>
        </p:nvSpPr>
        <p:spPr>
          <a:xfrm>
            <a:off x="2230904" y="3836638"/>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prstClr val="white"/>
                </a:solidFill>
                <a:latin typeface="Arial"/>
                <a:cs typeface="Arial"/>
              </a:rPr>
              <a:t>D</a:t>
            </a:r>
          </a:p>
        </p:txBody>
      </p:sp>
      <p:sp>
        <p:nvSpPr>
          <p:cNvPr id="20" name="Rectangle 19"/>
          <p:cNvSpPr/>
          <p:nvPr/>
        </p:nvSpPr>
        <p:spPr>
          <a:xfrm>
            <a:off x="2230904" y="4181846"/>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prstClr val="white"/>
                </a:solidFill>
                <a:latin typeface="Arial"/>
                <a:cs typeface="Arial"/>
              </a:rPr>
              <a:t>E</a:t>
            </a:r>
          </a:p>
        </p:txBody>
      </p:sp>
      <p:sp>
        <p:nvSpPr>
          <p:cNvPr id="21" name="Rectangle 20"/>
          <p:cNvSpPr/>
          <p:nvPr/>
        </p:nvSpPr>
        <p:spPr>
          <a:xfrm>
            <a:off x="2230904" y="4527057"/>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prstClr val="white"/>
                </a:solidFill>
                <a:latin typeface="Arial"/>
                <a:cs typeface="Arial"/>
              </a:rPr>
              <a:t>F</a:t>
            </a:r>
          </a:p>
        </p:txBody>
      </p:sp>
      <p:sp>
        <p:nvSpPr>
          <p:cNvPr id="22" name="Rectangle 21"/>
          <p:cNvSpPr/>
          <p:nvPr/>
        </p:nvSpPr>
        <p:spPr>
          <a:xfrm>
            <a:off x="2230904" y="4872268"/>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prstClr val="white"/>
                </a:solidFill>
                <a:latin typeface="Arial"/>
                <a:cs typeface="Arial"/>
              </a:rPr>
              <a:t>G</a:t>
            </a:r>
          </a:p>
        </p:txBody>
      </p:sp>
      <p:sp>
        <p:nvSpPr>
          <p:cNvPr id="23" name="Rectangle 22"/>
          <p:cNvSpPr/>
          <p:nvPr/>
        </p:nvSpPr>
        <p:spPr>
          <a:xfrm>
            <a:off x="2230904" y="5217479"/>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prstClr val="white"/>
                </a:solidFill>
                <a:latin typeface="Arial"/>
                <a:cs typeface="Arial"/>
              </a:rPr>
              <a:t>H</a:t>
            </a:r>
          </a:p>
        </p:txBody>
      </p:sp>
      <p:sp>
        <p:nvSpPr>
          <p:cNvPr id="24" name="TextBox 23"/>
          <p:cNvSpPr txBox="1"/>
          <p:nvPr/>
        </p:nvSpPr>
        <p:spPr>
          <a:xfrm>
            <a:off x="2253726" y="2314691"/>
            <a:ext cx="1945965" cy="461665"/>
          </a:xfrm>
          <a:prstGeom prst="rect">
            <a:avLst/>
          </a:prstGeom>
          <a:noFill/>
          <a:ln w="25400">
            <a:noFill/>
          </a:ln>
        </p:spPr>
        <p:txBody>
          <a:bodyPr wrap="none" rtlCol="0">
            <a:spAutoFit/>
          </a:bodyPr>
          <a:lstStyle/>
          <a:p>
            <a:r>
              <a:rPr lang="en-US" dirty="0" smtClean="0">
                <a:solidFill>
                  <a:srgbClr val="000000"/>
                </a:solidFill>
                <a:latin typeface="Arial"/>
                <a:cs typeface="Arial"/>
              </a:rPr>
              <a:t>DRAM Rows</a:t>
            </a:r>
          </a:p>
        </p:txBody>
      </p:sp>
      <p:sp>
        <p:nvSpPr>
          <p:cNvPr id="25" name="Right Arrow 24"/>
          <p:cNvSpPr/>
          <p:nvPr/>
        </p:nvSpPr>
        <p:spPr>
          <a:xfrm>
            <a:off x="4006377" y="3848986"/>
            <a:ext cx="1627518" cy="1035630"/>
          </a:xfrm>
          <a:prstGeom prst="rightArrow">
            <a:avLst/>
          </a:prstGeom>
          <a:solidFill>
            <a:schemeClr val="accent2">
              <a:lumMod val="20000"/>
              <a:lumOff val="8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b="1" dirty="0" smtClean="0">
                <a:solidFill>
                  <a:prstClr val="black"/>
                </a:solidFill>
                <a:latin typeface="Arial"/>
                <a:cs typeface="Arial"/>
              </a:rPr>
              <a:t>RETENTION</a:t>
            </a:r>
          </a:p>
          <a:p>
            <a:pPr algn="ctr"/>
            <a:r>
              <a:rPr lang="en-US" sz="1600" b="1" dirty="0" smtClean="0">
                <a:solidFill>
                  <a:srgbClr val="000000"/>
                </a:solidFill>
                <a:latin typeface="Arial"/>
                <a:cs typeface="Arial"/>
              </a:rPr>
              <a:t>PROFILING</a:t>
            </a:r>
          </a:p>
        </p:txBody>
      </p:sp>
      <p:grpSp>
        <p:nvGrpSpPr>
          <p:cNvPr id="26" name="Group 25"/>
          <p:cNvGrpSpPr/>
          <p:nvPr/>
        </p:nvGrpSpPr>
        <p:grpSpPr>
          <a:xfrm>
            <a:off x="2244853" y="3029762"/>
            <a:ext cx="3110003" cy="2113735"/>
            <a:chOff x="849330" y="1917828"/>
            <a:chExt cx="3475204" cy="2113735"/>
          </a:xfrm>
        </p:grpSpPr>
        <p:sp>
          <p:nvSpPr>
            <p:cNvPr id="27" name="7-Point Star 26"/>
            <p:cNvSpPr/>
            <p:nvPr/>
          </p:nvSpPr>
          <p:spPr>
            <a:xfrm>
              <a:off x="2082298" y="3740672"/>
              <a:ext cx="318840" cy="290891"/>
            </a:xfrm>
            <a:prstGeom prst="star7">
              <a:avLst/>
            </a:prstGeom>
            <a:solidFill>
              <a:srgbClr val="F2DC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smtClean="0">
                <a:solidFill>
                  <a:prstClr val="white"/>
                </a:solidFill>
                <a:latin typeface="Arial"/>
                <a:cs typeface="Arial"/>
              </a:endParaRPr>
            </a:p>
          </p:txBody>
        </p:sp>
        <p:sp>
          <p:nvSpPr>
            <p:cNvPr id="28" name="7-Point Star 27"/>
            <p:cNvSpPr/>
            <p:nvPr/>
          </p:nvSpPr>
          <p:spPr>
            <a:xfrm>
              <a:off x="849330" y="2379493"/>
              <a:ext cx="318840" cy="290891"/>
            </a:xfrm>
            <a:prstGeom prst="star7">
              <a:avLst/>
            </a:prstGeom>
            <a:solidFill>
              <a:srgbClr val="F2DC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smtClean="0">
                <a:solidFill>
                  <a:prstClr val="white"/>
                </a:solidFill>
                <a:latin typeface="Arial"/>
                <a:cs typeface="Arial"/>
              </a:endParaRPr>
            </a:p>
          </p:txBody>
        </p:sp>
        <p:sp>
          <p:nvSpPr>
            <p:cNvPr id="29" name="7-Point Star 28"/>
            <p:cNvSpPr/>
            <p:nvPr/>
          </p:nvSpPr>
          <p:spPr>
            <a:xfrm>
              <a:off x="3481728" y="2379493"/>
              <a:ext cx="318840" cy="290891"/>
            </a:xfrm>
            <a:prstGeom prst="star7">
              <a:avLst/>
            </a:prstGeom>
            <a:solidFill>
              <a:srgbClr val="F2DC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smtClean="0">
                <a:solidFill>
                  <a:prstClr val="white"/>
                </a:solidFill>
                <a:latin typeface="Arial"/>
                <a:cs typeface="Arial"/>
              </a:endParaRPr>
            </a:p>
          </p:txBody>
        </p:sp>
        <p:sp>
          <p:nvSpPr>
            <p:cNvPr id="30" name="TextBox 29"/>
            <p:cNvSpPr txBox="1"/>
            <p:nvPr/>
          </p:nvSpPr>
          <p:spPr>
            <a:xfrm>
              <a:off x="2932857" y="1917828"/>
              <a:ext cx="1391677" cy="400110"/>
            </a:xfrm>
            <a:prstGeom prst="rect">
              <a:avLst/>
            </a:prstGeom>
            <a:noFill/>
            <a:ln w="25400">
              <a:noFill/>
            </a:ln>
          </p:spPr>
          <p:txBody>
            <a:bodyPr wrap="none" rtlCol="0">
              <a:spAutoFit/>
            </a:bodyPr>
            <a:lstStyle/>
            <a:p>
              <a:r>
                <a:rPr lang="en-US" sz="2000" b="1" dirty="0" smtClean="0">
                  <a:solidFill>
                    <a:srgbClr val="000000"/>
                  </a:solidFill>
                  <a:latin typeface="Arial"/>
                  <a:cs typeface="Arial"/>
                </a:rPr>
                <a:t>Weak Cell</a:t>
              </a:r>
            </a:p>
          </p:txBody>
        </p:sp>
      </p:grpSp>
      <p:sp>
        <p:nvSpPr>
          <p:cNvPr id="31" name="7-Point Star 30"/>
          <p:cNvSpPr/>
          <p:nvPr/>
        </p:nvSpPr>
        <p:spPr>
          <a:xfrm>
            <a:off x="2491453" y="4872268"/>
            <a:ext cx="263073" cy="301296"/>
          </a:xfrm>
          <a:prstGeom prst="star7">
            <a:avLst/>
          </a:prstGeom>
          <a:solidFill>
            <a:srgbClr val="F2DC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smtClean="0">
              <a:solidFill>
                <a:prstClr val="white"/>
              </a:solidFill>
              <a:latin typeface="Arial"/>
              <a:cs typeface="Arial"/>
            </a:endParaRPr>
          </a:p>
        </p:txBody>
      </p:sp>
      <p:grpSp>
        <p:nvGrpSpPr>
          <p:cNvPr id="32" name="Group 31"/>
          <p:cNvGrpSpPr/>
          <p:nvPr/>
        </p:nvGrpSpPr>
        <p:grpSpPr>
          <a:xfrm>
            <a:off x="4960296" y="2273245"/>
            <a:ext cx="2300479" cy="3277116"/>
            <a:chOff x="3529108" y="1148973"/>
            <a:chExt cx="2300479" cy="3277116"/>
          </a:xfrm>
        </p:grpSpPr>
        <p:sp>
          <p:nvSpPr>
            <p:cNvPr id="33" name="Rectangle 32"/>
            <p:cNvSpPr/>
            <p:nvPr/>
          </p:nvSpPr>
          <p:spPr>
            <a:xfrm>
              <a:off x="4268782" y="1683568"/>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000000"/>
                  </a:solidFill>
                  <a:latin typeface="Arial"/>
                  <a:cs typeface="Arial"/>
                </a:rPr>
                <a:t>0</a:t>
              </a:r>
              <a:endParaRPr lang="en-US" dirty="0" smtClean="0">
                <a:solidFill>
                  <a:srgbClr val="000000"/>
                </a:solidFill>
                <a:latin typeface="Arial"/>
                <a:cs typeface="Arial"/>
              </a:endParaRPr>
            </a:p>
          </p:txBody>
        </p:sp>
        <p:sp>
          <p:nvSpPr>
            <p:cNvPr id="34" name="Rectangle 33"/>
            <p:cNvSpPr/>
            <p:nvPr/>
          </p:nvSpPr>
          <p:spPr>
            <a:xfrm>
              <a:off x="4268782" y="2028779"/>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000000"/>
                  </a:solidFill>
                  <a:latin typeface="Arial"/>
                  <a:cs typeface="Arial"/>
                </a:rPr>
                <a:t>0</a:t>
              </a:r>
              <a:endParaRPr lang="en-US" dirty="0" smtClean="0">
                <a:solidFill>
                  <a:srgbClr val="000000"/>
                </a:solidFill>
                <a:latin typeface="Arial"/>
                <a:cs typeface="Arial"/>
              </a:endParaRPr>
            </a:p>
          </p:txBody>
        </p:sp>
        <p:sp>
          <p:nvSpPr>
            <p:cNvPr id="35" name="Rectangle 34"/>
            <p:cNvSpPr/>
            <p:nvPr/>
          </p:nvSpPr>
          <p:spPr>
            <a:xfrm>
              <a:off x="4268782" y="2366103"/>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prstClr val="black"/>
                  </a:solidFill>
                  <a:latin typeface="Arial"/>
                  <a:cs typeface="Arial"/>
                </a:rPr>
                <a:t>1</a:t>
              </a:r>
            </a:p>
          </p:txBody>
        </p:sp>
        <p:sp>
          <p:nvSpPr>
            <p:cNvPr id="36" name="Rectangle 35"/>
            <p:cNvSpPr/>
            <p:nvPr/>
          </p:nvSpPr>
          <p:spPr>
            <a:xfrm>
              <a:off x="4268782" y="2711314"/>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000000"/>
                  </a:solidFill>
                  <a:latin typeface="Arial"/>
                  <a:cs typeface="Arial"/>
                </a:rPr>
                <a:t>0</a:t>
              </a:r>
              <a:endParaRPr lang="en-US" dirty="0" smtClean="0">
                <a:solidFill>
                  <a:srgbClr val="000000"/>
                </a:solidFill>
                <a:latin typeface="Arial"/>
                <a:cs typeface="Arial"/>
              </a:endParaRPr>
            </a:p>
          </p:txBody>
        </p:sp>
        <p:sp>
          <p:nvSpPr>
            <p:cNvPr id="37" name="Rectangle 36"/>
            <p:cNvSpPr/>
            <p:nvPr/>
          </p:nvSpPr>
          <p:spPr>
            <a:xfrm>
              <a:off x="4268782" y="3056525"/>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000000"/>
                  </a:solidFill>
                  <a:latin typeface="Arial"/>
                  <a:cs typeface="Arial"/>
                </a:rPr>
                <a:t>0</a:t>
              </a:r>
              <a:endParaRPr lang="en-US" dirty="0" smtClean="0">
                <a:solidFill>
                  <a:srgbClr val="000000"/>
                </a:solidFill>
                <a:latin typeface="Arial"/>
                <a:cs typeface="Arial"/>
              </a:endParaRPr>
            </a:p>
          </p:txBody>
        </p:sp>
        <p:sp>
          <p:nvSpPr>
            <p:cNvPr id="38" name="Rectangle 37"/>
            <p:cNvSpPr/>
            <p:nvPr/>
          </p:nvSpPr>
          <p:spPr>
            <a:xfrm>
              <a:off x="4268782" y="3401736"/>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000000"/>
                  </a:solidFill>
                  <a:latin typeface="Arial"/>
                  <a:cs typeface="Arial"/>
                </a:rPr>
                <a:t>0</a:t>
              </a:r>
              <a:endParaRPr lang="en-US" dirty="0" smtClean="0">
                <a:solidFill>
                  <a:srgbClr val="000000"/>
                </a:solidFill>
                <a:latin typeface="Arial"/>
                <a:cs typeface="Arial"/>
              </a:endParaRPr>
            </a:p>
          </p:txBody>
        </p:sp>
        <p:sp>
          <p:nvSpPr>
            <p:cNvPr id="39" name="Rectangle 38"/>
            <p:cNvSpPr/>
            <p:nvPr/>
          </p:nvSpPr>
          <p:spPr>
            <a:xfrm>
              <a:off x="4268782" y="3746947"/>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0000"/>
                  </a:solidFill>
                  <a:latin typeface="Arial"/>
                  <a:cs typeface="Arial"/>
                </a:rPr>
                <a:t>1</a:t>
              </a:r>
            </a:p>
          </p:txBody>
        </p:sp>
        <p:sp>
          <p:nvSpPr>
            <p:cNvPr id="43" name="Rectangle 42"/>
            <p:cNvSpPr/>
            <p:nvPr/>
          </p:nvSpPr>
          <p:spPr>
            <a:xfrm>
              <a:off x="4268782" y="4080878"/>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000000"/>
                  </a:solidFill>
                  <a:latin typeface="Arial"/>
                  <a:cs typeface="Arial"/>
                </a:rPr>
                <a:t>0</a:t>
              </a:r>
              <a:endParaRPr lang="en-US" dirty="0" smtClean="0">
                <a:solidFill>
                  <a:srgbClr val="000000"/>
                </a:solidFill>
                <a:latin typeface="Arial"/>
                <a:cs typeface="Arial"/>
              </a:endParaRPr>
            </a:p>
          </p:txBody>
        </p:sp>
        <p:sp>
          <p:nvSpPr>
            <p:cNvPr id="44" name="Rectangle 43"/>
            <p:cNvSpPr/>
            <p:nvPr/>
          </p:nvSpPr>
          <p:spPr>
            <a:xfrm>
              <a:off x="4256452" y="1683568"/>
              <a:ext cx="391838" cy="2742521"/>
            </a:xfrm>
            <a:prstGeom prst="rect">
              <a:avLst/>
            </a:prstGeom>
            <a:noFill/>
            <a:ln w="38100" cmpd="sng">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smtClean="0">
                <a:solidFill>
                  <a:prstClr val="white"/>
                </a:solidFill>
                <a:latin typeface="Arial"/>
                <a:cs typeface="Arial"/>
              </a:endParaRPr>
            </a:p>
          </p:txBody>
        </p:sp>
        <p:sp>
          <p:nvSpPr>
            <p:cNvPr id="45" name="TextBox 44"/>
            <p:cNvSpPr txBox="1"/>
            <p:nvPr/>
          </p:nvSpPr>
          <p:spPr>
            <a:xfrm>
              <a:off x="3529108" y="1148973"/>
              <a:ext cx="2300479" cy="461665"/>
            </a:xfrm>
            <a:prstGeom prst="rect">
              <a:avLst/>
            </a:prstGeom>
            <a:noFill/>
            <a:ln w="25400">
              <a:noFill/>
            </a:ln>
          </p:spPr>
          <p:txBody>
            <a:bodyPr wrap="none" rtlCol="0">
              <a:spAutoFit/>
            </a:bodyPr>
            <a:lstStyle/>
            <a:p>
              <a:r>
                <a:rPr lang="en-US" dirty="0" smtClean="0">
                  <a:solidFill>
                    <a:srgbClr val="000000"/>
                  </a:solidFill>
                  <a:latin typeface="Arial"/>
                  <a:cs typeface="Arial"/>
                </a:rPr>
                <a:t>Ref. Rate Table</a:t>
              </a:r>
            </a:p>
          </p:txBody>
        </p:sp>
      </p:grpSp>
      <p:sp>
        <p:nvSpPr>
          <p:cNvPr id="46" name="7-Point Star 45"/>
          <p:cNvSpPr/>
          <p:nvPr/>
        </p:nvSpPr>
        <p:spPr>
          <a:xfrm>
            <a:off x="2398650" y="5224407"/>
            <a:ext cx="263073" cy="301296"/>
          </a:xfrm>
          <a:prstGeom prst="star7">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smtClean="0">
              <a:solidFill>
                <a:prstClr val="white"/>
              </a:solidFill>
              <a:latin typeface="Arial"/>
              <a:cs typeface="Arial"/>
            </a:endParaRPr>
          </a:p>
        </p:txBody>
      </p:sp>
      <p:sp>
        <p:nvSpPr>
          <p:cNvPr id="51" name="Rectangle 50"/>
          <p:cNvSpPr/>
          <p:nvPr/>
        </p:nvSpPr>
        <p:spPr>
          <a:xfrm>
            <a:off x="1718203" y="2787612"/>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smtClean="0">
                <a:solidFill>
                  <a:prstClr val="white"/>
                </a:solidFill>
                <a:latin typeface="Arial"/>
                <a:cs typeface="Arial"/>
              </a:rPr>
              <a:t>ECC</a:t>
            </a:r>
          </a:p>
        </p:txBody>
      </p:sp>
      <p:sp>
        <p:nvSpPr>
          <p:cNvPr id="52" name="Rectangle 51"/>
          <p:cNvSpPr/>
          <p:nvPr/>
        </p:nvSpPr>
        <p:spPr>
          <a:xfrm>
            <a:off x="1721191" y="3139244"/>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smtClean="0">
                <a:solidFill>
                  <a:prstClr val="white"/>
                </a:solidFill>
                <a:latin typeface="Arial"/>
                <a:cs typeface="Arial"/>
              </a:rPr>
              <a:t>ECC</a:t>
            </a:r>
          </a:p>
        </p:txBody>
      </p:sp>
      <p:sp>
        <p:nvSpPr>
          <p:cNvPr id="53" name="Rectangle 52"/>
          <p:cNvSpPr/>
          <p:nvPr/>
        </p:nvSpPr>
        <p:spPr>
          <a:xfrm>
            <a:off x="1715215" y="3485006"/>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smtClean="0">
                <a:solidFill>
                  <a:prstClr val="white"/>
                </a:solidFill>
                <a:latin typeface="Arial"/>
                <a:cs typeface="Arial"/>
              </a:rPr>
              <a:t>ECC</a:t>
            </a:r>
          </a:p>
        </p:txBody>
      </p:sp>
      <p:sp>
        <p:nvSpPr>
          <p:cNvPr id="54" name="Rectangle 53"/>
          <p:cNvSpPr/>
          <p:nvPr/>
        </p:nvSpPr>
        <p:spPr>
          <a:xfrm>
            <a:off x="1718203" y="3836638"/>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smtClean="0">
                <a:solidFill>
                  <a:prstClr val="white"/>
                </a:solidFill>
                <a:latin typeface="Arial"/>
                <a:cs typeface="Arial"/>
              </a:rPr>
              <a:t>ECC</a:t>
            </a:r>
          </a:p>
        </p:txBody>
      </p:sp>
      <p:sp>
        <p:nvSpPr>
          <p:cNvPr id="55" name="Rectangle 54"/>
          <p:cNvSpPr/>
          <p:nvPr/>
        </p:nvSpPr>
        <p:spPr>
          <a:xfrm>
            <a:off x="1712227" y="4173825"/>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smtClean="0">
                <a:solidFill>
                  <a:prstClr val="white"/>
                </a:solidFill>
                <a:latin typeface="Arial"/>
                <a:cs typeface="Arial"/>
              </a:rPr>
              <a:t>ECC</a:t>
            </a:r>
          </a:p>
        </p:txBody>
      </p:sp>
      <p:sp>
        <p:nvSpPr>
          <p:cNvPr id="56" name="Rectangle 55"/>
          <p:cNvSpPr/>
          <p:nvPr/>
        </p:nvSpPr>
        <p:spPr>
          <a:xfrm>
            <a:off x="1715215" y="4525457"/>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smtClean="0">
                <a:solidFill>
                  <a:prstClr val="white"/>
                </a:solidFill>
                <a:latin typeface="Arial"/>
                <a:cs typeface="Arial"/>
              </a:rPr>
              <a:t>ECC</a:t>
            </a:r>
          </a:p>
        </p:txBody>
      </p:sp>
      <p:sp>
        <p:nvSpPr>
          <p:cNvPr id="57" name="Rectangle 56"/>
          <p:cNvSpPr/>
          <p:nvPr/>
        </p:nvSpPr>
        <p:spPr>
          <a:xfrm>
            <a:off x="1709239" y="4871219"/>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smtClean="0">
                <a:solidFill>
                  <a:prstClr val="white"/>
                </a:solidFill>
                <a:latin typeface="Arial"/>
                <a:cs typeface="Arial"/>
              </a:rPr>
              <a:t>ECC</a:t>
            </a:r>
          </a:p>
        </p:txBody>
      </p:sp>
      <p:sp>
        <p:nvSpPr>
          <p:cNvPr id="58" name="Rectangle 57"/>
          <p:cNvSpPr/>
          <p:nvPr/>
        </p:nvSpPr>
        <p:spPr>
          <a:xfrm>
            <a:off x="1712227" y="5222851"/>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smtClean="0">
                <a:solidFill>
                  <a:prstClr val="white"/>
                </a:solidFill>
                <a:latin typeface="Arial"/>
                <a:cs typeface="Arial"/>
              </a:rPr>
              <a:t>ECC</a:t>
            </a:r>
          </a:p>
        </p:txBody>
      </p:sp>
      <p:cxnSp>
        <p:nvCxnSpPr>
          <p:cNvPr id="8" name="Curved Connector 7"/>
          <p:cNvCxnSpPr/>
          <p:nvPr/>
        </p:nvCxnSpPr>
        <p:spPr>
          <a:xfrm rot="5400000" flipH="1" flipV="1">
            <a:off x="2271732" y="5301523"/>
            <a:ext cx="54705" cy="503070"/>
          </a:xfrm>
          <a:prstGeom prst="curvedConnector3">
            <a:avLst>
              <a:gd name="adj1" fmla="val -417878"/>
            </a:avLst>
          </a:prstGeom>
          <a:ln>
            <a:solidFill>
              <a:srgbClr val="800000"/>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59" name="Curved Connector 58"/>
          <p:cNvCxnSpPr>
            <a:stCxn id="58" idx="2"/>
          </p:cNvCxnSpPr>
          <p:nvPr/>
        </p:nvCxnSpPr>
        <p:spPr>
          <a:xfrm rot="5400000" flipH="1" flipV="1">
            <a:off x="3740012" y="3632782"/>
            <a:ext cx="176194" cy="3719062"/>
          </a:xfrm>
          <a:prstGeom prst="curvedConnector4">
            <a:avLst>
              <a:gd name="adj1" fmla="val -129743"/>
              <a:gd name="adj2" fmla="val 53446"/>
            </a:avLst>
          </a:prstGeom>
          <a:ln>
            <a:solidFill>
              <a:srgbClr val="800000"/>
            </a:solidFill>
            <a:tailEnd type="arrow"/>
          </a:ln>
          <a:effectLst/>
        </p:spPr>
        <p:style>
          <a:lnRef idx="2">
            <a:schemeClr val="accent1"/>
          </a:lnRef>
          <a:fillRef idx="0">
            <a:schemeClr val="accent1"/>
          </a:fillRef>
          <a:effectRef idx="1">
            <a:schemeClr val="accent1"/>
          </a:effectRef>
          <a:fontRef idx="minor">
            <a:schemeClr val="tx1"/>
          </a:fontRef>
        </p:style>
      </p:cxnSp>
      <p:sp>
        <p:nvSpPr>
          <p:cNvPr id="60" name="Rectangle 59"/>
          <p:cNvSpPr/>
          <p:nvPr/>
        </p:nvSpPr>
        <p:spPr>
          <a:xfrm>
            <a:off x="5687640" y="5196086"/>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800000"/>
                </a:solidFill>
                <a:latin typeface="Arial"/>
                <a:cs typeface="Arial"/>
              </a:rPr>
              <a:t>1</a:t>
            </a:r>
          </a:p>
        </p:txBody>
      </p:sp>
      <p:sp>
        <p:nvSpPr>
          <p:cNvPr id="61" name="TextBox 60"/>
          <p:cNvSpPr txBox="1"/>
          <p:nvPr/>
        </p:nvSpPr>
        <p:spPr>
          <a:xfrm>
            <a:off x="0" y="5974911"/>
            <a:ext cx="9144000" cy="523220"/>
          </a:xfrm>
          <a:prstGeom prst="rect">
            <a:avLst/>
          </a:prstGeom>
          <a:solidFill>
            <a:srgbClr val="CCFFCC"/>
          </a:solidFill>
          <a:ln>
            <a:solidFill>
              <a:schemeClr val="tx1"/>
            </a:solidFill>
          </a:ln>
        </p:spPr>
        <p:txBody>
          <a:bodyPr wrap="square" rtlCol="0">
            <a:spAutoFit/>
          </a:bodyPr>
          <a:lstStyle/>
          <a:p>
            <a:pPr algn="ctr"/>
            <a:r>
              <a:rPr lang="en-US" sz="2800" b="1" dirty="0" smtClean="0">
                <a:solidFill>
                  <a:prstClr val="black"/>
                </a:solidFill>
              </a:rPr>
              <a:t>AVATAR mitigates VRT by increasing refresh rate on error</a:t>
            </a:r>
            <a:endParaRPr lang="en-US" sz="2800" b="1" dirty="0">
              <a:solidFill>
                <a:prstClr val="black"/>
              </a:solidFill>
            </a:endParaRPr>
          </a:p>
        </p:txBody>
      </p:sp>
      <p:sp>
        <p:nvSpPr>
          <p:cNvPr id="63" name="Freeform 62"/>
          <p:cNvSpPr/>
          <p:nvPr/>
        </p:nvSpPr>
        <p:spPr>
          <a:xfrm>
            <a:off x="640252" y="3039339"/>
            <a:ext cx="394443" cy="2520599"/>
          </a:xfrm>
          <a:custGeom>
            <a:avLst/>
            <a:gdLst>
              <a:gd name="connsiteX0" fmla="*/ 383816 w 394443"/>
              <a:gd name="connsiteY0" fmla="*/ 752675 h 1534803"/>
              <a:gd name="connsiteX1" fmla="*/ 369068 w 394443"/>
              <a:gd name="connsiteY1" fmla="*/ 664184 h 1534803"/>
              <a:gd name="connsiteX2" fmla="*/ 162591 w 394443"/>
              <a:gd name="connsiteY2" fmla="*/ 507 h 1534803"/>
              <a:gd name="connsiteX3" fmla="*/ 358 w 394443"/>
              <a:gd name="connsiteY3" fmla="*/ 782171 h 1534803"/>
              <a:gd name="connsiteX4" fmla="*/ 206836 w 394443"/>
              <a:gd name="connsiteY4" fmla="*/ 1534339 h 1534803"/>
              <a:gd name="connsiteX5" fmla="*/ 383816 w 394443"/>
              <a:gd name="connsiteY5" fmla="*/ 870662 h 1534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443" h="1534803">
                <a:moveTo>
                  <a:pt x="383816" y="752675"/>
                </a:moveTo>
                <a:cubicBezTo>
                  <a:pt x="394877" y="771110"/>
                  <a:pt x="405939" y="789545"/>
                  <a:pt x="369068" y="664184"/>
                </a:cubicBezTo>
                <a:cubicBezTo>
                  <a:pt x="332197" y="538823"/>
                  <a:pt x="224043" y="-19157"/>
                  <a:pt x="162591" y="507"/>
                </a:cubicBezTo>
                <a:cubicBezTo>
                  <a:pt x="101139" y="20171"/>
                  <a:pt x="-7016" y="526532"/>
                  <a:pt x="358" y="782171"/>
                </a:cubicBezTo>
                <a:cubicBezTo>
                  <a:pt x="7732" y="1037810"/>
                  <a:pt x="142926" y="1519590"/>
                  <a:pt x="206836" y="1534339"/>
                </a:cubicBezTo>
                <a:cubicBezTo>
                  <a:pt x="270746" y="1549088"/>
                  <a:pt x="327281" y="1209875"/>
                  <a:pt x="383816" y="870662"/>
                </a:cubicBezTo>
              </a:path>
            </a:pathLst>
          </a:custGeom>
          <a:noFill/>
          <a:ln w="63500">
            <a:tailEnd type="triangle"/>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 name="Oval 64"/>
          <p:cNvSpPr/>
          <p:nvPr/>
        </p:nvSpPr>
        <p:spPr>
          <a:xfrm>
            <a:off x="842966" y="4129772"/>
            <a:ext cx="191729" cy="201696"/>
          </a:xfrm>
          <a:prstGeom prst="ellipse">
            <a:avLst/>
          </a:prstGeom>
          <a:solidFill>
            <a:srgbClr val="FF304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smtClean="0">
              <a:solidFill>
                <a:prstClr val="white"/>
              </a:solidFill>
              <a:latin typeface="Arial"/>
              <a:cs typeface="Arial"/>
            </a:endParaRPr>
          </a:p>
        </p:txBody>
      </p:sp>
      <p:sp>
        <p:nvSpPr>
          <p:cNvPr id="12" name="TextBox 11"/>
          <p:cNvSpPr txBox="1"/>
          <p:nvPr/>
        </p:nvSpPr>
        <p:spPr>
          <a:xfrm>
            <a:off x="347817" y="2242832"/>
            <a:ext cx="1313430" cy="1200328"/>
          </a:xfrm>
          <a:prstGeom prst="rect">
            <a:avLst/>
          </a:prstGeom>
          <a:noFill/>
          <a:ln w="25400">
            <a:noFill/>
          </a:ln>
        </p:spPr>
        <p:txBody>
          <a:bodyPr wrap="none" rtlCol="0">
            <a:spAutoFit/>
          </a:bodyPr>
          <a:lstStyle/>
          <a:p>
            <a:pPr algn="ctr"/>
            <a:r>
              <a:rPr lang="en-US" dirty="0" smtClean="0">
                <a:solidFill>
                  <a:srgbClr val="000000"/>
                </a:solidFill>
                <a:latin typeface="Arial"/>
                <a:cs typeface="Arial"/>
              </a:rPr>
              <a:t>Scrub </a:t>
            </a:r>
          </a:p>
          <a:p>
            <a:pPr algn="ctr"/>
            <a:r>
              <a:rPr lang="en-US" dirty="0" smtClean="0">
                <a:solidFill>
                  <a:srgbClr val="000000"/>
                </a:solidFill>
                <a:latin typeface="Arial"/>
                <a:cs typeface="Arial"/>
              </a:rPr>
              <a:t>(15 min)</a:t>
            </a:r>
          </a:p>
          <a:p>
            <a:pPr algn="ctr"/>
            <a:endParaRPr lang="en-US" dirty="0" smtClean="0">
              <a:solidFill>
                <a:srgbClr val="000000"/>
              </a:solidFill>
              <a:latin typeface="Arial"/>
              <a:cs typeface="Arial"/>
            </a:endParaRPr>
          </a:p>
        </p:txBody>
      </p:sp>
      <p:sp>
        <p:nvSpPr>
          <p:cNvPr id="67" name="Rounded Rectangular Callout 66"/>
          <p:cNvSpPr/>
          <p:nvPr/>
        </p:nvSpPr>
        <p:spPr>
          <a:xfrm>
            <a:off x="6337766" y="3824604"/>
            <a:ext cx="2677648" cy="1060011"/>
          </a:xfrm>
          <a:prstGeom prst="wedgeRoundRectCallout">
            <a:avLst>
              <a:gd name="adj1" fmla="val -60728"/>
              <a:gd name="adj2" fmla="val 93207"/>
              <a:gd name="adj3" fmla="val 16667"/>
            </a:avLst>
          </a:prstGeom>
          <a:solidFill>
            <a:srgbClr val="800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prstClr val="white"/>
                </a:solidFill>
                <a:latin typeface="Arial"/>
                <a:cs typeface="Arial"/>
              </a:rPr>
              <a:t>Row protected from future</a:t>
            </a:r>
          </a:p>
          <a:p>
            <a:pPr algn="ctr"/>
            <a:r>
              <a:rPr lang="en-US" dirty="0">
                <a:solidFill>
                  <a:prstClr val="white"/>
                </a:solidFill>
                <a:latin typeface="Arial"/>
                <a:cs typeface="Arial"/>
              </a:rPr>
              <a:t>r</a:t>
            </a:r>
            <a:r>
              <a:rPr lang="en-US" dirty="0" smtClean="0">
                <a:solidFill>
                  <a:prstClr val="white"/>
                </a:solidFill>
                <a:latin typeface="Arial"/>
                <a:cs typeface="Arial"/>
              </a:rPr>
              <a:t>etention failures</a:t>
            </a:r>
          </a:p>
        </p:txBody>
      </p:sp>
    </p:spTree>
    <p:extLst>
      <p:ext uri="{BB962C8B-B14F-4D97-AF65-F5344CB8AC3E}">
        <p14:creationId xmlns:p14="http://schemas.microsoft.com/office/powerpoint/2010/main" val="1992583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dissolve">
                                      <p:cBhvr>
                                        <p:cTn id="7" dur="500"/>
                                        <p:tgtEl>
                                          <p:spTgt spid="46"/>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xit" presetSubtype="0" fill="hold" grpId="1" nodeType="clickEffect">
                                  <p:stCondLst>
                                    <p:cond delay="0"/>
                                  </p:stCondLst>
                                  <p:childTnLst>
                                    <p:set>
                                      <p:cBhvr>
                                        <p:cTn id="15" dur="1" fill="hold">
                                          <p:stCondLst>
                                            <p:cond delay="0"/>
                                          </p:stCondLst>
                                        </p:cTn>
                                        <p:tgtEl>
                                          <p:spTgt spid="46"/>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1" presetClass="exit" presetSubtype="0" fill="hold" nodeType="clickEffect">
                                  <p:stCondLst>
                                    <p:cond delay="0"/>
                                  </p:stCondLst>
                                  <p:childTnLst>
                                    <p:set>
                                      <p:cBhvr>
                                        <p:cTn id="19" dur="1" fill="hold">
                                          <p:stCondLst>
                                            <p:cond delay="0"/>
                                          </p:stCondLst>
                                        </p:cTn>
                                        <p:tgtEl>
                                          <p:spTgt spid="8"/>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59"/>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60"/>
                                        </p:tgtEl>
                                        <p:attrNameLst>
                                          <p:attrName>style.visibility</p:attrName>
                                        </p:attrNameLst>
                                      </p:cBhvr>
                                      <p:to>
                                        <p:strVal val="visible"/>
                                      </p:to>
                                    </p:set>
                                    <p:animEffect transition="in" filter="dissolve">
                                      <p:cBhvr>
                                        <p:cTn id="28" dur="500"/>
                                        <p:tgtEl>
                                          <p:spTgt spid="60"/>
                                        </p:tgtEl>
                                      </p:cBhvr>
                                    </p:animEffec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67"/>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61"/>
                                        </p:tgtEl>
                                        <p:attrNameLst>
                                          <p:attrName>style.visibility</p:attrName>
                                        </p:attrNameLst>
                                      </p:cBhvr>
                                      <p:to>
                                        <p:strVal val="visible"/>
                                      </p:to>
                                    </p:set>
                                  </p:childTnLst>
                                </p:cTn>
                              </p:par>
                              <p:par>
                                <p:cTn id="37" presetID="1" presetClass="exit" presetSubtype="0" fill="hold" grpId="1" nodeType="withEffect">
                                  <p:stCondLst>
                                    <p:cond delay="0"/>
                                  </p:stCondLst>
                                  <p:childTnLst>
                                    <p:set>
                                      <p:cBhvr>
                                        <p:cTn id="38" dur="1" fill="hold">
                                          <p:stCondLst>
                                            <p:cond delay="0"/>
                                          </p:stCondLst>
                                        </p:cTn>
                                        <p:tgtEl>
                                          <p:spTgt spid="67"/>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63"/>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2"/>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1" nodeType="clickEffect">
                                  <p:stCondLst>
                                    <p:cond delay="0"/>
                                  </p:stCondLst>
                                  <p:childTnLst>
                                    <p:set>
                                      <p:cBhvr>
                                        <p:cTn id="48" dur="1" fill="hold">
                                          <p:stCondLst>
                                            <p:cond delay="0"/>
                                          </p:stCondLst>
                                        </p:cTn>
                                        <p:tgtEl>
                                          <p:spTgt spid="65"/>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path" presetSubtype="0" repeatCount="indefinite" accel="50000" decel="50000" fill="remove" grpId="0" nodeType="clickEffect">
                                  <p:stCondLst>
                                    <p:cond delay="0"/>
                                  </p:stCondLst>
                                  <p:childTnLst>
                                    <p:animMotion origin="layout" path="M 0.01094 -1.30495E-6 C 0.00816 -0.09023 -0.00452 -0.18394 -0.01112 -0.18325 C -0.01755 -0.18278 -0.02901 -0.12633 -0.02901 0.00324 C -0.02727 0.20731 -0.01164 0.19297 -0.00539 0.19274 C 0.00121 0.19181 0.0099 0.09024 0.01094 -1.30495E-6 Z " pathEditMode="relative" rAng="0" ptsTypes="AAAAA">
                                      <p:cBhvr>
                                        <p:cTn id="52" dur="3000" fill="hold"/>
                                        <p:tgtEl>
                                          <p:spTgt spid="65"/>
                                        </p:tgtEl>
                                        <p:attrNameLst>
                                          <p:attrName>ppt_x</p:attrName>
                                          <p:attrName>ppt_y</p:attrName>
                                        </p:attrNameLst>
                                      </p:cBhvr>
                                      <p:rCtr x="-1998" y="115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6" grpId="1" animBg="1"/>
      <p:bldP spid="60" grpId="0" animBg="1"/>
      <p:bldP spid="61" grpId="0" animBg="1"/>
      <p:bldP spid="63" grpId="0" animBg="1"/>
      <p:bldP spid="65" grpId="0" animBg="1"/>
      <p:bldP spid="65" grpId="1" animBg="1"/>
      <p:bldP spid="12" grpId="0"/>
      <p:bldP spid="67" grpId="0" animBg="1"/>
      <p:bldP spid="67" grpId="1" animBg="1"/>
    </p:bld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RESULTS: REFRESH SAVINGS</a:t>
            </a:r>
            <a:endParaRPr lang="en-US" dirty="0"/>
          </a:p>
        </p:txBody>
      </p:sp>
      <p:sp>
        <p:nvSpPr>
          <p:cNvPr id="4" name="Slide Number Placeholder 3"/>
          <p:cNvSpPr>
            <a:spLocks noGrp="1"/>
          </p:cNvSpPr>
          <p:nvPr>
            <p:ph type="sldNum" sz="quarter" idx="12"/>
          </p:nvPr>
        </p:nvSpPr>
        <p:spPr/>
        <p:txBody>
          <a:bodyPr/>
          <a:lstStyle/>
          <a:p>
            <a:pPr>
              <a:defRPr/>
            </a:pPr>
            <a:fld id="{866DA6C0-E8D2-8D44-A834-246A4BF6B0E5}" type="slidenum">
              <a:rPr lang="en-US" smtClean="0">
                <a:solidFill>
                  <a:srgbClr val="9BBB59"/>
                </a:solidFill>
              </a:rPr>
              <a:pPr>
                <a:defRPr/>
              </a:pPr>
              <a:t>422</a:t>
            </a:fld>
            <a:endParaRPr lang="en-US">
              <a:solidFill>
                <a:srgbClr val="9BBB59"/>
              </a:solidFill>
            </a:endParaRPr>
          </a:p>
        </p:txBody>
      </p:sp>
      <p:grpSp>
        <p:nvGrpSpPr>
          <p:cNvPr id="5" name="Group 4"/>
          <p:cNvGrpSpPr/>
          <p:nvPr/>
        </p:nvGrpSpPr>
        <p:grpSpPr>
          <a:xfrm>
            <a:off x="162986" y="1220284"/>
            <a:ext cx="8894762" cy="4196825"/>
            <a:chOff x="247651" y="1375506"/>
            <a:chExt cx="8894762" cy="4196825"/>
          </a:xfrm>
        </p:grpSpPr>
        <p:pic>
          <p:nvPicPr>
            <p:cNvPr id="7" name="Picture 6"/>
            <p:cNvPicPr>
              <a:picLocks noChangeAspect="1"/>
            </p:cNvPicPr>
            <p:nvPr/>
          </p:nvPicPr>
          <p:blipFill>
            <a:blip r:embed="rId3"/>
            <a:stretch>
              <a:fillRect/>
            </a:stretch>
          </p:blipFill>
          <p:spPr>
            <a:xfrm>
              <a:off x="247651" y="1375506"/>
              <a:ext cx="8894762" cy="4196825"/>
            </a:xfrm>
            <a:prstGeom prst="rect">
              <a:avLst/>
            </a:prstGeom>
          </p:spPr>
        </p:pic>
        <p:sp>
          <p:nvSpPr>
            <p:cNvPr id="3" name="TextBox 2"/>
            <p:cNvSpPr txBox="1"/>
            <p:nvPr/>
          </p:nvSpPr>
          <p:spPr>
            <a:xfrm>
              <a:off x="3245950" y="3990407"/>
              <a:ext cx="1737285" cy="400110"/>
            </a:xfrm>
            <a:prstGeom prst="rect">
              <a:avLst/>
            </a:prstGeom>
            <a:solidFill>
              <a:schemeClr val="bg1"/>
            </a:solidFill>
            <a:ln w="25400">
              <a:noFill/>
            </a:ln>
          </p:spPr>
          <p:txBody>
            <a:bodyPr wrap="square" rtlCol="0">
              <a:spAutoFit/>
            </a:bodyPr>
            <a:lstStyle/>
            <a:p>
              <a:r>
                <a:rPr lang="en-US" sz="2000" b="1" dirty="0" smtClean="0">
                  <a:solidFill>
                    <a:srgbClr val="000000"/>
                  </a:solidFill>
                  <a:latin typeface="Arial"/>
                  <a:cs typeface="Arial"/>
                </a:rPr>
                <a:t>AVATAR</a:t>
              </a:r>
            </a:p>
          </p:txBody>
        </p:sp>
        <p:sp>
          <p:nvSpPr>
            <p:cNvPr id="6" name="TextBox 5"/>
            <p:cNvSpPr txBox="1"/>
            <p:nvPr/>
          </p:nvSpPr>
          <p:spPr>
            <a:xfrm>
              <a:off x="3253619" y="3687081"/>
              <a:ext cx="2128762" cy="400110"/>
            </a:xfrm>
            <a:prstGeom prst="rect">
              <a:avLst/>
            </a:prstGeom>
            <a:solidFill>
              <a:schemeClr val="bg1"/>
            </a:solidFill>
            <a:ln w="25400">
              <a:noFill/>
            </a:ln>
          </p:spPr>
          <p:txBody>
            <a:bodyPr wrap="square" rtlCol="0">
              <a:spAutoFit/>
            </a:bodyPr>
            <a:lstStyle/>
            <a:p>
              <a:r>
                <a:rPr lang="en-US" sz="2000" b="1" dirty="0" smtClean="0">
                  <a:solidFill>
                    <a:srgbClr val="000000"/>
                  </a:solidFill>
                  <a:latin typeface="Arial"/>
                  <a:cs typeface="Arial"/>
                </a:rPr>
                <a:t>No VRT</a:t>
              </a:r>
            </a:p>
          </p:txBody>
        </p:sp>
      </p:grpSp>
      <p:sp>
        <p:nvSpPr>
          <p:cNvPr id="8" name="TextBox 7"/>
          <p:cNvSpPr txBox="1"/>
          <p:nvPr/>
        </p:nvSpPr>
        <p:spPr>
          <a:xfrm>
            <a:off x="0" y="5605545"/>
            <a:ext cx="9144000" cy="954107"/>
          </a:xfrm>
          <a:prstGeom prst="rect">
            <a:avLst/>
          </a:prstGeom>
          <a:solidFill>
            <a:srgbClr val="CCFFCC"/>
          </a:solidFill>
          <a:ln>
            <a:solidFill>
              <a:schemeClr val="tx1"/>
            </a:solidFill>
          </a:ln>
        </p:spPr>
        <p:txBody>
          <a:bodyPr wrap="square" rtlCol="0">
            <a:spAutoFit/>
          </a:bodyPr>
          <a:lstStyle/>
          <a:p>
            <a:pPr algn="ctr"/>
            <a:r>
              <a:rPr lang="en-US" sz="2800" b="1" dirty="0" smtClean="0">
                <a:solidFill>
                  <a:prstClr val="black"/>
                </a:solidFill>
              </a:rPr>
              <a:t>AVATAR reduces refresh by 60%-70%, similar to multi rate refresh but with VRT tolerance</a:t>
            </a:r>
            <a:endParaRPr lang="en-US" sz="2800" b="1" dirty="0">
              <a:solidFill>
                <a:prstClr val="black"/>
              </a:solidFill>
            </a:endParaRPr>
          </a:p>
        </p:txBody>
      </p:sp>
      <p:sp>
        <p:nvSpPr>
          <p:cNvPr id="9" name="TextBox 8"/>
          <p:cNvSpPr txBox="1"/>
          <p:nvPr/>
        </p:nvSpPr>
        <p:spPr>
          <a:xfrm>
            <a:off x="16933" y="3454915"/>
            <a:ext cx="9144000" cy="954107"/>
          </a:xfrm>
          <a:prstGeom prst="rect">
            <a:avLst/>
          </a:prstGeom>
          <a:solidFill>
            <a:srgbClr val="CCFFCC"/>
          </a:solidFill>
          <a:ln>
            <a:solidFill>
              <a:schemeClr val="tx1"/>
            </a:solidFill>
          </a:ln>
        </p:spPr>
        <p:txBody>
          <a:bodyPr wrap="square" rtlCol="0">
            <a:spAutoFit/>
          </a:bodyPr>
          <a:lstStyle/>
          <a:p>
            <a:pPr algn="ctr"/>
            <a:r>
              <a:rPr lang="en-US" sz="2800" b="1" dirty="0" smtClean="0">
                <a:solidFill>
                  <a:prstClr val="black"/>
                </a:solidFill>
              </a:rPr>
              <a:t>Retention Testing Once a Year can revert refresh saving from 60% to 70%</a:t>
            </a:r>
            <a:endParaRPr lang="en-US" sz="2800" b="1" dirty="0">
              <a:solidFill>
                <a:prstClr val="black"/>
              </a:solidFill>
            </a:endParaRPr>
          </a:p>
        </p:txBody>
      </p:sp>
    </p:spTree>
    <p:extLst>
      <p:ext uri="{BB962C8B-B14F-4D97-AF65-F5344CB8AC3E}">
        <p14:creationId xmlns:p14="http://schemas.microsoft.com/office/powerpoint/2010/main" val="1576435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SPEEDUP</a:t>
            </a:r>
            <a:endParaRPr lang="en-US" dirty="0"/>
          </a:p>
        </p:txBody>
      </p:sp>
      <p:sp>
        <p:nvSpPr>
          <p:cNvPr id="4" name="Slide Number Placeholder 3"/>
          <p:cNvSpPr>
            <a:spLocks noGrp="1"/>
          </p:cNvSpPr>
          <p:nvPr>
            <p:ph type="sldNum" sz="quarter" idx="12"/>
          </p:nvPr>
        </p:nvSpPr>
        <p:spPr/>
        <p:txBody>
          <a:bodyPr/>
          <a:lstStyle/>
          <a:p>
            <a:pPr>
              <a:defRPr/>
            </a:pPr>
            <a:fld id="{866DA6C0-E8D2-8D44-A834-246A4BF6B0E5}" type="slidenum">
              <a:rPr lang="en-US" smtClean="0">
                <a:solidFill>
                  <a:srgbClr val="9BBB59"/>
                </a:solidFill>
              </a:rPr>
              <a:pPr>
                <a:defRPr/>
              </a:pPr>
              <a:t>423</a:t>
            </a:fld>
            <a:endParaRPr lang="en-US">
              <a:solidFill>
                <a:srgbClr val="9BBB59"/>
              </a:solidFill>
            </a:endParaRPr>
          </a:p>
        </p:txBody>
      </p:sp>
      <p:sp>
        <p:nvSpPr>
          <p:cNvPr id="15" name="TextBox 14"/>
          <p:cNvSpPr txBox="1"/>
          <p:nvPr/>
        </p:nvSpPr>
        <p:spPr>
          <a:xfrm rot="16200000">
            <a:off x="-513935" y="2994214"/>
            <a:ext cx="1523174" cy="492443"/>
          </a:xfrm>
          <a:prstGeom prst="rect">
            <a:avLst/>
          </a:prstGeom>
          <a:noFill/>
          <a:ln w="25400">
            <a:noFill/>
          </a:ln>
        </p:spPr>
        <p:txBody>
          <a:bodyPr wrap="none" rtlCol="0">
            <a:spAutoFit/>
          </a:bodyPr>
          <a:lstStyle/>
          <a:p>
            <a:r>
              <a:rPr lang="en-US" sz="2600" dirty="0" smtClean="0">
                <a:solidFill>
                  <a:srgbClr val="000000"/>
                </a:solidFill>
                <a:latin typeface="Arial"/>
                <a:cs typeface="Arial"/>
              </a:rPr>
              <a:t>Speedup</a:t>
            </a:r>
          </a:p>
        </p:txBody>
      </p:sp>
      <p:graphicFrame>
        <p:nvGraphicFramePr>
          <p:cNvPr id="16" name="Chart 15"/>
          <p:cNvGraphicFramePr>
            <a:graphicFrameLocks/>
          </p:cNvGraphicFramePr>
          <p:nvPr>
            <p:extLst/>
          </p:nvPr>
        </p:nvGraphicFramePr>
        <p:xfrm>
          <a:off x="493874" y="1548243"/>
          <a:ext cx="8686800" cy="3797300"/>
        </p:xfrm>
        <a:graphic>
          <a:graphicData uri="http://schemas.openxmlformats.org/drawingml/2006/chart">
            <c:chart xmlns:c="http://schemas.openxmlformats.org/drawingml/2006/chart" xmlns:r="http://schemas.openxmlformats.org/officeDocument/2006/relationships" r:id="rId3"/>
          </a:graphicData>
        </a:graphic>
      </p:graphicFrame>
      <p:sp>
        <p:nvSpPr>
          <p:cNvPr id="17" name="TextBox 16"/>
          <p:cNvSpPr txBox="1"/>
          <p:nvPr/>
        </p:nvSpPr>
        <p:spPr>
          <a:xfrm>
            <a:off x="0" y="5605545"/>
            <a:ext cx="9144000" cy="954107"/>
          </a:xfrm>
          <a:prstGeom prst="rect">
            <a:avLst/>
          </a:prstGeom>
          <a:solidFill>
            <a:srgbClr val="CCFFCC"/>
          </a:solidFill>
          <a:ln>
            <a:solidFill>
              <a:schemeClr val="tx1"/>
            </a:solidFill>
          </a:ln>
        </p:spPr>
        <p:txBody>
          <a:bodyPr wrap="square" rtlCol="0">
            <a:spAutoFit/>
          </a:bodyPr>
          <a:lstStyle/>
          <a:p>
            <a:pPr algn="ctr"/>
            <a:r>
              <a:rPr lang="en-US" sz="2800" b="1" dirty="0" smtClean="0">
                <a:solidFill>
                  <a:prstClr val="black"/>
                </a:solidFill>
              </a:rPr>
              <a:t>AVATAR gets 2/3</a:t>
            </a:r>
            <a:r>
              <a:rPr lang="en-US" sz="2800" b="1" baseline="30000" dirty="0" smtClean="0">
                <a:solidFill>
                  <a:prstClr val="black"/>
                </a:solidFill>
              </a:rPr>
              <a:t>rd</a:t>
            </a:r>
            <a:r>
              <a:rPr lang="en-US" sz="2800" b="1" dirty="0">
                <a:solidFill>
                  <a:prstClr val="black"/>
                </a:solidFill>
              </a:rPr>
              <a:t> </a:t>
            </a:r>
            <a:r>
              <a:rPr lang="en-US" sz="2800" b="1" dirty="0" smtClean="0">
                <a:solidFill>
                  <a:prstClr val="black"/>
                </a:solidFill>
              </a:rPr>
              <a:t>the performance of </a:t>
            </a:r>
            <a:r>
              <a:rPr lang="en-US" sz="2800" b="1" dirty="0" err="1" smtClean="0">
                <a:solidFill>
                  <a:prstClr val="black"/>
                </a:solidFill>
              </a:rPr>
              <a:t>NoRefresh</a:t>
            </a:r>
            <a:r>
              <a:rPr lang="en-US" sz="2800" b="1" dirty="0" smtClean="0">
                <a:solidFill>
                  <a:prstClr val="black"/>
                </a:solidFill>
              </a:rPr>
              <a:t>. More gains at higher capacity nodes</a:t>
            </a:r>
            <a:endParaRPr lang="en-US" sz="2800" b="1" dirty="0">
              <a:solidFill>
                <a:prstClr val="black"/>
              </a:solidFill>
            </a:endParaRPr>
          </a:p>
        </p:txBody>
      </p:sp>
      <p:sp>
        <p:nvSpPr>
          <p:cNvPr id="3" name="Rectangle 2"/>
          <p:cNvSpPr/>
          <p:nvPr/>
        </p:nvSpPr>
        <p:spPr>
          <a:xfrm>
            <a:off x="1180448" y="1770961"/>
            <a:ext cx="7726568" cy="3076820"/>
          </a:xfrm>
          <a:prstGeom prst="rect">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smtClean="0">
              <a:solidFill>
                <a:prstClr val="white"/>
              </a:solidFill>
              <a:latin typeface="Arial"/>
              <a:cs typeface="Arial"/>
            </a:endParaRPr>
          </a:p>
        </p:txBody>
      </p:sp>
      <p:sp>
        <p:nvSpPr>
          <p:cNvPr id="5" name="Rounded Rectangle 4"/>
          <p:cNvSpPr/>
          <p:nvPr/>
        </p:nvSpPr>
        <p:spPr>
          <a:xfrm>
            <a:off x="1377189" y="4311126"/>
            <a:ext cx="1556045" cy="1070193"/>
          </a:xfrm>
          <a:prstGeom prst="roundRect">
            <a:avLst/>
          </a:prstGeom>
          <a:noFill/>
          <a:ln w="38100" cmpd="sng">
            <a:solidFill>
              <a:srgbClr val="8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smtClean="0">
              <a:solidFill>
                <a:prstClr val="white"/>
              </a:solidFill>
              <a:latin typeface="Arial"/>
              <a:cs typeface="Arial"/>
            </a:endParaRPr>
          </a:p>
        </p:txBody>
      </p:sp>
    </p:spTree>
    <p:extLst>
      <p:ext uri="{BB962C8B-B14F-4D97-AF65-F5344CB8AC3E}">
        <p14:creationId xmlns:p14="http://schemas.microsoft.com/office/powerpoint/2010/main" val="21221547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9" name="Chart 28"/>
          <p:cNvGraphicFramePr>
            <a:graphicFrameLocks/>
          </p:cNvGraphicFramePr>
          <p:nvPr>
            <p:extLst/>
          </p:nvPr>
        </p:nvGraphicFramePr>
        <p:xfrm>
          <a:off x="763236" y="1310107"/>
          <a:ext cx="8135774" cy="3789492"/>
        </p:xfrm>
        <a:graphic>
          <a:graphicData uri="http://schemas.openxmlformats.org/drawingml/2006/chart">
            <c:chart xmlns:c="http://schemas.openxmlformats.org/drawingml/2006/chart" xmlns:r="http://schemas.openxmlformats.org/officeDocument/2006/relationships" r:id="rId2"/>
          </a:graphicData>
        </a:graphic>
      </p:graphicFrame>
      <p:sp>
        <p:nvSpPr>
          <p:cNvPr id="2" name="Title 1"/>
          <p:cNvSpPr>
            <a:spLocks noGrp="1"/>
          </p:cNvSpPr>
          <p:nvPr>
            <p:ph type="title"/>
          </p:nvPr>
        </p:nvSpPr>
        <p:spPr/>
        <p:txBody>
          <a:bodyPr/>
          <a:lstStyle/>
          <a:p>
            <a:r>
              <a:rPr lang="en-US" dirty="0" smtClean="0"/>
              <a:t>ENERGY DELAY PRODUCT</a:t>
            </a:r>
            <a:endParaRPr lang="en-US" dirty="0"/>
          </a:p>
        </p:txBody>
      </p:sp>
      <p:sp>
        <p:nvSpPr>
          <p:cNvPr id="4" name="Slide Number Placeholder 3"/>
          <p:cNvSpPr>
            <a:spLocks noGrp="1"/>
          </p:cNvSpPr>
          <p:nvPr>
            <p:ph type="sldNum" sz="quarter" idx="12"/>
          </p:nvPr>
        </p:nvSpPr>
        <p:spPr/>
        <p:txBody>
          <a:bodyPr/>
          <a:lstStyle/>
          <a:p>
            <a:pPr>
              <a:defRPr/>
            </a:pPr>
            <a:fld id="{866DA6C0-E8D2-8D44-A834-246A4BF6B0E5}" type="slidenum">
              <a:rPr lang="en-US" smtClean="0">
                <a:solidFill>
                  <a:srgbClr val="9BBB59"/>
                </a:solidFill>
              </a:rPr>
              <a:pPr>
                <a:defRPr/>
              </a:pPr>
              <a:t>424</a:t>
            </a:fld>
            <a:endParaRPr lang="en-US">
              <a:solidFill>
                <a:srgbClr val="9BBB59"/>
              </a:solidFill>
            </a:endParaRPr>
          </a:p>
        </p:txBody>
      </p:sp>
      <p:sp>
        <p:nvSpPr>
          <p:cNvPr id="26" name="TextBox 25"/>
          <p:cNvSpPr txBox="1"/>
          <p:nvPr/>
        </p:nvSpPr>
        <p:spPr>
          <a:xfrm rot="16200000">
            <a:off x="-1255277" y="2840262"/>
            <a:ext cx="3429144" cy="492443"/>
          </a:xfrm>
          <a:prstGeom prst="rect">
            <a:avLst/>
          </a:prstGeom>
          <a:noFill/>
          <a:ln w="25400">
            <a:noFill/>
          </a:ln>
        </p:spPr>
        <p:txBody>
          <a:bodyPr wrap="none" rtlCol="0">
            <a:spAutoFit/>
          </a:bodyPr>
          <a:lstStyle/>
          <a:p>
            <a:r>
              <a:rPr lang="en-US" sz="2600" dirty="0" smtClean="0">
                <a:solidFill>
                  <a:srgbClr val="000000"/>
                </a:solidFill>
                <a:latin typeface="Arial"/>
                <a:cs typeface="Arial"/>
              </a:rPr>
              <a:t>Energy Delay Product</a:t>
            </a:r>
          </a:p>
        </p:txBody>
      </p:sp>
      <p:sp>
        <p:nvSpPr>
          <p:cNvPr id="27" name="Rectangle 26"/>
          <p:cNvSpPr/>
          <p:nvPr/>
        </p:nvSpPr>
        <p:spPr>
          <a:xfrm>
            <a:off x="1430568" y="1545641"/>
            <a:ext cx="6977482" cy="3092110"/>
          </a:xfrm>
          <a:prstGeom prst="rect">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smtClean="0">
              <a:solidFill>
                <a:prstClr val="white"/>
              </a:solidFill>
              <a:latin typeface="Arial"/>
              <a:cs typeface="Arial"/>
            </a:endParaRPr>
          </a:p>
        </p:txBody>
      </p:sp>
      <p:sp>
        <p:nvSpPr>
          <p:cNvPr id="28" name="TextBox 27"/>
          <p:cNvSpPr txBox="1"/>
          <p:nvPr/>
        </p:nvSpPr>
        <p:spPr>
          <a:xfrm>
            <a:off x="0" y="5605545"/>
            <a:ext cx="9144000" cy="954107"/>
          </a:xfrm>
          <a:prstGeom prst="rect">
            <a:avLst/>
          </a:prstGeom>
          <a:solidFill>
            <a:srgbClr val="CCFFCC"/>
          </a:solidFill>
          <a:ln>
            <a:solidFill>
              <a:schemeClr val="tx1"/>
            </a:solidFill>
          </a:ln>
        </p:spPr>
        <p:txBody>
          <a:bodyPr wrap="square" rtlCol="0">
            <a:spAutoFit/>
          </a:bodyPr>
          <a:lstStyle/>
          <a:p>
            <a:pPr algn="ctr"/>
            <a:r>
              <a:rPr lang="en-US" sz="2800" b="1" dirty="0" smtClean="0">
                <a:solidFill>
                  <a:prstClr val="black"/>
                </a:solidFill>
              </a:rPr>
              <a:t>AVATAR reduces EDP, </a:t>
            </a:r>
          </a:p>
          <a:p>
            <a:pPr algn="ctr"/>
            <a:r>
              <a:rPr lang="en-US" sz="2800" b="1" dirty="0" smtClean="0">
                <a:solidFill>
                  <a:prstClr val="black"/>
                </a:solidFill>
              </a:rPr>
              <a:t>Significant reduction at higher capacity nodes</a:t>
            </a:r>
            <a:endParaRPr lang="en-US" sz="2800" b="1" dirty="0">
              <a:solidFill>
                <a:prstClr val="black"/>
              </a:solidFill>
            </a:endParaRPr>
          </a:p>
        </p:txBody>
      </p:sp>
    </p:spTree>
    <p:extLst>
      <p:ext uri="{BB962C8B-B14F-4D97-AF65-F5344CB8AC3E}">
        <p14:creationId xmlns:p14="http://schemas.microsoft.com/office/powerpoint/2010/main" val="19629674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884238"/>
          </a:xfrm>
        </p:spPr>
        <p:txBody>
          <a:bodyPr/>
          <a:lstStyle/>
          <a:p>
            <a:r>
              <a:rPr lang="en-US" sz="3400" dirty="0" smtClean="0"/>
              <a:t>Making RAIDR Work w/ Online Profiling &amp; ECC</a:t>
            </a:r>
            <a:endParaRPr lang="en-US" sz="3400" dirty="0"/>
          </a:p>
        </p:txBody>
      </p:sp>
      <p:sp>
        <p:nvSpPr>
          <p:cNvPr id="3" name="Content Placeholder 2"/>
          <p:cNvSpPr>
            <a:spLocks noGrp="1"/>
          </p:cNvSpPr>
          <p:nvPr>
            <p:ph idx="1"/>
          </p:nvPr>
        </p:nvSpPr>
        <p:spPr>
          <a:xfrm>
            <a:off x="228600" y="940271"/>
            <a:ext cx="8610600" cy="5153025"/>
          </a:xfrm>
        </p:spPr>
        <p:txBody>
          <a:bodyPr/>
          <a:lstStyle/>
          <a:p>
            <a:r>
              <a:rPr lang="en-US" sz="2000" dirty="0" err="1"/>
              <a:t>Moinuddin</a:t>
            </a:r>
            <a:r>
              <a:rPr lang="en-US" sz="2000" dirty="0"/>
              <a:t> </a:t>
            </a:r>
            <a:r>
              <a:rPr lang="en-US" sz="2000" dirty="0" err="1"/>
              <a:t>Qureshi</a:t>
            </a:r>
            <a:r>
              <a:rPr lang="en-US" sz="2000" dirty="0"/>
              <a:t>, </a:t>
            </a:r>
            <a:r>
              <a:rPr lang="en-US" sz="2000" dirty="0" err="1"/>
              <a:t>Dae</a:t>
            </a:r>
            <a:r>
              <a:rPr lang="en-US" sz="2000" dirty="0"/>
              <a:t> Hyun Kim, Samira Khan, </a:t>
            </a:r>
            <a:r>
              <a:rPr lang="en-US" sz="2000" dirty="0" err="1"/>
              <a:t>Prashant</a:t>
            </a:r>
            <a:r>
              <a:rPr lang="en-US" sz="2000" dirty="0"/>
              <a:t> Nair, and Onur Mutlu,</a:t>
            </a:r>
            <a:br>
              <a:rPr lang="en-US" sz="2000" dirty="0"/>
            </a:br>
            <a:r>
              <a:rPr lang="en-US" sz="2000" b="1" dirty="0">
                <a:hlinkClick r:id="rId2"/>
              </a:rPr>
              <a:t>"AVATAR: A Variable-Retention-Time (VRT) Aware Refresh for DRAM Systems"</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endParaRPr lang="en-US" sz="2000" dirty="0" smtClean="0"/>
          </a:p>
          <a:p>
            <a:endParaRPr lang="en-US" dirty="0"/>
          </a:p>
          <a:p>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425</a:t>
            </a:fld>
            <a:endParaRPr lang="en-US">
              <a:solidFill>
                <a:srgbClr val="000000"/>
              </a:solidFill>
            </a:endParaRPr>
          </a:p>
        </p:txBody>
      </p:sp>
      <p:pic>
        <p:nvPicPr>
          <p:cNvPr id="5" name="Picture 4"/>
          <p:cNvPicPr>
            <a:picLocks noChangeAspect="1"/>
          </p:cNvPicPr>
          <p:nvPr/>
        </p:nvPicPr>
        <p:blipFill>
          <a:blip r:embed="rId6"/>
          <a:stretch>
            <a:fillRect/>
          </a:stretch>
        </p:blipFill>
        <p:spPr>
          <a:xfrm>
            <a:off x="0" y="4091037"/>
            <a:ext cx="9144000" cy="1642219"/>
          </a:xfrm>
          <a:prstGeom prst="rect">
            <a:avLst/>
          </a:prstGeom>
        </p:spPr>
      </p:pic>
    </p:spTree>
    <p:extLst>
      <p:ext uri="{BB962C8B-B14F-4D97-AF65-F5344CB8AC3E}">
        <p14:creationId xmlns:p14="http://schemas.microsoft.com/office/powerpoint/2010/main" val="19509200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Title 1"/>
          <p:cNvSpPr>
            <a:spLocks noGrp="1"/>
          </p:cNvSpPr>
          <p:nvPr>
            <p:ph type="title"/>
          </p:nvPr>
        </p:nvSpPr>
        <p:spPr>
          <a:xfrm>
            <a:off x="228600" y="152400"/>
            <a:ext cx="8915400" cy="884238"/>
          </a:xfrm>
        </p:spPr>
        <p:txBody>
          <a:bodyPr/>
          <a:lstStyle/>
          <a:p>
            <a:r>
              <a:rPr lang="en-US" dirty="0" smtClean="0">
                <a:latin typeface="Garamond" charset="0"/>
                <a:ea typeface="ＭＳ Ｐゴシック" charset="0"/>
                <a:cs typeface="ＭＳ Ｐゴシック" charset="0"/>
              </a:rPr>
              <a:t>DRAM Refresh: Summary </a:t>
            </a:r>
            <a:r>
              <a:rPr lang="en-US" dirty="0">
                <a:latin typeface="Garamond" charset="0"/>
                <a:ea typeface="ＭＳ Ｐゴシック" charset="0"/>
                <a:cs typeface="ＭＳ Ｐゴシック" charset="0"/>
              </a:rPr>
              <a:t>and Conclusions</a:t>
            </a:r>
          </a:p>
        </p:txBody>
      </p:sp>
      <p:sp>
        <p:nvSpPr>
          <p:cNvPr id="3" name="Content Placeholder 2"/>
          <p:cNvSpPr>
            <a:spLocks noGrp="1"/>
          </p:cNvSpPr>
          <p:nvPr>
            <p:ph idx="1"/>
          </p:nvPr>
        </p:nvSpPr>
        <p:spPr>
          <a:xfrm>
            <a:off x="0" y="980728"/>
            <a:ext cx="9144000" cy="5153025"/>
          </a:xfrm>
        </p:spPr>
        <p:txBody>
          <a:bodyPr/>
          <a:lstStyle/>
          <a:p>
            <a:r>
              <a:rPr lang="en-US" dirty="0">
                <a:solidFill>
                  <a:srgbClr val="FF0000"/>
                </a:solidFill>
                <a:latin typeface="Tahoma" charset="0"/>
                <a:ea typeface="ＭＳ Ｐゴシック" charset="0"/>
                <a:cs typeface="ＭＳ Ｐゴシック" charset="0"/>
              </a:rPr>
              <a:t>DRAM refresh is a critical challenge </a:t>
            </a:r>
            <a:endParaRPr lang="en-US" dirty="0" smtClean="0">
              <a:solidFill>
                <a:srgbClr val="FF0000"/>
              </a:solidFill>
              <a:latin typeface="Tahoma" charset="0"/>
              <a:ea typeface="ＭＳ Ｐゴシック" charset="0"/>
              <a:cs typeface="ＭＳ Ｐゴシック" charset="0"/>
            </a:endParaRPr>
          </a:p>
          <a:p>
            <a:pPr lvl="1"/>
            <a:r>
              <a:rPr lang="en-US" sz="2000" dirty="0" smtClean="0">
                <a:solidFill>
                  <a:srgbClr val="000000"/>
                </a:solidFill>
                <a:latin typeface="Tahoma" charset="0"/>
                <a:ea typeface="ＭＳ Ｐゴシック" charset="0"/>
                <a:cs typeface="ＭＳ Ｐゴシック" charset="0"/>
              </a:rPr>
              <a:t>in </a:t>
            </a:r>
            <a:r>
              <a:rPr lang="en-US" sz="2000" dirty="0">
                <a:solidFill>
                  <a:srgbClr val="000000"/>
                </a:solidFill>
                <a:latin typeface="Tahoma" charset="0"/>
                <a:ea typeface="ＭＳ Ｐゴシック" charset="0"/>
                <a:cs typeface="ＭＳ Ｐゴシック" charset="0"/>
              </a:rPr>
              <a:t>scaling DRAM technology efficiently to higher </a:t>
            </a:r>
            <a:r>
              <a:rPr lang="en-US" sz="2000" dirty="0" smtClean="0">
                <a:solidFill>
                  <a:srgbClr val="000000"/>
                </a:solidFill>
                <a:latin typeface="Tahoma" charset="0"/>
                <a:ea typeface="ＭＳ Ｐゴシック" charset="0"/>
                <a:cs typeface="ＭＳ Ｐゴシック" charset="0"/>
              </a:rPr>
              <a:t>capacities</a:t>
            </a:r>
          </a:p>
          <a:p>
            <a:pPr lvl="1"/>
            <a:endParaRPr lang="en-US" sz="1000" dirty="0" smtClean="0">
              <a:solidFill>
                <a:srgbClr val="FF0000"/>
              </a:solidFill>
              <a:latin typeface="Tahoma" charset="0"/>
              <a:ea typeface="ＭＳ Ｐゴシック" charset="0"/>
              <a:cs typeface="ＭＳ Ｐゴシック" charset="0"/>
            </a:endParaRPr>
          </a:p>
          <a:p>
            <a:r>
              <a:rPr lang="en-US" dirty="0" smtClean="0">
                <a:solidFill>
                  <a:srgbClr val="FF0000"/>
                </a:solidFill>
                <a:latin typeface="Tahoma" charset="0"/>
                <a:ea typeface="ＭＳ Ｐゴシック" charset="0"/>
                <a:cs typeface="ＭＳ Ｐゴシック" charset="0"/>
              </a:rPr>
              <a:t>Discussed several promising solution directions</a:t>
            </a:r>
          </a:p>
          <a:p>
            <a:pPr lvl="1"/>
            <a:r>
              <a:rPr lang="en-US" sz="2000" dirty="0" smtClean="0">
                <a:solidFill>
                  <a:srgbClr val="0000FF"/>
                </a:solidFill>
              </a:rPr>
              <a:t>Parallelize refreshes with accesses </a:t>
            </a:r>
            <a:r>
              <a:rPr lang="en-US" sz="1600" dirty="0" smtClean="0">
                <a:solidFill>
                  <a:schemeClr val="accent2">
                    <a:lumMod val="75000"/>
                  </a:schemeClr>
                </a:solidFill>
              </a:rPr>
              <a:t>[Chang+ HPCA’14]</a:t>
            </a:r>
            <a:endParaRPr lang="en-US" dirty="0" smtClean="0">
              <a:solidFill>
                <a:schemeClr val="accent2">
                  <a:lumMod val="75000"/>
                </a:schemeClr>
              </a:solidFill>
            </a:endParaRPr>
          </a:p>
          <a:p>
            <a:pPr lvl="1"/>
            <a:r>
              <a:rPr lang="en-US" sz="2000" dirty="0" smtClean="0">
                <a:solidFill>
                  <a:srgbClr val="0000FF"/>
                </a:solidFill>
              </a:rPr>
              <a:t>Eliminate unnecessary refreshes </a:t>
            </a:r>
            <a:r>
              <a:rPr lang="en-US" sz="1600" dirty="0" smtClean="0">
                <a:solidFill>
                  <a:srgbClr val="2C6123"/>
                </a:solidFill>
              </a:rPr>
              <a:t>[Liu+ ISCA’12]</a:t>
            </a:r>
            <a:endParaRPr lang="en-US" dirty="0" smtClean="0">
              <a:solidFill>
                <a:srgbClr val="2C6123"/>
              </a:solidFill>
            </a:endParaRPr>
          </a:p>
          <a:p>
            <a:pPr lvl="1"/>
            <a:r>
              <a:rPr lang="en-US" sz="2000" dirty="0" smtClean="0">
                <a:solidFill>
                  <a:srgbClr val="0000FF"/>
                </a:solidFill>
              </a:rPr>
              <a:t>Reduce refresh rate and </a:t>
            </a:r>
            <a:r>
              <a:rPr lang="en-US" sz="2000" dirty="0" err="1" smtClean="0">
                <a:solidFill>
                  <a:srgbClr val="0000FF"/>
                </a:solidFill>
              </a:rPr>
              <a:t>detect+correct</a:t>
            </a:r>
            <a:r>
              <a:rPr lang="en-US" sz="2000" dirty="0" smtClean="0">
                <a:solidFill>
                  <a:srgbClr val="0000FF"/>
                </a:solidFill>
              </a:rPr>
              <a:t> errors that occur </a:t>
            </a:r>
            <a:r>
              <a:rPr lang="en-US" sz="1600" dirty="0" smtClean="0">
                <a:solidFill>
                  <a:srgbClr val="2C6123"/>
                </a:solidFill>
              </a:rPr>
              <a:t>[Khan+ SIGMETRICS’14]</a:t>
            </a:r>
          </a:p>
          <a:p>
            <a:endParaRPr lang="en-US" sz="1000" dirty="0" smtClean="0">
              <a:solidFill>
                <a:schemeClr val="accent2">
                  <a:lumMod val="75000"/>
                </a:schemeClr>
              </a:solidFill>
            </a:endParaRPr>
          </a:p>
          <a:p>
            <a:r>
              <a:rPr lang="en-US" dirty="0">
                <a:solidFill>
                  <a:srgbClr val="FF0000"/>
                </a:solidFill>
              </a:rPr>
              <a:t>E</a:t>
            </a:r>
            <a:r>
              <a:rPr lang="en-US" dirty="0" smtClean="0">
                <a:solidFill>
                  <a:srgbClr val="FF0000"/>
                </a:solidFill>
              </a:rPr>
              <a:t>xamined properties of retention time behavior </a:t>
            </a:r>
            <a:r>
              <a:rPr lang="en-US" sz="1800" dirty="0" smtClean="0">
                <a:solidFill>
                  <a:srgbClr val="2C6123"/>
                </a:solidFill>
              </a:rPr>
              <a:t>[Liu+ ISCA’13]</a:t>
            </a:r>
          </a:p>
          <a:p>
            <a:pPr lvl="1">
              <a:buClr>
                <a:srgbClr val="3B812F"/>
              </a:buClr>
            </a:pPr>
            <a:r>
              <a:rPr lang="en-US" sz="2000" dirty="0" smtClean="0">
                <a:solidFill>
                  <a:srgbClr val="0000FF"/>
                </a:solidFill>
                <a:latin typeface="Tahoma" charset="0"/>
                <a:ea typeface="ＭＳ Ｐゴシック" charset="0"/>
                <a:cs typeface="ＭＳ Ｐゴシック" charset="0"/>
              </a:rPr>
              <a:t>Enable realistic VRT-Aware refresh </a:t>
            </a:r>
            <a:r>
              <a:rPr lang="en-US" sz="2000" dirty="0">
                <a:solidFill>
                  <a:srgbClr val="0000FF"/>
                </a:solidFill>
                <a:latin typeface="Tahoma" charset="0"/>
                <a:ea typeface="ＭＳ Ｐゴシック" charset="0"/>
                <a:cs typeface="ＭＳ Ｐゴシック" charset="0"/>
              </a:rPr>
              <a:t>t</a:t>
            </a:r>
            <a:r>
              <a:rPr lang="en-US" sz="2000" dirty="0" smtClean="0">
                <a:solidFill>
                  <a:srgbClr val="0000FF"/>
                </a:solidFill>
                <a:latin typeface="Tahoma" charset="0"/>
                <a:ea typeface="ＭＳ Ｐゴシック" charset="0"/>
                <a:cs typeface="ＭＳ Ｐゴシック" charset="0"/>
              </a:rPr>
              <a:t>echniques </a:t>
            </a:r>
            <a:r>
              <a:rPr lang="en-US" sz="1600" dirty="0" smtClean="0">
                <a:solidFill>
                  <a:srgbClr val="2C6123"/>
                </a:solidFill>
                <a:latin typeface="Tahoma" charset="0"/>
                <a:ea typeface="ＭＳ Ｐゴシック" charset="0"/>
                <a:cs typeface="ＭＳ Ｐゴシック" charset="0"/>
              </a:rPr>
              <a:t>[</a:t>
            </a:r>
            <a:r>
              <a:rPr lang="en-US" sz="1600" dirty="0" err="1" smtClean="0">
                <a:solidFill>
                  <a:srgbClr val="2C6123"/>
                </a:solidFill>
              </a:rPr>
              <a:t>Qureshi</a:t>
            </a:r>
            <a:r>
              <a:rPr lang="en-US" sz="1600" dirty="0">
                <a:solidFill>
                  <a:srgbClr val="2C6123"/>
                </a:solidFill>
              </a:rPr>
              <a:t>+ DSN’15</a:t>
            </a:r>
            <a:r>
              <a:rPr lang="en-US" sz="1600" dirty="0" smtClean="0">
                <a:solidFill>
                  <a:srgbClr val="2C6123"/>
                </a:solidFill>
              </a:rPr>
              <a:t>]</a:t>
            </a:r>
          </a:p>
          <a:p>
            <a:pPr lvl="1">
              <a:buClr>
                <a:srgbClr val="3B812F"/>
              </a:buClr>
            </a:pPr>
            <a:endParaRPr lang="en-US" sz="1000" dirty="0">
              <a:solidFill>
                <a:srgbClr val="FF0000"/>
              </a:solidFill>
              <a:latin typeface="Tahoma" charset="0"/>
              <a:ea typeface="ＭＳ Ｐゴシック" charset="0"/>
              <a:cs typeface="ＭＳ Ｐゴシック" charset="0"/>
            </a:endParaRPr>
          </a:p>
          <a:p>
            <a:r>
              <a:rPr lang="en-US" dirty="0" smtClean="0">
                <a:solidFill>
                  <a:srgbClr val="FF0000"/>
                </a:solidFill>
                <a:latin typeface="Tahoma" charset="0"/>
                <a:ea typeface="ＭＳ Ｐゴシック" charset="0"/>
                <a:cs typeface="ＭＳ Ｐゴシック" charset="0"/>
              </a:rPr>
              <a:t>Many avenues for overcoming DRAM refresh challenges</a:t>
            </a:r>
          </a:p>
          <a:p>
            <a:pPr lvl="1"/>
            <a:r>
              <a:rPr lang="en-US" sz="2000" dirty="0">
                <a:solidFill>
                  <a:srgbClr val="0000FF"/>
                </a:solidFill>
                <a:latin typeface="Tahoma" charset="0"/>
                <a:ea typeface="ＭＳ Ｐゴシック" charset="0"/>
                <a:cs typeface="ＭＳ Ｐゴシック" charset="0"/>
              </a:rPr>
              <a:t>H</a:t>
            </a:r>
            <a:r>
              <a:rPr lang="en-US" sz="2000" dirty="0" smtClean="0">
                <a:solidFill>
                  <a:srgbClr val="0000FF"/>
                </a:solidFill>
                <a:latin typeface="Tahoma" charset="0"/>
                <a:ea typeface="ＭＳ Ｐゴシック" charset="0"/>
                <a:cs typeface="ＭＳ Ｐゴシック" charset="0"/>
              </a:rPr>
              <a:t>andling DPD/VRT phenomena </a:t>
            </a:r>
          </a:p>
          <a:p>
            <a:pPr lvl="1"/>
            <a:r>
              <a:rPr lang="en-US" sz="2000" dirty="0" smtClean="0">
                <a:solidFill>
                  <a:srgbClr val="0000FF"/>
                </a:solidFill>
                <a:latin typeface="Tahoma" charset="0"/>
                <a:ea typeface="ＭＳ Ｐゴシック" charset="0"/>
                <a:cs typeface="ＭＳ Ｐゴシック" charset="0"/>
              </a:rPr>
              <a:t>Enabling online retention time profiling and error mitigation</a:t>
            </a:r>
          </a:p>
          <a:p>
            <a:pPr lvl="1"/>
            <a:r>
              <a:rPr lang="en-US" sz="2000" dirty="0">
                <a:solidFill>
                  <a:srgbClr val="0000FF"/>
                </a:solidFill>
                <a:latin typeface="Tahoma" charset="0"/>
                <a:ea typeface="ＭＳ Ｐゴシック" charset="0"/>
                <a:cs typeface="ＭＳ Ｐゴシック" charset="0"/>
              </a:rPr>
              <a:t>E</a:t>
            </a:r>
            <a:r>
              <a:rPr lang="en-US" sz="2000" dirty="0" smtClean="0">
                <a:solidFill>
                  <a:srgbClr val="0000FF"/>
                </a:solidFill>
                <a:latin typeface="Tahoma" charset="0"/>
                <a:ea typeface="ＭＳ Ｐゴシック" charset="0"/>
                <a:cs typeface="ＭＳ Ｐゴシック" charset="0"/>
              </a:rPr>
              <a:t>xploiting application behavior</a:t>
            </a:r>
            <a:endParaRPr lang="en-US" sz="2000" dirty="0">
              <a:latin typeface="Tahoma" charset="0"/>
              <a:ea typeface="ＭＳ Ｐゴシック" charset="0"/>
              <a:cs typeface="ＭＳ Ｐゴシック" charset="0"/>
            </a:endParaRPr>
          </a:p>
          <a:p>
            <a:endParaRPr lang="en-US" sz="2200" dirty="0">
              <a:latin typeface="Tahoma" charset="0"/>
              <a:ea typeface="ＭＳ Ｐゴシック" charset="0"/>
              <a:cs typeface="ＭＳ Ｐゴシック" charset="0"/>
            </a:endParaRPr>
          </a:p>
        </p:txBody>
      </p:sp>
      <p:sp>
        <p:nvSpPr>
          <p:cNvPr id="302083"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FBED20E-E718-0749-B170-6E440F707798}" type="slidenum">
              <a:rPr lang="en-US" sz="1600">
                <a:solidFill>
                  <a:srgbClr val="000000"/>
                </a:solidFill>
                <a:latin typeface="Garamond" charset="0"/>
              </a:rPr>
              <a:pPr eaLnBrk="1" hangingPunct="1"/>
              <a:t>426</a:t>
            </a:fld>
            <a:endParaRPr lang="en-US" sz="1600">
              <a:solidFill>
                <a:srgbClr val="000000"/>
              </a:solidFill>
              <a:latin typeface="Garamond" charset="0"/>
            </a:endParaRPr>
          </a:p>
        </p:txBody>
      </p:sp>
    </p:spTree>
    <p:extLst>
      <p:ext uri="{BB962C8B-B14F-4D97-AF65-F5344CB8AC3E}">
        <p14:creationId xmlns:p14="http://schemas.microsoft.com/office/powerpoint/2010/main" val="13330924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3">
                                            <p:txEl>
                                              <p:pRg st="14" end="1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Other Backup Slides</a:t>
            </a:r>
            <a:endParaRPr lang="en-US" dirty="0"/>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pPr/>
              <a:t>427</a:t>
            </a:fld>
            <a:endParaRPr lang="en-US" altLang="en-US"/>
          </a:p>
        </p:txBody>
      </p:sp>
    </p:spTree>
    <p:extLst>
      <p:ext uri="{BB962C8B-B14F-4D97-AF65-F5344CB8AC3E}">
        <p14:creationId xmlns:p14="http://schemas.microsoft.com/office/powerpoint/2010/main" val="501493769"/>
      </p:ext>
    </p:extLst>
  </p:cSld>
  <p:clrMapOvr>
    <a:masterClrMapping/>
  </p:clrMapOvr>
  <p:transition/>
  <p:timing>
    <p:tnLst>
      <p:par>
        <p:cTn id="1" dur="indefinite" restart="never" nodeType="tmRoot"/>
      </p:par>
    </p:tn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Acknowledgments</a:t>
            </a:r>
            <a:endParaRPr lang="en-US" dirty="0"/>
          </a:p>
        </p:txBody>
      </p:sp>
      <p:sp>
        <p:nvSpPr>
          <p:cNvPr id="3" name="Content Placeholder 2"/>
          <p:cNvSpPr>
            <a:spLocks noGrp="1"/>
          </p:cNvSpPr>
          <p:nvPr>
            <p:ph idx="1"/>
          </p:nvPr>
        </p:nvSpPr>
        <p:spPr>
          <a:xfrm>
            <a:off x="228600" y="1187605"/>
            <a:ext cx="8610600" cy="5193723"/>
          </a:xfrm>
        </p:spPr>
        <p:txBody>
          <a:bodyPr/>
          <a:lstStyle/>
          <a:p>
            <a:r>
              <a:rPr lang="en-US" dirty="0" smtClean="0">
                <a:solidFill>
                  <a:srgbClr val="0000FF"/>
                </a:solidFill>
              </a:rPr>
              <a:t>My current and past students and postdocs</a:t>
            </a:r>
          </a:p>
          <a:p>
            <a:pPr lvl="1"/>
            <a:r>
              <a:rPr lang="en-US" sz="2100" dirty="0" err="1" smtClean="0"/>
              <a:t>Rachata</a:t>
            </a:r>
            <a:r>
              <a:rPr lang="en-US" sz="2100" dirty="0" smtClean="0"/>
              <a:t> </a:t>
            </a:r>
            <a:r>
              <a:rPr lang="en-US" sz="2100" dirty="0" err="1" smtClean="0"/>
              <a:t>Ausavarungnirun</a:t>
            </a:r>
            <a:r>
              <a:rPr lang="en-US" sz="2100" dirty="0" smtClean="0"/>
              <a:t>, Abhishek </a:t>
            </a:r>
            <a:r>
              <a:rPr lang="en-US" sz="2100" dirty="0" err="1" smtClean="0"/>
              <a:t>Bhowmick</a:t>
            </a:r>
            <a:r>
              <a:rPr lang="en-US" sz="2100" dirty="0" smtClean="0"/>
              <a:t>, </a:t>
            </a:r>
            <a:r>
              <a:rPr lang="en-US" sz="2100" dirty="0" err="1" smtClean="0"/>
              <a:t>Amirali</a:t>
            </a:r>
            <a:r>
              <a:rPr lang="en-US" sz="2100" dirty="0" smtClean="0"/>
              <a:t> </a:t>
            </a:r>
            <a:r>
              <a:rPr lang="en-US" sz="2100" dirty="0" err="1" smtClean="0"/>
              <a:t>Boroumand</a:t>
            </a:r>
            <a:r>
              <a:rPr lang="en-US" sz="2100" dirty="0" smtClean="0"/>
              <a:t>, </a:t>
            </a:r>
            <a:r>
              <a:rPr lang="en-US" sz="2100" dirty="0" err="1" smtClean="0"/>
              <a:t>Rui</a:t>
            </a:r>
            <a:r>
              <a:rPr lang="en-US" sz="2100" dirty="0" smtClean="0"/>
              <a:t> </a:t>
            </a:r>
            <a:r>
              <a:rPr lang="en-US" sz="2100" dirty="0" err="1" smtClean="0"/>
              <a:t>Cai</a:t>
            </a:r>
            <a:r>
              <a:rPr lang="en-US" sz="2100" dirty="0" smtClean="0"/>
              <a:t>, Yu </a:t>
            </a:r>
            <a:r>
              <a:rPr lang="en-US" sz="2100" dirty="0" err="1" smtClean="0"/>
              <a:t>Cai</a:t>
            </a:r>
            <a:r>
              <a:rPr lang="en-US" sz="2100" dirty="0" smtClean="0"/>
              <a:t>, Kevin Chang, </a:t>
            </a:r>
            <a:r>
              <a:rPr lang="en-US" sz="2100" dirty="0" err="1" smtClean="0"/>
              <a:t>Saugata</a:t>
            </a:r>
            <a:r>
              <a:rPr lang="en-US" sz="2100" dirty="0" smtClean="0"/>
              <a:t> </a:t>
            </a:r>
            <a:r>
              <a:rPr lang="en-US" sz="2100" dirty="0" err="1" smtClean="0"/>
              <a:t>Ghose</a:t>
            </a:r>
            <a:r>
              <a:rPr lang="en-US" sz="2100" dirty="0" smtClean="0"/>
              <a:t>, Kevin Hsieh, Tyler </a:t>
            </a:r>
            <a:r>
              <a:rPr lang="en-US" sz="2100" dirty="0" err="1" smtClean="0"/>
              <a:t>Huberty</a:t>
            </a:r>
            <a:r>
              <a:rPr lang="en-US" sz="2100" dirty="0" smtClean="0"/>
              <a:t>, Ben </a:t>
            </a:r>
            <a:r>
              <a:rPr lang="en-US" sz="2100" dirty="0" err="1" smtClean="0"/>
              <a:t>Jaiyen</a:t>
            </a:r>
            <a:r>
              <a:rPr lang="en-US" sz="2100" dirty="0" smtClean="0"/>
              <a:t>, Samira Khan, </a:t>
            </a:r>
            <a:r>
              <a:rPr lang="en-US" sz="2100" dirty="0" err="1" smtClean="0"/>
              <a:t>Jeremie</a:t>
            </a:r>
            <a:r>
              <a:rPr lang="en-US" sz="2100" dirty="0" smtClean="0"/>
              <a:t> Kim, Yoongu Kim, Yang Li, Jamie Liu, Lavanya Subramanian, Donghyuk Lee, </a:t>
            </a:r>
            <a:r>
              <a:rPr lang="en-US" sz="2100" dirty="0" err="1" smtClean="0"/>
              <a:t>Yixin</a:t>
            </a:r>
            <a:r>
              <a:rPr lang="en-US" sz="2100" dirty="0" smtClean="0"/>
              <a:t> </a:t>
            </a:r>
            <a:r>
              <a:rPr lang="en-US" sz="2100" dirty="0" err="1" smtClean="0"/>
              <a:t>Luo</a:t>
            </a:r>
            <a:r>
              <a:rPr lang="en-US" sz="2100" dirty="0" smtClean="0"/>
              <a:t>, Justin Meza, Gennady </a:t>
            </a:r>
            <a:r>
              <a:rPr lang="en-US" sz="2100" dirty="0" err="1" smtClean="0"/>
              <a:t>Pekhimenko</a:t>
            </a:r>
            <a:r>
              <a:rPr lang="en-US" sz="2100" dirty="0" smtClean="0"/>
              <a:t>, Vivek Seshadri, Lavanya Subramanian, </a:t>
            </a:r>
            <a:r>
              <a:rPr lang="en-US" sz="2100" dirty="0" err="1" smtClean="0"/>
              <a:t>Nandita</a:t>
            </a:r>
            <a:r>
              <a:rPr lang="en-US" sz="2100" dirty="0" smtClean="0"/>
              <a:t> </a:t>
            </a:r>
            <a:r>
              <a:rPr lang="en-US" sz="2100" dirty="0" err="1" smtClean="0"/>
              <a:t>Vijaykumar</a:t>
            </a:r>
            <a:r>
              <a:rPr lang="en-US" sz="2100" dirty="0" smtClean="0"/>
              <a:t>, </a:t>
            </a:r>
            <a:r>
              <a:rPr lang="en-US" sz="2100" dirty="0" err="1" smtClean="0"/>
              <a:t>HanBin</a:t>
            </a:r>
            <a:r>
              <a:rPr lang="en-US" sz="2100" dirty="0" smtClean="0"/>
              <a:t> Yoon, </a:t>
            </a:r>
            <a:r>
              <a:rPr lang="en-US" sz="2100" dirty="0" err="1" smtClean="0"/>
              <a:t>Jishen</a:t>
            </a:r>
            <a:r>
              <a:rPr lang="en-US" sz="2100" dirty="0" smtClean="0"/>
              <a:t> Zhao, …</a:t>
            </a:r>
          </a:p>
          <a:p>
            <a:endParaRPr lang="en-US" sz="400" dirty="0" smtClean="0"/>
          </a:p>
          <a:p>
            <a:endParaRPr lang="en-US" sz="400" dirty="0" smtClean="0"/>
          </a:p>
          <a:p>
            <a:endParaRPr lang="en-US" sz="400" dirty="0" smtClean="0"/>
          </a:p>
          <a:p>
            <a:r>
              <a:rPr lang="en-US" dirty="0" smtClean="0">
                <a:solidFill>
                  <a:srgbClr val="0000FF"/>
                </a:solidFill>
              </a:rPr>
              <a:t>My collaborators</a:t>
            </a:r>
          </a:p>
          <a:p>
            <a:pPr lvl="1"/>
            <a:r>
              <a:rPr lang="en-US" sz="2100" dirty="0" smtClean="0"/>
              <a:t>Can Alkan, Chita Das, Phil Gibbons, </a:t>
            </a:r>
            <a:r>
              <a:rPr lang="en-US" sz="2100" dirty="0" err="1" smtClean="0"/>
              <a:t>Sriram</a:t>
            </a:r>
            <a:r>
              <a:rPr lang="en-US" sz="2100" dirty="0" smtClean="0"/>
              <a:t> </a:t>
            </a:r>
            <a:r>
              <a:rPr lang="en-US" sz="2100" dirty="0" err="1" smtClean="0"/>
              <a:t>Govindan</a:t>
            </a:r>
            <a:r>
              <a:rPr lang="en-US" sz="2100" dirty="0" smtClean="0"/>
              <a:t>, Norm </a:t>
            </a:r>
            <a:r>
              <a:rPr lang="en-US" sz="2100" dirty="0" err="1" smtClean="0"/>
              <a:t>Jouppi</a:t>
            </a:r>
            <a:r>
              <a:rPr lang="en-US" sz="2100" dirty="0" smtClean="0"/>
              <a:t>, </a:t>
            </a:r>
            <a:r>
              <a:rPr lang="en-US" sz="2100" dirty="0" err="1" smtClean="0"/>
              <a:t>Mahmut</a:t>
            </a:r>
            <a:r>
              <a:rPr lang="en-US" sz="2100" dirty="0" smtClean="0"/>
              <a:t> </a:t>
            </a:r>
            <a:r>
              <a:rPr lang="en-US" sz="2100" dirty="0" err="1" smtClean="0"/>
              <a:t>Kandemir</a:t>
            </a:r>
            <a:r>
              <a:rPr lang="en-US" sz="2100" dirty="0" smtClean="0"/>
              <a:t>, Mike </a:t>
            </a:r>
            <a:r>
              <a:rPr lang="en-US" sz="2100" dirty="0" err="1" smtClean="0"/>
              <a:t>Kozuch</a:t>
            </a:r>
            <a:r>
              <a:rPr lang="en-US" sz="2100" dirty="0" smtClean="0"/>
              <a:t>, </a:t>
            </a:r>
            <a:r>
              <a:rPr lang="en-US" sz="2100" dirty="0" err="1" smtClean="0"/>
              <a:t>Konrad</a:t>
            </a:r>
            <a:r>
              <a:rPr lang="en-US" sz="2100" dirty="0" smtClean="0"/>
              <a:t> Lai, Ken Mai, Todd Mowry, Yale </a:t>
            </a:r>
            <a:r>
              <a:rPr lang="en-US" sz="2100" dirty="0" err="1" smtClean="0"/>
              <a:t>Patt</a:t>
            </a:r>
            <a:r>
              <a:rPr lang="en-US" sz="2100" dirty="0" smtClean="0"/>
              <a:t>, </a:t>
            </a:r>
            <a:r>
              <a:rPr lang="en-US" sz="2100" dirty="0" err="1" smtClean="0"/>
              <a:t>Moinuddin</a:t>
            </a:r>
            <a:r>
              <a:rPr lang="en-US" sz="2100" dirty="0" smtClean="0"/>
              <a:t> </a:t>
            </a:r>
            <a:r>
              <a:rPr lang="en-US" sz="2100" dirty="0" err="1" smtClean="0"/>
              <a:t>Qureshi</a:t>
            </a:r>
            <a:r>
              <a:rPr lang="en-US" sz="2100" dirty="0" smtClean="0"/>
              <a:t>, Partha Ranganathan, </a:t>
            </a:r>
            <a:r>
              <a:rPr lang="en-US" sz="2100" dirty="0" err="1" smtClean="0"/>
              <a:t>Bikash</a:t>
            </a:r>
            <a:r>
              <a:rPr lang="en-US" sz="2100" dirty="0" smtClean="0"/>
              <a:t> Sharma, </a:t>
            </a:r>
            <a:r>
              <a:rPr lang="en-US" sz="2100" dirty="0" err="1" smtClean="0"/>
              <a:t>Kushagra</a:t>
            </a:r>
            <a:r>
              <a:rPr lang="en-US" sz="2100" dirty="0" smtClean="0"/>
              <a:t> </a:t>
            </a:r>
            <a:r>
              <a:rPr lang="en-US" sz="2100" dirty="0" err="1" smtClean="0"/>
              <a:t>Vaid</a:t>
            </a:r>
            <a:r>
              <a:rPr lang="en-US" sz="2100" dirty="0" smtClean="0"/>
              <a:t>, Chris Wilkerson, …</a:t>
            </a:r>
            <a:endParaRPr lang="en-US" sz="2100" dirty="0"/>
          </a:p>
        </p:txBody>
      </p:sp>
      <p:sp>
        <p:nvSpPr>
          <p:cNvPr id="4" name="Slide Number Placeholder 3"/>
          <p:cNvSpPr>
            <a:spLocks noGrp="1"/>
          </p:cNvSpPr>
          <p:nvPr>
            <p:ph type="sldNum" sz="quarter" idx="11"/>
          </p:nvPr>
        </p:nvSpPr>
        <p:spPr/>
        <p:txBody>
          <a:bodyPr/>
          <a:lstStyle/>
          <a:p>
            <a:fld id="{27F28456-B93E-5440-A8F9-7EDDF5DA4557}" type="slidenum">
              <a:rPr lang="en-US" smtClean="0">
                <a:solidFill>
                  <a:srgbClr val="000000"/>
                </a:solidFill>
              </a:rPr>
              <a:pPr/>
              <a:t>428</a:t>
            </a:fld>
            <a:endParaRPr lang="en-US">
              <a:solidFill>
                <a:srgbClr val="000000"/>
              </a:solidFill>
            </a:endParaRPr>
          </a:p>
        </p:txBody>
      </p:sp>
    </p:spTree>
    <p:extLst>
      <p:ext uri="{BB962C8B-B14F-4D97-AF65-F5344CB8AC3E}">
        <p14:creationId xmlns:p14="http://schemas.microsoft.com/office/powerpoint/2010/main" val="1879944755"/>
      </p:ext>
    </p:extLst>
  </p:cSld>
  <p:clrMapOvr>
    <a:masterClrMapping/>
  </p:clrMapOvr>
  <p:transition/>
  <p:timing>
    <p:tnLst>
      <p:par>
        <p:cTn id="1" dur="indefinite" restart="never" nodeType="tmRoot"/>
      </p:par>
    </p:tn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Funding Acknowledgments</a:t>
            </a:r>
            <a:endParaRPr lang="en-US" dirty="0"/>
          </a:p>
        </p:txBody>
      </p:sp>
      <p:sp>
        <p:nvSpPr>
          <p:cNvPr id="3" name="Content Placeholder 2"/>
          <p:cNvSpPr>
            <a:spLocks noGrp="1"/>
          </p:cNvSpPr>
          <p:nvPr>
            <p:ph idx="1"/>
          </p:nvPr>
        </p:nvSpPr>
        <p:spPr/>
        <p:txBody>
          <a:bodyPr/>
          <a:lstStyle/>
          <a:p>
            <a:r>
              <a:rPr lang="en-US" dirty="0" smtClean="0"/>
              <a:t>NSF</a:t>
            </a:r>
          </a:p>
          <a:p>
            <a:r>
              <a:rPr lang="en-US" dirty="0" smtClean="0"/>
              <a:t>GSRC</a:t>
            </a:r>
          </a:p>
          <a:p>
            <a:r>
              <a:rPr lang="en-US" dirty="0" smtClean="0"/>
              <a:t>SRC</a:t>
            </a:r>
          </a:p>
          <a:p>
            <a:r>
              <a:rPr lang="en-US" dirty="0" err="1" smtClean="0"/>
              <a:t>CyLab</a:t>
            </a:r>
            <a:endParaRPr lang="en-US" dirty="0" smtClean="0"/>
          </a:p>
          <a:p>
            <a:r>
              <a:rPr lang="en-US" dirty="0" smtClean="0"/>
              <a:t>AMD, Google, Facebook, HP Labs, Huawei, IBM, Intel, Microsoft, </a:t>
            </a:r>
            <a:r>
              <a:rPr lang="en-US" dirty="0" err="1" smtClean="0"/>
              <a:t>Nvidia</a:t>
            </a:r>
            <a:r>
              <a:rPr lang="en-US" dirty="0" smtClean="0"/>
              <a:t>, Oracle, Qualcomm, Rambus, Samsung, Seagate, VMware</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solidFill>
                  <a:srgbClr val="000000"/>
                </a:solidFill>
              </a:rPr>
              <a:pPr/>
              <a:t>429</a:t>
            </a:fld>
            <a:endParaRPr lang="en-US">
              <a:solidFill>
                <a:srgbClr val="000000"/>
              </a:solidFill>
            </a:endParaRPr>
          </a:p>
        </p:txBody>
      </p:sp>
    </p:spTree>
    <p:extLst>
      <p:ext uri="{BB962C8B-B14F-4D97-AF65-F5344CB8AC3E}">
        <p14:creationId xmlns:p14="http://schemas.microsoft.com/office/powerpoint/2010/main" val="304598974"/>
      </p:ext>
    </p:extLst>
  </p:cSld>
  <p:clrMapOvr>
    <a:masterClrMapping/>
  </p:clrMapOvr>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algn="ctr"/>
            <a:r>
              <a:rPr lang="en-US" sz="5000" b="1" dirty="0" smtClean="0">
                <a:solidFill>
                  <a:prstClr val="black">
                    <a:lumMod val="65000"/>
                    <a:lumOff val="35000"/>
                  </a:prstClr>
                </a:solidFill>
                <a:latin typeface="Calibri Light"/>
              </a:rPr>
              <a:t>CPU</a:t>
            </a:r>
            <a:endParaRPr lang="en-US" sz="5000" b="1" dirty="0">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ow"/>
          <p:cNvSpPr/>
          <p:nvPr/>
        </p:nvSpPr>
        <p:spPr>
          <a:xfrm>
            <a:off x="6096000" y="5527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29"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0" name="Row"/>
          <p:cNvSpPr/>
          <p:nvPr/>
        </p:nvSpPr>
        <p:spPr>
          <a:xfrm>
            <a:off x="6096000" y="4765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1" name="Row"/>
          <p:cNvSpPr/>
          <p:nvPr/>
        </p:nvSpPr>
        <p:spPr>
          <a:xfrm>
            <a:off x="6096000" y="4384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2"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3" name="Row"/>
          <p:cNvSpPr/>
          <p:nvPr/>
        </p:nvSpPr>
        <p:spPr>
          <a:xfrm>
            <a:off x="6096000" y="3622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sp>
        <p:nvSpPr>
          <p:cNvPr id="34" name="Error"/>
          <p:cNvSpPr/>
          <p:nvPr/>
        </p:nvSpPr>
        <p:spPr>
          <a:xfrm>
            <a:off x="6600825" y="4765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Error"/>
          <p:cNvSpPr/>
          <p:nvPr/>
        </p:nvSpPr>
        <p:spPr>
          <a:xfrm>
            <a:off x="6981825" y="5527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7" name="Error"/>
          <p:cNvSpPr/>
          <p:nvPr/>
        </p:nvSpPr>
        <p:spPr>
          <a:xfrm>
            <a:off x="6600825" y="5527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8" name="Error"/>
          <p:cNvSpPr/>
          <p:nvPr/>
        </p:nvSpPr>
        <p:spPr>
          <a:xfrm>
            <a:off x="7362825" y="5527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9" name="Error"/>
          <p:cNvSpPr/>
          <p:nvPr/>
        </p:nvSpPr>
        <p:spPr>
          <a:xfrm>
            <a:off x="7743825" y="4765762"/>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0" name="Error"/>
          <p:cNvSpPr/>
          <p:nvPr/>
        </p:nvSpPr>
        <p:spPr>
          <a:xfrm>
            <a:off x="7743825" y="3622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1" name="Error"/>
          <p:cNvSpPr/>
          <p:nvPr/>
        </p:nvSpPr>
        <p:spPr>
          <a:xfrm>
            <a:off x="7362825" y="4384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2" name="Error"/>
          <p:cNvSpPr/>
          <p:nvPr/>
        </p:nvSpPr>
        <p:spPr>
          <a:xfrm>
            <a:off x="6981825" y="4384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3" name="Error"/>
          <p:cNvSpPr/>
          <p:nvPr/>
        </p:nvSpPr>
        <p:spPr>
          <a:xfrm>
            <a:off x="6981825" y="3622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4" name="Error"/>
          <p:cNvSpPr/>
          <p:nvPr/>
        </p:nvSpPr>
        <p:spPr>
          <a:xfrm>
            <a:off x="6219825" y="3622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5" name="Error"/>
          <p:cNvSpPr/>
          <p:nvPr/>
        </p:nvSpPr>
        <p:spPr>
          <a:xfrm>
            <a:off x="6219825" y="4384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7" name="Error"/>
          <p:cNvSpPr/>
          <p:nvPr/>
        </p:nvSpPr>
        <p:spPr>
          <a:xfrm>
            <a:off x="6219825" y="4765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8" name="Error"/>
          <p:cNvSpPr/>
          <p:nvPr/>
        </p:nvSpPr>
        <p:spPr>
          <a:xfrm>
            <a:off x="7362825" y="4765762"/>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50" name="YArrow"/>
          <p:cNvCxnSpPr>
            <a:stCxn id="51"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1"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52" name="XArrow"/>
          <p:cNvCxnSpPr>
            <a:stCxn id="53"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3"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35" name="Rectangle 34"/>
          <p:cNvSpPr/>
          <p:nvPr/>
        </p:nvSpPr>
        <p:spPr>
          <a:xfrm>
            <a:off x="-324544" y="6453336"/>
            <a:ext cx="7056784" cy="369332"/>
          </a:xfrm>
          <a:prstGeom prst="rect">
            <a:avLst/>
          </a:prstGeom>
        </p:spPr>
        <p:txBody>
          <a:bodyPr wrap="square">
            <a:spAutoFit/>
          </a:bodyPr>
          <a:lstStyle/>
          <a:p>
            <a:pPr lvl="1"/>
            <a:r>
              <a:rPr lang="en-US" dirty="0" smtClean="0">
                <a:solidFill>
                  <a:prstClr val="black"/>
                </a:solidFill>
              </a:rPr>
              <a:t>Download from: </a:t>
            </a:r>
            <a:r>
              <a:rPr lang="en-US" dirty="0" smtClean="0">
                <a:solidFill>
                  <a:prstClr val="black"/>
                </a:solidFill>
                <a:hlinkClick r:id="rId6"/>
              </a:rPr>
              <a:t>https</a:t>
            </a:r>
            <a:r>
              <a:rPr lang="en-US" dirty="0">
                <a:solidFill>
                  <a:prstClr val="black"/>
                </a:solidFill>
                <a:hlinkClick r:id="rId6"/>
              </a:rPr>
              <a:t>://github.com/CMU-SAFARI/rowhammer</a:t>
            </a:r>
            <a:r>
              <a:rPr lang="en-US" dirty="0">
                <a:solidFill>
                  <a:prstClr val="black"/>
                </a:solidFill>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algn="ctr"/>
            <a:r>
              <a:rPr lang="en-US" sz="4400" b="1" dirty="0" smtClean="0">
                <a:solidFill>
                  <a:prstClr val="white"/>
                </a:solidFill>
                <a:latin typeface="Calibri Light"/>
              </a:rPr>
              <a:t>DRAM Module</a:t>
            </a:r>
            <a:endParaRPr lang="en-US" sz="4400" b="1" dirty="0">
              <a:solidFill>
                <a:prstClr val="white"/>
              </a:solidFill>
              <a:latin typeface="Calibri Light"/>
            </a:endParaRPr>
          </a:p>
        </p:txBody>
      </p:sp>
      <p:sp>
        <p:nvSpPr>
          <p:cNvPr id="56" name="Title 1"/>
          <p:cNvSpPr>
            <a:spLocks noGrp="1"/>
          </p:cNvSpPr>
          <p:nvPr>
            <p:ph type="title"/>
          </p:nvPr>
        </p:nvSpPr>
        <p:spPr>
          <a:xfrm>
            <a:off x="228600" y="44624"/>
            <a:ext cx="8915400" cy="1066800"/>
          </a:xfrm>
        </p:spPr>
        <p:txBody>
          <a:bodyPr/>
          <a:lstStyle/>
          <a:p>
            <a:r>
              <a:rPr lang="en-US" sz="4000" b="0" dirty="0" smtClean="0">
                <a:solidFill>
                  <a:srgbClr val="1A5712"/>
                </a:solidFill>
                <a:latin typeface="Garamond"/>
                <a:cs typeface="Garamond"/>
              </a:rPr>
              <a:t>A Simple Program Can Induce Many Errors</a:t>
            </a:r>
            <a:endParaRPr lang="en-US" sz="4000" b="0" dirty="0">
              <a:solidFill>
                <a:srgbClr val="1A5712"/>
              </a:solidFill>
              <a:latin typeface="Garamond"/>
              <a:cs typeface="Garamond"/>
            </a:endParaRPr>
          </a:p>
        </p:txBody>
      </p:sp>
    </p:spTree>
    <p:extLst>
      <p:ext uri="{BB962C8B-B14F-4D97-AF65-F5344CB8AC3E}">
        <p14:creationId xmlns:p14="http://schemas.microsoft.com/office/powerpoint/2010/main" val="308252873"/>
      </p:ext>
    </p:extLst>
  </p:cSld>
  <p:clrMapOvr>
    <a:masterClrMapping/>
  </p:clrMapOvr>
  <p:timing>
    <p:tnLst>
      <p:par>
        <p:cTn id="1" dur="indefinite" restart="never" nodeType="tmRoot"/>
      </p:par>
    </p:tn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a:t>
            </a:r>
            <a:endParaRPr lang="en-US" dirty="0"/>
          </a:p>
        </p:txBody>
      </p:sp>
      <p:graphicFrame>
        <p:nvGraphicFramePr>
          <p:cNvPr id="5" name="Content Placeholder 4"/>
          <p:cNvGraphicFramePr>
            <a:graphicFrameLocks noGrp="1"/>
          </p:cNvGraphicFramePr>
          <p:nvPr>
            <p:ph idx="1"/>
            <p:extLst/>
          </p:nvPr>
        </p:nvGraphicFramePr>
        <p:xfrm>
          <a:off x="228600" y="1371600"/>
          <a:ext cx="8915400" cy="4820920"/>
        </p:xfrm>
        <a:graphic>
          <a:graphicData uri="http://schemas.openxmlformats.org/drawingml/2006/table">
            <a:tbl>
              <a:tblPr firstRow="1" bandRow="1">
                <a:tableStyleId>{5C22544A-7EE6-4342-B048-85BDC9FD1C3A}</a:tableStyleId>
              </a:tblPr>
              <a:tblGrid>
                <a:gridCol w="3335288"/>
                <a:gridCol w="5580112"/>
              </a:tblGrid>
              <a:tr h="370840">
                <a:tc>
                  <a:txBody>
                    <a:bodyPr/>
                    <a:lstStyle/>
                    <a:p>
                      <a:r>
                        <a:rPr lang="en-US" dirty="0" smtClean="0"/>
                        <a:t>Business</a:t>
                      </a:r>
                      <a:r>
                        <a:rPr lang="en-US" baseline="0" dirty="0" smtClean="0"/>
                        <a:t> as Usual</a:t>
                      </a:r>
                      <a:endParaRPr lang="en-US" dirty="0"/>
                    </a:p>
                  </a:txBody>
                  <a:tcPr>
                    <a:solidFill>
                      <a:srgbClr val="FF0000"/>
                    </a:solidFill>
                  </a:tcPr>
                </a:tc>
                <a:tc>
                  <a:txBody>
                    <a:bodyPr/>
                    <a:lstStyle/>
                    <a:p>
                      <a:r>
                        <a:rPr lang="en-US" dirty="0" smtClean="0"/>
                        <a:t>Opportunity</a:t>
                      </a:r>
                      <a:endParaRPr lang="en-US" dirty="0"/>
                    </a:p>
                  </a:txBody>
                  <a:tcPr>
                    <a:solidFill>
                      <a:srgbClr val="0000FF"/>
                    </a:solidFill>
                  </a:tcPr>
                </a:tc>
              </a:tr>
              <a:tr h="370840">
                <a:tc>
                  <a:txBody>
                    <a:bodyPr/>
                    <a:lstStyle/>
                    <a:p>
                      <a:r>
                        <a:rPr lang="en-US" dirty="0" err="1" smtClean="0">
                          <a:solidFill>
                            <a:srgbClr val="FF0000"/>
                          </a:solidFill>
                        </a:rPr>
                        <a:t>RowHammer</a:t>
                      </a:r>
                      <a:endParaRPr lang="en-US" dirty="0">
                        <a:solidFill>
                          <a:srgbClr val="FF0000"/>
                        </a:solidFill>
                      </a:endParaRPr>
                    </a:p>
                  </a:txBody>
                  <a:tcPr/>
                </a:tc>
                <a:tc>
                  <a:txBody>
                    <a:bodyPr/>
                    <a:lstStyle/>
                    <a:p>
                      <a:r>
                        <a:rPr lang="en-US" dirty="0" smtClean="0">
                          <a:solidFill>
                            <a:srgbClr val="0000FF"/>
                          </a:solidFill>
                        </a:rPr>
                        <a:t>Memory controller</a:t>
                      </a:r>
                      <a:r>
                        <a:rPr lang="en-US" baseline="0" dirty="0" smtClean="0">
                          <a:solidFill>
                            <a:srgbClr val="0000FF"/>
                          </a:solidFill>
                        </a:rPr>
                        <a:t> anticipates and fixes errors</a:t>
                      </a:r>
                      <a:endParaRPr lang="en-US" dirty="0">
                        <a:solidFill>
                          <a:srgbClr val="0000FF"/>
                        </a:solidFill>
                      </a:endParaRPr>
                    </a:p>
                  </a:txBody>
                  <a:tcPr/>
                </a:tc>
              </a:tr>
              <a:tr h="370840">
                <a:tc>
                  <a:txBody>
                    <a:bodyPr/>
                    <a:lstStyle/>
                    <a:p>
                      <a:r>
                        <a:rPr lang="en-US" dirty="0" smtClean="0">
                          <a:solidFill>
                            <a:srgbClr val="FF0000"/>
                          </a:solidFill>
                        </a:rPr>
                        <a:t>Fixed,</a:t>
                      </a:r>
                      <a:r>
                        <a:rPr lang="en-US" baseline="0" dirty="0" smtClean="0">
                          <a:solidFill>
                            <a:srgbClr val="FF0000"/>
                          </a:solidFill>
                        </a:rPr>
                        <a:t> frequent refreshes</a:t>
                      </a:r>
                      <a:endParaRPr lang="en-US" dirty="0">
                        <a:solidFill>
                          <a:srgbClr val="FF0000"/>
                        </a:solidFill>
                      </a:endParaRPr>
                    </a:p>
                  </a:txBody>
                  <a:tcPr/>
                </a:tc>
                <a:tc>
                  <a:txBody>
                    <a:bodyPr/>
                    <a:lstStyle/>
                    <a:p>
                      <a:r>
                        <a:rPr lang="en-US" dirty="0" smtClean="0">
                          <a:solidFill>
                            <a:srgbClr val="0000FF"/>
                          </a:solidFill>
                        </a:rPr>
                        <a:t>Heterogeneous refresh rate</a:t>
                      </a:r>
                      <a:r>
                        <a:rPr lang="en-US" baseline="0" dirty="0" smtClean="0">
                          <a:solidFill>
                            <a:srgbClr val="0000FF"/>
                          </a:solidFill>
                        </a:rPr>
                        <a:t> across memory</a:t>
                      </a:r>
                      <a:endParaRPr lang="en-US" dirty="0">
                        <a:solidFill>
                          <a:srgbClr val="0000FF"/>
                        </a:solidFill>
                      </a:endParaRPr>
                    </a:p>
                  </a:txBody>
                  <a:tcPr/>
                </a:tc>
              </a:tr>
              <a:tr h="370840">
                <a:tc>
                  <a:txBody>
                    <a:bodyPr/>
                    <a:lstStyle/>
                    <a:p>
                      <a:r>
                        <a:rPr lang="en-US" dirty="0" smtClean="0">
                          <a:solidFill>
                            <a:srgbClr val="FF0000"/>
                          </a:solidFill>
                        </a:rPr>
                        <a:t>Fixed, high latency</a:t>
                      </a:r>
                      <a:endParaRPr lang="en-US" dirty="0">
                        <a:solidFill>
                          <a:srgbClr val="FF0000"/>
                        </a:solidFill>
                      </a:endParaRPr>
                    </a:p>
                  </a:txBody>
                  <a:tcPr/>
                </a:tc>
                <a:tc>
                  <a:txBody>
                    <a:bodyPr/>
                    <a:lstStyle/>
                    <a:p>
                      <a:r>
                        <a:rPr lang="en-US" dirty="0" smtClean="0">
                          <a:solidFill>
                            <a:srgbClr val="0000FF"/>
                          </a:solidFill>
                        </a:rPr>
                        <a:t>Heterogeneous</a:t>
                      </a:r>
                      <a:r>
                        <a:rPr lang="en-US" baseline="0" dirty="0" smtClean="0">
                          <a:solidFill>
                            <a:srgbClr val="0000FF"/>
                          </a:solidFill>
                        </a:rPr>
                        <a:t> latency in time and space</a:t>
                      </a:r>
                      <a:endParaRPr lang="en-US" dirty="0">
                        <a:solidFill>
                          <a:srgbClr val="0000FF"/>
                        </a:solidFill>
                      </a:endParaRPr>
                    </a:p>
                  </a:txBody>
                  <a:tcPr/>
                </a:tc>
              </a:tr>
              <a:tr h="370840">
                <a:tc>
                  <a:txBody>
                    <a:bodyPr/>
                    <a:lstStyle/>
                    <a:p>
                      <a:r>
                        <a:rPr lang="en-US" dirty="0" smtClean="0">
                          <a:solidFill>
                            <a:srgbClr val="FF0000"/>
                          </a:solidFill>
                        </a:rPr>
                        <a:t>Slow page copy &amp; initialization</a:t>
                      </a:r>
                      <a:endParaRPr lang="en-US" dirty="0">
                        <a:solidFill>
                          <a:srgbClr val="FF0000"/>
                        </a:solidFill>
                      </a:endParaRPr>
                    </a:p>
                  </a:txBody>
                  <a:tcPr/>
                </a:tc>
                <a:tc>
                  <a:txBody>
                    <a:bodyPr/>
                    <a:lstStyle/>
                    <a:p>
                      <a:r>
                        <a:rPr lang="en-US" dirty="0" smtClean="0">
                          <a:solidFill>
                            <a:srgbClr val="0000FF"/>
                          </a:solidFill>
                        </a:rPr>
                        <a:t>Exploit</a:t>
                      </a:r>
                      <a:r>
                        <a:rPr lang="en-US" baseline="0" dirty="0" smtClean="0">
                          <a:solidFill>
                            <a:srgbClr val="0000FF"/>
                          </a:solidFill>
                        </a:rPr>
                        <a:t> internal connectivity in memory to move data</a:t>
                      </a:r>
                      <a:endParaRPr lang="en-US" dirty="0">
                        <a:solidFill>
                          <a:srgbClr val="0000FF"/>
                        </a:solidFill>
                      </a:endParaRPr>
                    </a:p>
                  </a:txBody>
                  <a:tcPr/>
                </a:tc>
              </a:tr>
              <a:tr h="370840">
                <a:tc>
                  <a:txBody>
                    <a:bodyPr/>
                    <a:lstStyle/>
                    <a:p>
                      <a:r>
                        <a:rPr lang="en-US" dirty="0" smtClean="0">
                          <a:solidFill>
                            <a:srgbClr val="FF0000"/>
                          </a:solidFill>
                        </a:rPr>
                        <a:t>Fixed reliability mechanisms</a:t>
                      </a:r>
                      <a:endParaRPr lang="en-US" dirty="0">
                        <a:solidFill>
                          <a:srgbClr val="FF0000"/>
                        </a:solidFill>
                      </a:endParaRPr>
                    </a:p>
                  </a:txBody>
                  <a:tcPr/>
                </a:tc>
                <a:tc>
                  <a:txBody>
                    <a:bodyPr/>
                    <a:lstStyle/>
                    <a:p>
                      <a:r>
                        <a:rPr lang="en-US" dirty="0" smtClean="0">
                          <a:solidFill>
                            <a:srgbClr val="0000FF"/>
                          </a:solidFill>
                        </a:rPr>
                        <a:t>Heterogeneous reliability across time and space</a:t>
                      </a:r>
                      <a:endParaRPr lang="en-US" dirty="0">
                        <a:solidFill>
                          <a:srgbClr val="0000FF"/>
                        </a:solidFill>
                      </a:endParaRPr>
                    </a:p>
                  </a:txBody>
                  <a:tcPr/>
                </a:tc>
              </a:tr>
              <a:tr h="370840">
                <a:tc>
                  <a:txBody>
                    <a:bodyPr/>
                    <a:lstStyle/>
                    <a:p>
                      <a:r>
                        <a:rPr lang="en-US" dirty="0" smtClean="0">
                          <a:solidFill>
                            <a:srgbClr val="FF0000"/>
                          </a:solidFill>
                        </a:rPr>
                        <a:t>Memory</a:t>
                      </a:r>
                      <a:r>
                        <a:rPr lang="en-US" baseline="0" dirty="0" smtClean="0">
                          <a:solidFill>
                            <a:srgbClr val="FF0000"/>
                          </a:solidFill>
                        </a:rPr>
                        <a:t> as a dumb device</a:t>
                      </a:r>
                      <a:endParaRPr lang="en-US" dirty="0">
                        <a:solidFill>
                          <a:srgbClr val="FF0000"/>
                        </a:solidFill>
                      </a:endParaRPr>
                    </a:p>
                  </a:txBody>
                  <a:tcPr/>
                </a:tc>
                <a:tc>
                  <a:txBody>
                    <a:bodyPr/>
                    <a:lstStyle/>
                    <a:p>
                      <a:r>
                        <a:rPr lang="en-US" baseline="0" dirty="0" smtClean="0">
                          <a:solidFill>
                            <a:srgbClr val="0000FF"/>
                          </a:solidFill>
                        </a:rPr>
                        <a:t>Memory as an accelerator and autonomous agent</a:t>
                      </a:r>
                      <a:endParaRPr lang="en-US" dirty="0">
                        <a:solidFill>
                          <a:srgbClr val="0000FF"/>
                        </a:solidFill>
                      </a:endParaRPr>
                    </a:p>
                  </a:txBody>
                  <a:tcPr/>
                </a:tc>
              </a:tr>
              <a:tr h="370840">
                <a:tc>
                  <a:txBody>
                    <a:bodyPr/>
                    <a:lstStyle/>
                    <a:p>
                      <a:r>
                        <a:rPr lang="en-US" dirty="0" smtClean="0">
                          <a:solidFill>
                            <a:srgbClr val="FF0000"/>
                          </a:solidFill>
                        </a:rPr>
                        <a:t>DRAM-only</a:t>
                      </a:r>
                      <a:r>
                        <a:rPr lang="en-US" baseline="0" dirty="0" smtClean="0">
                          <a:solidFill>
                            <a:srgbClr val="FF0000"/>
                          </a:solidFill>
                        </a:rPr>
                        <a:t> main memory</a:t>
                      </a:r>
                      <a:endParaRPr lang="en-US" dirty="0">
                        <a:solidFill>
                          <a:srgbClr val="FF0000"/>
                        </a:solidFill>
                      </a:endParaRPr>
                    </a:p>
                  </a:txBody>
                  <a:tcPr/>
                </a:tc>
                <a:tc>
                  <a:txBody>
                    <a:bodyPr/>
                    <a:lstStyle/>
                    <a:p>
                      <a:r>
                        <a:rPr lang="en-US" dirty="0" smtClean="0">
                          <a:solidFill>
                            <a:srgbClr val="0000FF"/>
                          </a:solidFill>
                        </a:rPr>
                        <a:t>Emerging memory technologies and hybrid memories</a:t>
                      </a:r>
                      <a:endParaRPr lang="en-US" dirty="0">
                        <a:solidFill>
                          <a:srgbClr val="0000FF"/>
                        </a:solidFill>
                      </a:endParaRPr>
                    </a:p>
                  </a:txBody>
                  <a:tcPr/>
                </a:tc>
              </a:tr>
              <a:tr h="370840">
                <a:tc>
                  <a:txBody>
                    <a:bodyPr/>
                    <a:lstStyle/>
                    <a:p>
                      <a:r>
                        <a:rPr lang="en-US" dirty="0" smtClean="0">
                          <a:solidFill>
                            <a:srgbClr val="FF0000"/>
                          </a:solidFill>
                        </a:rPr>
                        <a:t>Two-level</a:t>
                      </a:r>
                      <a:r>
                        <a:rPr lang="en-US" baseline="0" dirty="0" smtClean="0">
                          <a:solidFill>
                            <a:srgbClr val="FF0000"/>
                          </a:solidFill>
                        </a:rPr>
                        <a:t> data storage model</a:t>
                      </a:r>
                      <a:endParaRPr lang="en-US" dirty="0">
                        <a:solidFill>
                          <a:srgbClr val="FF0000"/>
                        </a:solidFill>
                      </a:endParaRPr>
                    </a:p>
                  </a:txBody>
                  <a:tcPr/>
                </a:tc>
                <a:tc>
                  <a:txBody>
                    <a:bodyPr/>
                    <a:lstStyle/>
                    <a:p>
                      <a:r>
                        <a:rPr lang="en-US" dirty="0" smtClean="0">
                          <a:solidFill>
                            <a:srgbClr val="0000FF"/>
                          </a:solidFill>
                        </a:rPr>
                        <a:t>Unified interface to</a:t>
                      </a:r>
                      <a:r>
                        <a:rPr lang="en-US" baseline="0" dirty="0" smtClean="0">
                          <a:solidFill>
                            <a:srgbClr val="0000FF"/>
                          </a:solidFill>
                        </a:rPr>
                        <a:t> all data </a:t>
                      </a:r>
                      <a:endParaRPr lang="en-US" dirty="0">
                        <a:solidFill>
                          <a:srgbClr val="0000FF"/>
                        </a:solidFill>
                      </a:endParaRPr>
                    </a:p>
                  </a:txBody>
                  <a:tcPr/>
                </a:tc>
              </a:tr>
              <a:tr h="370840">
                <a:tc>
                  <a:txBody>
                    <a:bodyPr/>
                    <a:lstStyle/>
                    <a:p>
                      <a:r>
                        <a:rPr lang="en-US" dirty="0" smtClean="0">
                          <a:solidFill>
                            <a:srgbClr val="FF0000"/>
                          </a:solidFill>
                        </a:rPr>
                        <a:t>Large timing and error</a:t>
                      </a:r>
                      <a:r>
                        <a:rPr lang="en-US" baseline="0" dirty="0" smtClean="0">
                          <a:solidFill>
                            <a:srgbClr val="FF0000"/>
                          </a:solidFill>
                        </a:rPr>
                        <a:t> margins</a:t>
                      </a:r>
                      <a:endParaRPr lang="en-US" dirty="0">
                        <a:solidFill>
                          <a:srgbClr val="FF0000"/>
                        </a:solidFill>
                      </a:endParaRPr>
                    </a:p>
                  </a:txBody>
                  <a:tcPr/>
                </a:tc>
                <a:tc>
                  <a:txBody>
                    <a:bodyPr/>
                    <a:lstStyle/>
                    <a:p>
                      <a:r>
                        <a:rPr lang="en-US" dirty="0" smtClean="0">
                          <a:solidFill>
                            <a:srgbClr val="0000FF"/>
                          </a:solidFill>
                        </a:rPr>
                        <a:t>Online adaptation of timing and</a:t>
                      </a:r>
                      <a:r>
                        <a:rPr lang="en-US" baseline="0" dirty="0" smtClean="0">
                          <a:solidFill>
                            <a:srgbClr val="0000FF"/>
                          </a:solidFill>
                        </a:rPr>
                        <a:t> error margins</a:t>
                      </a:r>
                      <a:endParaRPr lang="en-US" dirty="0">
                        <a:solidFill>
                          <a:srgbClr val="0000FF"/>
                        </a:solidFill>
                      </a:endParaRPr>
                    </a:p>
                  </a:txBody>
                  <a:tcPr/>
                </a:tc>
              </a:tr>
              <a:tr h="370840">
                <a:tc>
                  <a:txBody>
                    <a:bodyPr/>
                    <a:lstStyle/>
                    <a:p>
                      <a:r>
                        <a:rPr lang="en-US" dirty="0" smtClean="0">
                          <a:solidFill>
                            <a:srgbClr val="FF0000"/>
                          </a:solidFill>
                        </a:rPr>
                        <a:t>Poor </a:t>
                      </a:r>
                      <a:r>
                        <a:rPr lang="en-US" baseline="0" dirty="0" smtClean="0">
                          <a:solidFill>
                            <a:srgbClr val="FF0000"/>
                          </a:solidFill>
                        </a:rPr>
                        <a:t>performance guarantees</a:t>
                      </a:r>
                      <a:endParaRPr lang="en-US" dirty="0">
                        <a:solidFill>
                          <a:srgbClr val="FF0000"/>
                        </a:solidFill>
                      </a:endParaRPr>
                    </a:p>
                  </a:txBody>
                  <a:tcPr/>
                </a:tc>
                <a:tc>
                  <a:txBody>
                    <a:bodyPr/>
                    <a:lstStyle/>
                    <a:p>
                      <a:r>
                        <a:rPr lang="en-US" dirty="0" smtClean="0">
                          <a:solidFill>
                            <a:srgbClr val="0000FF"/>
                          </a:solidFill>
                        </a:rPr>
                        <a:t>Strong service guarantees and configurable QoS</a:t>
                      </a:r>
                      <a:endParaRPr lang="en-US" dirty="0">
                        <a:solidFill>
                          <a:srgbClr val="0000FF"/>
                        </a:solidFill>
                      </a:endParaRPr>
                    </a:p>
                  </a:txBody>
                  <a:tcPr/>
                </a:tc>
              </a:tr>
              <a:tr h="370840">
                <a:tc>
                  <a:txBody>
                    <a:bodyPr/>
                    <a:lstStyle/>
                    <a:p>
                      <a:r>
                        <a:rPr lang="en-US" dirty="0" smtClean="0">
                          <a:solidFill>
                            <a:srgbClr val="FF0000"/>
                          </a:solidFill>
                        </a:rPr>
                        <a:t>Fixed policies</a:t>
                      </a:r>
                      <a:r>
                        <a:rPr lang="en-US" baseline="0" dirty="0" smtClean="0">
                          <a:solidFill>
                            <a:srgbClr val="FF0000"/>
                          </a:solidFill>
                        </a:rPr>
                        <a:t> in controllers</a:t>
                      </a:r>
                      <a:endParaRPr lang="en-US" dirty="0">
                        <a:solidFill>
                          <a:srgbClr val="FF0000"/>
                        </a:solidFill>
                      </a:endParaRPr>
                    </a:p>
                  </a:txBody>
                  <a:tcPr/>
                </a:tc>
                <a:tc>
                  <a:txBody>
                    <a:bodyPr/>
                    <a:lstStyle/>
                    <a:p>
                      <a:r>
                        <a:rPr lang="en-US" dirty="0" smtClean="0">
                          <a:solidFill>
                            <a:srgbClr val="0000FF"/>
                          </a:solidFill>
                        </a:rPr>
                        <a:t>Configurable and programmable memory</a:t>
                      </a:r>
                      <a:r>
                        <a:rPr lang="en-US" baseline="0" dirty="0" smtClean="0">
                          <a:solidFill>
                            <a:srgbClr val="0000FF"/>
                          </a:solidFill>
                        </a:rPr>
                        <a:t> controllers</a:t>
                      </a:r>
                      <a:endParaRPr lang="en-US" dirty="0">
                        <a:solidFill>
                          <a:srgbClr val="0000FF"/>
                        </a:solidFill>
                      </a:endParaRPr>
                    </a:p>
                  </a:txBody>
                  <a:tcPr/>
                </a:tc>
              </a:tr>
              <a:tr h="370840">
                <a:tc>
                  <a:txBody>
                    <a:bodyPr/>
                    <a:lstStyle/>
                    <a:p>
                      <a:r>
                        <a:rPr lang="en-US" dirty="0" smtClean="0">
                          <a:solidFill>
                            <a:srgbClr val="FF0000"/>
                          </a:solidFill>
                        </a:rPr>
                        <a:t>…</a:t>
                      </a:r>
                      <a:endParaRPr lang="en-US" dirty="0">
                        <a:solidFill>
                          <a:srgbClr val="FF0000"/>
                        </a:solidFill>
                      </a:endParaRPr>
                    </a:p>
                  </a:txBody>
                  <a:tcPr/>
                </a:tc>
                <a:tc>
                  <a:txBody>
                    <a:bodyPr/>
                    <a:lstStyle/>
                    <a:p>
                      <a:r>
                        <a:rPr lang="en-US" dirty="0" smtClean="0">
                          <a:solidFill>
                            <a:srgbClr val="0000FF"/>
                          </a:solidFill>
                        </a:rPr>
                        <a:t>…</a:t>
                      </a:r>
                      <a:endParaRPr lang="en-US" dirty="0">
                        <a:solidFill>
                          <a:srgbClr val="0000FF"/>
                        </a:solidFill>
                      </a:endParaRPr>
                    </a:p>
                  </a:txBody>
                  <a:tcPr/>
                </a:tc>
              </a:tr>
            </a:tbl>
          </a:graphicData>
        </a:graphic>
      </p:graphicFrame>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430</a:t>
            </a:fld>
            <a:endParaRPr lang="en-US" altLang="en-US">
              <a:solidFill>
                <a:srgbClr val="000000"/>
              </a:solidFill>
            </a:endParaRPr>
          </a:p>
        </p:txBody>
      </p:sp>
    </p:spTree>
    <p:extLst>
      <p:ext uri="{BB962C8B-B14F-4D97-AF65-F5344CB8AC3E}">
        <p14:creationId xmlns:p14="http://schemas.microsoft.com/office/powerpoint/2010/main" val="1941425217"/>
      </p:ext>
    </p:extLst>
  </p:cSld>
  <p:clrMapOvr>
    <a:masterClrMapping/>
  </p:clrMapOvr>
  <p:transition/>
  <p:timing>
    <p:tnLst>
      <p:par>
        <p:cTn id="1" dur="indefinite" restart="never" nodeType="tmRoot"/>
      </p:par>
    </p:tn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Some Open Source Tools</a:t>
            </a:r>
            <a:endParaRPr lang="en-US" dirty="0"/>
          </a:p>
        </p:txBody>
      </p:sp>
      <p:sp>
        <p:nvSpPr>
          <p:cNvPr id="3" name="Content Placeholder 2"/>
          <p:cNvSpPr>
            <a:spLocks noGrp="1"/>
          </p:cNvSpPr>
          <p:nvPr>
            <p:ph idx="1"/>
          </p:nvPr>
        </p:nvSpPr>
        <p:spPr>
          <a:xfrm>
            <a:off x="228600" y="836712"/>
            <a:ext cx="8610600" cy="5193723"/>
          </a:xfrm>
        </p:spPr>
        <p:txBody>
          <a:bodyPr/>
          <a:lstStyle/>
          <a:p>
            <a:r>
              <a:rPr lang="en-US" dirty="0" err="1" smtClean="0">
                <a:solidFill>
                  <a:srgbClr val="0000FF"/>
                </a:solidFill>
              </a:rPr>
              <a:t>Rowhammer</a:t>
            </a:r>
            <a:r>
              <a:rPr lang="en-US" dirty="0" smtClean="0">
                <a:solidFill>
                  <a:srgbClr val="0000FF"/>
                </a:solidFill>
              </a:rPr>
              <a:t> </a:t>
            </a:r>
          </a:p>
          <a:p>
            <a:pPr lvl="1"/>
            <a:r>
              <a:rPr lang="en-US" dirty="0">
                <a:hlinkClick r:id="rId2"/>
              </a:rPr>
              <a:t>https://github.com/CMU-SAFARI/</a:t>
            </a:r>
            <a:r>
              <a:rPr lang="en-US" dirty="0" smtClean="0">
                <a:hlinkClick r:id="rId2"/>
              </a:rPr>
              <a:t>rowhammer</a:t>
            </a:r>
            <a:r>
              <a:rPr lang="en-US" dirty="0" smtClean="0"/>
              <a:t> </a:t>
            </a:r>
            <a:endParaRPr lang="en-US" dirty="0"/>
          </a:p>
          <a:p>
            <a:r>
              <a:rPr lang="en-US" dirty="0" err="1" smtClean="0">
                <a:solidFill>
                  <a:srgbClr val="0000FF"/>
                </a:solidFill>
              </a:rPr>
              <a:t>Ramulator</a:t>
            </a:r>
            <a:r>
              <a:rPr lang="en-US" dirty="0" smtClean="0">
                <a:solidFill>
                  <a:srgbClr val="0000FF"/>
                </a:solidFill>
              </a:rPr>
              <a:t> – Fast and Extensible DRAM Simulator</a:t>
            </a:r>
          </a:p>
          <a:p>
            <a:pPr lvl="1"/>
            <a:r>
              <a:rPr lang="en-US" dirty="0" smtClean="0">
                <a:hlinkClick r:id="rId3"/>
              </a:rPr>
              <a:t>https</a:t>
            </a:r>
            <a:r>
              <a:rPr lang="en-US" dirty="0">
                <a:hlinkClick r:id="rId3"/>
              </a:rPr>
              <a:t>://github.com/CMU-SAFARI/ramulator</a:t>
            </a:r>
            <a:r>
              <a:rPr lang="en-US" dirty="0"/>
              <a:t> </a:t>
            </a:r>
            <a:endParaRPr lang="en-US" dirty="0" smtClean="0"/>
          </a:p>
          <a:p>
            <a:r>
              <a:rPr lang="en-US" dirty="0" err="1" smtClean="0">
                <a:solidFill>
                  <a:srgbClr val="0000FF"/>
                </a:solidFill>
              </a:rPr>
              <a:t>MemSim</a:t>
            </a:r>
            <a:r>
              <a:rPr lang="en-US" dirty="0" smtClean="0">
                <a:solidFill>
                  <a:srgbClr val="0000FF"/>
                </a:solidFill>
              </a:rPr>
              <a:t> </a:t>
            </a:r>
          </a:p>
          <a:p>
            <a:pPr lvl="1"/>
            <a:r>
              <a:rPr lang="en-US" dirty="0">
                <a:hlinkClick r:id="rId4"/>
              </a:rPr>
              <a:t>https://github.com/CMU-SAFARI/</a:t>
            </a:r>
            <a:r>
              <a:rPr lang="en-US" dirty="0" smtClean="0">
                <a:hlinkClick r:id="rId4"/>
              </a:rPr>
              <a:t>memsim</a:t>
            </a:r>
            <a:r>
              <a:rPr lang="en-US" dirty="0" smtClean="0"/>
              <a:t> </a:t>
            </a:r>
          </a:p>
          <a:p>
            <a:r>
              <a:rPr lang="en-US" dirty="0" err="1" smtClean="0">
                <a:solidFill>
                  <a:srgbClr val="0000FF"/>
                </a:solidFill>
              </a:rPr>
              <a:t>NOCulator</a:t>
            </a:r>
            <a:endParaRPr lang="en-US" dirty="0" smtClean="0">
              <a:solidFill>
                <a:srgbClr val="0000FF"/>
              </a:solidFill>
            </a:endParaRPr>
          </a:p>
          <a:p>
            <a:pPr lvl="1"/>
            <a:r>
              <a:rPr lang="en-US" dirty="0">
                <a:hlinkClick r:id="rId5"/>
              </a:rPr>
              <a:t>https://github.com/CMU-SAFARI/</a:t>
            </a:r>
            <a:r>
              <a:rPr lang="en-US" dirty="0" smtClean="0">
                <a:hlinkClick r:id="rId5"/>
              </a:rPr>
              <a:t>NOCulator</a:t>
            </a:r>
            <a:r>
              <a:rPr lang="en-US" dirty="0" smtClean="0"/>
              <a:t> </a:t>
            </a:r>
          </a:p>
          <a:p>
            <a:r>
              <a:rPr lang="en-US" dirty="0" smtClean="0">
                <a:solidFill>
                  <a:srgbClr val="0000FF"/>
                </a:solidFill>
              </a:rPr>
              <a:t>DRAM Error Model</a:t>
            </a:r>
          </a:p>
          <a:p>
            <a:pPr lvl="1"/>
            <a:r>
              <a:rPr lang="en-US" dirty="0">
                <a:hlinkClick r:id="rId6"/>
              </a:rPr>
              <a:t>http://www.ece.cmu.edu/~safari/tools/memerr/</a:t>
            </a:r>
            <a:r>
              <a:rPr lang="en-US" dirty="0" smtClean="0">
                <a:hlinkClick r:id="rId6"/>
              </a:rPr>
              <a:t>index.html</a:t>
            </a:r>
            <a:r>
              <a:rPr lang="en-US" dirty="0" smtClean="0"/>
              <a:t> </a:t>
            </a:r>
          </a:p>
          <a:p>
            <a:pPr lvl="1"/>
            <a:endParaRPr lang="en-US" sz="1200" dirty="0" smtClean="0"/>
          </a:p>
          <a:p>
            <a:r>
              <a:rPr lang="en-US" dirty="0" smtClean="0">
                <a:solidFill>
                  <a:srgbClr val="FF0000"/>
                </a:solidFill>
              </a:rPr>
              <a:t>Other open-source software from my group</a:t>
            </a:r>
          </a:p>
          <a:p>
            <a:pPr lvl="1"/>
            <a:r>
              <a:rPr lang="en-US" dirty="0">
                <a:hlinkClick r:id="rId7"/>
              </a:rPr>
              <a:t>https://github.com/CMU-SAFARI</a:t>
            </a:r>
            <a:r>
              <a:rPr lang="en-US" dirty="0" smtClean="0">
                <a:hlinkClick r:id="rId7"/>
              </a:rPr>
              <a:t>/</a:t>
            </a:r>
            <a:r>
              <a:rPr lang="en-US" dirty="0" smtClean="0"/>
              <a:t> </a:t>
            </a:r>
          </a:p>
          <a:p>
            <a:pPr lvl="1"/>
            <a:r>
              <a:rPr lang="en-US" dirty="0">
                <a:hlinkClick r:id="rId8"/>
              </a:rPr>
              <a:t>http://www.ece.cmu.edu/~safari/</a:t>
            </a:r>
            <a:r>
              <a:rPr lang="en-US" dirty="0" smtClean="0">
                <a:hlinkClick r:id="rId8"/>
              </a:rPr>
              <a:t>tools.html</a:t>
            </a:r>
            <a:r>
              <a:rPr lang="en-US" dirty="0" smtClean="0"/>
              <a:t> </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431</a:t>
            </a:fld>
            <a:endParaRPr lang="en-US"/>
          </a:p>
        </p:txBody>
      </p:sp>
    </p:spTree>
    <p:extLst>
      <p:ext uri="{BB962C8B-B14F-4D97-AF65-F5344CB8AC3E}">
        <p14:creationId xmlns:p14="http://schemas.microsoft.com/office/powerpoint/2010/main" val="667089601"/>
      </p:ext>
    </p:extLst>
  </p:cSld>
  <p:clrMapOvr>
    <a:masterClrMapping/>
  </p:clrMapOvr>
  <p:transition/>
  <p:timing>
    <p:tnLst>
      <p:par>
        <p:cTn id="1" dur="indefinite" restart="never" nodeType="tmRoot"/>
      </p:par>
    </p:tn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12776"/>
            <a:ext cx="7924800" cy="1752600"/>
          </a:xfrm>
        </p:spPr>
        <p:txBody>
          <a:bodyPr/>
          <a:lstStyle/>
          <a:p>
            <a:r>
              <a:rPr lang="en-US" sz="4000" dirty="0" err="1" smtClean="0"/>
              <a:t>Ramulator</a:t>
            </a:r>
            <a:r>
              <a:rPr lang="en-US" sz="4000" dirty="0" smtClean="0"/>
              <a:t>: A Fast and Extensible DRAM Simulator </a:t>
            </a:r>
            <a:br>
              <a:rPr lang="en-US" sz="4000" dirty="0" smtClean="0"/>
            </a:br>
            <a:r>
              <a:rPr lang="en-US" sz="4000" dirty="0"/>
              <a:t>	</a:t>
            </a:r>
            <a:r>
              <a:rPr lang="en-US" sz="3000" b="1" dirty="0" smtClean="0"/>
              <a:t>[IEEE Comp Arch Letters’15]</a:t>
            </a:r>
            <a:endParaRPr lang="en-US" sz="3000" b="1"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432</a:t>
            </a:fld>
            <a:endParaRPr lang="en-US"/>
          </a:p>
        </p:txBody>
      </p:sp>
    </p:spTree>
    <p:extLst>
      <p:ext uri="{BB962C8B-B14F-4D97-AF65-F5344CB8AC3E}">
        <p14:creationId xmlns:p14="http://schemas.microsoft.com/office/powerpoint/2010/main" val="392828065"/>
      </p:ext>
    </p:extLst>
  </p:cSld>
  <p:clrMapOvr>
    <a:masterClrMapping/>
  </p:clrMapOvr>
  <p:transition/>
  <p:timing>
    <p:tnLst>
      <p:par>
        <p:cTn id="1" dur="indefinite" restart="never" nodeType="tmRoot"/>
      </p:par>
    </p:tn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Ramulator</a:t>
            </a:r>
            <a:r>
              <a:rPr lang="en-US" dirty="0" smtClean="0"/>
              <a:t> Motivation</a:t>
            </a:r>
            <a:endParaRPr lang="en-US" dirty="0"/>
          </a:p>
        </p:txBody>
      </p:sp>
      <p:sp>
        <p:nvSpPr>
          <p:cNvPr id="3" name="Content Placeholder 2"/>
          <p:cNvSpPr>
            <a:spLocks noGrp="1"/>
          </p:cNvSpPr>
          <p:nvPr>
            <p:ph idx="1"/>
          </p:nvPr>
        </p:nvSpPr>
        <p:spPr/>
        <p:txBody>
          <a:bodyPr/>
          <a:lstStyle/>
          <a:p>
            <a:r>
              <a:rPr lang="en-US" sz="2000" dirty="0" smtClean="0"/>
              <a:t>DRAM and Memory Controller landscape is changing</a:t>
            </a:r>
          </a:p>
          <a:p>
            <a:r>
              <a:rPr lang="en-US" sz="2000" dirty="0" smtClean="0"/>
              <a:t>Many new and upcoming standards</a:t>
            </a:r>
          </a:p>
          <a:p>
            <a:r>
              <a:rPr lang="en-US" sz="2000" dirty="0" smtClean="0"/>
              <a:t>Many new controller designs</a:t>
            </a:r>
          </a:p>
          <a:p>
            <a:r>
              <a:rPr lang="en-US" sz="2000" dirty="0" smtClean="0"/>
              <a:t>A fast and easy-to-extend simulator is very much needed</a:t>
            </a:r>
            <a:endParaRPr lang="en-US" sz="2000"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433</a:t>
            </a:fld>
            <a:endParaRPr lang="en-US"/>
          </a:p>
        </p:txBody>
      </p:sp>
      <p:pic>
        <p:nvPicPr>
          <p:cNvPr id="5" name="Picture 4"/>
          <p:cNvPicPr>
            <a:picLocks noChangeAspect="1"/>
          </p:cNvPicPr>
          <p:nvPr/>
        </p:nvPicPr>
        <p:blipFill>
          <a:blip r:embed="rId2"/>
          <a:stretch>
            <a:fillRect/>
          </a:stretch>
        </p:blipFill>
        <p:spPr>
          <a:xfrm>
            <a:off x="755576" y="2708920"/>
            <a:ext cx="7315200" cy="4064000"/>
          </a:xfrm>
          <a:prstGeom prst="rect">
            <a:avLst/>
          </a:prstGeom>
        </p:spPr>
      </p:pic>
    </p:spTree>
    <p:extLst>
      <p:ext uri="{BB962C8B-B14F-4D97-AF65-F5344CB8AC3E}">
        <p14:creationId xmlns:p14="http://schemas.microsoft.com/office/powerpoint/2010/main" val="896557577"/>
      </p:ext>
    </p:extLst>
  </p:cSld>
  <p:clrMapOvr>
    <a:masterClrMapping/>
  </p:clrMapOvr>
  <p:transition/>
  <p:timing>
    <p:tnLst>
      <p:par>
        <p:cTn id="1" dur="indefinite" restart="never" nodeType="tmRoot"/>
      </p:par>
    </p:tnLst>
  </p:timing>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Ramulator</a:t>
            </a:r>
            <a:r>
              <a:rPr lang="en-US" dirty="0" smtClean="0"/>
              <a:t> </a:t>
            </a:r>
            <a:endParaRPr lang="en-US" dirty="0"/>
          </a:p>
        </p:txBody>
      </p:sp>
      <p:sp>
        <p:nvSpPr>
          <p:cNvPr id="3" name="Content Placeholder 2"/>
          <p:cNvSpPr>
            <a:spLocks noGrp="1"/>
          </p:cNvSpPr>
          <p:nvPr>
            <p:ph idx="1"/>
          </p:nvPr>
        </p:nvSpPr>
        <p:spPr/>
        <p:txBody>
          <a:bodyPr/>
          <a:lstStyle/>
          <a:p>
            <a:r>
              <a:rPr lang="en-US" dirty="0" smtClean="0"/>
              <a:t>Provides out-of-the box support for many DRAM standards:</a:t>
            </a:r>
          </a:p>
          <a:p>
            <a:pPr lvl="1"/>
            <a:r>
              <a:rPr lang="en-US" dirty="0" smtClean="0"/>
              <a:t>DDR3</a:t>
            </a:r>
            <a:r>
              <a:rPr lang="en-US" dirty="0"/>
              <a:t>/4, LPDDR3/4, GDDR5, WIO1/2, HBM, </a:t>
            </a:r>
            <a:r>
              <a:rPr lang="en-US" dirty="0" smtClean="0"/>
              <a:t>plus new proposals </a:t>
            </a:r>
            <a:r>
              <a:rPr lang="en-US" dirty="0"/>
              <a:t>(SALP, AL-DRAM, TLDRAM</a:t>
            </a:r>
            <a:r>
              <a:rPr lang="en-US" dirty="0" smtClean="0"/>
              <a:t>, RowClone</a:t>
            </a:r>
            <a:r>
              <a:rPr lang="en-US" dirty="0"/>
              <a:t>, and SARP</a:t>
            </a:r>
            <a:r>
              <a:rPr lang="en-US" dirty="0" smtClean="0"/>
              <a:t>)</a:t>
            </a:r>
          </a:p>
          <a:p>
            <a:r>
              <a:rPr lang="en-US" dirty="0" smtClean="0"/>
              <a:t>~2.5X faster than fastest open-source simulator</a:t>
            </a:r>
          </a:p>
          <a:p>
            <a:r>
              <a:rPr lang="en-US" dirty="0" smtClean="0"/>
              <a:t>Modular and extensible to different standards</a:t>
            </a:r>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434</a:t>
            </a:fld>
            <a:endParaRPr lang="en-US"/>
          </a:p>
        </p:txBody>
      </p:sp>
      <p:pic>
        <p:nvPicPr>
          <p:cNvPr id="5" name="Picture 4"/>
          <p:cNvPicPr>
            <a:picLocks noChangeAspect="1"/>
          </p:cNvPicPr>
          <p:nvPr/>
        </p:nvPicPr>
        <p:blipFill>
          <a:blip r:embed="rId2"/>
          <a:stretch>
            <a:fillRect/>
          </a:stretch>
        </p:blipFill>
        <p:spPr>
          <a:xfrm>
            <a:off x="827584" y="3501008"/>
            <a:ext cx="7073900" cy="2654300"/>
          </a:xfrm>
          <a:prstGeom prst="rect">
            <a:avLst/>
          </a:prstGeom>
        </p:spPr>
      </p:pic>
    </p:spTree>
    <p:extLst>
      <p:ext uri="{BB962C8B-B14F-4D97-AF65-F5344CB8AC3E}">
        <p14:creationId xmlns:p14="http://schemas.microsoft.com/office/powerpoint/2010/main" val="16979292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600" dirty="0" smtClean="0"/>
              <a:t>Case Study: Comparison of DRAM Standards</a:t>
            </a:r>
            <a:endParaRPr lang="en-US" sz="3600"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435</a:t>
            </a:fld>
            <a:endParaRPr lang="en-US"/>
          </a:p>
        </p:txBody>
      </p:sp>
      <p:pic>
        <p:nvPicPr>
          <p:cNvPr id="5" name="Picture 4"/>
          <p:cNvPicPr>
            <a:picLocks noChangeAspect="1"/>
          </p:cNvPicPr>
          <p:nvPr/>
        </p:nvPicPr>
        <p:blipFill>
          <a:blip r:embed="rId2"/>
          <a:stretch>
            <a:fillRect/>
          </a:stretch>
        </p:blipFill>
        <p:spPr>
          <a:xfrm>
            <a:off x="683568" y="4129360"/>
            <a:ext cx="6997700" cy="2540000"/>
          </a:xfrm>
          <a:prstGeom prst="rect">
            <a:avLst/>
          </a:prstGeom>
        </p:spPr>
      </p:pic>
      <p:pic>
        <p:nvPicPr>
          <p:cNvPr id="6" name="Picture 5"/>
          <p:cNvPicPr>
            <a:picLocks noChangeAspect="1"/>
          </p:cNvPicPr>
          <p:nvPr/>
        </p:nvPicPr>
        <p:blipFill>
          <a:blip r:embed="rId3"/>
          <a:stretch>
            <a:fillRect/>
          </a:stretch>
        </p:blipFill>
        <p:spPr>
          <a:xfrm>
            <a:off x="1043608" y="764704"/>
            <a:ext cx="6985000" cy="3048000"/>
          </a:xfrm>
          <a:prstGeom prst="rect">
            <a:avLst/>
          </a:prstGeom>
        </p:spPr>
      </p:pic>
      <p:sp>
        <p:nvSpPr>
          <p:cNvPr id="8" name="Rectangle 7"/>
          <p:cNvSpPr/>
          <p:nvPr/>
        </p:nvSpPr>
        <p:spPr>
          <a:xfrm>
            <a:off x="7812360" y="4604935"/>
            <a:ext cx="1944216" cy="1200329"/>
          </a:xfrm>
          <a:prstGeom prst="rect">
            <a:avLst/>
          </a:prstGeom>
        </p:spPr>
        <p:txBody>
          <a:bodyPr wrap="square">
            <a:spAutoFit/>
          </a:bodyPr>
          <a:lstStyle/>
          <a:p>
            <a:r>
              <a:rPr lang="en-US" dirty="0">
                <a:solidFill>
                  <a:srgbClr val="000000"/>
                </a:solidFill>
              </a:rPr>
              <a:t>Across 22 workloads, simple CPU model</a:t>
            </a:r>
          </a:p>
        </p:txBody>
      </p:sp>
    </p:spTree>
    <p:extLst>
      <p:ext uri="{BB962C8B-B14F-4D97-AF65-F5344CB8AC3E}">
        <p14:creationId xmlns:p14="http://schemas.microsoft.com/office/powerpoint/2010/main" val="1334825273"/>
      </p:ext>
    </p:extLst>
  </p:cSld>
  <p:clrMapOvr>
    <a:masterClrMapping/>
  </p:clrMapOvr>
  <p:transition/>
  <p:timing>
    <p:tnLst>
      <p:par>
        <p:cTn id="1" dur="indefinite" restart="never" nodeType="tmRoot"/>
      </p:par>
    </p:tn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Ramulator</a:t>
            </a:r>
            <a:r>
              <a:rPr lang="en-US" dirty="0" smtClean="0"/>
              <a:t> Paper and Source Code</a:t>
            </a:r>
            <a:endParaRPr lang="en-US" dirty="0"/>
          </a:p>
        </p:txBody>
      </p:sp>
      <p:sp>
        <p:nvSpPr>
          <p:cNvPr id="3" name="Content Placeholder 2"/>
          <p:cNvSpPr>
            <a:spLocks noGrp="1"/>
          </p:cNvSpPr>
          <p:nvPr>
            <p:ph idx="1"/>
          </p:nvPr>
        </p:nvSpPr>
        <p:spPr/>
        <p:txBody>
          <a:bodyPr/>
          <a:lstStyle/>
          <a:p>
            <a:r>
              <a:rPr lang="en-US" dirty="0"/>
              <a:t>Yoongu Kim, </a:t>
            </a:r>
            <a:r>
              <a:rPr lang="en-US" dirty="0" err="1"/>
              <a:t>Weikun</a:t>
            </a:r>
            <a:r>
              <a:rPr lang="en-US" dirty="0"/>
              <a:t> Yang, and </a:t>
            </a:r>
            <a:r>
              <a:rPr lang="en-US" u="sng" dirty="0"/>
              <a:t>Onur Mutlu</a:t>
            </a:r>
            <a:r>
              <a:rPr lang="en-US" dirty="0"/>
              <a:t>,</a:t>
            </a:r>
            <a:br>
              <a:rPr lang="en-US" dirty="0"/>
            </a:br>
            <a:r>
              <a:rPr lang="en-US" b="1" dirty="0">
                <a:hlinkClick r:id="rId2"/>
              </a:rPr>
              <a:t>"Ramulator: A Fast and Extensible DRAM Simulator"</a:t>
            </a:r>
            <a:r>
              <a:rPr lang="en-US" dirty="0"/>
              <a:t/>
            </a:r>
            <a:br>
              <a:rPr lang="en-US" dirty="0"/>
            </a:br>
            <a:r>
              <a:rPr lang="en-US" i="1" dirty="0">
                <a:hlinkClick r:id="rId3"/>
              </a:rPr>
              <a:t>IEEE Computer Architecture Letters</a:t>
            </a:r>
            <a:r>
              <a:rPr lang="en-US" i="1" dirty="0"/>
              <a:t> (</a:t>
            </a:r>
            <a:r>
              <a:rPr lang="en-US" b="1" i="1" dirty="0"/>
              <a:t>CAL</a:t>
            </a:r>
            <a:r>
              <a:rPr lang="en-US" i="1" dirty="0"/>
              <a:t>)</a:t>
            </a:r>
            <a:r>
              <a:rPr lang="en-US" dirty="0"/>
              <a:t>, March 2015. </a:t>
            </a:r>
            <a:br>
              <a:rPr lang="en-US" dirty="0"/>
            </a:br>
            <a:r>
              <a:rPr lang="en-US" dirty="0"/>
              <a:t>[</a:t>
            </a:r>
            <a:r>
              <a:rPr lang="en-US" dirty="0">
                <a:hlinkClick r:id="rId4"/>
              </a:rPr>
              <a:t>Source Code</a:t>
            </a:r>
            <a:r>
              <a:rPr lang="en-US" dirty="0"/>
              <a:t>] </a:t>
            </a:r>
            <a:endParaRPr lang="en-US" dirty="0" smtClean="0"/>
          </a:p>
          <a:p>
            <a:endParaRPr lang="en-US" dirty="0"/>
          </a:p>
          <a:p>
            <a:r>
              <a:rPr lang="en-US" dirty="0" smtClean="0"/>
              <a:t>Source code is released under the liberal MIT License</a:t>
            </a:r>
          </a:p>
          <a:p>
            <a:pPr lvl="1"/>
            <a:r>
              <a:rPr lang="en-US" dirty="0">
                <a:hlinkClick r:id="rId4"/>
              </a:rPr>
              <a:t>https://github.com/CMU-SAFARI/</a:t>
            </a:r>
            <a:r>
              <a:rPr lang="en-US" dirty="0" smtClean="0">
                <a:hlinkClick r:id="rId4"/>
              </a:rPr>
              <a:t>ramulator</a:t>
            </a:r>
            <a:r>
              <a:rPr lang="en-US" dirty="0" smtClean="0"/>
              <a:t> </a:t>
            </a:r>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436</a:t>
            </a:fld>
            <a:endParaRPr lang="en-US"/>
          </a:p>
        </p:txBody>
      </p:sp>
    </p:spTree>
    <p:extLst>
      <p:ext uri="{BB962C8B-B14F-4D97-AF65-F5344CB8AC3E}">
        <p14:creationId xmlns:p14="http://schemas.microsoft.com/office/powerpoint/2010/main" val="1794186749"/>
      </p:ext>
    </p:extLst>
  </p:cSld>
  <p:clrMapOvr>
    <a:masterClrMapping/>
  </p:clrMapOvr>
  <p:transition/>
  <p:timing>
    <p:tnLst>
      <p:par>
        <p:cTn id="1" dur="indefinite" restart="never" nodeType="tmRoot"/>
      </p:par>
    </p:tn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Rethinking Memory Architecture</a:t>
            </a:r>
            <a:endParaRPr lang="en-US" dirty="0"/>
          </a:p>
        </p:txBody>
      </p:sp>
      <p:sp>
        <p:nvSpPr>
          <p:cNvPr id="3" name="Content Placeholder 2"/>
          <p:cNvSpPr>
            <a:spLocks noGrp="1"/>
          </p:cNvSpPr>
          <p:nvPr>
            <p:ph idx="1"/>
          </p:nvPr>
        </p:nvSpPr>
        <p:spPr>
          <a:xfrm>
            <a:off x="228600" y="1041648"/>
            <a:ext cx="8610600" cy="5123656"/>
          </a:xfrm>
        </p:spPr>
        <p:txBody>
          <a:bodyPr/>
          <a:lstStyle/>
          <a:p>
            <a:r>
              <a:rPr lang="en-US" dirty="0" smtClean="0"/>
              <a:t>Compute Capable Memory</a:t>
            </a:r>
          </a:p>
          <a:p>
            <a:endParaRPr lang="en-US" sz="2000" dirty="0" smtClean="0"/>
          </a:p>
          <a:p>
            <a:r>
              <a:rPr lang="en-US" dirty="0" smtClean="0"/>
              <a:t>Refresh</a:t>
            </a:r>
          </a:p>
          <a:p>
            <a:endParaRPr lang="en-US" sz="2000" dirty="0" smtClean="0"/>
          </a:p>
          <a:p>
            <a:r>
              <a:rPr lang="en-US" dirty="0" smtClean="0"/>
              <a:t>Reliability</a:t>
            </a:r>
          </a:p>
          <a:p>
            <a:endParaRPr lang="en-US" sz="2000" dirty="0" smtClean="0"/>
          </a:p>
          <a:p>
            <a:r>
              <a:rPr lang="en-US" dirty="0" smtClean="0"/>
              <a:t>Latency</a:t>
            </a:r>
          </a:p>
          <a:p>
            <a:endParaRPr lang="en-US" sz="2000" dirty="0"/>
          </a:p>
          <a:p>
            <a:r>
              <a:rPr lang="en-US" dirty="0" smtClean="0"/>
              <a:t>Bandwidth</a:t>
            </a:r>
          </a:p>
          <a:p>
            <a:endParaRPr lang="en-US" sz="2000" dirty="0"/>
          </a:p>
          <a:p>
            <a:r>
              <a:rPr lang="en-US" dirty="0" smtClean="0"/>
              <a:t>Energy</a:t>
            </a:r>
          </a:p>
          <a:p>
            <a:endParaRPr lang="en-US" sz="2000" dirty="0"/>
          </a:p>
          <a:p>
            <a:r>
              <a:rPr lang="en-US" dirty="0" smtClean="0"/>
              <a:t>Memory Compression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437</a:t>
            </a:fld>
            <a:endParaRPr lang="en-US" altLang="en-US">
              <a:solidFill>
                <a:srgbClr val="000000"/>
              </a:solidFill>
            </a:endParaRPr>
          </a:p>
        </p:txBody>
      </p:sp>
      <p:sp>
        <p:nvSpPr>
          <p:cNvPr id="5" name="Rectangle 4"/>
          <p:cNvSpPr/>
          <p:nvPr/>
        </p:nvSpPr>
        <p:spPr>
          <a:xfrm>
            <a:off x="539552" y="5113406"/>
            <a:ext cx="1224136" cy="43204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18531168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Large DRAM Power in Modern Systems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438</a:t>
            </a:fld>
            <a:endParaRPr lang="en-US" altLang="en-US">
              <a:solidFill>
                <a:srgbClr val="000000"/>
              </a:solidFill>
            </a:endParaRPr>
          </a:p>
        </p:txBody>
      </p:sp>
      <p:pic>
        <p:nvPicPr>
          <p:cNvPr id="13" name="Picture 1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62184" y="2362200"/>
            <a:ext cx="1726130" cy="2326523"/>
          </a:xfrm>
          <a:prstGeom prst="rect">
            <a:avLst/>
          </a:prstGeom>
        </p:spPr>
      </p:pic>
      <p:sp>
        <p:nvSpPr>
          <p:cNvPr id="14" name="TextBox 13"/>
          <p:cNvSpPr txBox="1"/>
          <p:nvPr/>
        </p:nvSpPr>
        <p:spPr>
          <a:xfrm>
            <a:off x="323528" y="4943881"/>
            <a:ext cx="4224811" cy="461665"/>
          </a:xfrm>
          <a:prstGeom prst="rect">
            <a:avLst/>
          </a:prstGeom>
          <a:noFill/>
        </p:spPr>
        <p:txBody>
          <a:bodyPr wrap="none" rtlCol="0">
            <a:spAutoFit/>
          </a:bodyPr>
          <a:lstStyle/>
          <a:p>
            <a:pPr>
              <a:defRPr/>
            </a:pPr>
            <a:r>
              <a:rPr lang="en-US" sz="2400" kern="0" dirty="0">
                <a:solidFill>
                  <a:sysClr val="windowText" lastClr="000000"/>
                </a:solidFill>
              </a:rPr>
              <a:t>&gt;40% in </a:t>
            </a:r>
            <a:r>
              <a:rPr lang="en-US" sz="2400" kern="0" dirty="0" smtClean="0">
                <a:solidFill>
                  <a:sysClr val="windowText" lastClr="000000"/>
                </a:solidFill>
              </a:rPr>
              <a:t>POWER7 (</a:t>
            </a:r>
            <a:r>
              <a:rPr lang="en-US" sz="1600" kern="0" dirty="0" smtClean="0">
                <a:solidFill>
                  <a:sysClr val="windowText" lastClr="000000"/>
                </a:solidFill>
              </a:rPr>
              <a:t>Ware</a:t>
            </a:r>
            <a:r>
              <a:rPr lang="en-US" sz="1600" kern="0" dirty="0">
                <a:solidFill>
                  <a:sysClr val="windowText" lastClr="000000"/>
                </a:solidFill>
              </a:rPr>
              <a:t>+, HPCA’10</a:t>
            </a:r>
            <a:r>
              <a:rPr lang="en-US" sz="2400" kern="0" dirty="0">
                <a:solidFill>
                  <a:sysClr val="windowText" lastClr="000000"/>
                </a:solidFill>
              </a:rPr>
              <a:t>)</a:t>
            </a:r>
          </a:p>
        </p:txBody>
      </p:sp>
      <p:sp>
        <p:nvSpPr>
          <p:cNvPr id="15" name="TextBox 14"/>
          <p:cNvSpPr txBox="1"/>
          <p:nvPr/>
        </p:nvSpPr>
        <p:spPr>
          <a:xfrm>
            <a:off x="4948709" y="4990047"/>
            <a:ext cx="3383106" cy="830997"/>
          </a:xfrm>
          <a:prstGeom prst="rect">
            <a:avLst/>
          </a:prstGeom>
          <a:noFill/>
        </p:spPr>
        <p:txBody>
          <a:bodyPr wrap="none" rtlCol="0">
            <a:spAutoFit/>
          </a:bodyPr>
          <a:lstStyle/>
          <a:p>
            <a:pPr marL="0" lvl="1">
              <a:defRPr/>
            </a:pPr>
            <a:r>
              <a:rPr lang="en-US" sz="2400" kern="0" dirty="0">
                <a:solidFill>
                  <a:sysClr val="windowText" lastClr="000000"/>
                </a:solidFill>
              </a:rPr>
              <a:t>&gt;40% in </a:t>
            </a:r>
            <a:r>
              <a:rPr lang="en-US" sz="2400" kern="0" dirty="0" smtClean="0">
                <a:solidFill>
                  <a:sysClr val="windowText" lastClr="000000"/>
                </a:solidFill>
              </a:rPr>
              <a:t>GPU </a:t>
            </a:r>
            <a:r>
              <a:rPr lang="en-US" sz="2400" kern="0" dirty="0">
                <a:solidFill>
                  <a:sysClr val="windowText" lastClr="000000"/>
                </a:solidFill>
              </a:rPr>
              <a:t>(</a:t>
            </a:r>
            <a:r>
              <a:rPr lang="en-US" sz="1600" kern="0" dirty="0">
                <a:solidFill>
                  <a:sysClr val="windowText" lastClr="000000"/>
                </a:solidFill>
              </a:rPr>
              <a:t>Paul+, ISCA’15</a:t>
            </a:r>
            <a:r>
              <a:rPr lang="en-US" sz="2400" kern="0" dirty="0">
                <a:solidFill>
                  <a:sysClr val="windowText" lastClr="000000"/>
                </a:solidFill>
              </a:rPr>
              <a:t>)</a:t>
            </a:r>
          </a:p>
          <a:p>
            <a:pPr>
              <a:defRPr/>
            </a:pPr>
            <a:endParaRPr lang="en-US" sz="2400" kern="0" dirty="0">
              <a:solidFill>
                <a:sysClr val="windowText" lastClr="000000"/>
              </a:solidFill>
            </a:endParaRPr>
          </a:p>
        </p:txBody>
      </p:sp>
      <p:pic>
        <p:nvPicPr>
          <p:cNvPr id="16" name="Picture 1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808795" y="3039778"/>
            <a:ext cx="1785924" cy="1468427"/>
          </a:xfrm>
          <a:prstGeom prst="rect">
            <a:avLst/>
          </a:prstGeom>
        </p:spPr>
      </p:pic>
    </p:spTree>
    <p:extLst>
      <p:ext uri="{BB962C8B-B14F-4D97-AF65-F5344CB8AC3E}">
        <p14:creationId xmlns:p14="http://schemas.microsoft.com/office/powerpoint/2010/main" val="380338631"/>
      </p:ext>
    </p:extLst>
  </p:cSld>
  <p:clrMapOvr>
    <a:masterClrMapping/>
  </p:clrMapOvr>
  <p:transition/>
  <p:timing>
    <p:tnLst>
      <p:par>
        <p:cTn id="1" dur="indefinite" restart="never" nodeType="tmRoot"/>
      </p:par>
    </p:tn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Why Is Power Large?</a:t>
            </a:r>
            <a:endParaRPr lang="en-US" dirty="0"/>
          </a:p>
        </p:txBody>
      </p:sp>
      <p:sp>
        <p:nvSpPr>
          <p:cNvPr id="3" name="Content Placeholder 2"/>
          <p:cNvSpPr>
            <a:spLocks noGrp="1"/>
          </p:cNvSpPr>
          <p:nvPr>
            <p:ph idx="1"/>
          </p:nvPr>
        </p:nvSpPr>
        <p:spPr>
          <a:xfrm>
            <a:off x="228600" y="1124744"/>
            <a:ext cx="8610600" cy="4876800"/>
          </a:xfrm>
        </p:spPr>
        <p:txBody>
          <a:bodyPr/>
          <a:lstStyle/>
          <a:p>
            <a:r>
              <a:rPr lang="en-US" dirty="0" smtClean="0">
                <a:solidFill>
                  <a:srgbClr val="0000FF"/>
                </a:solidFill>
              </a:rPr>
              <a:t>Design of DRAM </a:t>
            </a:r>
            <a:r>
              <a:rPr lang="en-US" dirty="0" err="1" smtClean="0">
                <a:solidFill>
                  <a:srgbClr val="0000FF"/>
                </a:solidFill>
              </a:rPr>
              <a:t>uArchitecture</a:t>
            </a:r>
            <a:endParaRPr lang="en-US" dirty="0" smtClean="0">
              <a:solidFill>
                <a:srgbClr val="0000FF"/>
              </a:solidFill>
            </a:endParaRPr>
          </a:p>
          <a:p>
            <a:pPr lvl="1"/>
            <a:r>
              <a:rPr lang="en-US" dirty="0" smtClean="0"/>
              <a:t>A lot of waste (granularity, latency, </a:t>
            </a:r>
            <a:r>
              <a:rPr lang="is-IS" dirty="0" smtClean="0"/>
              <a:t>…)</a:t>
            </a:r>
            <a:endParaRPr lang="en-US" dirty="0" smtClean="0"/>
          </a:p>
          <a:p>
            <a:pPr lvl="1"/>
            <a:endParaRPr lang="en-US" dirty="0" smtClean="0"/>
          </a:p>
          <a:p>
            <a:r>
              <a:rPr lang="en-US" dirty="0" smtClean="0">
                <a:solidFill>
                  <a:srgbClr val="0000FF"/>
                </a:solidFill>
              </a:rPr>
              <a:t>High Voltage</a:t>
            </a:r>
          </a:p>
          <a:p>
            <a:pPr lvl="1"/>
            <a:r>
              <a:rPr lang="en-US" dirty="0" smtClean="0"/>
              <a:t>Can we scale it down reliably?</a:t>
            </a:r>
          </a:p>
          <a:p>
            <a:endParaRPr lang="en-US" dirty="0" smtClean="0"/>
          </a:p>
          <a:p>
            <a:r>
              <a:rPr lang="en-US" dirty="0" smtClean="0">
                <a:solidFill>
                  <a:srgbClr val="0000FF"/>
                </a:solidFill>
              </a:rPr>
              <a:t>High Frequency</a:t>
            </a:r>
          </a:p>
          <a:p>
            <a:pPr lvl="1"/>
            <a:r>
              <a:rPr lang="en-US" dirty="0" smtClean="0"/>
              <a:t>Can we scale it down with low performance impact?</a:t>
            </a:r>
          </a:p>
          <a:p>
            <a:pPr lvl="1"/>
            <a:endParaRPr lang="en-US" dirty="0"/>
          </a:p>
          <a:p>
            <a:r>
              <a:rPr lang="en-US" dirty="0" smtClean="0">
                <a:solidFill>
                  <a:srgbClr val="0000FF"/>
                </a:solidFill>
              </a:rPr>
              <a:t>DRAM Refresh</a:t>
            </a:r>
          </a:p>
          <a:p>
            <a:endParaRPr lang="en-US" dirty="0">
              <a:solidFill>
                <a:srgbClr val="0000FF"/>
              </a:solidFill>
            </a:endParaRPr>
          </a:p>
          <a:p>
            <a:r>
              <a:rPr lang="is-IS" dirty="0" smtClean="0">
                <a:solidFill>
                  <a:srgbClr val="0000FF"/>
                </a:solidFill>
              </a:rPr>
              <a:t>…</a:t>
            </a:r>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439</a:t>
            </a:fld>
            <a:endParaRPr lang="en-US" altLang="en-US">
              <a:solidFill>
                <a:srgbClr val="000000"/>
              </a:solidFill>
            </a:endParaRPr>
          </a:p>
        </p:txBody>
      </p:sp>
    </p:spTree>
    <p:extLst>
      <p:ext uri="{BB962C8B-B14F-4D97-AF65-F5344CB8AC3E}">
        <p14:creationId xmlns:p14="http://schemas.microsoft.com/office/powerpoint/2010/main" val="1440037745"/>
      </p:ext>
    </p:extLst>
  </p:cSld>
  <p:clrMapOvr>
    <a:masterClrMapping/>
  </p:clrMapOvr>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81000" y="1066800"/>
            <a:ext cx="8382000" cy="5638800"/>
          </a:xfrm>
        </p:spPr>
        <p:txBody>
          <a:bodyPr/>
          <a:lstStyle/>
          <a:p>
            <a:pPr marL="0" indent="0">
              <a:buNone/>
            </a:pPr>
            <a:endParaRPr lang="en-US" i="1" dirty="0"/>
          </a:p>
          <a:p>
            <a:pPr marL="0" indent="0">
              <a:buNone/>
            </a:pPr>
            <a:endParaRPr lang="en-US" i="1" dirty="0" smtClean="0"/>
          </a:p>
          <a:p>
            <a:pPr marL="0" indent="0">
              <a:buNone/>
            </a:pPr>
            <a:endParaRPr lang="en-US" i="1" dirty="0"/>
          </a:p>
          <a:p>
            <a:pPr marL="0" indent="0">
              <a:buNone/>
            </a:pPr>
            <a:endParaRPr lang="en-US" i="1" dirty="0" smtClean="0"/>
          </a:p>
          <a:p>
            <a:pPr marL="0" indent="0">
              <a:buNone/>
            </a:pPr>
            <a:endParaRPr lang="en-US" i="1" dirty="0"/>
          </a:p>
          <a:p>
            <a:pPr marL="0" indent="0">
              <a:buNone/>
            </a:pPr>
            <a:endParaRPr lang="en-US" sz="2400" i="1" dirty="0" smtClean="0">
              <a:solidFill>
                <a:srgbClr val="FF0000"/>
              </a:solidFill>
            </a:endParaRPr>
          </a:p>
          <a:p>
            <a:endParaRPr lang="en-US" sz="3200" b="1" i="1" dirty="0" smtClean="0">
              <a:solidFill>
                <a:srgbClr val="FF0000"/>
              </a:solidFill>
            </a:endParaRPr>
          </a:p>
          <a:p>
            <a:pPr marL="0" indent="0" algn="ctr">
              <a:buNone/>
            </a:pPr>
            <a:r>
              <a:rPr lang="en-US" sz="3200" b="1" dirty="0" smtClean="0">
                <a:solidFill>
                  <a:srgbClr val="FF0000"/>
                </a:solidFill>
              </a:rPr>
              <a:t>A </a:t>
            </a:r>
            <a:r>
              <a:rPr lang="en-US" sz="3200" b="1" dirty="0">
                <a:solidFill>
                  <a:srgbClr val="FF0000"/>
                </a:solidFill>
              </a:rPr>
              <a:t>real reliability &amp; security issue </a:t>
            </a:r>
          </a:p>
        </p:txBody>
      </p:sp>
      <p:graphicFrame>
        <p:nvGraphicFramePr>
          <p:cNvPr id="4" name="Content Placeholder 4"/>
          <p:cNvGraphicFramePr>
            <a:graphicFrameLocks/>
          </p:cNvGraphicFramePr>
          <p:nvPr>
            <p:extLst/>
          </p:nvPr>
        </p:nvGraphicFramePr>
        <p:xfrm>
          <a:off x="761999" y="1143000"/>
          <a:ext cx="7620002" cy="3200400"/>
        </p:xfrm>
        <a:graphic>
          <a:graphicData uri="http://schemas.openxmlformats.org/drawingml/2006/table">
            <a:tbl>
              <a:tblPr>
                <a:tableStyleId>{9D7B26C5-4107-4FEC-AEDC-1716B250A1EF}</a:tableStyleId>
              </a:tblPr>
              <a:tblGrid>
                <a:gridCol w="3736732"/>
                <a:gridCol w="1597269"/>
                <a:gridCol w="2286001"/>
              </a:tblGrid>
              <a:tr h="640080">
                <a:tc>
                  <a:txBody>
                    <a:bodyPr/>
                    <a:lstStyle/>
                    <a:p>
                      <a:pPr algn="ctr"/>
                      <a:r>
                        <a:rPr lang="en-US" sz="3200" b="1" dirty="0" smtClean="0">
                          <a:solidFill>
                            <a:schemeClr val="bg1"/>
                          </a:solidFill>
                          <a:latin typeface="+mj-lt"/>
                        </a:rPr>
                        <a:t>CPU Architecture</a:t>
                      </a:r>
                      <a:endParaRPr lang="en-US" sz="3200" b="1" dirty="0">
                        <a:solidFill>
                          <a:schemeClr val="bg1"/>
                        </a:solidFill>
                        <a:latin typeface="+mj-lt"/>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algn="ctr"/>
                      <a:r>
                        <a:rPr lang="en-US" sz="3200" b="1" dirty="0" smtClean="0">
                          <a:solidFill>
                            <a:schemeClr val="bg1"/>
                          </a:solidFill>
                          <a:latin typeface="+mj-lt"/>
                          <a:cs typeface="Courier New" panose="02070309020205020404" pitchFamily="49" charset="0"/>
                        </a:rPr>
                        <a:t>Errors</a:t>
                      </a:r>
                      <a:endParaRPr lang="en-US" sz="2800" b="1" dirty="0">
                        <a:solidFill>
                          <a:schemeClr val="bg1"/>
                        </a:solidFill>
                        <a:latin typeface="Courier New" panose="02070309020205020404" pitchFamily="49" charset="0"/>
                        <a:cs typeface="Courier New" panose="02070309020205020404" pitchFamily="49"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algn="ctr"/>
                      <a:r>
                        <a:rPr lang="en-US" sz="3200" b="1" smtClean="0">
                          <a:solidFill>
                            <a:schemeClr val="bg1"/>
                          </a:solidFill>
                          <a:latin typeface="+mj-lt"/>
                        </a:rPr>
                        <a:t>Access-Rate</a:t>
                      </a:r>
                      <a:endParaRPr lang="en-US" sz="3200" b="1">
                        <a:solidFill>
                          <a:schemeClr val="bg1"/>
                        </a:solidFill>
                        <a:latin typeface="+mj-lt"/>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r>
              <a:tr h="640080">
                <a:tc>
                  <a:txBody>
                    <a:bodyPr/>
                    <a:lstStyle/>
                    <a:p>
                      <a:r>
                        <a:rPr lang="en-US" sz="2800" b="0" smtClean="0">
                          <a:solidFill>
                            <a:schemeClr val="tx1"/>
                          </a:solidFill>
                          <a:latin typeface="+mj-lt"/>
                        </a:rPr>
                        <a:t>Intel Haswell (2013)</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22.9K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12.3M/sec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Intel Ivy</a:t>
                      </a:r>
                      <a:r>
                        <a:rPr lang="en-US" sz="2800" b="0" baseline="0" smtClean="0">
                          <a:solidFill>
                            <a:schemeClr val="tx1"/>
                          </a:solidFill>
                          <a:latin typeface="+mj-lt"/>
                        </a:rPr>
                        <a:t> Bridge (2012)</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20.7K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11.7M/sec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Intel Sandy Bridge (2011)</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16.1K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11.6M/sec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AMD</a:t>
                      </a:r>
                      <a:r>
                        <a:rPr lang="en-US" sz="2800" b="0" baseline="0" smtClean="0">
                          <a:solidFill>
                            <a:schemeClr val="tx1"/>
                          </a:solidFill>
                          <a:latin typeface="+mj-lt"/>
                        </a:rPr>
                        <a:t> Piledriver (2012)</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59</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dirty="0" smtClean="0">
                          <a:latin typeface="Cambria" panose="02040503050406030204" pitchFamily="18" charset="0"/>
                        </a:rPr>
                        <a:t>6.1M/sec</a:t>
                      </a:r>
                      <a:endParaRPr lang="en-US" sz="2800" dirty="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44</a:t>
            </a:fld>
            <a:endParaRPr lang="en-US">
              <a:solidFill>
                <a:prstClr val="black">
                  <a:tint val="75000"/>
                </a:prstClr>
              </a:solidFill>
            </a:endParaRPr>
          </a:p>
        </p:txBody>
      </p:sp>
      <p:sp>
        <p:nvSpPr>
          <p:cNvPr id="7" name="Rectangle 6"/>
          <p:cNvSpPr/>
          <p:nvPr/>
        </p:nvSpPr>
        <p:spPr>
          <a:xfrm>
            <a:off x="107504" y="6239053"/>
            <a:ext cx="8242270" cy="646331"/>
          </a:xfrm>
          <a:prstGeom prst="rect">
            <a:avLst/>
          </a:prstGeom>
        </p:spPr>
        <p:txBody>
          <a:bodyPr wrap="square">
            <a:spAutoFit/>
          </a:bodyPr>
          <a:lstStyle/>
          <a:p>
            <a:r>
              <a:rPr lang="en-US" dirty="0">
                <a:solidFill>
                  <a:prstClr val="black"/>
                </a:solidFill>
                <a:latin typeface="Tahoma" charset="0"/>
                <a:ea typeface="ＭＳ Ｐゴシック" charset="0"/>
                <a:cs typeface="ＭＳ Ｐゴシック" charset="0"/>
              </a:rPr>
              <a:t>Kim+, “</a:t>
            </a:r>
            <a:r>
              <a:rPr lang="en-US" dirty="0">
                <a:solidFill>
                  <a:srgbClr val="0000FF"/>
                </a:solidFill>
              </a:rPr>
              <a:t>Flipping Bits in Memory Without Accessing Them: An Experimental Study of DRAM Disturbance Errors</a:t>
            </a:r>
            <a:r>
              <a:rPr lang="en-US" dirty="0">
                <a:solidFill>
                  <a:prstClr val="black"/>
                </a:solidFill>
                <a:latin typeface="Tahoma" charset="0"/>
                <a:ea typeface="ＭＳ Ｐゴシック" charset="0"/>
                <a:cs typeface="ＭＳ Ｐゴシック" charset="0"/>
              </a:rPr>
              <a:t>,” ISCA 2014.</a:t>
            </a:r>
          </a:p>
        </p:txBody>
      </p:sp>
      <p:sp>
        <p:nvSpPr>
          <p:cNvPr id="8" name="Title 1"/>
          <p:cNvSpPr>
            <a:spLocks noGrp="1"/>
          </p:cNvSpPr>
          <p:nvPr>
            <p:ph type="title"/>
          </p:nvPr>
        </p:nvSpPr>
        <p:spPr>
          <a:xfrm>
            <a:off x="228600" y="-14064"/>
            <a:ext cx="8610600" cy="1066800"/>
          </a:xfrm>
        </p:spPr>
        <p:txBody>
          <a:bodyPr/>
          <a:lstStyle/>
          <a:p>
            <a:r>
              <a:rPr lang="en-US" sz="4400" b="0" dirty="0" smtClean="0">
                <a:solidFill>
                  <a:srgbClr val="1A5712"/>
                </a:solidFill>
                <a:latin typeface="Garamond" charset="0"/>
                <a:ea typeface="ＭＳ Ｐゴシック" charset="0"/>
                <a:cs typeface="ＭＳ Ｐゴシック" charset="0"/>
              </a:rPr>
              <a:t>Observed Errors in Real Systems</a:t>
            </a:r>
            <a:endParaRPr lang="en-US" sz="4400" b="0" dirty="0">
              <a:solidFill>
                <a:srgbClr val="1A5712"/>
              </a:solidFill>
              <a:latin typeface="Garamond" charset="0"/>
              <a:ea typeface="ＭＳ Ｐゴシック" charset="0"/>
              <a:cs typeface="ＭＳ Ｐゴシック" charset="0"/>
            </a:endParaRPr>
          </a:p>
        </p:txBody>
      </p:sp>
    </p:spTree>
    <p:extLst>
      <p:ext uri="{BB962C8B-B14F-4D97-AF65-F5344CB8AC3E}">
        <p14:creationId xmlns:p14="http://schemas.microsoft.com/office/powerpoint/2010/main" val="9034671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Memory Dynamic Voltage/Freq. Scaling</a:t>
            </a:r>
            <a:endParaRPr lang="en-US" dirty="0"/>
          </a:p>
        </p:txBody>
      </p:sp>
      <p:sp>
        <p:nvSpPr>
          <p:cNvPr id="3" name="Content Placeholder 2"/>
          <p:cNvSpPr>
            <a:spLocks noGrp="1"/>
          </p:cNvSpPr>
          <p:nvPr>
            <p:ph idx="1"/>
          </p:nvPr>
        </p:nvSpPr>
        <p:spPr/>
        <p:txBody>
          <a:bodyPr/>
          <a:lstStyle/>
          <a:p>
            <a:r>
              <a:rPr lang="en-US" sz="2000" dirty="0"/>
              <a:t>Howard David, Chris Fallin, Eugene </a:t>
            </a:r>
            <a:r>
              <a:rPr lang="en-US" sz="2000" dirty="0" err="1"/>
              <a:t>Gorbatov</a:t>
            </a:r>
            <a:r>
              <a:rPr lang="en-US" sz="2000" dirty="0"/>
              <a:t>, Ulf R. </a:t>
            </a:r>
            <a:r>
              <a:rPr lang="en-US" sz="2000" dirty="0" err="1"/>
              <a:t>Hanebutte</a:t>
            </a:r>
            <a:r>
              <a:rPr lang="en-US" sz="2000" dirty="0"/>
              <a:t>, and Onur Mutlu,</a:t>
            </a:r>
            <a:br>
              <a:rPr lang="en-US" sz="2000" dirty="0"/>
            </a:br>
            <a:r>
              <a:rPr lang="en-US" sz="2000" b="1" dirty="0">
                <a:hlinkClick r:id="rId2"/>
              </a:rPr>
              <a:t>"Memory Power Management via Dynamic Voltage/Frequency Scaling"</a:t>
            </a:r>
            <a:r>
              <a:rPr lang="en-US" sz="2000" dirty="0"/>
              <a:t/>
            </a:r>
            <a:br>
              <a:rPr lang="en-US" sz="2000" dirty="0"/>
            </a:br>
            <a:r>
              <a:rPr lang="en-US" sz="2000" i="1" dirty="0"/>
              <a:t>Proceedings of the </a:t>
            </a:r>
            <a:r>
              <a:rPr lang="en-US" sz="2000" i="1" dirty="0">
                <a:hlinkClick r:id="rId3"/>
              </a:rPr>
              <a:t>8th International Conference on Autonomic Computing</a:t>
            </a:r>
            <a:r>
              <a:rPr lang="en-US" sz="2000" i="1" dirty="0"/>
              <a:t> (</a:t>
            </a:r>
            <a:r>
              <a:rPr lang="en-US" sz="2000" b="1" i="1" dirty="0"/>
              <a:t>ICAC</a:t>
            </a:r>
            <a:r>
              <a:rPr lang="en-US" sz="2000" i="1" dirty="0"/>
              <a:t>)</a:t>
            </a:r>
            <a:r>
              <a:rPr lang="en-US" sz="2000" dirty="0"/>
              <a:t>, Karlsruhe, Germany, June 2011. </a:t>
            </a:r>
            <a:r>
              <a:rPr lang="en-US" sz="2000" dirty="0">
                <a:hlinkClick r:id="rId4"/>
              </a:rPr>
              <a:t>Slides (pptx)</a:t>
            </a:r>
            <a:r>
              <a:rPr lang="en-US" sz="2000" dirty="0"/>
              <a:t> </a:t>
            </a:r>
            <a:r>
              <a:rPr lang="en-US" sz="2000" dirty="0">
                <a:hlinkClick r:id="rId5"/>
              </a:rPr>
              <a:t>(pdf</a:t>
            </a:r>
            <a:r>
              <a:rPr lang="en-US" sz="2000" dirty="0" smtClean="0">
                <a:hlinkClick r:id="rId5"/>
              </a:rPr>
              <a:t>)</a:t>
            </a:r>
            <a:endParaRPr lang="en-US" sz="2000" dirty="0" smtClean="0"/>
          </a:p>
          <a:p>
            <a:endParaRPr lang="en-US" dirty="0"/>
          </a:p>
          <a:p>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440</a:t>
            </a:fld>
            <a:endParaRPr lang="en-US">
              <a:solidFill>
                <a:srgbClr val="000000"/>
              </a:solidFill>
            </a:endParaRPr>
          </a:p>
        </p:txBody>
      </p:sp>
      <p:pic>
        <p:nvPicPr>
          <p:cNvPr id="5" name="Picture 4"/>
          <p:cNvPicPr>
            <a:picLocks noChangeAspect="1"/>
          </p:cNvPicPr>
          <p:nvPr/>
        </p:nvPicPr>
        <p:blipFill>
          <a:blip r:embed="rId6"/>
          <a:stretch>
            <a:fillRect/>
          </a:stretch>
        </p:blipFill>
        <p:spPr>
          <a:xfrm>
            <a:off x="0" y="4013220"/>
            <a:ext cx="9144000" cy="2728148"/>
          </a:xfrm>
          <a:prstGeom prst="rect">
            <a:avLst/>
          </a:prstGeom>
        </p:spPr>
      </p:pic>
    </p:spTree>
    <p:extLst>
      <p:ext uri="{BB962C8B-B14F-4D97-AF65-F5344CB8AC3E}">
        <p14:creationId xmlns:p14="http://schemas.microsoft.com/office/powerpoint/2010/main" val="5736785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New Memory Architectures</a:t>
            </a:r>
            <a:endParaRPr lang="en-US" dirty="0"/>
          </a:p>
        </p:txBody>
      </p:sp>
      <p:sp>
        <p:nvSpPr>
          <p:cNvPr id="3" name="Content Placeholder 2"/>
          <p:cNvSpPr>
            <a:spLocks noGrp="1"/>
          </p:cNvSpPr>
          <p:nvPr>
            <p:ph idx="1"/>
          </p:nvPr>
        </p:nvSpPr>
        <p:spPr>
          <a:xfrm>
            <a:off x="228600" y="1041648"/>
            <a:ext cx="8610600" cy="5123656"/>
          </a:xfrm>
        </p:spPr>
        <p:txBody>
          <a:bodyPr/>
          <a:lstStyle/>
          <a:p>
            <a:r>
              <a:rPr lang="en-US" dirty="0" smtClean="0"/>
              <a:t>Compute Capable Memory</a:t>
            </a:r>
          </a:p>
          <a:p>
            <a:endParaRPr lang="en-US" sz="2000" dirty="0" smtClean="0"/>
          </a:p>
          <a:p>
            <a:r>
              <a:rPr lang="en-US" dirty="0" smtClean="0"/>
              <a:t>Refresh</a:t>
            </a:r>
          </a:p>
          <a:p>
            <a:endParaRPr lang="en-US" sz="2000" dirty="0" smtClean="0"/>
          </a:p>
          <a:p>
            <a:r>
              <a:rPr lang="en-US" dirty="0" smtClean="0"/>
              <a:t>Reliability</a:t>
            </a:r>
          </a:p>
          <a:p>
            <a:endParaRPr lang="en-US" sz="2000" dirty="0" smtClean="0"/>
          </a:p>
          <a:p>
            <a:r>
              <a:rPr lang="en-US" dirty="0" smtClean="0"/>
              <a:t>Latency</a:t>
            </a:r>
          </a:p>
          <a:p>
            <a:endParaRPr lang="en-US" sz="2000" dirty="0"/>
          </a:p>
          <a:p>
            <a:r>
              <a:rPr lang="en-US" dirty="0" smtClean="0"/>
              <a:t>Bandwidth</a:t>
            </a:r>
          </a:p>
          <a:p>
            <a:endParaRPr lang="en-US" sz="2000" dirty="0"/>
          </a:p>
          <a:p>
            <a:r>
              <a:rPr lang="en-US" dirty="0" smtClean="0"/>
              <a:t>Energy</a:t>
            </a:r>
          </a:p>
          <a:p>
            <a:endParaRPr lang="en-US" sz="2000" dirty="0"/>
          </a:p>
          <a:p>
            <a:r>
              <a:rPr lang="en-US" dirty="0" smtClean="0"/>
              <a:t>Memory Compression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441</a:t>
            </a:fld>
            <a:endParaRPr lang="en-US" altLang="en-US">
              <a:solidFill>
                <a:srgbClr val="000000"/>
              </a:solidFill>
            </a:endParaRPr>
          </a:p>
        </p:txBody>
      </p:sp>
      <p:sp>
        <p:nvSpPr>
          <p:cNvPr id="8" name="Rectangle 7"/>
          <p:cNvSpPr/>
          <p:nvPr/>
        </p:nvSpPr>
        <p:spPr>
          <a:xfrm>
            <a:off x="611560" y="5877272"/>
            <a:ext cx="3096344" cy="43204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17608782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on Memory Compression (I)</a:t>
            </a:r>
            <a:endParaRPr lang="en-US" dirty="0"/>
          </a:p>
        </p:txBody>
      </p:sp>
      <p:sp>
        <p:nvSpPr>
          <p:cNvPr id="3" name="Content Placeholder 2"/>
          <p:cNvSpPr>
            <a:spLocks noGrp="1"/>
          </p:cNvSpPr>
          <p:nvPr>
            <p:ph idx="1"/>
          </p:nvPr>
        </p:nvSpPr>
        <p:spPr>
          <a:xfrm>
            <a:off x="228600" y="980728"/>
            <a:ext cx="8610600" cy="5153025"/>
          </a:xfrm>
        </p:spPr>
        <p:txBody>
          <a:bodyPr/>
          <a:lstStyle/>
          <a:p>
            <a:r>
              <a:rPr lang="en-US" sz="2000" dirty="0"/>
              <a:t>Gennady </a:t>
            </a:r>
            <a:r>
              <a:rPr lang="en-US" sz="2000" dirty="0" err="1"/>
              <a:t>Pekhimenko</a:t>
            </a:r>
            <a:r>
              <a:rPr lang="en-US" sz="2000" dirty="0"/>
              <a:t>, Vivek Seshadri, Onur Mutlu, Philip B. Gibbons, Michael A. </a:t>
            </a:r>
            <a:r>
              <a:rPr lang="en-US" sz="2000" dirty="0" err="1"/>
              <a:t>Kozuch</a:t>
            </a:r>
            <a:r>
              <a:rPr lang="en-US" sz="2000" dirty="0"/>
              <a:t>, and Todd C. </a:t>
            </a:r>
            <a:r>
              <a:rPr lang="en-US" sz="2000" dirty="0" err="1"/>
              <a:t>Mowry</a:t>
            </a:r>
            <a:r>
              <a:rPr lang="en-US" sz="2000" dirty="0"/>
              <a:t>,</a:t>
            </a:r>
            <a:br>
              <a:rPr lang="en-US" sz="2000" dirty="0"/>
            </a:br>
            <a:r>
              <a:rPr lang="en-US" sz="2000" b="1" dirty="0">
                <a:hlinkClick r:id="rId2"/>
              </a:rPr>
              <a:t>"Base-Delta-Immediate Compression: Practical Data Compression for On-Chip Caches"</a:t>
            </a:r>
            <a:r>
              <a:rPr lang="en-US" sz="2000" dirty="0"/>
              <a:t/>
            </a:r>
            <a:br>
              <a:rPr lang="en-US" sz="2000" dirty="0"/>
            </a:br>
            <a:r>
              <a:rPr lang="en-US" sz="2000" i="1" dirty="0"/>
              <a:t>Proceedings of the </a:t>
            </a:r>
            <a:r>
              <a:rPr lang="en-US" sz="2000" i="1" dirty="0">
                <a:hlinkClick r:id="rId3"/>
              </a:rPr>
              <a:t>21st International Conference on Parallel Architectures and Compilation Techniques</a:t>
            </a:r>
            <a:r>
              <a:rPr lang="en-US" sz="2000" i="1" dirty="0"/>
              <a:t> (</a:t>
            </a:r>
            <a:r>
              <a:rPr lang="en-US" sz="2000" b="1" i="1" dirty="0"/>
              <a:t>PACT</a:t>
            </a:r>
            <a:r>
              <a:rPr lang="en-US" sz="2000" i="1" dirty="0"/>
              <a:t>)</a:t>
            </a:r>
            <a:r>
              <a:rPr lang="en-US" sz="2000" dirty="0"/>
              <a:t>, Minneapolis, MN, September 2012. </a:t>
            </a:r>
            <a:r>
              <a:rPr lang="en-US" sz="2000" dirty="0">
                <a:hlinkClick r:id="rId4"/>
              </a:rPr>
              <a:t>Slides (pptx)</a:t>
            </a:r>
            <a:r>
              <a:rPr lang="en-US" sz="2000" dirty="0"/>
              <a:t> </a:t>
            </a:r>
            <a:r>
              <a:rPr lang="en-US" sz="2000" dirty="0">
                <a:hlinkClick r:id="rId5"/>
              </a:rPr>
              <a:t>Source Code</a:t>
            </a:r>
            <a:r>
              <a:rPr lang="en-US" sz="2000" dirty="0"/>
              <a:t> </a:t>
            </a:r>
            <a:endParaRPr lang="en-US" sz="2000" dirty="0" smtClean="0"/>
          </a:p>
          <a:p>
            <a:endParaRPr lang="en-US" sz="2000" dirty="0"/>
          </a:p>
          <a:p>
            <a:endParaRPr lang="en-US" sz="2000"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442</a:t>
            </a:fld>
            <a:endParaRPr lang="en-US">
              <a:solidFill>
                <a:srgbClr val="000000"/>
              </a:solidFill>
            </a:endParaRPr>
          </a:p>
        </p:txBody>
      </p:sp>
      <p:pic>
        <p:nvPicPr>
          <p:cNvPr id="5" name="Picture 4"/>
          <p:cNvPicPr>
            <a:picLocks noChangeAspect="1"/>
          </p:cNvPicPr>
          <p:nvPr/>
        </p:nvPicPr>
        <p:blipFill>
          <a:blip r:embed="rId6"/>
          <a:stretch>
            <a:fillRect/>
          </a:stretch>
        </p:blipFill>
        <p:spPr>
          <a:xfrm>
            <a:off x="-10816" y="3586599"/>
            <a:ext cx="9144000" cy="3298785"/>
          </a:xfrm>
          <a:prstGeom prst="rect">
            <a:avLst/>
          </a:prstGeom>
        </p:spPr>
      </p:pic>
    </p:spTree>
    <p:extLst>
      <p:ext uri="{BB962C8B-B14F-4D97-AF65-F5344CB8AC3E}">
        <p14:creationId xmlns:p14="http://schemas.microsoft.com/office/powerpoint/2010/main" val="6093143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on Memory Compression (II)</a:t>
            </a:r>
            <a:endParaRPr lang="en-US" dirty="0"/>
          </a:p>
        </p:txBody>
      </p:sp>
      <p:sp>
        <p:nvSpPr>
          <p:cNvPr id="3" name="Content Placeholder 2"/>
          <p:cNvSpPr>
            <a:spLocks noGrp="1"/>
          </p:cNvSpPr>
          <p:nvPr>
            <p:ph idx="1"/>
          </p:nvPr>
        </p:nvSpPr>
        <p:spPr>
          <a:xfrm>
            <a:off x="228600" y="980728"/>
            <a:ext cx="8610600" cy="5153025"/>
          </a:xfrm>
        </p:spPr>
        <p:txBody>
          <a:bodyPr/>
          <a:lstStyle/>
          <a:p>
            <a:r>
              <a:rPr lang="en-US" sz="2000" dirty="0"/>
              <a:t>Gennady </a:t>
            </a:r>
            <a:r>
              <a:rPr lang="en-US" sz="2000" dirty="0" err="1"/>
              <a:t>Pekhimenko</a:t>
            </a:r>
            <a:r>
              <a:rPr lang="en-US" sz="2000" dirty="0"/>
              <a:t>, Vivek Seshadri, Yoongu Kim, Hongyi </a:t>
            </a:r>
            <a:r>
              <a:rPr lang="en-US" sz="2000" dirty="0" err="1"/>
              <a:t>Xin</a:t>
            </a:r>
            <a:r>
              <a:rPr lang="en-US" sz="2000" dirty="0"/>
              <a:t>, Onur Mutlu, Michael A. </a:t>
            </a:r>
            <a:r>
              <a:rPr lang="en-US" sz="2000" dirty="0" err="1"/>
              <a:t>Kozuch</a:t>
            </a:r>
            <a:r>
              <a:rPr lang="en-US" sz="2000" dirty="0"/>
              <a:t>, Phillip B. Gibbons, and Todd C. </a:t>
            </a:r>
            <a:r>
              <a:rPr lang="en-US" sz="2000" dirty="0" err="1"/>
              <a:t>Mowry</a:t>
            </a:r>
            <a:r>
              <a:rPr lang="en-US" sz="2000" dirty="0"/>
              <a:t>,</a:t>
            </a:r>
            <a:br>
              <a:rPr lang="en-US" sz="2000" dirty="0"/>
            </a:br>
            <a:r>
              <a:rPr lang="en-US" sz="2000" b="1" dirty="0">
                <a:hlinkClick r:id="rId2"/>
              </a:rPr>
              <a:t>"Linearly Compressed Pages: A Low-Complexity, Low-Latency Main Memory Compression Framework"</a:t>
            </a:r>
            <a:r>
              <a:rPr lang="en-US" sz="2000" dirty="0"/>
              <a:t/>
            </a:r>
            <a:br>
              <a:rPr lang="en-US" sz="2000" dirty="0"/>
            </a:br>
            <a:r>
              <a:rPr lang="en-US" sz="2000" i="1" dirty="0"/>
              <a:t>Proceedings of the </a:t>
            </a:r>
            <a:r>
              <a:rPr lang="en-US" sz="2000" i="1" dirty="0">
                <a:hlinkClick r:id="rId3"/>
              </a:rPr>
              <a:t>46th International Symposium on Microarchitecture</a:t>
            </a:r>
            <a:r>
              <a:rPr lang="en-US" sz="2000" i="1" dirty="0"/>
              <a:t> (</a:t>
            </a:r>
            <a:r>
              <a:rPr lang="en-US" sz="2000" b="1" i="1" dirty="0"/>
              <a:t>MICRO</a:t>
            </a:r>
            <a:r>
              <a:rPr lang="en-US" sz="2000" i="1" dirty="0"/>
              <a:t>)</a:t>
            </a:r>
            <a:r>
              <a:rPr lang="en-US" sz="2000" dirty="0"/>
              <a:t>, Davis, CA, December 2013. [</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Lightning Session Slides (pptx)</a:t>
            </a:r>
            <a:r>
              <a:rPr lang="en-US" sz="2000" dirty="0"/>
              <a:t> </a:t>
            </a:r>
            <a:r>
              <a:rPr lang="en-US" sz="2000" dirty="0">
                <a:hlinkClick r:id="rId7"/>
              </a:rPr>
              <a:t>(pdf)</a:t>
            </a:r>
            <a:r>
              <a:rPr lang="en-US" sz="2000" dirty="0"/>
              <a:t>] </a:t>
            </a:r>
            <a:r>
              <a:rPr lang="en-US" sz="2000" dirty="0">
                <a:hlinkClick r:id="rId8"/>
              </a:rPr>
              <a:t>Poster (pptx)</a:t>
            </a:r>
            <a:r>
              <a:rPr lang="en-US" sz="2000" dirty="0"/>
              <a:t> </a:t>
            </a:r>
            <a:r>
              <a:rPr lang="en-US" sz="2000" dirty="0">
                <a:hlinkClick r:id="rId9"/>
              </a:rPr>
              <a:t>(pdf)</a:t>
            </a:r>
            <a:r>
              <a:rPr lang="en-US" sz="2000" dirty="0"/>
              <a:t>] </a:t>
            </a:r>
          </a:p>
          <a:p>
            <a:endParaRPr lang="en-US" sz="2000"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443</a:t>
            </a:fld>
            <a:endParaRPr lang="en-US">
              <a:solidFill>
                <a:srgbClr val="000000"/>
              </a:solidFill>
            </a:endParaRPr>
          </a:p>
        </p:txBody>
      </p:sp>
      <p:pic>
        <p:nvPicPr>
          <p:cNvPr id="6" name="Picture 5"/>
          <p:cNvPicPr>
            <a:picLocks noChangeAspect="1"/>
          </p:cNvPicPr>
          <p:nvPr/>
        </p:nvPicPr>
        <p:blipFill>
          <a:blip r:embed="rId10"/>
          <a:stretch>
            <a:fillRect/>
          </a:stretch>
        </p:blipFill>
        <p:spPr>
          <a:xfrm>
            <a:off x="0" y="3501008"/>
            <a:ext cx="9144000" cy="2828476"/>
          </a:xfrm>
          <a:prstGeom prst="rect">
            <a:avLst/>
          </a:prstGeom>
        </p:spPr>
      </p:pic>
    </p:spTree>
    <p:extLst>
      <p:ext uri="{BB962C8B-B14F-4D97-AF65-F5344CB8AC3E}">
        <p14:creationId xmlns:p14="http://schemas.microsoft.com/office/powerpoint/2010/main" val="15440330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on Memory Compression (III)</a:t>
            </a:r>
            <a:endParaRPr lang="en-US" dirty="0"/>
          </a:p>
        </p:txBody>
      </p:sp>
      <p:sp>
        <p:nvSpPr>
          <p:cNvPr id="3" name="Content Placeholder 2"/>
          <p:cNvSpPr>
            <a:spLocks noGrp="1"/>
          </p:cNvSpPr>
          <p:nvPr>
            <p:ph idx="1"/>
          </p:nvPr>
        </p:nvSpPr>
        <p:spPr>
          <a:xfrm>
            <a:off x="228600" y="908720"/>
            <a:ext cx="8915400" cy="5153025"/>
          </a:xfrm>
        </p:spPr>
        <p:txBody>
          <a:bodyPr/>
          <a:lstStyle/>
          <a:p>
            <a:r>
              <a:rPr lang="en-US" sz="2000" dirty="0"/>
              <a:t>Gennady </a:t>
            </a:r>
            <a:r>
              <a:rPr lang="en-US" sz="2000" dirty="0" err="1"/>
              <a:t>Pekhimenko</a:t>
            </a:r>
            <a:r>
              <a:rPr lang="en-US" sz="2000" dirty="0"/>
              <a:t>, Tyler </a:t>
            </a:r>
            <a:r>
              <a:rPr lang="en-US" sz="2000" dirty="0" err="1"/>
              <a:t>Huberty</a:t>
            </a:r>
            <a:r>
              <a:rPr lang="en-US" sz="2000" dirty="0"/>
              <a:t>, </a:t>
            </a:r>
            <a:r>
              <a:rPr lang="en-US" sz="2000" dirty="0" err="1"/>
              <a:t>Rui</a:t>
            </a:r>
            <a:r>
              <a:rPr lang="en-US" sz="2000" dirty="0"/>
              <a:t> </a:t>
            </a:r>
            <a:r>
              <a:rPr lang="en-US" sz="2000" dirty="0" err="1"/>
              <a:t>Cai</a:t>
            </a:r>
            <a:r>
              <a:rPr lang="en-US" sz="2000" dirty="0"/>
              <a:t>, Onur Mutlu, Phillip P. Gibbons, Michael A. </a:t>
            </a:r>
            <a:r>
              <a:rPr lang="en-US" sz="2000" dirty="0" err="1"/>
              <a:t>Kozuch</a:t>
            </a:r>
            <a:r>
              <a:rPr lang="en-US" sz="2000" dirty="0"/>
              <a:t>, and Todd C. </a:t>
            </a:r>
            <a:r>
              <a:rPr lang="en-US" sz="2000" dirty="0" err="1"/>
              <a:t>Mowry</a:t>
            </a:r>
            <a:r>
              <a:rPr lang="en-US" sz="2000" dirty="0"/>
              <a:t>,</a:t>
            </a:r>
            <a:br>
              <a:rPr lang="en-US" sz="2000" dirty="0"/>
            </a:br>
            <a:r>
              <a:rPr lang="en-US" sz="2000" b="1" dirty="0">
                <a:hlinkClick r:id="rId2"/>
              </a:rPr>
              <a:t>"Exploiting Compressed Block Size as an Indicator of Future Reuse"</a:t>
            </a:r>
            <a:r>
              <a:rPr lang="en-US" sz="2000" dirty="0"/>
              <a:t> </a:t>
            </a:r>
            <a:br>
              <a:rPr lang="en-US" sz="2000" dirty="0"/>
            </a:br>
            <a:r>
              <a:rPr lang="en-US" sz="2000" i="1" dirty="0"/>
              <a:t>Proceedings of the </a:t>
            </a:r>
            <a:r>
              <a:rPr lang="en-US" sz="2000" i="1" dirty="0">
                <a:hlinkClick r:id="rId3"/>
              </a:rPr>
              <a:t>21st International Symposium on High-Performance Computer Architecture</a:t>
            </a:r>
            <a:r>
              <a:rPr lang="en-US" sz="2000" i="1" dirty="0"/>
              <a:t> (</a:t>
            </a:r>
            <a:r>
              <a:rPr lang="en-US" sz="2000" b="1" i="1" dirty="0"/>
              <a:t>HPCA</a:t>
            </a:r>
            <a:r>
              <a:rPr lang="en-US" sz="2000" i="1" dirty="0"/>
              <a:t>)</a:t>
            </a:r>
            <a:r>
              <a:rPr lang="en-US" sz="2000" dirty="0"/>
              <a:t>, Bay Area, CA, February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444</a:t>
            </a:fld>
            <a:endParaRPr lang="en-US">
              <a:solidFill>
                <a:srgbClr val="000000"/>
              </a:solidFill>
            </a:endParaRPr>
          </a:p>
        </p:txBody>
      </p:sp>
      <p:pic>
        <p:nvPicPr>
          <p:cNvPr id="5" name="Picture 4"/>
          <p:cNvPicPr>
            <a:picLocks noChangeAspect="1"/>
          </p:cNvPicPr>
          <p:nvPr/>
        </p:nvPicPr>
        <p:blipFill>
          <a:blip r:embed="rId6"/>
          <a:stretch>
            <a:fillRect/>
          </a:stretch>
        </p:blipFill>
        <p:spPr>
          <a:xfrm>
            <a:off x="0" y="3717032"/>
            <a:ext cx="9144000" cy="2553448"/>
          </a:xfrm>
          <a:prstGeom prst="rect">
            <a:avLst/>
          </a:prstGeom>
        </p:spPr>
      </p:pic>
    </p:spTree>
    <p:extLst>
      <p:ext uri="{BB962C8B-B14F-4D97-AF65-F5344CB8AC3E}">
        <p14:creationId xmlns:p14="http://schemas.microsoft.com/office/powerpoint/2010/main" val="3712994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on Memory Compression (IV)</a:t>
            </a:r>
            <a:endParaRPr lang="en-US" dirty="0"/>
          </a:p>
        </p:txBody>
      </p:sp>
      <p:sp>
        <p:nvSpPr>
          <p:cNvPr id="3" name="Content Placeholder 2"/>
          <p:cNvSpPr>
            <a:spLocks noGrp="1"/>
          </p:cNvSpPr>
          <p:nvPr>
            <p:ph idx="1"/>
          </p:nvPr>
        </p:nvSpPr>
        <p:spPr>
          <a:xfrm>
            <a:off x="228600" y="908720"/>
            <a:ext cx="8915400" cy="5153025"/>
          </a:xfrm>
        </p:spPr>
        <p:txBody>
          <a:bodyPr/>
          <a:lstStyle/>
          <a:p>
            <a:r>
              <a:rPr lang="en-US" sz="2000" dirty="0"/>
              <a:t>Gennady Pekhimenko, </a:t>
            </a:r>
            <a:r>
              <a:rPr lang="en-US" sz="2000" dirty="0" err="1"/>
              <a:t>Evgeny</a:t>
            </a:r>
            <a:r>
              <a:rPr lang="en-US" sz="2000" dirty="0"/>
              <a:t> </a:t>
            </a:r>
            <a:r>
              <a:rPr lang="en-US" sz="2000" dirty="0" err="1"/>
              <a:t>Bolotin</a:t>
            </a:r>
            <a:r>
              <a:rPr lang="en-US" sz="2000" dirty="0"/>
              <a:t>, </a:t>
            </a:r>
            <a:r>
              <a:rPr lang="en-US" sz="2000" dirty="0" err="1"/>
              <a:t>Nandita</a:t>
            </a:r>
            <a:r>
              <a:rPr lang="en-US" sz="2000" dirty="0"/>
              <a:t> </a:t>
            </a:r>
            <a:r>
              <a:rPr lang="en-US" sz="2000" dirty="0" err="1"/>
              <a:t>Vijaykumar</a:t>
            </a:r>
            <a:r>
              <a:rPr lang="en-US" sz="2000" dirty="0"/>
              <a:t>, </a:t>
            </a:r>
            <a:r>
              <a:rPr lang="en-US" sz="2000" u="sng" dirty="0"/>
              <a:t>Onur Mutlu</a:t>
            </a:r>
            <a:r>
              <a:rPr lang="en-US" sz="2000" dirty="0"/>
              <a:t>, Todd C. Mowry, and Stephen W. </a:t>
            </a:r>
            <a:r>
              <a:rPr lang="en-US" sz="2000" dirty="0" err="1"/>
              <a:t>Keckler</a:t>
            </a:r>
            <a:r>
              <a:rPr lang="en-US" sz="2000" dirty="0"/>
              <a:t>,</a:t>
            </a:r>
            <a:br>
              <a:rPr lang="en-US" sz="2000" dirty="0"/>
            </a:br>
            <a:r>
              <a:rPr lang="en-US" sz="2000" b="1" dirty="0">
                <a:hlinkClick r:id="rId2"/>
              </a:rPr>
              <a:t>"A Case for Toggle-Aware Compression for GPU Systems"</a:t>
            </a:r>
            <a:r>
              <a:rPr lang="en-US" sz="2000" dirty="0"/>
              <a:t> </a:t>
            </a:r>
            <a:br>
              <a:rPr lang="en-US" sz="2000" dirty="0"/>
            </a:br>
            <a:r>
              <a:rPr lang="en-US" sz="2000" i="1" dirty="0"/>
              <a:t>Proceedings of the </a:t>
            </a:r>
            <a:r>
              <a:rPr lang="en-US" sz="2000" i="1" dirty="0">
                <a:hlinkClick r:id="rId3"/>
              </a:rPr>
              <a:t>22nd International Symposium on High-Performance Computer Architecture</a:t>
            </a:r>
            <a:r>
              <a:rPr lang="en-US" sz="2000" i="1" dirty="0"/>
              <a:t> (</a:t>
            </a:r>
            <a:r>
              <a:rPr lang="en-US" sz="2000" b="1" i="1" dirty="0"/>
              <a:t>HPCA</a:t>
            </a:r>
            <a:r>
              <a:rPr lang="en-US" sz="2000" i="1" dirty="0"/>
              <a:t>)</a:t>
            </a:r>
            <a:r>
              <a:rPr lang="en-US" sz="2000" dirty="0"/>
              <a:t>, Barcelona, Spain, March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445</a:t>
            </a:fld>
            <a:endParaRPr lang="en-US">
              <a:solidFill>
                <a:srgbClr val="000000"/>
              </a:solidFill>
            </a:endParaRPr>
          </a:p>
        </p:txBody>
      </p:sp>
      <p:pic>
        <p:nvPicPr>
          <p:cNvPr id="5" name="Picture 4"/>
          <p:cNvPicPr>
            <a:picLocks noChangeAspect="1"/>
          </p:cNvPicPr>
          <p:nvPr/>
        </p:nvPicPr>
        <p:blipFill>
          <a:blip r:embed="rId6"/>
          <a:stretch>
            <a:fillRect/>
          </a:stretch>
        </p:blipFill>
        <p:spPr>
          <a:xfrm>
            <a:off x="0" y="4077072"/>
            <a:ext cx="9144000" cy="1739348"/>
          </a:xfrm>
          <a:prstGeom prst="rect">
            <a:avLst/>
          </a:prstGeom>
        </p:spPr>
      </p:pic>
    </p:spTree>
    <p:extLst>
      <p:ext uri="{BB962C8B-B14F-4D97-AF65-F5344CB8AC3E}">
        <p14:creationId xmlns:p14="http://schemas.microsoft.com/office/powerpoint/2010/main" val="19905843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on Memory Compression (V)</a:t>
            </a:r>
            <a:endParaRPr lang="en-US" dirty="0"/>
          </a:p>
        </p:txBody>
      </p:sp>
      <p:sp>
        <p:nvSpPr>
          <p:cNvPr id="3" name="Content Placeholder 2"/>
          <p:cNvSpPr>
            <a:spLocks noGrp="1"/>
          </p:cNvSpPr>
          <p:nvPr>
            <p:ph idx="1"/>
          </p:nvPr>
        </p:nvSpPr>
        <p:spPr>
          <a:xfrm>
            <a:off x="228600" y="908720"/>
            <a:ext cx="8915400" cy="5153025"/>
          </a:xfrm>
        </p:spPr>
        <p:txBody>
          <a:bodyPr/>
          <a:lstStyle/>
          <a:p>
            <a:r>
              <a:rPr lang="en-US" sz="2000" dirty="0" err="1"/>
              <a:t>Nandita</a:t>
            </a:r>
            <a:r>
              <a:rPr lang="en-US" sz="2000" dirty="0"/>
              <a:t> </a:t>
            </a:r>
            <a:r>
              <a:rPr lang="en-US" sz="2000" dirty="0" err="1"/>
              <a:t>Vijaykumar</a:t>
            </a:r>
            <a:r>
              <a:rPr lang="en-US" sz="2000" dirty="0"/>
              <a:t>, Gennady </a:t>
            </a:r>
            <a:r>
              <a:rPr lang="en-US" sz="2000" dirty="0" err="1"/>
              <a:t>Pekhimenko</a:t>
            </a:r>
            <a:r>
              <a:rPr lang="en-US" sz="2000" dirty="0"/>
              <a:t>, </a:t>
            </a:r>
            <a:r>
              <a:rPr lang="en-US" sz="2000" dirty="0" err="1"/>
              <a:t>Adwait</a:t>
            </a:r>
            <a:r>
              <a:rPr lang="en-US" sz="2000" dirty="0"/>
              <a:t> Jog, Abhishek </a:t>
            </a:r>
            <a:r>
              <a:rPr lang="en-US" sz="2000" dirty="0" err="1"/>
              <a:t>Bhowmick</a:t>
            </a:r>
            <a:r>
              <a:rPr lang="en-US" sz="2000" dirty="0"/>
              <a:t>, </a:t>
            </a:r>
            <a:r>
              <a:rPr lang="en-US" sz="2000" dirty="0" err="1"/>
              <a:t>Rachata</a:t>
            </a:r>
            <a:r>
              <a:rPr lang="en-US" sz="2000" dirty="0"/>
              <a:t> </a:t>
            </a:r>
            <a:r>
              <a:rPr lang="en-US" sz="2000" dirty="0" err="1"/>
              <a:t>Ausavarungnirun</a:t>
            </a:r>
            <a:r>
              <a:rPr lang="en-US" sz="2000" dirty="0"/>
              <a:t>, Chita Das, </a:t>
            </a:r>
            <a:r>
              <a:rPr lang="en-US" sz="2000" dirty="0" err="1"/>
              <a:t>Mahmut</a:t>
            </a:r>
            <a:r>
              <a:rPr lang="en-US" sz="2000" dirty="0"/>
              <a:t> </a:t>
            </a:r>
            <a:r>
              <a:rPr lang="en-US" sz="2000" dirty="0" err="1"/>
              <a:t>Kandemir</a:t>
            </a:r>
            <a:r>
              <a:rPr lang="en-US" sz="2000" dirty="0"/>
              <a:t>, Todd C. </a:t>
            </a:r>
            <a:r>
              <a:rPr lang="en-US" sz="2000" dirty="0" err="1"/>
              <a:t>Mowry</a:t>
            </a:r>
            <a:r>
              <a:rPr lang="en-US" sz="2000" dirty="0"/>
              <a:t>, and </a:t>
            </a:r>
            <a:r>
              <a:rPr lang="en-US" sz="2000" u="sng" dirty="0"/>
              <a:t>Onur Mutlu</a:t>
            </a:r>
            <a:r>
              <a:rPr lang="en-US" sz="2000" dirty="0"/>
              <a:t>,</a:t>
            </a:r>
            <a:br>
              <a:rPr lang="en-US" sz="2000" dirty="0"/>
            </a:br>
            <a:r>
              <a:rPr lang="en-US" sz="2000" b="1" dirty="0">
                <a:hlinkClick r:id="rId2"/>
              </a:rPr>
              <a:t>"A Case for Core-Assisted Bottleneck Acceleration in GPUs: Enabling Flexible Data Compression with Assist Warps"</a:t>
            </a:r>
            <a:r>
              <a:rPr lang="en-US" sz="2000" dirty="0"/>
              <a:t/>
            </a:r>
            <a:br>
              <a:rPr lang="en-US" sz="2000" dirty="0"/>
            </a:br>
            <a:r>
              <a:rPr lang="en-US" sz="2000" i="1" dirty="0"/>
              <a:t>Proceedings of the </a:t>
            </a:r>
            <a:r>
              <a:rPr lang="en-US" sz="2000" i="1" dirty="0">
                <a:hlinkClick r:id="rId3"/>
              </a:rPr>
              <a:t>42nd International Symposium on Computer Architecture</a:t>
            </a:r>
            <a:r>
              <a:rPr lang="en-US" sz="2000" i="1" dirty="0"/>
              <a:t> (</a:t>
            </a:r>
            <a:r>
              <a:rPr lang="en-US" sz="2000" b="1" i="1" dirty="0"/>
              <a:t>ISCA</a:t>
            </a:r>
            <a:r>
              <a:rPr lang="en-US" sz="2000" i="1" dirty="0"/>
              <a:t>)</a:t>
            </a:r>
            <a:r>
              <a:rPr lang="en-US" sz="2000" dirty="0"/>
              <a:t>, Portland, OR,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Lightning Session Slides (pptx)</a:t>
            </a:r>
            <a:r>
              <a:rPr lang="en-US" sz="2000" dirty="0"/>
              <a:t> </a:t>
            </a:r>
            <a:r>
              <a:rPr lang="en-US" sz="2000" dirty="0">
                <a:hlinkClick r:id="rId7"/>
              </a:rPr>
              <a:t>(pdf)</a:t>
            </a:r>
            <a:r>
              <a:rPr lang="en-US" sz="2000" dirty="0"/>
              <a:t>] </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446</a:t>
            </a:fld>
            <a:endParaRPr lang="en-US">
              <a:solidFill>
                <a:srgbClr val="000000"/>
              </a:solidFill>
            </a:endParaRPr>
          </a:p>
        </p:txBody>
      </p:sp>
      <p:pic>
        <p:nvPicPr>
          <p:cNvPr id="5" name="Picture 4"/>
          <p:cNvPicPr>
            <a:picLocks noChangeAspect="1"/>
          </p:cNvPicPr>
          <p:nvPr/>
        </p:nvPicPr>
        <p:blipFill>
          <a:blip r:embed="rId8"/>
          <a:stretch>
            <a:fillRect/>
          </a:stretch>
        </p:blipFill>
        <p:spPr>
          <a:xfrm>
            <a:off x="0" y="4023320"/>
            <a:ext cx="9144000" cy="2286000"/>
          </a:xfrm>
          <a:prstGeom prst="rect">
            <a:avLst/>
          </a:prstGeom>
        </p:spPr>
      </p:pic>
    </p:spTree>
    <p:extLst>
      <p:ext uri="{BB962C8B-B14F-4D97-AF65-F5344CB8AC3E}">
        <p14:creationId xmlns:p14="http://schemas.microsoft.com/office/powerpoint/2010/main" val="1028623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End of Backup Slides</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solidFill>
                  <a:srgbClr val="000000"/>
                </a:solidFill>
              </a:rPr>
              <a:pPr/>
              <a:t>447</a:t>
            </a:fld>
            <a:endParaRPr lang="en-US">
              <a:solidFill>
                <a:srgbClr val="000000"/>
              </a:solidFill>
            </a:endParaRPr>
          </a:p>
        </p:txBody>
      </p:sp>
    </p:spTree>
    <p:extLst>
      <p:ext uri="{BB962C8B-B14F-4D97-AF65-F5344CB8AC3E}">
        <p14:creationId xmlns:p14="http://schemas.microsoft.com/office/powerpoint/2010/main" val="84004158"/>
      </p:ext>
    </p:extLst>
  </p:cSld>
  <p:clrMapOvr>
    <a:masterClrMapping/>
  </p:clrMapOvr>
  <p:transition/>
  <p:timing>
    <p:tnLst>
      <p:par>
        <p:cTn id="1" dur="indefinite" restart="never" nodeType="tmRoot"/>
      </p:par>
    </p:tn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Title 1"/>
          <p:cNvSpPr>
            <a:spLocks noGrp="1"/>
          </p:cNvSpPr>
          <p:nvPr>
            <p:ph type="title"/>
          </p:nvPr>
        </p:nvSpPr>
        <p:spPr/>
        <p:txBody>
          <a:bodyPr/>
          <a:lstStyle/>
          <a:p>
            <a:r>
              <a:rPr lang="en-US" dirty="0" smtClean="0">
                <a:latin typeface="Garamond" charset="0"/>
                <a:ea typeface="ＭＳ Ｐゴシック" charset="0"/>
                <a:cs typeface="ＭＳ Ｐゴシック" charset="0"/>
              </a:rPr>
              <a:t>Brief Self Introduction</a:t>
            </a:r>
            <a:endParaRPr lang="en-US" dirty="0">
              <a:latin typeface="Garamond" charset="0"/>
              <a:ea typeface="ＭＳ Ｐゴシック" charset="0"/>
              <a:cs typeface="ＭＳ Ｐゴシック" charset="0"/>
            </a:endParaRPr>
          </a:p>
        </p:txBody>
      </p:sp>
      <p:sp>
        <p:nvSpPr>
          <p:cNvPr id="21506" name="Content Placeholder 2"/>
          <p:cNvSpPr>
            <a:spLocks noGrp="1"/>
          </p:cNvSpPr>
          <p:nvPr>
            <p:ph idx="1"/>
          </p:nvPr>
        </p:nvSpPr>
        <p:spPr>
          <a:xfrm>
            <a:off x="0" y="862013"/>
            <a:ext cx="9144000" cy="5194300"/>
          </a:xfrm>
        </p:spPr>
        <p:txBody>
          <a:bodyPr/>
          <a:lstStyle/>
          <a:p>
            <a:r>
              <a:rPr lang="en-US" sz="2200" dirty="0" smtClean="0">
                <a:latin typeface="Tahoma" charset="0"/>
                <a:ea typeface="ＭＳ Ｐゴシック" charset="0"/>
                <a:cs typeface="ＭＳ Ｐゴシック" charset="0"/>
              </a:rPr>
              <a:t>Onur </a:t>
            </a:r>
            <a:r>
              <a:rPr lang="en-US" sz="2200" dirty="0">
                <a:latin typeface="Tahoma" charset="0"/>
                <a:ea typeface="ＭＳ Ｐゴシック" charset="0"/>
                <a:cs typeface="ＭＳ Ｐゴシック" charset="0"/>
              </a:rPr>
              <a:t>Mutlu</a:t>
            </a:r>
          </a:p>
          <a:p>
            <a:pPr lvl="1"/>
            <a:r>
              <a:rPr lang="en-US" sz="1800" dirty="0" smtClean="0">
                <a:latin typeface="Tahoma" charset="0"/>
                <a:ea typeface="ＭＳ Ｐゴシック" charset="0"/>
              </a:rPr>
              <a:t>Full Professor @ ETH Zurich CS, since September 2015 </a:t>
            </a:r>
          </a:p>
          <a:p>
            <a:pPr lvl="1"/>
            <a:r>
              <a:rPr lang="en-US" sz="1800" dirty="0">
                <a:latin typeface="Tahoma" charset="0"/>
                <a:ea typeface="ＭＳ Ｐゴシック" charset="0"/>
              </a:rPr>
              <a:t>Strecker Professor @ Carnegie Mellon University ECE/CS, </a:t>
            </a:r>
            <a:r>
              <a:rPr lang="en-US" sz="1800" dirty="0" smtClean="0">
                <a:latin typeface="Tahoma" charset="0"/>
                <a:ea typeface="ＭＳ Ｐゴシック" charset="0"/>
              </a:rPr>
              <a:t>2009-2016, 2016-</a:t>
            </a:r>
            <a:r>
              <a:rPr lang="is-IS" sz="1800" dirty="0" smtClean="0">
                <a:latin typeface="Tahoma" charset="0"/>
                <a:ea typeface="ＭＳ Ｐゴシック" charset="0"/>
              </a:rPr>
              <a:t>…</a:t>
            </a:r>
            <a:endParaRPr lang="en-US" sz="1800" dirty="0">
              <a:latin typeface="Tahoma" charset="0"/>
              <a:ea typeface="ＭＳ Ｐゴシック" charset="0"/>
            </a:endParaRPr>
          </a:p>
          <a:p>
            <a:pPr lvl="1"/>
            <a:r>
              <a:rPr lang="en-US" sz="1800" dirty="0" smtClean="0">
                <a:latin typeface="Tahoma" charset="0"/>
                <a:ea typeface="ＭＳ Ｐゴシック" charset="0"/>
              </a:rPr>
              <a:t>PhD </a:t>
            </a:r>
            <a:r>
              <a:rPr lang="en-US" sz="1800" dirty="0">
                <a:latin typeface="Tahoma" charset="0"/>
                <a:ea typeface="ＭＳ Ｐゴシック" charset="0"/>
              </a:rPr>
              <a:t>from UT-</a:t>
            </a:r>
            <a:r>
              <a:rPr lang="en-US" sz="1800" dirty="0" smtClean="0">
                <a:latin typeface="Tahoma" charset="0"/>
                <a:ea typeface="ＭＳ Ｐゴシック" charset="0"/>
              </a:rPr>
              <a:t>Austin, </a:t>
            </a:r>
            <a:r>
              <a:rPr lang="en-US" sz="1800" dirty="0">
                <a:latin typeface="Tahoma" charset="0"/>
                <a:ea typeface="ＭＳ Ｐゴシック" charset="0"/>
              </a:rPr>
              <a:t>worked </a:t>
            </a:r>
            <a:r>
              <a:rPr lang="en-US" sz="1800" dirty="0" smtClean="0">
                <a:latin typeface="Tahoma" charset="0"/>
                <a:ea typeface="ＭＳ Ｐゴシック" charset="0"/>
              </a:rPr>
              <a:t>@ Google, VMware, Microsoft </a:t>
            </a:r>
            <a:r>
              <a:rPr lang="en-US" sz="1800" dirty="0">
                <a:latin typeface="Tahoma" charset="0"/>
                <a:ea typeface="ＭＳ Ｐゴシック" charset="0"/>
              </a:rPr>
              <a:t>Research, Intel, AMD</a:t>
            </a:r>
          </a:p>
          <a:p>
            <a:pPr lvl="1"/>
            <a:r>
              <a:rPr lang="en-US" sz="1800" dirty="0">
                <a:latin typeface="Tahoma" charset="0"/>
                <a:ea typeface="ＭＳ Ｐゴシック" charset="0"/>
                <a:hlinkClick r:id="rId2"/>
              </a:rPr>
              <a:t>https://people.inf.ethz.ch/omutlu</a:t>
            </a:r>
            <a:r>
              <a:rPr lang="en-US" sz="1800" dirty="0" smtClean="0">
                <a:latin typeface="Tahoma" charset="0"/>
                <a:ea typeface="ＭＳ Ｐゴシック" charset="0"/>
                <a:hlinkClick r:id="rId2"/>
              </a:rPr>
              <a:t>/</a:t>
            </a:r>
            <a:endParaRPr lang="en-US" sz="1800" dirty="0" smtClean="0">
              <a:latin typeface="Tahoma" charset="0"/>
              <a:ea typeface="ＭＳ Ｐゴシック" charset="0"/>
            </a:endParaRPr>
          </a:p>
          <a:p>
            <a:pPr lvl="1"/>
            <a:r>
              <a:rPr lang="en-US" sz="1800" dirty="0" smtClean="0">
                <a:latin typeface="Tahoma" charset="0"/>
                <a:ea typeface="ＭＳ Ｐゴシック" charset="0"/>
                <a:hlinkClick r:id="rId3"/>
              </a:rPr>
              <a:t>omutlu@gmail.com</a:t>
            </a:r>
            <a:r>
              <a:rPr lang="en-US" sz="1800" dirty="0" smtClean="0">
                <a:latin typeface="Tahoma" charset="0"/>
                <a:ea typeface="ＭＳ Ｐゴシック" charset="0"/>
              </a:rPr>
              <a:t> (Best way to reach me)</a:t>
            </a:r>
          </a:p>
          <a:p>
            <a:pPr lvl="1"/>
            <a:r>
              <a:rPr lang="en-US" sz="1800" dirty="0">
                <a:latin typeface="Tahoma" charset="0"/>
                <a:ea typeface="ＭＳ Ｐゴシック" charset="0"/>
                <a:hlinkClick r:id="rId4"/>
              </a:rPr>
              <a:t>https://people.inf.ethz.ch/omutlu/</a:t>
            </a:r>
            <a:r>
              <a:rPr lang="en-US" sz="1800" dirty="0" smtClean="0">
                <a:latin typeface="Tahoma" charset="0"/>
                <a:ea typeface="ＭＳ Ｐゴシック" charset="0"/>
                <a:hlinkClick r:id="rId4"/>
              </a:rPr>
              <a:t>projects.htm</a:t>
            </a:r>
            <a:r>
              <a:rPr lang="en-US" sz="1800" dirty="0" smtClean="0">
                <a:latin typeface="Tahoma" charset="0"/>
                <a:ea typeface="ＭＳ Ｐゴシック" charset="0"/>
              </a:rPr>
              <a:t> </a:t>
            </a:r>
          </a:p>
          <a:p>
            <a:pPr lvl="1"/>
            <a:endParaRPr lang="en-US" sz="700" dirty="0">
              <a:latin typeface="Tahoma" charset="0"/>
              <a:ea typeface="ＭＳ Ｐゴシック" charset="0"/>
            </a:endParaRPr>
          </a:p>
          <a:p>
            <a:r>
              <a:rPr lang="en-US" sz="2200" dirty="0" smtClean="0">
                <a:solidFill>
                  <a:srgbClr val="FF0000"/>
                </a:solidFill>
                <a:latin typeface="Tahoma" charset="0"/>
                <a:ea typeface="ＭＳ Ｐゴシック" charset="0"/>
                <a:cs typeface="ＭＳ Ｐゴシック" charset="0"/>
              </a:rPr>
              <a:t>Research, Education, Consulting </a:t>
            </a:r>
            <a:r>
              <a:rPr lang="en-US" sz="2200" dirty="0" smtClean="0">
                <a:latin typeface="Tahoma" charset="0"/>
                <a:ea typeface="ＭＳ Ｐゴシック" charset="0"/>
                <a:cs typeface="ＭＳ Ｐゴシック" charset="0"/>
              </a:rPr>
              <a:t>in</a:t>
            </a:r>
            <a:endParaRPr lang="en-US" sz="2200" dirty="0">
              <a:latin typeface="Tahoma" charset="0"/>
              <a:ea typeface="ＭＳ Ｐゴシック" charset="0"/>
              <a:cs typeface="ＭＳ Ｐゴシック" charset="0"/>
            </a:endParaRPr>
          </a:p>
          <a:p>
            <a:pPr lvl="1">
              <a:defRPr/>
            </a:pPr>
            <a:r>
              <a:rPr lang="en-US" sz="1800" dirty="0">
                <a:solidFill>
                  <a:srgbClr val="0000FF"/>
                </a:solidFill>
                <a:latin typeface="Tahoma" charset="0"/>
                <a:ea typeface="ＭＳ Ｐゴシック" charset="0"/>
              </a:rPr>
              <a:t>Computer </a:t>
            </a:r>
            <a:r>
              <a:rPr lang="en-US" sz="1800" dirty="0" smtClean="0">
                <a:solidFill>
                  <a:srgbClr val="0000FF"/>
                </a:solidFill>
                <a:latin typeface="Tahoma" charset="0"/>
                <a:ea typeface="ＭＳ Ｐゴシック" charset="0"/>
              </a:rPr>
              <a:t>architecture and systems, bioinformatics</a:t>
            </a:r>
            <a:endParaRPr lang="en-US" sz="1800" dirty="0">
              <a:solidFill>
                <a:srgbClr val="0000FF"/>
              </a:solidFill>
              <a:latin typeface="Tahoma" charset="0"/>
              <a:ea typeface="ＭＳ Ｐゴシック" charset="0"/>
            </a:endParaRPr>
          </a:p>
          <a:p>
            <a:pPr lvl="1">
              <a:defRPr/>
            </a:pPr>
            <a:r>
              <a:rPr lang="en-US" sz="1800" dirty="0">
                <a:latin typeface="Tahoma" charset="0"/>
                <a:ea typeface="ＭＳ Ｐゴシック" charset="0"/>
              </a:rPr>
              <a:t>Memory and storage </a:t>
            </a:r>
            <a:r>
              <a:rPr lang="en-US" sz="1800" dirty="0" smtClean="0">
                <a:latin typeface="Tahoma" charset="0"/>
                <a:ea typeface="ＭＳ Ｐゴシック" charset="0"/>
              </a:rPr>
              <a:t>systems, emerging technologies</a:t>
            </a:r>
            <a:endParaRPr lang="en-US" sz="1800" dirty="0">
              <a:latin typeface="Tahoma" charset="0"/>
              <a:ea typeface="ＭＳ Ｐゴシック" charset="0"/>
            </a:endParaRPr>
          </a:p>
          <a:p>
            <a:pPr lvl="1">
              <a:defRPr/>
            </a:pPr>
            <a:r>
              <a:rPr lang="en-US" sz="1800" dirty="0" smtClean="0">
                <a:latin typeface="Tahoma" charset="0"/>
                <a:ea typeface="ＭＳ Ｐゴシック" charset="0"/>
              </a:rPr>
              <a:t>Many</a:t>
            </a:r>
            <a:r>
              <a:rPr lang="en-US" sz="1800" dirty="0">
                <a:latin typeface="Tahoma" charset="0"/>
                <a:ea typeface="ＭＳ Ｐゴシック" charset="0"/>
              </a:rPr>
              <a:t>-core </a:t>
            </a:r>
            <a:r>
              <a:rPr lang="en-US" sz="1800" dirty="0" smtClean="0">
                <a:latin typeface="Tahoma" charset="0"/>
                <a:ea typeface="ＭＳ Ｐゴシック" charset="0"/>
              </a:rPr>
              <a:t>systems, heterogeneous systems, core design</a:t>
            </a:r>
            <a:endParaRPr lang="en-US" sz="1800" dirty="0">
              <a:latin typeface="Tahoma" charset="0"/>
              <a:ea typeface="ＭＳ Ｐゴシック" charset="0"/>
            </a:endParaRPr>
          </a:p>
          <a:p>
            <a:pPr lvl="1">
              <a:defRPr/>
            </a:pPr>
            <a:r>
              <a:rPr lang="en-US" sz="1800" dirty="0" smtClean="0">
                <a:latin typeface="Tahoma" charset="0"/>
                <a:ea typeface="ＭＳ Ｐゴシック" charset="0"/>
              </a:rPr>
              <a:t>Interconnects</a:t>
            </a:r>
            <a:endParaRPr lang="en-US" sz="1800" dirty="0">
              <a:latin typeface="Tahoma" charset="0"/>
              <a:ea typeface="ＭＳ Ｐゴシック" charset="0"/>
            </a:endParaRPr>
          </a:p>
          <a:p>
            <a:pPr lvl="1">
              <a:defRPr/>
            </a:pPr>
            <a:r>
              <a:rPr lang="en-US" sz="1800" dirty="0">
                <a:latin typeface="Tahoma" charset="0"/>
                <a:ea typeface="ＭＳ Ｐゴシック" charset="0"/>
              </a:rPr>
              <a:t>Hardware/software interaction and co-design (PL, OS, Architecture)</a:t>
            </a:r>
          </a:p>
          <a:p>
            <a:pPr lvl="1">
              <a:defRPr/>
            </a:pPr>
            <a:r>
              <a:rPr lang="en-US" sz="1800" dirty="0">
                <a:latin typeface="Tahoma" charset="0"/>
                <a:ea typeface="ＭＳ Ｐゴシック" charset="0"/>
              </a:rPr>
              <a:t>Predictable and QoS-aware systems</a:t>
            </a:r>
          </a:p>
          <a:p>
            <a:pPr lvl="1">
              <a:defRPr/>
            </a:pPr>
            <a:r>
              <a:rPr lang="en-US" sz="1800" dirty="0" smtClean="0">
                <a:latin typeface="Tahoma" charset="0"/>
                <a:ea typeface="ＭＳ Ｐゴシック" charset="0"/>
              </a:rPr>
              <a:t>Hardware fault tolerance and security</a:t>
            </a:r>
            <a:endParaRPr lang="en-US" sz="1800" dirty="0">
              <a:latin typeface="Tahoma" charset="0"/>
              <a:ea typeface="ＭＳ Ｐゴシック" charset="0"/>
            </a:endParaRPr>
          </a:p>
          <a:p>
            <a:pPr lvl="1"/>
            <a:r>
              <a:rPr lang="en-US" sz="1800" dirty="0" smtClean="0">
                <a:latin typeface="Tahoma" charset="0"/>
                <a:ea typeface="ＭＳ Ｐゴシック" charset="0"/>
              </a:rPr>
              <a:t>Algorithms </a:t>
            </a:r>
            <a:r>
              <a:rPr lang="en-US" sz="1800" dirty="0">
                <a:latin typeface="Tahoma" charset="0"/>
                <a:ea typeface="ＭＳ Ｐゴシック" charset="0"/>
              </a:rPr>
              <a:t>and architectures for genome analysis</a:t>
            </a:r>
          </a:p>
          <a:p>
            <a:pPr lvl="1"/>
            <a:r>
              <a:rPr lang="en-US" sz="1800" dirty="0">
                <a:latin typeface="Tahoma" charset="0"/>
                <a:ea typeface="ＭＳ Ｐゴシック" charset="0"/>
              </a:rPr>
              <a:t>…</a:t>
            </a:r>
          </a:p>
          <a:p>
            <a:pPr lvl="1"/>
            <a:endParaRPr lang="en-US" dirty="0">
              <a:latin typeface="Tahoma" charset="0"/>
              <a:ea typeface="ＭＳ Ｐゴシック" charset="0"/>
            </a:endParaRPr>
          </a:p>
          <a:p>
            <a:endParaRPr lang="en-US" dirty="0">
              <a:latin typeface="Tahoma" charset="0"/>
              <a:ea typeface="ＭＳ Ｐゴシック" charset="0"/>
              <a:cs typeface="ＭＳ Ｐゴシック" charset="0"/>
            </a:endParaRPr>
          </a:p>
        </p:txBody>
      </p:sp>
      <p:sp>
        <p:nvSpPr>
          <p:cNvPr id="21507"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250F304-EB81-1C45-9F43-338BF2D95059}" type="slidenum">
              <a:rPr lang="en-US" sz="1600">
                <a:solidFill>
                  <a:srgbClr val="000000"/>
                </a:solidFill>
                <a:latin typeface="Garamond" charset="0"/>
              </a:rPr>
              <a:pPr eaLnBrk="1" hangingPunct="1"/>
              <a:t>448</a:t>
            </a:fld>
            <a:endParaRPr lang="en-US" sz="1600">
              <a:solidFill>
                <a:srgbClr val="000000"/>
              </a:solidFill>
              <a:latin typeface="Garamond" charset="0"/>
            </a:endParaRPr>
          </a:p>
        </p:txBody>
      </p:sp>
      <p:pic>
        <p:nvPicPr>
          <p:cNvPr id="2" name="Picture 1" descr="OnurMutlu_eth.jp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028384" y="0"/>
            <a:ext cx="1115616" cy="1366629"/>
          </a:xfrm>
          <a:prstGeom prst="rect">
            <a:avLst/>
          </a:prstGeom>
        </p:spPr>
      </p:pic>
    </p:spTree>
    <p:extLst>
      <p:ext uri="{BB962C8B-B14F-4D97-AF65-F5344CB8AC3E}">
        <p14:creationId xmlns:p14="http://schemas.microsoft.com/office/powerpoint/2010/main" val="9611274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1506">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1506">
                                            <p:txEl>
                                              <p:pRg st="5" end="5"/>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1506">
                                            <p:txEl>
                                              <p:pRg st="8" end="8"/>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1506">
                                            <p:txEl>
                                              <p:pRg st="9" end="9"/>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1506">
                                            <p:txEl>
                                              <p:pRg st="11" end="11"/>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1506">
                                            <p:txEl>
                                              <p:pRg st="10" end="10"/>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1506">
                                            <p:txEl>
                                              <p:pRg st="12" end="12"/>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1506">
                                            <p:txEl>
                                              <p:pRg st="13" end="13"/>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1506">
                                            <p:txEl>
                                              <p:pRg st="14" end="14"/>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1506">
                                            <p:txEl>
                                              <p:pRg st="15" end="15"/>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1506">
                                            <p:txEl>
                                              <p:pRg st="16" end="16"/>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1506">
                                            <p:txEl>
                                              <p:pRg st="17" end="1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sz="3400" dirty="0" smtClean="0"/>
              <a:t>One Can Take Over an Otherwise-Secure System</a:t>
            </a:r>
            <a:endParaRPr lang="en-US" sz="3400"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45</a:t>
            </a:fld>
            <a:endParaRPr lang="en-US"/>
          </a:p>
        </p:txBody>
      </p:sp>
      <p:pic>
        <p:nvPicPr>
          <p:cNvPr id="6" name="Picture 5"/>
          <p:cNvPicPr>
            <a:picLocks noChangeAspect="1"/>
          </p:cNvPicPr>
          <p:nvPr/>
        </p:nvPicPr>
        <p:blipFill>
          <a:blip r:embed="rId2"/>
          <a:stretch>
            <a:fillRect/>
          </a:stretch>
        </p:blipFill>
        <p:spPr>
          <a:xfrm>
            <a:off x="1115616" y="1844824"/>
            <a:ext cx="6540500" cy="1257300"/>
          </a:xfrm>
          <a:prstGeom prst="rect">
            <a:avLst/>
          </a:prstGeom>
        </p:spPr>
      </p:pic>
      <p:pic>
        <p:nvPicPr>
          <p:cNvPr id="7" name="Picture 6"/>
          <p:cNvPicPr>
            <a:picLocks noChangeAspect="1"/>
          </p:cNvPicPr>
          <p:nvPr/>
        </p:nvPicPr>
        <p:blipFill>
          <a:blip r:embed="rId3"/>
          <a:stretch>
            <a:fillRect/>
          </a:stretch>
        </p:blipFill>
        <p:spPr>
          <a:xfrm>
            <a:off x="0" y="3348508"/>
            <a:ext cx="9144000" cy="3433292"/>
          </a:xfrm>
          <a:prstGeom prst="rect">
            <a:avLst/>
          </a:prstGeom>
        </p:spPr>
      </p:pic>
      <p:pic>
        <p:nvPicPr>
          <p:cNvPr id="8" name="Picture 7"/>
          <p:cNvPicPr>
            <a:picLocks noChangeAspect="1"/>
          </p:cNvPicPr>
          <p:nvPr/>
        </p:nvPicPr>
        <p:blipFill>
          <a:blip r:embed="rId4"/>
          <a:stretch>
            <a:fillRect/>
          </a:stretch>
        </p:blipFill>
        <p:spPr>
          <a:xfrm>
            <a:off x="-1869" y="980728"/>
            <a:ext cx="9144000" cy="952728"/>
          </a:xfrm>
          <a:prstGeom prst="rect">
            <a:avLst/>
          </a:prstGeom>
        </p:spPr>
      </p:pic>
      <p:sp>
        <p:nvSpPr>
          <p:cNvPr id="3" name="Rectangle 2"/>
          <p:cNvSpPr/>
          <p:nvPr/>
        </p:nvSpPr>
        <p:spPr>
          <a:xfrm>
            <a:off x="4572000" y="5181600"/>
            <a:ext cx="4572000" cy="646331"/>
          </a:xfrm>
          <a:prstGeom prst="rect">
            <a:avLst/>
          </a:prstGeom>
        </p:spPr>
        <p:txBody>
          <a:bodyPr>
            <a:spAutoFit/>
          </a:bodyPr>
          <a:lstStyle/>
          <a:p>
            <a:r>
              <a:rPr lang="en-US" dirty="0">
                <a:solidFill>
                  <a:srgbClr val="0000FF"/>
                </a:solidFill>
                <a:hlinkClick r:id="rId5"/>
              </a:rPr>
              <a:t>Exploiting the DRAM rowhammer bug to gain kernel </a:t>
            </a:r>
            <a:r>
              <a:rPr lang="en-US" dirty="0" smtClean="0">
                <a:solidFill>
                  <a:srgbClr val="0000FF"/>
                </a:solidFill>
                <a:hlinkClick r:id="rId5"/>
              </a:rPr>
              <a:t>privileges </a:t>
            </a:r>
            <a:r>
              <a:rPr lang="en-US" dirty="0" smtClean="0">
                <a:solidFill>
                  <a:srgbClr val="0000FF"/>
                </a:solidFill>
              </a:rPr>
              <a:t> (</a:t>
            </a:r>
            <a:r>
              <a:rPr lang="en-US" dirty="0" err="1" smtClean="0">
                <a:solidFill>
                  <a:srgbClr val="0000FF"/>
                </a:solidFill>
              </a:rPr>
              <a:t>Seaborn</a:t>
            </a:r>
            <a:r>
              <a:rPr lang="en-US" dirty="0" smtClean="0">
                <a:solidFill>
                  <a:srgbClr val="0000FF"/>
                </a:solidFill>
              </a:rPr>
              <a:t>+, 2015)</a:t>
            </a:r>
            <a:endParaRPr lang="en-US" dirty="0">
              <a:solidFill>
                <a:srgbClr val="0000FF"/>
              </a:solidFill>
            </a:endParaRPr>
          </a:p>
        </p:txBody>
      </p:sp>
      <p:sp>
        <p:nvSpPr>
          <p:cNvPr id="9" name="Rectangle 8"/>
          <p:cNvSpPr/>
          <p:nvPr/>
        </p:nvSpPr>
        <p:spPr>
          <a:xfrm>
            <a:off x="3635896" y="3212976"/>
            <a:ext cx="5493596" cy="936104"/>
          </a:xfrm>
          <a:prstGeom prst="rect">
            <a:avLst/>
          </a:prstGeom>
        </p:spPr>
        <p:txBody>
          <a:bodyPr wrap="square">
            <a:spAutoFit/>
          </a:bodyPr>
          <a:lstStyle/>
          <a:p>
            <a:pPr>
              <a:defRPr/>
            </a:pPr>
            <a:r>
              <a:rPr lang="en-US" dirty="0" smtClean="0">
                <a:solidFill>
                  <a:srgbClr val="0000FF"/>
                </a:solidFill>
                <a:ea typeface="ＭＳ Ｐゴシック" charset="0"/>
                <a:cs typeface="ＭＳ Ｐゴシック" charset="0"/>
                <a:hlinkClick r:id="rId6"/>
              </a:rPr>
              <a:t>Flipping </a:t>
            </a:r>
            <a:r>
              <a:rPr lang="en-US" dirty="0">
                <a:solidFill>
                  <a:srgbClr val="0000FF"/>
                </a:solidFill>
                <a:ea typeface="ＭＳ Ｐゴシック" charset="0"/>
                <a:cs typeface="ＭＳ Ｐゴシック" charset="0"/>
                <a:hlinkClick r:id="rId6"/>
              </a:rPr>
              <a:t>Bits in Memory Without Accessing Them: An Experimental Study of DRAM Disturbance </a:t>
            </a:r>
            <a:r>
              <a:rPr lang="en-US" dirty="0" smtClean="0">
                <a:solidFill>
                  <a:srgbClr val="0000FF"/>
                </a:solidFill>
                <a:ea typeface="ＭＳ Ｐゴシック" charset="0"/>
                <a:cs typeface="ＭＳ Ｐゴシック" charset="0"/>
                <a:hlinkClick r:id="rId6"/>
              </a:rPr>
              <a:t>Errors</a:t>
            </a:r>
            <a:r>
              <a:rPr lang="en-US" dirty="0" smtClean="0">
                <a:solidFill>
                  <a:srgbClr val="0000FF"/>
                </a:solidFill>
                <a:ea typeface="ＭＳ Ｐゴシック" charset="0"/>
                <a:cs typeface="ＭＳ Ｐゴシック" charset="0"/>
              </a:rPr>
              <a:t> (Kim et al., ISCA 2014)</a:t>
            </a:r>
            <a:endParaRPr lang="en-US" dirty="0">
              <a:solidFill>
                <a:srgbClr val="0000FF"/>
              </a:solidFill>
              <a:ea typeface="ＭＳ Ｐゴシック" charset="0"/>
              <a:cs typeface="ＭＳ Ｐゴシック" charset="0"/>
            </a:endParaRPr>
          </a:p>
        </p:txBody>
      </p:sp>
    </p:spTree>
    <p:extLst>
      <p:ext uri="{BB962C8B-B14F-4D97-AF65-F5344CB8AC3E}">
        <p14:creationId xmlns:p14="http://schemas.microsoft.com/office/powerpoint/2010/main" val="12295938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RowHammer</a:t>
            </a:r>
            <a:r>
              <a:rPr lang="en-US" dirty="0" smtClean="0"/>
              <a:t> Security Attack Example</a:t>
            </a:r>
            <a:endParaRPr lang="en-US" dirty="0"/>
          </a:p>
        </p:txBody>
      </p:sp>
      <p:sp>
        <p:nvSpPr>
          <p:cNvPr id="3" name="Content Placeholder 2"/>
          <p:cNvSpPr>
            <a:spLocks noGrp="1"/>
          </p:cNvSpPr>
          <p:nvPr>
            <p:ph idx="1"/>
          </p:nvPr>
        </p:nvSpPr>
        <p:spPr>
          <a:xfrm>
            <a:off x="228600" y="908720"/>
            <a:ext cx="8915400" cy="5193723"/>
          </a:xfrm>
        </p:spPr>
        <p:txBody>
          <a:bodyPr/>
          <a:lstStyle/>
          <a:p>
            <a:r>
              <a:rPr lang="en-US" sz="2000" dirty="0" smtClean="0">
                <a:solidFill>
                  <a:srgbClr val="FF0000"/>
                </a:solidFill>
              </a:rPr>
              <a:t>“</a:t>
            </a:r>
            <a:r>
              <a:rPr lang="en-US" sz="2000" dirty="0" err="1" smtClean="0">
                <a:solidFill>
                  <a:srgbClr val="FF0000"/>
                </a:solidFill>
              </a:rPr>
              <a:t>Rowhammer</a:t>
            </a:r>
            <a:r>
              <a:rPr lang="en-US" sz="2000" dirty="0" smtClean="0">
                <a:solidFill>
                  <a:srgbClr val="FF0000"/>
                </a:solidFill>
              </a:rPr>
              <a:t>” is a problem with some recent DRAM devices in which repeatedly accessing a row of memory can cause bit flips in adjacent rows </a:t>
            </a:r>
            <a:r>
              <a:rPr lang="en-US" sz="2000" dirty="0" smtClean="0"/>
              <a:t>(Kim et al., ISCA 2014). </a:t>
            </a:r>
          </a:p>
          <a:p>
            <a:pPr lvl="1"/>
            <a:r>
              <a:rPr lang="en-US" sz="1800" dirty="0">
                <a:solidFill>
                  <a:srgbClr val="0000FF"/>
                </a:solidFill>
                <a:ea typeface="ＭＳ Ｐゴシック" charset="0"/>
                <a:cs typeface="ＭＳ Ｐゴシック" charset="0"/>
                <a:hlinkClick r:id="rId2"/>
              </a:rPr>
              <a:t>Flipping Bits in Memory Without Accessing Them: An Experimental Study of DRAM Disturbance Errors</a:t>
            </a:r>
            <a:r>
              <a:rPr lang="en-US" sz="1800" dirty="0">
                <a:solidFill>
                  <a:srgbClr val="0000FF"/>
                </a:solidFill>
                <a:ea typeface="ＭＳ Ｐゴシック" charset="0"/>
                <a:cs typeface="ＭＳ Ｐゴシック" charset="0"/>
              </a:rPr>
              <a:t> (Kim et al., ISCA 2014)</a:t>
            </a:r>
          </a:p>
          <a:p>
            <a:pPr lvl="1"/>
            <a:endParaRPr lang="en-US" sz="1400" dirty="0" smtClean="0"/>
          </a:p>
          <a:p>
            <a:r>
              <a:rPr lang="en-US" sz="2000" dirty="0" smtClean="0"/>
              <a:t>We </a:t>
            </a:r>
            <a:r>
              <a:rPr lang="en-US" sz="2000" dirty="0"/>
              <a:t>tested a selection of laptops and found that a subset of them exhibited the problem. </a:t>
            </a:r>
            <a:endParaRPr lang="en-US" sz="2000" dirty="0" smtClean="0"/>
          </a:p>
          <a:p>
            <a:r>
              <a:rPr lang="en-US" sz="2000" dirty="0" smtClean="0"/>
              <a:t>We </a:t>
            </a:r>
            <a:r>
              <a:rPr lang="en-US" sz="2000" dirty="0"/>
              <a:t>built two working privilege escalation exploits that use this effect. </a:t>
            </a:r>
            <a:endParaRPr lang="en-US" sz="2000" dirty="0" smtClean="0"/>
          </a:p>
          <a:p>
            <a:pPr lvl="1"/>
            <a:r>
              <a:rPr lang="en-US" sz="1800" dirty="0">
                <a:solidFill>
                  <a:srgbClr val="0000FF"/>
                </a:solidFill>
                <a:hlinkClick r:id="rId3"/>
              </a:rPr>
              <a:t>Exploiting the DRAM rowhammer bug to gain kernel privileges </a:t>
            </a:r>
            <a:r>
              <a:rPr lang="en-US" sz="1800" dirty="0">
                <a:solidFill>
                  <a:srgbClr val="0000FF"/>
                </a:solidFill>
              </a:rPr>
              <a:t> </a:t>
            </a:r>
            <a:r>
              <a:rPr lang="en-US" sz="1600" dirty="0">
                <a:solidFill>
                  <a:srgbClr val="0000FF"/>
                </a:solidFill>
              </a:rPr>
              <a:t>(</a:t>
            </a:r>
            <a:r>
              <a:rPr lang="en-US" sz="1600" dirty="0" err="1" smtClean="0">
                <a:solidFill>
                  <a:srgbClr val="0000FF"/>
                </a:solidFill>
              </a:rPr>
              <a:t>Seaborn</a:t>
            </a:r>
            <a:r>
              <a:rPr lang="en-US" sz="1600" dirty="0" smtClean="0">
                <a:solidFill>
                  <a:srgbClr val="0000FF"/>
                </a:solidFill>
              </a:rPr>
              <a:t>+, </a:t>
            </a:r>
            <a:r>
              <a:rPr lang="en-US" sz="1600" dirty="0">
                <a:solidFill>
                  <a:srgbClr val="0000FF"/>
                </a:solidFill>
              </a:rPr>
              <a:t>2015)</a:t>
            </a:r>
          </a:p>
          <a:p>
            <a:pPr lvl="1"/>
            <a:endParaRPr lang="en-US" sz="1400" dirty="0" smtClean="0"/>
          </a:p>
          <a:p>
            <a:r>
              <a:rPr lang="en-US" sz="2000" dirty="0" smtClean="0"/>
              <a:t>One </a:t>
            </a:r>
            <a:r>
              <a:rPr lang="en-US" sz="2000" dirty="0"/>
              <a:t>exploit uses </a:t>
            </a:r>
            <a:r>
              <a:rPr lang="en-US" sz="2000" dirty="0" err="1"/>
              <a:t>rowhammer</a:t>
            </a:r>
            <a:r>
              <a:rPr lang="en-US" sz="2000" dirty="0"/>
              <a:t>-induced bit flips to gain kernel privileges on x86-64 Linux when run as an unprivileged </a:t>
            </a:r>
            <a:r>
              <a:rPr lang="en-US" sz="2000" dirty="0" err="1"/>
              <a:t>userland</a:t>
            </a:r>
            <a:r>
              <a:rPr lang="en-US" sz="2000" dirty="0"/>
              <a:t> process. </a:t>
            </a:r>
            <a:endParaRPr lang="en-US" sz="2000" dirty="0" smtClean="0"/>
          </a:p>
          <a:p>
            <a:r>
              <a:rPr lang="en-US" sz="2000" dirty="0" smtClean="0">
                <a:solidFill>
                  <a:srgbClr val="FF0000"/>
                </a:solidFill>
              </a:rPr>
              <a:t>When </a:t>
            </a:r>
            <a:r>
              <a:rPr lang="en-US" sz="2000" dirty="0">
                <a:solidFill>
                  <a:srgbClr val="FF0000"/>
                </a:solidFill>
              </a:rPr>
              <a:t>run on a machine vulnerable to the </a:t>
            </a:r>
            <a:r>
              <a:rPr lang="en-US" sz="2000" dirty="0" err="1">
                <a:solidFill>
                  <a:srgbClr val="FF0000"/>
                </a:solidFill>
              </a:rPr>
              <a:t>rowhammer</a:t>
            </a:r>
            <a:r>
              <a:rPr lang="en-US" sz="2000" dirty="0">
                <a:solidFill>
                  <a:srgbClr val="FF0000"/>
                </a:solidFill>
              </a:rPr>
              <a:t> problem, the process was able to induce bit flips in page table entries (PTEs). </a:t>
            </a:r>
            <a:endParaRPr lang="en-US" sz="2000" dirty="0" smtClean="0">
              <a:solidFill>
                <a:srgbClr val="FF0000"/>
              </a:solidFill>
            </a:endParaRPr>
          </a:p>
          <a:p>
            <a:r>
              <a:rPr lang="en-US" sz="2000" dirty="0" smtClean="0">
                <a:solidFill>
                  <a:srgbClr val="0000FF"/>
                </a:solidFill>
              </a:rPr>
              <a:t>It </a:t>
            </a:r>
            <a:r>
              <a:rPr lang="en-US" sz="2000" dirty="0">
                <a:solidFill>
                  <a:srgbClr val="0000FF"/>
                </a:solidFill>
              </a:rPr>
              <a:t>was able to use this to gain write access to its own page table, and hence gain read-write access to all of physical memory.</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46</a:t>
            </a:fld>
            <a:endParaRPr lang="en-US"/>
          </a:p>
        </p:txBody>
      </p:sp>
      <p:sp>
        <p:nvSpPr>
          <p:cNvPr id="5" name="Rectangle 4"/>
          <p:cNvSpPr/>
          <p:nvPr/>
        </p:nvSpPr>
        <p:spPr>
          <a:xfrm>
            <a:off x="107504" y="6545534"/>
            <a:ext cx="8496944" cy="615553"/>
          </a:xfrm>
          <a:prstGeom prst="rect">
            <a:avLst/>
          </a:prstGeom>
        </p:spPr>
        <p:txBody>
          <a:bodyPr wrap="square">
            <a:spAutoFit/>
          </a:bodyPr>
          <a:lstStyle/>
          <a:p>
            <a:r>
              <a:rPr lang="en-US" sz="1600" dirty="0">
                <a:solidFill>
                  <a:srgbClr val="0000FF"/>
                </a:solidFill>
                <a:hlinkClick r:id="rId3"/>
              </a:rPr>
              <a:t>Exploiting the DRAM rowhammer bug to gain kernel privileges </a:t>
            </a:r>
            <a:r>
              <a:rPr lang="en-US" sz="1600" dirty="0">
                <a:solidFill>
                  <a:srgbClr val="0000FF"/>
                </a:solidFill>
              </a:rPr>
              <a:t> (</a:t>
            </a:r>
            <a:r>
              <a:rPr lang="en-US" sz="1600" dirty="0" err="1" smtClean="0">
                <a:solidFill>
                  <a:srgbClr val="0000FF"/>
                </a:solidFill>
              </a:rPr>
              <a:t>Seaborn</a:t>
            </a:r>
            <a:r>
              <a:rPr lang="en-US" sz="1600" dirty="0" smtClean="0">
                <a:solidFill>
                  <a:srgbClr val="0000FF"/>
                </a:solidFill>
              </a:rPr>
              <a:t> &amp; </a:t>
            </a:r>
            <a:r>
              <a:rPr lang="en-US" sz="1600" dirty="0" err="1" smtClean="0">
                <a:solidFill>
                  <a:srgbClr val="0000FF"/>
                </a:solidFill>
              </a:rPr>
              <a:t>Dullien</a:t>
            </a:r>
            <a:r>
              <a:rPr lang="en-US" sz="1600" dirty="0" smtClean="0">
                <a:solidFill>
                  <a:srgbClr val="0000FF"/>
                </a:solidFill>
              </a:rPr>
              <a:t>, </a:t>
            </a:r>
            <a:r>
              <a:rPr lang="en-US" sz="1600" dirty="0">
                <a:solidFill>
                  <a:srgbClr val="0000FF"/>
                </a:solidFill>
              </a:rPr>
              <a:t>2015)</a:t>
            </a:r>
          </a:p>
          <a:p>
            <a:endParaRPr lang="en-US" dirty="0">
              <a:solidFill>
                <a:srgbClr val="0000FF"/>
              </a:solidFill>
            </a:endParaRPr>
          </a:p>
        </p:txBody>
      </p:sp>
    </p:spTree>
    <p:extLst>
      <p:ext uri="{BB962C8B-B14F-4D97-AF65-F5344CB8AC3E}">
        <p14:creationId xmlns:p14="http://schemas.microsoft.com/office/powerpoint/2010/main" val="5484161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Security Implications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47</a:t>
            </a:fld>
            <a:endParaRPr lang="en-US" altLang="en-US"/>
          </a:p>
        </p:txBody>
      </p:sp>
      <p:pic>
        <p:nvPicPr>
          <p:cNvPr id="5" name="Picture 4"/>
          <p:cNvPicPr>
            <a:picLocks noChangeAspect="1"/>
          </p:cNvPicPr>
          <p:nvPr/>
        </p:nvPicPr>
        <p:blipFill>
          <a:blip r:embed="rId3"/>
          <a:stretch>
            <a:fillRect/>
          </a:stretch>
        </p:blipFill>
        <p:spPr>
          <a:xfrm>
            <a:off x="0" y="1083202"/>
            <a:ext cx="9144000" cy="5658166"/>
          </a:xfrm>
          <a:prstGeom prst="rect">
            <a:avLst/>
          </a:prstGeom>
        </p:spPr>
      </p:pic>
      <p:pic>
        <p:nvPicPr>
          <p:cNvPr id="3" name="Picture 2"/>
          <p:cNvPicPr>
            <a:picLocks noChangeAspect="1"/>
          </p:cNvPicPr>
          <p:nvPr/>
        </p:nvPicPr>
        <p:blipFill>
          <a:blip r:embed="rId4"/>
          <a:stretch>
            <a:fillRect/>
          </a:stretch>
        </p:blipFill>
        <p:spPr>
          <a:xfrm>
            <a:off x="24960" y="908720"/>
            <a:ext cx="9144000" cy="6057900"/>
          </a:xfrm>
          <a:prstGeom prst="rect">
            <a:avLst/>
          </a:prstGeom>
        </p:spPr>
      </p:pic>
      <p:pic>
        <p:nvPicPr>
          <p:cNvPr id="6" name="Picture 5"/>
          <p:cNvPicPr>
            <a:picLocks noChangeAspect="1"/>
          </p:cNvPicPr>
          <p:nvPr/>
        </p:nvPicPr>
        <p:blipFill>
          <a:blip r:embed="rId5"/>
          <a:stretch>
            <a:fillRect/>
          </a:stretch>
        </p:blipFill>
        <p:spPr>
          <a:xfrm>
            <a:off x="683568" y="5157192"/>
            <a:ext cx="7810500" cy="1625600"/>
          </a:xfrm>
          <a:prstGeom prst="rect">
            <a:avLst/>
          </a:prstGeom>
        </p:spPr>
      </p:pic>
    </p:spTree>
    <p:extLst>
      <p:ext uri="{BB962C8B-B14F-4D97-AF65-F5344CB8AC3E}">
        <p14:creationId xmlns:p14="http://schemas.microsoft.com/office/powerpoint/2010/main" val="2304201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title"/>
          </p:nvPr>
        </p:nvSpPr>
        <p:spPr/>
        <p:txBody>
          <a:bodyPr/>
          <a:lstStyle/>
          <a:p>
            <a:r>
              <a:rPr lang="en-US">
                <a:latin typeface="Garamond" charset="0"/>
                <a:ea typeface="ＭＳ Ｐゴシック" charset="0"/>
                <a:cs typeface="ＭＳ Ｐゴシック" charset="0"/>
              </a:rPr>
              <a:t>More Security Implications</a:t>
            </a:r>
          </a:p>
        </p:txBody>
      </p:sp>
      <p:sp>
        <p:nvSpPr>
          <p:cNvPr id="256002"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A812B5F-CE3B-564D-B1D9-5770355AF2FF}" type="slidenum">
              <a:rPr lang="en-US" sz="1600">
                <a:solidFill>
                  <a:srgbClr val="000000"/>
                </a:solidFill>
                <a:latin typeface="Garamond" charset="0"/>
              </a:rPr>
              <a:pPr eaLnBrk="1" hangingPunct="1"/>
              <a:t>48</a:t>
            </a:fld>
            <a:endParaRPr lang="en-US" sz="1600">
              <a:solidFill>
                <a:srgbClr val="000000"/>
              </a:solidFill>
              <a:latin typeface="Garamond" charset="0"/>
            </a:endParaRPr>
          </a:p>
        </p:txBody>
      </p:sp>
      <p:sp>
        <p:nvSpPr>
          <p:cNvPr id="256003" name="TextBox 5"/>
          <p:cNvSpPr txBox="1">
            <a:spLocks noChangeArrowheads="1"/>
          </p:cNvSpPr>
          <p:nvPr/>
        </p:nvSpPr>
        <p:spPr bwMode="auto">
          <a:xfrm>
            <a:off x="228600" y="6599238"/>
            <a:ext cx="2908300"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r>
              <a:rPr lang="en-US" sz="1000" smtClean="0">
                <a:solidFill>
                  <a:srgbClr val="000000"/>
                </a:solidFill>
              </a:rPr>
              <a:t>Source: </a:t>
            </a:r>
            <a:r>
              <a:rPr lang="en-US" sz="1000" smtClean="0">
                <a:solidFill>
                  <a:srgbClr val="000000"/>
                </a:solidFill>
                <a:hlinkClick r:id="rId2"/>
              </a:rPr>
              <a:t>https://lab.dsst.io/32c3-slides/7197.html</a:t>
            </a:r>
            <a:r>
              <a:rPr lang="en-US" sz="1000" smtClean="0">
                <a:solidFill>
                  <a:srgbClr val="000000"/>
                </a:solidFill>
              </a:rPr>
              <a:t> </a:t>
            </a:r>
          </a:p>
        </p:txBody>
      </p:sp>
      <p:pic>
        <p:nvPicPr>
          <p:cNvPr id="256004" name="Picture 6" descr="49.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949796"/>
            <a:ext cx="9144000" cy="5143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5"/>
          <p:cNvSpPr/>
          <p:nvPr/>
        </p:nvSpPr>
        <p:spPr>
          <a:xfrm>
            <a:off x="395536" y="6084004"/>
            <a:ext cx="8568952" cy="369332"/>
          </a:xfrm>
          <a:prstGeom prst="rect">
            <a:avLst/>
          </a:prstGeom>
        </p:spPr>
        <p:txBody>
          <a:bodyPr wrap="square">
            <a:spAutoFit/>
          </a:bodyPr>
          <a:lstStyle/>
          <a:p>
            <a:r>
              <a:rPr lang="en-US" dirty="0" err="1">
                <a:solidFill>
                  <a:srgbClr val="0000FF"/>
                </a:solidFill>
              </a:rPr>
              <a:t>Rowhammer.js</a:t>
            </a:r>
            <a:r>
              <a:rPr lang="en-US" dirty="0">
                <a:solidFill>
                  <a:srgbClr val="0000FF"/>
                </a:solidFill>
              </a:rPr>
              <a:t>: A Remote Software-Induced Fault Attack in </a:t>
            </a:r>
            <a:r>
              <a:rPr lang="en-US" dirty="0" smtClean="0">
                <a:solidFill>
                  <a:srgbClr val="0000FF"/>
                </a:solidFill>
              </a:rPr>
              <a:t>JavaScript (DIMVA’16)</a:t>
            </a:r>
            <a:endParaRPr lang="en-US" dirty="0">
              <a:solidFill>
                <a:srgbClr val="0000FF"/>
              </a:solidFill>
            </a:endParaRPr>
          </a:p>
        </p:txBody>
      </p:sp>
      <p:sp>
        <p:nvSpPr>
          <p:cNvPr id="2" name="Rectangle 1"/>
          <p:cNvSpPr/>
          <p:nvPr/>
        </p:nvSpPr>
        <p:spPr>
          <a:xfrm>
            <a:off x="539552" y="1043444"/>
            <a:ext cx="8064896" cy="384721"/>
          </a:xfrm>
          <a:prstGeom prst="rect">
            <a:avLst/>
          </a:prstGeom>
        </p:spPr>
        <p:txBody>
          <a:bodyPr wrap="square">
            <a:spAutoFit/>
          </a:bodyPr>
          <a:lstStyle/>
          <a:p>
            <a:r>
              <a:rPr lang="en-US" sz="1900" b="1" dirty="0" smtClean="0">
                <a:solidFill>
                  <a:srgbClr val="FFFF00"/>
                </a:solidFill>
              </a:rPr>
              <a:t>“We </a:t>
            </a:r>
            <a:r>
              <a:rPr lang="en-US" sz="1900" b="1" dirty="0">
                <a:solidFill>
                  <a:srgbClr val="FFFF00"/>
                </a:solidFill>
              </a:rPr>
              <a:t>can gain unrestricted access to systems of website </a:t>
            </a:r>
            <a:r>
              <a:rPr lang="en-US" sz="1900" b="1" dirty="0" smtClean="0">
                <a:solidFill>
                  <a:srgbClr val="FFFF00"/>
                </a:solidFill>
              </a:rPr>
              <a:t>visitors.”</a:t>
            </a:r>
            <a:endParaRPr lang="en-US" sz="1900" b="1" dirty="0">
              <a:solidFill>
                <a:srgbClr val="FFFF00"/>
              </a:solidFill>
            </a:endParaRPr>
          </a:p>
        </p:txBody>
      </p:sp>
    </p:spTree>
    <p:extLst>
      <p:ext uri="{BB962C8B-B14F-4D97-AF65-F5344CB8AC3E}">
        <p14:creationId xmlns:p14="http://schemas.microsoft.com/office/powerpoint/2010/main" val="1541269783"/>
      </p:ext>
    </p:extLst>
  </p:cSld>
  <p:clrMapOvr>
    <a:masterClrMapping/>
  </p:clrMapOvr>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Title 1"/>
          <p:cNvSpPr>
            <a:spLocks noGrp="1"/>
          </p:cNvSpPr>
          <p:nvPr>
            <p:ph type="title"/>
          </p:nvPr>
        </p:nvSpPr>
        <p:spPr/>
        <p:txBody>
          <a:bodyPr/>
          <a:lstStyle/>
          <a:p>
            <a:r>
              <a:rPr lang="en-US" dirty="0">
                <a:latin typeface="Garamond" charset="0"/>
                <a:ea typeface="ＭＳ Ｐゴシック" charset="0"/>
                <a:cs typeface="ＭＳ Ｐゴシック" charset="0"/>
              </a:rPr>
              <a:t>More Security Implications</a:t>
            </a:r>
          </a:p>
        </p:txBody>
      </p:sp>
      <p:sp>
        <p:nvSpPr>
          <p:cNvPr id="257026"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3D3305A-74B5-C341-8457-3D076A48DDAD}" type="slidenum">
              <a:rPr lang="en-US" sz="1600">
                <a:solidFill>
                  <a:srgbClr val="000000"/>
                </a:solidFill>
                <a:latin typeface="Garamond" charset="0"/>
              </a:rPr>
              <a:pPr eaLnBrk="1" hangingPunct="1"/>
              <a:t>49</a:t>
            </a:fld>
            <a:endParaRPr lang="en-US" sz="1600">
              <a:solidFill>
                <a:srgbClr val="000000"/>
              </a:solidFill>
              <a:latin typeface="Garamond" charset="0"/>
            </a:endParaRPr>
          </a:p>
        </p:txBody>
      </p:sp>
      <p:pic>
        <p:nvPicPr>
          <p:cNvPr id="257027" name="Picture 4" descr="drammer-attack-android.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196752"/>
            <a:ext cx="9144000" cy="508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7028" name="TextBox 5"/>
          <p:cNvSpPr txBox="1">
            <a:spLocks noChangeArrowheads="1"/>
          </p:cNvSpPr>
          <p:nvPr/>
        </p:nvSpPr>
        <p:spPr bwMode="auto">
          <a:xfrm>
            <a:off x="228600" y="6599238"/>
            <a:ext cx="4775200"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r>
              <a:rPr lang="en-US" sz="1000" smtClean="0">
                <a:solidFill>
                  <a:srgbClr val="000000"/>
                </a:solidFill>
              </a:rPr>
              <a:t>Source: https://fossbytes.com/drammer-rowhammer-attack-android-root-devices/</a:t>
            </a:r>
          </a:p>
        </p:txBody>
      </p:sp>
      <p:sp>
        <p:nvSpPr>
          <p:cNvPr id="2" name="Rectangle 1"/>
          <p:cNvSpPr/>
          <p:nvPr/>
        </p:nvSpPr>
        <p:spPr>
          <a:xfrm>
            <a:off x="4860032" y="6165304"/>
            <a:ext cx="4572000" cy="646331"/>
          </a:xfrm>
          <a:prstGeom prst="rect">
            <a:avLst/>
          </a:prstGeom>
        </p:spPr>
        <p:txBody>
          <a:bodyPr>
            <a:spAutoFit/>
          </a:bodyPr>
          <a:lstStyle/>
          <a:p>
            <a:r>
              <a:rPr lang="en-US" dirty="0" err="1">
                <a:solidFill>
                  <a:srgbClr val="0000FF"/>
                </a:solidFill>
              </a:rPr>
              <a:t>Drammer</a:t>
            </a:r>
            <a:r>
              <a:rPr lang="en-US" dirty="0">
                <a:solidFill>
                  <a:srgbClr val="0000FF"/>
                </a:solidFill>
              </a:rPr>
              <a:t>: Deterministic </a:t>
            </a:r>
            <a:r>
              <a:rPr lang="en-US" dirty="0" err="1">
                <a:solidFill>
                  <a:srgbClr val="0000FF"/>
                </a:solidFill>
              </a:rPr>
              <a:t>Rowhammer</a:t>
            </a:r>
            <a:r>
              <a:rPr lang="en-US" dirty="0">
                <a:solidFill>
                  <a:srgbClr val="0000FF"/>
                </a:solidFill>
              </a:rPr>
              <a:t> Attacks on Mobile </a:t>
            </a:r>
            <a:r>
              <a:rPr lang="en-US" dirty="0" smtClean="0">
                <a:solidFill>
                  <a:srgbClr val="0000FF"/>
                </a:solidFill>
              </a:rPr>
              <a:t>Platforms, CCS’16 </a:t>
            </a:r>
            <a:endParaRPr lang="en-US" dirty="0">
              <a:solidFill>
                <a:srgbClr val="000000"/>
              </a:solidFill>
            </a:endParaRPr>
          </a:p>
        </p:txBody>
      </p:sp>
      <p:sp>
        <p:nvSpPr>
          <p:cNvPr id="3" name="Rectangle 2"/>
          <p:cNvSpPr/>
          <p:nvPr/>
        </p:nvSpPr>
        <p:spPr>
          <a:xfrm>
            <a:off x="539552" y="874524"/>
            <a:ext cx="7593722" cy="400110"/>
          </a:xfrm>
          <a:prstGeom prst="rect">
            <a:avLst/>
          </a:prstGeom>
        </p:spPr>
        <p:txBody>
          <a:bodyPr wrap="square">
            <a:spAutoFit/>
          </a:bodyPr>
          <a:lstStyle/>
          <a:p>
            <a:pPr lvl="1"/>
            <a:r>
              <a:rPr lang="en-US" sz="2000" b="1" dirty="0" smtClean="0">
                <a:solidFill>
                  <a:srgbClr val="FF0000"/>
                </a:solidFill>
              </a:rPr>
              <a:t>“Can gain control of a smart phone deterministically”</a:t>
            </a:r>
            <a:endParaRPr lang="en-US" sz="2000" b="1" dirty="0">
              <a:solidFill>
                <a:srgbClr val="FF0000"/>
              </a:solidFill>
            </a:endParaRPr>
          </a:p>
        </p:txBody>
      </p:sp>
    </p:spTree>
    <p:extLst>
      <p:ext uri="{BB962C8B-B14F-4D97-AF65-F5344CB8AC3E}">
        <p14:creationId xmlns:p14="http://schemas.microsoft.com/office/powerpoint/2010/main" val="1173492767"/>
      </p:ext>
    </p:extLst>
  </p:cSld>
  <p:clrMapOvr>
    <a:masterClrMapping/>
  </p:clrMapOvr>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228600" y="152400"/>
            <a:ext cx="8915400" cy="1066800"/>
          </a:xfrm>
        </p:spPr>
        <p:txBody>
          <a:bodyPr/>
          <a:lstStyle/>
          <a:p>
            <a:r>
              <a:rPr lang="en-US" sz="3800" dirty="0" smtClean="0"/>
              <a:t>Memory System: A </a:t>
            </a:r>
            <a:r>
              <a:rPr lang="en-US" sz="3800" b="1" i="1" dirty="0" smtClean="0"/>
              <a:t>Shared Resource </a:t>
            </a:r>
            <a:r>
              <a:rPr lang="en-US" sz="3800" dirty="0" smtClean="0"/>
              <a:t>View</a:t>
            </a:r>
          </a:p>
        </p:txBody>
      </p:sp>
      <p:sp>
        <p:nvSpPr>
          <p:cNvPr id="20483" name="Content Placeholder 2"/>
          <p:cNvSpPr>
            <a:spLocks noGrp="1"/>
          </p:cNvSpPr>
          <p:nvPr>
            <p:ph idx="1"/>
          </p:nvPr>
        </p:nvSpPr>
        <p:spPr>
          <a:xfrm>
            <a:off x="228600" y="908720"/>
            <a:ext cx="8610600" cy="5193723"/>
          </a:xfrm>
        </p:spPr>
        <p:txBody>
          <a:bodyPr/>
          <a:lstStyle/>
          <a:p>
            <a:endParaRPr lang="en-US"/>
          </a:p>
        </p:txBody>
      </p:sp>
      <p:sp>
        <p:nvSpPr>
          <p:cNvPr id="4" name="Slide Number Placeholder 3"/>
          <p:cNvSpPr>
            <a:spLocks noGrp="1"/>
          </p:cNvSpPr>
          <p:nvPr>
            <p:ph type="sldNum" sz="quarter" idx="11"/>
          </p:nvPr>
        </p:nvSpPr>
        <p:spPr/>
        <p:txBody>
          <a:bodyPr/>
          <a:lstStyle/>
          <a:p>
            <a:pPr>
              <a:defRPr/>
            </a:pPr>
            <a:fld id="{A574598C-5A2F-5E46-8E0D-A0FDA29590CD}" type="slidenum">
              <a:rPr lang="en-US" smtClean="0"/>
              <a:pPr>
                <a:defRPr/>
              </a:pPr>
              <a:t>5</a:t>
            </a:fld>
            <a:endParaRPr lang="en-US"/>
          </a:p>
        </p:txBody>
      </p:sp>
      <p:sp>
        <p:nvSpPr>
          <p:cNvPr id="20486" name="TextBox 5"/>
          <p:cNvSpPr txBox="1">
            <a:spLocks noChangeArrowheads="1"/>
          </p:cNvSpPr>
          <p:nvPr/>
        </p:nvSpPr>
        <p:spPr bwMode="auto">
          <a:xfrm>
            <a:off x="964377" y="1019268"/>
            <a:ext cx="2286000" cy="533400"/>
          </a:xfrm>
          <a:prstGeom prst="rect">
            <a:avLst/>
          </a:prstGeom>
          <a:solidFill>
            <a:schemeClr val="bg1"/>
          </a:solidFill>
          <a:ln w="9525">
            <a:noFill/>
            <a:miter lim="800000"/>
            <a:headEnd/>
            <a:tailEnd/>
          </a:ln>
        </p:spPr>
        <p:txBody>
          <a:bodyPr>
            <a:prstTxWarp prst="textNoShape">
              <a:avLst/>
            </a:prstTxWarp>
            <a:spAutoFit/>
          </a:bodyPr>
          <a:lstStyle/>
          <a:p>
            <a:endParaRPr lang="en-US">
              <a:solidFill>
                <a:srgbClr val="000000"/>
              </a:solidFill>
              <a:latin typeface="Tahoma"/>
            </a:endParaRPr>
          </a:p>
        </p:txBody>
      </p:sp>
      <p:pic>
        <p:nvPicPr>
          <p:cNvPr id="7" name="Picture 6" descr="many-core3.eps"/>
          <p:cNvPicPr>
            <a:picLocks noChangeAspect="1"/>
          </p:cNvPicPr>
          <p:nvPr/>
        </p:nvPicPr>
        <p:blipFill>
          <a:blip r:embed="rId2"/>
          <a:srcRect/>
          <a:stretch>
            <a:fillRect/>
          </a:stretch>
        </p:blipFill>
        <p:spPr bwMode="auto">
          <a:xfrm>
            <a:off x="437624" y="977993"/>
            <a:ext cx="6146800" cy="4953000"/>
          </a:xfrm>
          <a:prstGeom prst="rect">
            <a:avLst/>
          </a:prstGeom>
          <a:noFill/>
          <a:ln w="9525">
            <a:noFill/>
            <a:miter lim="800000"/>
            <a:headEnd/>
            <a:tailEnd/>
          </a:ln>
        </p:spPr>
      </p:pic>
      <p:pic>
        <p:nvPicPr>
          <p:cNvPr id="8" name="Picture 23" descr="http://i.ehow.com/images/a04/ac/qb/format-hard-drive-xp-800X800.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433856">
            <a:off x="7195612" y="2336922"/>
            <a:ext cx="2124075" cy="212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Line 21"/>
          <p:cNvSpPr>
            <a:spLocks noChangeShapeType="1"/>
          </p:cNvSpPr>
          <p:nvPr/>
        </p:nvSpPr>
        <p:spPr bwMode="auto">
          <a:xfrm>
            <a:off x="6584424" y="3381497"/>
            <a:ext cx="1044575" cy="0"/>
          </a:xfrm>
          <a:prstGeom prst="line">
            <a:avLst/>
          </a:prstGeom>
          <a:noFill/>
          <a:ln w="38100">
            <a:solidFill>
              <a:srgbClr val="993300"/>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0" name="Text Box 24" descr="90%"/>
          <p:cNvSpPr txBox="1">
            <a:spLocks noChangeArrowheads="1"/>
          </p:cNvSpPr>
          <p:nvPr/>
        </p:nvSpPr>
        <p:spPr bwMode="auto">
          <a:xfrm>
            <a:off x="7628440" y="4100634"/>
            <a:ext cx="937743" cy="341632"/>
          </a:xfrm>
          <a:prstGeom prst="rect">
            <a:avLst/>
          </a:prstGeom>
          <a:noFill/>
          <a:ln w="12700">
            <a:noFill/>
            <a:miter lim="800000"/>
            <a:headEnd/>
            <a:tailEnd/>
          </a:ln>
          <a:effec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r>
              <a:rPr lang="en-US" sz="1800" dirty="0" smtClean="0">
                <a:solidFill>
                  <a:srgbClr val="000000"/>
                </a:solidFill>
              </a:rPr>
              <a:t>Storage</a:t>
            </a:r>
            <a:endParaRPr lang="en-US" sz="1800" dirty="0">
              <a:solidFill>
                <a:srgbClr val="000000"/>
              </a:solidFill>
            </a:endParaRPr>
          </a:p>
        </p:txBody>
      </p:sp>
      <p:sp>
        <p:nvSpPr>
          <p:cNvPr id="11" name="TextBox 10"/>
          <p:cNvSpPr txBox="1"/>
          <p:nvPr/>
        </p:nvSpPr>
        <p:spPr>
          <a:xfrm>
            <a:off x="611560" y="6021288"/>
            <a:ext cx="7811954" cy="400110"/>
          </a:xfrm>
          <a:prstGeom prst="rect">
            <a:avLst/>
          </a:prstGeom>
          <a:noFill/>
        </p:spPr>
        <p:txBody>
          <a:bodyPr wrap="none" rtlCol="0">
            <a:spAutoFit/>
          </a:bodyPr>
          <a:lstStyle/>
          <a:p>
            <a:r>
              <a:rPr lang="en-US" sz="2000" b="1" dirty="0" smtClean="0">
                <a:solidFill>
                  <a:srgbClr val="FF0000"/>
                </a:solidFill>
              </a:rPr>
              <a:t>Most of the system is dedicated to storing and moving data </a:t>
            </a:r>
            <a:endParaRPr lang="en-US" sz="2000" b="1" dirty="0">
              <a:solidFill>
                <a:srgbClr val="FF0000"/>
              </a:solidFill>
            </a:endParaRPr>
          </a:p>
        </p:txBody>
      </p:sp>
    </p:spTree>
    <p:extLst>
      <p:ext uri="{BB962C8B-B14F-4D97-AF65-F5344CB8AC3E}">
        <p14:creationId xmlns:p14="http://schemas.microsoft.com/office/powerpoint/2010/main" val="42370198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Title 1"/>
          <p:cNvSpPr>
            <a:spLocks noGrp="1"/>
          </p:cNvSpPr>
          <p:nvPr>
            <p:ph type="title"/>
          </p:nvPr>
        </p:nvSpPr>
        <p:spPr/>
        <p:txBody>
          <a:bodyPr/>
          <a:lstStyle/>
          <a:p>
            <a:r>
              <a:rPr lang="en-US">
                <a:latin typeface="Garamond" charset="0"/>
                <a:ea typeface="ＭＳ Ｐゴシック" charset="0"/>
                <a:cs typeface="ＭＳ Ｐゴシック" charset="0"/>
              </a:rPr>
              <a:t>More Security Implications?</a:t>
            </a:r>
          </a:p>
        </p:txBody>
      </p:sp>
      <p:sp>
        <p:nvSpPr>
          <p:cNvPr id="258050"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F1D2888-D5B0-E049-9B24-3010A3D9459E}" type="slidenum">
              <a:rPr lang="en-US" sz="1600">
                <a:solidFill>
                  <a:srgbClr val="000000"/>
                </a:solidFill>
                <a:latin typeface="Garamond" charset="0"/>
              </a:rPr>
              <a:pPr eaLnBrk="1" hangingPunct="1"/>
              <a:t>50</a:t>
            </a:fld>
            <a:endParaRPr lang="en-US" sz="1600">
              <a:solidFill>
                <a:srgbClr val="000000"/>
              </a:solidFill>
              <a:latin typeface="Garamond" charset="0"/>
            </a:endParaRPr>
          </a:p>
        </p:txBody>
      </p:sp>
      <p:pic>
        <p:nvPicPr>
          <p:cNvPr id="258051" name="Picture 4" descr="a-software-attempt-to-mitigate-rowhammer-attacks-630x330.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7463" y="1311275"/>
            <a:ext cx="9117013" cy="477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3120921"/>
      </p:ext>
    </p:extLst>
  </p:cSld>
  <p:clrMapOvr>
    <a:masterClrMapping/>
  </p:clrMapOvr>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Apple’s Patch for </a:t>
            </a:r>
            <a:r>
              <a:rPr lang="en-US" dirty="0" err="1" smtClean="0"/>
              <a:t>RowHammer</a:t>
            </a:r>
            <a:endParaRPr lang="en-US" dirty="0"/>
          </a:p>
        </p:txBody>
      </p:sp>
      <p:sp>
        <p:nvSpPr>
          <p:cNvPr id="3" name="Content Placeholder 2"/>
          <p:cNvSpPr>
            <a:spLocks noGrp="1"/>
          </p:cNvSpPr>
          <p:nvPr>
            <p:ph idx="1"/>
          </p:nvPr>
        </p:nvSpPr>
        <p:spPr/>
        <p:txBody>
          <a:bodyPr/>
          <a:lstStyle/>
          <a:p>
            <a:r>
              <a:rPr lang="en-US" dirty="0">
                <a:hlinkClick r:id="rId2"/>
              </a:rPr>
              <a:t>https://support.apple.com/en-gb/</a:t>
            </a:r>
            <a:r>
              <a:rPr lang="en-US" dirty="0" smtClean="0">
                <a:hlinkClick r:id="rId2"/>
              </a:rPr>
              <a:t>HT204934</a:t>
            </a:r>
            <a:r>
              <a:rPr lang="en-US" dirty="0" smtClean="0"/>
              <a:t> </a:t>
            </a:r>
          </a:p>
          <a:p>
            <a:endParaRPr lang="en-US" dirty="0" smtClean="0"/>
          </a:p>
          <a:p>
            <a:endParaRPr lang="en-US" dirty="0" smtClean="0"/>
          </a:p>
          <a:p>
            <a:endParaRPr lang="en-US" dirty="0"/>
          </a:p>
        </p:txBody>
      </p:sp>
      <p:pic>
        <p:nvPicPr>
          <p:cNvPr id="5" name="Picture 4"/>
          <p:cNvPicPr>
            <a:picLocks noChangeAspect="1"/>
          </p:cNvPicPr>
          <p:nvPr/>
        </p:nvPicPr>
        <p:blipFill>
          <a:blip r:embed="rId3"/>
          <a:stretch>
            <a:fillRect/>
          </a:stretch>
        </p:blipFill>
        <p:spPr>
          <a:xfrm>
            <a:off x="0" y="2336710"/>
            <a:ext cx="9144000" cy="3180522"/>
          </a:xfrm>
          <a:prstGeom prst="rect">
            <a:avLst/>
          </a:prstGeom>
        </p:spPr>
      </p:pic>
      <p:sp>
        <p:nvSpPr>
          <p:cNvPr id="6" name="AutoShape 25"/>
          <p:cNvSpPr>
            <a:spLocks noChangeArrowheads="1"/>
          </p:cNvSpPr>
          <p:nvPr/>
        </p:nvSpPr>
        <p:spPr bwMode="auto">
          <a:xfrm>
            <a:off x="2915816" y="3717032"/>
            <a:ext cx="5616624" cy="360040"/>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 name="TextBox 3"/>
          <p:cNvSpPr txBox="1"/>
          <p:nvPr/>
        </p:nvSpPr>
        <p:spPr>
          <a:xfrm>
            <a:off x="1907704" y="5805264"/>
            <a:ext cx="5817067" cy="369332"/>
          </a:xfrm>
          <a:prstGeom prst="rect">
            <a:avLst/>
          </a:prstGeom>
          <a:noFill/>
        </p:spPr>
        <p:txBody>
          <a:bodyPr wrap="none" rtlCol="0">
            <a:spAutoFit/>
          </a:bodyPr>
          <a:lstStyle/>
          <a:p>
            <a:r>
              <a:rPr lang="en-US" dirty="0" smtClean="0">
                <a:solidFill>
                  <a:srgbClr val="0000FF"/>
                </a:solidFill>
              </a:rPr>
              <a:t>HP, Lenovo, and other vendors released similar patches</a:t>
            </a:r>
            <a:endParaRPr lang="en-US" dirty="0">
              <a:solidFill>
                <a:srgbClr val="0000FF"/>
              </a:solidFill>
            </a:endParaRPr>
          </a:p>
        </p:txBody>
      </p:sp>
    </p:spTree>
    <p:extLst>
      <p:ext uri="{BB962C8B-B14F-4D97-AF65-F5344CB8AC3E}">
        <p14:creationId xmlns:p14="http://schemas.microsoft.com/office/powerpoint/2010/main" val="1283663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Our Solution to RowHammer</a:t>
            </a:r>
            <a:endParaRPr lang="en-US" dirty="0"/>
          </a:p>
        </p:txBody>
      </p:sp>
      <p:sp>
        <p:nvSpPr>
          <p:cNvPr id="3" name="Content Placeholder 2"/>
          <p:cNvSpPr>
            <a:spLocks noGrp="1"/>
          </p:cNvSpPr>
          <p:nvPr>
            <p:ph idx="1"/>
          </p:nvPr>
        </p:nvSpPr>
        <p:spPr/>
        <p:txBody>
          <a:bodyPr/>
          <a:lstStyle/>
          <a:p>
            <a:pPr>
              <a:lnSpc>
                <a:spcPct val="100000"/>
              </a:lnSpc>
            </a:pPr>
            <a:r>
              <a:rPr lang="en-US" b="1" dirty="0" smtClean="0">
                <a:solidFill>
                  <a:schemeClr val="tx2"/>
                </a:solidFill>
              </a:rPr>
              <a:t>PARA: </a:t>
            </a:r>
            <a:r>
              <a:rPr lang="en-US" sz="3200" i="1" u="sng" dirty="0" smtClean="0">
                <a:solidFill>
                  <a:schemeClr val="tx2"/>
                </a:solidFill>
              </a:rPr>
              <a:t>P</a:t>
            </a:r>
            <a:r>
              <a:rPr lang="en-US" sz="3200" i="1" dirty="0" smtClean="0">
                <a:solidFill>
                  <a:schemeClr val="tx2"/>
                </a:solidFill>
              </a:rPr>
              <a:t>robabilistic </a:t>
            </a:r>
            <a:r>
              <a:rPr lang="en-US" sz="3200" i="1" u="sng" dirty="0" smtClean="0">
                <a:solidFill>
                  <a:schemeClr val="tx2"/>
                </a:solidFill>
              </a:rPr>
              <a:t>A</a:t>
            </a:r>
            <a:r>
              <a:rPr lang="en-US" sz="3200" i="1" dirty="0" smtClean="0">
                <a:solidFill>
                  <a:schemeClr val="tx2"/>
                </a:solidFill>
              </a:rPr>
              <a:t>djacent </a:t>
            </a:r>
            <a:r>
              <a:rPr lang="en-US" sz="3200" i="1" u="sng" dirty="0" smtClean="0">
                <a:solidFill>
                  <a:schemeClr val="tx2"/>
                </a:solidFill>
              </a:rPr>
              <a:t>R</a:t>
            </a:r>
            <a:r>
              <a:rPr lang="en-US" sz="3200" i="1" dirty="0" smtClean="0">
                <a:solidFill>
                  <a:schemeClr val="tx2"/>
                </a:solidFill>
              </a:rPr>
              <a:t>ow </a:t>
            </a:r>
            <a:r>
              <a:rPr lang="en-US" sz="3200" i="1" u="sng" dirty="0" smtClean="0">
                <a:solidFill>
                  <a:schemeClr val="tx2"/>
                </a:solidFill>
              </a:rPr>
              <a:t>A</a:t>
            </a:r>
            <a:r>
              <a:rPr lang="en-US" sz="3200" i="1" dirty="0" smtClean="0">
                <a:solidFill>
                  <a:schemeClr val="tx2"/>
                </a:solidFill>
              </a:rPr>
              <a:t>ctivation</a:t>
            </a:r>
          </a:p>
          <a:p>
            <a:pPr>
              <a:lnSpc>
                <a:spcPct val="100000"/>
              </a:lnSpc>
            </a:pPr>
            <a:endParaRPr lang="en-US" sz="600" b="1" dirty="0" smtClean="0">
              <a:solidFill>
                <a:schemeClr val="tx2"/>
              </a:solidFill>
            </a:endParaRPr>
          </a:p>
          <a:p>
            <a:pPr>
              <a:lnSpc>
                <a:spcPct val="100000"/>
              </a:lnSpc>
            </a:pPr>
            <a:r>
              <a:rPr lang="en-US" b="1" dirty="0" smtClean="0">
                <a:solidFill>
                  <a:schemeClr val="tx2"/>
                </a:solidFill>
              </a:rPr>
              <a:t>Key Idea</a:t>
            </a:r>
            <a:endParaRPr lang="en-US" sz="3200" i="1" dirty="0" smtClean="0">
              <a:solidFill>
                <a:schemeClr val="tx2"/>
              </a:solidFill>
            </a:endParaRPr>
          </a:p>
          <a:p>
            <a:pPr lvl="1">
              <a:lnSpc>
                <a:spcPct val="100000"/>
              </a:lnSpc>
            </a:pPr>
            <a:r>
              <a:rPr lang="en-US" sz="2800" b="1" dirty="0" smtClean="0">
                <a:solidFill>
                  <a:srgbClr val="0000FF"/>
                </a:solidFill>
              </a:rPr>
              <a:t>After closing a row, we activate (i.e., refresh) one of its neighbors with a low probability</a:t>
            </a:r>
            <a:r>
              <a:rPr lang="en-US" sz="2800" dirty="0" smtClean="0"/>
              <a:t>: </a:t>
            </a:r>
            <a:r>
              <a:rPr lang="en-US" sz="2600" dirty="0" smtClean="0">
                <a:solidFill>
                  <a:srgbClr val="FF0000"/>
                </a:solidFill>
                <a:latin typeface="Cambria Math" panose="02040503050406030204" pitchFamily="18" charset="0"/>
                <a:ea typeface="Cambria Math" panose="02040503050406030204" pitchFamily="18" charset="0"/>
              </a:rPr>
              <a:t>p = 0.005</a:t>
            </a:r>
          </a:p>
          <a:p>
            <a:pPr>
              <a:lnSpc>
                <a:spcPct val="100000"/>
              </a:lnSpc>
            </a:pPr>
            <a:endParaRPr lang="en-US" sz="600" b="1" dirty="0" smtClean="0">
              <a:solidFill>
                <a:schemeClr val="tx2"/>
              </a:solidFill>
              <a:ea typeface="Cambria Math" panose="02040503050406030204" pitchFamily="18" charset="0"/>
            </a:endParaRPr>
          </a:p>
          <a:p>
            <a:pPr>
              <a:lnSpc>
                <a:spcPct val="100000"/>
              </a:lnSpc>
            </a:pPr>
            <a:r>
              <a:rPr lang="en-US" b="1" dirty="0" smtClean="0">
                <a:solidFill>
                  <a:schemeClr val="tx2"/>
                </a:solidFill>
                <a:ea typeface="Cambria Math" panose="02040503050406030204" pitchFamily="18" charset="0"/>
              </a:rPr>
              <a:t>Reliability Guarantee</a:t>
            </a:r>
            <a:endParaRPr lang="en-US" sz="3200" i="1" dirty="0" smtClean="0">
              <a:solidFill>
                <a:schemeClr val="tx2"/>
              </a:solidFill>
              <a:ea typeface="Cambria Math" panose="02040503050406030204" pitchFamily="18" charset="0"/>
            </a:endParaRPr>
          </a:p>
          <a:p>
            <a:pPr lvl="1"/>
            <a:r>
              <a:rPr lang="en-US" sz="2800" dirty="0" smtClean="0"/>
              <a:t>When </a:t>
            </a:r>
            <a:r>
              <a:rPr lang="en-US" sz="2600" dirty="0" smtClean="0">
                <a:latin typeface="Cambria Math" panose="02040503050406030204" pitchFamily="18" charset="0"/>
                <a:ea typeface="Cambria Math" panose="02040503050406030204" pitchFamily="18" charset="0"/>
                <a:cs typeface="Courier New" panose="02070309020205020404" pitchFamily="49" charset="0"/>
              </a:rPr>
              <a:t>p=0.005</a:t>
            </a:r>
            <a:r>
              <a:rPr lang="en-US" sz="2800" dirty="0" smtClean="0"/>
              <a:t>, errors in one year</a:t>
            </a:r>
            <a:r>
              <a:rPr lang="en-US" sz="2800" dirty="0"/>
              <a:t>: </a:t>
            </a:r>
            <a:r>
              <a:rPr lang="en-US" sz="2600" dirty="0">
                <a:solidFill>
                  <a:srgbClr val="FF0000"/>
                </a:solidFill>
                <a:latin typeface="Cambria Math" panose="02040503050406030204" pitchFamily="18" charset="0"/>
                <a:ea typeface="Cambria Math" panose="02040503050406030204" pitchFamily="18" charset="0"/>
                <a:cs typeface="Courier New" panose="02070309020205020404" pitchFamily="49" charset="0"/>
              </a:rPr>
              <a:t>9.4×10</a:t>
            </a:r>
            <a:r>
              <a:rPr lang="en-US" sz="2600" baseline="30000" dirty="0">
                <a:solidFill>
                  <a:srgbClr val="FF0000"/>
                </a:solidFill>
                <a:latin typeface="Cambria Math" panose="02040503050406030204" pitchFamily="18" charset="0"/>
                <a:ea typeface="Cambria Math" panose="02040503050406030204" pitchFamily="18" charset="0"/>
                <a:cs typeface="Courier New" panose="02070309020205020404" pitchFamily="49" charset="0"/>
              </a:rPr>
              <a:t>-14</a:t>
            </a:r>
            <a:endParaRPr lang="en-US" sz="2600" dirty="0">
              <a:solidFill>
                <a:srgbClr val="FF0000"/>
              </a:solidFill>
              <a:latin typeface="Cambria Math" panose="02040503050406030204" pitchFamily="18" charset="0"/>
              <a:ea typeface="Cambria Math" panose="02040503050406030204" pitchFamily="18" charset="0"/>
            </a:endParaRPr>
          </a:p>
          <a:p>
            <a:pPr lvl="1">
              <a:lnSpc>
                <a:spcPct val="100000"/>
              </a:lnSpc>
            </a:pPr>
            <a:r>
              <a:rPr lang="en-US" sz="2800" dirty="0">
                <a:ea typeface="Cambria Math" panose="02040503050406030204" pitchFamily="18" charset="0"/>
              </a:rPr>
              <a:t>By adjusting the value of </a:t>
            </a:r>
            <a:r>
              <a:rPr lang="en-US" sz="2600" dirty="0">
                <a:latin typeface="Cambria Math" panose="02040503050406030204" pitchFamily="18" charset="0"/>
                <a:ea typeface="Cambria Math" panose="02040503050406030204" pitchFamily="18" charset="0"/>
                <a:cs typeface="Courier New" panose="02070309020205020404" pitchFamily="49" charset="0"/>
              </a:rPr>
              <a:t>p</a:t>
            </a:r>
            <a:r>
              <a:rPr lang="en-US" sz="2800" dirty="0">
                <a:ea typeface="Cambria Math" panose="02040503050406030204" pitchFamily="18" charset="0"/>
              </a:rPr>
              <a:t>, we can </a:t>
            </a:r>
            <a:r>
              <a:rPr lang="en-US" sz="2800" dirty="0" smtClean="0">
                <a:ea typeface="Cambria Math" panose="02040503050406030204" pitchFamily="18" charset="0"/>
              </a:rPr>
              <a:t>vary the strength of protection against errors</a:t>
            </a:r>
            <a:endParaRPr lang="en-US" sz="2800" dirty="0">
              <a:ea typeface="Cambria Math" panose="02040503050406030204" pitchFamily="18" charset="0"/>
            </a:endParaRPr>
          </a:p>
          <a:p>
            <a:pPr lvl="1">
              <a:lnSpc>
                <a:spcPct val="100000"/>
              </a:lnSpc>
            </a:pPr>
            <a:endParaRPr lang="en-US" sz="2800" dirty="0">
              <a:ea typeface="Cambria Math" panose="02040503050406030204" pitchFamily="18" charset="0"/>
            </a:endParaRPr>
          </a:p>
          <a:p>
            <a:pPr lvl="1">
              <a:lnSpc>
                <a:spcPct val="100000"/>
              </a:lnSpc>
            </a:pPr>
            <a:endParaRPr lang="en-US" sz="2800" dirty="0">
              <a:latin typeface="Cambria Math" panose="02040503050406030204" pitchFamily="18" charset="0"/>
              <a:ea typeface="Cambria Math" panose="02040503050406030204" pitchFamily="18" charset="0"/>
            </a:endParaRPr>
          </a:p>
          <a:p>
            <a:pPr lvl="1">
              <a:lnSpc>
                <a:spcPct val="100000"/>
              </a:lnSpc>
            </a:pPr>
            <a:endParaRPr lang="en-US" sz="2800" dirty="0" smtClean="0"/>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52</a:t>
            </a:fld>
            <a:endParaRPr lang="en-US">
              <a:solidFill>
                <a:prstClr val="black">
                  <a:tint val="75000"/>
                </a:prstClr>
              </a:solidFill>
            </a:endParaRPr>
          </a:p>
        </p:txBody>
      </p:sp>
    </p:spTree>
    <p:extLst>
      <p:ext uri="{BB962C8B-B14F-4D97-AF65-F5344CB8AC3E}">
        <p14:creationId xmlns:p14="http://schemas.microsoft.com/office/powerpoint/2010/main" val="18913575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Advantages of PARA</a:t>
            </a:r>
            <a:endParaRPr lang="en-US" dirty="0"/>
          </a:p>
        </p:txBody>
      </p:sp>
      <p:sp>
        <p:nvSpPr>
          <p:cNvPr id="3" name="Content Placeholder 2"/>
          <p:cNvSpPr>
            <a:spLocks noGrp="1"/>
          </p:cNvSpPr>
          <p:nvPr>
            <p:ph idx="1"/>
          </p:nvPr>
        </p:nvSpPr>
        <p:spPr/>
        <p:txBody>
          <a:bodyPr/>
          <a:lstStyle/>
          <a:p>
            <a:r>
              <a:rPr lang="en-US" sz="3200" i="1" dirty="0" smtClean="0">
                <a:solidFill>
                  <a:schemeClr val="tx2"/>
                </a:solidFill>
                <a:sym typeface="Wingdings" panose="05000000000000000000" pitchFamily="2" charset="2"/>
              </a:rPr>
              <a:t>PARA refreshes rows infrequently</a:t>
            </a:r>
          </a:p>
          <a:p>
            <a:pPr lvl="1"/>
            <a:r>
              <a:rPr lang="en-US" sz="2800" dirty="0" smtClean="0">
                <a:sym typeface="Wingdings" panose="05000000000000000000" pitchFamily="2" charset="2"/>
              </a:rPr>
              <a:t>Low power</a:t>
            </a:r>
          </a:p>
          <a:p>
            <a:pPr lvl="1"/>
            <a:r>
              <a:rPr lang="en-US" sz="2800" dirty="0" smtClean="0">
                <a:sym typeface="Wingdings" panose="05000000000000000000" pitchFamily="2" charset="2"/>
              </a:rPr>
              <a:t>Low performance-overhead</a:t>
            </a:r>
          </a:p>
          <a:p>
            <a:pPr lvl="2"/>
            <a:r>
              <a:rPr lang="en-US" dirty="0"/>
              <a:t>Average slowdown: </a:t>
            </a:r>
            <a:r>
              <a:rPr lang="en-US" sz="2600" dirty="0">
                <a:solidFill>
                  <a:srgbClr val="FF0000"/>
                </a:solidFill>
                <a:latin typeface="Cambria Math" panose="02040503050406030204" pitchFamily="18" charset="0"/>
                <a:ea typeface="Cambria Math" panose="02040503050406030204" pitchFamily="18" charset="0"/>
              </a:rPr>
              <a:t>0.20%</a:t>
            </a:r>
            <a:r>
              <a:rPr lang="en-US" dirty="0"/>
              <a:t> (for </a:t>
            </a:r>
            <a:r>
              <a:rPr lang="en-US" sz="2600" dirty="0">
                <a:latin typeface="Cambria Math" panose="02040503050406030204" pitchFamily="18" charset="0"/>
                <a:ea typeface="Cambria Math" panose="02040503050406030204" pitchFamily="18" charset="0"/>
              </a:rPr>
              <a:t>29</a:t>
            </a:r>
            <a:r>
              <a:rPr lang="en-US" dirty="0"/>
              <a:t> benchmarks)</a:t>
            </a:r>
            <a:endParaRPr lang="en-US" dirty="0">
              <a:solidFill>
                <a:srgbClr val="FF0000"/>
              </a:solidFill>
              <a:ea typeface="Cambria Math" panose="02040503050406030204" pitchFamily="18" charset="0"/>
            </a:endParaRPr>
          </a:p>
          <a:p>
            <a:pPr lvl="2"/>
            <a:r>
              <a:rPr lang="en-US" dirty="0" smtClean="0"/>
              <a:t>Maximum slowdown: </a:t>
            </a:r>
            <a:r>
              <a:rPr lang="en-US" sz="2600" dirty="0" smtClean="0">
                <a:solidFill>
                  <a:srgbClr val="FF0000"/>
                </a:solidFill>
                <a:latin typeface="Cambria Math" panose="02040503050406030204" pitchFamily="18" charset="0"/>
                <a:ea typeface="Cambria Math" panose="02040503050406030204" pitchFamily="18" charset="0"/>
              </a:rPr>
              <a:t>0.75%</a:t>
            </a:r>
            <a:endParaRPr lang="en-US" dirty="0"/>
          </a:p>
          <a:p>
            <a:r>
              <a:rPr lang="en-US" sz="3200" i="1" dirty="0" smtClean="0">
                <a:solidFill>
                  <a:schemeClr val="tx2"/>
                </a:solidFill>
              </a:rPr>
              <a:t>PARA is stateless</a:t>
            </a:r>
          </a:p>
          <a:p>
            <a:pPr lvl="1"/>
            <a:r>
              <a:rPr lang="en-US" sz="2800" dirty="0" smtClean="0">
                <a:sym typeface="Wingdings" panose="05000000000000000000" pitchFamily="2" charset="2"/>
              </a:rPr>
              <a:t>Low </a:t>
            </a:r>
            <a:r>
              <a:rPr lang="en-US" sz="2800" dirty="0">
                <a:sym typeface="Wingdings" panose="05000000000000000000" pitchFamily="2" charset="2"/>
              </a:rPr>
              <a:t>cost</a:t>
            </a:r>
          </a:p>
          <a:p>
            <a:pPr lvl="1"/>
            <a:r>
              <a:rPr lang="en-US" sz="2800" dirty="0">
                <a:sym typeface="Wingdings" panose="05000000000000000000" pitchFamily="2" charset="2"/>
              </a:rPr>
              <a:t>Low </a:t>
            </a:r>
            <a:r>
              <a:rPr lang="en-US" sz="2800" dirty="0" smtClean="0">
                <a:sym typeface="Wingdings" panose="05000000000000000000" pitchFamily="2" charset="2"/>
              </a:rPr>
              <a:t>complexity</a:t>
            </a:r>
          </a:p>
          <a:p>
            <a:endParaRPr lang="en-US" sz="2000" i="1" dirty="0" smtClean="0">
              <a:solidFill>
                <a:srgbClr val="FF0000"/>
              </a:solidFill>
              <a:ea typeface="Cambria Math" panose="02040503050406030204" pitchFamily="18" charset="0"/>
            </a:endParaRPr>
          </a:p>
          <a:p>
            <a:r>
              <a:rPr lang="en-US" sz="3200" i="1" dirty="0" smtClean="0">
                <a:solidFill>
                  <a:srgbClr val="FF0000"/>
                </a:solidFill>
                <a:ea typeface="Cambria Math" panose="02040503050406030204" pitchFamily="18" charset="0"/>
              </a:rPr>
              <a:t>PARA </a:t>
            </a:r>
            <a:r>
              <a:rPr lang="en-US" sz="3200" i="1" dirty="0">
                <a:solidFill>
                  <a:srgbClr val="FF0000"/>
                </a:solidFill>
                <a:ea typeface="Cambria Math" panose="02040503050406030204" pitchFamily="18" charset="0"/>
              </a:rPr>
              <a:t>is an effective and low-overhead solution to prevent disturbance errors</a:t>
            </a:r>
          </a:p>
          <a:p>
            <a:endParaRPr lang="en-US" dirty="0">
              <a:sym typeface="Wingdings" panose="05000000000000000000" pitchFamily="2" charset="2"/>
            </a:endParaRPr>
          </a:p>
          <a:p>
            <a:endParaRPr lang="en-US" dirty="0"/>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53</a:t>
            </a:fld>
            <a:endParaRPr lang="en-US">
              <a:solidFill>
                <a:prstClr val="black">
                  <a:tint val="75000"/>
                </a:prstClr>
              </a:solidFill>
            </a:endParaRPr>
          </a:p>
        </p:txBody>
      </p:sp>
    </p:spTree>
    <p:extLst>
      <p:ext uri="{BB962C8B-B14F-4D97-AF65-F5344CB8AC3E}">
        <p14:creationId xmlns:p14="http://schemas.microsoft.com/office/powerpoint/2010/main" val="15318299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6" end="6"/>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Requirements for PARA</a:t>
            </a:r>
            <a:endParaRPr lang="en-US" dirty="0"/>
          </a:p>
        </p:txBody>
      </p:sp>
      <p:sp>
        <p:nvSpPr>
          <p:cNvPr id="3" name="Content Placeholder 2"/>
          <p:cNvSpPr>
            <a:spLocks noGrp="1"/>
          </p:cNvSpPr>
          <p:nvPr>
            <p:ph idx="1"/>
          </p:nvPr>
        </p:nvSpPr>
        <p:spPr>
          <a:xfrm>
            <a:off x="107504" y="1066800"/>
            <a:ext cx="8928992" cy="5638800"/>
          </a:xfrm>
        </p:spPr>
        <p:txBody>
          <a:bodyPr/>
          <a:lstStyle/>
          <a:p>
            <a:r>
              <a:rPr lang="en-US" sz="3200" dirty="0" smtClean="0"/>
              <a:t>If implemented in </a:t>
            </a:r>
            <a:r>
              <a:rPr lang="en-US" sz="3200" dirty="0" smtClean="0">
                <a:solidFill>
                  <a:srgbClr val="0000FF"/>
                </a:solidFill>
              </a:rPr>
              <a:t>DRAM chip</a:t>
            </a:r>
          </a:p>
          <a:p>
            <a:pPr lvl="1"/>
            <a:r>
              <a:rPr lang="en-US" sz="2800" dirty="0" smtClean="0"/>
              <a:t>Enough slack in timing parameters</a:t>
            </a:r>
          </a:p>
          <a:p>
            <a:pPr lvl="1"/>
            <a:r>
              <a:rPr lang="en-US" sz="2800" dirty="0" smtClean="0"/>
              <a:t>Plenty of slack today: </a:t>
            </a:r>
          </a:p>
          <a:p>
            <a:pPr lvl="2"/>
            <a:r>
              <a:rPr lang="en-US" sz="1600" dirty="0" smtClean="0"/>
              <a:t>Lee et al., “</a:t>
            </a:r>
            <a:r>
              <a:rPr lang="en-US" sz="1600" b="1" dirty="0" smtClean="0">
                <a:solidFill>
                  <a:srgbClr val="660066"/>
                </a:solidFill>
              </a:rPr>
              <a:t>Adaptive-Latency DRAM: Optimizing DRAM Timing for the Common Case</a:t>
            </a:r>
            <a:r>
              <a:rPr lang="en-US" sz="1600" dirty="0" smtClean="0"/>
              <a:t>,” HPCA 2015.</a:t>
            </a:r>
          </a:p>
          <a:p>
            <a:pPr lvl="2"/>
            <a:r>
              <a:rPr lang="en-US" sz="1600" dirty="0" smtClean="0"/>
              <a:t>Chang et al., “</a:t>
            </a:r>
            <a:r>
              <a:rPr lang="en-US" sz="1600" b="1" dirty="0" smtClean="0">
                <a:solidFill>
                  <a:srgbClr val="660066"/>
                </a:solidFill>
              </a:rPr>
              <a:t>Understanding Latency Variation in Modern DRAM Chips</a:t>
            </a:r>
            <a:r>
              <a:rPr lang="en-US" sz="1600" dirty="0" smtClean="0"/>
              <a:t>,” SIGMETRICS 2016.</a:t>
            </a:r>
          </a:p>
          <a:p>
            <a:pPr lvl="2"/>
            <a:r>
              <a:rPr lang="en-US" sz="1600" dirty="0" smtClean="0"/>
              <a:t>Lee et al., “</a:t>
            </a:r>
            <a:r>
              <a:rPr lang="en-US" sz="1600" b="1" dirty="0" smtClean="0">
                <a:solidFill>
                  <a:srgbClr val="660066"/>
                </a:solidFill>
              </a:rPr>
              <a:t>Design-Induced </a:t>
            </a:r>
            <a:r>
              <a:rPr lang="en-US" sz="1600" b="1" dirty="0">
                <a:solidFill>
                  <a:srgbClr val="660066"/>
                </a:solidFill>
              </a:rPr>
              <a:t>Latency Variation in Modern DRAM Chips</a:t>
            </a:r>
            <a:r>
              <a:rPr lang="en-US" sz="1600" dirty="0" smtClean="0"/>
              <a:t>,” SIGMETRICS 2017.</a:t>
            </a:r>
          </a:p>
          <a:p>
            <a:pPr lvl="2"/>
            <a:r>
              <a:rPr lang="en-US" sz="1600" dirty="0"/>
              <a:t>Chang et al., </a:t>
            </a:r>
            <a:r>
              <a:rPr lang="en-US" sz="1600" dirty="0" smtClean="0"/>
              <a:t>“</a:t>
            </a:r>
            <a:r>
              <a:rPr lang="en-US" sz="1600" b="1" dirty="0">
                <a:solidFill>
                  <a:srgbClr val="660066"/>
                </a:solidFill>
              </a:rPr>
              <a:t>Understanding Reduced-Voltage </a:t>
            </a:r>
            <a:r>
              <a:rPr lang="en-US" sz="1600" b="1" dirty="0" smtClean="0">
                <a:solidFill>
                  <a:srgbClr val="660066"/>
                </a:solidFill>
              </a:rPr>
              <a:t>Operation in </a:t>
            </a:r>
            <a:r>
              <a:rPr lang="en-US" sz="1600" b="1" dirty="0">
                <a:solidFill>
                  <a:srgbClr val="660066"/>
                </a:solidFill>
              </a:rPr>
              <a:t>Modern DRAM </a:t>
            </a:r>
            <a:r>
              <a:rPr lang="en-US" sz="1600" b="1" dirty="0" smtClean="0">
                <a:solidFill>
                  <a:srgbClr val="660066"/>
                </a:solidFill>
              </a:rPr>
              <a:t>Devices</a:t>
            </a:r>
            <a:r>
              <a:rPr lang="en-US" sz="1600" dirty="0" smtClean="0"/>
              <a:t>,</a:t>
            </a:r>
            <a:r>
              <a:rPr lang="en-US" sz="1600" dirty="0"/>
              <a:t>” SIGMETRICS </a:t>
            </a:r>
            <a:r>
              <a:rPr lang="en-US" sz="1600" dirty="0" smtClean="0"/>
              <a:t>2017.</a:t>
            </a:r>
          </a:p>
          <a:p>
            <a:pPr lvl="2"/>
            <a:endParaRPr lang="en-US" sz="1600" dirty="0"/>
          </a:p>
          <a:p>
            <a:r>
              <a:rPr lang="en-US" sz="3200" dirty="0" smtClean="0"/>
              <a:t>If implemented in </a:t>
            </a:r>
            <a:r>
              <a:rPr lang="en-US" sz="3200" dirty="0" smtClean="0">
                <a:solidFill>
                  <a:srgbClr val="0000FF"/>
                </a:solidFill>
              </a:rPr>
              <a:t>memory controller</a:t>
            </a:r>
          </a:p>
          <a:p>
            <a:pPr lvl="1"/>
            <a:r>
              <a:rPr lang="en-US" sz="2800" dirty="0" smtClean="0"/>
              <a:t>Better coordination between memory controller and DRAM</a:t>
            </a:r>
          </a:p>
          <a:p>
            <a:pPr lvl="1"/>
            <a:r>
              <a:rPr lang="en-US" sz="2800" dirty="0" smtClean="0"/>
              <a:t>Memory controller should know which rows are physically adjacent</a:t>
            </a:r>
          </a:p>
          <a:p>
            <a:pPr lvl="1"/>
            <a:endParaRPr lang="en-US" sz="2800" dirty="0"/>
          </a:p>
          <a:p>
            <a:endParaRPr lang="en-US" dirty="0" smtClean="0"/>
          </a:p>
          <a:p>
            <a:pPr lvl="1"/>
            <a:endParaRPr lang="en-US" sz="2800" dirty="0"/>
          </a:p>
          <a:p>
            <a:pPr marL="0" indent="0">
              <a:buNone/>
            </a:pPr>
            <a:endParaRPr lang="en-US" dirty="0"/>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54</a:t>
            </a:fld>
            <a:endParaRPr lang="en-US">
              <a:solidFill>
                <a:prstClr val="black">
                  <a:tint val="75000"/>
                </a:prstClr>
              </a:solidFill>
            </a:endParaRPr>
          </a:p>
        </p:txBody>
      </p:sp>
    </p:spTree>
    <p:extLst>
      <p:ext uri="{BB962C8B-B14F-4D97-AF65-F5344CB8AC3E}">
        <p14:creationId xmlns:p14="http://schemas.microsoft.com/office/powerpoint/2010/main" val="5381955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a:t>
            </a:r>
            <a:r>
              <a:rPr lang="en-US" dirty="0" err="1" smtClean="0"/>
              <a:t>RowHammer</a:t>
            </a:r>
            <a:r>
              <a:rPr lang="en-US" dirty="0" smtClean="0"/>
              <a:t> Analysis</a:t>
            </a:r>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55</a:t>
            </a:fld>
            <a:endParaRPr lang="en-US">
              <a:solidFill>
                <a:srgbClr val="000000"/>
              </a:solidFill>
            </a:endParaRPr>
          </a:p>
        </p:txBody>
      </p:sp>
      <p:pic>
        <p:nvPicPr>
          <p:cNvPr id="7" name="Picture 6"/>
          <p:cNvPicPr>
            <a:picLocks noChangeAspect="1"/>
          </p:cNvPicPr>
          <p:nvPr/>
        </p:nvPicPr>
        <p:blipFill>
          <a:blip r:embed="rId2"/>
          <a:stretch>
            <a:fillRect/>
          </a:stretch>
        </p:blipFill>
        <p:spPr>
          <a:xfrm>
            <a:off x="-35496" y="4071630"/>
            <a:ext cx="9144000" cy="2359092"/>
          </a:xfrm>
          <a:prstGeom prst="rect">
            <a:avLst/>
          </a:prstGeom>
        </p:spPr>
      </p:pic>
      <p:sp>
        <p:nvSpPr>
          <p:cNvPr id="8" name="Content Placeholder 2"/>
          <p:cNvSpPr>
            <a:spLocks noGrp="1"/>
          </p:cNvSpPr>
          <p:nvPr>
            <p:ph idx="1"/>
          </p:nvPr>
        </p:nvSpPr>
        <p:spPr>
          <a:xfrm>
            <a:off x="228600" y="548680"/>
            <a:ext cx="8915400" cy="5153025"/>
          </a:xfrm>
        </p:spPr>
        <p:txBody>
          <a:bodyPr/>
          <a:lstStyle/>
          <a:p>
            <a:endParaRPr lang="en-US" dirty="0" smtClean="0"/>
          </a:p>
          <a:p>
            <a:r>
              <a:rPr lang="en-US" sz="2000" dirty="0" err="1"/>
              <a:t>Yoongu</a:t>
            </a:r>
            <a:r>
              <a:rPr lang="en-US" sz="2000" dirty="0"/>
              <a:t> Kim, Ross Daly, </a:t>
            </a:r>
            <a:r>
              <a:rPr lang="en-US" sz="2000" dirty="0" err="1"/>
              <a:t>Jeremie</a:t>
            </a:r>
            <a:r>
              <a:rPr lang="en-US" sz="2000" dirty="0"/>
              <a:t> Kim, Chris </a:t>
            </a:r>
            <a:r>
              <a:rPr lang="en-US" sz="2000" dirty="0" err="1"/>
              <a:t>Fallin</a:t>
            </a:r>
            <a:r>
              <a:rPr lang="en-US" sz="2000" dirty="0"/>
              <a:t>, </a:t>
            </a:r>
            <a:r>
              <a:rPr lang="en-US" sz="2000" dirty="0" err="1"/>
              <a:t>Ji</a:t>
            </a:r>
            <a:r>
              <a:rPr lang="en-US" sz="2000" dirty="0"/>
              <a:t> </a:t>
            </a:r>
            <a:r>
              <a:rPr lang="en-US" sz="2000" dirty="0" err="1"/>
              <a:t>Hye</a:t>
            </a:r>
            <a:r>
              <a:rPr lang="en-US" sz="2000" dirty="0"/>
              <a:t> Lee, </a:t>
            </a:r>
            <a:r>
              <a:rPr lang="en-US" sz="2000" dirty="0" err="1"/>
              <a:t>Donghyuk</a:t>
            </a:r>
            <a:r>
              <a:rPr lang="en-US" sz="2000" dirty="0"/>
              <a:t> Lee, Chris Wilkerson, </a:t>
            </a:r>
            <a:r>
              <a:rPr lang="en-US" sz="2000" dirty="0" err="1"/>
              <a:t>Konrad</a:t>
            </a:r>
            <a:r>
              <a:rPr lang="en-US" sz="2000" dirty="0"/>
              <a:t> Lai, and Onur Mutlu,</a:t>
            </a:r>
            <a:br>
              <a:rPr lang="en-US" sz="2000" dirty="0"/>
            </a:br>
            <a:r>
              <a:rPr lang="en-US" sz="2000" b="1" dirty="0">
                <a:hlinkClick r:id="rId3"/>
              </a:rPr>
              <a:t>"Flipping Bits in Memory Without Accessing Them: An Experimental Study of DRAM Disturbance Errors"</a:t>
            </a:r>
            <a:r>
              <a:rPr lang="en-US" sz="2000" dirty="0"/>
              <a:t/>
            </a:r>
            <a:br>
              <a:rPr lang="en-US" sz="2000" dirty="0"/>
            </a:br>
            <a:r>
              <a:rPr lang="en-US" sz="2000" i="1" dirty="0"/>
              <a:t>Proceedings of the </a:t>
            </a:r>
            <a:r>
              <a:rPr lang="en-US" sz="2000" i="1" dirty="0">
                <a:hlinkClick r:id="rId4"/>
              </a:rPr>
              <a:t>41st International Symposium on Computer Architecture</a:t>
            </a:r>
            <a:r>
              <a:rPr lang="en-US" sz="2000" i="1" dirty="0"/>
              <a:t> (</a:t>
            </a:r>
            <a:r>
              <a:rPr lang="en-US" sz="2000" b="1" i="1" dirty="0"/>
              <a:t>ISCA</a:t>
            </a:r>
            <a:r>
              <a:rPr lang="en-US" sz="2000" i="1" dirty="0"/>
              <a:t>)</a:t>
            </a:r>
            <a:r>
              <a:rPr lang="en-US" sz="2000" dirty="0"/>
              <a:t>, Minneapolis, MN, June 2014.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r>
              <a:rPr lang="en-US" sz="2000" dirty="0">
                <a:hlinkClick r:id="rId7"/>
              </a:rPr>
              <a:t>Lightning Session Slides (pptx)</a:t>
            </a:r>
            <a:r>
              <a:rPr lang="en-US" sz="2000" dirty="0"/>
              <a:t> </a:t>
            </a:r>
            <a:r>
              <a:rPr lang="en-US" sz="2000" dirty="0">
                <a:hlinkClick r:id="rId8"/>
              </a:rPr>
              <a:t>(pdf)</a:t>
            </a:r>
            <a:r>
              <a:rPr lang="en-US" sz="2000" dirty="0"/>
              <a:t>] [</a:t>
            </a:r>
            <a:r>
              <a:rPr lang="en-US" sz="2000" dirty="0">
                <a:hlinkClick r:id="rId9"/>
              </a:rPr>
              <a:t>Source Code and Data</a:t>
            </a:r>
            <a:r>
              <a:rPr lang="en-US" sz="2000" dirty="0"/>
              <a:t>]</a:t>
            </a:r>
          </a:p>
        </p:txBody>
      </p:sp>
    </p:spTree>
    <p:extLst>
      <p:ext uri="{BB962C8B-B14F-4D97-AF65-F5344CB8AC3E}">
        <p14:creationId xmlns:p14="http://schemas.microsoft.com/office/powerpoint/2010/main" val="993892719"/>
      </p:ext>
    </p:extLst>
  </p:cSld>
  <p:clrMapOvr>
    <a:masterClrMapping/>
  </p:clrMapOvr>
  <p:transition/>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Future of Memory </a:t>
            </a:r>
            <a:r>
              <a:rPr lang="en-US" sz="4400" dirty="0" smtClean="0"/>
              <a:t>Reliability</a:t>
            </a:r>
            <a:endParaRPr lang="en-US" sz="4400"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56</a:t>
            </a:fld>
            <a:endParaRPr lang="en-US">
              <a:solidFill>
                <a:srgbClr val="000000"/>
              </a:solidFill>
            </a:endParaRPr>
          </a:p>
        </p:txBody>
      </p:sp>
      <p:pic>
        <p:nvPicPr>
          <p:cNvPr id="3" name="Picture 2"/>
          <p:cNvPicPr>
            <a:picLocks noChangeAspect="1"/>
          </p:cNvPicPr>
          <p:nvPr/>
        </p:nvPicPr>
        <p:blipFill>
          <a:blip r:embed="rId2"/>
          <a:stretch>
            <a:fillRect/>
          </a:stretch>
        </p:blipFill>
        <p:spPr>
          <a:xfrm>
            <a:off x="15324" y="3789040"/>
            <a:ext cx="9144000" cy="2046514"/>
          </a:xfrm>
          <a:prstGeom prst="rect">
            <a:avLst/>
          </a:prstGeom>
        </p:spPr>
      </p:pic>
      <p:sp>
        <p:nvSpPr>
          <p:cNvPr id="5" name="Rectangle 4"/>
          <p:cNvSpPr/>
          <p:nvPr/>
        </p:nvSpPr>
        <p:spPr>
          <a:xfrm>
            <a:off x="1115616" y="6519446"/>
            <a:ext cx="9865096" cy="323165"/>
          </a:xfrm>
          <a:prstGeom prst="rect">
            <a:avLst/>
          </a:prstGeom>
        </p:spPr>
        <p:txBody>
          <a:bodyPr wrap="square">
            <a:spAutoFit/>
          </a:bodyPr>
          <a:lstStyle/>
          <a:p>
            <a:r>
              <a:rPr lang="en-US" sz="1500" dirty="0">
                <a:solidFill>
                  <a:srgbClr val="000000"/>
                </a:solidFill>
                <a:hlinkClick r:id="rId3"/>
              </a:rPr>
              <a:t>https://people.inf.ethz.ch/omutlu/pub/rowhammer-and-other-memory-issues_date17.</a:t>
            </a:r>
            <a:r>
              <a:rPr lang="en-US" sz="1500" dirty="0" smtClean="0">
                <a:solidFill>
                  <a:srgbClr val="000000"/>
                </a:solidFill>
                <a:hlinkClick r:id="rId3"/>
              </a:rPr>
              <a:t>pdf</a:t>
            </a:r>
            <a:r>
              <a:rPr lang="en-US" sz="1500" dirty="0" smtClean="0">
                <a:solidFill>
                  <a:srgbClr val="000000"/>
                </a:solidFill>
              </a:rPr>
              <a:t> </a:t>
            </a:r>
            <a:endParaRPr lang="en-US" sz="1500" dirty="0">
              <a:solidFill>
                <a:srgbClr val="000000"/>
              </a:solidFill>
            </a:endParaRPr>
          </a:p>
        </p:txBody>
      </p:sp>
      <p:sp>
        <p:nvSpPr>
          <p:cNvPr id="8" name="Content Placeholder 2"/>
          <p:cNvSpPr>
            <a:spLocks noGrp="1"/>
          </p:cNvSpPr>
          <p:nvPr>
            <p:ph idx="1"/>
          </p:nvPr>
        </p:nvSpPr>
        <p:spPr>
          <a:xfrm>
            <a:off x="228600" y="548680"/>
            <a:ext cx="8915400" cy="5153025"/>
          </a:xfrm>
        </p:spPr>
        <p:txBody>
          <a:bodyPr/>
          <a:lstStyle/>
          <a:p>
            <a:endParaRPr lang="en-US" dirty="0" smtClean="0"/>
          </a:p>
          <a:p>
            <a:r>
              <a:rPr lang="en-US" sz="2000" dirty="0"/>
              <a:t>Onur Mutlu,</a:t>
            </a:r>
            <a:br>
              <a:rPr lang="en-US" sz="2000" dirty="0"/>
            </a:br>
            <a:r>
              <a:rPr lang="en-US" sz="2000" b="1" dirty="0">
                <a:hlinkClick r:id="rId3"/>
              </a:rPr>
              <a:t>"The RowHammer Problem and Other Issues We May Face as Memory Becomes Denser"</a:t>
            </a:r>
            <a:r>
              <a:rPr lang="en-US" sz="2000" dirty="0"/>
              <a:t> </a:t>
            </a:r>
            <a:br>
              <a:rPr lang="en-US" sz="2000" dirty="0"/>
            </a:br>
            <a:r>
              <a:rPr lang="en-US" sz="2000" i="1" dirty="0"/>
              <a:t>Invited Paper in Proceedings of the </a:t>
            </a:r>
            <a:r>
              <a:rPr lang="en-US" sz="2000" i="1" dirty="0">
                <a:hlinkClick r:id="rId4"/>
              </a:rPr>
              <a:t>Design, Automation, and Test in Europe Conference</a:t>
            </a:r>
            <a:r>
              <a:rPr lang="en-US" sz="2000" i="1" dirty="0"/>
              <a:t> (</a:t>
            </a:r>
            <a:r>
              <a:rPr lang="en-US" sz="2000" b="1" i="1" dirty="0"/>
              <a:t>DATE</a:t>
            </a:r>
            <a:r>
              <a:rPr lang="en-US" sz="2000" i="1" dirty="0"/>
              <a:t>)</a:t>
            </a:r>
            <a:r>
              <a:rPr lang="en-US" sz="2000" dirty="0"/>
              <a:t>, Lausanne, Switzerland, March 2017.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p>
        </p:txBody>
      </p:sp>
    </p:spTree>
    <p:extLst>
      <p:ext uri="{BB962C8B-B14F-4D97-AF65-F5344CB8AC3E}">
        <p14:creationId xmlns:p14="http://schemas.microsoft.com/office/powerpoint/2010/main" val="1227121867"/>
      </p:ext>
    </p:extLst>
  </p:cSld>
  <p:clrMapOvr>
    <a:masterClrMapping/>
  </p:clrMapOvr>
  <p:transition/>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7516" y="152400"/>
            <a:ext cx="8972996" cy="884238"/>
          </a:xfrm>
        </p:spPr>
        <p:txBody>
          <a:bodyPr/>
          <a:lstStyle/>
          <a:p>
            <a:r>
              <a:rPr lang="en-US" dirty="0"/>
              <a:t>Industry Is Writing Papers About It, Too</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57</a:t>
            </a:fld>
            <a:endParaRPr lang="en-US" altLang="en-US">
              <a:solidFill>
                <a:srgbClr val="000000"/>
              </a:solidFill>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spTree>
    <p:extLst>
      <p:ext uri="{BB962C8B-B14F-4D97-AF65-F5344CB8AC3E}">
        <p14:creationId xmlns:p14="http://schemas.microsoft.com/office/powerpoint/2010/main" val="6004292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7516" y="152400"/>
            <a:ext cx="8972996" cy="884238"/>
          </a:xfrm>
        </p:spPr>
        <p:txBody>
          <a:bodyPr/>
          <a:lstStyle/>
          <a:p>
            <a:r>
              <a:rPr lang="en-US" dirty="0" smtClean="0"/>
              <a:t>Call for Intelligent Memory Controllers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58</a:t>
            </a:fld>
            <a:endParaRPr lang="en-US" altLang="en-US">
              <a:solidFill>
                <a:srgbClr val="000000"/>
              </a:solidFill>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pic>
        <p:nvPicPr>
          <p:cNvPr id="8" name="Picture 7"/>
          <p:cNvPicPr>
            <a:picLocks noChangeAspect="1"/>
          </p:cNvPicPr>
          <p:nvPr/>
        </p:nvPicPr>
        <p:blipFill>
          <a:blip r:embed="rId3"/>
          <a:stretch>
            <a:fillRect/>
          </a:stretch>
        </p:blipFill>
        <p:spPr>
          <a:xfrm>
            <a:off x="0" y="2204864"/>
            <a:ext cx="9144000" cy="3045377"/>
          </a:xfrm>
          <a:prstGeom prst="rect">
            <a:avLst/>
          </a:prstGeom>
        </p:spPr>
      </p:pic>
    </p:spTree>
    <p:extLst>
      <p:ext uri="{BB962C8B-B14F-4D97-AF65-F5344CB8AC3E}">
        <p14:creationId xmlns:p14="http://schemas.microsoft.com/office/powerpoint/2010/main" val="388007989"/>
      </p:ext>
    </p:extLst>
  </p:cSld>
  <p:clrMapOvr>
    <a:masterClrMapping/>
  </p:clrMapOvr>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dirty="0" smtClean="0"/>
              <a:t>Solution Direction: Principled Designs</a:t>
            </a:r>
            <a:endParaRPr lang="en-US" dirty="0"/>
          </a:p>
        </p:txBody>
      </p:sp>
      <p:sp>
        <p:nvSpPr>
          <p:cNvPr id="3" name="Content Placeholder 2"/>
          <p:cNvSpPr>
            <a:spLocks noGrp="1"/>
          </p:cNvSpPr>
          <p:nvPr>
            <p:ph idx="1"/>
          </p:nvPr>
        </p:nvSpPr>
        <p:spPr>
          <a:xfrm>
            <a:off x="179512" y="548680"/>
            <a:ext cx="8784976" cy="5193723"/>
          </a:xfrm>
        </p:spPr>
        <p:txBody>
          <a:bodyPr/>
          <a:lstStyle/>
          <a:p>
            <a:pPr marL="0" indent="0" algn="ctr">
              <a:buNone/>
            </a:pPr>
            <a:endParaRPr lang="en-US" sz="5200" dirty="0" smtClean="0"/>
          </a:p>
          <a:p>
            <a:pPr marL="0" indent="0" algn="ctr">
              <a:buNone/>
            </a:pPr>
            <a:r>
              <a:rPr lang="en-US" sz="5200" dirty="0" smtClean="0">
                <a:solidFill>
                  <a:srgbClr val="0000FF"/>
                </a:solidFill>
              </a:rPr>
              <a:t>Design </a:t>
            </a:r>
            <a:r>
              <a:rPr lang="en-US" sz="5200" dirty="0">
                <a:solidFill>
                  <a:srgbClr val="0000FF"/>
                </a:solidFill>
              </a:rPr>
              <a:t>fundamentally secure</a:t>
            </a:r>
          </a:p>
          <a:p>
            <a:pPr marL="0" indent="0" algn="ctr">
              <a:buNone/>
            </a:pPr>
            <a:r>
              <a:rPr lang="en-US" sz="5200" dirty="0">
                <a:solidFill>
                  <a:srgbClr val="0000FF"/>
                </a:solidFill>
              </a:rPr>
              <a:t>c</a:t>
            </a:r>
            <a:r>
              <a:rPr lang="en-US" sz="5200" dirty="0" smtClean="0">
                <a:solidFill>
                  <a:srgbClr val="0000FF"/>
                </a:solidFill>
              </a:rPr>
              <a:t>omputing architectures </a:t>
            </a:r>
          </a:p>
          <a:p>
            <a:pPr marL="0" indent="0" algn="ctr">
              <a:buNone/>
            </a:pPr>
            <a:endParaRPr lang="en-US" sz="5200" dirty="0">
              <a:solidFill>
                <a:srgbClr val="0000FF"/>
              </a:solidFill>
            </a:endParaRPr>
          </a:p>
          <a:p>
            <a:pPr marL="0" indent="0" algn="ctr">
              <a:buNone/>
            </a:pPr>
            <a:r>
              <a:rPr lang="en-US" sz="5200" dirty="0" smtClean="0">
                <a:solidFill>
                  <a:srgbClr val="FF0000"/>
                </a:solidFill>
              </a:rPr>
              <a:t>Predict and prevent </a:t>
            </a:r>
          </a:p>
          <a:p>
            <a:pPr marL="0" indent="0" algn="ctr">
              <a:buNone/>
            </a:pPr>
            <a:r>
              <a:rPr lang="en-US" sz="5200" dirty="0" smtClean="0">
                <a:solidFill>
                  <a:srgbClr val="FF0000"/>
                </a:solidFill>
              </a:rPr>
              <a:t>such safety issues</a:t>
            </a:r>
          </a:p>
          <a:p>
            <a:pPr marL="0" indent="0" algn="ctr">
              <a:buNone/>
            </a:pPr>
            <a:endParaRPr lang="en-US" sz="5200"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59</a:t>
            </a:fld>
            <a:endParaRPr lang="en-US"/>
          </a:p>
        </p:txBody>
      </p:sp>
    </p:spTree>
    <p:extLst>
      <p:ext uri="{BB962C8B-B14F-4D97-AF65-F5344CB8AC3E}">
        <p14:creationId xmlns:p14="http://schemas.microsoft.com/office/powerpoint/2010/main" val="9110040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p:txBody>
          <a:bodyPr/>
          <a:lstStyle/>
          <a:p>
            <a:r>
              <a:rPr lang="en-US">
                <a:latin typeface="Garamond" charset="0"/>
                <a:ea typeface="ＭＳ Ｐゴシック" charset="0"/>
                <a:cs typeface="ＭＳ Ｐゴシック" charset="0"/>
              </a:rPr>
              <a:t>State of the Main Memory System</a:t>
            </a:r>
          </a:p>
        </p:txBody>
      </p:sp>
      <p:sp>
        <p:nvSpPr>
          <p:cNvPr id="3" name="Content Placeholder 2"/>
          <p:cNvSpPr>
            <a:spLocks noGrp="1"/>
          </p:cNvSpPr>
          <p:nvPr>
            <p:ph idx="1"/>
          </p:nvPr>
        </p:nvSpPr>
        <p:spPr>
          <a:xfrm>
            <a:off x="228600" y="980728"/>
            <a:ext cx="8610600" cy="5194300"/>
          </a:xfrm>
        </p:spPr>
        <p:txBody>
          <a:bodyPr/>
          <a:lstStyle/>
          <a:p>
            <a:r>
              <a:rPr lang="en-US" dirty="0">
                <a:latin typeface="Tahoma" charset="0"/>
                <a:ea typeface="ＭＳ Ｐゴシック" charset="0"/>
                <a:cs typeface="ＭＳ Ｐゴシック" charset="0"/>
              </a:rPr>
              <a:t>Recent technology, architecture, and application trends</a:t>
            </a:r>
          </a:p>
          <a:p>
            <a:pPr lvl="1"/>
            <a:r>
              <a:rPr lang="en-US" dirty="0">
                <a:solidFill>
                  <a:srgbClr val="0000FF"/>
                </a:solidFill>
                <a:latin typeface="Tahoma" charset="0"/>
                <a:ea typeface="ＭＳ Ｐゴシック" charset="0"/>
              </a:rPr>
              <a:t>lead to new </a:t>
            </a:r>
            <a:r>
              <a:rPr lang="en-US" dirty="0" smtClean="0">
                <a:solidFill>
                  <a:srgbClr val="0000FF"/>
                </a:solidFill>
                <a:latin typeface="Tahoma" charset="0"/>
                <a:ea typeface="ＭＳ Ｐゴシック" charset="0"/>
              </a:rPr>
              <a:t>requirements</a:t>
            </a:r>
            <a:endParaRPr lang="en-US" dirty="0">
              <a:latin typeface="Tahoma" charset="0"/>
              <a:ea typeface="ＭＳ Ｐゴシック" charset="0"/>
            </a:endParaRPr>
          </a:p>
          <a:p>
            <a:pPr lvl="1"/>
            <a:r>
              <a:rPr lang="en-US" dirty="0">
                <a:solidFill>
                  <a:srgbClr val="0000FF"/>
                </a:solidFill>
                <a:latin typeface="Tahoma" charset="0"/>
                <a:ea typeface="ＭＳ Ｐゴシック" charset="0"/>
              </a:rPr>
              <a:t>exacerbate old </a:t>
            </a:r>
            <a:r>
              <a:rPr lang="en-US" dirty="0" smtClean="0">
                <a:solidFill>
                  <a:srgbClr val="0000FF"/>
                </a:solidFill>
                <a:latin typeface="Tahoma" charset="0"/>
                <a:ea typeface="ＭＳ Ｐゴシック" charset="0"/>
              </a:rPr>
              <a:t>requirements</a:t>
            </a:r>
            <a:endParaRPr lang="en-US" dirty="0">
              <a:latin typeface="Tahoma" charset="0"/>
              <a:ea typeface="ＭＳ Ｐゴシック" charset="0"/>
            </a:endParaRPr>
          </a:p>
          <a:p>
            <a:pPr lvl="1"/>
            <a:endParaRPr lang="en-US" dirty="0">
              <a:latin typeface="Tahoma" charset="0"/>
              <a:ea typeface="ＭＳ Ｐゴシック" charset="0"/>
            </a:endParaRPr>
          </a:p>
          <a:p>
            <a:r>
              <a:rPr lang="en-US" dirty="0">
                <a:solidFill>
                  <a:srgbClr val="FF0000"/>
                </a:solidFill>
                <a:latin typeface="Tahoma" charset="0"/>
                <a:ea typeface="ＭＳ Ｐゴシック" charset="0"/>
                <a:cs typeface="ＭＳ Ｐゴシック" charset="0"/>
              </a:rPr>
              <a:t>DRAM </a:t>
            </a:r>
            <a:r>
              <a:rPr lang="en-US" dirty="0" smtClean="0">
                <a:solidFill>
                  <a:srgbClr val="FF0000"/>
                </a:solidFill>
                <a:latin typeface="Tahoma" charset="0"/>
                <a:ea typeface="ＭＳ Ｐゴシック" charset="0"/>
                <a:cs typeface="ＭＳ Ｐゴシック" charset="0"/>
              </a:rPr>
              <a:t>and memory controllers</a:t>
            </a:r>
            <a:r>
              <a:rPr lang="en-US" dirty="0" smtClean="0">
                <a:latin typeface="Tahoma" charset="0"/>
                <a:ea typeface="ＭＳ Ｐゴシック" charset="0"/>
                <a:cs typeface="ＭＳ Ｐゴシック" charset="0"/>
              </a:rPr>
              <a:t>, as we know them today, are </a:t>
            </a:r>
            <a:r>
              <a:rPr lang="en-US" dirty="0">
                <a:latin typeface="Tahoma" charset="0"/>
                <a:ea typeface="ＭＳ Ｐゴシック" charset="0"/>
                <a:cs typeface="ＭＳ Ｐゴシック" charset="0"/>
              </a:rPr>
              <a:t>(will be) </a:t>
            </a:r>
            <a:r>
              <a:rPr lang="en-US" dirty="0" smtClean="0">
                <a:solidFill>
                  <a:srgbClr val="FF0000"/>
                </a:solidFill>
                <a:latin typeface="Tahoma" charset="0"/>
                <a:ea typeface="ＭＳ Ｐゴシック" charset="0"/>
                <a:cs typeface="ＭＳ Ｐゴシック" charset="0"/>
              </a:rPr>
              <a:t>unlikely to </a:t>
            </a:r>
            <a:r>
              <a:rPr lang="en-US" dirty="0">
                <a:solidFill>
                  <a:srgbClr val="FF0000"/>
                </a:solidFill>
                <a:latin typeface="Tahoma" charset="0"/>
                <a:ea typeface="ＭＳ Ｐゴシック" charset="0"/>
                <a:cs typeface="ＭＳ Ｐゴシック" charset="0"/>
              </a:rPr>
              <a:t>satisfy </a:t>
            </a:r>
            <a:r>
              <a:rPr lang="en-US" dirty="0" smtClean="0">
                <a:solidFill>
                  <a:srgbClr val="FF0000"/>
                </a:solidFill>
                <a:latin typeface="Tahoma" charset="0"/>
                <a:ea typeface="ＭＳ Ｐゴシック" charset="0"/>
                <a:cs typeface="ＭＳ Ｐゴシック" charset="0"/>
              </a:rPr>
              <a:t>all requirements</a:t>
            </a:r>
            <a:endParaRPr lang="en-US" dirty="0">
              <a:solidFill>
                <a:srgbClr val="FF0000"/>
              </a:solidFill>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r>
              <a:rPr lang="en-US" dirty="0">
                <a:latin typeface="Tahoma" charset="0"/>
                <a:ea typeface="ＭＳ Ｐゴシック" charset="0"/>
                <a:cs typeface="ＭＳ Ｐゴシック" charset="0"/>
              </a:rPr>
              <a:t>Some </a:t>
            </a:r>
            <a:r>
              <a:rPr lang="en-US" dirty="0">
                <a:solidFill>
                  <a:srgbClr val="FF0000"/>
                </a:solidFill>
                <a:latin typeface="Tahoma" charset="0"/>
                <a:ea typeface="ＭＳ Ｐゴシック" charset="0"/>
                <a:cs typeface="ＭＳ Ｐゴシック" charset="0"/>
              </a:rPr>
              <a:t>emerging non-volatile memory technologies </a:t>
            </a:r>
            <a:r>
              <a:rPr lang="en-US" dirty="0">
                <a:latin typeface="Tahoma" charset="0"/>
                <a:ea typeface="ＭＳ Ｐゴシック" charset="0"/>
                <a:cs typeface="ＭＳ Ｐゴシック" charset="0"/>
              </a:rPr>
              <a:t>(e.g., PCM) </a:t>
            </a:r>
            <a:r>
              <a:rPr lang="en-US" dirty="0" smtClean="0">
                <a:solidFill>
                  <a:srgbClr val="FF0000"/>
                </a:solidFill>
                <a:latin typeface="Tahoma" charset="0"/>
                <a:ea typeface="ＭＳ Ｐゴシック" charset="0"/>
              </a:rPr>
              <a:t>enable </a:t>
            </a:r>
            <a:r>
              <a:rPr lang="en-US" dirty="0">
                <a:solidFill>
                  <a:srgbClr val="FF0000"/>
                </a:solidFill>
                <a:latin typeface="Tahoma" charset="0"/>
                <a:ea typeface="ＭＳ Ｐゴシック" charset="0"/>
              </a:rPr>
              <a:t>new </a:t>
            </a:r>
            <a:r>
              <a:rPr lang="en-US" dirty="0" smtClean="0">
                <a:solidFill>
                  <a:srgbClr val="FF0000"/>
                </a:solidFill>
                <a:latin typeface="Tahoma" charset="0"/>
                <a:ea typeface="ＭＳ Ｐゴシック" charset="0"/>
              </a:rPr>
              <a:t>opportunities</a:t>
            </a:r>
            <a:r>
              <a:rPr lang="en-US" dirty="0" smtClean="0">
                <a:latin typeface="Tahoma" charset="0"/>
                <a:ea typeface="ＭＳ Ｐゴシック" charset="0"/>
              </a:rPr>
              <a:t>: </a:t>
            </a:r>
            <a:r>
              <a:rPr lang="en-US" dirty="0" err="1" smtClean="0">
                <a:latin typeface="Tahoma" charset="0"/>
                <a:ea typeface="ＭＳ Ｐゴシック" charset="0"/>
              </a:rPr>
              <a:t>memory+storage</a:t>
            </a:r>
            <a:r>
              <a:rPr lang="en-US" dirty="0" smtClean="0">
                <a:latin typeface="Tahoma" charset="0"/>
                <a:ea typeface="ＭＳ Ｐゴシック" charset="0"/>
              </a:rPr>
              <a:t> merging</a:t>
            </a:r>
            <a:endParaRPr lang="en-US" dirty="0">
              <a:latin typeface="Tahoma" charset="0"/>
              <a:ea typeface="ＭＳ Ｐゴシック" charset="0"/>
            </a:endParaRP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We need to rethink the main memory </a:t>
            </a:r>
            <a:r>
              <a:rPr lang="en-US" dirty="0" smtClean="0">
                <a:solidFill>
                  <a:srgbClr val="0000FF"/>
                </a:solidFill>
                <a:latin typeface="Tahoma" charset="0"/>
                <a:ea typeface="ＭＳ Ｐゴシック" charset="0"/>
                <a:cs typeface="ＭＳ Ｐゴシック" charset="0"/>
              </a:rPr>
              <a:t>system</a:t>
            </a:r>
          </a:p>
          <a:p>
            <a:pPr lvl="1"/>
            <a:r>
              <a:rPr lang="en-US" dirty="0" smtClean="0">
                <a:solidFill>
                  <a:srgbClr val="0000FF"/>
                </a:solidFill>
                <a:latin typeface="Tahoma" charset="0"/>
                <a:ea typeface="ＭＳ Ｐゴシック" charset="0"/>
                <a:cs typeface="ＭＳ Ｐゴシック" charset="0"/>
              </a:rPr>
              <a:t>to fix DRAM issues and enable emerging technologies </a:t>
            </a:r>
          </a:p>
          <a:p>
            <a:pPr lvl="1"/>
            <a:r>
              <a:rPr lang="en-US" dirty="0">
                <a:solidFill>
                  <a:srgbClr val="0000FF"/>
                </a:solidFill>
                <a:latin typeface="Tahoma" charset="0"/>
                <a:ea typeface="ＭＳ Ｐゴシック" charset="0"/>
                <a:cs typeface="ＭＳ Ｐゴシック" charset="0"/>
              </a:rPr>
              <a:t>to satisfy all </a:t>
            </a:r>
            <a:r>
              <a:rPr lang="en-US" dirty="0" smtClean="0">
                <a:solidFill>
                  <a:srgbClr val="0000FF"/>
                </a:solidFill>
                <a:latin typeface="Tahoma" charset="0"/>
                <a:ea typeface="ＭＳ Ｐゴシック" charset="0"/>
                <a:cs typeface="ＭＳ Ｐゴシック" charset="0"/>
              </a:rPr>
              <a:t>requirements</a:t>
            </a:r>
            <a:endParaRPr lang="en-US" dirty="0">
              <a:solidFill>
                <a:srgbClr val="0000FF"/>
              </a:solidFill>
              <a:latin typeface="Tahoma" charset="0"/>
              <a:ea typeface="ＭＳ Ｐゴシック" charset="0"/>
              <a:cs typeface="ＭＳ Ｐゴシック" charset="0"/>
            </a:endParaRPr>
          </a:p>
          <a:p>
            <a:pPr lvl="1"/>
            <a:endParaRPr lang="en-US" dirty="0" smtClean="0">
              <a:solidFill>
                <a:srgbClr val="0000FF"/>
              </a:solidFill>
              <a:latin typeface="Tahoma" charset="0"/>
              <a:ea typeface="ＭＳ Ｐゴシック" charset="0"/>
              <a:cs typeface="ＭＳ Ｐゴシック" charset="0"/>
            </a:endParaRPr>
          </a:p>
          <a:p>
            <a:pPr marL="344487" lvl="1" indent="0">
              <a:buNone/>
            </a:pPr>
            <a:endParaRPr lang="en-US" dirty="0" smtClean="0">
              <a:solidFill>
                <a:srgbClr val="0000FF"/>
              </a:solidFill>
              <a:latin typeface="Tahoma" charset="0"/>
              <a:ea typeface="ＭＳ Ｐゴシック" charset="0"/>
              <a:cs typeface="ＭＳ Ｐゴシック" charset="0"/>
            </a:endParaRPr>
          </a:p>
          <a:p>
            <a:pPr lvl="1"/>
            <a:endParaRPr lang="en-US" dirty="0" smtClean="0">
              <a:latin typeface="Tahoma" charset="0"/>
              <a:ea typeface="ＭＳ Ｐゴシック" charset="0"/>
            </a:endParaRPr>
          </a:p>
          <a:p>
            <a:pPr lvl="1"/>
            <a:endParaRPr lang="en-US" dirty="0">
              <a:latin typeface="Tahoma" charset="0"/>
              <a:ea typeface="ＭＳ Ｐゴシック" charset="0"/>
            </a:endParaRPr>
          </a:p>
        </p:txBody>
      </p:sp>
      <p:sp>
        <p:nvSpPr>
          <p:cNvPr id="20484"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7878BD7-8E09-7949-990F-1FFCA512AD3A}" type="slidenum">
              <a:rPr lang="en-US" sz="1600">
                <a:solidFill>
                  <a:srgbClr val="000000"/>
                </a:solidFill>
                <a:latin typeface="Garamond" charset="0"/>
              </a:rPr>
              <a:pPr eaLnBrk="1" hangingPunct="1"/>
              <a:t>6</a:t>
            </a:fld>
            <a:endParaRPr lang="en-US" sz="1600">
              <a:solidFill>
                <a:srgbClr val="000000"/>
              </a:solidFill>
              <a:latin typeface="Garamond" charset="0"/>
            </a:endParaRPr>
          </a:p>
        </p:txBody>
      </p:sp>
    </p:spTree>
    <p:extLst>
      <p:ext uri="{BB962C8B-B14F-4D97-AF65-F5344CB8AC3E}">
        <p14:creationId xmlns:p14="http://schemas.microsoft.com/office/powerpoint/2010/main" val="30736554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How Do We Keep Memory </a:t>
            </a:r>
            <a:r>
              <a:rPr lang="en-US" dirty="0" smtClean="0"/>
              <a:t>Secure</a:t>
            </a:r>
            <a:r>
              <a:rPr lang="en-US" dirty="0"/>
              <a:t>?</a:t>
            </a:r>
          </a:p>
        </p:txBody>
      </p:sp>
      <p:sp>
        <p:nvSpPr>
          <p:cNvPr id="3" name="Content Placeholder 2"/>
          <p:cNvSpPr>
            <a:spLocks noGrp="1"/>
          </p:cNvSpPr>
          <p:nvPr>
            <p:ph idx="1"/>
          </p:nvPr>
        </p:nvSpPr>
        <p:spPr>
          <a:xfrm>
            <a:off x="0" y="1268760"/>
            <a:ext cx="9144000" cy="5112568"/>
          </a:xfrm>
        </p:spPr>
        <p:txBody>
          <a:bodyPr/>
          <a:lstStyle/>
          <a:p>
            <a:r>
              <a:rPr lang="en-US" b="1" dirty="0" smtClean="0">
                <a:solidFill>
                  <a:srgbClr val="FF0000"/>
                </a:solidFill>
              </a:rPr>
              <a:t>Understand</a:t>
            </a:r>
            <a:r>
              <a:rPr lang="en-US" dirty="0" smtClean="0">
                <a:solidFill>
                  <a:srgbClr val="FF0000"/>
                </a:solidFill>
              </a:rPr>
              <a:t>:</a:t>
            </a:r>
            <a:r>
              <a:rPr lang="en-US" dirty="0" smtClean="0">
                <a:solidFill>
                  <a:srgbClr val="0000FF"/>
                </a:solidFill>
              </a:rPr>
              <a:t> </a:t>
            </a:r>
            <a:r>
              <a:rPr lang="en-US" dirty="0">
                <a:solidFill>
                  <a:srgbClr val="0000FF"/>
                </a:solidFill>
              </a:rPr>
              <a:t>M</a:t>
            </a:r>
            <a:r>
              <a:rPr lang="en-US" dirty="0" smtClean="0">
                <a:solidFill>
                  <a:srgbClr val="0000FF"/>
                </a:solidFill>
              </a:rPr>
              <a:t>ethodologies for failure modeling and discovery</a:t>
            </a:r>
          </a:p>
          <a:p>
            <a:pPr lvl="1"/>
            <a:r>
              <a:rPr lang="en-US" dirty="0" smtClean="0"/>
              <a:t>Modeling and prediction based on real (device) data </a:t>
            </a:r>
          </a:p>
          <a:p>
            <a:endParaRPr lang="en-US" dirty="0" smtClean="0"/>
          </a:p>
          <a:p>
            <a:pPr marL="0" indent="0">
              <a:buNone/>
            </a:pPr>
            <a:endParaRPr lang="en-US" dirty="0"/>
          </a:p>
          <a:p>
            <a:r>
              <a:rPr lang="en-US" b="1" dirty="0" smtClean="0">
                <a:solidFill>
                  <a:srgbClr val="FF0000"/>
                </a:solidFill>
              </a:rPr>
              <a:t>Architect</a:t>
            </a:r>
            <a:r>
              <a:rPr lang="en-US" dirty="0" smtClean="0">
                <a:solidFill>
                  <a:srgbClr val="FF0000"/>
                </a:solidFill>
              </a:rPr>
              <a:t>:</a:t>
            </a:r>
            <a:r>
              <a:rPr lang="en-US" dirty="0" smtClean="0">
                <a:solidFill>
                  <a:srgbClr val="0000FF"/>
                </a:solidFill>
              </a:rPr>
              <a:t> Principled </a:t>
            </a:r>
            <a:r>
              <a:rPr lang="en-US" dirty="0">
                <a:solidFill>
                  <a:srgbClr val="0000FF"/>
                </a:solidFill>
              </a:rPr>
              <a:t>co-architecting of system and memory</a:t>
            </a:r>
          </a:p>
          <a:p>
            <a:pPr lvl="1"/>
            <a:r>
              <a:rPr lang="en-US" dirty="0" smtClean="0"/>
              <a:t>Good partitioning of duties across the stack</a:t>
            </a:r>
          </a:p>
          <a:p>
            <a:endParaRPr lang="en-US" dirty="0"/>
          </a:p>
          <a:p>
            <a:endParaRPr lang="en-US" dirty="0" smtClean="0"/>
          </a:p>
          <a:p>
            <a:r>
              <a:rPr lang="en-US" b="1" dirty="0" smtClean="0">
                <a:solidFill>
                  <a:srgbClr val="FF0000"/>
                </a:solidFill>
              </a:rPr>
              <a:t>Design &amp; Test</a:t>
            </a:r>
            <a:r>
              <a:rPr lang="en-US" dirty="0" smtClean="0">
                <a:solidFill>
                  <a:srgbClr val="FF0000"/>
                </a:solidFill>
              </a:rPr>
              <a:t>:</a:t>
            </a:r>
            <a:r>
              <a:rPr lang="en-US" dirty="0" smtClean="0">
                <a:solidFill>
                  <a:srgbClr val="0000FF"/>
                </a:solidFill>
              </a:rPr>
              <a:t> Principled design, automation, testing</a:t>
            </a:r>
          </a:p>
          <a:p>
            <a:pPr lvl="1"/>
            <a:r>
              <a:rPr lang="en-US" dirty="0" smtClean="0"/>
              <a:t>High coverage and good interaction with system reliability methods</a:t>
            </a:r>
          </a:p>
          <a:p>
            <a:endParaRPr lang="en-US" dirty="0" smtClean="0"/>
          </a:p>
          <a:p>
            <a:pPr marL="0" indent="0">
              <a:buNone/>
            </a:pPr>
            <a:endParaRPr lang="en-US" dirty="0"/>
          </a:p>
        </p:txBody>
      </p:sp>
      <p:sp>
        <p:nvSpPr>
          <p:cNvPr id="4" name="Slide Number Placeholder 3"/>
          <p:cNvSpPr>
            <a:spLocks noGrp="1"/>
          </p:cNvSpPr>
          <p:nvPr>
            <p:ph type="sldNum" sz="quarter" idx="11"/>
          </p:nvPr>
        </p:nvSpPr>
        <p:spPr/>
        <p:txBody>
          <a:bodyPr/>
          <a:lstStyle/>
          <a:p>
            <a:pPr>
              <a:defRPr/>
            </a:pPr>
            <a:fld id="{76BB4180-6920-9C42-9DA1-4829E0437063}" type="slidenum">
              <a:rPr lang="en-US" smtClean="0"/>
              <a:pPr>
                <a:defRPr/>
              </a:pPr>
              <a:t>60</a:t>
            </a:fld>
            <a:endParaRPr lang="en-US"/>
          </a:p>
        </p:txBody>
      </p:sp>
    </p:spTree>
    <p:extLst>
      <p:ext uri="{BB962C8B-B14F-4D97-AF65-F5344CB8AC3E}">
        <p14:creationId xmlns:p14="http://schemas.microsoft.com/office/powerpoint/2010/main" val="18339303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descr="DRAM-new-testing-infrastructure.jpg"/>
          <p:cNvPicPr>
            <a:picLocks noGrp="1" noChangeAspect="1"/>
          </p:cNvPicPr>
          <p:nvPr>
            <p:ph idx="1"/>
          </p:nvPr>
        </p:nvPicPr>
        <p:blipFill>
          <a:blip r:embed="rId2" cstate="print">
            <a:extLst>
              <a:ext uri="{28A0092B-C50C-407E-A947-70E740481C1C}">
                <a14:useLocalDpi xmlns:a14="http://schemas.microsoft.com/office/drawing/2010/main" val="0"/>
              </a:ext>
            </a:extLst>
          </a:blip>
          <a:srcRect t="12242" b="12242"/>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61</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ea typeface="ＭＳ Ｐゴシック" charset="0"/>
                <a:cs typeface="ＭＳ Ｐゴシック" charset="0"/>
              </a:rPr>
              <a:t>Kim+, “</a:t>
            </a:r>
            <a:r>
              <a:rPr lang="en-US" sz="1600" dirty="0">
                <a:solidFill>
                  <a:srgbClr val="0000FF"/>
                </a:solidFill>
              </a:rPr>
              <a:t>Flipping Bits in Memory Without Accessing Them: An Experimental Study of DRAM Disturbance Errors</a:t>
            </a:r>
            <a:r>
              <a:rPr lang="en-US" sz="1600" dirty="0">
                <a:solidFill>
                  <a:srgbClr val="000000"/>
                </a:solidFill>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rPr>
              <a:t>Controller</a:t>
            </a:r>
            <a:endParaRPr lang="en-US" sz="2400" b="1">
              <a:solidFill>
                <a:srgbClr val="FFFF00"/>
              </a:solidFill>
              <a:effectLst>
                <a:outerShdw blurRad="38100" dist="38100" dir="2700000" algn="tl">
                  <a:srgbClr val="000000">
                    <a:alpha val="43137"/>
                  </a:srgbClr>
                </a:outerShdw>
              </a:effectLst>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rPr>
              <a:t>PC</a:t>
            </a:r>
            <a:endParaRPr lang="en-US" sz="2400" b="1">
              <a:solidFill>
                <a:srgbClr val="FFFF00"/>
              </a:solidFill>
              <a:effectLst>
                <a:outerShdw blurRad="38100" dist="38100" dir="2700000" algn="tl">
                  <a:srgbClr val="000000">
                    <a:alpha val="43137"/>
                  </a:srgbClr>
                </a:outerShdw>
              </a:effectLst>
            </a:endParaRPr>
          </a:p>
        </p:txBody>
      </p:sp>
      <p:sp>
        <p:nvSpPr>
          <p:cNvPr id="9" name="Rectangle 8"/>
          <p:cNvSpPr/>
          <p:nvPr/>
        </p:nvSpPr>
        <p:spPr>
          <a:xfrm>
            <a:off x="4374702" y="1962441"/>
            <a:ext cx="1447800" cy="312274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rPr>
              <a:t>FPGAs</a:t>
            </a:r>
            <a:endParaRPr lang="en-US" sz="3200" b="1" dirty="0">
              <a:solidFill>
                <a:srgbClr val="FFFF00"/>
              </a:solidFill>
              <a:effectLst>
                <a:outerShdw blurRad="38100" dist="38100" dir="2700000" algn="tl">
                  <a:srgbClr val="000000">
                    <a:alpha val="43137"/>
                  </a:srgbClr>
                </a:outerShdw>
              </a:effectLst>
            </a:endParaRP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rPr>
              <a:t>FPGAs</a:t>
            </a:r>
            <a:endParaRPr lang="en-US" sz="3200" b="1" dirty="0">
              <a:solidFill>
                <a:srgbClr val="FFFF00"/>
              </a:solidFill>
              <a:effectLst>
                <a:outerShdw blurRad="38100" dist="38100" dir="2700000" algn="tl">
                  <a:srgbClr val="000000">
                    <a:alpha val="43137"/>
                  </a:srgbClr>
                </a:outerShdw>
              </a:effectLst>
            </a:endParaRPr>
          </a:p>
        </p:txBody>
      </p:sp>
      <p:sp>
        <p:nvSpPr>
          <p:cNvPr id="12" name="Title 1"/>
          <p:cNvSpPr txBox="1">
            <a:spLocks/>
          </p:cNvSpPr>
          <p:nvPr/>
        </p:nvSpPr>
        <p:spPr bwMode="auto">
          <a:xfrm>
            <a:off x="107504" y="152400"/>
            <a:ext cx="9036496"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a:lstStyle>
          <a:p>
            <a:r>
              <a:rPr lang="en-US" sz="3500" dirty="0" smtClean="0">
                <a:solidFill>
                  <a:srgbClr val="006633"/>
                </a:solidFill>
              </a:rPr>
              <a:t>Understand and Model with Experiments (DRAM)</a:t>
            </a:r>
            <a:endParaRPr lang="en-US" sz="3500" dirty="0">
              <a:solidFill>
                <a:srgbClr val="006633"/>
              </a:solidFill>
            </a:endParaRPr>
          </a:p>
        </p:txBody>
      </p:sp>
    </p:spTree>
    <p:extLst>
      <p:ext uri="{BB962C8B-B14F-4D97-AF65-F5344CB8AC3E}">
        <p14:creationId xmlns:p14="http://schemas.microsoft.com/office/powerpoint/2010/main" val="35380181"/>
      </p:ext>
    </p:extLst>
  </p:cSld>
  <p:clrMapOvr>
    <a:masterClrMapping/>
  </p:clrMapOvr>
  <p:transition/>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600" dirty="0"/>
              <a:t>Understand and Model with Experiments (Flash)</a:t>
            </a:r>
            <a:endParaRPr lang="en-US" sz="3800" dirty="0"/>
          </a:p>
        </p:txBody>
      </p:sp>
      <p:pic>
        <p:nvPicPr>
          <p:cNvPr id="33" name="Picture 2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1081088"/>
            <a:ext cx="6858000" cy="4697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4" name="Group 46"/>
          <p:cNvGrpSpPr>
            <a:grpSpLocks/>
          </p:cNvGrpSpPr>
          <p:nvPr/>
        </p:nvGrpSpPr>
        <p:grpSpPr bwMode="auto">
          <a:xfrm>
            <a:off x="5181600" y="1995488"/>
            <a:ext cx="2101850" cy="1066800"/>
            <a:chOff x="3264" y="1536"/>
            <a:chExt cx="1324" cy="672"/>
          </a:xfrm>
        </p:grpSpPr>
        <p:sp>
          <p:nvSpPr>
            <p:cNvPr id="35" name="Rectangle 21"/>
            <p:cNvSpPr>
              <a:spLocks noChangeArrowheads="1"/>
            </p:cNvSpPr>
            <p:nvPr/>
          </p:nvSpPr>
          <p:spPr bwMode="auto">
            <a:xfrm>
              <a:off x="3264" y="2016"/>
              <a:ext cx="288" cy="192"/>
            </a:xfrm>
            <a:prstGeom prst="rect">
              <a:avLst/>
            </a:prstGeom>
            <a:noFill/>
            <a:ln w="28575">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smtClean="0">
                <a:solidFill>
                  <a:srgbClr val="333399"/>
                </a:solidFill>
              </a:endParaRPr>
            </a:p>
          </p:txBody>
        </p:sp>
        <p:sp>
          <p:nvSpPr>
            <p:cNvPr id="36" name="Text Box 22"/>
            <p:cNvSpPr txBox="1">
              <a:spLocks noChangeArrowheads="1"/>
            </p:cNvSpPr>
            <p:nvPr/>
          </p:nvSpPr>
          <p:spPr bwMode="auto">
            <a:xfrm>
              <a:off x="3840" y="1536"/>
              <a:ext cx="748"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FFFF00"/>
                  </a:solidFill>
                </a:rPr>
                <a:t>USB Jack</a:t>
              </a:r>
            </a:p>
          </p:txBody>
        </p:sp>
        <p:sp>
          <p:nvSpPr>
            <p:cNvPr id="37" name="Line 23"/>
            <p:cNvSpPr>
              <a:spLocks noChangeShapeType="1"/>
            </p:cNvSpPr>
            <p:nvPr/>
          </p:nvSpPr>
          <p:spPr bwMode="auto">
            <a:xfrm flipH="1">
              <a:off x="3552" y="1728"/>
              <a:ext cx="384" cy="288"/>
            </a:xfrm>
            <a:prstGeom prst="line">
              <a:avLst/>
            </a:prstGeom>
            <a:noFill/>
            <a:ln w="28575">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smtClean="0">
                <a:solidFill>
                  <a:sysClr val="windowText" lastClr="000000"/>
                </a:solidFill>
              </a:endParaRPr>
            </a:p>
          </p:txBody>
        </p:sp>
      </p:grpSp>
      <p:grpSp>
        <p:nvGrpSpPr>
          <p:cNvPr id="38" name="Group 47"/>
          <p:cNvGrpSpPr>
            <a:grpSpLocks/>
          </p:cNvGrpSpPr>
          <p:nvPr/>
        </p:nvGrpSpPr>
        <p:grpSpPr bwMode="auto">
          <a:xfrm>
            <a:off x="5538788" y="3233738"/>
            <a:ext cx="2392362" cy="984250"/>
            <a:chOff x="3489" y="2316"/>
            <a:chExt cx="1507" cy="620"/>
          </a:xfrm>
        </p:grpSpPr>
        <p:sp>
          <p:nvSpPr>
            <p:cNvPr id="39" name="Rectangle 24"/>
            <p:cNvSpPr>
              <a:spLocks noChangeArrowheads="1"/>
            </p:cNvSpPr>
            <p:nvPr/>
          </p:nvSpPr>
          <p:spPr bwMode="auto">
            <a:xfrm>
              <a:off x="3489" y="2696"/>
              <a:ext cx="288" cy="240"/>
            </a:xfrm>
            <a:prstGeom prst="rect">
              <a:avLst/>
            </a:prstGeom>
            <a:noFill/>
            <a:ln w="28575">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smtClean="0">
                <a:solidFill>
                  <a:srgbClr val="FFFF00"/>
                </a:solidFill>
              </a:endParaRPr>
            </a:p>
          </p:txBody>
        </p:sp>
        <p:sp>
          <p:nvSpPr>
            <p:cNvPr id="40" name="Text Box 25"/>
            <p:cNvSpPr txBox="1">
              <a:spLocks noChangeArrowheads="1"/>
            </p:cNvSpPr>
            <p:nvPr/>
          </p:nvSpPr>
          <p:spPr bwMode="auto">
            <a:xfrm>
              <a:off x="3846" y="2316"/>
              <a:ext cx="1150" cy="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Virtex-II Pro</a:t>
              </a:r>
            </a:p>
            <a:p>
              <a:pPr algn="ctr">
                <a:defRPr/>
              </a:pPr>
              <a:r>
                <a:rPr lang="en-US" sz="1800" kern="0" smtClean="0">
                  <a:solidFill>
                    <a:srgbClr val="FFFF00"/>
                  </a:solidFill>
                </a:rPr>
                <a:t>(USB controller)</a:t>
              </a:r>
            </a:p>
          </p:txBody>
        </p:sp>
        <p:sp>
          <p:nvSpPr>
            <p:cNvPr id="41" name="Line 26"/>
            <p:cNvSpPr>
              <a:spLocks noChangeShapeType="1"/>
            </p:cNvSpPr>
            <p:nvPr/>
          </p:nvSpPr>
          <p:spPr bwMode="auto">
            <a:xfrm flipH="1">
              <a:off x="3738" y="2529"/>
              <a:ext cx="198" cy="153"/>
            </a:xfrm>
            <a:prstGeom prst="line">
              <a:avLst/>
            </a:prstGeom>
            <a:noFill/>
            <a:ln w="28575">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smtClean="0">
                <a:solidFill>
                  <a:sysClr val="windowText" lastClr="000000"/>
                </a:solidFill>
              </a:endParaRPr>
            </a:p>
          </p:txBody>
        </p:sp>
      </p:grpSp>
      <p:sp>
        <p:nvSpPr>
          <p:cNvPr id="42" name="Rectangle 27"/>
          <p:cNvSpPr>
            <a:spLocks noChangeArrowheads="1"/>
          </p:cNvSpPr>
          <p:nvPr/>
        </p:nvSpPr>
        <p:spPr bwMode="auto">
          <a:xfrm>
            <a:off x="5232400" y="4533900"/>
            <a:ext cx="838200" cy="838200"/>
          </a:xfrm>
          <a:prstGeom prst="rect">
            <a:avLst/>
          </a:prstGeom>
          <a:noFill/>
          <a:ln w="28575">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smtClean="0">
              <a:solidFill>
                <a:srgbClr val="FFFF00"/>
              </a:solidFill>
            </a:endParaRPr>
          </a:p>
        </p:txBody>
      </p:sp>
      <p:sp>
        <p:nvSpPr>
          <p:cNvPr id="43" name="Text Box 28"/>
          <p:cNvSpPr txBox="1">
            <a:spLocks noChangeArrowheads="1"/>
          </p:cNvSpPr>
          <p:nvPr/>
        </p:nvSpPr>
        <p:spPr bwMode="auto">
          <a:xfrm>
            <a:off x="2857500" y="4021138"/>
            <a:ext cx="203835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Virtex-V FPGA</a:t>
            </a:r>
          </a:p>
          <a:p>
            <a:pPr algn="ctr">
              <a:defRPr/>
            </a:pPr>
            <a:r>
              <a:rPr lang="en-US" sz="1800" kern="0" smtClean="0">
                <a:solidFill>
                  <a:srgbClr val="FFFF00"/>
                </a:solidFill>
              </a:rPr>
              <a:t>(NAND Controller)</a:t>
            </a:r>
          </a:p>
        </p:txBody>
      </p:sp>
      <p:sp>
        <p:nvSpPr>
          <p:cNvPr id="44" name="Line 29"/>
          <p:cNvSpPr>
            <a:spLocks noChangeShapeType="1"/>
          </p:cNvSpPr>
          <p:nvPr/>
        </p:nvSpPr>
        <p:spPr bwMode="auto">
          <a:xfrm>
            <a:off x="4000500" y="4586288"/>
            <a:ext cx="1219200" cy="381000"/>
          </a:xfrm>
          <a:prstGeom prst="line">
            <a:avLst/>
          </a:prstGeom>
          <a:noFill/>
          <a:ln w="28575">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smtClean="0">
              <a:solidFill>
                <a:sysClr val="windowText" lastClr="000000"/>
              </a:solidFill>
            </a:endParaRPr>
          </a:p>
        </p:txBody>
      </p:sp>
      <p:sp>
        <p:nvSpPr>
          <p:cNvPr id="45" name="Rectangle 30"/>
          <p:cNvSpPr>
            <a:spLocks noChangeArrowheads="1"/>
          </p:cNvSpPr>
          <p:nvPr/>
        </p:nvSpPr>
        <p:spPr bwMode="auto">
          <a:xfrm>
            <a:off x="6629400" y="4738688"/>
            <a:ext cx="381000" cy="228600"/>
          </a:xfrm>
          <a:prstGeom prst="rect">
            <a:avLst/>
          </a:prstGeom>
          <a:noFill/>
          <a:ln w="28575">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smtClean="0">
              <a:solidFill>
                <a:srgbClr val="333399"/>
              </a:solidFill>
            </a:endParaRPr>
          </a:p>
        </p:txBody>
      </p:sp>
      <p:sp>
        <p:nvSpPr>
          <p:cNvPr id="46" name="Line 32"/>
          <p:cNvSpPr>
            <a:spLocks noChangeShapeType="1"/>
          </p:cNvSpPr>
          <p:nvPr/>
        </p:nvSpPr>
        <p:spPr bwMode="auto">
          <a:xfrm flipH="1">
            <a:off x="6858000" y="4357688"/>
            <a:ext cx="228600" cy="381000"/>
          </a:xfrm>
          <a:prstGeom prst="line">
            <a:avLst/>
          </a:prstGeom>
          <a:noFill/>
          <a:ln w="28575">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smtClean="0">
              <a:solidFill>
                <a:sysClr val="windowText" lastClr="000000"/>
              </a:solidFill>
            </a:endParaRPr>
          </a:p>
        </p:txBody>
      </p:sp>
      <p:grpSp>
        <p:nvGrpSpPr>
          <p:cNvPr id="47" name="Group 37"/>
          <p:cNvGrpSpPr>
            <a:grpSpLocks/>
          </p:cNvGrpSpPr>
          <p:nvPr/>
        </p:nvGrpSpPr>
        <p:grpSpPr bwMode="auto">
          <a:xfrm>
            <a:off x="228600" y="2833688"/>
            <a:ext cx="6858000" cy="2895600"/>
            <a:chOff x="144" y="2064"/>
            <a:chExt cx="4320" cy="1824"/>
          </a:xfrm>
        </p:grpSpPr>
        <p:sp>
          <p:nvSpPr>
            <p:cNvPr id="48" name="Rectangle 33"/>
            <p:cNvSpPr>
              <a:spLocks noChangeArrowheads="1"/>
            </p:cNvSpPr>
            <p:nvPr/>
          </p:nvSpPr>
          <p:spPr bwMode="auto">
            <a:xfrm>
              <a:off x="1056" y="2400"/>
              <a:ext cx="3408" cy="1488"/>
            </a:xfrm>
            <a:prstGeom prst="rect">
              <a:avLst/>
            </a:prstGeom>
            <a:noFill/>
            <a:ln w="28575">
              <a:solidFill>
                <a:srgbClr val="0000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smtClean="0">
                <a:solidFill>
                  <a:srgbClr val="0066CC"/>
                </a:solidFill>
              </a:endParaRPr>
            </a:p>
          </p:txBody>
        </p:sp>
        <p:sp>
          <p:nvSpPr>
            <p:cNvPr id="49" name="Text Box 34"/>
            <p:cNvSpPr txBox="1">
              <a:spLocks noChangeArrowheads="1"/>
            </p:cNvSpPr>
            <p:nvPr/>
          </p:nvSpPr>
          <p:spPr bwMode="auto">
            <a:xfrm>
              <a:off x="144" y="2064"/>
              <a:ext cx="1628"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HAPS-52 Mother Board</a:t>
              </a:r>
            </a:p>
          </p:txBody>
        </p:sp>
        <p:sp>
          <p:nvSpPr>
            <p:cNvPr id="50" name="Line 35"/>
            <p:cNvSpPr>
              <a:spLocks noChangeShapeType="1"/>
            </p:cNvSpPr>
            <p:nvPr/>
          </p:nvSpPr>
          <p:spPr bwMode="auto">
            <a:xfrm>
              <a:off x="480" y="2256"/>
              <a:ext cx="528" cy="864"/>
            </a:xfrm>
            <a:prstGeom prst="line">
              <a:avLst/>
            </a:prstGeom>
            <a:noFill/>
            <a:ln w="28575">
              <a:solidFill>
                <a:srgbClr val="0000FF"/>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smtClean="0">
                <a:solidFill>
                  <a:sysClr val="windowText" lastClr="000000"/>
                </a:solidFill>
              </a:endParaRPr>
            </a:p>
          </p:txBody>
        </p:sp>
      </p:grpSp>
      <p:grpSp>
        <p:nvGrpSpPr>
          <p:cNvPr id="51" name="Group 41"/>
          <p:cNvGrpSpPr>
            <a:grpSpLocks/>
          </p:cNvGrpSpPr>
          <p:nvPr/>
        </p:nvGrpSpPr>
        <p:grpSpPr bwMode="auto">
          <a:xfrm>
            <a:off x="3276600" y="1309688"/>
            <a:ext cx="2819400" cy="3048000"/>
            <a:chOff x="2064" y="1104"/>
            <a:chExt cx="1776" cy="1920"/>
          </a:xfrm>
        </p:grpSpPr>
        <p:sp>
          <p:nvSpPr>
            <p:cNvPr id="52" name="Rectangle 38"/>
            <p:cNvSpPr>
              <a:spLocks noChangeArrowheads="1"/>
            </p:cNvSpPr>
            <p:nvPr/>
          </p:nvSpPr>
          <p:spPr bwMode="auto">
            <a:xfrm>
              <a:off x="3216" y="1680"/>
              <a:ext cx="624" cy="1344"/>
            </a:xfrm>
            <a:prstGeom prst="rect">
              <a:avLst/>
            </a:prstGeom>
            <a:noFill/>
            <a:ln w="28575">
              <a:solidFill>
                <a:srgbClr val="0000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smtClean="0">
                <a:solidFill>
                  <a:srgbClr val="333399"/>
                </a:solidFill>
              </a:endParaRPr>
            </a:p>
          </p:txBody>
        </p:sp>
        <p:sp>
          <p:nvSpPr>
            <p:cNvPr id="53" name="Text Box 39"/>
            <p:cNvSpPr txBox="1">
              <a:spLocks noChangeArrowheads="1"/>
            </p:cNvSpPr>
            <p:nvPr/>
          </p:nvSpPr>
          <p:spPr bwMode="auto">
            <a:xfrm>
              <a:off x="2064" y="1104"/>
              <a:ext cx="1468"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USB Daughter Board</a:t>
              </a:r>
            </a:p>
          </p:txBody>
        </p:sp>
        <p:sp>
          <p:nvSpPr>
            <p:cNvPr id="54" name="Line 40"/>
            <p:cNvSpPr>
              <a:spLocks noChangeShapeType="1"/>
            </p:cNvSpPr>
            <p:nvPr/>
          </p:nvSpPr>
          <p:spPr bwMode="auto">
            <a:xfrm>
              <a:off x="2688" y="1296"/>
              <a:ext cx="528" cy="384"/>
            </a:xfrm>
            <a:prstGeom prst="line">
              <a:avLst/>
            </a:prstGeom>
            <a:noFill/>
            <a:ln w="28575">
              <a:solidFill>
                <a:srgbClr val="0000FF"/>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smtClean="0">
                <a:solidFill>
                  <a:sysClr val="windowText" lastClr="000000"/>
                </a:solidFill>
              </a:endParaRPr>
            </a:p>
          </p:txBody>
        </p:sp>
      </p:grpSp>
      <p:grpSp>
        <p:nvGrpSpPr>
          <p:cNvPr id="55" name="Group 45"/>
          <p:cNvGrpSpPr>
            <a:grpSpLocks/>
          </p:cNvGrpSpPr>
          <p:nvPr/>
        </p:nvGrpSpPr>
        <p:grpSpPr bwMode="auto">
          <a:xfrm>
            <a:off x="6172201" y="4433889"/>
            <a:ext cx="2852738" cy="1809750"/>
            <a:chOff x="3888" y="3072"/>
            <a:chExt cx="1797" cy="1140"/>
          </a:xfrm>
        </p:grpSpPr>
        <p:sp>
          <p:nvSpPr>
            <p:cNvPr id="56" name="Rectangle 42"/>
            <p:cNvSpPr>
              <a:spLocks noChangeArrowheads="1"/>
            </p:cNvSpPr>
            <p:nvPr/>
          </p:nvSpPr>
          <p:spPr bwMode="auto">
            <a:xfrm>
              <a:off x="3888" y="3072"/>
              <a:ext cx="528" cy="768"/>
            </a:xfrm>
            <a:prstGeom prst="rect">
              <a:avLst/>
            </a:prstGeom>
            <a:noFill/>
            <a:ln w="28575">
              <a:solidFill>
                <a:srgbClr val="0000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smtClean="0">
                <a:solidFill>
                  <a:srgbClr val="333399"/>
                </a:solidFill>
              </a:endParaRPr>
            </a:p>
          </p:txBody>
        </p:sp>
        <p:sp>
          <p:nvSpPr>
            <p:cNvPr id="57" name="Text Box 43"/>
            <p:cNvSpPr txBox="1">
              <a:spLocks noChangeArrowheads="1"/>
            </p:cNvSpPr>
            <p:nvPr/>
          </p:nvSpPr>
          <p:spPr bwMode="auto">
            <a:xfrm>
              <a:off x="4105" y="3981"/>
              <a:ext cx="1580"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dirty="0" smtClean="0">
                  <a:solidFill>
                    <a:srgbClr val="0000FF"/>
                  </a:solidFill>
                </a:rPr>
                <a:t>NAND Daughter Board</a:t>
              </a:r>
            </a:p>
          </p:txBody>
        </p:sp>
        <p:sp>
          <p:nvSpPr>
            <p:cNvPr id="58" name="Line 44"/>
            <p:cNvSpPr>
              <a:spLocks noChangeShapeType="1"/>
            </p:cNvSpPr>
            <p:nvPr/>
          </p:nvSpPr>
          <p:spPr bwMode="auto">
            <a:xfrm flipH="1" flipV="1">
              <a:off x="4176" y="3840"/>
              <a:ext cx="384" cy="192"/>
            </a:xfrm>
            <a:prstGeom prst="line">
              <a:avLst/>
            </a:prstGeom>
            <a:noFill/>
            <a:ln w="28575">
              <a:solidFill>
                <a:srgbClr val="0000FF"/>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smtClean="0">
                <a:solidFill>
                  <a:sysClr val="windowText" lastClr="000000"/>
                </a:solidFill>
              </a:endParaRPr>
            </a:p>
          </p:txBody>
        </p:sp>
      </p:grpSp>
      <p:sp>
        <p:nvSpPr>
          <p:cNvPr id="59" name="Rectangle 32"/>
          <p:cNvSpPr>
            <a:spLocks noChangeArrowheads="1"/>
          </p:cNvSpPr>
          <p:nvPr/>
        </p:nvSpPr>
        <p:spPr bwMode="auto">
          <a:xfrm>
            <a:off x="6388100" y="4511675"/>
            <a:ext cx="366713" cy="120650"/>
          </a:xfrm>
          <a:prstGeom prst="rect">
            <a:avLst/>
          </a:prstGeom>
          <a:solidFill>
            <a:srgbClr val="317131"/>
          </a:solidFill>
          <a:ln w="9525">
            <a:solidFill>
              <a:srgbClr val="006600"/>
            </a:solidFill>
            <a:round/>
            <a:headEnd/>
            <a:tailEnd/>
          </a:ln>
        </p:spPr>
        <p:txBody>
          <a:bodyPr/>
          <a:lstStyle/>
          <a:p>
            <a:pPr eaLnBrk="0" hangingPunct="0">
              <a:defRPr/>
            </a:pPr>
            <a:endParaRPr lang="en-US" kern="0" smtClean="0">
              <a:solidFill>
                <a:sysClr val="windowText" lastClr="000000"/>
              </a:solidFill>
            </a:endParaRPr>
          </a:p>
        </p:txBody>
      </p:sp>
      <p:sp>
        <p:nvSpPr>
          <p:cNvPr id="60" name="Text Box 31"/>
          <p:cNvSpPr txBox="1">
            <a:spLocks noChangeArrowheads="1"/>
          </p:cNvSpPr>
          <p:nvPr/>
        </p:nvSpPr>
        <p:spPr bwMode="auto">
          <a:xfrm>
            <a:off x="6400800" y="3805238"/>
            <a:ext cx="1466850" cy="646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dirty="0">
                <a:solidFill>
                  <a:srgbClr val="FFFF00"/>
                </a:solidFill>
              </a:rPr>
              <a:t>1</a:t>
            </a:r>
            <a:r>
              <a:rPr lang="en-US" sz="1800" kern="0" dirty="0" smtClean="0">
                <a:solidFill>
                  <a:srgbClr val="FFFF00"/>
                </a:solidFill>
              </a:rPr>
              <a:t>x-nm</a:t>
            </a:r>
          </a:p>
          <a:p>
            <a:pPr algn="ctr">
              <a:defRPr/>
            </a:pPr>
            <a:r>
              <a:rPr lang="en-US" sz="1800" kern="0" dirty="0" smtClean="0">
                <a:solidFill>
                  <a:srgbClr val="FFFF00"/>
                </a:solidFill>
              </a:rPr>
              <a:t>NAND Flash</a:t>
            </a:r>
          </a:p>
        </p:txBody>
      </p:sp>
      <p:sp>
        <p:nvSpPr>
          <p:cNvPr id="61" name="Rectangle 60"/>
          <p:cNvSpPr/>
          <p:nvPr/>
        </p:nvSpPr>
        <p:spPr>
          <a:xfrm>
            <a:off x="-1" y="5930116"/>
            <a:ext cx="6858001" cy="523220"/>
          </a:xfrm>
          <a:prstGeom prst="rect">
            <a:avLst/>
          </a:prstGeom>
        </p:spPr>
        <p:txBody>
          <a:bodyPr wrap="square">
            <a:spAutoFit/>
          </a:bodyPr>
          <a:lstStyle/>
          <a:p>
            <a:r>
              <a:rPr lang="en-US" sz="1400" dirty="0" smtClean="0">
                <a:solidFill>
                  <a:srgbClr val="006633"/>
                </a:solidFill>
              </a:rPr>
              <a:t>[DATE </a:t>
            </a:r>
            <a:r>
              <a:rPr lang="en-US" sz="1400" dirty="0">
                <a:solidFill>
                  <a:srgbClr val="006633"/>
                </a:solidFill>
              </a:rPr>
              <a:t>2012, ICCD 2012, DATE 2013, ITJ 2013, ICCD 2013, SIGMETRICS </a:t>
            </a:r>
            <a:r>
              <a:rPr lang="en-US" sz="1400" dirty="0" smtClean="0">
                <a:solidFill>
                  <a:srgbClr val="006633"/>
                </a:solidFill>
              </a:rPr>
              <a:t>2014, HPCA 2015, DSN 2015, MSST 2015, JSAC 2016, HPCA 2017, DFRWS 2017</a:t>
            </a:r>
            <a:r>
              <a:rPr lang="en-US" sz="1400" smtClean="0">
                <a:solidFill>
                  <a:srgbClr val="006633"/>
                </a:solidFill>
              </a:rPr>
              <a:t>, PIEEE’17]</a:t>
            </a:r>
            <a:endParaRPr lang="en-US" sz="1400" dirty="0">
              <a:solidFill>
                <a:srgbClr val="000000"/>
              </a:solidFill>
            </a:endParaRPr>
          </a:p>
        </p:txBody>
      </p:sp>
      <p:sp>
        <p:nvSpPr>
          <p:cNvPr id="5" name="TextBox 4"/>
          <p:cNvSpPr txBox="1"/>
          <p:nvPr/>
        </p:nvSpPr>
        <p:spPr>
          <a:xfrm>
            <a:off x="-19422" y="6496146"/>
            <a:ext cx="9332690" cy="307777"/>
          </a:xfrm>
          <a:prstGeom prst="rect">
            <a:avLst/>
          </a:prstGeom>
          <a:noFill/>
        </p:spPr>
        <p:txBody>
          <a:bodyPr wrap="none" rtlCol="0">
            <a:spAutoFit/>
          </a:bodyPr>
          <a:lstStyle/>
          <a:p>
            <a:r>
              <a:rPr lang="en-US" sz="1400" dirty="0">
                <a:solidFill>
                  <a:srgbClr val="000000"/>
                </a:solidFill>
              </a:rPr>
              <a:t>Cai+, “</a:t>
            </a:r>
            <a:r>
              <a:rPr lang="en-US" sz="1400" dirty="0">
                <a:solidFill>
                  <a:srgbClr val="0000FF"/>
                </a:solidFill>
              </a:rPr>
              <a:t>Error Characterization, Mitigation, and </a:t>
            </a:r>
            <a:r>
              <a:rPr lang="en-US" sz="1400" dirty="0" smtClean="0">
                <a:solidFill>
                  <a:srgbClr val="0000FF"/>
                </a:solidFill>
              </a:rPr>
              <a:t>Recovery in </a:t>
            </a:r>
            <a:r>
              <a:rPr lang="en-US" sz="1400" dirty="0">
                <a:solidFill>
                  <a:srgbClr val="0000FF"/>
                </a:solidFill>
              </a:rPr>
              <a:t>Flash Memory Based Solid State </a:t>
            </a:r>
            <a:r>
              <a:rPr lang="en-US" sz="1400" dirty="0" smtClean="0">
                <a:solidFill>
                  <a:srgbClr val="0000FF"/>
                </a:solidFill>
              </a:rPr>
              <a:t>Drives</a:t>
            </a:r>
            <a:r>
              <a:rPr lang="en-US" sz="1400" dirty="0" smtClean="0">
                <a:solidFill>
                  <a:srgbClr val="000000"/>
                </a:solidFill>
              </a:rPr>
              <a:t>,” Proc. IEEE 2017.</a:t>
            </a:r>
            <a:endParaRPr lang="en-US" sz="1400" dirty="0">
              <a:solidFill>
                <a:srgbClr val="000000"/>
              </a:solidFill>
            </a:endParaRPr>
          </a:p>
        </p:txBody>
      </p:sp>
    </p:spTree>
    <p:extLst>
      <p:ext uri="{BB962C8B-B14F-4D97-AF65-F5344CB8AC3E}">
        <p14:creationId xmlns:p14="http://schemas.microsoft.com/office/powerpoint/2010/main" val="1489918831"/>
      </p:ext>
    </p:extLst>
  </p:cSld>
  <p:clrMapOvr>
    <a:masterClrMapping/>
  </p:clrMapOvr>
  <p:transition/>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006633"/>
                </a:solidFill>
              </a:rPr>
              <a:t>Another Talk: </a:t>
            </a:r>
            <a:r>
              <a:rPr lang="en-US" dirty="0">
                <a:solidFill>
                  <a:srgbClr val="006633"/>
                </a:solidFill>
              </a:rPr>
              <a:t>NAND Flash </a:t>
            </a:r>
            <a:r>
              <a:rPr lang="en-US" dirty="0" smtClean="0">
                <a:solidFill>
                  <a:srgbClr val="006633"/>
                </a:solidFill>
              </a:rPr>
              <a:t>Reliability</a:t>
            </a:r>
            <a:endParaRPr lang="en-US" sz="3600" dirty="0"/>
          </a:p>
        </p:txBody>
      </p:sp>
      <p:sp>
        <p:nvSpPr>
          <p:cNvPr id="3" name="Content Placeholder 2"/>
          <p:cNvSpPr>
            <a:spLocks noGrp="1"/>
          </p:cNvSpPr>
          <p:nvPr>
            <p:ph idx="1"/>
          </p:nvPr>
        </p:nvSpPr>
        <p:spPr>
          <a:xfrm>
            <a:off x="228600" y="908720"/>
            <a:ext cx="8915400" cy="5256584"/>
          </a:xfrm>
        </p:spPr>
        <p:txBody>
          <a:bodyPr/>
          <a:lstStyle/>
          <a:p>
            <a:r>
              <a:rPr lang="en-US" sz="1800" dirty="0"/>
              <a:t>Yu Cai, </a:t>
            </a:r>
            <a:r>
              <a:rPr lang="en-US" sz="1800" dirty="0" err="1"/>
              <a:t>Saugata</a:t>
            </a:r>
            <a:r>
              <a:rPr lang="en-US" sz="1800" dirty="0"/>
              <a:t> </a:t>
            </a:r>
            <a:r>
              <a:rPr lang="en-US" sz="1800" dirty="0" err="1"/>
              <a:t>Ghose</a:t>
            </a:r>
            <a:r>
              <a:rPr lang="en-US" sz="1800" dirty="0"/>
              <a:t>, Erich F. </a:t>
            </a:r>
            <a:r>
              <a:rPr lang="en-US" sz="1800" dirty="0" err="1"/>
              <a:t>Haratsch</a:t>
            </a:r>
            <a:r>
              <a:rPr lang="en-US" sz="1800" dirty="0"/>
              <a:t>, </a:t>
            </a:r>
            <a:r>
              <a:rPr lang="en-US" sz="1800" dirty="0" err="1"/>
              <a:t>Yixin</a:t>
            </a:r>
            <a:r>
              <a:rPr lang="en-US" sz="1800" dirty="0"/>
              <a:t> Luo, and Onur Mutlu,</a:t>
            </a:r>
            <a:br>
              <a:rPr lang="en-US" sz="1800" dirty="0"/>
            </a:br>
            <a:r>
              <a:rPr lang="en-US" sz="1800" b="1" dirty="0"/>
              <a:t>"Error Characterization, Mitigation, and Recovery in Flash Memory Based Solid State Drives"</a:t>
            </a:r>
            <a:r>
              <a:rPr lang="en-US" sz="1800" dirty="0"/>
              <a:t/>
            </a:r>
            <a:br>
              <a:rPr lang="en-US" sz="1800" dirty="0"/>
            </a:br>
            <a:r>
              <a:rPr lang="en-US" sz="1800" i="1" dirty="0"/>
              <a:t>to appear in </a:t>
            </a:r>
            <a:r>
              <a:rPr lang="en-US" sz="1800" i="1" dirty="0">
                <a:hlinkClick r:id="rId2"/>
              </a:rPr>
              <a:t>Proceedings of the IEEE</a:t>
            </a:r>
            <a:r>
              <a:rPr lang="en-US" sz="1800" dirty="0"/>
              <a:t>, 2017. </a:t>
            </a:r>
            <a:endParaRPr lang="en-US" sz="1800" dirty="0" smtClean="0"/>
          </a:p>
          <a:p>
            <a:endParaRPr lang="en-US" sz="600" dirty="0" smtClean="0"/>
          </a:p>
          <a:p>
            <a:endParaRPr lang="en-US" sz="100" dirty="0" smtClean="0"/>
          </a:p>
          <a:p>
            <a:endParaRPr lang="en-US" sz="300" dirty="0"/>
          </a:p>
          <a:p>
            <a:pPr marL="0" indent="0">
              <a:buNone/>
            </a:pPr>
            <a:r>
              <a:rPr lang="en-US" sz="1300" dirty="0" err="1" smtClean="0"/>
              <a:t>Cai</a:t>
            </a:r>
            <a:r>
              <a:rPr lang="en-US" sz="1300" dirty="0"/>
              <a:t>+, “</a:t>
            </a:r>
            <a:r>
              <a:rPr lang="en-US" sz="1300" dirty="0">
                <a:solidFill>
                  <a:srgbClr val="0000FF"/>
                </a:solidFill>
              </a:rPr>
              <a:t>Error Patterns in MLC NAND Flash Memory: Measurement, Characterization, and </a:t>
            </a:r>
            <a:r>
              <a:rPr lang="en-US" sz="1300" dirty="0" smtClean="0">
                <a:solidFill>
                  <a:srgbClr val="0000FF"/>
                </a:solidFill>
              </a:rPr>
              <a:t>Analysis</a:t>
            </a:r>
            <a:r>
              <a:rPr lang="en-US" sz="1300" dirty="0" smtClean="0"/>
              <a:t>,</a:t>
            </a:r>
            <a:r>
              <a:rPr lang="en-US" sz="1300" dirty="0"/>
              <a:t>” DATE 2012</a:t>
            </a:r>
            <a:r>
              <a:rPr lang="en-US" sz="1300" dirty="0" smtClean="0"/>
              <a:t>.</a:t>
            </a:r>
          </a:p>
          <a:p>
            <a:pPr marL="0" indent="0">
              <a:buNone/>
            </a:pPr>
            <a:r>
              <a:rPr lang="en-US" sz="1300" dirty="0" err="1" smtClean="0"/>
              <a:t>Cai</a:t>
            </a:r>
            <a:r>
              <a:rPr lang="en-US" sz="1300" dirty="0"/>
              <a:t>+, “</a:t>
            </a:r>
            <a:r>
              <a:rPr lang="en-US" sz="1300" dirty="0">
                <a:solidFill>
                  <a:srgbClr val="0000FF"/>
                </a:solidFill>
              </a:rPr>
              <a:t>Flash Correct-and-Refresh: Retention-Aware Error Management for Increased Flash Memory </a:t>
            </a:r>
            <a:r>
              <a:rPr lang="en-US" sz="1300" dirty="0" smtClean="0">
                <a:solidFill>
                  <a:srgbClr val="0000FF"/>
                </a:solidFill>
              </a:rPr>
              <a:t>Lifetime</a:t>
            </a:r>
            <a:r>
              <a:rPr lang="en-US" sz="1300" dirty="0" smtClean="0"/>
              <a:t>,” ICCD 2012.</a:t>
            </a:r>
          </a:p>
          <a:p>
            <a:pPr marL="0" indent="0">
              <a:buNone/>
            </a:pPr>
            <a:r>
              <a:rPr lang="en-US" sz="1300" dirty="0" err="1" smtClean="0"/>
              <a:t>Cai</a:t>
            </a:r>
            <a:r>
              <a:rPr lang="en-US" sz="1300" dirty="0"/>
              <a:t>+, “</a:t>
            </a:r>
            <a:r>
              <a:rPr lang="en-US" sz="1300" dirty="0">
                <a:solidFill>
                  <a:srgbClr val="0000FF"/>
                </a:solidFill>
              </a:rPr>
              <a:t>Threshold Voltage Distribution in MLC NAND Flash Memory: Characterization, Analysis and </a:t>
            </a:r>
            <a:r>
              <a:rPr lang="en-US" sz="1300" dirty="0" smtClean="0">
                <a:solidFill>
                  <a:srgbClr val="0000FF"/>
                </a:solidFill>
              </a:rPr>
              <a:t>Modeling</a:t>
            </a:r>
            <a:r>
              <a:rPr lang="en-US" sz="1300" dirty="0" smtClean="0"/>
              <a:t>,” DATE 2013.</a:t>
            </a:r>
          </a:p>
          <a:p>
            <a:pPr marL="0" indent="0">
              <a:buNone/>
            </a:pPr>
            <a:r>
              <a:rPr lang="en-US" sz="1300" dirty="0" err="1" smtClean="0"/>
              <a:t>Cai</a:t>
            </a:r>
            <a:r>
              <a:rPr lang="en-US" sz="1300" dirty="0"/>
              <a:t>+, “</a:t>
            </a:r>
            <a:r>
              <a:rPr lang="en-US" sz="1300" dirty="0">
                <a:solidFill>
                  <a:srgbClr val="0000FF"/>
                </a:solidFill>
              </a:rPr>
              <a:t>Error Analysis and Retention-Aware Error Management for NAND Flash </a:t>
            </a:r>
            <a:r>
              <a:rPr lang="en-US" sz="1300" dirty="0" smtClean="0">
                <a:solidFill>
                  <a:srgbClr val="0000FF"/>
                </a:solidFill>
              </a:rPr>
              <a:t>Memory</a:t>
            </a:r>
            <a:r>
              <a:rPr lang="en-US" sz="1300" dirty="0" smtClean="0"/>
              <a:t>,” Intel Technology Journal 2013.</a:t>
            </a:r>
          </a:p>
          <a:p>
            <a:pPr marL="0" indent="0">
              <a:buNone/>
            </a:pPr>
            <a:r>
              <a:rPr lang="en-US" sz="1300" dirty="0" err="1" smtClean="0"/>
              <a:t>Cai</a:t>
            </a:r>
            <a:r>
              <a:rPr lang="en-US" sz="1300" dirty="0"/>
              <a:t>+, “</a:t>
            </a:r>
            <a:r>
              <a:rPr lang="en-US" sz="1300" dirty="0">
                <a:solidFill>
                  <a:srgbClr val="0000FF"/>
                </a:solidFill>
              </a:rPr>
              <a:t>Program Interference in MLC NAND Flash Memory: Characterization, Modeling, and </a:t>
            </a:r>
            <a:r>
              <a:rPr lang="en-US" sz="1300" dirty="0" smtClean="0">
                <a:solidFill>
                  <a:srgbClr val="0000FF"/>
                </a:solidFill>
              </a:rPr>
              <a:t>Mitigation</a:t>
            </a:r>
            <a:r>
              <a:rPr lang="en-US" sz="1300" dirty="0" smtClean="0"/>
              <a:t>,” ICCD 2013.</a:t>
            </a:r>
          </a:p>
          <a:p>
            <a:pPr marL="0" indent="0">
              <a:buNone/>
            </a:pPr>
            <a:r>
              <a:rPr lang="en-US" sz="1300" dirty="0" err="1" smtClean="0"/>
              <a:t>Cai</a:t>
            </a:r>
            <a:r>
              <a:rPr lang="en-US" sz="1300" dirty="0"/>
              <a:t>+, “</a:t>
            </a:r>
            <a:r>
              <a:rPr lang="en-US" sz="1300" dirty="0">
                <a:solidFill>
                  <a:srgbClr val="0000FF"/>
                </a:solidFill>
              </a:rPr>
              <a:t>Neighbor-Cell Assisted Error Correction for MLC NAND Flash </a:t>
            </a:r>
            <a:r>
              <a:rPr lang="en-US" sz="1300" dirty="0" smtClean="0">
                <a:solidFill>
                  <a:srgbClr val="0000FF"/>
                </a:solidFill>
              </a:rPr>
              <a:t>Memories</a:t>
            </a:r>
            <a:r>
              <a:rPr lang="en-US" sz="1300" dirty="0" smtClean="0"/>
              <a:t>,” SIGMETRICS 2014.</a:t>
            </a:r>
          </a:p>
          <a:p>
            <a:pPr marL="0" indent="0">
              <a:buNone/>
            </a:pPr>
            <a:r>
              <a:rPr lang="en-US" sz="1300" dirty="0" err="1" smtClean="0"/>
              <a:t>Cai</a:t>
            </a:r>
            <a:r>
              <a:rPr lang="en-US" sz="1300" dirty="0"/>
              <a:t>+,</a:t>
            </a:r>
            <a:r>
              <a:rPr lang="en-US" sz="1300" dirty="0" smtClean="0"/>
              <a:t>”</a:t>
            </a:r>
            <a:r>
              <a:rPr lang="en-US" sz="1300" dirty="0" smtClean="0">
                <a:solidFill>
                  <a:srgbClr val="0000FF"/>
                </a:solidFill>
              </a:rPr>
              <a:t>Data </a:t>
            </a:r>
            <a:r>
              <a:rPr lang="en-US" sz="1300" dirty="0">
                <a:solidFill>
                  <a:srgbClr val="0000FF"/>
                </a:solidFill>
              </a:rPr>
              <a:t>Retention in MLC NAND Flash Memory: Characterization, Optimization and Recovery</a:t>
            </a:r>
            <a:r>
              <a:rPr lang="en-US" sz="1300" dirty="0"/>
              <a:t>,” HPCA 2015</a:t>
            </a:r>
            <a:r>
              <a:rPr lang="en-US" sz="1300" dirty="0" smtClean="0"/>
              <a:t>.</a:t>
            </a:r>
          </a:p>
          <a:p>
            <a:pPr marL="0" indent="0">
              <a:buNone/>
            </a:pPr>
            <a:r>
              <a:rPr lang="en-US" sz="1300" dirty="0" err="1" smtClean="0"/>
              <a:t>Cai</a:t>
            </a:r>
            <a:r>
              <a:rPr lang="en-US" sz="1300" dirty="0" smtClean="0"/>
              <a:t>+, “</a:t>
            </a:r>
            <a:r>
              <a:rPr lang="en-US" sz="1300" dirty="0">
                <a:solidFill>
                  <a:srgbClr val="0000FF"/>
                </a:solidFill>
              </a:rPr>
              <a:t>Read Disturb Errors in MLC NAND Flash Memory: Characterization and </a:t>
            </a:r>
            <a:r>
              <a:rPr lang="en-US" sz="1300" dirty="0" smtClean="0">
                <a:solidFill>
                  <a:srgbClr val="0000FF"/>
                </a:solidFill>
              </a:rPr>
              <a:t>Mitigation</a:t>
            </a:r>
            <a:r>
              <a:rPr lang="en-US" sz="1300" dirty="0" smtClean="0"/>
              <a:t>,” DSN 2015. </a:t>
            </a:r>
          </a:p>
          <a:p>
            <a:pPr marL="0" indent="0">
              <a:buNone/>
            </a:pPr>
            <a:r>
              <a:rPr lang="en-US" sz="1300" dirty="0" err="1" smtClean="0"/>
              <a:t>Luo</a:t>
            </a:r>
            <a:r>
              <a:rPr lang="en-US" sz="1300" dirty="0" smtClean="0"/>
              <a:t>+, “</a:t>
            </a:r>
            <a:r>
              <a:rPr lang="en-US" sz="1300" dirty="0" smtClean="0">
                <a:solidFill>
                  <a:srgbClr val="0000FF"/>
                </a:solidFill>
              </a:rPr>
              <a:t>WARM: Improving </a:t>
            </a:r>
            <a:r>
              <a:rPr lang="en-US" sz="1300" dirty="0">
                <a:solidFill>
                  <a:srgbClr val="0000FF"/>
                </a:solidFill>
              </a:rPr>
              <a:t>NAND Flash Memory Lifetime with Write-hotness Aware Retention </a:t>
            </a:r>
            <a:r>
              <a:rPr lang="en-US" sz="1300" dirty="0" smtClean="0">
                <a:solidFill>
                  <a:srgbClr val="0000FF"/>
                </a:solidFill>
              </a:rPr>
              <a:t>Management</a:t>
            </a:r>
            <a:r>
              <a:rPr lang="en-US" sz="1300" dirty="0" smtClean="0"/>
              <a:t>,” MSST 2015.</a:t>
            </a:r>
          </a:p>
          <a:p>
            <a:pPr marL="0" indent="0">
              <a:buNone/>
            </a:pPr>
            <a:r>
              <a:rPr lang="en-US" sz="1300" dirty="0" smtClean="0"/>
              <a:t>Meza+, “</a:t>
            </a:r>
            <a:r>
              <a:rPr lang="en-US" sz="1300" dirty="0" smtClean="0">
                <a:solidFill>
                  <a:srgbClr val="0000FF"/>
                </a:solidFill>
              </a:rPr>
              <a:t>A Large-Scale Study of Flash Memory Errors in the Field</a:t>
            </a:r>
            <a:r>
              <a:rPr lang="en-US" sz="1300" dirty="0" smtClean="0"/>
              <a:t>,” SIGMETRICS 2015.</a:t>
            </a:r>
          </a:p>
          <a:p>
            <a:pPr marL="0" indent="0">
              <a:buNone/>
            </a:pPr>
            <a:r>
              <a:rPr lang="en-US" sz="1300" dirty="0"/>
              <a:t>Luo+, “</a:t>
            </a:r>
            <a:r>
              <a:rPr lang="en-US" sz="1300" dirty="0">
                <a:solidFill>
                  <a:srgbClr val="0000FF"/>
                </a:solidFill>
              </a:rPr>
              <a:t>Enabling Accurate and Practical Online Flash Channel Modeling for Modern MLC NAND Flash </a:t>
            </a:r>
            <a:r>
              <a:rPr lang="en-US" sz="1300" dirty="0" smtClean="0">
                <a:solidFill>
                  <a:srgbClr val="0000FF"/>
                </a:solidFill>
              </a:rPr>
              <a:t>Memory</a:t>
            </a:r>
            <a:r>
              <a:rPr lang="en-US" sz="1300" dirty="0" smtClean="0"/>
              <a:t>,” IEEE JSAC 2016.</a:t>
            </a:r>
          </a:p>
          <a:p>
            <a:pPr marL="0" indent="0">
              <a:buNone/>
            </a:pPr>
            <a:r>
              <a:rPr lang="en-US" sz="1300" dirty="0" smtClean="0"/>
              <a:t>Cai+, “</a:t>
            </a:r>
            <a:r>
              <a:rPr lang="en-US" sz="1300" dirty="0">
                <a:solidFill>
                  <a:srgbClr val="0000FF"/>
                </a:solidFill>
              </a:rPr>
              <a:t>Vulnerabilities in MLC NAND Flash Memory Programming: Experimental Analysis, Exploits, and Mitigation Techniques</a:t>
            </a:r>
            <a:r>
              <a:rPr lang="en-US" sz="1300" dirty="0" smtClean="0"/>
              <a:t>,” HPCA 2017.</a:t>
            </a:r>
          </a:p>
          <a:p>
            <a:pPr marL="0" indent="0">
              <a:buNone/>
            </a:pPr>
            <a:r>
              <a:rPr lang="en-US" sz="1300" dirty="0" err="1" smtClean="0"/>
              <a:t>Fukami</a:t>
            </a:r>
            <a:r>
              <a:rPr lang="en-US" sz="1300" dirty="0" smtClean="0"/>
              <a:t>+</a:t>
            </a:r>
            <a:r>
              <a:rPr lang="en-US" sz="1300" dirty="0"/>
              <a:t>, </a:t>
            </a:r>
            <a:r>
              <a:rPr lang="en-US" sz="1300" dirty="0" smtClean="0"/>
              <a:t>“</a:t>
            </a:r>
            <a:r>
              <a:rPr lang="en-US" sz="1300" dirty="0">
                <a:solidFill>
                  <a:srgbClr val="0000FF"/>
                </a:solidFill>
              </a:rPr>
              <a:t>I</a:t>
            </a:r>
            <a:r>
              <a:rPr lang="en-US" sz="1300" dirty="0" smtClean="0">
                <a:solidFill>
                  <a:srgbClr val="0000FF"/>
                </a:solidFill>
              </a:rPr>
              <a:t>mproving </a:t>
            </a:r>
            <a:r>
              <a:rPr lang="en-US" sz="1300" dirty="0">
                <a:solidFill>
                  <a:srgbClr val="0000FF"/>
                </a:solidFill>
              </a:rPr>
              <a:t>the Reliability of Chip-Off Forensic Analysis of NAND Flash Memory </a:t>
            </a:r>
            <a:r>
              <a:rPr lang="en-US" sz="1300" dirty="0" smtClean="0">
                <a:solidFill>
                  <a:srgbClr val="0000FF"/>
                </a:solidFill>
              </a:rPr>
              <a:t>Devices</a:t>
            </a:r>
            <a:r>
              <a:rPr lang="en-US" sz="1300" dirty="0" smtClean="0"/>
              <a:t>,</a:t>
            </a:r>
            <a:r>
              <a:rPr lang="en-US" sz="1300" dirty="0"/>
              <a:t>” DFRWS EU 2017. </a:t>
            </a:r>
            <a:endParaRPr lang="en-US" sz="1300" dirty="0" smtClean="0"/>
          </a:p>
          <a:p>
            <a:pPr marL="0" indent="0">
              <a:buNone/>
            </a:pPr>
            <a:endParaRPr lang="en-US" sz="1500" dirty="0"/>
          </a:p>
          <a:p>
            <a:endParaRPr lang="en-US" sz="1700" dirty="0"/>
          </a:p>
          <a:p>
            <a:endParaRPr lang="en-US" sz="2000" dirty="0"/>
          </a:p>
        </p:txBody>
      </p:sp>
      <p:sp>
        <p:nvSpPr>
          <p:cNvPr id="5" name="TextBox 4"/>
          <p:cNvSpPr txBox="1"/>
          <p:nvPr/>
        </p:nvSpPr>
        <p:spPr>
          <a:xfrm>
            <a:off x="-19422" y="6505599"/>
            <a:ext cx="9332690" cy="307777"/>
          </a:xfrm>
          <a:prstGeom prst="rect">
            <a:avLst/>
          </a:prstGeom>
          <a:noFill/>
        </p:spPr>
        <p:txBody>
          <a:bodyPr wrap="none" rtlCol="0">
            <a:spAutoFit/>
          </a:bodyPr>
          <a:lstStyle/>
          <a:p>
            <a:r>
              <a:rPr lang="en-US" sz="1400" dirty="0">
                <a:solidFill>
                  <a:srgbClr val="000000"/>
                </a:solidFill>
              </a:rPr>
              <a:t>Cai+, “</a:t>
            </a:r>
            <a:r>
              <a:rPr lang="en-US" sz="1400" dirty="0">
                <a:solidFill>
                  <a:srgbClr val="0000FF"/>
                </a:solidFill>
              </a:rPr>
              <a:t>Error Characterization, Mitigation, and </a:t>
            </a:r>
            <a:r>
              <a:rPr lang="en-US" sz="1400" dirty="0" smtClean="0">
                <a:solidFill>
                  <a:srgbClr val="0000FF"/>
                </a:solidFill>
              </a:rPr>
              <a:t>Recovery in </a:t>
            </a:r>
            <a:r>
              <a:rPr lang="en-US" sz="1400" dirty="0">
                <a:solidFill>
                  <a:srgbClr val="0000FF"/>
                </a:solidFill>
              </a:rPr>
              <a:t>Flash Memory Based Solid State </a:t>
            </a:r>
            <a:r>
              <a:rPr lang="en-US" sz="1400" dirty="0" smtClean="0">
                <a:solidFill>
                  <a:srgbClr val="0000FF"/>
                </a:solidFill>
              </a:rPr>
              <a:t>Drives</a:t>
            </a:r>
            <a:r>
              <a:rPr lang="en-US" sz="1400" dirty="0" smtClean="0">
                <a:solidFill>
                  <a:srgbClr val="000000"/>
                </a:solidFill>
              </a:rPr>
              <a:t>,” Proc. IEEE 2017.</a:t>
            </a:r>
            <a:endParaRPr lang="en-US" sz="1400" dirty="0">
              <a:solidFill>
                <a:srgbClr val="000000"/>
              </a:solidFill>
            </a:endParaRPr>
          </a:p>
        </p:txBody>
      </p:sp>
      <p:sp>
        <p:nvSpPr>
          <p:cNvPr id="6" name="Rectangle 5"/>
          <p:cNvSpPr>
            <a:spLocks noChangeArrowheads="1"/>
          </p:cNvSpPr>
          <p:nvPr/>
        </p:nvSpPr>
        <p:spPr bwMode="auto">
          <a:xfrm>
            <a:off x="768535" y="3587957"/>
            <a:ext cx="1643225" cy="288032"/>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 xmlns:a14="http://schemas.microsoft.com/office/drawing/2010/main">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ea typeface="ＭＳ Ｐゴシック" charset="0"/>
              <a:cs typeface="ＭＳ Ｐゴシック" charset="0"/>
            </a:endParaRPr>
          </a:p>
        </p:txBody>
      </p:sp>
      <p:sp>
        <p:nvSpPr>
          <p:cNvPr id="7" name="Rectangle 6"/>
          <p:cNvSpPr>
            <a:spLocks noChangeArrowheads="1"/>
          </p:cNvSpPr>
          <p:nvPr/>
        </p:nvSpPr>
        <p:spPr bwMode="auto">
          <a:xfrm>
            <a:off x="729659" y="4308037"/>
            <a:ext cx="1584176" cy="288032"/>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 xmlns:a14="http://schemas.microsoft.com/office/drawing/2010/main">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ea typeface="ＭＳ Ｐゴシック" charset="0"/>
              <a:cs typeface="ＭＳ Ｐゴシック" charset="0"/>
            </a:endParaRPr>
          </a:p>
        </p:txBody>
      </p:sp>
      <p:sp>
        <p:nvSpPr>
          <p:cNvPr id="8" name="Rectangle 7"/>
          <p:cNvSpPr>
            <a:spLocks noChangeArrowheads="1"/>
          </p:cNvSpPr>
          <p:nvPr/>
        </p:nvSpPr>
        <p:spPr bwMode="auto">
          <a:xfrm>
            <a:off x="755576" y="5643055"/>
            <a:ext cx="4320480" cy="262116"/>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 xmlns:a14="http://schemas.microsoft.com/office/drawing/2010/main">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11652072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NAND Flash Vulnerabilities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64</a:t>
            </a:fld>
            <a:endParaRPr lang="en-US" altLang="en-US"/>
          </a:p>
        </p:txBody>
      </p:sp>
      <p:pic>
        <p:nvPicPr>
          <p:cNvPr id="5" name="Picture 4"/>
          <p:cNvPicPr>
            <a:picLocks noChangeAspect="1"/>
          </p:cNvPicPr>
          <p:nvPr/>
        </p:nvPicPr>
        <p:blipFill rotWithShape="1">
          <a:blip r:embed="rId2"/>
          <a:srcRect t="6317" b="32108"/>
          <a:stretch/>
        </p:blipFill>
        <p:spPr>
          <a:xfrm>
            <a:off x="35496" y="1052736"/>
            <a:ext cx="8969184" cy="4402008"/>
          </a:xfrm>
          <a:prstGeom prst="rect">
            <a:avLst/>
          </a:prstGeom>
          <a:ln w="19050">
            <a:solidFill>
              <a:schemeClr val="tx1">
                <a:lumMod val="50000"/>
                <a:lumOff val="50000"/>
              </a:schemeClr>
            </a:solidFill>
          </a:ln>
          <a:effectLst>
            <a:outerShdw blurRad="50800" dist="38100" dir="2700000" algn="tl" rotWithShape="0">
              <a:prstClr val="black">
                <a:alpha val="40000"/>
              </a:prstClr>
            </a:outerShdw>
          </a:effectLst>
        </p:spPr>
      </p:pic>
      <p:sp>
        <p:nvSpPr>
          <p:cNvPr id="6" name="TextBox 5"/>
          <p:cNvSpPr txBox="1"/>
          <p:nvPr/>
        </p:nvSpPr>
        <p:spPr>
          <a:xfrm>
            <a:off x="0" y="5805264"/>
            <a:ext cx="9111662" cy="353943"/>
          </a:xfrm>
          <a:prstGeom prst="rect">
            <a:avLst/>
          </a:prstGeom>
          <a:noFill/>
        </p:spPr>
        <p:txBody>
          <a:bodyPr wrap="none" rtlCol="0">
            <a:spAutoFit/>
          </a:bodyPr>
          <a:lstStyle/>
          <a:p>
            <a:r>
              <a:rPr lang="en-US" sz="1700" dirty="0">
                <a:solidFill>
                  <a:srgbClr val="000000"/>
                </a:solidFill>
                <a:hlinkClick r:id="rId3"/>
              </a:rPr>
              <a:t>https://</a:t>
            </a:r>
            <a:r>
              <a:rPr lang="en-US" sz="1700" dirty="0" smtClean="0">
                <a:solidFill>
                  <a:srgbClr val="000000"/>
                </a:solidFill>
                <a:hlinkClick r:id="rId3"/>
              </a:rPr>
              <a:t>people.inf.ethz.ch/omutlu/pub/flash-memory-programming-vulnerabilities_hpca17.pdf</a:t>
            </a:r>
            <a:r>
              <a:rPr lang="en-US" sz="1700" dirty="0" smtClean="0">
                <a:solidFill>
                  <a:srgbClr val="000000"/>
                </a:solidFill>
              </a:rPr>
              <a:t> </a:t>
            </a:r>
            <a:endParaRPr lang="en-US" sz="1700" dirty="0">
              <a:solidFill>
                <a:srgbClr val="000000"/>
              </a:solidFill>
            </a:endParaRPr>
          </a:p>
        </p:txBody>
      </p:sp>
      <p:sp>
        <p:nvSpPr>
          <p:cNvPr id="7" name="TextBox 6"/>
          <p:cNvSpPr txBox="1"/>
          <p:nvPr/>
        </p:nvSpPr>
        <p:spPr>
          <a:xfrm>
            <a:off x="3538332" y="1009814"/>
            <a:ext cx="1897764" cy="369332"/>
          </a:xfrm>
          <a:prstGeom prst="rect">
            <a:avLst/>
          </a:prstGeom>
          <a:noFill/>
        </p:spPr>
        <p:txBody>
          <a:bodyPr wrap="none" rtlCol="0">
            <a:spAutoFit/>
          </a:bodyPr>
          <a:lstStyle/>
          <a:p>
            <a:r>
              <a:rPr lang="en-US" i="1" smtClean="0">
                <a:solidFill>
                  <a:srgbClr val="FF0000"/>
                </a:solidFill>
              </a:rPr>
              <a:t>HPCA, Feb. </a:t>
            </a:r>
            <a:r>
              <a:rPr lang="en-US" i="1" dirty="0" smtClean="0">
                <a:solidFill>
                  <a:srgbClr val="FF0000"/>
                </a:solidFill>
              </a:rPr>
              <a:t>2017</a:t>
            </a:r>
            <a:endParaRPr lang="en-US" i="1" dirty="0">
              <a:solidFill>
                <a:srgbClr val="FF0000"/>
              </a:solidFill>
            </a:endParaRPr>
          </a:p>
        </p:txBody>
      </p:sp>
    </p:spTree>
    <p:extLst>
      <p:ext uri="{BB962C8B-B14F-4D97-AF65-F5344CB8AC3E}">
        <p14:creationId xmlns:p14="http://schemas.microsoft.com/office/powerpoint/2010/main" val="734873757"/>
      </p:ext>
    </p:extLst>
  </p:cSld>
  <p:clrMapOvr>
    <a:masterClrMapping/>
  </p:clrMapOvr>
  <p:transition/>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tps://pbs.twimg.com/media/DKHLt24W0AAE5Fd.jpg:lar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4411" y="948688"/>
            <a:ext cx="8316416" cy="5080875"/>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228599" y="152400"/>
            <a:ext cx="8851254" cy="1066800"/>
          </a:xfrm>
        </p:spPr>
        <p:txBody>
          <a:bodyPr/>
          <a:lstStyle/>
          <a:p>
            <a:r>
              <a:rPr lang="en-US" dirty="0"/>
              <a:t>NAND </a:t>
            </a:r>
            <a:r>
              <a:rPr lang="en-US" dirty="0" smtClean="0"/>
              <a:t>Flash: Intelligent Memory Control</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65</a:t>
            </a:fld>
            <a:endParaRPr lang="en-US" altLang="en-US"/>
          </a:p>
        </p:txBody>
      </p:sp>
      <p:sp>
        <p:nvSpPr>
          <p:cNvPr id="8" name="Rectangle 7">
            <a:hlinkClick r:id="rId3"/>
          </p:cNvPr>
          <p:cNvSpPr/>
          <p:nvPr/>
        </p:nvSpPr>
        <p:spPr>
          <a:xfrm>
            <a:off x="1619672" y="6021288"/>
            <a:ext cx="6048672" cy="415498"/>
          </a:xfrm>
          <a:prstGeom prst="rect">
            <a:avLst/>
          </a:prstGeom>
        </p:spPr>
        <p:txBody>
          <a:bodyPr wrap="square">
            <a:spAutoFit/>
          </a:bodyPr>
          <a:lstStyle/>
          <a:p>
            <a:pPr algn="ctr">
              <a:spcBef>
                <a:spcPts val="450"/>
              </a:spcBef>
            </a:pPr>
            <a:r>
              <a:rPr lang="en-US" sz="2100" b="1" dirty="0">
                <a:solidFill>
                  <a:srgbClr val="0000FF"/>
                </a:solidFill>
                <a:latin typeface="Adobe Garamond Pro" panose="02020502060506020403" pitchFamily="18" charset="0"/>
                <a:hlinkClick r:id="rId3"/>
              </a:rPr>
              <a:t>https://</a:t>
            </a:r>
            <a:r>
              <a:rPr lang="en-US" sz="2100" b="1" dirty="0" smtClean="0">
                <a:solidFill>
                  <a:srgbClr val="0000FF"/>
                </a:solidFill>
                <a:latin typeface="Adobe Garamond Pro" panose="02020502060506020403" pitchFamily="18" charset="0"/>
                <a:hlinkClick r:id="rId3"/>
              </a:rPr>
              <a:t>arxiv.org/pdf/1706.08642</a:t>
            </a:r>
            <a:r>
              <a:rPr lang="en-US" sz="2100" b="1" dirty="0" smtClean="0">
                <a:solidFill>
                  <a:srgbClr val="0000FF"/>
                </a:solidFill>
                <a:latin typeface="Adobe Garamond Pro" panose="02020502060506020403" pitchFamily="18" charset="0"/>
              </a:rPr>
              <a:t>  </a:t>
            </a:r>
            <a:endParaRPr lang="en-US" sz="2100" b="1" dirty="0">
              <a:solidFill>
                <a:srgbClr val="0000FF"/>
              </a:solidFill>
              <a:latin typeface="Adobe Garamond Pro" panose="02020502060506020403" pitchFamily="18" charset="0"/>
            </a:endParaRPr>
          </a:p>
        </p:txBody>
      </p:sp>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164585" y="1009676"/>
            <a:ext cx="1915268" cy="1915268"/>
          </a:xfrm>
          <a:prstGeom prst="rect">
            <a:avLst/>
          </a:prstGeom>
        </p:spPr>
      </p:pic>
      <p:sp>
        <p:nvSpPr>
          <p:cNvPr id="9" name="TextBox 8"/>
          <p:cNvSpPr txBox="1"/>
          <p:nvPr/>
        </p:nvSpPr>
        <p:spPr>
          <a:xfrm>
            <a:off x="2483768" y="1340768"/>
            <a:ext cx="3874137" cy="369332"/>
          </a:xfrm>
          <a:prstGeom prst="rect">
            <a:avLst/>
          </a:prstGeom>
          <a:noFill/>
        </p:spPr>
        <p:txBody>
          <a:bodyPr wrap="none" rtlCol="0">
            <a:spAutoFit/>
          </a:bodyPr>
          <a:lstStyle/>
          <a:p>
            <a:r>
              <a:rPr lang="en-US" i="1" dirty="0" smtClean="0">
                <a:solidFill>
                  <a:srgbClr val="FF0000"/>
                </a:solidFill>
              </a:rPr>
              <a:t>Proceedings of the IEEE, Sept. 2017</a:t>
            </a:r>
            <a:endParaRPr lang="en-US" i="1" dirty="0">
              <a:solidFill>
                <a:srgbClr val="FF0000"/>
              </a:solidFill>
            </a:endParaRPr>
          </a:p>
        </p:txBody>
      </p:sp>
    </p:spTree>
    <p:extLst>
      <p:ext uri="{BB962C8B-B14F-4D97-AF65-F5344CB8AC3E}">
        <p14:creationId xmlns:p14="http://schemas.microsoft.com/office/powerpoint/2010/main" val="844780002"/>
      </p:ext>
    </p:extLst>
  </p:cSld>
  <p:clrMapOvr>
    <a:masterClrMapping/>
  </p:clrMapOvr>
  <p:transition/>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There are Two Other Solution Directions</a:t>
            </a:r>
            <a:endParaRPr lang="en-US" dirty="0"/>
          </a:p>
        </p:txBody>
      </p:sp>
      <p:sp>
        <p:nvSpPr>
          <p:cNvPr id="3" name="Content Placeholder 2"/>
          <p:cNvSpPr>
            <a:spLocks noGrp="1"/>
          </p:cNvSpPr>
          <p:nvPr>
            <p:ph idx="1"/>
          </p:nvPr>
        </p:nvSpPr>
        <p:spPr>
          <a:xfrm>
            <a:off x="107504" y="980728"/>
            <a:ext cx="8964488" cy="5193723"/>
          </a:xfrm>
        </p:spPr>
        <p:txBody>
          <a:bodyPr/>
          <a:lstStyle/>
          <a:p>
            <a:r>
              <a:rPr lang="en-US" b="1" dirty="0" smtClean="0">
                <a:solidFill>
                  <a:srgbClr val="FF0000"/>
                </a:solidFill>
              </a:rPr>
              <a:t>New Technologies: </a:t>
            </a:r>
            <a:r>
              <a:rPr lang="en-US" dirty="0" smtClean="0"/>
              <a:t>Replace or (more likely) augment DRAM with a different technology</a:t>
            </a:r>
          </a:p>
          <a:p>
            <a:pPr lvl="1"/>
            <a:r>
              <a:rPr lang="en-US" dirty="0" smtClean="0">
                <a:solidFill>
                  <a:srgbClr val="0000FF"/>
                </a:solidFill>
              </a:rPr>
              <a:t>Non-volatile memories</a:t>
            </a:r>
          </a:p>
          <a:p>
            <a:endParaRPr lang="en-US" dirty="0"/>
          </a:p>
          <a:p>
            <a:r>
              <a:rPr lang="en-US" b="1" dirty="0" smtClean="0">
                <a:solidFill>
                  <a:srgbClr val="FF0000"/>
                </a:solidFill>
              </a:rPr>
              <a:t>Embracing Un-reliability:</a:t>
            </a:r>
            <a:r>
              <a:rPr lang="en-US" dirty="0" smtClean="0">
                <a:solidFill>
                  <a:srgbClr val="FF0000"/>
                </a:solidFill>
              </a:rPr>
              <a:t> </a:t>
            </a:r>
          </a:p>
          <a:p>
            <a:pPr marL="0" indent="0">
              <a:buNone/>
            </a:pPr>
            <a:r>
              <a:rPr lang="en-US" dirty="0">
                <a:solidFill>
                  <a:srgbClr val="FF0000"/>
                </a:solidFill>
              </a:rPr>
              <a:t> </a:t>
            </a:r>
            <a:r>
              <a:rPr lang="en-US" dirty="0" smtClean="0">
                <a:solidFill>
                  <a:srgbClr val="FF0000"/>
                </a:solidFill>
              </a:rPr>
              <a:t>   </a:t>
            </a:r>
            <a:r>
              <a:rPr lang="en-US" dirty="0" smtClean="0"/>
              <a:t>Design memories with different reliability</a:t>
            </a:r>
          </a:p>
          <a:p>
            <a:pPr marL="0" indent="0">
              <a:buNone/>
            </a:pPr>
            <a:r>
              <a:rPr lang="en-US" dirty="0" smtClean="0"/>
              <a:t>    and store data intelligently across them</a:t>
            </a:r>
          </a:p>
          <a:p>
            <a:pPr marL="0" indent="0">
              <a:buNone/>
            </a:pPr>
            <a:endParaRPr lang="en-US" dirty="0" smtClean="0"/>
          </a:p>
          <a:p>
            <a:pPr marL="0" indent="0">
              <a:buNone/>
            </a:pPr>
            <a:endParaRPr lang="en-US" dirty="0"/>
          </a:p>
          <a:p>
            <a:r>
              <a:rPr lang="en-US" dirty="0" smtClean="0"/>
              <a:t>…</a:t>
            </a:r>
          </a:p>
          <a:p>
            <a:endParaRPr lang="en-US"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66</a:t>
            </a:fld>
            <a:endParaRPr lang="en-US"/>
          </a:p>
        </p:txBody>
      </p:sp>
      <p:sp>
        <p:nvSpPr>
          <p:cNvPr id="5" name="TextBox 4"/>
          <p:cNvSpPr txBox="1"/>
          <p:nvPr/>
        </p:nvSpPr>
        <p:spPr>
          <a:xfrm>
            <a:off x="179512" y="5445224"/>
            <a:ext cx="8784976" cy="1323439"/>
          </a:xfrm>
          <a:prstGeom prst="rect">
            <a:avLst/>
          </a:prstGeom>
          <a:ln>
            <a:solidFill>
              <a:srgbClr val="0000FF"/>
            </a:solidFill>
          </a:ln>
        </p:spPr>
        <p:style>
          <a:lnRef idx="2">
            <a:schemeClr val="dk1"/>
          </a:lnRef>
          <a:fillRef idx="1">
            <a:schemeClr val="lt1"/>
          </a:fillRef>
          <a:effectRef idx="0">
            <a:schemeClr val="dk1"/>
          </a:effectRef>
          <a:fontRef idx="minor">
            <a:schemeClr val="dk1"/>
          </a:fontRef>
        </p:style>
        <p:txBody>
          <a:bodyPr wrap="square" rtlCol="0">
            <a:spAutoFit/>
          </a:bodyPr>
          <a:lstStyle/>
          <a:p>
            <a:pPr algn="ctr" defTabSz="457200" fontAlgn="base">
              <a:spcBef>
                <a:spcPct val="0"/>
              </a:spcBef>
              <a:spcAft>
                <a:spcPct val="0"/>
              </a:spcAft>
            </a:pPr>
            <a:r>
              <a:rPr lang="en-US" sz="4000" b="1" dirty="0" smtClean="0">
                <a:solidFill>
                  <a:srgbClr val="0000FF"/>
                </a:solidFill>
                <a:latin typeface="Calibri"/>
              </a:rPr>
              <a:t>Fundamental solutions to security require co-design across the hierarchy</a:t>
            </a:r>
            <a:endParaRPr lang="en-US" sz="4000" b="1" dirty="0">
              <a:solidFill>
                <a:srgbClr val="0000FF"/>
              </a:solidFill>
              <a:latin typeface="Calibri"/>
            </a:endParaRPr>
          </a:p>
        </p:txBody>
      </p:sp>
      <p:sp>
        <p:nvSpPr>
          <p:cNvPr id="19" name="Text Box 17"/>
          <p:cNvSpPr txBox="1">
            <a:spLocks noChangeArrowheads="1"/>
          </p:cNvSpPr>
          <p:nvPr/>
        </p:nvSpPr>
        <p:spPr bwMode="auto">
          <a:xfrm>
            <a:off x="6957984" y="3330774"/>
            <a:ext cx="2041525" cy="368300"/>
          </a:xfrm>
          <a:prstGeom prst="rect">
            <a:avLst/>
          </a:prstGeom>
          <a:solidFill>
            <a:srgbClr val="00FF00"/>
          </a:solidFill>
          <a:ln w="9525">
            <a:solidFill>
              <a:schemeClr val="tx1"/>
            </a:solidFill>
            <a:miter lim="800000"/>
            <a:headEnd/>
            <a:tailEnd/>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Micro-architecture</a:t>
            </a:r>
            <a:endParaRPr lang="en-US" sz="1800" dirty="0">
              <a:solidFill>
                <a:srgbClr val="000000"/>
              </a:solidFill>
              <a:latin typeface="Tahoma" charset="0"/>
            </a:endParaRPr>
          </a:p>
        </p:txBody>
      </p:sp>
      <p:sp>
        <p:nvSpPr>
          <p:cNvPr id="20" name="Text Box 18"/>
          <p:cNvSpPr txBox="1">
            <a:spLocks noChangeAspect="1" noChangeArrowheads="1"/>
          </p:cNvSpPr>
          <p:nvPr/>
        </p:nvSpPr>
        <p:spPr bwMode="auto">
          <a:xfrm>
            <a:off x="6957984" y="2959299"/>
            <a:ext cx="2041525" cy="366712"/>
          </a:xfrm>
          <a:prstGeom prst="rect">
            <a:avLst/>
          </a:prstGeom>
          <a:solidFill>
            <a:srgbClr val="FF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SW/HW Interface</a:t>
            </a:r>
            <a:endParaRPr lang="en-US" sz="1800" dirty="0">
              <a:solidFill>
                <a:srgbClr val="000000"/>
              </a:solidFill>
              <a:latin typeface="Tahoma" charset="0"/>
            </a:endParaRPr>
          </a:p>
        </p:txBody>
      </p:sp>
      <p:sp>
        <p:nvSpPr>
          <p:cNvPr id="21" name="Text Box 19"/>
          <p:cNvSpPr txBox="1">
            <a:spLocks noChangeAspect="1" noChangeArrowheads="1"/>
          </p:cNvSpPr>
          <p:nvPr/>
        </p:nvSpPr>
        <p:spPr bwMode="auto">
          <a:xfrm>
            <a:off x="6954809" y="2294980"/>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Program/Language</a:t>
            </a:r>
          </a:p>
        </p:txBody>
      </p:sp>
      <p:sp>
        <p:nvSpPr>
          <p:cNvPr id="22" name="Text Box 20"/>
          <p:cNvSpPr txBox="1">
            <a:spLocks noChangeAspect="1" noChangeArrowheads="1"/>
          </p:cNvSpPr>
          <p:nvPr/>
        </p:nvSpPr>
        <p:spPr bwMode="auto">
          <a:xfrm>
            <a:off x="6954809" y="1923505"/>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Algorithm</a:t>
            </a:r>
          </a:p>
        </p:txBody>
      </p:sp>
      <p:sp>
        <p:nvSpPr>
          <p:cNvPr id="23" name="Text Box 21"/>
          <p:cNvSpPr txBox="1">
            <a:spLocks noChangeAspect="1" noChangeArrowheads="1"/>
          </p:cNvSpPr>
          <p:nvPr/>
        </p:nvSpPr>
        <p:spPr bwMode="auto">
          <a:xfrm>
            <a:off x="6954809" y="1556792"/>
            <a:ext cx="2043113" cy="366713"/>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Problem</a:t>
            </a:r>
          </a:p>
        </p:txBody>
      </p:sp>
      <p:sp>
        <p:nvSpPr>
          <p:cNvPr id="24" name="Text Box 22"/>
          <p:cNvSpPr txBox="1">
            <a:spLocks noChangeAspect="1" noChangeArrowheads="1"/>
          </p:cNvSpPr>
          <p:nvPr/>
        </p:nvSpPr>
        <p:spPr bwMode="auto">
          <a:xfrm>
            <a:off x="6957984" y="3703836"/>
            <a:ext cx="2039938" cy="373063"/>
          </a:xfrm>
          <a:prstGeom prst="rect">
            <a:avLst/>
          </a:prstGeom>
          <a:solidFill>
            <a:srgbClr val="00FF00"/>
          </a:solidFill>
          <a:ln w="9525">
            <a:solidFill>
              <a:schemeClr val="tx1"/>
            </a:solidFill>
            <a:miter lim="800000"/>
            <a:headEnd/>
            <a:tailEnd/>
          </a:ln>
        </p:spPr>
        <p:txBody>
          <a:bodyPr wrap="none"/>
          <a:lstStyle/>
          <a:p>
            <a:pPr>
              <a:defRPr/>
            </a:pPr>
            <a:r>
              <a:rPr lang="en-US" sz="1750" dirty="0">
                <a:solidFill>
                  <a:srgbClr val="000000"/>
                </a:solidFill>
                <a:cs typeface="Arial" charset="0"/>
              </a:rPr>
              <a:t>Logic</a:t>
            </a:r>
          </a:p>
          <a:p>
            <a:pPr>
              <a:defRPr/>
            </a:pPr>
            <a:endParaRPr lang="en-US" sz="1750" dirty="0">
              <a:solidFill>
                <a:srgbClr val="000000"/>
              </a:solidFill>
              <a:cs typeface="Arial" charset="0"/>
            </a:endParaRPr>
          </a:p>
        </p:txBody>
      </p:sp>
      <p:sp>
        <p:nvSpPr>
          <p:cNvPr id="25" name="Text Box 23"/>
          <p:cNvSpPr txBox="1">
            <a:spLocks noChangeAspect="1" noChangeArrowheads="1"/>
          </p:cNvSpPr>
          <p:nvPr/>
        </p:nvSpPr>
        <p:spPr bwMode="auto">
          <a:xfrm>
            <a:off x="6957984" y="4075311"/>
            <a:ext cx="2041525" cy="368300"/>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Devices</a:t>
            </a:r>
          </a:p>
        </p:txBody>
      </p:sp>
      <p:sp>
        <p:nvSpPr>
          <p:cNvPr id="26" name="Text Box 24"/>
          <p:cNvSpPr txBox="1">
            <a:spLocks noChangeAspect="1" noChangeArrowheads="1"/>
          </p:cNvSpPr>
          <p:nvPr/>
        </p:nvSpPr>
        <p:spPr bwMode="auto">
          <a:xfrm>
            <a:off x="6957984" y="2636912"/>
            <a:ext cx="2041525" cy="327322"/>
          </a:xfrm>
          <a:prstGeom prst="rect">
            <a:avLst/>
          </a:prstGeom>
          <a:solidFill>
            <a:srgbClr val="35F6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System Software</a:t>
            </a:r>
            <a:endParaRPr lang="en-US" sz="1800" dirty="0">
              <a:solidFill>
                <a:srgbClr val="000000"/>
              </a:solidFill>
              <a:latin typeface="Tahoma" charset="0"/>
            </a:endParaRPr>
          </a:p>
        </p:txBody>
      </p:sp>
      <p:sp>
        <p:nvSpPr>
          <p:cNvPr id="27" name="Text Box 23"/>
          <p:cNvSpPr txBox="1">
            <a:spLocks noChangeAspect="1" noChangeArrowheads="1"/>
          </p:cNvSpPr>
          <p:nvPr/>
        </p:nvSpPr>
        <p:spPr bwMode="auto">
          <a:xfrm>
            <a:off x="6959572" y="4430911"/>
            <a:ext cx="2043112" cy="366713"/>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Electrons</a:t>
            </a:r>
          </a:p>
        </p:txBody>
      </p:sp>
      <p:sp>
        <p:nvSpPr>
          <p:cNvPr id="28" name="Rounded Rectangle 27"/>
          <p:cNvSpPr>
            <a:spLocks noChangeArrowheads="1"/>
          </p:cNvSpPr>
          <p:nvPr/>
        </p:nvSpPr>
        <p:spPr bwMode="auto">
          <a:xfrm rot="5400000">
            <a:off x="6849380" y="2033972"/>
            <a:ext cx="2232248" cy="2286000"/>
          </a:xfrm>
          <a:prstGeom prst="roundRect">
            <a:avLst>
              <a:gd name="adj" fmla="val 16667"/>
            </a:avLst>
          </a:prstGeom>
          <a:noFill/>
          <a:ln w="444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0000FF"/>
              </a:solidFill>
            </a:endParaRPr>
          </a:p>
        </p:txBody>
      </p:sp>
    </p:spTree>
    <p:extLst>
      <p:ext uri="{BB962C8B-B14F-4D97-AF65-F5344CB8AC3E}">
        <p14:creationId xmlns:p14="http://schemas.microsoft.com/office/powerpoint/2010/main" val="6238708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1"/>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24"/>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0" name="Chart 49"/>
          <p:cNvGraphicFramePr/>
          <p:nvPr>
            <p:extLst/>
          </p:nvPr>
        </p:nvGraphicFramePr>
        <p:xfrm>
          <a:off x="0" y="1085850"/>
          <a:ext cx="9144000" cy="5370459"/>
        </p:xfrm>
        <a:graphic>
          <a:graphicData uri="http://schemas.openxmlformats.org/drawingml/2006/chart">
            <c:chart xmlns:c="http://schemas.openxmlformats.org/drawingml/2006/chart" xmlns:r="http://schemas.openxmlformats.org/officeDocument/2006/relationships" r:id="rId3"/>
          </a:graphicData>
        </a:graphic>
      </p:graphicFrame>
      <p:sp>
        <p:nvSpPr>
          <p:cNvPr id="45" name="Rectangle 44"/>
          <p:cNvSpPr/>
          <p:nvPr/>
        </p:nvSpPr>
        <p:spPr>
          <a:xfrm>
            <a:off x="980379" y="4376031"/>
            <a:ext cx="1937964" cy="1199692"/>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pc="-150" dirty="0" smtClean="0">
                <a:solidFill>
                  <a:prstClr val="white"/>
                </a:solidFill>
              </a:rPr>
              <a:t>Vulnerable data</a:t>
            </a:r>
            <a:endParaRPr lang="en-US" sz="2800" spc="-150" dirty="0">
              <a:solidFill>
                <a:prstClr val="white"/>
              </a:solidFill>
            </a:endParaRPr>
          </a:p>
        </p:txBody>
      </p:sp>
      <p:sp>
        <p:nvSpPr>
          <p:cNvPr id="47" name="Oval 46"/>
          <p:cNvSpPr/>
          <p:nvPr/>
        </p:nvSpPr>
        <p:spPr>
          <a:xfrm>
            <a:off x="6459276" y="4521805"/>
            <a:ext cx="1937964" cy="1199692"/>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pc="-150" dirty="0" smtClean="0">
                <a:solidFill>
                  <a:prstClr val="white"/>
                </a:solidFill>
              </a:rPr>
              <a:t>Tolerant data</a:t>
            </a:r>
            <a:endParaRPr lang="en-US" sz="2800" spc="-150" dirty="0">
              <a:solidFill>
                <a:prstClr val="white"/>
              </a:solidFill>
            </a:endParaRPr>
          </a:p>
        </p:txBody>
      </p:sp>
      <p:sp>
        <p:nvSpPr>
          <p:cNvPr id="2" name="Title 1"/>
          <p:cNvSpPr>
            <a:spLocks noGrp="1"/>
          </p:cNvSpPr>
          <p:nvPr>
            <p:ph type="title"/>
          </p:nvPr>
        </p:nvSpPr>
        <p:spPr/>
        <p:txBody>
          <a:bodyPr>
            <a:noAutofit/>
          </a:bodyPr>
          <a:lstStyle/>
          <a:p>
            <a:r>
              <a:rPr lang="en-US" sz="4000" dirty="0" smtClean="0"/>
              <a:t>Exploiting Memory Error Tolerance </a:t>
            </a:r>
            <a:br>
              <a:rPr lang="en-US" sz="4000" dirty="0" smtClean="0"/>
            </a:br>
            <a:r>
              <a:rPr lang="en-US" sz="4000" dirty="0" smtClean="0"/>
              <a:t>with Hybrid Memory Systems</a:t>
            </a:r>
            <a:endParaRPr lang="en-US" sz="4000" dirty="0"/>
          </a:p>
        </p:txBody>
      </p:sp>
      <p:sp>
        <p:nvSpPr>
          <p:cNvPr id="178" name="Rounded Rectangle 177"/>
          <p:cNvSpPr/>
          <p:nvPr/>
        </p:nvSpPr>
        <p:spPr>
          <a:xfrm>
            <a:off x="253076" y="1315568"/>
            <a:ext cx="8637848" cy="5310051"/>
          </a:xfrm>
          <a:prstGeom prst="roundRect">
            <a:avLst>
              <a:gd name="adj" fmla="val 5588"/>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3600" b="1" dirty="0" smtClean="0">
                <a:solidFill>
                  <a:prstClr val="black"/>
                </a:solidFill>
              </a:rPr>
              <a:t>H</a:t>
            </a:r>
            <a:r>
              <a:rPr lang="en-US" sz="3600" dirty="0" smtClean="0">
                <a:solidFill>
                  <a:prstClr val="black"/>
                </a:solidFill>
              </a:rPr>
              <a:t>eterogeneous-</a:t>
            </a:r>
            <a:r>
              <a:rPr lang="en-US" sz="3600" b="1" dirty="0" smtClean="0">
                <a:solidFill>
                  <a:prstClr val="black"/>
                </a:solidFill>
              </a:rPr>
              <a:t>R</a:t>
            </a:r>
            <a:r>
              <a:rPr lang="en-US" sz="3600" dirty="0" smtClean="0">
                <a:solidFill>
                  <a:prstClr val="black"/>
                </a:solidFill>
              </a:rPr>
              <a:t>eliability </a:t>
            </a:r>
            <a:r>
              <a:rPr lang="en-US" sz="3600" b="1" dirty="0" smtClean="0">
                <a:solidFill>
                  <a:prstClr val="black"/>
                </a:solidFill>
              </a:rPr>
              <a:t>M</a:t>
            </a:r>
            <a:r>
              <a:rPr lang="en-US" sz="3600" dirty="0" smtClean="0">
                <a:solidFill>
                  <a:prstClr val="black"/>
                </a:solidFill>
              </a:rPr>
              <a:t>emory </a:t>
            </a:r>
            <a:r>
              <a:rPr lang="en-US" sz="2400" b="1" dirty="0" smtClean="0">
                <a:solidFill>
                  <a:srgbClr val="1A5712"/>
                </a:solidFill>
              </a:rPr>
              <a:t>[DSN 2014]</a:t>
            </a:r>
            <a:endParaRPr lang="en-US" sz="2400" b="1" dirty="0">
              <a:solidFill>
                <a:srgbClr val="1A5712"/>
              </a:solidFill>
            </a:endParaRPr>
          </a:p>
        </p:txBody>
      </p:sp>
      <p:grpSp>
        <p:nvGrpSpPr>
          <p:cNvPr id="179" name="Group 178"/>
          <p:cNvGrpSpPr/>
          <p:nvPr/>
        </p:nvGrpSpPr>
        <p:grpSpPr>
          <a:xfrm>
            <a:off x="4919376" y="3377171"/>
            <a:ext cx="3294984" cy="935806"/>
            <a:chOff x="221980" y="1649582"/>
            <a:chExt cx="3011077" cy="855174"/>
          </a:xfrm>
        </p:grpSpPr>
        <p:grpSp>
          <p:nvGrpSpPr>
            <p:cNvPr id="180" name="Group 179"/>
            <p:cNvGrpSpPr/>
            <p:nvPr/>
          </p:nvGrpSpPr>
          <p:grpSpPr>
            <a:xfrm>
              <a:off x="221980" y="1649582"/>
              <a:ext cx="3011077" cy="855174"/>
              <a:chOff x="221980" y="1649582"/>
              <a:chExt cx="3011077" cy="855174"/>
            </a:xfrm>
          </p:grpSpPr>
          <p:pic>
            <p:nvPicPr>
              <p:cNvPr id="189" name="Picture 2" descr="image:Illustration showing DIMM rank classification labels"/>
              <p:cNvPicPr>
                <a:picLocks noChangeAspect="1" noChangeArrowheads="1"/>
              </p:cNvPicPr>
              <p:nvPr/>
            </p:nvPicPr>
            <p:blipFill rotWithShape="1">
              <a:blip r:embed="rId4">
                <a:extLst>
                  <a:ext uri="{28A0092B-C50C-407E-A947-70E740481C1C}">
                    <a14:useLocalDpi xmlns:a14="http://schemas.microsoft.com/office/drawing/2010/main" val="0"/>
                  </a:ext>
                </a:extLst>
              </a:blip>
              <a:srcRect t="58197"/>
              <a:stretch/>
            </p:blipFill>
            <p:spPr bwMode="auto">
              <a:xfrm>
                <a:off x="221980" y="1649582"/>
                <a:ext cx="3011077" cy="855174"/>
              </a:xfrm>
              <a:prstGeom prst="rect">
                <a:avLst/>
              </a:prstGeom>
              <a:noFill/>
              <a:extLst>
                <a:ext uri="{909E8E84-426E-40dd-AFC4-6F175D3DCCD1}">
                  <a14:hiddenFill xmlns="" xmlns:a14="http://schemas.microsoft.com/office/drawing/2010/main">
                    <a:solidFill>
                      <a:srgbClr val="FFFFFF"/>
                    </a:solidFill>
                  </a14:hiddenFill>
                </a:ext>
              </a:extLst>
            </p:spPr>
          </p:pic>
          <p:sp>
            <p:nvSpPr>
              <p:cNvPr id="190" name="Rectangle 189"/>
              <p:cNvSpPr/>
              <p:nvPr/>
            </p:nvSpPr>
            <p:spPr>
              <a:xfrm>
                <a:off x="359229" y="1719943"/>
                <a:ext cx="2743200" cy="621937"/>
              </a:xfrm>
              <a:prstGeom prst="rect">
                <a:avLst/>
              </a:prstGeom>
              <a:solidFill>
                <a:srgbClr val="99C8B8"/>
              </a:solidFill>
              <a:ln>
                <a:solidFill>
                  <a:srgbClr val="99C8B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181" name="Rectangle 180"/>
            <p:cNvSpPr/>
            <p:nvPr/>
          </p:nvSpPr>
          <p:spPr>
            <a:xfrm>
              <a:off x="39018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82" name="Rectangle 181"/>
            <p:cNvSpPr/>
            <p:nvPr/>
          </p:nvSpPr>
          <p:spPr>
            <a:xfrm>
              <a:off x="70064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83" name="Rectangle 182"/>
            <p:cNvSpPr/>
            <p:nvPr/>
          </p:nvSpPr>
          <p:spPr>
            <a:xfrm>
              <a:off x="101109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84" name="Rectangle 183"/>
            <p:cNvSpPr/>
            <p:nvPr/>
          </p:nvSpPr>
          <p:spPr>
            <a:xfrm>
              <a:off x="132155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85" name="Rectangle 184"/>
            <p:cNvSpPr/>
            <p:nvPr/>
          </p:nvSpPr>
          <p:spPr>
            <a:xfrm>
              <a:off x="194246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86" name="Rectangle 185"/>
            <p:cNvSpPr/>
            <p:nvPr/>
          </p:nvSpPr>
          <p:spPr>
            <a:xfrm>
              <a:off x="225291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87" name="Rectangle 186"/>
            <p:cNvSpPr/>
            <p:nvPr/>
          </p:nvSpPr>
          <p:spPr>
            <a:xfrm>
              <a:off x="256337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88" name="Rectangle 187"/>
            <p:cNvSpPr/>
            <p:nvPr/>
          </p:nvSpPr>
          <p:spPr>
            <a:xfrm>
              <a:off x="2873829" y="1815694"/>
              <a:ext cx="194541" cy="350564"/>
            </a:xfrm>
            <a:prstGeom prst="rect">
              <a:avLst/>
            </a:prstGeom>
            <a:solidFill>
              <a:srgbClr val="595959"/>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191" name="Group 190"/>
          <p:cNvGrpSpPr/>
          <p:nvPr/>
        </p:nvGrpSpPr>
        <p:grpSpPr>
          <a:xfrm>
            <a:off x="865026" y="3377171"/>
            <a:ext cx="3294984" cy="935806"/>
            <a:chOff x="221980" y="1649582"/>
            <a:chExt cx="3011077" cy="855174"/>
          </a:xfrm>
        </p:grpSpPr>
        <p:grpSp>
          <p:nvGrpSpPr>
            <p:cNvPr id="192" name="Group 191"/>
            <p:cNvGrpSpPr/>
            <p:nvPr/>
          </p:nvGrpSpPr>
          <p:grpSpPr>
            <a:xfrm>
              <a:off x="221980" y="1649582"/>
              <a:ext cx="3011077" cy="855174"/>
              <a:chOff x="221980" y="1649582"/>
              <a:chExt cx="3011077" cy="855174"/>
            </a:xfrm>
          </p:grpSpPr>
          <p:pic>
            <p:nvPicPr>
              <p:cNvPr id="202" name="Picture 2" descr="image:Illustration showing DIMM rank classification labels"/>
              <p:cNvPicPr>
                <a:picLocks noChangeAspect="1" noChangeArrowheads="1"/>
              </p:cNvPicPr>
              <p:nvPr/>
            </p:nvPicPr>
            <p:blipFill rotWithShape="1">
              <a:blip r:embed="rId4">
                <a:extLst>
                  <a:ext uri="{28A0092B-C50C-407E-A947-70E740481C1C}">
                    <a14:useLocalDpi xmlns:a14="http://schemas.microsoft.com/office/drawing/2010/main" val="0"/>
                  </a:ext>
                </a:extLst>
              </a:blip>
              <a:srcRect t="58197"/>
              <a:stretch/>
            </p:blipFill>
            <p:spPr bwMode="auto">
              <a:xfrm>
                <a:off x="221980" y="1649582"/>
                <a:ext cx="3011077" cy="855174"/>
              </a:xfrm>
              <a:prstGeom prst="rect">
                <a:avLst/>
              </a:prstGeom>
              <a:noFill/>
              <a:extLst>
                <a:ext uri="{909E8E84-426E-40dd-AFC4-6F175D3DCCD1}">
                  <a14:hiddenFill xmlns="" xmlns:a14="http://schemas.microsoft.com/office/drawing/2010/main">
                    <a:solidFill>
                      <a:srgbClr val="FFFFFF"/>
                    </a:solidFill>
                  </a14:hiddenFill>
                </a:ext>
              </a:extLst>
            </p:spPr>
          </p:pic>
          <p:sp>
            <p:nvSpPr>
              <p:cNvPr id="203" name="Rectangle 202"/>
              <p:cNvSpPr/>
              <p:nvPr/>
            </p:nvSpPr>
            <p:spPr>
              <a:xfrm>
                <a:off x="359229" y="1719943"/>
                <a:ext cx="2743200" cy="621937"/>
              </a:xfrm>
              <a:prstGeom prst="rect">
                <a:avLst/>
              </a:prstGeom>
              <a:solidFill>
                <a:srgbClr val="99C8B8"/>
              </a:solidFill>
              <a:ln>
                <a:solidFill>
                  <a:srgbClr val="99C8B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193" name="Rectangle 192"/>
            <p:cNvSpPr/>
            <p:nvPr/>
          </p:nvSpPr>
          <p:spPr>
            <a:xfrm>
              <a:off x="39018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4" name="Rectangle 193"/>
            <p:cNvSpPr/>
            <p:nvPr/>
          </p:nvSpPr>
          <p:spPr>
            <a:xfrm>
              <a:off x="70064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5" name="Rectangle 194"/>
            <p:cNvSpPr/>
            <p:nvPr/>
          </p:nvSpPr>
          <p:spPr>
            <a:xfrm>
              <a:off x="101109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6" name="Rectangle 195"/>
            <p:cNvSpPr/>
            <p:nvPr/>
          </p:nvSpPr>
          <p:spPr>
            <a:xfrm>
              <a:off x="132155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7" name="Rectangle 196"/>
            <p:cNvSpPr/>
            <p:nvPr/>
          </p:nvSpPr>
          <p:spPr>
            <a:xfrm>
              <a:off x="194246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8" name="Rectangle 197"/>
            <p:cNvSpPr/>
            <p:nvPr/>
          </p:nvSpPr>
          <p:spPr>
            <a:xfrm>
              <a:off x="225291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9" name="Rectangle 198"/>
            <p:cNvSpPr/>
            <p:nvPr/>
          </p:nvSpPr>
          <p:spPr>
            <a:xfrm>
              <a:off x="256337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0" name="Rectangle 199"/>
            <p:cNvSpPr/>
            <p:nvPr/>
          </p:nvSpPr>
          <p:spPr>
            <a:xfrm>
              <a:off x="2873829" y="1815694"/>
              <a:ext cx="194541" cy="350564"/>
            </a:xfrm>
            <a:prstGeom prst="rect">
              <a:avLst/>
            </a:prstGeom>
            <a:solidFill>
              <a:srgbClr val="595959"/>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1" name="Rectangle 200"/>
            <p:cNvSpPr/>
            <p:nvPr/>
          </p:nvSpPr>
          <p:spPr>
            <a:xfrm>
              <a:off x="163200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04" name="Rounded Rectangle 203"/>
          <p:cNvSpPr/>
          <p:nvPr/>
        </p:nvSpPr>
        <p:spPr>
          <a:xfrm>
            <a:off x="4881721" y="3362543"/>
            <a:ext cx="3394592" cy="949808"/>
          </a:xfrm>
          <a:prstGeom prst="roundRect">
            <a:avLst>
              <a:gd name="adj" fmla="val 9236"/>
            </a:avLst>
          </a:prstGeom>
          <a:solidFill>
            <a:srgbClr val="B5C1DF">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solidFill>
                  <a:prstClr val="white"/>
                </a:solidFill>
              </a:rPr>
              <a:t>Low-cost memory</a:t>
            </a:r>
            <a:endParaRPr lang="en-US" sz="3200" dirty="0">
              <a:solidFill>
                <a:prstClr val="white"/>
              </a:solidFill>
            </a:endParaRPr>
          </a:p>
        </p:txBody>
      </p:sp>
      <p:sp>
        <p:nvSpPr>
          <p:cNvPr id="205" name="Rounded Rectangle 204"/>
          <p:cNvSpPr/>
          <p:nvPr/>
        </p:nvSpPr>
        <p:spPr>
          <a:xfrm>
            <a:off x="827106" y="3362543"/>
            <a:ext cx="3390488" cy="949808"/>
          </a:xfrm>
          <a:prstGeom prst="roundRect">
            <a:avLst>
              <a:gd name="adj" fmla="val 10776"/>
            </a:avLst>
          </a:prstGeom>
          <a:solidFill>
            <a:srgbClr val="375DA1">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solidFill>
                  <a:prstClr val="white"/>
                </a:solidFill>
              </a:rPr>
              <a:t>Reliable memory</a:t>
            </a:r>
            <a:endParaRPr lang="en-US" sz="3200" dirty="0">
              <a:solidFill>
                <a:prstClr val="white"/>
              </a:solidFill>
            </a:endParaRPr>
          </a:p>
        </p:txBody>
      </p:sp>
      <p:sp>
        <p:nvSpPr>
          <p:cNvPr id="206" name="Rectangle 205"/>
          <p:cNvSpPr/>
          <p:nvPr/>
        </p:nvSpPr>
        <p:spPr>
          <a:xfrm>
            <a:off x="1392257" y="1633948"/>
            <a:ext cx="2230804" cy="1380974"/>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rPr>
              <a:t>Vulnerable data</a:t>
            </a:r>
            <a:endParaRPr lang="en-US" sz="3200" spc="-150" dirty="0">
              <a:solidFill>
                <a:prstClr val="white"/>
              </a:solidFill>
            </a:endParaRPr>
          </a:p>
        </p:txBody>
      </p:sp>
      <p:sp>
        <p:nvSpPr>
          <p:cNvPr id="207" name="Oval 206"/>
          <p:cNvSpPr/>
          <p:nvPr/>
        </p:nvSpPr>
        <p:spPr>
          <a:xfrm>
            <a:off x="5463614" y="1633948"/>
            <a:ext cx="2230804" cy="1380974"/>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rPr>
              <a:t>Tolerant data</a:t>
            </a:r>
            <a:endParaRPr lang="en-US" sz="3200" spc="-150" dirty="0">
              <a:solidFill>
                <a:prstClr val="white"/>
              </a:solidFill>
            </a:endParaRPr>
          </a:p>
        </p:txBody>
      </p:sp>
      <p:sp>
        <p:nvSpPr>
          <p:cNvPr id="208" name="Rectangle 207"/>
          <p:cNvSpPr/>
          <p:nvPr/>
        </p:nvSpPr>
        <p:spPr>
          <a:xfrm>
            <a:off x="1392257" y="1633948"/>
            <a:ext cx="2230804" cy="1380974"/>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rPr>
              <a:t>Vulnerable data</a:t>
            </a:r>
            <a:endParaRPr lang="en-US" sz="3200" spc="-150" dirty="0">
              <a:solidFill>
                <a:prstClr val="white"/>
              </a:solidFill>
            </a:endParaRPr>
          </a:p>
        </p:txBody>
      </p:sp>
      <p:sp>
        <p:nvSpPr>
          <p:cNvPr id="209" name="Oval 208"/>
          <p:cNvSpPr/>
          <p:nvPr/>
        </p:nvSpPr>
        <p:spPr>
          <a:xfrm>
            <a:off x="5463614" y="1633948"/>
            <a:ext cx="2230804" cy="1380974"/>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rPr>
              <a:t>Tolerant data</a:t>
            </a:r>
            <a:endParaRPr lang="en-US" sz="3200" spc="-150" dirty="0">
              <a:solidFill>
                <a:prstClr val="white"/>
              </a:solidFill>
            </a:endParaRPr>
          </a:p>
        </p:txBody>
      </p:sp>
      <p:sp>
        <p:nvSpPr>
          <p:cNvPr id="212" name="TextBox 211"/>
          <p:cNvSpPr txBox="1"/>
          <p:nvPr/>
        </p:nvSpPr>
        <p:spPr>
          <a:xfrm>
            <a:off x="844757" y="4534981"/>
            <a:ext cx="3339376" cy="1077218"/>
          </a:xfrm>
          <a:prstGeom prst="rect">
            <a:avLst/>
          </a:prstGeom>
          <a:noFill/>
        </p:spPr>
        <p:txBody>
          <a:bodyPr wrap="none" rtlCol="0">
            <a:spAutoFit/>
          </a:bodyPr>
          <a:lstStyle/>
          <a:p>
            <a:pPr marL="285750" indent="-285750">
              <a:buFont typeface="Arial" panose="020B0604020202020204" pitchFamily="34" charset="0"/>
              <a:buChar char="•"/>
            </a:pPr>
            <a:r>
              <a:rPr lang="en-US" sz="3200" dirty="0" smtClean="0">
                <a:solidFill>
                  <a:prstClr val="black"/>
                </a:solidFill>
              </a:rPr>
              <a:t>ECC protected</a:t>
            </a:r>
          </a:p>
          <a:p>
            <a:pPr marL="285750" indent="-285750">
              <a:buFont typeface="Arial" panose="020B0604020202020204" pitchFamily="34" charset="0"/>
              <a:buChar char="•"/>
            </a:pPr>
            <a:r>
              <a:rPr lang="en-US" sz="3200" dirty="0" smtClean="0">
                <a:solidFill>
                  <a:prstClr val="black"/>
                </a:solidFill>
              </a:rPr>
              <a:t>Well-tested chips</a:t>
            </a:r>
            <a:endParaRPr lang="en-US" sz="3200" dirty="0">
              <a:solidFill>
                <a:prstClr val="black"/>
              </a:solidFill>
            </a:endParaRPr>
          </a:p>
        </p:txBody>
      </p:sp>
      <p:sp>
        <p:nvSpPr>
          <p:cNvPr id="213" name="TextBox 212"/>
          <p:cNvSpPr txBox="1"/>
          <p:nvPr/>
        </p:nvSpPr>
        <p:spPr>
          <a:xfrm>
            <a:off x="4932283" y="4534981"/>
            <a:ext cx="3293466" cy="1077218"/>
          </a:xfrm>
          <a:prstGeom prst="rect">
            <a:avLst/>
          </a:prstGeom>
          <a:noFill/>
        </p:spPr>
        <p:txBody>
          <a:bodyPr wrap="none" rtlCol="0">
            <a:spAutoFit/>
          </a:bodyPr>
          <a:lstStyle/>
          <a:p>
            <a:pPr marL="285750" indent="-285750">
              <a:buFont typeface="Arial" panose="020B0604020202020204" pitchFamily="34" charset="0"/>
              <a:buChar char="•"/>
            </a:pPr>
            <a:r>
              <a:rPr lang="en-US" sz="3200" dirty="0" err="1" smtClean="0">
                <a:solidFill>
                  <a:prstClr val="black"/>
                </a:solidFill>
              </a:rPr>
              <a:t>NoECC</a:t>
            </a:r>
            <a:r>
              <a:rPr lang="en-US" sz="3200" dirty="0" smtClean="0">
                <a:solidFill>
                  <a:prstClr val="black"/>
                </a:solidFill>
              </a:rPr>
              <a:t> or Parity</a:t>
            </a:r>
          </a:p>
          <a:p>
            <a:pPr marL="285750" indent="-285750">
              <a:buFont typeface="Arial" panose="020B0604020202020204" pitchFamily="34" charset="0"/>
              <a:buChar char="•"/>
            </a:pPr>
            <a:r>
              <a:rPr lang="en-US" sz="3200" dirty="0" smtClean="0">
                <a:solidFill>
                  <a:prstClr val="black"/>
                </a:solidFill>
              </a:rPr>
              <a:t>Less-tested chips</a:t>
            </a:r>
            <a:endParaRPr lang="en-US" sz="3200" dirty="0">
              <a:solidFill>
                <a:prstClr val="black"/>
              </a:solidFill>
            </a:endParaRPr>
          </a:p>
        </p:txBody>
      </p:sp>
      <p:sp>
        <p:nvSpPr>
          <p:cNvPr id="4" name="Slide Number Placeholder 3"/>
          <p:cNvSpPr>
            <a:spLocks noGrp="1"/>
          </p:cNvSpPr>
          <p:nvPr>
            <p:ph type="sldNum" sz="quarter" idx="12"/>
          </p:nvPr>
        </p:nvSpPr>
        <p:spPr/>
        <p:txBody>
          <a:bodyPr/>
          <a:lstStyle/>
          <a:p>
            <a:fld id="{4DB4CB9A-C63F-4E87-AA38-9916D0B520C4}" type="slidenum">
              <a:rPr lang="en-US" smtClean="0">
                <a:solidFill>
                  <a:prstClr val="black"/>
                </a:solidFill>
              </a:rPr>
              <a:pPr/>
              <a:t>67</a:t>
            </a:fld>
            <a:endParaRPr lang="en-US">
              <a:solidFill>
                <a:prstClr val="black"/>
              </a:solidFill>
            </a:endParaRPr>
          </a:p>
        </p:txBody>
      </p:sp>
      <p:sp>
        <p:nvSpPr>
          <p:cNvPr id="3" name="Rectangle 2"/>
          <p:cNvSpPr/>
          <p:nvPr/>
        </p:nvSpPr>
        <p:spPr>
          <a:xfrm>
            <a:off x="-36512" y="4437112"/>
            <a:ext cx="9073008" cy="1569660"/>
          </a:xfrm>
          <a:prstGeom prst="rect">
            <a:avLst/>
          </a:prstGeom>
          <a:solidFill>
            <a:schemeClr val="bg1"/>
          </a:solidFill>
        </p:spPr>
        <p:txBody>
          <a:bodyPr wrap="square">
            <a:spAutoFit/>
          </a:bodyPr>
          <a:lstStyle/>
          <a:p>
            <a:pPr lvl="1" algn="ctr"/>
            <a:r>
              <a:rPr lang="en-US" sz="3200" dirty="0" smtClean="0">
                <a:solidFill>
                  <a:prstClr val="black"/>
                </a:solidFill>
              </a:rPr>
              <a:t>On Microsoft’s Web Search workload</a:t>
            </a:r>
          </a:p>
          <a:p>
            <a:pPr lvl="1"/>
            <a:r>
              <a:rPr lang="en-US" sz="3200" dirty="0" smtClean="0">
                <a:solidFill>
                  <a:prstClr val="black"/>
                </a:solidFill>
              </a:rPr>
              <a:t>Reduces </a:t>
            </a:r>
            <a:r>
              <a:rPr lang="en-US" sz="3200" dirty="0">
                <a:solidFill>
                  <a:prstClr val="black"/>
                </a:solidFill>
              </a:rPr>
              <a:t>server hardware </a:t>
            </a:r>
            <a:r>
              <a:rPr lang="en-US" sz="3200" dirty="0">
                <a:solidFill>
                  <a:srgbClr val="4A66AC"/>
                </a:solidFill>
              </a:rPr>
              <a:t>cost </a:t>
            </a:r>
            <a:r>
              <a:rPr lang="en-US" sz="3200" dirty="0">
                <a:solidFill>
                  <a:prstClr val="black"/>
                </a:solidFill>
              </a:rPr>
              <a:t>by </a:t>
            </a:r>
            <a:r>
              <a:rPr lang="en-US" sz="3200" dirty="0">
                <a:solidFill>
                  <a:srgbClr val="FF0000"/>
                </a:solidFill>
              </a:rPr>
              <a:t>4.7 %</a:t>
            </a:r>
          </a:p>
          <a:p>
            <a:pPr lvl="1"/>
            <a:r>
              <a:rPr lang="en-US" sz="3200" dirty="0" smtClean="0">
                <a:solidFill>
                  <a:prstClr val="black"/>
                </a:solidFill>
              </a:rPr>
              <a:t>Achieves </a:t>
            </a:r>
            <a:r>
              <a:rPr lang="en-US" sz="3200" dirty="0">
                <a:solidFill>
                  <a:prstClr val="black"/>
                </a:solidFill>
              </a:rPr>
              <a:t>single server </a:t>
            </a:r>
            <a:r>
              <a:rPr lang="en-US" sz="3200" dirty="0">
                <a:solidFill>
                  <a:srgbClr val="4A66AC"/>
                </a:solidFill>
              </a:rPr>
              <a:t>availability</a:t>
            </a:r>
            <a:r>
              <a:rPr lang="en-US" sz="3200" dirty="0">
                <a:solidFill>
                  <a:prstClr val="black"/>
                </a:solidFill>
              </a:rPr>
              <a:t> target of </a:t>
            </a:r>
            <a:r>
              <a:rPr lang="en-US" sz="3200" dirty="0">
                <a:solidFill>
                  <a:srgbClr val="FF0000"/>
                </a:solidFill>
              </a:rPr>
              <a:t>99.90 %</a:t>
            </a:r>
          </a:p>
        </p:txBody>
      </p:sp>
    </p:spTree>
    <p:extLst>
      <p:ext uri="{BB962C8B-B14F-4D97-AF65-F5344CB8AC3E}">
        <p14:creationId xmlns:p14="http://schemas.microsoft.com/office/powerpoint/2010/main" val="13827659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500"/>
                                        <p:tgtEl>
                                          <p:spTgt spid="4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path" presetSubtype="0" accel="50000" decel="50000" fill="hold" grpId="1" nodeType="clickEffect">
                                  <p:stCondLst>
                                    <p:cond delay="0"/>
                                  </p:stCondLst>
                                  <p:childTnLst>
                                    <p:animMotion origin="layout" path="M 3.61111E-6 7.40741E-7 L -0.09236 -0.40671 " pathEditMode="relative" rAng="0" ptsTypes="AA">
                                      <p:cBhvr>
                                        <p:cTn id="14" dur="2000" fill="hold"/>
                                        <p:tgtEl>
                                          <p:spTgt spid="47"/>
                                        </p:tgtEl>
                                        <p:attrNameLst>
                                          <p:attrName>ppt_x</p:attrName>
                                          <p:attrName>ppt_y</p:attrName>
                                        </p:attrNameLst>
                                      </p:cBhvr>
                                      <p:rCtr x="-4618" y="-20347"/>
                                    </p:animMotion>
                                  </p:childTnLst>
                                </p:cTn>
                              </p:par>
                              <p:par>
                                <p:cTn id="15" presetID="42" presetClass="path" presetSubtype="0" accel="50000" decel="50000" fill="hold" grpId="1" nodeType="withEffect">
                                  <p:stCondLst>
                                    <p:cond delay="0"/>
                                  </p:stCondLst>
                                  <p:childTnLst>
                                    <p:animMotion origin="layout" path="M -4.44444E-6 -2.96296E-6 L 0.06094 -0.38657 " pathEditMode="relative" rAng="0" ptsTypes="AA">
                                      <p:cBhvr>
                                        <p:cTn id="16" dur="2000" fill="hold"/>
                                        <p:tgtEl>
                                          <p:spTgt spid="45"/>
                                        </p:tgtEl>
                                        <p:attrNameLst>
                                          <p:attrName>ppt_x</p:attrName>
                                          <p:attrName>ppt_y</p:attrName>
                                        </p:attrNameLst>
                                      </p:cBhvr>
                                      <p:rCtr x="3038" y="-19329"/>
                                    </p:animMotion>
                                  </p:childTnLst>
                                </p:cTn>
                              </p:par>
                              <p:par>
                                <p:cTn id="17" presetID="10" presetClass="exit" presetSubtype="0" fill="hold" grpId="2" nodeType="withEffect">
                                  <p:stCondLst>
                                    <p:cond delay="1250"/>
                                  </p:stCondLst>
                                  <p:childTnLst>
                                    <p:animEffect transition="out" filter="fade">
                                      <p:cBhvr>
                                        <p:cTn id="18" dur="500"/>
                                        <p:tgtEl>
                                          <p:spTgt spid="47"/>
                                        </p:tgtEl>
                                      </p:cBhvr>
                                    </p:animEffect>
                                    <p:set>
                                      <p:cBhvr>
                                        <p:cTn id="19" dur="1" fill="hold">
                                          <p:stCondLst>
                                            <p:cond delay="499"/>
                                          </p:stCondLst>
                                        </p:cTn>
                                        <p:tgtEl>
                                          <p:spTgt spid="47"/>
                                        </p:tgtEl>
                                        <p:attrNameLst>
                                          <p:attrName>style.visibility</p:attrName>
                                        </p:attrNameLst>
                                      </p:cBhvr>
                                      <p:to>
                                        <p:strVal val="hidden"/>
                                      </p:to>
                                    </p:set>
                                  </p:childTnLst>
                                </p:cTn>
                              </p:par>
                              <p:par>
                                <p:cTn id="20" presetID="10" presetClass="exit" presetSubtype="0" fill="hold" grpId="2" nodeType="withEffect">
                                  <p:stCondLst>
                                    <p:cond delay="1250"/>
                                  </p:stCondLst>
                                  <p:childTnLst>
                                    <p:animEffect transition="out" filter="fade">
                                      <p:cBhvr>
                                        <p:cTn id="21" dur="500"/>
                                        <p:tgtEl>
                                          <p:spTgt spid="45"/>
                                        </p:tgtEl>
                                      </p:cBhvr>
                                    </p:animEffect>
                                    <p:set>
                                      <p:cBhvr>
                                        <p:cTn id="22" dur="1" fill="hold">
                                          <p:stCondLst>
                                            <p:cond delay="499"/>
                                          </p:stCondLst>
                                        </p:cTn>
                                        <p:tgtEl>
                                          <p:spTgt spid="45"/>
                                        </p:tgtEl>
                                        <p:attrNameLst>
                                          <p:attrName>style.visibility</p:attrName>
                                        </p:attrNameLst>
                                      </p:cBhvr>
                                      <p:to>
                                        <p:strVal val="hidden"/>
                                      </p:to>
                                    </p:set>
                                  </p:childTnLst>
                                </p:cTn>
                              </p:par>
                              <p:par>
                                <p:cTn id="23" presetID="10" presetClass="exit" presetSubtype="0" fill="hold" grpId="0" nodeType="withEffect">
                                  <p:stCondLst>
                                    <p:cond delay="1500"/>
                                  </p:stCondLst>
                                  <p:childTnLst>
                                    <p:animEffect transition="out" filter="fade">
                                      <p:cBhvr>
                                        <p:cTn id="24" dur="500"/>
                                        <p:tgtEl>
                                          <p:spTgt spid="50"/>
                                        </p:tgtEl>
                                      </p:cBhvr>
                                    </p:animEffect>
                                    <p:set>
                                      <p:cBhvr>
                                        <p:cTn id="25" dur="1" fill="hold">
                                          <p:stCondLst>
                                            <p:cond delay="499"/>
                                          </p:stCondLst>
                                        </p:cTn>
                                        <p:tgtEl>
                                          <p:spTgt spid="50"/>
                                        </p:tgtEl>
                                        <p:attrNameLst>
                                          <p:attrName>style.visibility</p:attrName>
                                        </p:attrNameLst>
                                      </p:cBhvr>
                                      <p:to>
                                        <p:strVal val="hidden"/>
                                      </p:to>
                                    </p:set>
                                  </p:childTnLst>
                                </p:cTn>
                              </p:par>
                              <p:par>
                                <p:cTn id="26" presetID="10" presetClass="entr" presetSubtype="0" fill="hold" grpId="0" nodeType="withEffect">
                                  <p:stCondLst>
                                    <p:cond delay="1250"/>
                                  </p:stCondLst>
                                  <p:childTnLst>
                                    <p:set>
                                      <p:cBhvr>
                                        <p:cTn id="27" dur="1" fill="hold">
                                          <p:stCondLst>
                                            <p:cond delay="0"/>
                                          </p:stCondLst>
                                        </p:cTn>
                                        <p:tgtEl>
                                          <p:spTgt spid="207"/>
                                        </p:tgtEl>
                                        <p:attrNameLst>
                                          <p:attrName>style.visibility</p:attrName>
                                        </p:attrNameLst>
                                      </p:cBhvr>
                                      <p:to>
                                        <p:strVal val="visible"/>
                                      </p:to>
                                    </p:set>
                                    <p:animEffect transition="in" filter="fade">
                                      <p:cBhvr>
                                        <p:cTn id="28" dur="500"/>
                                        <p:tgtEl>
                                          <p:spTgt spid="207"/>
                                        </p:tgtEl>
                                      </p:cBhvr>
                                    </p:animEffect>
                                  </p:childTnLst>
                                </p:cTn>
                              </p:par>
                              <p:par>
                                <p:cTn id="29" presetID="10" presetClass="entr" presetSubtype="0" fill="hold" grpId="0" nodeType="withEffect">
                                  <p:stCondLst>
                                    <p:cond delay="1250"/>
                                  </p:stCondLst>
                                  <p:childTnLst>
                                    <p:set>
                                      <p:cBhvr>
                                        <p:cTn id="30" dur="1" fill="hold">
                                          <p:stCondLst>
                                            <p:cond delay="0"/>
                                          </p:stCondLst>
                                        </p:cTn>
                                        <p:tgtEl>
                                          <p:spTgt spid="206"/>
                                        </p:tgtEl>
                                        <p:attrNameLst>
                                          <p:attrName>style.visibility</p:attrName>
                                        </p:attrNameLst>
                                      </p:cBhvr>
                                      <p:to>
                                        <p:strVal val="visible"/>
                                      </p:to>
                                    </p:set>
                                    <p:animEffect transition="in" filter="fade">
                                      <p:cBhvr>
                                        <p:cTn id="31" dur="500"/>
                                        <p:tgtEl>
                                          <p:spTgt spid="206"/>
                                        </p:tgtEl>
                                      </p:cBhvr>
                                    </p:animEffect>
                                  </p:childTnLst>
                                </p:cTn>
                              </p:par>
                              <p:par>
                                <p:cTn id="32" presetID="10" presetClass="entr" presetSubtype="0" fill="hold" nodeType="withEffect">
                                  <p:stCondLst>
                                    <p:cond delay="1750"/>
                                  </p:stCondLst>
                                  <p:childTnLst>
                                    <p:set>
                                      <p:cBhvr>
                                        <p:cTn id="33" dur="1" fill="hold">
                                          <p:stCondLst>
                                            <p:cond delay="0"/>
                                          </p:stCondLst>
                                        </p:cTn>
                                        <p:tgtEl>
                                          <p:spTgt spid="179"/>
                                        </p:tgtEl>
                                        <p:attrNameLst>
                                          <p:attrName>style.visibility</p:attrName>
                                        </p:attrNameLst>
                                      </p:cBhvr>
                                      <p:to>
                                        <p:strVal val="visible"/>
                                      </p:to>
                                    </p:set>
                                    <p:animEffect transition="in" filter="fade">
                                      <p:cBhvr>
                                        <p:cTn id="34" dur="500"/>
                                        <p:tgtEl>
                                          <p:spTgt spid="179"/>
                                        </p:tgtEl>
                                      </p:cBhvr>
                                    </p:animEffect>
                                  </p:childTnLst>
                                </p:cTn>
                              </p:par>
                              <p:par>
                                <p:cTn id="35" presetID="10" presetClass="entr" presetSubtype="0" fill="hold" nodeType="withEffect">
                                  <p:stCondLst>
                                    <p:cond delay="1750"/>
                                  </p:stCondLst>
                                  <p:childTnLst>
                                    <p:set>
                                      <p:cBhvr>
                                        <p:cTn id="36" dur="1" fill="hold">
                                          <p:stCondLst>
                                            <p:cond delay="0"/>
                                          </p:stCondLst>
                                        </p:cTn>
                                        <p:tgtEl>
                                          <p:spTgt spid="191"/>
                                        </p:tgtEl>
                                        <p:attrNameLst>
                                          <p:attrName>style.visibility</p:attrName>
                                        </p:attrNameLst>
                                      </p:cBhvr>
                                      <p:to>
                                        <p:strVal val="visible"/>
                                      </p:to>
                                    </p:set>
                                    <p:animEffect transition="in" filter="fade">
                                      <p:cBhvr>
                                        <p:cTn id="37" dur="500"/>
                                        <p:tgtEl>
                                          <p:spTgt spid="19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4"/>
                                        </p:tgtEl>
                                        <p:attrNameLst>
                                          <p:attrName>style.visibility</p:attrName>
                                        </p:attrNameLst>
                                      </p:cBhvr>
                                      <p:to>
                                        <p:strVal val="visible"/>
                                      </p:to>
                                    </p:set>
                                    <p:animEffect transition="in" filter="fade">
                                      <p:cBhvr>
                                        <p:cTn id="42" dur="500"/>
                                        <p:tgtEl>
                                          <p:spTgt spid="20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5"/>
                                        </p:tgtEl>
                                        <p:attrNameLst>
                                          <p:attrName>style.visibility</p:attrName>
                                        </p:attrNameLst>
                                      </p:cBhvr>
                                      <p:to>
                                        <p:strVal val="visible"/>
                                      </p:to>
                                    </p:set>
                                    <p:animEffect transition="in" filter="fade">
                                      <p:cBhvr>
                                        <p:cTn id="45" dur="500"/>
                                        <p:tgtEl>
                                          <p:spTgt spid="205"/>
                                        </p:tgtEl>
                                      </p:cBhvr>
                                    </p:animEffect>
                                  </p:childTnLst>
                                </p:cTn>
                              </p:par>
                            </p:childTnLst>
                          </p:cTn>
                        </p:par>
                        <p:par>
                          <p:cTn id="46" fill="hold">
                            <p:stCondLst>
                              <p:cond delay="500"/>
                            </p:stCondLst>
                            <p:childTnLst>
                              <p:par>
                                <p:cTn id="47" presetID="1" presetClass="entr" presetSubtype="0" fill="hold" grpId="0" nodeType="afterEffect">
                                  <p:stCondLst>
                                    <p:cond delay="0"/>
                                  </p:stCondLst>
                                  <p:childTnLst>
                                    <p:set>
                                      <p:cBhvr>
                                        <p:cTn id="48" dur="1" fill="hold">
                                          <p:stCondLst>
                                            <p:cond delay="0"/>
                                          </p:stCondLst>
                                        </p:cTn>
                                        <p:tgtEl>
                                          <p:spTgt spid="20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08"/>
                                        </p:tgtEl>
                                        <p:attrNameLst>
                                          <p:attrName>style.visibility</p:attrName>
                                        </p:attrNameLst>
                                      </p:cBhvr>
                                      <p:to>
                                        <p:strVal val="visible"/>
                                      </p:to>
                                    </p:set>
                                  </p:childTnLst>
                                </p:cTn>
                              </p:par>
                              <p:par>
                                <p:cTn id="51" presetID="42" presetClass="path" presetSubtype="0" accel="50000" decel="50000" fill="hold" grpId="2" nodeType="withEffect">
                                  <p:stCondLst>
                                    <p:cond delay="0"/>
                                  </p:stCondLst>
                                  <p:childTnLst>
                                    <p:animMotion origin="layout" path="M -4.44444E-6 1.11111E-6 L -4.44444E-6 0.22106 " pathEditMode="relative" rAng="0" ptsTypes="AA">
                                      <p:cBhvr>
                                        <p:cTn id="52" dur="2000" fill="hold"/>
                                        <p:tgtEl>
                                          <p:spTgt spid="209"/>
                                        </p:tgtEl>
                                        <p:attrNameLst>
                                          <p:attrName>ppt_x</p:attrName>
                                          <p:attrName>ppt_y</p:attrName>
                                        </p:attrNameLst>
                                      </p:cBhvr>
                                      <p:rCtr x="0" y="11042"/>
                                    </p:animMotion>
                                  </p:childTnLst>
                                </p:cTn>
                              </p:par>
                              <p:par>
                                <p:cTn id="53" presetID="42" presetClass="path" presetSubtype="0" accel="50000" decel="50000" fill="hold" grpId="2" nodeType="withEffect">
                                  <p:stCondLst>
                                    <p:cond delay="0"/>
                                  </p:stCondLst>
                                  <p:childTnLst>
                                    <p:animMotion origin="layout" path="M -1.94444E-6 1.11111E-6 L -1.94444E-6 0.21898 " pathEditMode="relative" rAng="0" ptsTypes="AA">
                                      <p:cBhvr>
                                        <p:cTn id="54" dur="2000" fill="hold"/>
                                        <p:tgtEl>
                                          <p:spTgt spid="208"/>
                                        </p:tgtEl>
                                        <p:attrNameLst>
                                          <p:attrName>ppt_x</p:attrName>
                                          <p:attrName>ppt_y</p:attrName>
                                        </p:attrNameLst>
                                      </p:cBhvr>
                                      <p:rCtr x="0" y="10949"/>
                                    </p:animMotion>
                                  </p:childTnLst>
                                </p:cTn>
                              </p:par>
                              <p:par>
                                <p:cTn id="55" presetID="6" presetClass="emph" presetSubtype="0" fill="hold" grpId="1" nodeType="withEffect">
                                  <p:stCondLst>
                                    <p:cond delay="0"/>
                                  </p:stCondLst>
                                  <p:childTnLst>
                                    <p:animScale>
                                      <p:cBhvr>
                                        <p:cTn id="56" dur="2000" fill="hold"/>
                                        <p:tgtEl>
                                          <p:spTgt spid="209"/>
                                        </p:tgtEl>
                                      </p:cBhvr>
                                      <p:by x="50000" y="50000"/>
                                    </p:animScale>
                                  </p:childTnLst>
                                </p:cTn>
                              </p:par>
                              <p:par>
                                <p:cTn id="57" presetID="6" presetClass="emph" presetSubtype="0" fill="hold" grpId="1" nodeType="withEffect">
                                  <p:stCondLst>
                                    <p:cond delay="0"/>
                                  </p:stCondLst>
                                  <p:childTnLst>
                                    <p:animScale>
                                      <p:cBhvr>
                                        <p:cTn id="58" dur="2000" fill="hold"/>
                                        <p:tgtEl>
                                          <p:spTgt spid="208"/>
                                        </p:tgtEl>
                                      </p:cBhvr>
                                      <p:by x="50000" y="50000"/>
                                    </p:animScale>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178"/>
                                        </p:tgtEl>
                                        <p:attrNameLst>
                                          <p:attrName>style.visibility</p:attrName>
                                        </p:attrNameLst>
                                      </p:cBhvr>
                                      <p:to>
                                        <p:strVal val="visible"/>
                                      </p:to>
                                    </p:set>
                                    <p:animEffect transition="in" filter="wipe(up)">
                                      <p:cBhvr>
                                        <p:cTn id="63" dur="500"/>
                                        <p:tgtEl>
                                          <p:spTgt spid="178"/>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213"/>
                                        </p:tgtEl>
                                        <p:attrNameLst>
                                          <p:attrName>style.visibility</p:attrName>
                                        </p:attrNameLst>
                                      </p:cBhvr>
                                      <p:to>
                                        <p:strVal val="visible"/>
                                      </p:to>
                                    </p:set>
                                    <p:animEffect transition="in" filter="fade">
                                      <p:cBhvr>
                                        <p:cTn id="68" dur="500"/>
                                        <p:tgtEl>
                                          <p:spTgt spid="21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12"/>
                                        </p:tgtEl>
                                        <p:attrNameLst>
                                          <p:attrName>style.visibility</p:attrName>
                                        </p:attrNameLst>
                                      </p:cBhvr>
                                      <p:to>
                                        <p:strVal val="visible"/>
                                      </p:to>
                                    </p:set>
                                    <p:animEffect transition="in" filter="fade">
                                      <p:cBhvr>
                                        <p:cTn id="71" dur="500"/>
                                        <p:tgtEl>
                                          <p:spTgt spid="212"/>
                                        </p:tgtEl>
                                      </p:cBhvr>
                                    </p:animEffec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0" grpId="0">
        <p:bldAsOne/>
      </p:bldGraphic>
      <p:bldP spid="45" grpId="0" animBg="1"/>
      <p:bldP spid="45" grpId="1" animBg="1"/>
      <p:bldP spid="45" grpId="2" animBg="1"/>
      <p:bldP spid="47" grpId="0" animBg="1"/>
      <p:bldP spid="47" grpId="1" animBg="1"/>
      <p:bldP spid="47" grpId="2" animBg="1"/>
      <p:bldP spid="178" grpId="0" animBg="1"/>
      <p:bldP spid="204" grpId="0" animBg="1"/>
      <p:bldP spid="205" grpId="0" animBg="1"/>
      <p:bldP spid="206" grpId="0" animBg="1"/>
      <p:bldP spid="207" grpId="0" animBg="1"/>
      <p:bldP spid="208" grpId="0" animBg="1"/>
      <p:bldP spid="208" grpId="1" animBg="1"/>
      <p:bldP spid="208" grpId="2" animBg="1"/>
      <p:bldP spid="209" grpId="0" animBg="1"/>
      <p:bldP spid="209" grpId="1" animBg="1"/>
      <p:bldP spid="209" grpId="2" animBg="1"/>
      <p:bldP spid="212" grpId="0"/>
      <p:bldP spid="213" grpId="0"/>
      <p:bldP spid="3"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More on Heterogeneous-Reliability Memory</a:t>
            </a:r>
            <a:endParaRPr lang="en-US" dirty="0"/>
          </a:p>
        </p:txBody>
      </p:sp>
      <p:sp>
        <p:nvSpPr>
          <p:cNvPr id="3" name="Content Placeholder 2"/>
          <p:cNvSpPr>
            <a:spLocks noGrp="1"/>
          </p:cNvSpPr>
          <p:nvPr>
            <p:ph idx="1"/>
          </p:nvPr>
        </p:nvSpPr>
        <p:spPr>
          <a:xfrm>
            <a:off x="228600" y="980728"/>
            <a:ext cx="8807896" cy="5051648"/>
          </a:xfrm>
        </p:spPr>
        <p:txBody>
          <a:bodyPr/>
          <a:lstStyle/>
          <a:p>
            <a:r>
              <a:rPr lang="en-US" sz="1800" dirty="0" err="1"/>
              <a:t>Yixin</a:t>
            </a:r>
            <a:r>
              <a:rPr lang="en-US" sz="1800" dirty="0"/>
              <a:t> </a:t>
            </a:r>
            <a:r>
              <a:rPr lang="en-US" sz="1800" dirty="0" err="1"/>
              <a:t>Luo</a:t>
            </a:r>
            <a:r>
              <a:rPr lang="en-US" sz="1800" dirty="0"/>
              <a:t>, </a:t>
            </a:r>
            <a:r>
              <a:rPr lang="en-US" sz="1800" dirty="0" err="1"/>
              <a:t>Sriram</a:t>
            </a:r>
            <a:r>
              <a:rPr lang="en-US" sz="1800" dirty="0"/>
              <a:t> </a:t>
            </a:r>
            <a:r>
              <a:rPr lang="en-US" sz="1800" dirty="0" err="1"/>
              <a:t>Govindan</a:t>
            </a:r>
            <a:r>
              <a:rPr lang="en-US" sz="1800" dirty="0"/>
              <a:t>, </a:t>
            </a:r>
            <a:r>
              <a:rPr lang="en-US" sz="1800" dirty="0" err="1"/>
              <a:t>Bikash</a:t>
            </a:r>
            <a:r>
              <a:rPr lang="en-US" sz="1800" dirty="0"/>
              <a:t> Sharma, Mark </a:t>
            </a:r>
            <a:r>
              <a:rPr lang="en-US" sz="1800" dirty="0" err="1"/>
              <a:t>Santaniello</a:t>
            </a:r>
            <a:r>
              <a:rPr lang="en-US" sz="1800" dirty="0"/>
              <a:t>, Justin Meza, </a:t>
            </a:r>
            <a:r>
              <a:rPr lang="en-US" sz="1800" dirty="0" err="1"/>
              <a:t>Aman</a:t>
            </a:r>
            <a:r>
              <a:rPr lang="en-US" sz="1800" dirty="0"/>
              <a:t> </a:t>
            </a:r>
            <a:r>
              <a:rPr lang="en-US" sz="1800" dirty="0" err="1"/>
              <a:t>Kansal</a:t>
            </a:r>
            <a:r>
              <a:rPr lang="en-US" sz="1800" dirty="0"/>
              <a:t>, </a:t>
            </a:r>
            <a:r>
              <a:rPr lang="en-US" sz="1800" dirty="0" err="1"/>
              <a:t>Jie</a:t>
            </a:r>
            <a:r>
              <a:rPr lang="en-US" sz="1800" dirty="0"/>
              <a:t> Liu, </a:t>
            </a:r>
            <a:r>
              <a:rPr lang="en-US" sz="1800" dirty="0" err="1"/>
              <a:t>Badriddine</a:t>
            </a:r>
            <a:r>
              <a:rPr lang="en-US" sz="1800" dirty="0"/>
              <a:t> </a:t>
            </a:r>
            <a:r>
              <a:rPr lang="en-US" sz="1800" dirty="0" err="1"/>
              <a:t>Khessib</a:t>
            </a:r>
            <a:r>
              <a:rPr lang="en-US" sz="1800" dirty="0"/>
              <a:t>, </a:t>
            </a:r>
            <a:r>
              <a:rPr lang="en-US" sz="1800" dirty="0" err="1"/>
              <a:t>Kushagra</a:t>
            </a:r>
            <a:r>
              <a:rPr lang="en-US" sz="1800" dirty="0"/>
              <a:t> </a:t>
            </a:r>
            <a:r>
              <a:rPr lang="en-US" sz="1800" dirty="0" err="1"/>
              <a:t>Vaid</a:t>
            </a:r>
            <a:r>
              <a:rPr lang="en-US" sz="1800" dirty="0"/>
              <a:t>, and Onur Mutlu,</a:t>
            </a:r>
            <a:br>
              <a:rPr lang="en-US" sz="1800" dirty="0"/>
            </a:br>
            <a:r>
              <a:rPr lang="en-US" sz="1800" b="1" dirty="0">
                <a:hlinkClick r:id="rId2"/>
              </a:rPr>
              <a:t>"Characterizing Application Memory Error Vulnerability to Optimize Data Center Cost via Heterogeneous-Reliability Memory"</a:t>
            </a:r>
            <a:r>
              <a:rPr lang="en-US" sz="1800" dirty="0"/>
              <a:t> </a:t>
            </a:r>
            <a:br>
              <a:rPr lang="en-US" sz="1800" dirty="0"/>
            </a:br>
            <a:r>
              <a:rPr lang="en-US" sz="1800" i="1" dirty="0"/>
              <a:t>Proceedings of the </a:t>
            </a:r>
            <a:r>
              <a:rPr lang="en-US" sz="1800" i="1" dirty="0">
                <a:hlinkClick r:id="rId3"/>
              </a:rPr>
              <a:t>44th Annual IEEE/IFIP International Conference on Dependable Systems and Networks </a:t>
            </a:r>
            <a:r>
              <a:rPr lang="en-US" sz="1800" i="1" dirty="0"/>
              <a:t>(</a:t>
            </a:r>
            <a:r>
              <a:rPr lang="en-US" sz="1800" b="1" i="1" dirty="0"/>
              <a:t>DSN</a:t>
            </a:r>
            <a:r>
              <a:rPr lang="en-US" sz="1800" i="1" dirty="0"/>
              <a:t>)</a:t>
            </a:r>
            <a:r>
              <a:rPr lang="en-US" sz="1800" dirty="0"/>
              <a:t>, Atlanta, GA, June 2014. [</a:t>
            </a:r>
            <a:r>
              <a:rPr lang="en-US" sz="1800" dirty="0">
                <a:hlinkClick r:id="rId4"/>
              </a:rPr>
              <a:t>Summary</a:t>
            </a:r>
            <a:r>
              <a:rPr lang="en-US" sz="1800" dirty="0"/>
              <a:t>] [</a:t>
            </a:r>
            <a:r>
              <a:rPr lang="en-US" sz="1800" dirty="0">
                <a:hlinkClick r:id="rId5"/>
              </a:rPr>
              <a:t>Slides (pptx)</a:t>
            </a:r>
            <a:r>
              <a:rPr lang="en-US" sz="1800" dirty="0"/>
              <a:t> </a:t>
            </a:r>
            <a:r>
              <a:rPr lang="en-US" sz="1800" dirty="0">
                <a:hlinkClick r:id="rId6"/>
              </a:rPr>
              <a:t>(pdf)</a:t>
            </a:r>
            <a:r>
              <a:rPr lang="en-US" sz="1800" dirty="0"/>
              <a:t>] [</a:t>
            </a:r>
            <a:r>
              <a:rPr lang="en-US" sz="1800" dirty="0">
                <a:hlinkClick r:id="rId7"/>
              </a:rPr>
              <a:t>Coverage on ZDNet</a:t>
            </a:r>
            <a:r>
              <a:rPr lang="en-US" sz="1800" dirty="0"/>
              <a:t>]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68</a:t>
            </a:fld>
            <a:endParaRPr lang="en-US" altLang="en-US">
              <a:solidFill>
                <a:srgbClr val="000000"/>
              </a:solidFill>
            </a:endParaRPr>
          </a:p>
        </p:txBody>
      </p:sp>
      <p:pic>
        <p:nvPicPr>
          <p:cNvPr id="5" name="Picture 4"/>
          <p:cNvPicPr>
            <a:picLocks noChangeAspect="1"/>
          </p:cNvPicPr>
          <p:nvPr/>
        </p:nvPicPr>
        <p:blipFill>
          <a:blip r:embed="rId8"/>
          <a:stretch>
            <a:fillRect/>
          </a:stretch>
        </p:blipFill>
        <p:spPr>
          <a:xfrm>
            <a:off x="0" y="3861048"/>
            <a:ext cx="9144000" cy="1840302"/>
          </a:xfrm>
          <a:prstGeom prst="rect">
            <a:avLst/>
          </a:prstGeom>
        </p:spPr>
      </p:pic>
    </p:spTree>
    <p:extLst>
      <p:ext uri="{BB962C8B-B14F-4D97-AF65-F5344CB8AC3E}">
        <p14:creationId xmlns:p14="http://schemas.microsoft.com/office/powerpoint/2010/main" val="11968245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 Memory Reliability and Security</a:t>
            </a:r>
            <a:endParaRPr lang="en-US" dirty="0"/>
          </a:p>
        </p:txBody>
      </p:sp>
      <p:sp>
        <p:nvSpPr>
          <p:cNvPr id="3" name="Content Placeholder 2"/>
          <p:cNvSpPr>
            <a:spLocks noGrp="1"/>
          </p:cNvSpPr>
          <p:nvPr>
            <p:ph idx="1"/>
          </p:nvPr>
        </p:nvSpPr>
        <p:spPr>
          <a:xfrm>
            <a:off x="251520" y="1052736"/>
            <a:ext cx="8892480" cy="5256584"/>
          </a:xfrm>
        </p:spPr>
        <p:txBody>
          <a:bodyPr/>
          <a:lstStyle/>
          <a:p>
            <a:r>
              <a:rPr lang="en-US" sz="2200" dirty="0" smtClean="0">
                <a:solidFill>
                  <a:srgbClr val="FF0000"/>
                </a:solidFill>
              </a:rPr>
              <a:t>Memory reliability is reducing</a:t>
            </a:r>
          </a:p>
          <a:p>
            <a:r>
              <a:rPr lang="en-US" sz="2200" dirty="0"/>
              <a:t>R</a:t>
            </a:r>
            <a:r>
              <a:rPr lang="en-US" sz="2200" dirty="0" smtClean="0"/>
              <a:t>eliability issues open up security vulnerabilities</a:t>
            </a:r>
          </a:p>
          <a:p>
            <a:pPr lvl="1"/>
            <a:r>
              <a:rPr lang="en-US" sz="2000" dirty="0" smtClean="0"/>
              <a:t>Very hard to defend against</a:t>
            </a:r>
          </a:p>
          <a:p>
            <a:r>
              <a:rPr lang="en-US" sz="2200" dirty="0" err="1" smtClean="0"/>
              <a:t>Rowhammer</a:t>
            </a:r>
            <a:r>
              <a:rPr lang="en-US" sz="2200" dirty="0"/>
              <a:t> </a:t>
            </a:r>
            <a:r>
              <a:rPr lang="en-US" sz="2200" dirty="0" smtClean="0"/>
              <a:t>is an example </a:t>
            </a:r>
          </a:p>
          <a:p>
            <a:pPr lvl="1"/>
            <a:r>
              <a:rPr lang="en-US" sz="2000" dirty="0"/>
              <a:t>I</a:t>
            </a:r>
            <a:r>
              <a:rPr lang="en-US" sz="2000" dirty="0" smtClean="0"/>
              <a:t>ts implications on system security research are tremendous</a:t>
            </a:r>
            <a:r>
              <a:rPr lang="en-US" sz="2000" dirty="0"/>
              <a:t> </a:t>
            </a:r>
            <a:r>
              <a:rPr lang="en-US" sz="2000" dirty="0" smtClean="0"/>
              <a:t>&amp; exciting</a:t>
            </a:r>
          </a:p>
          <a:p>
            <a:endParaRPr lang="en-US" dirty="0" smtClean="0">
              <a:solidFill>
                <a:srgbClr val="0000FF"/>
              </a:solidFill>
            </a:endParaRPr>
          </a:p>
          <a:p>
            <a:r>
              <a:rPr lang="en-US" sz="2200" b="1" dirty="0" smtClean="0">
                <a:solidFill>
                  <a:schemeClr val="accent6">
                    <a:lumMod val="75000"/>
                  </a:schemeClr>
                </a:solidFill>
              </a:rPr>
              <a:t>Good news: We have a lot more to do.</a:t>
            </a:r>
          </a:p>
          <a:p>
            <a:r>
              <a:rPr lang="en-US" sz="2200" dirty="0" smtClean="0">
                <a:solidFill>
                  <a:srgbClr val="FF0000"/>
                </a:solidFill>
              </a:rPr>
              <a:t>Understand</a:t>
            </a:r>
            <a:r>
              <a:rPr lang="en-US" sz="2200" dirty="0">
                <a:solidFill>
                  <a:srgbClr val="FF0000"/>
                </a:solidFill>
              </a:rPr>
              <a:t>:</a:t>
            </a:r>
            <a:r>
              <a:rPr lang="en-US" sz="2200" dirty="0">
                <a:solidFill>
                  <a:srgbClr val="0000FF"/>
                </a:solidFill>
              </a:rPr>
              <a:t> </a:t>
            </a:r>
            <a:r>
              <a:rPr lang="en-US" sz="2200" dirty="0" smtClean="0">
                <a:solidFill>
                  <a:srgbClr val="0000FF"/>
                </a:solidFill>
              </a:rPr>
              <a:t>Solid </a:t>
            </a:r>
            <a:r>
              <a:rPr lang="en-US" sz="2200" dirty="0">
                <a:solidFill>
                  <a:srgbClr val="0000FF"/>
                </a:solidFill>
              </a:rPr>
              <a:t>methodologies for failure modeling and discovery</a:t>
            </a:r>
          </a:p>
          <a:p>
            <a:pPr lvl="1"/>
            <a:r>
              <a:rPr lang="en-US" sz="2000" dirty="0"/>
              <a:t>Modeling based on real device data – small scale and large </a:t>
            </a:r>
            <a:r>
              <a:rPr lang="en-US" sz="2000" dirty="0" smtClean="0"/>
              <a:t>scale</a:t>
            </a:r>
            <a:endParaRPr lang="en-US" sz="2000" dirty="0"/>
          </a:p>
          <a:p>
            <a:r>
              <a:rPr lang="en-US" sz="2200" dirty="0">
                <a:solidFill>
                  <a:srgbClr val="FF0000"/>
                </a:solidFill>
              </a:rPr>
              <a:t>Architect:</a:t>
            </a:r>
            <a:r>
              <a:rPr lang="en-US" sz="2200" dirty="0">
                <a:solidFill>
                  <a:srgbClr val="0000FF"/>
                </a:solidFill>
              </a:rPr>
              <a:t> Principled co-architecting of system and memory</a:t>
            </a:r>
          </a:p>
          <a:p>
            <a:pPr lvl="1"/>
            <a:r>
              <a:rPr lang="en-US" sz="2000" dirty="0"/>
              <a:t>Good partitioning of duties across the </a:t>
            </a:r>
            <a:r>
              <a:rPr lang="en-US" sz="2000" dirty="0" smtClean="0"/>
              <a:t>stack</a:t>
            </a:r>
            <a:endParaRPr lang="en-US" sz="2000" dirty="0"/>
          </a:p>
          <a:p>
            <a:r>
              <a:rPr lang="en-US" sz="2200" dirty="0">
                <a:solidFill>
                  <a:srgbClr val="FF0000"/>
                </a:solidFill>
              </a:rPr>
              <a:t>Design &amp; Test:</a:t>
            </a:r>
            <a:r>
              <a:rPr lang="en-US" sz="2200" dirty="0">
                <a:solidFill>
                  <a:srgbClr val="0000FF"/>
                </a:solidFill>
              </a:rPr>
              <a:t> Principled electronic design, automation, testing</a:t>
            </a:r>
          </a:p>
          <a:p>
            <a:pPr lvl="1"/>
            <a:r>
              <a:rPr lang="en-US" sz="2000" dirty="0"/>
              <a:t>High coverage and good interaction with system reliability methods</a:t>
            </a:r>
          </a:p>
          <a:p>
            <a:endParaRPr lang="en-US" dirty="0" smtClean="0"/>
          </a:p>
          <a:p>
            <a:pPr marL="0" indent="0">
              <a:buNone/>
            </a:pPr>
            <a:endParaRPr lang="en-US" dirty="0"/>
          </a:p>
        </p:txBody>
      </p:sp>
      <p:sp>
        <p:nvSpPr>
          <p:cNvPr id="4" name="Slide Number Placeholder 3"/>
          <p:cNvSpPr>
            <a:spLocks noGrp="1"/>
          </p:cNvSpPr>
          <p:nvPr>
            <p:ph type="sldNum" sz="quarter" idx="11"/>
          </p:nvPr>
        </p:nvSpPr>
        <p:spPr/>
        <p:txBody>
          <a:bodyPr/>
          <a:lstStyle/>
          <a:p>
            <a:pPr>
              <a:defRPr/>
            </a:pPr>
            <a:fld id="{76BB4180-6920-9C42-9DA1-4829E0437063}" type="slidenum">
              <a:rPr lang="en-US" smtClean="0">
                <a:solidFill>
                  <a:srgbClr val="000000"/>
                </a:solidFill>
              </a:rPr>
              <a:pPr>
                <a:defRPr/>
              </a:pPr>
              <a:t>69</a:t>
            </a:fld>
            <a:endParaRPr lang="en-US">
              <a:solidFill>
                <a:srgbClr val="000000"/>
              </a:solidFill>
            </a:endParaRPr>
          </a:p>
        </p:txBody>
      </p:sp>
    </p:spTree>
    <p:extLst>
      <p:ext uri="{BB962C8B-B14F-4D97-AF65-F5344CB8AC3E}">
        <p14:creationId xmlns:p14="http://schemas.microsoft.com/office/powerpoint/2010/main" val="19659509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p:txBody>
          <a:bodyPr/>
          <a:lstStyle/>
          <a:p>
            <a:r>
              <a:rPr lang="en-US" dirty="0">
                <a:latin typeface="Garamond" charset="0"/>
                <a:ea typeface="ＭＳ Ｐゴシック" charset="0"/>
                <a:cs typeface="ＭＳ Ｐゴシック" charset="0"/>
              </a:rPr>
              <a:t>Major Trends Affecting Main Memory (I)</a:t>
            </a:r>
          </a:p>
        </p:txBody>
      </p:sp>
      <p:sp>
        <p:nvSpPr>
          <p:cNvPr id="3" name="Content Placeholder 2"/>
          <p:cNvSpPr>
            <a:spLocks noGrp="1"/>
          </p:cNvSpPr>
          <p:nvPr>
            <p:ph idx="1"/>
          </p:nvPr>
        </p:nvSpPr>
        <p:spPr>
          <a:xfrm>
            <a:off x="228600" y="996950"/>
            <a:ext cx="8915400" cy="5194300"/>
          </a:xfrm>
        </p:spPr>
        <p:txBody>
          <a:bodyPr/>
          <a:lstStyle/>
          <a:p>
            <a:r>
              <a:rPr lang="en-US" dirty="0">
                <a:solidFill>
                  <a:srgbClr val="0000FF"/>
                </a:solidFill>
                <a:latin typeface="Tahoma" charset="0"/>
                <a:ea typeface="ＭＳ Ｐゴシック" charset="0"/>
                <a:cs typeface="ＭＳ Ｐゴシック" charset="0"/>
              </a:rPr>
              <a:t>Need for main memory </a:t>
            </a:r>
            <a:r>
              <a:rPr lang="en-US" dirty="0" smtClean="0">
                <a:solidFill>
                  <a:srgbClr val="0000FF"/>
                </a:solidFill>
                <a:latin typeface="Tahoma" charset="0"/>
                <a:ea typeface="ＭＳ Ｐゴシック" charset="0"/>
                <a:cs typeface="ＭＳ Ｐゴシック" charset="0"/>
              </a:rPr>
              <a:t>capacity, bandwidth, QoS </a:t>
            </a:r>
            <a:r>
              <a:rPr lang="en-US" dirty="0">
                <a:solidFill>
                  <a:srgbClr val="0000FF"/>
                </a:solidFill>
                <a:latin typeface="Tahoma" charset="0"/>
                <a:ea typeface="ＭＳ Ｐゴシック" charset="0"/>
                <a:cs typeface="ＭＳ Ｐゴシック" charset="0"/>
              </a:rPr>
              <a:t>increasing </a:t>
            </a:r>
          </a:p>
          <a:p>
            <a:pPr lvl="1"/>
            <a:endParaRPr lang="en-US" dirty="0">
              <a:latin typeface="Tahoma" charset="0"/>
              <a:ea typeface="ＭＳ Ｐゴシック" charset="0"/>
            </a:endParaRPr>
          </a:p>
          <a:p>
            <a:pPr lvl="1"/>
            <a:endParaRPr lang="en-US" dirty="0">
              <a:latin typeface="Tahoma" charset="0"/>
              <a:ea typeface="ＭＳ Ｐゴシック" charset="0"/>
            </a:endParaRPr>
          </a:p>
          <a:p>
            <a:pPr lvl="1"/>
            <a:endParaRPr lang="en-US" dirty="0">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energy/power is a key system design concern</a:t>
            </a: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DRAM technology scaling is ending </a:t>
            </a:r>
            <a:endParaRPr lang="en-US" dirty="0">
              <a:latin typeface="Tahoma" charset="0"/>
              <a:ea typeface="ＭＳ Ｐゴシック" charset="0"/>
              <a:cs typeface="ＭＳ Ｐゴシック" charset="0"/>
            </a:endParaRP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3556"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6CDE87C-4DFB-8147-A2EF-37268286C75D}" type="slidenum">
              <a:rPr lang="en-US" sz="1600">
                <a:solidFill>
                  <a:srgbClr val="000000"/>
                </a:solidFill>
                <a:latin typeface="Garamond" charset="0"/>
              </a:rPr>
              <a:pPr eaLnBrk="1" hangingPunct="1"/>
              <a:t>7</a:t>
            </a:fld>
            <a:endParaRPr lang="en-US" sz="1600" dirty="0">
              <a:solidFill>
                <a:srgbClr val="000000"/>
              </a:solidFill>
              <a:latin typeface="Garamond" charset="0"/>
            </a:endParaRPr>
          </a:p>
        </p:txBody>
      </p:sp>
    </p:spTree>
    <p:extLst>
      <p:ext uri="{BB962C8B-B14F-4D97-AF65-F5344CB8AC3E}">
        <p14:creationId xmlns:p14="http://schemas.microsoft.com/office/powerpoint/2010/main" val="3830705636"/>
      </p:ext>
    </p:extLst>
  </p:cSld>
  <p:clrMapOvr>
    <a:masterClrMapping/>
  </p:clrMapOvr>
  <p:transition/>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and Opportunity for Future</a:t>
            </a:r>
            <a:endParaRPr lang="en-US" dirty="0"/>
          </a:p>
        </p:txBody>
      </p:sp>
      <p:sp>
        <p:nvSpPr>
          <p:cNvPr id="3" name="Content Placeholder 2"/>
          <p:cNvSpPr>
            <a:spLocks noGrp="1"/>
          </p:cNvSpPr>
          <p:nvPr>
            <p:ph idx="1"/>
          </p:nvPr>
        </p:nvSpPr>
        <p:spPr>
          <a:xfrm>
            <a:off x="0" y="1772816"/>
            <a:ext cx="9144000" cy="2088232"/>
          </a:xfrm>
        </p:spPr>
        <p:txBody>
          <a:bodyPr/>
          <a:lstStyle/>
          <a:p>
            <a:pPr marL="0" indent="0" algn="ctr">
              <a:buNone/>
            </a:pPr>
            <a:r>
              <a:rPr lang="en-US" sz="6400" dirty="0" smtClean="0">
                <a:solidFill>
                  <a:srgbClr val="FF0000"/>
                </a:solidFill>
              </a:rPr>
              <a:t>Fundamentally</a:t>
            </a:r>
          </a:p>
          <a:p>
            <a:pPr marL="0" indent="0" algn="ctr">
              <a:buNone/>
            </a:pPr>
            <a:r>
              <a:rPr lang="en-US" sz="6400" dirty="0" smtClean="0">
                <a:solidFill>
                  <a:srgbClr val="0000FF"/>
                </a:solidFill>
              </a:rPr>
              <a:t>Secure, Reliable, Safe</a:t>
            </a:r>
          </a:p>
          <a:p>
            <a:pPr marL="0" indent="0" algn="ctr">
              <a:buNone/>
            </a:pPr>
            <a:r>
              <a:rPr lang="en-US" sz="6400" dirty="0" smtClean="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70</a:t>
            </a:fld>
            <a:endParaRPr lang="en-US">
              <a:solidFill>
                <a:srgbClr val="000000"/>
              </a:solidFill>
            </a:endParaRPr>
          </a:p>
        </p:txBody>
      </p:sp>
    </p:spTree>
    <p:extLst>
      <p:ext uri="{BB962C8B-B14F-4D97-AF65-F5344CB8AC3E}">
        <p14:creationId xmlns:p14="http://schemas.microsoft.com/office/powerpoint/2010/main" val="554324750"/>
      </p:ext>
    </p:extLst>
  </p:cSld>
  <p:clrMapOvr>
    <a:masterClrMapping/>
  </p:clrMapOvr>
  <p:transition/>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One Important Takeaway</a:t>
            </a:r>
            <a:endParaRPr lang="en-US" dirty="0"/>
          </a:p>
        </p:txBody>
      </p:sp>
      <p:sp>
        <p:nvSpPr>
          <p:cNvPr id="3" name="Content Placeholder 2"/>
          <p:cNvSpPr>
            <a:spLocks noGrp="1"/>
          </p:cNvSpPr>
          <p:nvPr>
            <p:ph idx="1"/>
          </p:nvPr>
        </p:nvSpPr>
        <p:spPr>
          <a:xfrm>
            <a:off x="0" y="2060848"/>
            <a:ext cx="9144000" cy="2088232"/>
          </a:xfrm>
        </p:spPr>
        <p:txBody>
          <a:bodyPr/>
          <a:lstStyle/>
          <a:p>
            <a:pPr marL="0" indent="0" algn="ctr">
              <a:buNone/>
            </a:pPr>
            <a:r>
              <a:rPr lang="en-US" sz="6400" dirty="0" smtClean="0">
                <a:solidFill>
                  <a:srgbClr val="FF0000"/>
                </a:solidFill>
              </a:rPr>
              <a:t>Main Memory Needs </a:t>
            </a:r>
          </a:p>
          <a:p>
            <a:pPr marL="0" indent="0" algn="ctr">
              <a:buNone/>
            </a:pPr>
            <a:r>
              <a:rPr lang="en-US" sz="6400" dirty="0" smtClean="0">
                <a:solidFill>
                  <a:srgbClr val="0432FF"/>
                </a:solidFill>
              </a:rPr>
              <a:t>Intelligent Controllers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71</a:t>
            </a:fld>
            <a:endParaRPr lang="en-US"/>
          </a:p>
        </p:txBody>
      </p:sp>
    </p:spTree>
    <p:extLst>
      <p:ext uri="{BB962C8B-B14F-4D97-AF65-F5344CB8AC3E}">
        <p14:creationId xmlns:p14="http://schemas.microsoft.com/office/powerpoint/2010/main" val="1855774917"/>
      </p:ext>
    </p:extLst>
  </p:cSld>
  <p:clrMapOvr>
    <a:masterClrMapping/>
  </p:clrMapOvr>
  <p:transition/>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Three Key Issues in Future Platforms</a:t>
            </a:r>
            <a:endParaRPr lang="en-US" dirty="0"/>
          </a:p>
        </p:txBody>
      </p:sp>
      <p:sp>
        <p:nvSpPr>
          <p:cNvPr id="3" name="Content Placeholder 2"/>
          <p:cNvSpPr>
            <a:spLocks noGrp="1"/>
          </p:cNvSpPr>
          <p:nvPr>
            <p:ph idx="1"/>
          </p:nvPr>
        </p:nvSpPr>
        <p:spPr/>
        <p:txBody>
          <a:bodyPr/>
          <a:lstStyle/>
          <a:p>
            <a:r>
              <a:rPr lang="en-US" dirty="0" smtClean="0"/>
              <a:t>Fundamentally </a:t>
            </a:r>
            <a:r>
              <a:rPr lang="en-US" dirty="0" smtClean="0">
                <a:solidFill>
                  <a:srgbClr val="0000FF"/>
                </a:solidFill>
              </a:rPr>
              <a:t>Secure/Reliable/Safe </a:t>
            </a:r>
            <a:r>
              <a:rPr lang="en-US" dirty="0" smtClean="0"/>
              <a:t>Architectures</a:t>
            </a:r>
          </a:p>
          <a:p>
            <a:endParaRPr lang="en-US" dirty="0"/>
          </a:p>
          <a:p>
            <a:endParaRPr lang="en-US" dirty="0" smtClean="0"/>
          </a:p>
          <a:p>
            <a:endParaRPr lang="en-US" dirty="0" smtClean="0"/>
          </a:p>
          <a:p>
            <a:r>
              <a:rPr lang="en-US" dirty="0" smtClean="0"/>
              <a:t>Fundamentally </a:t>
            </a:r>
            <a:r>
              <a:rPr lang="en-US" dirty="0" smtClean="0">
                <a:solidFill>
                  <a:srgbClr val="0000FF"/>
                </a:solidFill>
              </a:rPr>
              <a:t>Energy-Efficient </a:t>
            </a:r>
            <a:r>
              <a:rPr lang="en-US" dirty="0" smtClean="0"/>
              <a:t>Architectures</a:t>
            </a:r>
          </a:p>
          <a:p>
            <a:pPr lvl="1"/>
            <a:r>
              <a:rPr lang="en-US" dirty="0" smtClean="0">
                <a:solidFill>
                  <a:srgbClr val="0000FF"/>
                </a:solidFill>
              </a:rPr>
              <a:t>Memory-centric </a:t>
            </a:r>
            <a:r>
              <a:rPr lang="en-US" dirty="0" smtClean="0"/>
              <a:t>(Data-centric) Architectures</a:t>
            </a:r>
          </a:p>
          <a:p>
            <a:endParaRPr lang="en-US" dirty="0"/>
          </a:p>
          <a:p>
            <a:endParaRPr lang="en-US" dirty="0" smtClean="0"/>
          </a:p>
          <a:p>
            <a:endParaRPr lang="en-US" dirty="0" smtClean="0"/>
          </a:p>
          <a:p>
            <a:r>
              <a:rPr lang="en-US" dirty="0"/>
              <a:t>Fundamentally </a:t>
            </a:r>
            <a:r>
              <a:rPr lang="en-US" dirty="0">
                <a:solidFill>
                  <a:srgbClr val="0000FF"/>
                </a:solidFill>
              </a:rPr>
              <a:t>Low Latency </a:t>
            </a:r>
            <a:r>
              <a:rPr lang="en-US" dirty="0"/>
              <a:t>Architectures</a:t>
            </a:r>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72</a:t>
            </a:fld>
            <a:endParaRPr lang="en-US" altLang="en-US">
              <a:solidFill>
                <a:srgbClr val="000000"/>
              </a:solidFill>
            </a:endParaRPr>
          </a:p>
        </p:txBody>
      </p:sp>
      <p:sp>
        <p:nvSpPr>
          <p:cNvPr id="5" name="Rectangle 4"/>
          <p:cNvSpPr/>
          <p:nvPr/>
        </p:nvSpPr>
        <p:spPr>
          <a:xfrm>
            <a:off x="568094" y="3098158"/>
            <a:ext cx="6865906" cy="936104"/>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7520125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Do We Want This?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73</a:t>
            </a:fld>
            <a:endParaRPr lang="en-US" altLang="en-US">
              <a:solidFill>
                <a:srgbClr val="000000"/>
              </a:solidFill>
            </a:endParaRPr>
          </a:p>
        </p:txBody>
      </p:sp>
      <p:pic>
        <p:nvPicPr>
          <p:cNvPr id="5" name="Picture 3" descr="C:\1nenad\ireland-fields-sky-clouds.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295400"/>
            <a:ext cx="6502400"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1494169" y="6495147"/>
            <a:ext cx="1322673" cy="246221"/>
          </a:xfrm>
          <a:prstGeom prst="rect">
            <a:avLst/>
          </a:prstGeom>
          <a:noFill/>
        </p:spPr>
        <p:txBody>
          <a:bodyPr wrap="none" rtlCol="0">
            <a:spAutoFit/>
          </a:bodyPr>
          <a:lstStyle/>
          <a:p>
            <a:r>
              <a:rPr lang="en-US" sz="1000" dirty="0" smtClean="0">
                <a:solidFill>
                  <a:srgbClr val="000000"/>
                </a:solidFill>
                <a:latin typeface="Calibri"/>
                <a:cs typeface="Calibri"/>
              </a:rPr>
              <a:t>Source: V. </a:t>
            </a:r>
            <a:r>
              <a:rPr lang="en-US" sz="1000" dirty="0" err="1" smtClean="0">
                <a:solidFill>
                  <a:srgbClr val="000000"/>
                </a:solidFill>
                <a:latin typeface="Calibri"/>
                <a:cs typeface="Calibri"/>
              </a:rPr>
              <a:t>Milutinovic</a:t>
            </a:r>
            <a:endParaRPr lang="en-US" sz="1000" dirty="0">
              <a:solidFill>
                <a:srgbClr val="000000"/>
              </a:solidFill>
              <a:latin typeface="Calibri"/>
              <a:cs typeface="Calibri"/>
            </a:endParaRPr>
          </a:p>
        </p:txBody>
      </p:sp>
    </p:spTree>
    <p:extLst>
      <p:ext uri="{BB962C8B-B14F-4D97-AF65-F5344CB8AC3E}">
        <p14:creationId xmlns:p14="http://schemas.microsoft.com/office/powerpoint/2010/main" val="1637275446"/>
      </p:ext>
    </p:extLst>
  </p:cSld>
  <p:clrMapOvr>
    <a:masterClrMapping/>
  </p:clrMapOvr>
  <p:transition/>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Or, This?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74</a:t>
            </a:fld>
            <a:endParaRPr lang="en-US" altLang="en-US">
              <a:solidFill>
                <a:srgbClr val="000000"/>
              </a:solidFill>
            </a:endParaRPr>
          </a:p>
        </p:txBody>
      </p:sp>
      <p:pic>
        <p:nvPicPr>
          <p:cNvPr id="5" name="Picture 3" descr="C:\1nenad\ireland-fields-sky-clouds.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295400"/>
            <a:ext cx="6502400"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2" descr="C:\1nenad\Widnes_Smoke.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7800" y="1270000"/>
            <a:ext cx="8763000" cy="495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1494169" y="6495147"/>
            <a:ext cx="1322673" cy="246221"/>
          </a:xfrm>
          <a:prstGeom prst="rect">
            <a:avLst/>
          </a:prstGeom>
          <a:noFill/>
        </p:spPr>
        <p:txBody>
          <a:bodyPr wrap="none" rtlCol="0">
            <a:spAutoFit/>
          </a:bodyPr>
          <a:lstStyle/>
          <a:p>
            <a:r>
              <a:rPr lang="en-US" sz="1000" dirty="0" smtClean="0">
                <a:solidFill>
                  <a:srgbClr val="000000"/>
                </a:solidFill>
                <a:latin typeface="Calibri"/>
                <a:cs typeface="Calibri"/>
              </a:rPr>
              <a:t>Source: V. </a:t>
            </a:r>
            <a:r>
              <a:rPr lang="en-US" sz="1000" dirty="0" err="1" smtClean="0">
                <a:solidFill>
                  <a:srgbClr val="000000"/>
                </a:solidFill>
                <a:latin typeface="Calibri"/>
                <a:cs typeface="Calibri"/>
              </a:rPr>
              <a:t>Milutinovic</a:t>
            </a:r>
            <a:endParaRPr lang="en-US" sz="1000" dirty="0">
              <a:solidFill>
                <a:srgbClr val="000000"/>
              </a:solidFill>
              <a:latin typeface="Calibri"/>
              <a:cs typeface="Calibri"/>
            </a:endParaRPr>
          </a:p>
        </p:txBody>
      </p:sp>
    </p:spTree>
    <p:extLst>
      <p:ext uri="{BB962C8B-B14F-4D97-AF65-F5344CB8AC3E}">
        <p14:creationId xmlns:p14="http://schemas.microsoft.com/office/powerpoint/2010/main" val="198045191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500" dirty="0" smtClean="0"/>
              <a:t>Maslow’s (Human) Hierarchy of Needs, Revisited</a:t>
            </a:r>
            <a:endParaRPr lang="en-US" sz="3500" dirty="0"/>
          </a:p>
        </p:txBody>
      </p:sp>
      <p:sp>
        <p:nvSpPr>
          <p:cNvPr id="3" name="Content Placeholder 2"/>
          <p:cNvSpPr>
            <a:spLocks noGrp="1"/>
          </p:cNvSpPr>
          <p:nvPr>
            <p:ph idx="1"/>
          </p:nvPr>
        </p:nvSpPr>
        <p:spPr/>
        <p:txBody>
          <a:bodyPr/>
          <a:lstStyle/>
          <a:p>
            <a:endParaRPr lang="en-US" dirty="0" smtClean="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75</a:t>
            </a:fld>
            <a:endParaRPr lang="en-US" altLang="en-US">
              <a:solidFill>
                <a:srgbClr val="000000"/>
              </a:solidFill>
            </a:endParaRPr>
          </a:p>
        </p:txBody>
      </p:sp>
      <p:pic>
        <p:nvPicPr>
          <p:cNvPr id="5" name="Picture 4" descr="maslow-pyramid.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31357" y="931384"/>
            <a:ext cx="6336704" cy="4657856"/>
          </a:xfrm>
          <a:prstGeom prst="rect">
            <a:avLst/>
          </a:prstGeom>
        </p:spPr>
      </p:pic>
      <p:sp>
        <p:nvSpPr>
          <p:cNvPr id="6" name="TextBox 5"/>
          <p:cNvSpPr txBox="1"/>
          <p:nvPr/>
        </p:nvSpPr>
        <p:spPr>
          <a:xfrm>
            <a:off x="227414" y="1052736"/>
            <a:ext cx="4416594" cy="646331"/>
          </a:xfrm>
          <a:prstGeom prst="rect">
            <a:avLst/>
          </a:prstGeom>
          <a:noFill/>
        </p:spPr>
        <p:txBody>
          <a:bodyPr wrap="none" rtlCol="0">
            <a:spAutoFit/>
          </a:bodyPr>
          <a:lstStyle/>
          <a:p>
            <a:r>
              <a:rPr lang="en-US" dirty="0" smtClean="0">
                <a:solidFill>
                  <a:srgbClr val="000000"/>
                </a:solidFill>
              </a:rPr>
              <a:t>Maslow, “</a:t>
            </a:r>
            <a:r>
              <a:rPr lang="en-US" dirty="0" smtClean="0">
                <a:solidFill>
                  <a:srgbClr val="0000FF"/>
                </a:solidFill>
              </a:rPr>
              <a:t>A Theory of Human Motivation</a:t>
            </a:r>
            <a:r>
              <a:rPr lang="en-US" dirty="0" smtClean="0">
                <a:solidFill>
                  <a:srgbClr val="000000"/>
                </a:solidFill>
              </a:rPr>
              <a:t>,” </a:t>
            </a:r>
          </a:p>
          <a:p>
            <a:r>
              <a:rPr lang="en-US" dirty="0" smtClean="0">
                <a:solidFill>
                  <a:srgbClr val="000000"/>
                </a:solidFill>
              </a:rPr>
              <a:t>Psychological Review, 1943. </a:t>
            </a:r>
            <a:endParaRPr lang="en-US" dirty="0">
              <a:solidFill>
                <a:srgbClr val="000000"/>
              </a:solidFill>
            </a:endParaRPr>
          </a:p>
        </p:txBody>
      </p:sp>
      <p:sp>
        <p:nvSpPr>
          <p:cNvPr id="7" name="TextBox 6"/>
          <p:cNvSpPr txBox="1"/>
          <p:nvPr/>
        </p:nvSpPr>
        <p:spPr>
          <a:xfrm>
            <a:off x="3778884" y="4869160"/>
            <a:ext cx="4033476" cy="584775"/>
          </a:xfrm>
          <a:prstGeom prst="rect">
            <a:avLst/>
          </a:prstGeom>
          <a:solidFill>
            <a:srgbClr val="A285C1"/>
          </a:solidFill>
        </p:spPr>
        <p:txBody>
          <a:bodyPr wrap="none" rtlCol="0">
            <a:spAutoFit/>
          </a:bodyPr>
          <a:lstStyle/>
          <a:p>
            <a:r>
              <a:rPr lang="en-US" sz="3200" b="1" smtClean="0">
                <a:solidFill>
                  <a:srgbClr val="FFFF00"/>
                </a:solidFill>
              </a:rPr>
              <a:t>Everlasting energy</a:t>
            </a:r>
            <a:endParaRPr lang="en-US" sz="3200" b="1" dirty="0">
              <a:solidFill>
                <a:srgbClr val="FFFF00"/>
              </a:solidFill>
            </a:endParaRPr>
          </a:p>
        </p:txBody>
      </p:sp>
      <p:sp>
        <p:nvSpPr>
          <p:cNvPr id="8" name="TextBox 7"/>
          <p:cNvSpPr txBox="1"/>
          <p:nvPr/>
        </p:nvSpPr>
        <p:spPr>
          <a:xfrm>
            <a:off x="1780551" y="6512454"/>
            <a:ext cx="3160741" cy="246221"/>
          </a:xfrm>
          <a:prstGeom prst="rect">
            <a:avLst/>
          </a:prstGeom>
          <a:noFill/>
        </p:spPr>
        <p:txBody>
          <a:bodyPr wrap="none" rtlCol="0">
            <a:spAutoFit/>
          </a:bodyPr>
          <a:lstStyle/>
          <a:p>
            <a:r>
              <a:rPr lang="en-US" sz="1000" dirty="0">
                <a:solidFill>
                  <a:srgbClr val="000000"/>
                </a:solidFill>
                <a:latin typeface="Calibri"/>
                <a:cs typeface="Calibri"/>
              </a:rPr>
              <a:t>Source: https://</a:t>
            </a:r>
            <a:r>
              <a:rPr lang="en-US" sz="1000" dirty="0" err="1">
                <a:solidFill>
                  <a:srgbClr val="000000"/>
                </a:solidFill>
                <a:latin typeface="Calibri"/>
                <a:cs typeface="Calibri"/>
              </a:rPr>
              <a:t>www.simplypsychology.org</a:t>
            </a:r>
            <a:r>
              <a:rPr lang="en-US" sz="1000" dirty="0">
                <a:solidFill>
                  <a:srgbClr val="000000"/>
                </a:solidFill>
                <a:latin typeface="Calibri"/>
                <a:cs typeface="Calibri"/>
              </a:rPr>
              <a:t>/</a:t>
            </a:r>
            <a:r>
              <a:rPr lang="en-US" sz="1000" dirty="0" err="1">
                <a:solidFill>
                  <a:srgbClr val="000000"/>
                </a:solidFill>
                <a:latin typeface="Calibri"/>
                <a:cs typeface="Calibri"/>
              </a:rPr>
              <a:t>maslow.html</a:t>
            </a:r>
            <a:endParaRPr lang="en-US" sz="1000" dirty="0">
              <a:solidFill>
                <a:srgbClr val="000000"/>
              </a:solidFill>
              <a:latin typeface="Calibri"/>
              <a:cs typeface="Calibri"/>
            </a:endParaRPr>
          </a:p>
        </p:txBody>
      </p:sp>
      <p:sp>
        <p:nvSpPr>
          <p:cNvPr id="9" name="TextBox 8"/>
          <p:cNvSpPr txBox="1"/>
          <p:nvPr/>
        </p:nvSpPr>
        <p:spPr>
          <a:xfrm>
            <a:off x="227414" y="1052736"/>
            <a:ext cx="4477380" cy="1477328"/>
          </a:xfrm>
          <a:prstGeom prst="rect">
            <a:avLst/>
          </a:prstGeom>
          <a:noFill/>
        </p:spPr>
        <p:txBody>
          <a:bodyPr wrap="none" rtlCol="0">
            <a:spAutoFit/>
          </a:bodyPr>
          <a:lstStyle/>
          <a:p>
            <a:r>
              <a:rPr lang="en-US" dirty="0" smtClean="0">
                <a:solidFill>
                  <a:srgbClr val="000000"/>
                </a:solidFill>
              </a:rPr>
              <a:t>Maslow, “</a:t>
            </a:r>
            <a:r>
              <a:rPr lang="en-US" dirty="0" smtClean="0">
                <a:solidFill>
                  <a:srgbClr val="0000FF"/>
                </a:solidFill>
              </a:rPr>
              <a:t>A Theory of Human Motivation</a:t>
            </a:r>
            <a:r>
              <a:rPr lang="en-US" dirty="0" smtClean="0">
                <a:solidFill>
                  <a:srgbClr val="000000"/>
                </a:solidFill>
              </a:rPr>
              <a:t>,” </a:t>
            </a:r>
          </a:p>
          <a:p>
            <a:r>
              <a:rPr lang="en-US" dirty="0" smtClean="0">
                <a:solidFill>
                  <a:srgbClr val="000000"/>
                </a:solidFill>
              </a:rPr>
              <a:t>Psychological Review, 1943. </a:t>
            </a:r>
          </a:p>
          <a:p>
            <a:endParaRPr lang="en-US" dirty="0">
              <a:solidFill>
                <a:srgbClr val="000000"/>
              </a:solidFill>
            </a:endParaRPr>
          </a:p>
          <a:p>
            <a:r>
              <a:rPr lang="en-US" dirty="0" smtClean="0">
                <a:solidFill>
                  <a:srgbClr val="000000"/>
                </a:solidFill>
              </a:rPr>
              <a:t>Maslow, “</a:t>
            </a:r>
            <a:r>
              <a:rPr lang="en-US" dirty="0" smtClean="0">
                <a:solidFill>
                  <a:srgbClr val="0000FF"/>
                </a:solidFill>
              </a:rPr>
              <a:t>Motivation and Personality</a:t>
            </a:r>
            <a:r>
              <a:rPr lang="en-US" dirty="0" smtClean="0">
                <a:solidFill>
                  <a:srgbClr val="000000"/>
                </a:solidFill>
              </a:rPr>
              <a:t>,”</a:t>
            </a:r>
          </a:p>
          <a:p>
            <a:r>
              <a:rPr lang="en-US" dirty="0" smtClean="0">
                <a:solidFill>
                  <a:srgbClr val="000000"/>
                </a:solidFill>
              </a:rPr>
              <a:t>Book, 1954-1970.</a:t>
            </a:r>
            <a:endParaRPr lang="en-US" dirty="0">
              <a:solidFill>
                <a:srgbClr val="000000"/>
              </a:solidFill>
            </a:endParaRPr>
          </a:p>
        </p:txBody>
      </p:sp>
    </p:spTree>
    <p:extLst>
      <p:ext uri="{BB962C8B-B14F-4D97-AF65-F5344CB8AC3E}">
        <p14:creationId xmlns:p14="http://schemas.microsoft.com/office/powerpoint/2010/main" val="16062233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and Opportunity for Future</a:t>
            </a:r>
            <a:endParaRPr lang="en-US" dirty="0"/>
          </a:p>
        </p:txBody>
      </p:sp>
      <p:sp>
        <p:nvSpPr>
          <p:cNvPr id="3" name="Content Placeholder 2"/>
          <p:cNvSpPr>
            <a:spLocks noGrp="1"/>
          </p:cNvSpPr>
          <p:nvPr>
            <p:ph idx="1"/>
          </p:nvPr>
        </p:nvSpPr>
        <p:spPr>
          <a:xfrm>
            <a:off x="899592" y="1844824"/>
            <a:ext cx="7128792" cy="2088232"/>
          </a:xfrm>
        </p:spPr>
        <p:txBody>
          <a:bodyPr/>
          <a:lstStyle/>
          <a:p>
            <a:pPr marL="0" indent="0" algn="ctr">
              <a:buNone/>
            </a:pPr>
            <a:r>
              <a:rPr lang="en-US" sz="6400" dirty="0" smtClean="0">
                <a:solidFill>
                  <a:srgbClr val="FF0000"/>
                </a:solidFill>
              </a:rPr>
              <a:t>Sustainable</a:t>
            </a:r>
          </a:p>
          <a:p>
            <a:pPr marL="0" indent="0" algn="ctr">
              <a:buNone/>
            </a:pPr>
            <a:r>
              <a:rPr lang="en-US" sz="6400" dirty="0">
                <a:solidFill>
                  <a:srgbClr val="FF0000"/>
                </a:solidFill>
              </a:rPr>
              <a:t>a</a:t>
            </a:r>
            <a:r>
              <a:rPr lang="en-US" sz="6400" dirty="0" smtClean="0">
                <a:solidFill>
                  <a:srgbClr val="FF0000"/>
                </a:solidFill>
              </a:rPr>
              <a:t>nd</a:t>
            </a:r>
          </a:p>
          <a:p>
            <a:pPr marL="0" indent="0" algn="ctr">
              <a:buNone/>
            </a:pPr>
            <a:r>
              <a:rPr lang="en-US" sz="6400" dirty="0" smtClean="0">
                <a:solidFill>
                  <a:srgbClr val="FF0000"/>
                </a:solidFill>
              </a:rPr>
              <a:t>Energy Efficient</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76</a:t>
            </a:fld>
            <a:endParaRPr lang="en-US">
              <a:solidFill>
                <a:srgbClr val="000000"/>
              </a:solidFill>
            </a:endParaRPr>
          </a:p>
        </p:txBody>
      </p:sp>
    </p:spTree>
    <p:extLst>
      <p:ext uri="{BB962C8B-B14F-4D97-AF65-F5344CB8AC3E}">
        <p14:creationId xmlns:p14="http://schemas.microsoft.com/office/powerpoint/2010/main" val="1925963678"/>
      </p:ext>
    </p:extLst>
  </p:cSld>
  <p:clrMapOvr>
    <a:masterClrMapping/>
  </p:clrMapOvr>
  <p:transition/>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Three Key Systems Trends</a:t>
            </a:r>
            <a:endParaRPr lang="en-US" dirty="0"/>
          </a:p>
        </p:txBody>
      </p:sp>
      <p:sp>
        <p:nvSpPr>
          <p:cNvPr id="3" name="Content Placeholder 2"/>
          <p:cNvSpPr>
            <a:spLocks noGrp="1"/>
          </p:cNvSpPr>
          <p:nvPr>
            <p:ph idx="1"/>
          </p:nvPr>
        </p:nvSpPr>
        <p:spPr/>
        <p:txBody>
          <a:bodyPr/>
          <a:lstStyle/>
          <a:p>
            <a:pPr marL="0" indent="0">
              <a:buNone/>
            </a:pPr>
            <a:r>
              <a:rPr lang="en-US" sz="3200" dirty="0" smtClean="0">
                <a:solidFill>
                  <a:srgbClr val="0000FF"/>
                </a:solidFill>
              </a:rPr>
              <a:t>1. Data access is a major bottleneck</a:t>
            </a:r>
          </a:p>
          <a:p>
            <a:pPr lvl="1"/>
            <a:r>
              <a:rPr lang="en-US" dirty="0" smtClean="0"/>
              <a:t>Applications are increasingly data hungry</a:t>
            </a:r>
          </a:p>
          <a:p>
            <a:pPr lvl="1"/>
            <a:endParaRPr lang="en-US" dirty="0" smtClean="0"/>
          </a:p>
          <a:p>
            <a:pPr lvl="1"/>
            <a:endParaRPr lang="en-US" dirty="0"/>
          </a:p>
          <a:p>
            <a:pPr marL="0" indent="0">
              <a:buNone/>
            </a:pPr>
            <a:r>
              <a:rPr lang="en-US" sz="3200" dirty="0" smtClean="0">
                <a:solidFill>
                  <a:srgbClr val="0000FF"/>
                </a:solidFill>
              </a:rPr>
              <a:t>2. Energy consumption is a key limiter</a:t>
            </a:r>
          </a:p>
          <a:p>
            <a:endParaRPr lang="en-US" dirty="0" smtClean="0"/>
          </a:p>
          <a:p>
            <a:endParaRPr lang="en-US" dirty="0"/>
          </a:p>
          <a:p>
            <a:pPr marL="0" indent="0">
              <a:buNone/>
            </a:pPr>
            <a:r>
              <a:rPr lang="en-US" sz="3200" dirty="0" smtClean="0">
                <a:solidFill>
                  <a:srgbClr val="0000FF"/>
                </a:solidFill>
              </a:rPr>
              <a:t>3. Data movement energy dominates compute</a:t>
            </a:r>
          </a:p>
          <a:p>
            <a:pPr lvl="1"/>
            <a:r>
              <a:rPr lang="en-US" dirty="0" smtClean="0"/>
              <a:t>Especially true for off-chip to on-chip movement</a:t>
            </a:r>
          </a:p>
          <a:p>
            <a:pPr marL="344487" lvl="1" indent="0">
              <a:buNone/>
            </a:pPr>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solidFill>
                  <a:srgbClr val="000000"/>
                </a:solidFill>
              </a:rPr>
              <a:pPr/>
              <a:t>77</a:t>
            </a:fld>
            <a:endParaRPr lang="en-US">
              <a:solidFill>
                <a:srgbClr val="000000"/>
              </a:solidFill>
            </a:endParaRPr>
          </a:p>
        </p:txBody>
      </p:sp>
    </p:spTree>
    <p:extLst>
      <p:ext uri="{BB962C8B-B14F-4D97-AF65-F5344CB8AC3E}">
        <p14:creationId xmlns:p14="http://schemas.microsoft.com/office/powerpoint/2010/main" val="19702038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noAutofit/>
          </a:bodyPr>
          <a:lstStyle/>
          <a:p>
            <a:r>
              <a:rPr lang="en-US" dirty="0" smtClean="0"/>
              <a:t>The Need for More Memory Performance</a:t>
            </a:r>
            <a:endParaRPr lang="en-US" dirty="0"/>
          </a:p>
        </p:txBody>
      </p:sp>
      <p:sp>
        <p:nvSpPr>
          <p:cNvPr id="15" name="TextBox 14"/>
          <p:cNvSpPr txBox="1"/>
          <p:nvPr/>
        </p:nvSpPr>
        <p:spPr>
          <a:xfrm>
            <a:off x="448964" y="5361579"/>
            <a:ext cx="4652211" cy="1015663"/>
          </a:xfrm>
          <a:prstGeom prst="rect">
            <a:avLst/>
          </a:prstGeom>
          <a:noFill/>
        </p:spPr>
        <p:txBody>
          <a:bodyPr wrap="square" rtlCol="0">
            <a:spAutoFit/>
          </a:bodyPr>
          <a:lstStyle/>
          <a:p>
            <a:r>
              <a:rPr lang="en-US" sz="2400" b="1" dirty="0" smtClean="0">
                <a:solidFill>
                  <a:prstClr val="black"/>
                </a:solidFill>
                <a:latin typeface="Gill Sans MT"/>
              </a:rPr>
              <a:t>In-Memory Data Analytics </a:t>
            </a:r>
          </a:p>
          <a:p>
            <a:r>
              <a:rPr lang="en-US" dirty="0" smtClean="0">
                <a:solidFill>
                  <a:prstClr val="black">
                    <a:lumMod val="50000"/>
                    <a:lumOff val="50000"/>
                  </a:prstClr>
                </a:solidFill>
                <a:latin typeface="Gill Sans MT"/>
              </a:rPr>
              <a:t>[Clapp</a:t>
            </a:r>
            <a:r>
              <a:rPr lang="en-US" dirty="0">
                <a:solidFill>
                  <a:prstClr val="black">
                    <a:lumMod val="50000"/>
                    <a:lumOff val="50000"/>
                  </a:prstClr>
                </a:solidFill>
                <a:latin typeface="Gill Sans MT"/>
              </a:rPr>
              <a:t>+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a:t>
            </a:r>
            <a:r>
              <a:rPr lang="en-US" dirty="0" smtClean="0">
                <a:solidFill>
                  <a:prstClr val="black">
                    <a:lumMod val="50000"/>
                    <a:lumOff val="50000"/>
                  </a:prstClr>
                </a:solidFill>
                <a:latin typeface="Gill Sans MT"/>
              </a:rPr>
              <a:t>IISWC’15;  </a:t>
            </a:r>
          </a:p>
          <a:p>
            <a:pPr marL="63500" indent="-63500"/>
            <a:r>
              <a:rPr lang="en-US" dirty="0" smtClean="0">
                <a:solidFill>
                  <a:prstClr val="black">
                    <a:lumMod val="50000"/>
                    <a:lumOff val="50000"/>
                  </a:prstClr>
                </a:solidFill>
                <a:latin typeface="Gill Sans MT"/>
              </a:rPr>
              <a:t>	Awan+, BDCloud’15]</a:t>
            </a:r>
            <a:endParaRPr lang="en-US" dirty="0">
              <a:solidFill>
                <a:prstClr val="black">
                  <a:lumMod val="50000"/>
                  <a:lumOff val="50000"/>
                </a:prstClr>
              </a:solidFill>
              <a:latin typeface="Gill Sans MT"/>
            </a:endParaRPr>
          </a:p>
        </p:txBody>
      </p:sp>
      <p:sp>
        <p:nvSpPr>
          <p:cNvPr id="16" name="TextBox 15"/>
          <p:cNvSpPr txBox="1"/>
          <p:nvPr/>
        </p:nvSpPr>
        <p:spPr>
          <a:xfrm>
            <a:off x="4836963" y="5361579"/>
            <a:ext cx="3618587" cy="738664"/>
          </a:xfrm>
          <a:prstGeom prst="rect">
            <a:avLst/>
          </a:prstGeom>
          <a:noFill/>
        </p:spPr>
        <p:txBody>
          <a:bodyPr wrap="square" rtlCol="0">
            <a:spAutoFit/>
          </a:bodyPr>
          <a:lstStyle/>
          <a:p>
            <a:r>
              <a:rPr lang="en-US" sz="2400" b="1" dirty="0" smtClean="0">
                <a:solidFill>
                  <a:prstClr val="black"/>
                </a:solidFill>
                <a:latin typeface="Gill Sans MT"/>
              </a:rPr>
              <a:t>Datacenter Workloads </a:t>
            </a:r>
            <a:br>
              <a:rPr lang="en-US" sz="2400" b="1" dirty="0" smtClean="0">
                <a:solidFill>
                  <a:prstClr val="black"/>
                </a:solidFill>
                <a:latin typeface="Gill Sans MT"/>
              </a:rPr>
            </a:br>
            <a:r>
              <a:rPr lang="en-US" dirty="0" smtClean="0">
                <a:solidFill>
                  <a:prstClr val="black">
                    <a:lumMod val="50000"/>
                    <a:lumOff val="50000"/>
                  </a:prstClr>
                </a:solidFill>
                <a:latin typeface="Gill Sans MT"/>
              </a:rPr>
              <a:t>[</a:t>
            </a:r>
            <a:r>
              <a:rPr lang="en-US" dirty="0" err="1" smtClean="0">
                <a:solidFill>
                  <a:prstClr val="black">
                    <a:lumMod val="50000"/>
                    <a:lumOff val="50000"/>
                  </a:prstClr>
                </a:solidFill>
                <a:latin typeface="Gill Sans MT"/>
              </a:rPr>
              <a:t>Kanev</a:t>
            </a:r>
            <a:r>
              <a:rPr lang="en-US" dirty="0" smtClean="0">
                <a:solidFill>
                  <a:prstClr val="black">
                    <a:lumMod val="50000"/>
                    <a:lumOff val="50000"/>
                  </a:prstClr>
                </a:solidFill>
                <a:latin typeface="Gill Sans MT"/>
              </a:rPr>
              <a:t>+ </a:t>
            </a:r>
            <a:r>
              <a:rPr lang="en-US" dirty="0">
                <a:solidFill>
                  <a:prstClr val="black">
                    <a:lumMod val="50000"/>
                    <a:lumOff val="50000"/>
                  </a:prstClr>
                </a:solidFill>
                <a:latin typeface="Gill Sans MT"/>
              </a:rPr>
              <a:t>(</a:t>
            </a:r>
            <a:r>
              <a:rPr lang="en-US" b="1" dirty="0">
                <a:solidFill>
                  <a:prstClr val="black">
                    <a:lumMod val="50000"/>
                    <a:lumOff val="50000"/>
                  </a:prstClr>
                </a:solidFill>
                <a:latin typeface="Gill Sans MT"/>
              </a:rPr>
              <a:t>Google</a:t>
            </a:r>
            <a:r>
              <a:rPr lang="en-US" dirty="0" smtClean="0">
                <a:solidFill>
                  <a:prstClr val="black">
                    <a:lumMod val="50000"/>
                    <a:lumOff val="50000"/>
                  </a:prstClr>
                </a:solidFill>
                <a:latin typeface="Gill Sans MT"/>
              </a:rPr>
              <a:t>), ISCA’15]</a:t>
            </a:r>
            <a:endParaRPr lang="en-US" dirty="0">
              <a:solidFill>
                <a:prstClr val="black">
                  <a:lumMod val="50000"/>
                  <a:lumOff val="50000"/>
                </a:prstClr>
              </a:solidFill>
              <a:latin typeface="Gill Sans MT"/>
            </a:endParaRPr>
          </a:p>
        </p:txBody>
      </p:sp>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1236" y="1054202"/>
            <a:ext cx="1362886" cy="1362886"/>
          </a:xfrm>
          <a:prstGeom prst="rect">
            <a:avLst/>
          </a:prstGeom>
        </p:spPr>
      </p:pic>
      <p:sp>
        <p:nvSpPr>
          <p:cNvPr id="18" name="TextBox 17"/>
          <p:cNvSpPr txBox="1"/>
          <p:nvPr/>
        </p:nvSpPr>
        <p:spPr>
          <a:xfrm>
            <a:off x="448964" y="2656133"/>
            <a:ext cx="3460499" cy="1015663"/>
          </a:xfrm>
          <a:prstGeom prst="rect">
            <a:avLst/>
          </a:prstGeom>
          <a:noFill/>
        </p:spPr>
        <p:txBody>
          <a:bodyPr wrap="none" rtlCol="0">
            <a:spAutoFit/>
          </a:bodyPr>
          <a:lstStyle/>
          <a:p>
            <a:r>
              <a:rPr lang="en-US" sz="2400" b="1" dirty="0" smtClean="0">
                <a:solidFill>
                  <a:prstClr val="black"/>
                </a:solidFill>
                <a:latin typeface="Gill Sans MT"/>
              </a:rPr>
              <a:t>In-memory Databases </a:t>
            </a:r>
          </a:p>
          <a:p>
            <a:pPr marL="63500" indent="-63500"/>
            <a:r>
              <a:rPr lang="en-US" dirty="0" smtClean="0">
                <a:solidFill>
                  <a:prstClr val="black">
                    <a:lumMod val="50000"/>
                    <a:lumOff val="50000"/>
                  </a:prstClr>
                </a:solidFill>
                <a:latin typeface="Gill Sans MT"/>
              </a:rPr>
              <a:t>[</a:t>
            </a:r>
            <a:r>
              <a:rPr lang="en-US" dirty="0">
                <a:solidFill>
                  <a:prstClr val="black">
                    <a:lumMod val="50000"/>
                    <a:lumOff val="50000"/>
                  </a:prstClr>
                </a:solidFill>
                <a:latin typeface="Gill Sans MT"/>
              </a:rPr>
              <a:t>Mao+, </a:t>
            </a:r>
            <a:r>
              <a:rPr lang="en-US" dirty="0" smtClean="0">
                <a:solidFill>
                  <a:prstClr val="black">
                    <a:lumMod val="50000"/>
                    <a:lumOff val="50000"/>
                  </a:prstClr>
                </a:solidFill>
                <a:latin typeface="Gill Sans MT"/>
              </a:rPr>
              <a:t>EuroSys’12; </a:t>
            </a:r>
            <a:br>
              <a:rPr lang="en-US" dirty="0" smtClean="0">
                <a:solidFill>
                  <a:prstClr val="black">
                    <a:lumMod val="50000"/>
                    <a:lumOff val="50000"/>
                  </a:prstClr>
                </a:solidFill>
                <a:latin typeface="Gill Sans MT"/>
              </a:rPr>
            </a:br>
            <a:r>
              <a:rPr lang="en-US" dirty="0" smtClean="0">
                <a:solidFill>
                  <a:prstClr val="black">
                    <a:lumMod val="50000"/>
                    <a:lumOff val="50000"/>
                  </a:prstClr>
                </a:solidFill>
                <a:latin typeface="Gill Sans MT"/>
              </a:rPr>
              <a:t>Clapp+ </a:t>
            </a:r>
            <a:r>
              <a:rPr lang="en-US" dirty="0">
                <a:solidFill>
                  <a:prstClr val="black">
                    <a:lumMod val="50000"/>
                    <a:lumOff val="50000"/>
                  </a:prstClr>
                </a:solidFill>
                <a:latin typeface="Gill Sans MT"/>
              </a:rPr>
              <a:t>(</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a:t>
            </a:r>
            <a:r>
              <a:rPr lang="en-US" dirty="0" smtClean="0">
                <a:solidFill>
                  <a:prstClr val="black">
                    <a:lumMod val="50000"/>
                    <a:lumOff val="50000"/>
                  </a:prstClr>
                </a:solidFill>
                <a:latin typeface="Gill Sans MT"/>
              </a:rPr>
              <a:t>IISWC’15]</a:t>
            </a:r>
            <a:endParaRPr lang="en-US" dirty="0">
              <a:solidFill>
                <a:prstClr val="black">
                  <a:lumMod val="50000"/>
                  <a:lumOff val="50000"/>
                </a:prstClr>
              </a:solidFill>
              <a:latin typeface="Gill Sans MT"/>
            </a:endParaRPr>
          </a:p>
        </p:txBody>
      </p:sp>
      <p:pic>
        <p:nvPicPr>
          <p:cNvPr id="19" name="Picture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67081" y="836712"/>
            <a:ext cx="1872533" cy="1872533"/>
          </a:xfrm>
          <a:prstGeom prst="rect">
            <a:avLst/>
          </a:prstGeom>
        </p:spPr>
      </p:pic>
      <p:sp>
        <p:nvSpPr>
          <p:cNvPr id="22" name="TextBox 21"/>
          <p:cNvSpPr txBox="1"/>
          <p:nvPr/>
        </p:nvSpPr>
        <p:spPr>
          <a:xfrm>
            <a:off x="4836963" y="2656133"/>
            <a:ext cx="3607975" cy="738664"/>
          </a:xfrm>
          <a:prstGeom prst="rect">
            <a:avLst/>
          </a:prstGeom>
          <a:noFill/>
        </p:spPr>
        <p:txBody>
          <a:bodyPr wrap="none" rtlCol="0">
            <a:spAutoFit/>
          </a:bodyPr>
          <a:lstStyle/>
          <a:p>
            <a:r>
              <a:rPr lang="en-US" sz="2400" b="1" dirty="0" smtClean="0">
                <a:solidFill>
                  <a:prstClr val="black"/>
                </a:solidFill>
                <a:latin typeface="Gill Sans MT"/>
              </a:rPr>
              <a:t>Graph/Tree Processing </a:t>
            </a:r>
          </a:p>
          <a:p>
            <a:r>
              <a:rPr lang="en-US" dirty="0" smtClean="0">
                <a:solidFill>
                  <a:prstClr val="black">
                    <a:lumMod val="50000"/>
                    <a:lumOff val="50000"/>
                  </a:prstClr>
                </a:solidFill>
                <a:latin typeface="Gill Sans MT"/>
              </a:rPr>
              <a:t>[Xu+, IISWC’12; </a:t>
            </a:r>
            <a:r>
              <a:rPr lang="en-US" dirty="0" err="1" smtClean="0">
                <a:solidFill>
                  <a:prstClr val="black">
                    <a:lumMod val="50000"/>
                    <a:lumOff val="50000"/>
                  </a:prstClr>
                </a:solidFill>
                <a:latin typeface="Gill Sans MT"/>
              </a:rPr>
              <a:t>Umuroglu</a:t>
            </a:r>
            <a:r>
              <a:rPr lang="en-US" dirty="0" smtClean="0">
                <a:solidFill>
                  <a:prstClr val="black">
                    <a:lumMod val="50000"/>
                    <a:lumOff val="50000"/>
                  </a:prstClr>
                </a:solidFill>
                <a:latin typeface="Gill Sans MT"/>
              </a:rPr>
              <a:t>+, FPL’15]</a:t>
            </a:r>
            <a:endParaRPr lang="en-US" dirty="0">
              <a:solidFill>
                <a:prstClr val="black">
                  <a:lumMod val="50000"/>
                  <a:lumOff val="50000"/>
                </a:prstClr>
              </a:solidFill>
              <a:latin typeface="Gill Sans MT"/>
            </a:endParaRP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89220" y="3998286"/>
            <a:ext cx="2155604" cy="1146598"/>
          </a:xfrm>
          <a:prstGeom prst="rect">
            <a:avLst/>
          </a:prstGeom>
        </p:spPr>
      </p:pic>
      <p:pic>
        <p:nvPicPr>
          <p:cNvPr id="24" name="Picture 2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67081" y="3772838"/>
            <a:ext cx="2133599" cy="1546598"/>
          </a:xfrm>
          <a:prstGeom prst="rect">
            <a:avLst/>
          </a:prstGeom>
        </p:spPr>
      </p:pic>
    </p:spTree>
    <p:extLst>
      <p:ext uri="{BB962C8B-B14F-4D97-AF65-F5344CB8AC3E}">
        <p14:creationId xmlns:p14="http://schemas.microsoft.com/office/powerpoint/2010/main" val="891750197"/>
      </p:ext>
    </p:extLst>
  </p:cSld>
  <p:clrMapOvr>
    <a:masterClrMapping/>
  </p:clrMapOvr>
  <p:transition/>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smtClean="0"/>
              <a:t>The Performance Perspective</a:t>
            </a:r>
            <a:endParaRPr lang="en-US" sz="4400" dirty="0"/>
          </a:p>
        </p:txBody>
      </p:sp>
      <p:sp>
        <p:nvSpPr>
          <p:cNvPr id="3" name="Content Placeholder 2"/>
          <p:cNvSpPr>
            <a:spLocks noGrp="1"/>
          </p:cNvSpPr>
          <p:nvPr>
            <p:ph idx="1"/>
          </p:nvPr>
        </p:nvSpPr>
        <p:spPr>
          <a:xfrm>
            <a:off x="228600" y="997527"/>
            <a:ext cx="8915400" cy="5193723"/>
          </a:xfrm>
        </p:spPr>
        <p:txBody>
          <a:bodyPr/>
          <a:lstStyle/>
          <a:p>
            <a:r>
              <a:rPr lang="en-US" dirty="0" smtClean="0"/>
              <a:t>“</a:t>
            </a:r>
            <a:r>
              <a:rPr lang="en-US" sz="2800" b="1" dirty="0" smtClean="0">
                <a:solidFill>
                  <a:srgbClr val="0000FF"/>
                </a:solidFill>
              </a:rPr>
              <a:t>It</a:t>
            </a:r>
            <a:r>
              <a:rPr lang="fr-FR" sz="2800" b="1" dirty="0" smtClean="0">
                <a:solidFill>
                  <a:srgbClr val="0000FF"/>
                </a:solidFill>
              </a:rPr>
              <a:t>’</a:t>
            </a:r>
            <a:r>
              <a:rPr lang="en-US" sz="2800" b="1" dirty="0" smtClean="0">
                <a:solidFill>
                  <a:srgbClr val="0000FF"/>
                </a:solidFill>
              </a:rPr>
              <a:t>s the Memory, Stupid!</a:t>
            </a:r>
            <a:r>
              <a:rPr lang="en-US" dirty="0" smtClean="0"/>
              <a:t>” (Richard Sites, MPR, 1996)</a:t>
            </a:r>
            <a:endParaRPr lang="en-US" dirty="0"/>
          </a:p>
        </p:txBody>
      </p:sp>
      <p:pic>
        <p:nvPicPr>
          <p:cNvPr id="10" name="Picture 9"/>
          <p:cNvPicPr>
            <a:picLocks noChangeAspect="1"/>
          </p:cNvPicPr>
          <p:nvPr/>
        </p:nvPicPr>
        <p:blipFill>
          <a:blip r:embed="rId2"/>
          <a:stretch>
            <a:fillRect/>
          </a:stretch>
        </p:blipFill>
        <p:spPr>
          <a:xfrm>
            <a:off x="203200" y="1606128"/>
            <a:ext cx="8724900" cy="4775200"/>
          </a:xfrm>
          <a:prstGeom prst="rect">
            <a:avLst/>
          </a:prstGeom>
        </p:spPr>
      </p:pic>
      <p:sp>
        <p:nvSpPr>
          <p:cNvPr id="6" name="AutoShape 25"/>
          <p:cNvSpPr>
            <a:spLocks noChangeArrowheads="1"/>
          </p:cNvSpPr>
          <p:nvPr/>
        </p:nvSpPr>
        <p:spPr bwMode="auto">
          <a:xfrm>
            <a:off x="2123728" y="3573016"/>
            <a:ext cx="2016224" cy="2304256"/>
          </a:xfrm>
          <a:prstGeom prst="roundRect">
            <a:avLst>
              <a:gd name="adj" fmla="val 16667"/>
            </a:avLst>
          </a:prstGeom>
          <a:noFill/>
          <a:ln w="88900">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8" name="TextBox 7"/>
          <p:cNvSpPr txBox="1"/>
          <p:nvPr/>
        </p:nvSpPr>
        <p:spPr>
          <a:xfrm>
            <a:off x="107504" y="6496146"/>
            <a:ext cx="8871173" cy="284693"/>
          </a:xfrm>
          <a:prstGeom prst="rect">
            <a:avLst/>
          </a:prstGeom>
          <a:noFill/>
        </p:spPr>
        <p:txBody>
          <a:bodyPr wrap="none" rtlCol="0">
            <a:spAutoFit/>
          </a:bodyPr>
          <a:lstStyle/>
          <a:p>
            <a:r>
              <a:rPr lang="en-US" sz="1250" dirty="0">
                <a:solidFill>
                  <a:srgbClr val="000000"/>
                </a:solidFill>
              </a:rPr>
              <a:t>Mutlu+, “</a:t>
            </a:r>
            <a:r>
              <a:rPr lang="en-US" sz="1250" dirty="0">
                <a:solidFill>
                  <a:srgbClr val="0000FF"/>
                </a:solidFill>
              </a:rPr>
              <a:t>Runahead Execution: An Alternative to Very Large Instruction Windows for Out-of-Order Processors</a:t>
            </a:r>
            <a:r>
              <a:rPr lang="en-US" sz="1250" dirty="0">
                <a:solidFill>
                  <a:srgbClr val="000000"/>
                </a:solidFill>
              </a:rPr>
              <a:t>,” HPCA 2003.</a:t>
            </a:r>
          </a:p>
        </p:txBody>
      </p:sp>
    </p:spTree>
    <p:extLst>
      <p:ext uri="{BB962C8B-B14F-4D97-AF65-F5344CB8AC3E}">
        <p14:creationId xmlns:p14="http://schemas.microsoft.com/office/powerpoint/2010/main" val="18816073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p:cNvSpPr>
          <p:nvPr>
            <p:ph type="title"/>
          </p:nvPr>
        </p:nvSpPr>
        <p:spPr/>
        <p:txBody>
          <a:bodyPr/>
          <a:lstStyle/>
          <a:p>
            <a:r>
              <a:rPr lang="en-US" dirty="0">
                <a:latin typeface="Garamond" charset="0"/>
                <a:ea typeface="ＭＳ Ｐゴシック" charset="0"/>
                <a:cs typeface="ＭＳ Ｐゴシック" charset="0"/>
              </a:rPr>
              <a:t>Major Trends Affecting Main Memory (II)</a:t>
            </a:r>
          </a:p>
        </p:txBody>
      </p:sp>
      <p:sp>
        <p:nvSpPr>
          <p:cNvPr id="3" name="Content Placeholder 2"/>
          <p:cNvSpPr>
            <a:spLocks noGrp="1"/>
          </p:cNvSpPr>
          <p:nvPr>
            <p:ph idx="1"/>
          </p:nvPr>
        </p:nvSpPr>
        <p:spPr>
          <a:xfrm>
            <a:off x="228600" y="996950"/>
            <a:ext cx="8915400" cy="5194300"/>
          </a:xfrm>
        </p:spPr>
        <p:txBody>
          <a:bodyPr/>
          <a:lstStyle/>
          <a:p>
            <a:r>
              <a:rPr lang="en-US" dirty="0">
                <a:solidFill>
                  <a:srgbClr val="0000FF"/>
                </a:solidFill>
                <a:latin typeface="Tahoma" charset="0"/>
                <a:ea typeface="ＭＳ Ｐゴシック" charset="0"/>
                <a:cs typeface="ＭＳ Ｐゴシック" charset="0"/>
              </a:rPr>
              <a:t>Need for main memory </a:t>
            </a:r>
            <a:r>
              <a:rPr lang="en-US" dirty="0" smtClean="0">
                <a:solidFill>
                  <a:srgbClr val="0000FF"/>
                </a:solidFill>
                <a:latin typeface="Tahoma" charset="0"/>
                <a:ea typeface="ＭＳ Ｐゴシック" charset="0"/>
                <a:cs typeface="ＭＳ Ｐゴシック" charset="0"/>
              </a:rPr>
              <a:t>capacity, bandwidth, QoS </a:t>
            </a:r>
            <a:r>
              <a:rPr lang="en-US" dirty="0">
                <a:solidFill>
                  <a:srgbClr val="0000FF"/>
                </a:solidFill>
                <a:latin typeface="Tahoma" charset="0"/>
                <a:ea typeface="ＭＳ Ｐゴシック" charset="0"/>
                <a:cs typeface="ＭＳ Ｐゴシック" charset="0"/>
              </a:rPr>
              <a:t>increasing </a:t>
            </a:r>
          </a:p>
          <a:p>
            <a:pPr lvl="1"/>
            <a:r>
              <a:rPr lang="en-US" dirty="0">
                <a:solidFill>
                  <a:srgbClr val="FF0000"/>
                </a:solidFill>
                <a:latin typeface="Tahoma" charset="0"/>
                <a:ea typeface="ＭＳ Ｐゴシック" charset="0"/>
              </a:rPr>
              <a:t>Multi-core</a:t>
            </a:r>
            <a:r>
              <a:rPr lang="en-US" dirty="0">
                <a:latin typeface="Tahoma" charset="0"/>
                <a:ea typeface="ＭＳ Ｐゴシック" charset="0"/>
              </a:rPr>
              <a:t>: increasing number of </a:t>
            </a:r>
            <a:r>
              <a:rPr lang="en-US" dirty="0" smtClean="0">
                <a:latin typeface="Tahoma" charset="0"/>
                <a:ea typeface="ＭＳ Ｐゴシック" charset="0"/>
              </a:rPr>
              <a:t>cores/agents</a:t>
            </a:r>
            <a:endParaRPr lang="en-US" dirty="0">
              <a:latin typeface="Tahoma" charset="0"/>
              <a:ea typeface="ＭＳ Ｐゴシック" charset="0"/>
            </a:endParaRPr>
          </a:p>
          <a:p>
            <a:pPr lvl="1"/>
            <a:r>
              <a:rPr lang="en-US" dirty="0">
                <a:solidFill>
                  <a:srgbClr val="FF0000"/>
                </a:solidFill>
                <a:latin typeface="Tahoma" charset="0"/>
                <a:ea typeface="ＭＳ Ｐゴシック" charset="0"/>
              </a:rPr>
              <a:t>Data-intensive applications</a:t>
            </a:r>
            <a:r>
              <a:rPr lang="en-US" dirty="0">
                <a:latin typeface="Tahoma" charset="0"/>
                <a:ea typeface="ＭＳ Ｐゴシック" charset="0"/>
              </a:rPr>
              <a:t>: increasing demand/hunger for data</a:t>
            </a:r>
          </a:p>
          <a:p>
            <a:pPr lvl="1"/>
            <a:r>
              <a:rPr lang="en-US" dirty="0">
                <a:solidFill>
                  <a:srgbClr val="FF0000"/>
                </a:solidFill>
                <a:latin typeface="Tahoma" charset="0"/>
                <a:ea typeface="ＭＳ Ｐゴシック" charset="0"/>
              </a:rPr>
              <a:t>Consolidation</a:t>
            </a:r>
            <a:r>
              <a:rPr lang="en-US" dirty="0">
                <a:latin typeface="Tahoma" charset="0"/>
                <a:ea typeface="ＭＳ Ｐゴシック" charset="0"/>
              </a:rPr>
              <a:t>: </a:t>
            </a:r>
            <a:r>
              <a:rPr lang="en-US" dirty="0" smtClean="0">
                <a:latin typeface="Tahoma" charset="0"/>
                <a:ea typeface="ＭＳ Ｐゴシック" charset="0"/>
              </a:rPr>
              <a:t>cloud </a:t>
            </a:r>
            <a:r>
              <a:rPr lang="en-US" dirty="0">
                <a:latin typeface="Tahoma" charset="0"/>
                <a:ea typeface="ＭＳ Ｐゴシック" charset="0"/>
              </a:rPr>
              <a:t>computing, GPUs, </a:t>
            </a:r>
            <a:r>
              <a:rPr lang="en-US" dirty="0" smtClean="0">
                <a:latin typeface="Tahoma" charset="0"/>
                <a:ea typeface="ＭＳ Ｐゴシック" charset="0"/>
              </a:rPr>
              <a:t>mobile, heterogeneity</a:t>
            </a:r>
            <a:endParaRPr lang="en-US" dirty="0">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Main memory energy/power is a key system design concern</a:t>
            </a:r>
          </a:p>
          <a:p>
            <a:endParaRPr lang="en-US" sz="2200" dirty="0">
              <a:solidFill>
                <a:srgbClr val="7F7F7F"/>
              </a:solidFill>
              <a:latin typeface="Tahoma" charset="0"/>
              <a:ea typeface="ＭＳ Ｐゴシック" charset="0"/>
              <a:cs typeface="ＭＳ Ｐゴシック" charset="0"/>
            </a:endParaRPr>
          </a:p>
          <a:p>
            <a:pPr>
              <a:buFont typeface="Wingdings" charset="0"/>
              <a:buNone/>
            </a:pPr>
            <a:endParaRPr lang="en-US" sz="2200"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DRAM technology scaling is ending </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6628"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E096BAB-925E-464D-8476-CD2FB2182577}" type="slidenum">
              <a:rPr lang="en-US" sz="1600">
                <a:solidFill>
                  <a:srgbClr val="000000"/>
                </a:solidFill>
                <a:latin typeface="Garamond" charset="0"/>
              </a:rPr>
              <a:pPr eaLnBrk="1" hangingPunct="1"/>
              <a:t>8</a:t>
            </a:fld>
            <a:endParaRPr lang="en-US" sz="1600" dirty="0">
              <a:solidFill>
                <a:srgbClr val="000000"/>
              </a:solidFill>
              <a:latin typeface="Garamond" charset="0"/>
            </a:endParaRPr>
          </a:p>
        </p:txBody>
      </p:sp>
    </p:spTree>
    <p:extLst>
      <p:ext uri="{BB962C8B-B14F-4D97-AF65-F5344CB8AC3E}">
        <p14:creationId xmlns:p14="http://schemas.microsoft.com/office/powerpoint/2010/main" val="2526822449"/>
      </p:ext>
    </p:extLst>
  </p:cSld>
  <p:clrMapOvr>
    <a:masterClrMapping/>
  </p:clrMapOvr>
  <p:transition/>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smtClean="0"/>
              <a:t>The Performance Perspective</a:t>
            </a:r>
            <a:endParaRPr lang="en-US" sz="4400" dirty="0"/>
          </a:p>
        </p:txBody>
      </p:sp>
      <p:sp>
        <p:nvSpPr>
          <p:cNvPr id="3" name="Content Placeholder 2"/>
          <p:cNvSpPr>
            <a:spLocks noGrp="1"/>
          </p:cNvSpPr>
          <p:nvPr>
            <p:ph idx="1"/>
          </p:nvPr>
        </p:nvSpPr>
        <p:spPr>
          <a:xfrm>
            <a:off x="228600" y="997529"/>
            <a:ext cx="8915400" cy="5193723"/>
          </a:xfrm>
        </p:spPr>
        <p:txBody>
          <a:bodyPr/>
          <a:lstStyle/>
          <a:p>
            <a:endParaRPr lang="en-US" sz="2000" dirty="0" smtClean="0"/>
          </a:p>
          <a:p>
            <a:r>
              <a:rPr lang="en-US" sz="2000" dirty="0"/>
              <a:t>Onur Mutlu, Jared Stark, Chris Wilkerson, and Yale N. </a:t>
            </a:r>
            <a:r>
              <a:rPr lang="en-US" sz="2000" dirty="0" err="1"/>
              <a:t>Patt</a:t>
            </a:r>
            <a:r>
              <a:rPr lang="en-US" sz="2000" dirty="0"/>
              <a:t>, </a:t>
            </a:r>
            <a:r>
              <a:rPr lang="en-US" sz="2000" dirty="0" smtClean="0"/>
              <a:t/>
            </a:r>
            <a:br>
              <a:rPr lang="en-US" sz="2000" dirty="0" smtClean="0"/>
            </a:br>
            <a:r>
              <a:rPr lang="en-US" sz="2000" b="1" dirty="0">
                <a:hlinkClick r:id="rId2"/>
              </a:rPr>
              <a:t>"Runahead Execution: An Alternative to Very Large Instruction Windows for Out-of-order Processors"</a:t>
            </a:r>
            <a:r>
              <a:rPr lang="en-US" sz="2000" dirty="0" smtClean="0"/>
              <a:t/>
            </a:r>
            <a:br>
              <a:rPr lang="en-US" sz="2000" dirty="0" smtClean="0"/>
            </a:br>
            <a:r>
              <a:rPr lang="en-US" sz="2000" i="1" dirty="0"/>
              <a:t>Proceedings of the </a:t>
            </a:r>
            <a:r>
              <a:rPr lang="en-US" sz="2000" i="1" dirty="0">
                <a:hlinkClick r:id="rId3"/>
              </a:rPr>
              <a:t>9th International Symposium on High-Performance Computer Architecture</a:t>
            </a:r>
            <a:r>
              <a:rPr lang="en-US" sz="2000" i="1" dirty="0"/>
              <a:t> (</a:t>
            </a:r>
            <a:r>
              <a:rPr lang="en-US" sz="2000" b="1" i="1" dirty="0"/>
              <a:t>HPCA</a:t>
            </a:r>
            <a:r>
              <a:rPr lang="en-US" sz="2000" i="1" dirty="0"/>
              <a:t>)</a:t>
            </a:r>
            <a:r>
              <a:rPr lang="en-US" sz="2000" dirty="0"/>
              <a:t>, pages 129-140, Anaheim, CA, February 2003. </a:t>
            </a:r>
            <a:r>
              <a:rPr lang="en-US" sz="2000" dirty="0">
                <a:hlinkClick r:id="rId4"/>
              </a:rPr>
              <a:t>Slides (pdf)</a:t>
            </a:r>
            <a:r>
              <a:rPr lang="en-US" sz="2000" dirty="0"/>
              <a:t> </a:t>
            </a:r>
            <a:endParaRPr lang="en-US" sz="2200" dirty="0" smtClean="0"/>
          </a:p>
          <a:p>
            <a:endParaRPr lang="en-US" sz="2200" dirty="0"/>
          </a:p>
        </p:txBody>
      </p:sp>
      <p:sp>
        <p:nvSpPr>
          <p:cNvPr id="4" name="Slide Number Placeholder 3"/>
          <p:cNvSpPr>
            <a:spLocks noGrp="1"/>
          </p:cNvSpPr>
          <p:nvPr>
            <p:ph type="sldNum" sz="quarter" idx="11"/>
          </p:nvPr>
        </p:nvSpPr>
        <p:spPr/>
        <p:txBody>
          <a:bodyPr/>
          <a:lstStyle/>
          <a:p>
            <a:pPr>
              <a:defRPr/>
            </a:pPr>
            <a:fld id="{C693BED2-1B18-8744-B8F0-03CBD3594789}" type="slidenum">
              <a:rPr lang="en-US" altLang="en-US"/>
              <a:pPr>
                <a:defRPr/>
              </a:pPr>
              <a:t>80</a:t>
            </a:fld>
            <a:endParaRPr lang="en-US" altLang="en-US"/>
          </a:p>
        </p:txBody>
      </p:sp>
      <p:pic>
        <p:nvPicPr>
          <p:cNvPr id="6" name="Picture 5"/>
          <p:cNvPicPr>
            <a:picLocks noChangeAspect="1"/>
          </p:cNvPicPr>
          <p:nvPr/>
        </p:nvPicPr>
        <p:blipFill>
          <a:blip r:embed="rId5"/>
          <a:stretch>
            <a:fillRect/>
          </a:stretch>
        </p:blipFill>
        <p:spPr>
          <a:xfrm>
            <a:off x="0" y="3828774"/>
            <a:ext cx="9144000" cy="2495826"/>
          </a:xfrm>
          <a:prstGeom prst="rect">
            <a:avLst/>
          </a:prstGeom>
        </p:spPr>
      </p:pic>
    </p:spTree>
    <p:extLst>
      <p:ext uri="{BB962C8B-B14F-4D97-AF65-F5344CB8AC3E}">
        <p14:creationId xmlns:p14="http://schemas.microsoft.com/office/powerpoint/2010/main" val="2031500795"/>
      </p:ext>
    </p:extLst>
  </p:cSld>
  <p:clrMapOvr>
    <a:masterClrMapping/>
  </p:clrMapOvr>
  <p:transition/>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Title 1"/>
          <p:cNvSpPr>
            <a:spLocks noGrp="1"/>
          </p:cNvSpPr>
          <p:nvPr>
            <p:ph type="title"/>
          </p:nvPr>
        </p:nvSpPr>
        <p:spPr>
          <a:xfrm>
            <a:off x="228600" y="152400"/>
            <a:ext cx="8915400" cy="1066800"/>
          </a:xfrm>
        </p:spPr>
        <p:txBody>
          <a:bodyPr/>
          <a:lstStyle/>
          <a:p>
            <a:r>
              <a:rPr lang="en-US" dirty="0" smtClean="0">
                <a:latin typeface="Garamond" charset="0"/>
                <a:ea typeface="ＭＳ Ｐゴシック" charset="0"/>
                <a:cs typeface="ＭＳ Ｐゴシック" charset="0"/>
              </a:rPr>
              <a:t>The Energy Perspective</a:t>
            </a:r>
            <a:endParaRPr lang="en-US" dirty="0">
              <a:latin typeface="Garamond" charset="0"/>
              <a:ea typeface="ＭＳ Ｐゴシック" charset="0"/>
              <a:cs typeface="ＭＳ Ｐゴシック" charset="0"/>
            </a:endParaRPr>
          </a:p>
        </p:txBody>
      </p:sp>
      <p:sp>
        <p:nvSpPr>
          <p:cNvPr id="270338"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378AE50-A064-BF4D-97C5-B7B9F4FAAF31}" type="slidenum">
              <a:rPr lang="en-US" sz="1600">
                <a:solidFill>
                  <a:srgbClr val="000000"/>
                </a:solidFill>
                <a:latin typeface="Garamond" charset="0"/>
              </a:rPr>
              <a:pPr eaLnBrk="1" hangingPunct="1"/>
              <a:t>81</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33400" y="1016000"/>
            <a:ext cx="8113713" cy="530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Box 5"/>
          <p:cNvSpPr txBox="1">
            <a:spLocks noChangeArrowheads="1"/>
          </p:cNvSpPr>
          <p:nvPr/>
        </p:nvSpPr>
        <p:spPr bwMode="auto">
          <a:xfrm>
            <a:off x="6826250" y="1524000"/>
            <a:ext cx="20129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400">
                <a:solidFill>
                  <a:srgbClr val="FFFFFF"/>
                </a:solidFill>
              </a:rPr>
              <a:t>Dally, HiPEAC 2015</a:t>
            </a:r>
          </a:p>
        </p:txBody>
      </p:sp>
      <p:sp>
        <p:nvSpPr>
          <p:cNvPr id="7" name="AutoShape 25"/>
          <p:cNvSpPr>
            <a:spLocks noChangeArrowheads="1"/>
          </p:cNvSpPr>
          <p:nvPr/>
        </p:nvSpPr>
        <p:spPr bwMode="auto">
          <a:xfrm>
            <a:off x="971600" y="2420888"/>
            <a:ext cx="2160240" cy="648071"/>
          </a:xfrm>
          <a:prstGeom prst="roundRect">
            <a:avLst>
              <a:gd name="adj" fmla="val 16667"/>
            </a:avLst>
          </a:prstGeom>
          <a:noFill/>
          <a:ln w="63500">
            <a:solidFill>
              <a:schemeClr val="tx2">
                <a:lumMod val="60000"/>
                <a:lumOff val="40000"/>
              </a:schemeClr>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8" name="AutoShape 25"/>
          <p:cNvSpPr>
            <a:spLocks noChangeArrowheads="1"/>
          </p:cNvSpPr>
          <p:nvPr/>
        </p:nvSpPr>
        <p:spPr bwMode="auto">
          <a:xfrm>
            <a:off x="5724128" y="2492896"/>
            <a:ext cx="2160240" cy="648071"/>
          </a:xfrm>
          <a:prstGeom prst="roundRect">
            <a:avLst>
              <a:gd name="adj" fmla="val 16667"/>
            </a:avLst>
          </a:prstGeom>
          <a:noFill/>
          <a:ln w="63500">
            <a:solidFill>
              <a:srgbClr val="FF0000"/>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Tree>
    <p:extLst>
      <p:ext uri="{BB962C8B-B14F-4D97-AF65-F5344CB8AC3E}">
        <p14:creationId xmlns:p14="http://schemas.microsoft.com/office/powerpoint/2010/main" val="3797822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Title 1"/>
          <p:cNvSpPr>
            <a:spLocks noGrp="1"/>
          </p:cNvSpPr>
          <p:nvPr>
            <p:ph type="title"/>
          </p:nvPr>
        </p:nvSpPr>
        <p:spPr>
          <a:xfrm>
            <a:off x="228600" y="152400"/>
            <a:ext cx="8915400" cy="1066800"/>
          </a:xfrm>
        </p:spPr>
        <p:txBody>
          <a:bodyPr/>
          <a:lstStyle/>
          <a:p>
            <a:r>
              <a:rPr lang="en-US" dirty="0" smtClean="0">
                <a:latin typeface="Garamond" charset="0"/>
                <a:ea typeface="ＭＳ Ｐゴシック" charset="0"/>
                <a:cs typeface="ＭＳ Ｐゴシック" charset="0"/>
              </a:rPr>
              <a:t>Data Movement vs. Computation Energy</a:t>
            </a:r>
            <a:endParaRPr lang="en-US" dirty="0">
              <a:latin typeface="Garamond" charset="0"/>
              <a:ea typeface="ＭＳ Ｐゴシック" charset="0"/>
              <a:cs typeface="ＭＳ Ｐゴシック" charset="0"/>
            </a:endParaRPr>
          </a:p>
        </p:txBody>
      </p:sp>
      <p:sp>
        <p:nvSpPr>
          <p:cNvPr id="270338"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378AE50-A064-BF4D-97C5-B7B9F4FAAF31}" type="slidenum">
              <a:rPr lang="en-US" sz="1600">
                <a:solidFill>
                  <a:srgbClr val="000000"/>
                </a:solidFill>
                <a:latin typeface="Garamond" charset="0"/>
              </a:rPr>
              <a:pPr eaLnBrk="1" hangingPunct="1"/>
              <a:t>82</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33400" y="1016000"/>
            <a:ext cx="8113713" cy="530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Box 5"/>
          <p:cNvSpPr txBox="1">
            <a:spLocks noChangeArrowheads="1"/>
          </p:cNvSpPr>
          <p:nvPr/>
        </p:nvSpPr>
        <p:spPr bwMode="auto">
          <a:xfrm>
            <a:off x="6826250" y="1524000"/>
            <a:ext cx="20129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400">
                <a:solidFill>
                  <a:srgbClr val="FFFFFF"/>
                </a:solidFill>
              </a:rPr>
              <a:t>Dally, HiPEAC 2015</a:t>
            </a:r>
          </a:p>
        </p:txBody>
      </p:sp>
      <p:sp>
        <p:nvSpPr>
          <p:cNvPr id="7" name="AutoShape 25"/>
          <p:cNvSpPr>
            <a:spLocks noChangeArrowheads="1"/>
          </p:cNvSpPr>
          <p:nvPr/>
        </p:nvSpPr>
        <p:spPr bwMode="auto">
          <a:xfrm>
            <a:off x="971600" y="2420888"/>
            <a:ext cx="2160240" cy="648071"/>
          </a:xfrm>
          <a:prstGeom prst="roundRect">
            <a:avLst>
              <a:gd name="adj" fmla="val 16667"/>
            </a:avLst>
          </a:prstGeom>
          <a:noFill/>
          <a:ln w="63500">
            <a:solidFill>
              <a:schemeClr val="tx2">
                <a:lumMod val="60000"/>
                <a:lumOff val="40000"/>
              </a:schemeClr>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8" name="AutoShape 25"/>
          <p:cNvSpPr>
            <a:spLocks noChangeArrowheads="1"/>
          </p:cNvSpPr>
          <p:nvPr/>
        </p:nvSpPr>
        <p:spPr bwMode="auto">
          <a:xfrm>
            <a:off x="5724128" y="2492896"/>
            <a:ext cx="2160240" cy="648071"/>
          </a:xfrm>
          <a:prstGeom prst="roundRect">
            <a:avLst>
              <a:gd name="adj" fmla="val 16667"/>
            </a:avLst>
          </a:prstGeom>
          <a:noFill/>
          <a:ln w="63500">
            <a:solidFill>
              <a:srgbClr val="FF0000"/>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3" name="TextBox 2"/>
          <p:cNvSpPr txBox="1"/>
          <p:nvPr/>
        </p:nvSpPr>
        <p:spPr>
          <a:xfrm>
            <a:off x="323528" y="4869160"/>
            <a:ext cx="8489975" cy="1323439"/>
          </a:xfrm>
          <a:prstGeom prst="rect">
            <a:avLst/>
          </a:prstGeom>
          <a:solidFill>
            <a:srgbClr val="FF6600"/>
          </a:solidFill>
          <a:ln>
            <a:solidFill>
              <a:schemeClr val="tx1"/>
            </a:solidFill>
          </a:ln>
        </p:spPr>
        <p:txBody>
          <a:bodyPr wrap="none" rtlCol="0">
            <a:spAutoFit/>
          </a:bodyPr>
          <a:lstStyle/>
          <a:p>
            <a:pPr algn="ctr"/>
            <a:r>
              <a:rPr lang="en-US" sz="4000" dirty="0" smtClean="0">
                <a:solidFill>
                  <a:srgbClr val="FFFFFF"/>
                </a:solidFill>
              </a:rPr>
              <a:t>A memory access consumes ~1000X </a:t>
            </a:r>
          </a:p>
          <a:p>
            <a:pPr algn="ctr"/>
            <a:r>
              <a:rPr lang="en-US" sz="4000" dirty="0" smtClean="0">
                <a:solidFill>
                  <a:srgbClr val="FFFFFF"/>
                </a:solidFill>
              </a:rPr>
              <a:t>the energy of a complex addition </a:t>
            </a:r>
            <a:endParaRPr lang="en-US" sz="4000" dirty="0">
              <a:solidFill>
                <a:srgbClr val="FFFFFF"/>
              </a:solidFill>
            </a:endParaRPr>
          </a:p>
        </p:txBody>
      </p:sp>
    </p:spTree>
    <p:extLst>
      <p:ext uri="{BB962C8B-B14F-4D97-AF65-F5344CB8AC3E}">
        <p14:creationId xmlns:p14="http://schemas.microsoft.com/office/powerpoint/2010/main" val="678322235"/>
      </p:ext>
    </p:extLst>
  </p:cSld>
  <p:clrMapOvr>
    <a:masterClrMapping/>
  </p:clrMapOvr>
  <p:transition/>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latin typeface="Garamond" charset="0"/>
                <a:ea typeface="ＭＳ Ｐゴシック" charset="0"/>
                <a:cs typeface="ＭＳ Ｐゴシック" charset="0"/>
              </a:rPr>
              <a:t>Data Movement vs. Computation Energy</a:t>
            </a:r>
            <a:endParaRPr lang="en-US" dirty="0"/>
          </a:p>
        </p:txBody>
      </p:sp>
      <p:sp>
        <p:nvSpPr>
          <p:cNvPr id="3" name="Content Placeholder 2"/>
          <p:cNvSpPr>
            <a:spLocks noGrp="1"/>
          </p:cNvSpPr>
          <p:nvPr>
            <p:ph idx="1"/>
          </p:nvPr>
        </p:nvSpPr>
        <p:spPr>
          <a:xfrm>
            <a:off x="228600" y="1052736"/>
            <a:ext cx="8610600" cy="4876800"/>
          </a:xfrm>
        </p:spPr>
        <p:txBody>
          <a:bodyPr/>
          <a:lstStyle/>
          <a:p>
            <a:r>
              <a:rPr lang="en-US" dirty="0">
                <a:solidFill>
                  <a:srgbClr val="FF0000"/>
                </a:solidFill>
                <a:cs typeface="Adobe Garamond Pro"/>
              </a:rPr>
              <a:t>Data movement </a:t>
            </a:r>
            <a:r>
              <a:rPr lang="en-US" dirty="0">
                <a:solidFill>
                  <a:schemeClr val="tx2"/>
                </a:solidFill>
                <a:cs typeface="Adobe Garamond Pro"/>
              </a:rPr>
              <a:t>is a major </a:t>
            </a:r>
            <a:r>
              <a:rPr lang="en-US" dirty="0" smtClean="0">
                <a:solidFill>
                  <a:schemeClr val="tx2"/>
                </a:solidFill>
                <a:cs typeface="Adobe Garamond Pro"/>
              </a:rPr>
              <a:t>system energy bottleneck</a:t>
            </a:r>
            <a:endParaRPr lang="en-US" dirty="0">
              <a:solidFill>
                <a:schemeClr val="tx2"/>
              </a:solidFill>
              <a:cs typeface="Adobe Garamond Pro"/>
            </a:endParaRPr>
          </a:p>
          <a:p>
            <a:pPr lvl="1"/>
            <a:r>
              <a:rPr lang="en-US" sz="2000" dirty="0" smtClean="0">
                <a:cs typeface="Adobe Garamond Pro"/>
              </a:rPr>
              <a:t>Comprises </a:t>
            </a:r>
            <a:r>
              <a:rPr lang="en-US" sz="2000" dirty="0" smtClean="0">
                <a:solidFill>
                  <a:srgbClr val="0000FF"/>
                </a:solidFill>
                <a:cs typeface="Adobe Garamond Pro"/>
              </a:rPr>
              <a:t>41</a:t>
            </a:r>
            <a:r>
              <a:rPr lang="en-US" sz="2000" dirty="0">
                <a:solidFill>
                  <a:srgbClr val="0000FF"/>
                </a:solidFill>
                <a:cs typeface="Adobe Garamond Pro"/>
              </a:rPr>
              <a:t>%</a:t>
            </a:r>
            <a:r>
              <a:rPr lang="en-US" sz="2000" dirty="0">
                <a:cs typeface="Adobe Garamond Pro"/>
              </a:rPr>
              <a:t> of </a:t>
            </a:r>
            <a:r>
              <a:rPr lang="en-US" sz="2000" dirty="0" smtClean="0">
                <a:cs typeface="Adobe Garamond Pro"/>
              </a:rPr>
              <a:t>mobile </a:t>
            </a:r>
            <a:r>
              <a:rPr lang="en-US" sz="2000" dirty="0">
                <a:cs typeface="Adobe Garamond Pro"/>
              </a:rPr>
              <a:t>system energy during web browsing [2]</a:t>
            </a:r>
          </a:p>
          <a:p>
            <a:pPr lvl="1"/>
            <a:r>
              <a:rPr lang="en-US" sz="2000" dirty="0" smtClean="0">
                <a:cs typeface="Adobe Garamond Pro"/>
              </a:rPr>
              <a:t>Costs </a:t>
            </a:r>
            <a:r>
              <a:rPr lang="en-US" sz="2000" dirty="0" smtClean="0">
                <a:solidFill>
                  <a:srgbClr val="0000FF"/>
                </a:solidFill>
                <a:cs typeface="Adobe Garamond Pro"/>
              </a:rPr>
              <a:t>~115 </a:t>
            </a:r>
            <a:r>
              <a:rPr lang="en-US" sz="2000" dirty="0">
                <a:cs typeface="Adobe Garamond Pro"/>
              </a:rPr>
              <a:t>times as much </a:t>
            </a:r>
            <a:r>
              <a:rPr lang="en-US" sz="2000" dirty="0" smtClean="0">
                <a:cs typeface="Adobe Garamond Pro"/>
              </a:rPr>
              <a:t>energy as </a:t>
            </a:r>
            <a:r>
              <a:rPr lang="en-US" sz="2000" dirty="0">
                <a:cs typeface="Adobe Garamond Pro"/>
              </a:rPr>
              <a:t>an ADD operation [1, 2]</a:t>
            </a:r>
          </a:p>
          <a:p>
            <a:endParaRPr lang="en-US" dirty="0" smtClean="0">
              <a:solidFill>
                <a:schemeClr val="tx2"/>
              </a:solidFill>
              <a:cs typeface="Adobe Garamond Pro"/>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83</a:t>
            </a:fld>
            <a:endParaRPr lang="en-US" altLang="en-US"/>
          </a:p>
        </p:txBody>
      </p:sp>
      <p:pic>
        <p:nvPicPr>
          <p:cNvPr id="5" name="Picture 4"/>
          <p:cNvPicPr>
            <a:picLocks noChangeAspect="1"/>
          </p:cNvPicPr>
          <p:nvPr/>
        </p:nvPicPr>
        <p:blipFill>
          <a:blip r:embed="rId2"/>
          <a:stretch>
            <a:fillRect/>
          </a:stretch>
        </p:blipFill>
        <p:spPr>
          <a:xfrm>
            <a:off x="648072" y="2555875"/>
            <a:ext cx="7452320" cy="2817341"/>
          </a:xfrm>
          <a:prstGeom prst="rect">
            <a:avLst/>
          </a:prstGeom>
        </p:spPr>
      </p:pic>
      <p:sp>
        <p:nvSpPr>
          <p:cNvPr id="6" name="TextBox 5"/>
          <p:cNvSpPr txBox="1"/>
          <p:nvPr/>
        </p:nvSpPr>
        <p:spPr>
          <a:xfrm>
            <a:off x="35496" y="5805264"/>
            <a:ext cx="5918657" cy="276999"/>
          </a:xfrm>
          <a:prstGeom prst="rect">
            <a:avLst/>
          </a:prstGeom>
          <a:noFill/>
        </p:spPr>
        <p:txBody>
          <a:bodyPr wrap="none" rtlCol="0">
            <a:spAutoFit/>
          </a:bodyPr>
          <a:lstStyle/>
          <a:p>
            <a:pPr algn="ctr"/>
            <a:r>
              <a:rPr lang="en-US" sz="1200" b="1" dirty="0" smtClean="0">
                <a:solidFill>
                  <a:prstClr val="black">
                    <a:lumMod val="75000"/>
                    <a:lumOff val="25000"/>
                  </a:prstClr>
                </a:solidFill>
                <a:latin typeface="Calibri"/>
              </a:rPr>
              <a:t>[1</a:t>
            </a:r>
            <a:r>
              <a:rPr lang="en-US" sz="1200" b="1" dirty="0">
                <a:solidFill>
                  <a:prstClr val="black">
                    <a:lumMod val="75000"/>
                    <a:lumOff val="25000"/>
                  </a:prstClr>
                </a:solidFill>
                <a:latin typeface="Calibri"/>
              </a:rPr>
              <a:t>]</a:t>
            </a:r>
            <a:r>
              <a:rPr lang="en-US" sz="1200" b="1" dirty="0" smtClean="0">
                <a:solidFill>
                  <a:prstClr val="black">
                    <a:lumMod val="75000"/>
                    <a:lumOff val="25000"/>
                  </a:prstClr>
                </a:solidFill>
                <a:latin typeface="Calibri"/>
              </a:rPr>
              <a:t>: Reducing </a:t>
            </a:r>
            <a:r>
              <a:rPr lang="en-US" sz="1200" b="1" dirty="0">
                <a:solidFill>
                  <a:prstClr val="black">
                    <a:lumMod val="75000"/>
                    <a:lumOff val="25000"/>
                  </a:prstClr>
                </a:solidFill>
                <a:latin typeface="Calibri"/>
              </a:rPr>
              <a:t>data Movement Energy via Online Data Clustering and Encoding </a:t>
            </a:r>
            <a:r>
              <a:rPr lang="en-US" sz="1200" b="1" dirty="0" smtClean="0">
                <a:solidFill>
                  <a:prstClr val="black">
                    <a:lumMod val="75000"/>
                    <a:lumOff val="25000"/>
                  </a:prstClr>
                </a:solidFill>
                <a:latin typeface="Calibri"/>
              </a:rPr>
              <a:t>(MICRO’16)</a:t>
            </a:r>
          </a:p>
        </p:txBody>
      </p:sp>
      <p:sp>
        <p:nvSpPr>
          <p:cNvPr id="7" name="TextBox 6"/>
          <p:cNvSpPr txBox="1"/>
          <p:nvPr/>
        </p:nvSpPr>
        <p:spPr>
          <a:xfrm>
            <a:off x="76200" y="6033864"/>
            <a:ext cx="9114119" cy="276999"/>
          </a:xfrm>
          <a:prstGeom prst="rect">
            <a:avLst/>
          </a:prstGeom>
          <a:noFill/>
        </p:spPr>
        <p:txBody>
          <a:bodyPr wrap="square" rtlCol="0">
            <a:spAutoFit/>
          </a:bodyPr>
          <a:lstStyle/>
          <a:p>
            <a:r>
              <a:rPr lang="en-US" sz="1200" b="1" dirty="0" smtClean="0">
                <a:solidFill>
                  <a:prstClr val="black">
                    <a:lumMod val="75000"/>
                    <a:lumOff val="25000"/>
                  </a:prstClr>
                </a:solidFill>
                <a:latin typeface="Calibri"/>
              </a:rPr>
              <a:t>[2]</a:t>
            </a:r>
            <a:r>
              <a:rPr lang="en-US" sz="1200" b="1" dirty="0">
                <a:solidFill>
                  <a:prstClr val="black">
                    <a:lumMod val="75000"/>
                    <a:lumOff val="25000"/>
                  </a:prstClr>
                </a:solidFill>
                <a:latin typeface="Calibri"/>
              </a:rPr>
              <a:t>: Quantifying the energy cost of data movement for emerging smart phone workloads on mobile platforms </a:t>
            </a:r>
            <a:r>
              <a:rPr lang="en-US" sz="1200" b="1" dirty="0" smtClean="0">
                <a:solidFill>
                  <a:prstClr val="black">
                    <a:lumMod val="75000"/>
                    <a:lumOff val="25000"/>
                  </a:prstClr>
                </a:solidFill>
                <a:latin typeface="Calibri"/>
              </a:rPr>
              <a:t>(IISWC’14)</a:t>
            </a:r>
          </a:p>
        </p:txBody>
      </p:sp>
    </p:spTree>
    <p:extLst>
      <p:ext uri="{BB962C8B-B14F-4D97-AF65-F5344CB8AC3E}">
        <p14:creationId xmlns:p14="http://schemas.microsoft.com/office/powerpoint/2010/main" val="15795408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and Opportunity for Future</a:t>
            </a:r>
            <a:endParaRPr lang="en-US" dirty="0"/>
          </a:p>
        </p:txBody>
      </p:sp>
      <p:sp>
        <p:nvSpPr>
          <p:cNvPr id="3" name="Content Placeholder 2"/>
          <p:cNvSpPr>
            <a:spLocks noGrp="1"/>
          </p:cNvSpPr>
          <p:nvPr>
            <p:ph idx="1"/>
          </p:nvPr>
        </p:nvSpPr>
        <p:spPr>
          <a:xfrm>
            <a:off x="899592" y="1844824"/>
            <a:ext cx="7128792" cy="2088232"/>
          </a:xfrm>
        </p:spPr>
        <p:txBody>
          <a:bodyPr/>
          <a:lstStyle/>
          <a:p>
            <a:pPr marL="0" indent="0" algn="ctr">
              <a:buNone/>
            </a:pPr>
            <a:r>
              <a:rPr lang="en-US" sz="6400" dirty="0" smtClean="0">
                <a:solidFill>
                  <a:srgbClr val="FF0000"/>
                </a:solidFill>
              </a:rPr>
              <a:t>High Performance</a:t>
            </a:r>
          </a:p>
          <a:p>
            <a:pPr marL="0" indent="0" algn="ctr">
              <a:buNone/>
            </a:pPr>
            <a:r>
              <a:rPr lang="en-US" sz="6400" dirty="0">
                <a:solidFill>
                  <a:srgbClr val="FF0000"/>
                </a:solidFill>
              </a:rPr>
              <a:t>a</a:t>
            </a:r>
            <a:r>
              <a:rPr lang="en-US" sz="6400" dirty="0" smtClean="0">
                <a:solidFill>
                  <a:srgbClr val="FF0000"/>
                </a:solidFill>
              </a:rPr>
              <a:t>nd</a:t>
            </a:r>
          </a:p>
          <a:p>
            <a:pPr marL="0" indent="0" algn="ctr">
              <a:buNone/>
            </a:pPr>
            <a:r>
              <a:rPr lang="en-US" sz="6400" dirty="0" smtClean="0">
                <a:solidFill>
                  <a:srgbClr val="FF0000"/>
                </a:solidFill>
              </a:rPr>
              <a:t>Energy Efficient</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84</a:t>
            </a:fld>
            <a:endParaRPr lang="en-US">
              <a:solidFill>
                <a:srgbClr val="000000"/>
              </a:solidFill>
            </a:endParaRPr>
          </a:p>
        </p:txBody>
      </p:sp>
    </p:spTree>
    <p:extLst>
      <p:ext uri="{BB962C8B-B14F-4D97-AF65-F5344CB8AC3E}">
        <p14:creationId xmlns:p14="http://schemas.microsoft.com/office/powerpoint/2010/main" val="564938743"/>
      </p:ext>
    </p:extLst>
  </p:cSld>
  <p:clrMapOvr>
    <a:masterClrMapping/>
  </p:clrMapOvr>
  <p:transition/>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Problem</a:t>
            </a:r>
            <a:endParaRPr lang="en-US" dirty="0"/>
          </a:p>
        </p:txBody>
      </p:sp>
      <p:sp>
        <p:nvSpPr>
          <p:cNvPr id="3" name="Content Placeholder 2"/>
          <p:cNvSpPr>
            <a:spLocks noGrp="1"/>
          </p:cNvSpPr>
          <p:nvPr>
            <p:ph idx="1"/>
          </p:nvPr>
        </p:nvSpPr>
        <p:spPr>
          <a:xfrm>
            <a:off x="0" y="1268760"/>
            <a:ext cx="9144000" cy="4979640"/>
          </a:xfrm>
        </p:spPr>
        <p:txBody>
          <a:bodyPr/>
          <a:lstStyle/>
          <a:p>
            <a:pPr marL="0" indent="0" algn="ctr">
              <a:buNone/>
            </a:pPr>
            <a:r>
              <a:rPr lang="en-US" dirty="0" smtClean="0">
                <a:solidFill>
                  <a:srgbClr val="0000FF"/>
                </a:solidFill>
              </a:rPr>
              <a:t>Data access is the major performance and energy bottleneck</a:t>
            </a:r>
          </a:p>
          <a:p>
            <a:endParaRPr lang="en-US" sz="1000" dirty="0"/>
          </a:p>
          <a:p>
            <a:pPr marL="0" indent="0">
              <a:buNone/>
            </a:pPr>
            <a:endParaRPr lang="en-US" dirty="0"/>
          </a:p>
          <a:p>
            <a:pPr marL="0" indent="0" algn="ctr">
              <a:buNone/>
            </a:pPr>
            <a:r>
              <a:rPr lang="en-US" sz="5000" dirty="0" smtClean="0"/>
              <a:t>Our current</a:t>
            </a:r>
          </a:p>
          <a:p>
            <a:pPr marL="0" indent="0" algn="ctr">
              <a:buNone/>
            </a:pPr>
            <a:r>
              <a:rPr lang="en-US" sz="5000" dirty="0" smtClean="0">
                <a:solidFill>
                  <a:srgbClr val="0000FF"/>
                </a:solidFill>
              </a:rPr>
              <a:t>design principles </a:t>
            </a:r>
          </a:p>
          <a:p>
            <a:pPr marL="0" indent="0" algn="ctr">
              <a:buNone/>
            </a:pPr>
            <a:r>
              <a:rPr lang="en-US" sz="5000" dirty="0">
                <a:solidFill>
                  <a:srgbClr val="0000FF"/>
                </a:solidFill>
              </a:rPr>
              <a:t>c</a:t>
            </a:r>
            <a:r>
              <a:rPr lang="en-US" sz="5000" dirty="0" smtClean="0">
                <a:solidFill>
                  <a:srgbClr val="0000FF"/>
                </a:solidFill>
              </a:rPr>
              <a:t>ause </a:t>
            </a:r>
            <a:r>
              <a:rPr lang="en-US" sz="5000" dirty="0" smtClean="0">
                <a:solidFill>
                  <a:srgbClr val="FF0000"/>
                </a:solidFill>
              </a:rPr>
              <a:t>great energy waste</a:t>
            </a:r>
          </a:p>
          <a:p>
            <a:pPr marL="0" indent="0" algn="ctr">
              <a:buNone/>
            </a:pPr>
            <a:r>
              <a:rPr lang="en-US" sz="3000" dirty="0" smtClean="0">
                <a:solidFill>
                  <a:srgbClr val="FF0000"/>
                </a:solidFill>
              </a:rPr>
              <a:t>(and great performance loss)</a:t>
            </a:r>
            <a:endParaRPr lang="en-US" sz="3000" dirty="0">
              <a:solidFill>
                <a:srgbClr val="FF0000"/>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85</a:t>
            </a:fld>
            <a:endParaRPr lang="en-US" altLang="en-US">
              <a:solidFill>
                <a:srgbClr val="000000"/>
              </a:solidFill>
            </a:endParaRPr>
          </a:p>
        </p:txBody>
      </p:sp>
    </p:spTree>
    <p:extLst>
      <p:ext uri="{BB962C8B-B14F-4D97-AF65-F5344CB8AC3E}">
        <p14:creationId xmlns:p14="http://schemas.microsoft.com/office/powerpoint/2010/main" val="9002502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Problem</a:t>
            </a:r>
            <a:endParaRPr lang="en-US" dirty="0"/>
          </a:p>
        </p:txBody>
      </p:sp>
      <p:sp>
        <p:nvSpPr>
          <p:cNvPr id="3" name="Content Placeholder 2"/>
          <p:cNvSpPr>
            <a:spLocks noGrp="1"/>
          </p:cNvSpPr>
          <p:nvPr>
            <p:ph idx="1"/>
          </p:nvPr>
        </p:nvSpPr>
        <p:spPr>
          <a:xfrm>
            <a:off x="228600" y="1988840"/>
            <a:ext cx="8610600" cy="4876800"/>
          </a:xfrm>
        </p:spPr>
        <p:txBody>
          <a:bodyPr/>
          <a:lstStyle/>
          <a:p>
            <a:pPr marL="0" indent="0" algn="ctr">
              <a:buNone/>
            </a:pPr>
            <a:r>
              <a:rPr lang="en-US" sz="5000" dirty="0" smtClean="0">
                <a:solidFill>
                  <a:srgbClr val="FF0000"/>
                </a:solidFill>
              </a:rPr>
              <a:t>Processing</a:t>
            </a:r>
            <a:r>
              <a:rPr lang="en-US" sz="5000" dirty="0" smtClean="0"/>
              <a:t> of data </a:t>
            </a:r>
          </a:p>
          <a:p>
            <a:pPr marL="0" indent="0" algn="ctr">
              <a:buNone/>
            </a:pPr>
            <a:r>
              <a:rPr lang="en-US" sz="5000" dirty="0" smtClean="0"/>
              <a:t>is performed </a:t>
            </a:r>
          </a:p>
          <a:p>
            <a:pPr marL="0" indent="0" algn="ctr">
              <a:buNone/>
            </a:pPr>
            <a:r>
              <a:rPr lang="en-US" sz="5000" dirty="0" smtClean="0">
                <a:solidFill>
                  <a:srgbClr val="FF0000"/>
                </a:solidFill>
              </a:rPr>
              <a:t>far away from the data</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86</a:t>
            </a:fld>
            <a:endParaRPr lang="en-US" altLang="en-US">
              <a:solidFill>
                <a:srgbClr val="000000"/>
              </a:solidFill>
            </a:endParaRPr>
          </a:p>
        </p:txBody>
      </p:sp>
    </p:spTree>
    <p:extLst>
      <p:ext uri="{BB962C8B-B14F-4D97-AF65-F5344CB8AC3E}">
        <p14:creationId xmlns:p14="http://schemas.microsoft.com/office/powerpoint/2010/main" val="1483053583"/>
      </p:ext>
    </p:extLst>
  </p:cSld>
  <p:clrMapOvr>
    <a:masterClrMapping/>
  </p:clrMapOvr>
  <p:transition/>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Computing System</a:t>
            </a:r>
            <a:endParaRPr lang="en-US" dirty="0"/>
          </a:p>
        </p:txBody>
      </p:sp>
      <p:sp>
        <p:nvSpPr>
          <p:cNvPr id="3" name="Content Placeholder 2"/>
          <p:cNvSpPr>
            <a:spLocks noGrp="1"/>
          </p:cNvSpPr>
          <p:nvPr>
            <p:ph idx="1"/>
          </p:nvPr>
        </p:nvSpPr>
        <p:spPr/>
        <p:txBody>
          <a:bodyPr/>
          <a:lstStyle/>
          <a:p>
            <a:r>
              <a:rPr lang="en-US" dirty="0" smtClean="0"/>
              <a:t>Three key components</a:t>
            </a:r>
          </a:p>
          <a:p>
            <a:r>
              <a:rPr lang="en-US" dirty="0" smtClean="0">
                <a:solidFill>
                  <a:srgbClr val="0000FF"/>
                </a:solidFill>
              </a:rPr>
              <a:t>Computation </a:t>
            </a:r>
            <a:endParaRPr lang="en-US" dirty="0">
              <a:solidFill>
                <a:srgbClr val="0000FF"/>
              </a:solidFill>
            </a:endParaRPr>
          </a:p>
          <a:p>
            <a:r>
              <a:rPr lang="en-US" dirty="0" smtClean="0">
                <a:solidFill>
                  <a:srgbClr val="0000FF"/>
                </a:solidFill>
              </a:rPr>
              <a:t>Communication</a:t>
            </a:r>
            <a:endParaRPr lang="en-US" dirty="0">
              <a:solidFill>
                <a:srgbClr val="0000FF"/>
              </a:solidFill>
            </a:endParaRPr>
          </a:p>
          <a:p>
            <a:r>
              <a:rPr lang="en-US" dirty="0" smtClean="0">
                <a:solidFill>
                  <a:srgbClr val="0000FF"/>
                </a:solidFill>
              </a:rPr>
              <a:t>Storage/memory</a:t>
            </a:r>
            <a:endParaRPr lang="en-US" dirty="0">
              <a:solidFill>
                <a:srgbClr val="0000FF"/>
              </a:solidFill>
            </a:endParaRP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87</a:t>
            </a:fld>
            <a:endParaRPr lang="en-US"/>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3429000"/>
            <a:ext cx="7226300" cy="330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Rectangle 8"/>
          <p:cNvSpPr/>
          <p:nvPr/>
        </p:nvSpPr>
        <p:spPr>
          <a:xfrm>
            <a:off x="3798168" y="2852936"/>
            <a:ext cx="8334672" cy="523220"/>
          </a:xfrm>
          <a:prstGeom prst="rect">
            <a:avLst/>
          </a:prstGeom>
        </p:spPr>
        <p:txBody>
          <a:bodyPr wrap="square">
            <a:spAutoFit/>
          </a:bodyPr>
          <a:lstStyle/>
          <a:p>
            <a:r>
              <a:rPr lang="en-US" sz="1400" dirty="0">
                <a:solidFill>
                  <a:srgbClr val="000000"/>
                </a:solidFill>
              </a:rPr>
              <a:t>Burks, Goldstein, von Neumann, “</a:t>
            </a:r>
            <a:r>
              <a:rPr lang="en-US" sz="1400" dirty="0">
                <a:solidFill>
                  <a:srgbClr val="0000FF"/>
                </a:solidFill>
              </a:rPr>
              <a:t>Preliminary discussion of the</a:t>
            </a:r>
          </a:p>
          <a:p>
            <a:r>
              <a:rPr lang="en-US" sz="1400" dirty="0">
                <a:solidFill>
                  <a:srgbClr val="0000FF"/>
                </a:solidFill>
              </a:rPr>
              <a:t>logical design of an electronic computing instrument</a:t>
            </a:r>
            <a:r>
              <a:rPr lang="en-US" sz="1400" dirty="0">
                <a:solidFill>
                  <a:srgbClr val="000000"/>
                </a:solidFill>
              </a:rPr>
              <a:t>,” 1946.</a:t>
            </a:r>
          </a:p>
        </p:txBody>
      </p:sp>
      <p:pic>
        <p:nvPicPr>
          <p:cNvPr id="6" name="Picture 5"/>
          <p:cNvPicPr>
            <a:picLocks noChangeAspect="1"/>
          </p:cNvPicPr>
          <p:nvPr/>
        </p:nvPicPr>
        <p:blipFill>
          <a:blip r:embed="rId3"/>
          <a:stretch>
            <a:fillRect/>
          </a:stretch>
        </p:blipFill>
        <p:spPr>
          <a:xfrm>
            <a:off x="5148063" y="152400"/>
            <a:ext cx="3255263" cy="2554836"/>
          </a:xfrm>
          <a:prstGeom prst="rect">
            <a:avLst/>
          </a:prstGeom>
        </p:spPr>
      </p:pic>
      <p:sp>
        <p:nvSpPr>
          <p:cNvPr id="8" name="TextBox 7"/>
          <p:cNvSpPr txBox="1"/>
          <p:nvPr/>
        </p:nvSpPr>
        <p:spPr>
          <a:xfrm>
            <a:off x="103846" y="6630115"/>
            <a:ext cx="5666936" cy="246221"/>
          </a:xfrm>
          <a:prstGeom prst="rect">
            <a:avLst/>
          </a:prstGeom>
          <a:noFill/>
        </p:spPr>
        <p:txBody>
          <a:bodyPr wrap="none" rtlCol="0">
            <a:spAutoFit/>
          </a:bodyPr>
          <a:lstStyle/>
          <a:p>
            <a:r>
              <a:rPr lang="en-US" sz="1000" dirty="0">
                <a:solidFill>
                  <a:srgbClr val="000000"/>
                </a:solidFill>
              </a:rPr>
              <a:t>Image source: https://lbsitbytes2010.wordpress.com/2013/03/29/john-von-neumann-roll-no-15/</a:t>
            </a:r>
          </a:p>
        </p:txBody>
      </p:sp>
    </p:spTree>
    <p:extLst>
      <p:ext uri="{BB962C8B-B14F-4D97-AF65-F5344CB8AC3E}">
        <p14:creationId xmlns:p14="http://schemas.microsoft.com/office/powerpoint/2010/main" val="20024686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Computing System</a:t>
            </a:r>
            <a:endParaRPr lang="en-US" dirty="0"/>
          </a:p>
        </p:txBody>
      </p:sp>
      <p:sp>
        <p:nvSpPr>
          <p:cNvPr id="3" name="Content Placeholder 2"/>
          <p:cNvSpPr>
            <a:spLocks noGrp="1"/>
          </p:cNvSpPr>
          <p:nvPr>
            <p:ph idx="1"/>
          </p:nvPr>
        </p:nvSpPr>
        <p:spPr/>
        <p:txBody>
          <a:bodyPr/>
          <a:lstStyle/>
          <a:p>
            <a:r>
              <a:rPr lang="en-US" dirty="0" smtClean="0"/>
              <a:t>Three key components</a:t>
            </a:r>
          </a:p>
          <a:p>
            <a:r>
              <a:rPr lang="en-US" dirty="0" smtClean="0">
                <a:solidFill>
                  <a:srgbClr val="0000FF"/>
                </a:solidFill>
              </a:rPr>
              <a:t>Computation </a:t>
            </a:r>
            <a:endParaRPr lang="en-US" dirty="0">
              <a:solidFill>
                <a:srgbClr val="0000FF"/>
              </a:solidFill>
            </a:endParaRPr>
          </a:p>
          <a:p>
            <a:r>
              <a:rPr lang="en-US" dirty="0" smtClean="0">
                <a:solidFill>
                  <a:srgbClr val="0000FF"/>
                </a:solidFill>
              </a:rPr>
              <a:t>Communication</a:t>
            </a:r>
            <a:endParaRPr lang="en-US" dirty="0">
              <a:solidFill>
                <a:srgbClr val="0000FF"/>
              </a:solidFill>
            </a:endParaRPr>
          </a:p>
          <a:p>
            <a:r>
              <a:rPr lang="en-US" dirty="0" smtClean="0">
                <a:solidFill>
                  <a:srgbClr val="0000FF"/>
                </a:solidFill>
              </a:rPr>
              <a:t>Storage/memory</a:t>
            </a:r>
            <a:endParaRPr lang="en-US" dirty="0">
              <a:solidFill>
                <a:srgbClr val="0000FF"/>
              </a:solidFill>
            </a:endParaRP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88</a:t>
            </a:fld>
            <a:endParaRPr lang="en-US"/>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3429000"/>
            <a:ext cx="7226300" cy="330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Content Placeholder 6" descr="barcelona-die-photo-colo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619672" y="3861048"/>
            <a:ext cx="1312168" cy="12799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 name="Picture 6"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3491880" y="5733256"/>
            <a:ext cx="2304256" cy="549297"/>
          </a:xfrm>
          <a:prstGeom prst="rect">
            <a:avLst/>
          </a:prstGeom>
        </p:spPr>
      </p:pic>
      <p:pic>
        <p:nvPicPr>
          <p:cNvPr id="8" name="Picture 23" descr="http://i.ehow.com/images/a04/ac/qb/format-hard-drive-xp-800X800.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0433856">
            <a:off x="6233024" y="4297936"/>
            <a:ext cx="2124075" cy="212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Rectangle 8"/>
          <p:cNvSpPr/>
          <p:nvPr/>
        </p:nvSpPr>
        <p:spPr>
          <a:xfrm>
            <a:off x="3798168" y="2852936"/>
            <a:ext cx="8334672" cy="523220"/>
          </a:xfrm>
          <a:prstGeom prst="rect">
            <a:avLst/>
          </a:prstGeom>
        </p:spPr>
        <p:txBody>
          <a:bodyPr wrap="square">
            <a:spAutoFit/>
          </a:bodyPr>
          <a:lstStyle/>
          <a:p>
            <a:r>
              <a:rPr lang="en-US" sz="1400" dirty="0">
                <a:solidFill>
                  <a:srgbClr val="000000"/>
                </a:solidFill>
              </a:rPr>
              <a:t>Burks, Goldstein, von Neumann, “</a:t>
            </a:r>
            <a:r>
              <a:rPr lang="en-US" sz="1400" dirty="0">
                <a:solidFill>
                  <a:srgbClr val="0000FF"/>
                </a:solidFill>
              </a:rPr>
              <a:t>Preliminary discussion of the</a:t>
            </a:r>
          </a:p>
          <a:p>
            <a:r>
              <a:rPr lang="en-US" sz="1400" dirty="0">
                <a:solidFill>
                  <a:srgbClr val="0000FF"/>
                </a:solidFill>
              </a:rPr>
              <a:t>logical design of an electronic computing instrument</a:t>
            </a:r>
            <a:r>
              <a:rPr lang="en-US" sz="1400" dirty="0">
                <a:solidFill>
                  <a:srgbClr val="000000"/>
                </a:solidFill>
              </a:rPr>
              <a:t>,” 1946.</a:t>
            </a:r>
          </a:p>
        </p:txBody>
      </p:sp>
      <p:pic>
        <p:nvPicPr>
          <p:cNvPr id="11" name="Picture 10"/>
          <p:cNvPicPr>
            <a:picLocks noChangeAspect="1"/>
          </p:cNvPicPr>
          <p:nvPr/>
        </p:nvPicPr>
        <p:blipFill>
          <a:blip r:embed="rId6"/>
          <a:stretch>
            <a:fillRect/>
          </a:stretch>
        </p:blipFill>
        <p:spPr>
          <a:xfrm>
            <a:off x="5148063" y="152400"/>
            <a:ext cx="3255263" cy="2554836"/>
          </a:xfrm>
          <a:prstGeom prst="rect">
            <a:avLst/>
          </a:prstGeom>
        </p:spPr>
      </p:pic>
      <p:sp>
        <p:nvSpPr>
          <p:cNvPr id="12" name="TextBox 11"/>
          <p:cNvSpPr txBox="1"/>
          <p:nvPr/>
        </p:nvSpPr>
        <p:spPr>
          <a:xfrm>
            <a:off x="103846" y="6630115"/>
            <a:ext cx="5666936" cy="246221"/>
          </a:xfrm>
          <a:prstGeom prst="rect">
            <a:avLst/>
          </a:prstGeom>
          <a:noFill/>
        </p:spPr>
        <p:txBody>
          <a:bodyPr wrap="none" rtlCol="0">
            <a:spAutoFit/>
          </a:bodyPr>
          <a:lstStyle/>
          <a:p>
            <a:r>
              <a:rPr lang="en-US" sz="1000" dirty="0">
                <a:solidFill>
                  <a:srgbClr val="000000"/>
                </a:solidFill>
              </a:rPr>
              <a:t>Image source: https://lbsitbytes2010.wordpress.com/2013/03/29/john-von-neumann-roll-no-15/</a:t>
            </a:r>
          </a:p>
        </p:txBody>
      </p:sp>
    </p:spTree>
    <p:extLst>
      <p:ext uri="{BB962C8B-B14F-4D97-AF65-F5344CB8AC3E}">
        <p14:creationId xmlns:p14="http://schemas.microsoft.com/office/powerpoint/2010/main" val="126246100"/>
      </p:ext>
    </p:extLst>
  </p:cSld>
  <p:clrMapOvr>
    <a:masterClrMapping/>
  </p:clrMapOvr>
  <p:transition/>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Today’s Computing Systems</a:t>
            </a:r>
            <a:endParaRPr lang="en-US" dirty="0"/>
          </a:p>
        </p:txBody>
      </p:sp>
      <p:sp>
        <p:nvSpPr>
          <p:cNvPr id="3" name="Content Placeholder 2"/>
          <p:cNvSpPr>
            <a:spLocks noGrp="1"/>
          </p:cNvSpPr>
          <p:nvPr>
            <p:ph idx="1"/>
          </p:nvPr>
        </p:nvSpPr>
        <p:spPr>
          <a:xfrm>
            <a:off x="228600" y="997527"/>
            <a:ext cx="8915400" cy="5193723"/>
          </a:xfrm>
        </p:spPr>
        <p:txBody>
          <a:bodyPr/>
          <a:lstStyle/>
          <a:p>
            <a:r>
              <a:rPr lang="en-US" dirty="0" smtClean="0"/>
              <a:t>Are overwhelmingly processor centric</a:t>
            </a:r>
            <a:endParaRPr lang="en-US" dirty="0"/>
          </a:p>
          <a:p>
            <a:r>
              <a:rPr lang="en-US" dirty="0">
                <a:solidFill>
                  <a:srgbClr val="FF0000"/>
                </a:solidFill>
              </a:rPr>
              <a:t>All data processed in the processor </a:t>
            </a:r>
            <a:r>
              <a:rPr lang="en-US" dirty="0">
                <a:sym typeface="Wingdings"/>
              </a:rPr>
              <a:t> at great system cost</a:t>
            </a:r>
            <a:endParaRPr lang="en-US" dirty="0"/>
          </a:p>
          <a:p>
            <a:r>
              <a:rPr lang="en-US" dirty="0" smtClean="0"/>
              <a:t>Processor is heavily optimized and is considered the master</a:t>
            </a:r>
          </a:p>
          <a:p>
            <a:r>
              <a:rPr lang="en-US" dirty="0" smtClean="0">
                <a:solidFill>
                  <a:srgbClr val="FF0000"/>
                </a:solidFill>
              </a:rPr>
              <a:t>Data storage units are dumb </a:t>
            </a:r>
            <a:r>
              <a:rPr lang="en-US" dirty="0" smtClean="0"/>
              <a:t>and are largely </a:t>
            </a:r>
            <a:r>
              <a:rPr lang="en-US" dirty="0" err="1" smtClean="0"/>
              <a:t>unoptimized</a:t>
            </a:r>
            <a:r>
              <a:rPr lang="en-US" dirty="0" smtClean="0"/>
              <a:t> (except for some that are on the processor die)</a:t>
            </a:r>
          </a:p>
          <a:p>
            <a:endParaRPr lang="en-US" dirty="0"/>
          </a:p>
          <a:p>
            <a:endParaRPr lang="en-US" dirty="0" smtClean="0"/>
          </a:p>
          <a:p>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89</a:t>
            </a:fld>
            <a:endParaRPr lang="en-US"/>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3583384"/>
            <a:ext cx="6669360" cy="3047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AutoShape 25"/>
          <p:cNvSpPr>
            <a:spLocks noChangeArrowheads="1"/>
          </p:cNvSpPr>
          <p:nvPr/>
        </p:nvSpPr>
        <p:spPr bwMode="auto">
          <a:xfrm>
            <a:off x="1331640" y="3933056"/>
            <a:ext cx="1800200" cy="1224136"/>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Tree>
    <p:extLst>
      <p:ext uri="{BB962C8B-B14F-4D97-AF65-F5344CB8AC3E}">
        <p14:creationId xmlns:p14="http://schemas.microsoft.com/office/powerpoint/2010/main" val="12579102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p:cNvSpPr>
            <a:spLocks noGrp="1"/>
          </p:cNvSpPr>
          <p:nvPr>
            <p:ph type="title"/>
          </p:nvPr>
        </p:nvSpPr>
        <p:spPr/>
        <p:txBody>
          <a:bodyPr/>
          <a:lstStyle/>
          <a:p>
            <a:r>
              <a:rPr lang="en-US" dirty="0" smtClean="0">
                <a:latin typeface="Garamond" charset="0"/>
                <a:ea typeface="ＭＳ Ｐゴシック" charset="0"/>
                <a:cs typeface="ＭＳ Ｐゴシック" charset="0"/>
              </a:rPr>
              <a:t>Example: The </a:t>
            </a:r>
            <a:r>
              <a:rPr lang="en-US" dirty="0">
                <a:latin typeface="Garamond" charset="0"/>
                <a:ea typeface="ＭＳ Ｐゴシック" charset="0"/>
                <a:cs typeface="ＭＳ Ｐゴシック" charset="0"/>
              </a:rPr>
              <a:t>Memory Capacity Gap</a:t>
            </a:r>
          </a:p>
        </p:txBody>
      </p:sp>
      <p:sp>
        <p:nvSpPr>
          <p:cNvPr id="25603" name="Content Placeholder 2"/>
          <p:cNvSpPr>
            <a:spLocks noGrp="1"/>
          </p:cNvSpPr>
          <p:nvPr>
            <p:ph idx="1"/>
          </p:nvPr>
        </p:nvSpPr>
        <p:spPr>
          <a:xfrm>
            <a:off x="228600" y="996950"/>
            <a:ext cx="89154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endParaRPr lang="en-US" sz="1600" dirty="0" smtClean="0">
              <a:solidFill>
                <a:srgbClr val="0000FF"/>
              </a:solidFill>
              <a:latin typeface="Tahoma" charset="0"/>
              <a:ea typeface="ＭＳ Ｐゴシック" charset="0"/>
              <a:cs typeface="ＭＳ Ｐゴシック" charset="0"/>
            </a:endParaRPr>
          </a:p>
          <a:p>
            <a:r>
              <a:rPr lang="en-US" sz="2100" i="1" dirty="0" smtClean="0">
                <a:solidFill>
                  <a:srgbClr val="0000FF"/>
                </a:solidFill>
                <a:latin typeface="Tahoma" charset="0"/>
                <a:ea typeface="ＭＳ Ｐゴシック" charset="0"/>
                <a:cs typeface="ＭＳ Ｐゴシック" charset="0"/>
              </a:rPr>
              <a:t>Memory </a:t>
            </a:r>
            <a:r>
              <a:rPr lang="en-US" sz="2100" i="1" dirty="0">
                <a:solidFill>
                  <a:srgbClr val="0000FF"/>
                </a:solidFill>
                <a:latin typeface="Tahoma" charset="0"/>
                <a:ea typeface="ＭＳ Ｐゴシック" charset="0"/>
                <a:cs typeface="ＭＳ Ｐゴシック" charset="0"/>
              </a:rPr>
              <a:t>capacity per core </a:t>
            </a:r>
            <a:r>
              <a:rPr lang="en-US" sz="2100" dirty="0">
                <a:solidFill>
                  <a:srgbClr val="0000FF"/>
                </a:solidFill>
                <a:latin typeface="Tahoma" charset="0"/>
                <a:ea typeface="ＭＳ Ｐゴシック" charset="0"/>
                <a:cs typeface="ＭＳ Ｐゴシック" charset="0"/>
              </a:rPr>
              <a:t>expected to drop by 30% every two years</a:t>
            </a:r>
          </a:p>
          <a:p>
            <a:r>
              <a:rPr lang="en-US" sz="2100" dirty="0">
                <a:solidFill>
                  <a:srgbClr val="0000FF"/>
                </a:solidFill>
                <a:latin typeface="Tahoma" charset="0"/>
                <a:ea typeface="ＭＳ Ｐゴシック" charset="0"/>
                <a:cs typeface="ＭＳ Ｐゴシック" charset="0"/>
              </a:rPr>
              <a:t>T</a:t>
            </a:r>
            <a:r>
              <a:rPr lang="en-US" sz="2100" dirty="0" smtClean="0">
                <a:solidFill>
                  <a:srgbClr val="0000FF"/>
                </a:solidFill>
                <a:latin typeface="Tahoma" charset="0"/>
                <a:ea typeface="ＭＳ Ｐゴシック" charset="0"/>
                <a:cs typeface="ＭＳ Ｐゴシック" charset="0"/>
              </a:rPr>
              <a:t>rends worse for </a:t>
            </a:r>
            <a:r>
              <a:rPr lang="en-US" sz="2100" i="1" dirty="0" smtClean="0">
                <a:solidFill>
                  <a:srgbClr val="0000FF"/>
                </a:solidFill>
                <a:latin typeface="Tahoma" charset="0"/>
                <a:ea typeface="ＭＳ Ｐゴシック" charset="0"/>
                <a:cs typeface="ＭＳ Ｐゴシック" charset="0"/>
              </a:rPr>
              <a:t>memory bandwidth per core</a:t>
            </a:r>
            <a:r>
              <a:rPr lang="en-US" sz="2100" dirty="0" smtClean="0">
                <a:solidFill>
                  <a:srgbClr val="0000FF"/>
                </a:solidFill>
                <a:latin typeface="Tahoma" charset="0"/>
                <a:ea typeface="ＭＳ Ｐゴシック" charset="0"/>
                <a:cs typeface="ＭＳ Ｐゴシック" charset="0"/>
              </a:rPr>
              <a:t>!</a:t>
            </a:r>
            <a:endParaRPr lang="en-US" sz="2100" dirty="0">
              <a:solidFill>
                <a:srgbClr val="0000FF"/>
              </a:solidFill>
              <a:latin typeface="Tahoma" charset="0"/>
              <a:ea typeface="ＭＳ Ｐゴシック" charset="0"/>
              <a:cs typeface="ＭＳ Ｐゴシック" charset="0"/>
            </a:endParaRPr>
          </a:p>
        </p:txBody>
      </p:sp>
      <p:sp>
        <p:nvSpPr>
          <p:cNvPr id="25604"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21E14D88-6476-D942-BCE2-3889B3643052}" type="slidenum">
              <a:rPr lang="en-US" sz="1600">
                <a:solidFill>
                  <a:srgbClr val="000000"/>
                </a:solidFill>
                <a:latin typeface="Garamond" charset="0"/>
              </a:rPr>
              <a:pPr eaLnBrk="1" hangingPunct="1"/>
              <a:t>9</a:t>
            </a:fld>
            <a:endParaRPr lang="en-US" sz="1600">
              <a:solidFill>
                <a:srgbClr val="000000"/>
              </a:solidFill>
              <a:latin typeface="Garamond" charset="0"/>
            </a:endParaRPr>
          </a:p>
        </p:txBody>
      </p:sp>
      <p:pic>
        <p:nvPicPr>
          <p:cNvPr id="25605" name="Picture 8" descr="9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19250" y="1700808"/>
            <a:ext cx="5857875" cy="353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25606" name="Text Box 9" descr="90%"/>
          <p:cNvSpPr txBox="1">
            <a:spLocks noChangeArrowheads="1"/>
          </p:cNvSpPr>
          <p:nvPr/>
        </p:nvSpPr>
        <p:spPr bwMode="auto">
          <a:xfrm>
            <a:off x="1692275" y="980728"/>
            <a:ext cx="6064250" cy="741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2200" dirty="0" smtClean="0">
                <a:solidFill>
                  <a:srgbClr val="000000"/>
                </a:solidFill>
              </a:rPr>
              <a:t>Core count doubling ~ every 2 years </a:t>
            </a:r>
          </a:p>
          <a:p>
            <a:pPr eaLnBrk="1" fontAlgn="base" hangingPunct="1">
              <a:spcBef>
                <a:spcPct val="0"/>
              </a:spcBef>
              <a:spcAft>
                <a:spcPct val="0"/>
              </a:spcAft>
            </a:pPr>
            <a:r>
              <a:rPr lang="en-US" sz="2200" dirty="0" smtClean="0">
                <a:solidFill>
                  <a:srgbClr val="000000"/>
                </a:solidFill>
              </a:rPr>
              <a:t>DRAM DIMM capacity doubling ~ every 3 years</a:t>
            </a:r>
          </a:p>
        </p:txBody>
      </p:sp>
      <p:sp>
        <p:nvSpPr>
          <p:cNvPr id="2" name="TextBox 1"/>
          <p:cNvSpPr txBox="1"/>
          <p:nvPr/>
        </p:nvSpPr>
        <p:spPr>
          <a:xfrm>
            <a:off x="5218569" y="1916832"/>
            <a:ext cx="2089735" cy="338554"/>
          </a:xfrm>
          <a:prstGeom prst="rect">
            <a:avLst/>
          </a:prstGeom>
          <a:noFill/>
        </p:spPr>
        <p:txBody>
          <a:bodyPr wrap="none" rtlCol="0">
            <a:spAutoFit/>
          </a:bodyPr>
          <a:lstStyle/>
          <a:p>
            <a:r>
              <a:rPr lang="en-US" sz="1600" dirty="0" smtClean="0">
                <a:solidFill>
                  <a:srgbClr val="000000"/>
                </a:solidFill>
                <a:latin typeface="Tahoma"/>
              </a:rPr>
              <a:t>Lim et al., ISCA 2009</a:t>
            </a:r>
            <a:endParaRPr lang="en-US" sz="1600" dirty="0">
              <a:solidFill>
                <a:srgbClr val="000000"/>
              </a:solidFill>
              <a:latin typeface="Tahoma"/>
            </a:endParaRPr>
          </a:p>
        </p:txBody>
      </p:sp>
    </p:spTree>
    <p:extLst>
      <p:ext uri="{BB962C8B-B14F-4D97-AF65-F5344CB8AC3E}">
        <p14:creationId xmlns:p14="http://schemas.microsoft.com/office/powerpoint/2010/main" val="2775275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560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Yet …</a:t>
            </a:r>
            <a:endParaRPr lang="en-US" dirty="0"/>
          </a:p>
        </p:txBody>
      </p:sp>
      <p:sp>
        <p:nvSpPr>
          <p:cNvPr id="3" name="Content Placeholder 2"/>
          <p:cNvSpPr>
            <a:spLocks noGrp="1"/>
          </p:cNvSpPr>
          <p:nvPr>
            <p:ph idx="1"/>
          </p:nvPr>
        </p:nvSpPr>
        <p:spPr>
          <a:xfrm>
            <a:off x="228600" y="997527"/>
            <a:ext cx="8915400" cy="5193723"/>
          </a:xfrm>
        </p:spPr>
        <p:txBody>
          <a:bodyPr/>
          <a:lstStyle/>
          <a:p>
            <a:r>
              <a:rPr lang="en-US" dirty="0" smtClean="0"/>
              <a:t>“</a:t>
            </a:r>
            <a:r>
              <a:rPr lang="en-US" sz="2800" b="1" dirty="0" smtClean="0">
                <a:solidFill>
                  <a:srgbClr val="0000FF"/>
                </a:solidFill>
              </a:rPr>
              <a:t>It</a:t>
            </a:r>
            <a:r>
              <a:rPr lang="fr-FR" sz="2800" b="1" dirty="0" smtClean="0">
                <a:solidFill>
                  <a:srgbClr val="0000FF"/>
                </a:solidFill>
              </a:rPr>
              <a:t>’</a:t>
            </a:r>
            <a:r>
              <a:rPr lang="en-US" sz="2800" b="1" dirty="0" smtClean="0">
                <a:solidFill>
                  <a:srgbClr val="0000FF"/>
                </a:solidFill>
              </a:rPr>
              <a:t>s the Memory, Stupid!</a:t>
            </a:r>
            <a:r>
              <a:rPr lang="en-US" dirty="0" smtClean="0"/>
              <a:t>” (Richard Sites, MPR, 1996)</a:t>
            </a:r>
            <a:endParaRPr lang="en-US" dirty="0"/>
          </a:p>
        </p:txBody>
      </p:sp>
      <p:pic>
        <p:nvPicPr>
          <p:cNvPr id="10" name="Picture 9"/>
          <p:cNvPicPr>
            <a:picLocks noChangeAspect="1"/>
          </p:cNvPicPr>
          <p:nvPr/>
        </p:nvPicPr>
        <p:blipFill>
          <a:blip r:embed="rId2"/>
          <a:stretch>
            <a:fillRect/>
          </a:stretch>
        </p:blipFill>
        <p:spPr>
          <a:xfrm>
            <a:off x="203200" y="1606128"/>
            <a:ext cx="8724900" cy="4775200"/>
          </a:xfrm>
          <a:prstGeom prst="rect">
            <a:avLst/>
          </a:prstGeom>
        </p:spPr>
      </p:pic>
      <p:sp>
        <p:nvSpPr>
          <p:cNvPr id="6" name="AutoShape 25"/>
          <p:cNvSpPr>
            <a:spLocks noChangeArrowheads="1"/>
          </p:cNvSpPr>
          <p:nvPr/>
        </p:nvSpPr>
        <p:spPr bwMode="auto">
          <a:xfrm>
            <a:off x="2123728" y="3573016"/>
            <a:ext cx="2016224" cy="2304256"/>
          </a:xfrm>
          <a:prstGeom prst="roundRect">
            <a:avLst>
              <a:gd name="adj" fmla="val 16667"/>
            </a:avLst>
          </a:prstGeom>
          <a:noFill/>
          <a:ln w="88900">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8" name="TextBox 7"/>
          <p:cNvSpPr txBox="1"/>
          <p:nvPr/>
        </p:nvSpPr>
        <p:spPr>
          <a:xfrm>
            <a:off x="107504" y="6496146"/>
            <a:ext cx="8871173" cy="284693"/>
          </a:xfrm>
          <a:prstGeom prst="rect">
            <a:avLst/>
          </a:prstGeom>
          <a:noFill/>
        </p:spPr>
        <p:txBody>
          <a:bodyPr wrap="none" rtlCol="0">
            <a:spAutoFit/>
          </a:bodyPr>
          <a:lstStyle/>
          <a:p>
            <a:r>
              <a:rPr lang="en-US" sz="1250" dirty="0" smtClean="0">
                <a:solidFill>
                  <a:srgbClr val="000000"/>
                </a:solidFill>
              </a:rPr>
              <a:t>Mutlu+</a:t>
            </a:r>
            <a:r>
              <a:rPr lang="en-US" sz="1250" dirty="0">
                <a:solidFill>
                  <a:srgbClr val="000000"/>
                </a:solidFill>
              </a:rPr>
              <a:t>, </a:t>
            </a:r>
            <a:r>
              <a:rPr lang="en-US" sz="1250" dirty="0" smtClean="0">
                <a:solidFill>
                  <a:srgbClr val="000000"/>
                </a:solidFill>
              </a:rPr>
              <a:t>“</a:t>
            </a:r>
            <a:r>
              <a:rPr lang="en-US" sz="1250" dirty="0" smtClean="0">
                <a:solidFill>
                  <a:srgbClr val="0000FF"/>
                </a:solidFill>
              </a:rPr>
              <a:t>Runahead Execution: An Alternative to Very Large Instruction Windows for Out-of-Order Processors</a:t>
            </a:r>
            <a:r>
              <a:rPr lang="en-US" sz="1250" dirty="0" smtClean="0">
                <a:solidFill>
                  <a:srgbClr val="000000"/>
                </a:solidFill>
              </a:rPr>
              <a:t>,” HPCA 2003.</a:t>
            </a:r>
            <a:endParaRPr lang="en-US" sz="1250" dirty="0">
              <a:solidFill>
                <a:srgbClr val="000000"/>
              </a:solidFill>
            </a:endParaRPr>
          </a:p>
        </p:txBody>
      </p:sp>
    </p:spTree>
    <p:extLst>
      <p:ext uri="{BB962C8B-B14F-4D97-AF65-F5344CB8AC3E}">
        <p14:creationId xmlns:p14="http://schemas.microsoft.com/office/powerpoint/2010/main" val="10576231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Perils of Processor-Centric Design</a:t>
            </a:r>
            <a:endParaRPr lang="en-US" dirty="0"/>
          </a:p>
        </p:txBody>
      </p:sp>
      <p:sp>
        <p:nvSpPr>
          <p:cNvPr id="3" name="Content Placeholder 2"/>
          <p:cNvSpPr>
            <a:spLocks noGrp="1"/>
          </p:cNvSpPr>
          <p:nvPr>
            <p:ph idx="1"/>
          </p:nvPr>
        </p:nvSpPr>
        <p:spPr>
          <a:xfrm>
            <a:off x="228600" y="683549"/>
            <a:ext cx="8915400" cy="5193723"/>
          </a:xfrm>
        </p:spPr>
        <p:txBody>
          <a:bodyPr/>
          <a:lstStyle/>
          <a:p>
            <a:endParaRPr lang="en-US" dirty="0" smtClean="0">
              <a:solidFill>
                <a:srgbClr val="FF0000"/>
              </a:solidFill>
            </a:endParaRPr>
          </a:p>
          <a:p>
            <a:r>
              <a:rPr lang="en-US" dirty="0" smtClean="0">
                <a:solidFill>
                  <a:srgbClr val="FF0000"/>
                </a:solidFill>
              </a:rPr>
              <a:t>Grossly-imbalanced systems</a:t>
            </a:r>
          </a:p>
          <a:p>
            <a:pPr lvl="1"/>
            <a:r>
              <a:rPr lang="en-US" dirty="0" smtClean="0"/>
              <a:t>Processing done only in </a:t>
            </a:r>
            <a:r>
              <a:rPr lang="en-US" b="1" dirty="0" smtClean="0"/>
              <a:t>one</a:t>
            </a:r>
            <a:r>
              <a:rPr lang="en-US" dirty="0" smtClean="0"/>
              <a:t> </a:t>
            </a:r>
            <a:r>
              <a:rPr lang="en-US" b="1" dirty="0" smtClean="0"/>
              <a:t>place</a:t>
            </a:r>
          </a:p>
          <a:p>
            <a:pPr lvl="1"/>
            <a:r>
              <a:rPr lang="en-US" dirty="0" smtClean="0"/>
              <a:t>Everything else just stores and moves data: </a:t>
            </a:r>
            <a:r>
              <a:rPr lang="en-US" b="1" dirty="0" smtClean="0"/>
              <a:t>data moves a lot</a:t>
            </a:r>
          </a:p>
          <a:p>
            <a:pPr marL="344487" lvl="1" indent="0">
              <a:buNone/>
            </a:pPr>
            <a:r>
              <a:rPr lang="en-US" dirty="0" smtClean="0">
                <a:solidFill>
                  <a:srgbClr val="0000FF"/>
                </a:solidFill>
                <a:sym typeface="Wingdings"/>
              </a:rPr>
              <a:t> Energy inefficient </a:t>
            </a:r>
          </a:p>
          <a:p>
            <a:pPr marL="344487" lvl="1" indent="0">
              <a:buNone/>
            </a:pPr>
            <a:r>
              <a:rPr lang="en-US" dirty="0" smtClean="0">
                <a:solidFill>
                  <a:srgbClr val="0000FF"/>
                </a:solidFill>
                <a:sym typeface="Wingdings"/>
              </a:rPr>
              <a:t> Low performance</a:t>
            </a:r>
          </a:p>
          <a:p>
            <a:pPr marL="344487" lvl="1" indent="0">
              <a:buNone/>
            </a:pPr>
            <a:r>
              <a:rPr lang="en-US" dirty="0" smtClean="0">
                <a:solidFill>
                  <a:srgbClr val="0000FF"/>
                </a:solidFill>
                <a:sym typeface="Wingdings"/>
              </a:rPr>
              <a:t> Complex</a:t>
            </a:r>
            <a:endParaRPr lang="en-US" dirty="0" smtClean="0">
              <a:solidFill>
                <a:srgbClr val="0000FF"/>
              </a:solidFill>
            </a:endParaRPr>
          </a:p>
          <a:p>
            <a:pPr marL="0" indent="0">
              <a:buNone/>
            </a:pPr>
            <a:endParaRPr lang="en-US" dirty="0" smtClean="0">
              <a:solidFill>
                <a:srgbClr val="FF0000"/>
              </a:solidFill>
            </a:endParaRPr>
          </a:p>
          <a:p>
            <a:r>
              <a:rPr lang="en-US" dirty="0" smtClean="0">
                <a:solidFill>
                  <a:srgbClr val="FF0000"/>
                </a:solidFill>
              </a:rPr>
              <a:t>Overly complex and bloated processor (and accelerators)</a:t>
            </a:r>
          </a:p>
          <a:p>
            <a:pPr lvl="1"/>
            <a:r>
              <a:rPr lang="en-US" dirty="0" smtClean="0"/>
              <a:t>To tolerate data access from memory</a:t>
            </a:r>
          </a:p>
          <a:p>
            <a:pPr lvl="1"/>
            <a:r>
              <a:rPr lang="en-US" dirty="0" smtClean="0"/>
              <a:t>Complex hierarchies and mechanisms </a:t>
            </a:r>
          </a:p>
          <a:p>
            <a:pPr marL="344487" lvl="1" indent="0">
              <a:buNone/>
            </a:pPr>
            <a:r>
              <a:rPr lang="en-US" dirty="0" smtClean="0">
                <a:solidFill>
                  <a:srgbClr val="0000FF"/>
                </a:solidFill>
                <a:sym typeface="Wingdings"/>
              </a:rPr>
              <a:t> Energy </a:t>
            </a:r>
            <a:r>
              <a:rPr lang="en-US" dirty="0">
                <a:solidFill>
                  <a:srgbClr val="0000FF"/>
                </a:solidFill>
                <a:sym typeface="Wingdings"/>
              </a:rPr>
              <a:t>inefficient </a:t>
            </a:r>
            <a:endParaRPr lang="en-US" dirty="0" smtClean="0">
              <a:solidFill>
                <a:srgbClr val="0000FF"/>
              </a:solidFill>
              <a:sym typeface="Wingdings"/>
            </a:endParaRPr>
          </a:p>
          <a:p>
            <a:pPr marL="344487" lvl="1" indent="0">
              <a:buNone/>
            </a:pPr>
            <a:r>
              <a:rPr lang="en-US" dirty="0" smtClean="0">
                <a:solidFill>
                  <a:srgbClr val="0000FF"/>
                </a:solidFill>
                <a:sym typeface="Wingdings"/>
              </a:rPr>
              <a:t> Low performance</a:t>
            </a:r>
          </a:p>
          <a:p>
            <a:pPr marL="344487" lvl="1" indent="0">
              <a:buNone/>
            </a:pPr>
            <a:r>
              <a:rPr lang="en-US" dirty="0" smtClean="0">
                <a:solidFill>
                  <a:srgbClr val="0000FF"/>
                </a:solidFill>
                <a:sym typeface="Wingdings"/>
              </a:rPr>
              <a:t> Complex</a:t>
            </a:r>
            <a:endParaRPr lang="en-US" dirty="0">
              <a:solidFill>
                <a:srgbClr val="0000FF"/>
              </a:solidFill>
            </a:endParaRPr>
          </a:p>
          <a:p>
            <a:pPr lvl="1"/>
            <a:endParaRPr lang="en-US" dirty="0" smtClean="0"/>
          </a:p>
          <a:p>
            <a:pPr lvl="1"/>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91</a:t>
            </a:fld>
            <a:endParaRPr lang="en-US"/>
          </a:p>
        </p:txBody>
      </p:sp>
    </p:spTree>
    <p:extLst>
      <p:ext uri="{BB962C8B-B14F-4D97-AF65-F5344CB8AC3E}">
        <p14:creationId xmlns:p14="http://schemas.microsoft.com/office/powerpoint/2010/main" val="7497492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Perils of Processor-Centric Design</a:t>
            </a:r>
          </a:p>
        </p:txBody>
      </p:sp>
      <p:sp>
        <p:nvSpPr>
          <p:cNvPr id="3" name="Content Placeholder 2"/>
          <p:cNvSpPr>
            <a:spLocks noGrp="1"/>
          </p:cNvSpPr>
          <p:nvPr>
            <p:ph idx="1"/>
          </p:nvPr>
        </p:nvSpPr>
        <p:spPr>
          <a:xfrm>
            <a:off x="228600" y="899573"/>
            <a:ext cx="8610600" cy="5193723"/>
          </a:xfrm>
        </p:spPr>
        <p:txBody>
          <a:bodyPr/>
          <a:lstStyle/>
          <a:p>
            <a:endParaRPr lang="en-US"/>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92</a:t>
            </a:fld>
            <a:endParaRPr lang="en-US"/>
          </a:p>
        </p:txBody>
      </p:sp>
      <p:pic>
        <p:nvPicPr>
          <p:cNvPr id="6" name="Picture 5" descr="many-core3.eps"/>
          <p:cNvPicPr>
            <a:picLocks noChangeAspect="1"/>
          </p:cNvPicPr>
          <p:nvPr/>
        </p:nvPicPr>
        <p:blipFill>
          <a:blip r:embed="rId2"/>
          <a:srcRect/>
          <a:stretch>
            <a:fillRect/>
          </a:stretch>
        </p:blipFill>
        <p:spPr bwMode="auto">
          <a:xfrm>
            <a:off x="0" y="954782"/>
            <a:ext cx="6146800" cy="4953000"/>
          </a:xfrm>
          <a:prstGeom prst="rect">
            <a:avLst/>
          </a:prstGeom>
          <a:noFill/>
          <a:ln w="9525">
            <a:noFill/>
            <a:miter lim="800000"/>
            <a:headEnd/>
            <a:tailEnd/>
          </a:ln>
        </p:spPr>
      </p:pic>
      <p:pic>
        <p:nvPicPr>
          <p:cNvPr id="7" name="Picture 23" descr="http://i.ehow.com/images/a04/ac/qb/format-hard-drive-xp-800X800.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433856">
            <a:off x="6691556" y="2327775"/>
            <a:ext cx="2124075" cy="212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Line 21"/>
          <p:cNvSpPr>
            <a:spLocks noChangeShapeType="1"/>
          </p:cNvSpPr>
          <p:nvPr/>
        </p:nvSpPr>
        <p:spPr bwMode="auto">
          <a:xfrm>
            <a:off x="6080368" y="3372350"/>
            <a:ext cx="1044575" cy="0"/>
          </a:xfrm>
          <a:prstGeom prst="line">
            <a:avLst/>
          </a:prstGeom>
          <a:noFill/>
          <a:ln w="38100">
            <a:solidFill>
              <a:srgbClr val="993300"/>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5" name="TextBox 4"/>
          <p:cNvSpPr txBox="1"/>
          <p:nvPr/>
        </p:nvSpPr>
        <p:spPr>
          <a:xfrm>
            <a:off x="611560" y="6021288"/>
            <a:ext cx="7811954" cy="400110"/>
          </a:xfrm>
          <a:prstGeom prst="rect">
            <a:avLst/>
          </a:prstGeom>
          <a:noFill/>
        </p:spPr>
        <p:txBody>
          <a:bodyPr wrap="none" rtlCol="0">
            <a:spAutoFit/>
          </a:bodyPr>
          <a:lstStyle/>
          <a:p>
            <a:r>
              <a:rPr lang="en-US" sz="2000" b="1" dirty="0" smtClean="0">
                <a:solidFill>
                  <a:srgbClr val="FF0000"/>
                </a:solidFill>
              </a:rPr>
              <a:t>Most of the system is dedicated to storing and moving data </a:t>
            </a:r>
            <a:endParaRPr lang="en-US" sz="2000" b="1" dirty="0">
              <a:solidFill>
                <a:srgbClr val="FF0000"/>
              </a:solidFill>
            </a:endParaRPr>
          </a:p>
        </p:txBody>
      </p:sp>
    </p:spTree>
    <p:extLst>
      <p:ext uri="{BB962C8B-B14F-4D97-AF65-F5344CB8AC3E}">
        <p14:creationId xmlns:p14="http://schemas.microsoft.com/office/powerpoint/2010/main" val="1749423941"/>
      </p:ext>
    </p:extLst>
  </p:cSld>
  <p:clrMapOvr>
    <a:masterClrMapping/>
  </p:clrMapOvr>
  <p:transition/>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Title 1"/>
          <p:cNvSpPr>
            <a:spLocks noGrp="1"/>
          </p:cNvSpPr>
          <p:nvPr>
            <p:ph type="title"/>
          </p:nvPr>
        </p:nvSpPr>
        <p:spPr>
          <a:xfrm>
            <a:off x="228600" y="152400"/>
            <a:ext cx="8915400" cy="1066800"/>
          </a:xfrm>
        </p:spPr>
        <p:txBody>
          <a:bodyPr/>
          <a:lstStyle/>
          <a:p>
            <a:r>
              <a:rPr lang="en-US" dirty="0" smtClean="0">
                <a:latin typeface="Garamond" charset="0"/>
                <a:ea typeface="ＭＳ Ｐゴシック" charset="0"/>
                <a:cs typeface="ＭＳ Ｐゴシック" charset="0"/>
              </a:rPr>
              <a:t>We Do Not Want to Move Data!</a:t>
            </a:r>
            <a:endParaRPr lang="en-US" dirty="0">
              <a:latin typeface="Garamond" charset="0"/>
              <a:ea typeface="ＭＳ Ｐゴシック" charset="0"/>
              <a:cs typeface="ＭＳ Ｐゴシック" charset="0"/>
            </a:endParaRPr>
          </a:p>
        </p:txBody>
      </p:sp>
      <p:sp>
        <p:nvSpPr>
          <p:cNvPr id="270338"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378AE50-A064-BF4D-97C5-B7B9F4FAAF31}" type="slidenum">
              <a:rPr lang="en-US" sz="1600">
                <a:solidFill>
                  <a:srgbClr val="000000"/>
                </a:solidFill>
                <a:latin typeface="Garamond" charset="0"/>
              </a:rPr>
              <a:pPr eaLnBrk="1" hangingPunct="1"/>
              <a:t>93</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33400" y="1016000"/>
            <a:ext cx="8113713" cy="530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Box 5"/>
          <p:cNvSpPr txBox="1">
            <a:spLocks noChangeArrowheads="1"/>
          </p:cNvSpPr>
          <p:nvPr/>
        </p:nvSpPr>
        <p:spPr bwMode="auto">
          <a:xfrm>
            <a:off x="6826250" y="1524000"/>
            <a:ext cx="201295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400">
                <a:solidFill>
                  <a:srgbClr val="FFFFFF"/>
                </a:solidFill>
              </a:rPr>
              <a:t>Dally, HiPEAC 2015</a:t>
            </a:r>
          </a:p>
        </p:txBody>
      </p:sp>
      <p:sp>
        <p:nvSpPr>
          <p:cNvPr id="7" name="AutoShape 25"/>
          <p:cNvSpPr>
            <a:spLocks noChangeArrowheads="1"/>
          </p:cNvSpPr>
          <p:nvPr/>
        </p:nvSpPr>
        <p:spPr bwMode="auto">
          <a:xfrm>
            <a:off x="971600" y="2420888"/>
            <a:ext cx="2160240" cy="648071"/>
          </a:xfrm>
          <a:prstGeom prst="roundRect">
            <a:avLst>
              <a:gd name="adj" fmla="val 16667"/>
            </a:avLst>
          </a:prstGeom>
          <a:noFill/>
          <a:ln w="63500">
            <a:solidFill>
              <a:schemeClr val="tx2">
                <a:lumMod val="60000"/>
                <a:lumOff val="40000"/>
              </a:schemeClr>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8" name="AutoShape 25"/>
          <p:cNvSpPr>
            <a:spLocks noChangeArrowheads="1"/>
          </p:cNvSpPr>
          <p:nvPr/>
        </p:nvSpPr>
        <p:spPr bwMode="auto">
          <a:xfrm>
            <a:off x="5724128" y="2492896"/>
            <a:ext cx="2160240" cy="648071"/>
          </a:xfrm>
          <a:prstGeom prst="roundRect">
            <a:avLst>
              <a:gd name="adj" fmla="val 16667"/>
            </a:avLst>
          </a:prstGeom>
          <a:noFill/>
          <a:ln w="63500">
            <a:solidFill>
              <a:srgbClr val="FF0000"/>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3" name="TextBox 2"/>
          <p:cNvSpPr txBox="1"/>
          <p:nvPr/>
        </p:nvSpPr>
        <p:spPr>
          <a:xfrm>
            <a:off x="323528" y="4869160"/>
            <a:ext cx="8489975" cy="1323439"/>
          </a:xfrm>
          <a:prstGeom prst="rect">
            <a:avLst/>
          </a:prstGeom>
          <a:solidFill>
            <a:srgbClr val="FF6600"/>
          </a:solidFill>
          <a:ln>
            <a:solidFill>
              <a:schemeClr val="tx1"/>
            </a:solidFill>
          </a:ln>
        </p:spPr>
        <p:txBody>
          <a:bodyPr wrap="none" rtlCol="0">
            <a:spAutoFit/>
          </a:bodyPr>
          <a:lstStyle/>
          <a:p>
            <a:pPr algn="ctr"/>
            <a:r>
              <a:rPr lang="en-US" sz="4000" dirty="0" smtClean="0">
                <a:solidFill>
                  <a:srgbClr val="FFFFFF"/>
                </a:solidFill>
              </a:rPr>
              <a:t>A memory access consumes ~1000X </a:t>
            </a:r>
          </a:p>
          <a:p>
            <a:pPr algn="ctr"/>
            <a:r>
              <a:rPr lang="en-US" sz="4000" dirty="0" smtClean="0">
                <a:solidFill>
                  <a:srgbClr val="FFFFFF"/>
                </a:solidFill>
              </a:rPr>
              <a:t>the energy of a complex addition </a:t>
            </a:r>
            <a:endParaRPr lang="en-US" sz="4000" dirty="0">
              <a:solidFill>
                <a:srgbClr val="FFFFFF"/>
              </a:solidFill>
            </a:endParaRPr>
          </a:p>
        </p:txBody>
      </p:sp>
    </p:spTree>
    <p:extLst>
      <p:ext uri="{BB962C8B-B14F-4D97-AF65-F5344CB8AC3E}">
        <p14:creationId xmlns:p14="http://schemas.microsoft.com/office/powerpoint/2010/main" val="1277773813"/>
      </p:ext>
    </p:extLst>
  </p:cSld>
  <p:clrMapOvr>
    <a:masterClrMapping/>
  </p:clrMapOvr>
  <p:transition/>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We Need A Paradigm Shift To </a:t>
            </a:r>
            <a:r>
              <a:rPr lang="is-IS" dirty="0" smtClean="0"/>
              <a:t>…</a:t>
            </a:r>
            <a:endParaRPr lang="en-US" dirty="0"/>
          </a:p>
        </p:txBody>
      </p:sp>
      <p:sp>
        <p:nvSpPr>
          <p:cNvPr id="3" name="Content Placeholder 2"/>
          <p:cNvSpPr>
            <a:spLocks noGrp="1"/>
          </p:cNvSpPr>
          <p:nvPr>
            <p:ph idx="1"/>
          </p:nvPr>
        </p:nvSpPr>
        <p:spPr>
          <a:xfrm>
            <a:off x="228600" y="997527"/>
            <a:ext cx="8807896" cy="5193723"/>
          </a:xfrm>
        </p:spPr>
        <p:txBody>
          <a:bodyPr/>
          <a:lstStyle/>
          <a:p>
            <a:endParaRPr lang="en-US" dirty="0" smtClean="0"/>
          </a:p>
          <a:p>
            <a:r>
              <a:rPr lang="en-US" sz="2800" dirty="0" smtClean="0"/>
              <a:t>Enable </a:t>
            </a:r>
            <a:r>
              <a:rPr lang="en-US" sz="2800" dirty="0"/>
              <a:t>c</a:t>
            </a:r>
            <a:r>
              <a:rPr lang="en-US" sz="2800" dirty="0" smtClean="0"/>
              <a:t>omputation </a:t>
            </a:r>
            <a:r>
              <a:rPr lang="en-US" sz="2800" dirty="0"/>
              <a:t>w</a:t>
            </a:r>
            <a:r>
              <a:rPr lang="en-US" sz="2800" dirty="0" smtClean="0"/>
              <a:t>ith </a:t>
            </a:r>
            <a:r>
              <a:rPr lang="en-US" sz="2800" dirty="0">
                <a:solidFill>
                  <a:srgbClr val="0000FF"/>
                </a:solidFill>
              </a:rPr>
              <a:t>m</a:t>
            </a:r>
            <a:r>
              <a:rPr lang="en-US" sz="2800" dirty="0" smtClean="0">
                <a:solidFill>
                  <a:srgbClr val="0000FF"/>
                </a:solidFill>
              </a:rPr>
              <a:t>inimal </a:t>
            </a:r>
            <a:r>
              <a:rPr lang="en-US" sz="2800" dirty="0">
                <a:solidFill>
                  <a:srgbClr val="0000FF"/>
                </a:solidFill>
              </a:rPr>
              <a:t>d</a:t>
            </a:r>
            <a:r>
              <a:rPr lang="en-US" sz="2800" dirty="0" smtClean="0">
                <a:solidFill>
                  <a:srgbClr val="0000FF"/>
                </a:solidFill>
              </a:rPr>
              <a:t>ata </a:t>
            </a:r>
            <a:r>
              <a:rPr lang="en-US" sz="2800" dirty="0">
                <a:solidFill>
                  <a:srgbClr val="0000FF"/>
                </a:solidFill>
              </a:rPr>
              <a:t>m</a:t>
            </a:r>
            <a:r>
              <a:rPr lang="en-US" sz="2800" dirty="0" smtClean="0">
                <a:solidFill>
                  <a:srgbClr val="0000FF"/>
                </a:solidFill>
              </a:rPr>
              <a:t>ovement</a:t>
            </a:r>
          </a:p>
          <a:p>
            <a:endParaRPr lang="en-US" dirty="0"/>
          </a:p>
          <a:p>
            <a:endParaRPr lang="en-US" dirty="0" smtClean="0"/>
          </a:p>
          <a:p>
            <a:r>
              <a:rPr lang="en-US" sz="2800" dirty="0" smtClean="0">
                <a:solidFill>
                  <a:srgbClr val="0000FF"/>
                </a:solidFill>
              </a:rPr>
              <a:t>Compute where it makes sense</a:t>
            </a:r>
            <a:r>
              <a:rPr lang="en-US" sz="2800" dirty="0" smtClean="0"/>
              <a:t> (</a:t>
            </a:r>
            <a:r>
              <a:rPr lang="en-US" sz="2800" dirty="0" smtClean="0">
                <a:solidFill>
                  <a:srgbClr val="FF0000"/>
                </a:solidFill>
              </a:rPr>
              <a:t>where data resides</a:t>
            </a:r>
            <a:r>
              <a:rPr lang="en-US" sz="2800" dirty="0" smtClean="0"/>
              <a:t>)</a:t>
            </a:r>
          </a:p>
          <a:p>
            <a:endParaRPr lang="en-US" dirty="0"/>
          </a:p>
          <a:p>
            <a:endParaRPr lang="en-US" dirty="0" smtClean="0"/>
          </a:p>
          <a:p>
            <a:r>
              <a:rPr lang="en-US" sz="2800" dirty="0" smtClean="0"/>
              <a:t>Make computing architectures more </a:t>
            </a:r>
            <a:r>
              <a:rPr lang="en-US" sz="2800" dirty="0" smtClean="0">
                <a:solidFill>
                  <a:srgbClr val="0000FF"/>
                </a:solidFill>
              </a:rPr>
              <a:t>data-centric</a:t>
            </a:r>
            <a:endParaRPr lang="en-US" sz="2800" dirty="0">
              <a:solidFill>
                <a:srgbClr val="0000FF"/>
              </a:solidFill>
            </a:endParaRP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94</a:t>
            </a:fld>
            <a:endParaRPr lang="en-US"/>
          </a:p>
        </p:txBody>
      </p:sp>
    </p:spTree>
    <p:extLst>
      <p:ext uri="{BB962C8B-B14F-4D97-AF65-F5344CB8AC3E}">
        <p14:creationId xmlns:p14="http://schemas.microsoft.com/office/powerpoint/2010/main" val="70800509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dirty="0" smtClean="0">
                <a:solidFill>
                  <a:srgbClr val="1A5712"/>
                </a:solidFill>
                <a:latin typeface="Garamond"/>
                <a:cs typeface="Garamond"/>
              </a:rPr>
              <a:t>Goal: Processing Inside Memory</a:t>
            </a:r>
            <a:endParaRPr lang="en-US" sz="4000" dirty="0">
              <a:solidFill>
                <a:srgbClr val="1A5712"/>
              </a:solidFill>
              <a:latin typeface="Garamond"/>
              <a:cs typeface="Garamond"/>
            </a:endParaRPr>
          </a:p>
        </p:txBody>
      </p:sp>
      <p:sp>
        <p:nvSpPr>
          <p:cNvPr id="3" name="Content Placeholder 2"/>
          <p:cNvSpPr>
            <a:spLocks noGrp="1"/>
          </p:cNvSpPr>
          <p:nvPr>
            <p:ph idx="1"/>
          </p:nvPr>
        </p:nvSpPr>
        <p:spPr/>
        <p:txBody>
          <a:bodyPr/>
          <a:lstStyle/>
          <a:p>
            <a:endParaRPr lang="en-US" dirty="0" smtClean="0"/>
          </a:p>
          <a:p>
            <a:endParaRPr lang="en-US" dirty="0"/>
          </a:p>
          <a:p>
            <a:endParaRPr lang="en-US" dirty="0" smtClean="0"/>
          </a:p>
          <a:p>
            <a:endParaRPr lang="en-US" dirty="0"/>
          </a:p>
          <a:p>
            <a:endParaRPr lang="en-US" dirty="0" smtClean="0"/>
          </a:p>
          <a:p>
            <a:pPr marL="0" indent="0">
              <a:buNone/>
            </a:pPr>
            <a:endParaRPr lang="en-US" dirty="0" smtClean="0"/>
          </a:p>
          <a:p>
            <a:endParaRPr lang="en-US" sz="2400" dirty="0" smtClean="0">
              <a:latin typeface="Tahoma"/>
              <a:cs typeface="Tahoma"/>
            </a:endParaRPr>
          </a:p>
          <a:p>
            <a:r>
              <a:rPr lang="en-US" sz="2400" dirty="0" smtClean="0">
                <a:latin typeface="Tahoma"/>
                <a:cs typeface="Tahoma"/>
              </a:rPr>
              <a:t>Many questions </a:t>
            </a:r>
            <a:r>
              <a:rPr lang="is-IS" sz="2400" dirty="0" smtClean="0">
                <a:latin typeface="Tahoma"/>
                <a:cs typeface="Tahoma"/>
              </a:rPr>
              <a:t>… </a:t>
            </a:r>
            <a:r>
              <a:rPr lang="en-US" dirty="0">
                <a:cs typeface="Tahoma"/>
              </a:rPr>
              <a:t>How do we </a:t>
            </a:r>
            <a:r>
              <a:rPr lang="en-US" dirty="0" smtClean="0">
                <a:cs typeface="Tahoma"/>
              </a:rPr>
              <a:t>design the:</a:t>
            </a:r>
            <a:endParaRPr lang="is-IS" sz="2400" dirty="0" smtClean="0">
              <a:latin typeface="Tahoma"/>
              <a:cs typeface="Tahoma"/>
            </a:endParaRPr>
          </a:p>
          <a:p>
            <a:pPr lvl="1"/>
            <a:r>
              <a:rPr lang="en-US" sz="2200" dirty="0" smtClean="0">
                <a:latin typeface="Tahoma"/>
                <a:cs typeface="Tahoma"/>
              </a:rPr>
              <a:t>compute-capable memory &amp; controllers?</a:t>
            </a:r>
          </a:p>
          <a:p>
            <a:pPr lvl="1"/>
            <a:r>
              <a:rPr lang="en-US" sz="2200" dirty="0" smtClean="0">
                <a:latin typeface="Tahoma"/>
                <a:cs typeface="Tahoma"/>
              </a:rPr>
              <a:t>processor chip?</a:t>
            </a:r>
          </a:p>
          <a:p>
            <a:pPr lvl="1"/>
            <a:r>
              <a:rPr lang="en-US" dirty="0">
                <a:latin typeface="Tahoma"/>
                <a:cs typeface="Tahoma"/>
              </a:rPr>
              <a:t>s</a:t>
            </a:r>
            <a:r>
              <a:rPr lang="en-US" sz="2200" dirty="0" smtClean="0">
                <a:latin typeface="Tahoma"/>
                <a:cs typeface="Tahoma"/>
              </a:rPr>
              <a:t>oftware and hardware interfaces?</a:t>
            </a:r>
          </a:p>
          <a:p>
            <a:pPr lvl="1"/>
            <a:r>
              <a:rPr lang="en-US" sz="2200" dirty="0" smtClean="0">
                <a:latin typeface="Tahoma"/>
                <a:cs typeface="Tahoma"/>
              </a:rPr>
              <a:t>system software and languages?</a:t>
            </a:r>
          </a:p>
          <a:p>
            <a:pPr lvl="1"/>
            <a:r>
              <a:rPr lang="en-US" sz="2200" dirty="0" smtClean="0">
                <a:latin typeface="Tahoma"/>
                <a:cs typeface="Tahoma"/>
              </a:rPr>
              <a:t>algorithms?</a:t>
            </a:r>
          </a:p>
        </p:txBody>
      </p:sp>
      <p:sp>
        <p:nvSpPr>
          <p:cNvPr id="4" name="Rectangle 5"/>
          <p:cNvSpPr>
            <a:spLocks/>
          </p:cNvSpPr>
          <p:nvPr/>
        </p:nvSpPr>
        <p:spPr bwMode="auto">
          <a:xfrm>
            <a:off x="1475656" y="1327945"/>
            <a:ext cx="1504950" cy="16764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5" name="Rectangle 6"/>
          <p:cNvSpPr>
            <a:spLocks/>
          </p:cNvSpPr>
          <p:nvPr/>
        </p:nvSpPr>
        <p:spPr bwMode="auto">
          <a:xfrm>
            <a:off x="1647106" y="2369345"/>
            <a:ext cx="1155700" cy="4953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6" name="Rectangle 7"/>
          <p:cNvSpPr>
            <a:spLocks/>
          </p:cNvSpPr>
          <p:nvPr/>
        </p:nvSpPr>
        <p:spPr bwMode="auto">
          <a:xfrm>
            <a:off x="1882056" y="2432845"/>
            <a:ext cx="660400" cy="47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a:solidFill>
                  <a:srgbClr val="000000"/>
                </a:solidFill>
                <a:latin typeface="Myriad Pro Bold Cond" charset="0"/>
                <a:ea typeface="ＭＳ Ｐゴシック" charset="0"/>
                <a:cs typeface="Myriad Pro Bold Cond" charset="0"/>
                <a:sym typeface="Myriad Pro Bold Cond" charset="0"/>
              </a:rPr>
              <a:t>Cache</a:t>
            </a:r>
          </a:p>
        </p:txBody>
      </p:sp>
      <p:sp>
        <p:nvSpPr>
          <p:cNvPr id="7" name="Line 8"/>
          <p:cNvSpPr>
            <a:spLocks noChangeShapeType="1"/>
          </p:cNvSpPr>
          <p:nvPr/>
        </p:nvSpPr>
        <p:spPr bwMode="auto">
          <a:xfrm>
            <a:off x="2212256" y="2864645"/>
            <a:ext cx="0" cy="4254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8" name="Line 9"/>
          <p:cNvSpPr>
            <a:spLocks noChangeShapeType="1"/>
          </p:cNvSpPr>
          <p:nvPr/>
        </p:nvSpPr>
        <p:spPr bwMode="auto">
          <a:xfrm>
            <a:off x="2212256" y="2039145"/>
            <a:ext cx="0" cy="3365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9" name="Rectangle 10"/>
          <p:cNvSpPr>
            <a:spLocks/>
          </p:cNvSpPr>
          <p:nvPr/>
        </p:nvSpPr>
        <p:spPr bwMode="auto">
          <a:xfrm>
            <a:off x="1634406" y="1499395"/>
            <a:ext cx="1155700" cy="5461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0" name="Rectangle 11"/>
          <p:cNvSpPr>
            <a:spLocks/>
          </p:cNvSpPr>
          <p:nvPr/>
        </p:nvSpPr>
        <p:spPr bwMode="auto">
          <a:xfrm>
            <a:off x="1691680" y="1584102"/>
            <a:ext cx="1008112" cy="41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defTabSz="457200">
              <a:lnSpc>
                <a:spcPct val="80000"/>
              </a:lnSpc>
            </a:pPr>
            <a:r>
              <a:rPr lang="en-US" sz="1500" dirty="0">
                <a:solidFill>
                  <a:srgbClr val="000000"/>
                </a:solidFill>
                <a:latin typeface="Myriad Pro Bold Cond" charset="0"/>
                <a:ea typeface="ＭＳ Ｐゴシック" charset="0"/>
                <a:cs typeface="Myriad Pro Bold Cond" charset="0"/>
                <a:sym typeface="Myriad Pro Bold Cond" charset="0"/>
              </a:rPr>
              <a:t>Processor</a:t>
            </a:r>
          </a:p>
          <a:p>
            <a:pPr algn="ctr" defTabSz="457200">
              <a:lnSpc>
                <a:spcPct val="80000"/>
              </a:lnSpc>
            </a:pPr>
            <a:r>
              <a:rPr lang="en-US" sz="1500" dirty="0" smtClean="0">
                <a:solidFill>
                  <a:srgbClr val="000000"/>
                </a:solidFill>
                <a:latin typeface="Myriad Pro Bold Cond" charset="0"/>
                <a:ea typeface="ＭＳ Ｐゴシック" charset="0"/>
                <a:cs typeface="Myriad Pro Bold Cond" charset="0"/>
                <a:sym typeface="Myriad Pro Bold Cond" charset="0"/>
              </a:rPr>
              <a:t>Core</a:t>
            </a:r>
            <a:endParaRPr lang="en-US" sz="1500" dirty="0">
              <a:solidFill>
                <a:srgbClr val="000000"/>
              </a:solidFill>
              <a:latin typeface="Myriad Pro Bold Cond" charset="0"/>
              <a:ea typeface="ＭＳ Ｐゴシック" charset="0"/>
              <a:cs typeface="Myriad Pro Bold Cond" charset="0"/>
              <a:sym typeface="Myriad Pro Bold Cond" charset="0"/>
            </a:endParaRPr>
          </a:p>
        </p:txBody>
      </p:sp>
      <p:sp>
        <p:nvSpPr>
          <p:cNvPr id="11" name="Rectangle 12"/>
          <p:cNvSpPr>
            <a:spLocks/>
          </p:cNvSpPr>
          <p:nvPr/>
        </p:nvSpPr>
        <p:spPr bwMode="auto">
          <a:xfrm>
            <a:off x="5735414" y="3372645"/>
            <a:ext cx="1212850" cy="25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dirty="0">
                <a:solidFill>
                  <a:srgbClr val="000000"/>
                </a:solidFill>
                <a:latin typeface="Myriad Pro Bold Cond" charset="0"/>
                <a:ea typeface="ＭＳ Ｐゴシック" charset="0"/>
                <a:cs typeface="Myriad Pro Bold Cond" charset="0"/>
                <a:sym typeface="Myriad Pro Bold Cond" charset="0"/>
              </a:rPr>
              <a:t> </a:t>
            </a:r>
            <a:r>
              <a:rPr lang="en-US" sz="1600" dirty="0" smtClean="0">
                <a:solidFill>
                  <a:srgbClr val="000000"/>
                </a:solidFill>
                <a:latin typeface="Myriad Pro Bold Cond" charset="0"/>
                <a:ea typeface="ＭＳ Ｐゴシック" charset="0"/>
                <a:cs typeface="Myriad Pro Bold Cond" charset="0"/>
                <a:sym typeface="Myriad Pro Bold Cond" charset="0"/>
              </a:rPr>
              <a:t>Interconnect</a:t>
            </a:r>
            <a:endParaRPr lang="en-US" sz="1600" dirty="0">
              <a:solidFill>
                <a:srgbClr val="000000"/>
              </a:solidFill>
              <a:latin typeface="Myriad Pro Bold Cond" charset="0"/>
              <a:ea typeface="ＭＳ Ｐゴシック" charset="0"/>
              <a:cs typeface="Myriad Pro Bold Cond" charset="0"/>
              <a:sym typeface="Myriad Pro Bold Cond" charset="0"/>
            </a:endParaRPr>
          </a:p>
        </p:txBody>
      </p:sp>
      <p:sp>
        <p:nvSpPr>
          <p:cNvPr id="12" name="Rectangle 13"/>
          <p:cNvSpPr>
            <a:spLocks/>
          </p:cNvSpPr>
          <p:nvPr/>
        </p:nvSpPr>
        <p:spPr bwMode="auto">
          <a:xfrm>
            <a:off x="3914056" y="1327945"/>
            <a:ext cx="2901950" cy="16764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3" name="Rectangle 14"/>
          <p:cNvSpPr>
            <a:spLocks/>
          </p:cNvSpPr>
          <p:nvPr/>
        </p:nvSpPr>
        <p:spPr bwMode="auto">
          <a:xfrm>
            <a:off x="5014764" y="1386535"/>
            <a:ext cx="1069404" cy="2097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dirty="0">
                <a:solidFill>
                  <a:srgbClr val="000000"/>
                </a:solidFill>
                <a:latin typeface="Myriad Pro Bold Cond" charset="0"/>
                <a:ea typeface="ＭＳ Ｐゴシック" charset="0"/>
                <a:cs typeface="Myriad Pro Bold Cond" charset="0"/>
                <a:sym typeface="Myriad Pro Bold Cond" charset="0"/>
              </a:rPr>
              <a:t> </a:t>
            </a:r>
            <a:r>
              <a:rPr lang="en-US" sz="1600" dirty="0" smtClean="0">
                <a:solidFill>
                  <a:srgbClr val="000000"/>
                </a:solidFill>
                <a:latin typeface="Myriad Pro Bold Cond" charset="0"/>
                <a:ea typeface="ＭＳ Ｐゴシック" charset="0"/>
                <a:cs typeface="Myriad Pro Bold Cond" charset="0"/>
                <a:sym typeface="Myriad Pro Bold Cond" charset="0"/>
              </a:rPr>
              <a:t>Memory</a:t>
            </a:r>
            <a:endParaRPr lang="en-US" sz="1600" dirty="0">
              <a:solidFill>
                <a:srgbClr val="000000"/>
              </a:solidFill>
              <a:latin typeface="Myriad Pro Bold Cond" charset="0"/>
              <a:ea typeface="ＭＳ Ｐゴシック" charset="0"/>
              <a:cs typeface="Myriad Pro Bold Cond" charset="0"/>
              <a:sym typeface="Myriad Pro Bold Cond" charset="0"/>
            </a:endParaRPr>
          </a:p>
        </p:txBody>
      </p:sp>
      <p:sp>
        <p:nvSpPr>
          <p:cNvPr id="14" name="Line 15"/>
          <p:cNvSpPr>
            <a:spLocks noChangeShapeType="1"/>
          </p:cNvSpPr>
          <p:nvPr/>
        </p:nvSpPr>
        <p:spPr bwMode="auto">
          <a:xfrm>
            <a:off x="5364238" y="3011489"/>
            <a:ext cx="0" cy="3111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5" name="AutoShape 16"/>
          <p:cNvSpPr>
            <a:spLocks/>
          </p:cNvSpPr>
          <p:nvPr/>
        </p:nvSpPr>
        <p:spPr bwMode="auto">
          <a:xfrm>
            <a:off x="1482006" y="3295652"/>
            <a:ext cx="5327650" cy="76200"/>
          </a:xfrm>
          <a:prstGeom prst="roundRect">
            <a:avLst>
              <a:gd name="adj" fmla="val 50000"/>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6" name="Rectangle 17"/>
          <p:cNvSpPr>
            <a:spLocks/>
          </p:cNvSpPr>
          <p:nvPr/>
        </p:nvSpPr>
        <p:spPr bwMode="auto">
          <a:xfrm>
            <a:off x="4022006" y="16200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 name="Rectangle 18"/>
          <p:cNvSpPr>
            <a:spLocks/>
          </p:cNvSpPr>
          <p:nvPr/>
        </p:nvSpPr>
        <p:spPr bwMode="auto">
          <a:xfrm>
            <a:off x="4022006" y="18676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8" name="Rectangle 19"/>
          <p:cNvSpPr>
            <a:spLocks/>
          </p:cNvSpPr>
          <p:nvPr/>
        </p:nvSpPr>
        <p:spPr bwMode="auto">
          <a:xfrm>
            <a:off x="4022006" y="21153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 name="Rectangle 20"/>
          <p:cNvSpPr>
            <a:spLocks/>
          </p:cNvSpPr>
          <p:nvPr/>
        </p:nvSpPr>
        <p:spPr bwMode="auto">
          <a:xfrm>
            <a:off x="4022006" y="23629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0" name="Rectangle 21"/>
          <p:cNvSpPr>
            <a:spLocks/>
          </p:cNvSpPr>
          <p:nvPr/>
        </p:nvSpPr>
        <p:spPr bwMode="auto">
          <a:xfrm>
            <a:off x="4022006" y="26106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1" name="Rectangle 22"/>
          <p:cNvSpPr>
            <a:spLocks/>
          </p:cNvSpPr>
          <p:nvPr/>
        </p:nvSpPr>
        <p:spPr bwMode="auto">
          <a:xfrm>
            <a:off x="5571406" y="16200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2" name="Rectangle 23"/>
          <p:cNvSpPr>
            <a:spLocks/>
          </p:cNvSpPr>
          <p:nvPr/>
        </p:nvSpPr>
        <p:spPr bwMode="auto">
          <a:xfrm>
            <a:off x="5571406" y="18676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3" name="Rectangle 24"/>
          <p:cNvSpPr>
            <a:spLocks/>
          </p:cNvSpPr>
          <p:nvPr/>
        </p:nvSpPr>
        <p:spPr bwMode="auto">
          <a:xfrm>
            <a:off x="5571406" y="21153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4" name="Rectangle 25"/>
          <p:cNvSpPr>
            <a:spLocks/>
          </p:cNvSpPr>
          <p:nvPr/>
        </p:nvSpPr>
        <p:spPr bwMode="auto">
          <a:xfrm>
            <a:off x="5571406" y="23629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5" name="Rectangle 26"/>
          <p:cNvSpPr>
            <a:spLocks/>
          </p:cNvSpPr>
          <p:nvPr/>
        </p:nvSpPr>
        <p:spPr bwMode="auto">
          <a:xfrm>
            <a:off x="5571406" y="26106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6" name="Rectangle 27"/>
          <p:cNvSpPr>
            <a:spLocks/>
          </p:cNvSpPr>
          <p:nvPr/>
        </p:nvSpPr>
        <p:spPr bwMode="auto">
          <a:xfrm>
            <a:off x="1736006" y="2674145"/>
            <a:ext cx="977900" cy="146050"/>
          </a:xfrm>
          <a:prstGeom prst="rect">
            <a:avLst/>
          </a:prstGeom>
          <a:solidFill>
            <a:srgbClr val="FD9A00"/>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7" name="Line 28"/>
          <p:cNvSpPr>
            <a:spLocks noChangeShapeType="1"/>
          </p:cNvSpPr>
          <p:nvPr/>
        </p:nvSpPr>
        <p:spPr bwMode="auto">
          <a:xfrm>
            <a:off x="6917606" y="1557078"/>
            <a:ext cx="0" cy="1270000"/>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8" name="Rectangle 29"/>
          <p:cNvSpPr>
            <a:spLocks/>
          </p:cNvSpPr>
          <p:nvPr/>
        </p:nvSpPr>
        <p:spPr bwMode="auto">
          <a:xfrm>
            <a:off x="7020272" y="1530934"/>
            <a:ext cx="1368152" cy="13803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2200" dirty="0" smtClean="0">
                <a:solidFill>
                  <a:srgbClr val="000000"/>
                </a:solidFill>
                <a:latin typeface="Myriad Pro Bold Cond" charset="0"/>
                <a:ea typeface="ＭＳ Ｐゴシック" charset="0"/>
                <a:cs typeface="Myriad Pro Bold Cond" charset="0"/>
                <a:sym typeface="Myriad Pro Bold Cond" charset="0"/>
              </a:rPr>
              <a:t>Database</a:t>
            </a:r>
          </a:p>
          <a:p>
            <a:pPr defTabSz="457200">
              <a:lnSpc>
                <a:spcPct val="80000"/>
              </a:lnSpc>
            </a:pPr>
            <a:endParaRPr lang="en-US" sz="2200" dirty="0" smtClean="0">
              <a:solidFill>
                <a:srgbClr val="000000"/>
              </a:solidFill>
              <a:latin typeface="Myriad Pro Bold Cond" charset="0"/>
              <a:ea typeface="ＭＳ Ｐゴシック" charset="0"/>
              <a:cs typeface="Myriad Pro Bold Cond" charset="0"/>
              <a:sym typeface="Myriad Pro Bold Cond" charset="0"/>
            </a:endParaRPr>
          </a:p>
          <a:p>
            <a:pPr defTabSz="457200">
              <a:lnSpc>
                <a:spcPct val="80000"/>
              </a:lnSpc>
            </a:pPr>
            <a:r>
              <a:rPr lang="en-US" sz="2200" dirty="0" smtClean="0">
                <a:solidFill>
                  <a:srgbClr val="000000"/>
                </a:solidFill>
                <a:latin typeface="Myriad Pro Bold Cond" charset="0"/>
                <a:ea typeface="ＭＳ Ｐゴシック" charset="0"/>
                <a:cs typeface="Myriad Pro Bold Cond" charset="0"/>
                <a:sym typeface="Myriad Pro Bold Cond" charset="0"/>
              </a:rPr>
              <a:t>Graphs</a:t>
            </a:r>
          </a:p>
          <a:p>
            <a:pPr defTabSz="457200">
              <a:lnSpc>
                <a:spcPct val="80000"/>
              </a:lnSpc>
            </a:pPr>
            <a:endParaRPr lang="en-US" sz="2200" dirty="0" smtClean="0">
              <a:solidFill>
                <a:srgbClr val="000000"/>
              </a:solidFill>
              <a:latin typeface="Myriad Pro Bold Cond" charset="0"/>
              <a:ea typeface="ＭＳ Ｐゴシック" charset="0"/>
              <a:cs typeface="Myriad Pro Bold Cond" charset="0"/>
              <a:sym typeface="Myriad Pro Bold Cond" charset="0"/>
            </a:endParaRPr>
          </a:p>
          <a:p>
            <a:pPr defTabSz="457200">
              <a:lnSpc>
                <a:spcPct val="80000"/>
              </a:lnSpc>
            </a:pPr>
            <a:r>
              <a:rPr lang="en-US" sz="2200" dirty="0" smtClean="0">
                <a:solidFill>
                  <a:srgbClr val="000000"/>
                </a:solidFill>
                <a:latin typeface="Myriad Pro Bold Cond" charset="0"/>
                <a:ea typeface="ＭＳ Ｐゴシック" charset="0"/>
                <a:cs typeface="Myriad Pro Bold Cond" charset="0"/>
                <a:sym typeface="Myriad Pro Bold Cond" charset="0"/>
              </a:rPr>
              <a:t>Media </a:t>
            </a:r>
            <a:r>
              <a:rPr lang="en-US" sz="2400" dirty="0" smtClean="0">
                <a:solidFill>
                  <a:srgbClr val="000000"/>
                </a:solidFill>
                <a:latin typeface="Myriad Pro Bold Cond" charset="0"/>
                <a:ea typeface="ＭＳ Ｐゴシック" charset="0"/>
                <a:cs typeface="Myriad Pro Bold Cond" charset="0"/>
                <a:sym typeface="Myriad Pro Bold Cond" charset="0"/>
              </a:rPr>
              <a:t> </a:t>
            </a:r>
            <a:endParaRPr lang="en-US" sz="2400" dirty="0">
              <a:solidFill>
                <a:srgbClr val="000000"/>
              </a:solidFill>
              <a:latin typeface="Myriad Pro Bold Cond" charset="0"/>
              <a:ea typeface="ＭＳ Ｐゴシック" charset="0"/>
              <a:cs typeface="Myriad Pro Bold Cond" charset="0"/>
              <a:sym typeface="Myriad Pro Bold Cond" charset="0"/>
            </a:endParaRPr>
          </a:p>
        </p:txBody>
      </p:sp>
      <p:sp>
        <p:nvSpPr>
          <p:cNvPr id="29" name="Freeform 30"/>
          <p:cNvSpPr>
            <a:spLocks/>
          </p:cNvSpPr>
          <p:nvPr/>
        </p:nvSpPr>
        <p:spPr bwMode="auto">
          <a:xfrm>
            <a:off x="1835696" y="2060848"/>
            <a:ext cx="3742060" cy="1451497"/>
          </a:xfrm>
          <a:custGeom>
            <a:avLst/>
            <a:gdLst>
              <a:gd name="T0" fmla="*/ 21600 w 21600"/>
              <a:gd name="T1" fmla="*/ 12000 h 21600"/>
              <a:gd name="T2" fmla="*/ 21600 w 21600"/>
              <a:gd name="T3" fmla="*/ 21600 h 21600"/>
              <a:gd name="T4" fmla="*/ 0 w 21600"/>
              <a:gd name="T5" fmla="*/ 21600 h 21600"/>
              <a:gd name="T6" fmla="*/ 0 w 21600"/>
              <a:gd name="T7" fmla="*/ 0 h 21600"/>
            </a:gdLst>
            <a:ahLst/>
            <a:cxnLst>
              <a:cxn ang="0">
                <a:pos x="T0" y="T1"/>
              </a:cxn>
              <a:cxn ang="0">
                <a:pos x="T2" y="T3"/>
              </a:cxn>
              <a:cxn ang="0">
                <a:pos x="T4" y="T5"/>
              </a:cxn>
              <a:cxn ang="0">
                <a:pos x="T6" y="T7"/>
              </a:cxn>
            </a:cxnLst>
            <a:rect l="0" t="0" r="r" b="b"/>
            <a:pathLst>
              <a:path w="21600" h="21600">
                <a:moveTo>
                  <a:pt x="21600" y="12000"/>
                </a:moveTo>
                <a:lnTo>
                  <a:pt x="21600" y="21600"/>
                </a:lnTo>
                <a:lnTo>
                  <a:pt x="0" y="21600"/>
                </a:lnTo>
                <a:lnTo>
                  <a:pt x="0" y="0"/>
                </a:lnTo>
              </a:path>
            </a:pathLst>
          </a:custGeom>
          <a:noFill/>
          <a:ln w="101600" cap="flat">
            <a:solidFill>
              <a:srgbClr val="D90B00"/>
            </a:solidFill>
            <a:prstDash val="solid"/>
            <a:miter lim="800000"/>
            <a:headEnd type="none" w="med" len="med"/>
            <a:tailEnd type="triangle" w="med" len="med"/>
          </a:ln>
          <a:effectLst>
            <a:outerShdw blurRad="76200" dist="38099" dir="2700000" algn="ctr" rotWithShape="0">
              <a:schemeClr val="bg2">
                <a:alpha val="75000"/>
              </a:schemeClr>
            </a:outerShdw>
          </a:effectLst>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30" name="Group 34"/>
          <p:cNvGrpSpPr>
            <a:grpSpLocks/>
          </p:cNvGrpSpPr>
          <p:nvPr/>
        </p:nvGrpSpPr>
        <p:grpSpPr bwMode="auto">
          <a:xfrm>
            <a:off x="2195737" y="2122489"/>
            <a:ext cx="3661420" cy="1090487"/>
            <a:chOff x="0" y="0"/>
            <a:chExt cx="4219" cy="1352"/>
          </a:xfrm>
        </p:grpSpPr>
        <p:sp>
          <p:nvSpPr>
            <p:cNvPr id="31" name="Rectangle 31"/>
            <p:cNvSpPr>
              <a:spLocks/>
            </p:cNvSpPr>
            <p:nvPr/>
          </p:nvSpPr>
          <p:spPr bwMode="auto">
            <a:xfrm>
              <a:off x="2987" y="880"/>
              <a:ext cx="1232" cy="184"/>
            </a:xfrm>
            <a:prstGeom prst="rect">
              <a:avLst/>
            </a:prstGeom>
            <a:solidFill>
              <a:srgbClr val="FD9A00"/>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32" name="Freeform 32"/>
            <p:cNvSpPr>
              <a:spLocks/>
            </p:cNvSpPr>
            <p:nvPr/>
          </p:nvSpPr>
          <p:spPr bwMode="auto">
            <a:xfrm>
              <a:off x="0" y="0"/>
              <a:ext cx="3651" cy="1352"/>
            </a:xfrm>
            <a:custGeom>
              <a:avLst/>
              <a:gdLst>
                <a:gd name="T0" fmla="*/ 21600 w 21600"/>
                <a:gd name="T1" fmla="*/ 15330 h 21600"/>
                <a:gd name="T2" fmla="*/ 21600 w 21600"/>
                <a:gd name="T3" fmla="*/ 21600 h 21600"/>
                <a:gd name="T4" fmla="*/ 0 w 21600"/>
                <a:gd name="T5" fmla="*/ 21600 h 21600"/>
                <a:gd name="T6" fmla="*/ 0 w 21600"/>
                <a:gd name="T7" fmla="*/ 0 h 21600"/>
              </a:gdLst>
              <a:ahLst/>
              <a:cxnLst>
                <a:cxn ang="0">
                  <a:pos x="T0" y="T1"/>
                </a:cxn>
                <a:cxn ang="0">
                  <a:pos x="T2" y="T3"/>
                </a:cxn>
                <a:cxn ang="0">
                  <a:pos x="T4" y="T5"/>
                </a:cxn>
                <a:cxn ang="0">
                  <a:pos x="T6" y="T7"/>
                </a:cxn>
              </a:cxnLst>
              <a:rect l="0" t="0" r="r" b="b"/>
              <a:pathLst>
                <a:path w="21600" h="21600">
                  <a:moveTo>
                    <a:pt x="21600" y="15330"/>
                  </a:moveTo>
                  <a:lnTo>
                    <a:pt x="21600" y="21600"/>
                  </a:lnTo>
                  <a:lnTo>
                    <a:pt x="0" y="21600"/>
                  </a:lnTo>
                  <a:lnTo>
                    <a:pt x="0" y="0"/>
                  </a:lnTo>
                </a:path>
              </a:pathLst>
            </a:custGeom>
            <a:noFill/>
            <a:ln w="101600" cap="flat">
              <a:solidFill>
                <a:srgbClr val="D90B00"/>
              </a:solidFill>
              <a:prstDash val="solid"/>
              <a:miter lim="800000"/>
              <a:headEnd type="triangle" w="med" len="med"/>
              <a:tailEnd type="none" w="med" len="med"/>
            </a:ln>
            <a:effectLst>
              <a:outerShdw blurRad="76200" dist="38099" dir="2700000" algn="ctr" rotWithShape="0">
                <a:schemeClr val="bg2">
                  <a:alpha val="75000"/>
                </a:schemeClr>
              </a:outerShdw>
            </a:effectLst>
            <a:extLst>
              <a:ext uri="{909E8E84-426E-40dd-AFC4-6F175D3DCCD1}">
                <a14:hiddenFill xmlns=""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33" name="Rectangle 33"/>
            <p:cNvSpPr>
              <a:spLocks/>
            </p:cNvSpPr>
            <p:nvPr/>
          </p:nvSpPr>
          <p:spPr bwMode="auto">
            <a:xfrm>
              <a:off x="1245" y="1010"/>
              <a:ext cx="1528" cy="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300" dirty="0" smtClean="0">
                  <a:solidFill>
                    <a:srgbClr val="D90B00"/>
                  </a:solidFill>
                  <a:latin typeface="Myriad Pro Bold Cond" charset="0"/>
                  <a:ea typeface="ＭＳ Ｐゴシック" charset="0"/>
                  <a:cs typeface="Myriad Pro Bold Cond" charset="0"/>
                  <a:sym typeface="Myriad Pro Bold Cond" charset="0"/>
                </a:rPr>
                <a:t>Query</a:t>
              </a:r>
              <a:endParaRPr lang="en-US" sz="1300" dirty="0">
                <a:solidFill>
                  <a:srgbClr val="D90B00"/>
                </a:solidFill>
                <a:latin typeface="Myriad Pro Bold Cond" charset="0"/>
                <a:ea typeface="ＭＳ Ｐゴシック" charset="0"/>
                <a:cs typeface="Myriad Pro Bold Cond" charset="0"/>
                <a:sym typeface="Myriad Pro Bold Cond" charset="0"/>
              </a:endParaRPr>
            </a:p>
          </p:txBody>
        </p:sp>
      </p:grpSp>
      <p:sp>
        <p:nvSpPr>
          <p:cNvPr id="34" name="Rectangle 35"/>
          <p:cNvSpPr>
            <a:spLocks/>
          </p:cNvSpPr>
          <p:nvPr/>
        </p:nvSpPr>
        <p:spPr bwMode="auto">
          <a:xfrm>
            <a:off x="3287142" y="3607047"/>
            <a:ext cx="1212850" cy="25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400" dirty="0">
                <a:solidFill>
                  <a:srgbClr val="D90B00"/>
                </a:solidFill>
                <a:latin typeface="Myriad Pro Bold Cond" charset="0"/>
                <a:ea typeface="ＭＳ Ｐゴシック" charset="0"/>
                <a:cs typeface="Myriad Pro Bold Cond" charset="0"/>
                <a:sym typeface="Myriad Pro Bold Cond" charset="0"/>
              </a:rPr>
              <a:t>Results</a:t>
            </a:r>
          </a:p>
        </p:txBody>
      </p:sp>
      <p:sp>
        <p:nvSpPr>
          <p:cNvPr id="35" name="Rounded Rectangle 34"/>
          <p:cNvSpPr>
            <a:spLocks noChangeArrowheads="1"/>
          </p:cNvSpPr>
          <p:nvPr/>
        </p:nvSpPr>
        <p:spPr bwMode="auto">
          <a:xfrm rot="5400000">
            <a:off x="6568243" y="1366158"/>
            <a:ext cx="2133601" cy="1650776"/>
          </a:xfrm>
          <a:prstGeom prst="roundRect">
            <a:avLst>
              <a:gd name="adj" fmla="val 16667"/>
            </a:avLst>
          </a:prstGeom>
          <a:noFill/>
          <a:ln w="1143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lIns="91440" tIns="45720" rIns="91440" bIns="45720"/>
          <a:lstStyle/>
          <a:p>
            <a:pPr defTabSz="457200"/>
            <a:endParaRPr lang="en-US">
              <a:solidFill>
                <a:srgbClr val="000000"/>
              </a:solidFill>
              <a:latin typeface="Myriad Pro Bold Cond"/>
              <a:ea typeface="ヒラギノ角ゴ ProN W6"/>
              <a:cs typeface="ヒラギノ角ゴ ProN W6"/>
            </a:endParaRPr>
          </a:p>
        </p:txBody>
      </p:sp>
      <p:sp>
        <p:nvSpPr>
          <p:cNvPr id="36" name="Text Box 17"/>
          <p:cNvSpPr txBox="1">
            <a:spLocks noChangeArrowheads="1"/>
          </p:cNvSpPr>
          <p:nvPr/>
        </p:nvSpPr>
        <p:spPr bwMode="auto">
          <a:xfrm>
            <a:off x="6957984" y="5274518"/>
            <a:ext cx="2041525" cy="368300"/>
          </a:xfrm>
          <a:prstGeom prst="rect">
            <a:avLst/>
          </a:prstGeom>
          <a:solidFill>
            <a:srgbClr val="00FF00"/>
          </a:solidFill>
          <a:ln w="9525">
            <a:solidFill>
              <a:schemeClr val="tx1"/>
            </a:solidFill>
            <a:miter lim="800000"/>
            <a:headEnd/>
            <a:tailEnd/>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Micro-architecture</a:t>
            </a:r>
            <a:endParaRPr lang="en-US" sz="1800" dirty="0">
              <a:solidFill>
                <a:srgbClr val="000000"/>
              </a:solidFill>
              <a:latin typeface="Tahoma" charset="0"/>
            </a:endParaRPr>
          </a:p>
        </p:txBody>
      </p:sp>
      <p:sp>
        <p:nvSpPr>
          <p:cNvPr id="37" name="Text Box 18"/>
          <p:cNvSpPr txBox="1">
            <a:spLocks noChangeAspect="1" noChangeArrowheads="1"/>
          </p:cNvSpPr>
          <p:nvPr/>
        </p:nvSpPr>
        <p:spPr bwMode="auto">
          <a:xfrm>
            <a:off x="6957984" y="4903043"/>
            <a:ext cx="2041525" cy="366712"/>
          </a:xfrm>
          <a:prstGeom prst="rect">
            <a:avLst/>
          </a:prstGeom>
          <a:solidFill>
            <a:srgbClr val="FF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SW/HW Interface</a:t>
            </a:r>
            <a:endParaRPr lang="en-US" sz="1800" dirty="0">
              <a:solidFill>
                <a:srgbClr val="000000"/>
              </a:solidFill>
              <a:latin typeface="Tahoma" charset="0"/>
            </a:endParaRPr>
          </a:p>
        </p:txBody>
      </p:sp>
      <p:sp>
        <p:nvSpPr>
          <p:cNvPr id="38" name="Text Box 19"/>
          <p:cNvSpPr txBox="1">
            <a:spLocks noChangeAspect="1" noChangeArrowheads="1"/>
          </p:cNvSpPr>
          <p:nvPr/>
        </p:nvSpPr>
        <p:spPr bwMode="auto">
          <a:xfrm>
            <a:off x="6954809" y="4238724"/>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Program/Language</a:t>
            </a:r>
          </a:p>
        </p:txBody>
      </p:sp>
      <p:sp>
        <p:nvSpPr>
          <p:cNvPr id="39" name="Text Box 20"/>
          <p:cNvSpPr txBox="1">
            <a:spLocks noChangeAspect="1" noChangeArrowheads="1"/>
          </p:cNvSpPr>
          <p:nvPr/>
        </p:nvSpPr>
        <p:spPr bwMode="auto">
          <a:xfrm>
            <a:off x="6954809" y="3867249"/>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Algorithm</a:t>
            </a:r>
          </a:p>
        </p:txBody>
      </p:sp>
      <p:sp>
        <p:nvSpPr>
          <p:cNvPr id="40" name="Text Box 21"/>
          <p:cNvSpPr txBox="1">
            <a:spLocks noChangeAspect="1" noChangeArrowheads="1"/>
          </p:cNvSpPr>
          <p:nvPr/>
        </p:nvSpPr>
        <p:spPr bwMode="auto">
          <a:xfrm>
            <a:off x="6954809" y="3500536"/>
            <a:ext cx="2043113" cy="366713"/>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Problem</a:t>
            </a:r>
          </a:p>
        </p:txBody>
      </p:sp>
      <p:sp>
        <p:nvSpPr>
          <p:cNvPr id="41" name="Text Box 22"/>
          <p:cNvSpPr txBox="1">
            <a:spLocks noChangeAspect="1" noChangeArrowheads="1"/>
          </p:cNvSpPr>
          <p:nvPr/>
        </p:nvSpPr>
        <p:spPr bwMode="auto">
          <a:xfrm>
            <a:off x="6957984" y="5647580"/>
            <a:ext cx="2039938" cy="373063"/>
          </a:xfrm>
          <a:prstGeom prst="rect">
            <a:avLst/>
          </a:prstGeom>
          <a:solidFill>
            <a:srgbClr val="00FF00"/>
          </a:solidFill>
          <a:ln w="9525">
            <a:solidFill>
              <a:schemeClr val="tx1"/>
            </a:solidFill>
            <a:miter lim="800000"/>
            <a:headEnd/>
            <a:tailEnd/>
          </a:ln>
        </p:spPr>
        <p:txBody>
          <a:bodyPr wrap="none"/>
          <a:lstStyle/>
          <a:p>
            <a:pPr>
              <a:defRPr/>
            </a:pPr>
            <a:r>
              <a:rPr lang="en-US" sz="1750" dirty="0">
                <a:solidFill>
                  <a:srgbClr val="000000"/>
                </a:solidFill>
                <a:cs typeface="Arial" charset="0"/>
              </a:rPr>
              <a:t>Logic</a:t>
            </a:r>
          </a:p>
          <a:p>
            <a:pPr>
              <a:defRPr/>
            </a:pPr>
            <a:endParaRPr lang="en-US" sz="1750" dirty="0">
              <a:solidFill>
                <a:srgbClr val="000000"/>
              </a:solidFill>
              <a:cs typeface="Arial" charset="0"/>
            </a:endParaRPr>
          </a:p>
        </p:txBody>
      </p:sp>
      <p:sp>
        <p:nvSpPr>
          <p:cNvPr id="42" name="Text Box 23"/>
          <p:cNvSpPr txBox="1">
            <a:spLocks noChangeAspect="1" noChangeArrowheads="1"/>
          </p:cNvSpPr>
          <p:nvPr/>
        </p:nvSpPr>
        <p:spPr bwMode="auto">
          <a:xfrm>
            <a:off x="6957984" y="6019055"/>
            <a:ext cx="2041525" cy="368300"/>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Devices</a:t>
            </a:r>
          </a:p>
        </p:txBody>
      </p:sp>
      <p:sp>
        <p:nvSpPr>
          <p:cNvPr id="43" name="Text Box 24"/>
          <p:cNvSpPr txBox="1">
            <a:spLocks noChangeAspect="1" noChangeArrowheads="1"/>
          </p:cNvSpPr>
          <p:nvPr/>
        </p:nvSpPr>
        <p:spPr bwMode="auto">
          <a:xfrm>
            <a:off x="6957984" y="4580656"/>
            <a:ext cx="2041525" cy="327322"/>
          </a:xfrm>
          <a:prstGeom prst="rect">
            <a:avLst/>
          </a:prstGeom>
          <a:solidFill>
            <a:srgbClr val="35F6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System Software</a:t>
            </a:r>
            <a:endParaRPr lang="en-US" sz="1800" dirty="0">
              <a:solidFill>
                <a:srgbClr val="000000"/>
              </a:solidFill>
              <a:latin typeface="Tahoma" charset="0"/>
            </a:endParaRPr>
          </a:p>
        </p:txBody>
      </p:sp>
      <p:sp>
        <p:nvSpPr>
          <p:cNvPr id="44" name="Text Box 23"/>
          <p:cNvSpPr txBox="1">
            <a:spLocks noChangeAspect="1" noChangeArrowheads="1"/>
          </p:cNvSpPr>
          <p:nvPr/>
        </p:nvSpPr>
        <p:spPr bwMode="auto">
          <a:xfrm>
            <a:off x="6959572" y="6374655"/>
            <a:ext cx="2043112" cy="366713"/>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Electrons</a:t>
            </a:r>
          </a:p>
        </p:txBody>
      </p:sp>
      <p:sp>
        <p:nvSpPr>
          <p:cNvPr id="45" name="Rounded Rectangle 44"/>
          <p:cNvSpPr>
            <a:spLocks noChangeArrowheads="1"/>
          </p:cNvSpPr>
          <p:nvPr/>
        </p:nvSpPr>
        <p:spPr bwMode="auto">
          <a:xfrm rot="5400000">
            <a:off x="6849380" y="3977716"/>
            <a:ext cx="2232248" cy="2286000"/>
          </a:xfrm>
          <a:prstGeom prst="roundRect">
            <a:avLst>
              <a:gd name="adj" fmla="val 16667"/>
            </a:avLst>
          </a:prstGeom>
          <a:noFill/>
          <a:ln w="444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0000FF"/>
              </a:solidFill>
            </a:endParaRPr>
          </a:p>
        </p:txBody>
      </p:sp>
    </p:spTree>
    <p:extLst>
      <p:ext uri="{BB962C8B-B14F-4D97-AF65-F5344CB8AC3E}">
        <p14:creationId xmlns:p14="http://schemas.microsoft.com/office/powerpoint/2010/main" val="23467641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3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9"/>
                                        </p:tgtEl>
                                        <p:attrNameLst>
                                          <p:attrName>style.visibility</p:attrName>
                                        </p:attrNameLst>
                                      </p:cBhvr>
                                      <p:to>
                                        <p:strVal val="visible"/>
                                      </p:to>
                                    </p:set>
                                  </p:childTnLst>
                                </p:cTn>
                              </p:par>
                            </p:childTnLst>
                          </p:cTn>
                        </p:par>
                        <p:par>
                          <p:cTn id="15" fill="hold">
                            <p:stCondLst>
                              <p:cond delay="500"/>
                            </p:stCondLst>
                            <p:childTnLst>
                              <p:par>
                                <p:cTn id="16" presetID="1" presetClass="entr" presetSubtype="0" fill="hold" grpId="0" nodeType="afterEffect">
                                  <p:stCondLst>
                                    <p:cond delay="0"/>
                                  </p:stCondLst>
                                  <p:childTnLst>
                                    <p:set>
                                      <p:cBhvr>
                                        <p:cTn id="17" dur="1" fill="hold">
                                          <p:stCondLst>
                                            <p:cond delay="499"/>
                                          </p:stCondLst>
                                        </p:cTn>
                                        <p:tgtEl>
                                          <p:spTgt spid="34"/>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nodeType="clickEffect">
                                  <p:stCondLst>
                                    <p:cond delay="0"/>
                                  </p:stCondLst>
                                  <p:childTnLst>
                                    <p:set>
                                      <p:cBhvr>
                                        <p:cTn id="37"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40"/>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44"/>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39"/>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38"/>
                                        </p:tgtEl>
                                        <p:attrNameLst>
                                          <p:attrName>style.visibility</p:attrName>
                                        </p:attrNameLst>
                                      </p:cBhvr>
                                      <p:to>
                                        <p:strVal val="visible"/>
                                      </p:to>
                                    </p:set>
                                  </p:childTnLst>
                                </p:cTn>
                              </p:par>
                              <p:par>
                                <p:cTn id="52" presetID="1" presetClass="entr" presetSubtype="0" fill="hold" grpId="0" nodeType="withEffect">
                                  <p:stCondLst>
                                    <p:cond delay="0"/>
                                  </p:stCondLst>
                                  <p:childTnLst>
                                    <p:set>
                                      <p:cBhvr>
                                        <p:cTn id="53" dur="1" fill="hold">
                                          <p:stCondLst>
                                            <p:cond delay="0"/>
                                          </p:stCondLst>
                                        </p:cTn>
                                        <p:tgtEl>
                                          <p:spTgt spid="43"/>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37"/>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36"/>
                                        </p:tgtEl>
                                        <p:attrNameLst>
                                          <p:attrName>style.visibility</p:attrName>
                                        </p:attrNameLst>
                                      </p:cBhvr>
                                      <p:to>
                                        <p:strVal val="visible"/>
                                      </p:to>
                                    </p:set>
                                  </p:childTnLst>
                                </p:cTn>
                              </p:par>
                              <p:par>
                                <p:cTn id="58" presetID="1" presetClass="entr" presetSubtype="0" fill="hold" grpId="0" nodeType="withEffect">
                                  <p:stCondLst>
                                    <p:cond delay="0"/>
                                  </p:stCondLst>
                                  <p:childTnLst>
                                    <p:set>
                                      <p:cBhvr>
                                        <p:cTn id="59" dur="1" fill="hold">
                                          <p:stCondLst>
                                            <p:cond delay="0"/>
                                          </p:stCondLst>
                                        </p:cTn>
                                        <p:tgtEl>
                                          <p:spTgt spid="41"/>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42"/>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4" grpId="0" autoUpdateAnimBg="0"/>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Why In-Memory Computation Today?</a:t>
            </a:r>
            <a:endParaRPr lang="en-US" dirty="0"/>
          </a:p>
        </p:txBody>
      </p:sp>
      <p:sp>
        <p:nvSpPr>
          <p:cNvPr id="3" name="Content Placeholder 2"/>
          <p:cNvSpPr>
            <a:spLocks noGrp="1"/>
          </p:cNvSpPr>
          <p:nvPr>
            <p:ph idx="1"/>
          </p:nvPr>
        </p:nvSpPr>
        <p:spPr/>
        <p:txBody>
          <a:bodyPr/>
          <a:lstStyle/>
          <a:p>
            <a:r>
              <a:rPr lang="en-US" dirty="0" smtClean="0">
                <a:solidFill>
                  <a:srgbClr val="FF0000"/>
                </a:solidFill>
              </a:rPr>
              <a:t>Push from Technology</a:t>
            </a:r>
          </a:p>
          <a:p>
            <a:pPr lvl="1"/>
            <a:r>
              <a:rPr lang="en-US" dirty="0" smtClean="0">
                <a:solidFill>
                  <a:srgbClr val="0000FF"/>
                </a:solidFill>
              </a:rPr>
              <a:t>DRAM Scaling at jeopardy </a:t>
            </a:r>
          </a:p>
          <a:p>
            <a:pPr marL="344487" lvl="1" indent="0">
              <a:buNone/>
            </a:pPr>
            <a:r>
              <a:rPr lang="en-US" dirty="0">
                <a:sym typeface="Wingdings"/>
              </a:rPr>
              <a:t> </a:t>
            </a:r>
            <a:r>
              <a:rPr lang="en-US" dirty="0" smtClean="0">
                <a:sym typeface="Wingdings"/>
              </a:rPr>
              <a:t>   Controllers close to DRAM</a:t>
            </a:r>
          </a:p>
          <a:p>
            <a:pPr marL="344487" lvl="1" indent="0">
              <a:buNone/>
            </a:pPr>
            <a:r>
              <a:rPr lang="en-US" dirty="0">
                <a:sym typeface="Wingdings"/>
              </a:rPr>
              <a:t> </a:t>
            </a:r>
            <a:r>
              <a:rPr lang="en-US" dirty="0" smtClean="0">
                <a:sym typeface="Wingdings"/>
              </a:rPr>
              <a:t>   Industry open to new memory architectures</a:t>
            </a:r>
          </a:p>
          <a:p>
            <a:pPr lvl="1"/>
            <a:endParaRPr lang="en-US" dirty="0" smtClean="0"/>
          </a:p>
          <a:p>
            <a:endParaRPr lang="en-US" dirty="0">
              <a:solidFill>
                <a:srgbClr val="FF0000"/>
              </a:solidFill>
            </a:endParaRPr>
          </a:p>
          <a:p>
            <a:endParaRPr lang="en-US" dirty="0" smtClean="0">
              <a:solidFill>
                <a:srgbClr val="FF0000"/>
              </a:solidFill>
            </a:endParaRPr>
          </a:p>
          <a:p>
            <a:r>
              <a:rPr lang="en-US" dirty="0" smtClean="0">
                <a:solidFill>
                  <a:srgbClr val="FF0000"/>
                </a:solidFill>
              </a:rPr>
              <a:t>Pull from Systems and Applications</a:t>
            </a:r>
          </a:p>
          <a:p>
            <a:pPr lvl="1"/>
            <a:r>
              <a:rPr lang="en-US" dirty="0" smtClean="0">
                <a:solidFill>
                  <a:srgbClr val="0000FF"/>
                </a:solidFill>
              </a:rPr>
              <a:t>Data access is a major system and application bottleneck</a:t>
            </a:r>
          </a:p>
          <a:p>
            <a:pPr lvl="1"/>
            <a:r>
              <a:rPr lang="en-US" dirty="0" smtClean="0">
                <a:solidFill>
                  <a:srgbClr val="0000FF"/>
                </a:solidFill>
              </a:rPr>
              <a:t>Systems are energy limited</a:t>
            </a:r>
          </a:p>
          <a:p>
            <a:pPr lvl="1"/>
            <a:r>
              <a:rPr lang="en-US" dirty="0" smtClean="0">
                <a:solidFill>
                  <a:srgbClr val="0000FF"/>
                </a:solidFill>
              </a:rPr>
              <a:t>Data movement much more energy-hungry than computation</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96</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107504" y="1394054"/>
            <a:ext cx="7772400" cy="1422400"/>
          </a:xfrm>
          <a:prstGeom prst="rect">
            <a:avLst/>
          </a:prstGeom>
        </p:spPr>
      </p:pic>
      <p:pic>
        <p:nvPicPr>
          <p:cNvPr id="6" name="Picture 2" descr="http://www.extremetech.com/wp-content/uploads/2013/09/hybrid_memory_cube.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79712" y="1250038"/>
            <a:ext cx="5040560" cy="3619122"/>
          </a:xfrm>
          <a:prstGeom prst="rect">
            <a:avLst/>
          </a:prstGeom>
          <a:noFill/>
          <a:extLst>
            <a:ext uri="{909E8E84-426E-40dd-AFC4-6F175D3DCCD1}">
              <a14:hiddenFill xmlns="" xmlns:a14="http://schemas.microsoft.com/office/drawing/2010/main">
                <a:solidFill>
                  <a:srgbClr val="FFFFFF"/>
                </a:solidFill>
              </a14:hiddenFill>
            </a:ext>
          </a:extLst>
        </p:spPr>
      </p:pic>
      <p:pic>
        <p:nvPicPr>
          <p:cNvPr id="7" name="Picture 6"/>
          <p:cNvPicPr>
            <a:picLocks noChangeAspect="1"/>
          </p:cNvPicPr>
          <p:nvPr/>
        </p:nvPicPr>
        <p:blipFill>
          <a:blip r:embed="rId4"/>
          <a:stretch>
            <a:fillRect/>
          </a:stretch>
        </p:blipFill>
        <p:spPr>
          <a:xfrm>
            <a:off x="6948264" y="1178030"/>
            <a:ext cx="1689100" cy="2451100"/>
          </a:xfrm>
          <a:prstGeom prst="rect">
            <a:avLst/>
          </a:prstGeom>
        </p:spPr>
      </p:pic>
      <p:sp>
        <p:nvSpPr>
          <p:cNvPr id="9" name="TextBox 8"/>
          <p:cNvSpPr txBox="1"/>
          <p:nvPr/>
        </p:nvSpPr>
        <p:spPr>
          <a:xfrm>
            <a:off x="7343567" y="1304704"/>
            <a:ext cx="1692929" cy="307777"/>
          </a:xfrm>
          <a:prstGeom prst="rect">
            <a:avLst/>
          </a:prstGeom>
          <a:noFill/>
        </p:spPr>
        <p:txBody>
          <a:bodyPr wrap="none" rtlCol="0">
            <a:spAutoFit/>
          </a:bodyPr>
          <a:lstStyle/>
          <a:p>
            <a:r>
              <a:rPr lang="en-US" sz="1400" dirty="0" smtClean="0">
                <a:solidFill>
                  <a:srgbClr val="FFFFFF"/>
                </a:solidFill>
              </a:rPr>
              <a:t>Dally, </a:t>
            </a:r>
            <a:r>
              <a:rPr lang="en-US" sz="1400" dirty="0" err="1" smtClean="0">
                <a:solidFill>
                  <a:srgbClr val="FFFFFF"/>
                </a:solidFill>
              </a:rPr>
              <a:t>HiPEAC</a:t>
            </a:r>
            <a:r>
              <a:rPr lang="en-US" sz="1400" dirty="0" smtClean="0">
                <a:solidFill>
                  <a:srgbClr val="FFFFFF"/>
                </a:solidFill>
              </a:rPr>
              <a:t> 2015</a:t>
            </a:r>
            <a:endParaRPr lang="en-US" sz="1400" dirty="0">
              <a:solidFill>
                <a:srgbClr val="FFFFFF"/>
              </a:solidFill>
            </a:endParaRPr>
          </a:p>
        </p:txBody>
      </p:sp>
    </p:spTree>
    <p:extLst>
      <p:ext uri="{BB962C8B-B14F-4D97-AF65-F5344CB8AC3E}">
        <p14:creationId xmlns:p14="http://schemas.microsoft.com/office/powerpoint/2010/main" val="13997363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nodeType="clickEffect">
                                  <p:stCondLst>
                                    <p:cond delay="0"/>
                                  </p:stCondLst>
                                  <p:childTnLst>
                                    <p:set>
                                      <p:cBhvr>
                                        <p:cTn id="28" dur="1" fill="hold">
                                          <p:stCondLst>
                                            <p:cond delay="0"/>
                                          </p:stCondLst>
                                        </p:cTn>
                                        <p:tgtEl>
                                          <p:spTgt spid="5"/>
                                        </p:tgtEl>
                                        <p:attrNameLst>
                                          <p:attrName>style.visibility</p:attrName>
                                        </p:attrNameLst>
                                      </p:cBhvr>
                                      <p:to>
                                        <p:strVal val="hidden"/>
                                      </p:to>
                                    </p:set>
                                  </p:childTnLst>
                                </p:cTn>
                              </p:par>
                              <p:par>
                                <p:cTn id="29" presetID="1" presetClass="exit" presetSubtype="0" fill="hold" nodeType="withEffect">
                                  <p:stCondLst>
                                    <p:cond delay="0"/>
                                  </p:stCondLst>
                                  <p:childTnLst>
                                    <p:set>
                                      <p:cBhvr>
                                        <p:cTn id="30" dur="1" fill="hold">
                                          <p:stCondLst>
                                            <p:cond delay="0"/>
                                          </p:stCondLst>
                                        </p:cTn>
                                        <p:tgtEl>
                                          <p:spTgt spid="6"/>
                                        </p:tgtEl>
                                        <p:attrNameLst>
                                          <p:attrName>style.visibility</p:attrName>
                                        </p:attrNameLst>
                                      </p:cBhvr>
                                      <p:to>
                                        <p:strVal val="hidden"/>
                                      </p:to>
                                    </p:set>
                                  </p:childTnLst>
                                </p:cTn>
                              </p:par>
                              <p:par>
                                <p:cTn id="31" presetID="1" presetClass="exit" presetSubtype="0" fill="hold" nodeType="withEffect">
                                  <p:stCondLst>
                                    <p:cond delay="0"/>
                                  </p:stCondLst>
                                  <p:childTnLst>
                                    <p:set>
                                      <p:cBhvr>
                                        <p:cTn id="32" dur="1" fill="hold">
                                          <p:stCondLst>
                                            <p:cond delay="0"/>
                                          </p:stCondLst>
                                        </p:cTn>
                                        <p:tgtEl>
                                          <p:spTgt spid="7"/>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nodeType="clickEffect">
                                  <p:stCondLst>
                                    <p:cond delay="0"/>
                                  </p:stCondLst>
                                  <p:childTnLst>
                                    <p:set>
                                      <p:cBhvr>
                                        <p:cTn id="48" dur="1" fill="hold">
                                          <p:stCondLst>
                                            <p:cond delay="0"/>
                                          </p:stCondLst>
                                        </p:cTn>
                                        <p:tgtEl>
                                          <p:spTgt spid="3">
                                            <p:txEl>
                                              <p:pRg st="10" end="10"/>
                                            </p:txEl>
                                          </p:spTgt>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268760"/>
            <a:ext cx="7924800" cy="1752600"/>
          </a:xfrm>
        </p:spPr>
        <p:txBody>
          <a:bodyPr/>
          <a:lstStyle/>
          <a:p>
            <a:r>
              <a:rPr lang="en-US" sz="6000" dirty="0" smtClean="0"/>
              <a:t>Processing in Memory:</a:t>
            </a:r>
            <a:br>
              <a:rPr lang="en-US" sz="6000" dirty="0" smtClean="0"/>
            </a:br>
            <a:r>
              <a:rPr lang="en-US" sz="6000"/>
              <a:t>	</a:t>
            </a:r>
            <a:r>
              <a:rPr lang="en-US" sz="6000" smtClean="0"/>
              <a:t>	Two </a:t>
            </a:r>
            <a:r>
              <a:rPr lang="en-US" sz="6000" dirty="0" smtClean="0"/>
              <a:t>Approaches</a:t>
            </a:r>
            <a:endParaRPr lang="en-US" sz="6000" b="1" dirty="0"/>
          </a:p>
        </p:txBody>
      </p:sp>
      <p:sp>
        <p:nvSpPr>
          <p:cNvPr id="3" name="Subtitle 2"/>
          <p:cNvSpPr>
            <a:spLocks noGrp="1"/>
          </p:cNvSpPr>
          <p:nvPr>
            <p:ph type="subTitle" idx="1"/>
          </p:nvPr>
        </p:nvSpPr>
        <p:spPr>
          <a:xfrm>
            <a:off x="685800" y="4484712"/>
            <a:ext cx="7848600" cy="1752600"/>
          </a:xfrm>
        </p:spPr>
        <p:txBody>
          <a:bodyPr/>
          <a:lstStyle/>
          <a:p>
            <a:pPr algn="l"/>
            <a:r>
              <a:rPr lang="en-US" sz="3600" dirty="0" smtClean="0">
                <a:solidFill>
                  <a:srgbClr val="0000FF"/>
                </a:solidFill>
              </a:rPr>
              <a:t>1. Minimally changing memory chips</a:t>
            </a:r>
          </a:p>
          <a:p>
            <a:pPr algn="l"/>
            <a:r>
              <a:rPr lang="en-US" sz="3600" dirty="0" smtClean="0"/>
              <a:t>2. Exploiting </a:t>
            </a:r>
            <a:r>
              <a:rPr lang="en-US" sz="3600" dirty="0" smtClean="0"/>
              <a:t>3D-stacked </a:t>
            </a:r>
            <a:r>
              <a:rPr lang="en-US" sz="3600" dirty="0" smtClean="0"/>
              <a:t>memory</a:t>
            </a:r>
            <a:endParaRPr lang="en-US" sz="3600" dirty="0"/>
          </a:p>
        </p:txBody>
      </p:sp>
      <p:sp>
        <p:nvSpPr>
          <p:cNvPr id="4" name="Slide Number Placeholder 3"/>
          <p:cNvSpPr>
            <a:spLocks noGrp="1"/>
          </p:cNvSpPr>
          <p:nvPr>
            <p:ph type="sldNum" sz="quarter" idx="12"/>
          </p:nvPr>
        </p:nvSpPr>
        <p:spPr/>
        <p:txBody>
          <a:bodyPr/>
          <a:lstStyle/>
          <a:p>
            <a:fld id="{EF0CAD05-5F98-C240-A41D-E171A6304933}" type="slidenum">
              <a:rPr lang="en-US" smtClean="0"/>
              <a:pPr/>
              <a:t>97</a:t>
            </a:fld>
            <a:endParaRPr lang="en-US"/>
          </a:p>
        </p:txBody>
      </p:sp>
    </p:spTree>
    <p:extLst>
      <p:ext uri="{BB962C8B-B14F-4D97-AF65-F5344CB8AC3E}">
        <p14:creationId xmlns:p14="http://schemas.microsoft.com/office/powerpoint/2010/main" val="1222051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Approach 1: Minimally Changing DRAM</a:t>
            </a:r>
            <a:endParaRPr lang="en-US" dirty="0"/>
          </a:p>
        </p:txBody>
      </p:sp>
      <p:sp>
        <p:nvSpPr>
          <p:cNvPr id="3" name="Content Placeholder 2"/>
          <p:cNvSpPr>
            <a:spLocks noGrp="1"/>
          </p:cNvSpPr>
          <p:nvPr>
            <p:ph idx="1"/>
          </p:nvPr>
        </p:nvSpPr>
        <p:spPr>
          <a:xfrm>
            <a:off x="0" y="969640"/>
            <a:ext cx="9144000" cy="5123656"/>
          </a:xfrm>
        </p:spPr>
        <p:txBody>
          <a:bodyPr/>
          <a:lstStyle/>
          <a:p>
            <a:r>
              <a:rPr lang="en-US" dirty="0" smtClean="0"/>
              <a:t>DRAM has great capability to perform </a:t>
            </a:r>
            <a:r>
              <a:rPr lang="en-US" dirty="0" smtClean="0">
                <a:solidFill>
                  <a:srgbClr val="0000FF"/>
                </a:solidFill>
              </a:rPr>
              <a:t>bulk data movement and computation </a:t>
            </a:r>
            <a:r>
              <a:rPr lang="en-US" dirty="0" smtClean="0"/>
              <a:t>internally with small changes</a:t>
            </a:r>
          </a:p>
          <a:p>
            <a:pPr lvl="1"/>
            <a:r>
              <a:rPr lang="en-US" dirty="0" smtClean="0"/>
              <a:t>Can exploit internal bandwidth to move data</a:t>
            </a:r>
          </a:p>
          <a:p>
            <a:pPr lvl="1"/>
            <a:r>
              <a:rPr lang="en-US" dirty="0" smtClean="0"/>
              <a:t>Can exploit analog computation capability</a:t>
            </a:r>
          </a:p>
          <a:p>
            <a:pPr lvl="1"/>
            <a:r>
              <a:rPr lang="en-US" dirty="0" smtClean="0"/>
              <a:t>…</a:t>
            </a:r>
          </a:p>
          <a:p>
            <a:pPr lvl="1"/>
            <a:endParaRPr lang="en-US" dirty="0"/>
          </a:p>
          <a:p>
            <a:r>
              <a:rPr lang="en-US" dirty="0" smtClean="0"/>
              <a:t>Examples: </a:t>
            </a:r>
            <a:r>
              <a:rPr lang="en-US" dirty="0" err="1" smtClean="0"/>
              <a:t>RowClone</a:t>
            </a:r>
            <a:r>
              <a:rPr lang="en-US" dirty="0" smtClean="0"/>
              <a:t>, In-DRAM AND/OR, Gather/Scatter DRAM</a:t>
            </a:r>
          </a:p>
          <a:p>
            <a:pPr lvl="1"/>
            <a:r>
              <a:rPr lang="en-US" altLang="ja-JP" sz="1800" dirty="0" smtClean="0">
                <a:solidFill>
                  <a:srgbClr val="0000FF"/>
                </a:solidFill>
                <a:latin typeface="Tahoma" charset="0"/>
                <a:ea typeface="ＭＳ Ｐゴシック"/>
                <a:hlinkClick r:id="rId2"/>
              </a:rPr>
              <a:t>RowClone</a:t>
            </a:r>
            <a:r>
              <a:rPr lang="en-US" altLang="ja-JP" sz="1800" dirty="0">
                <a:solidFill>
                  <a:srgbClr val="0000FF"/>
                </a:solidFill>
                <a:latin typeface="Tahoma" charset="0"/>
                <a:ea typeface="ＭＳ Ｐゴシック"/>
                <a:hlinkClick r:id="rId2"/>
              </a:rPr>
              <a:t>: Fast and Efficient In-DRAM Copy and Initialization of Bulk </a:t>
            </a:r>
            <a:r>
              <a:rPr lang="en-US" altLang="ja-JP" sz="1800" dirty="0" smtClean="0">
                <a:solidFill>
                  <a:srgbClr val="0000FF"/>
                </a:solidFill>
                <a:latin typeface="Tahoma" charset="0"/>
                <a:ea typeface="ＭＳ Ｐゴシック"/>
                <a:hlinkClick r:id="rId2"/>
              </a:rPr>
              <a:t>Data</a:t>
            </a:r>
            <a:r>
              <a:rPr lang="en-US" altLang="ja-JP" sz="1800" dirty="0">
                <a:solidFill>
                  <a:srgbClr val="000000"/>
                </a:solidFill>
                <a:latin typeface="Tahoma" charset="0"/>
                <a:ea typeface="ＭＳ Ｐゴシック"/>
              </a:rPr>
              <a:t> </a:t>
            </a:r>
            <a:r>
              <a:rPr lang="en-US" altLang="ja-JP" sz="1800" dirty="0" smtClean="0">
                <a:solidFill>
                  <a:srgbClr val="000000"/>
                </a:solidFill>
                <a:latin typeface="Tahoma" charset="0"/>
                <a:ea typeface="ＭＳ Ｐゴシック"/>
              </a:rPr>
              <a:t>(</a:t>
            </a:r>
            <a:r>
              <a:rPr lang="en-US" altLang="ja-JP" sz="1800" dirty="0" smtClean="0">
                <a:solidFill>
                  <a:srgbClr val="0000FF"/>
                </a:solidFill>
                <a:latin typeface="Tahoma" charset="0"/>
                <a:ea typeface="ＭＳ Ｐゴシック"/>
              </a:rPr>
              <a:t>Seshadri et al., MICRO 2013</a:t>
            </a:r>
            <a:r>
              <a:rPr lang="en-US" altLang="ja-JP" sz="1800" dirty="0" smtClean="0">
                <a:solidFill>
                  <a:srgbClr val="000000"/>
                </a:solidFill>
                <a:latin typeface="Tahoma" charset="0"/>
                <a:ea typeface="ＭＳ Ｐゴシック"/>
              </a:rPr>
              <a:t>)</a:t>
            </a:r>
            <a:endParaRPr lang="en-US" sz="1800" dirty="0">
              <a:solidFill>
                <a:srgbClr val="000000"/>
              </a:solidFill>
            </a:endParaRPr>
          </a:p>
          <a:p>
            <a:pPr lvl="1"/>
            <a:r>
              <a:rPr lang="en-US" sz="1800" dirty="0" smtClean="0">
                <a:solidFill>
                  <a:srgbClr val="0000FF"/>
                </a:solidFill>
                <a:hlinkClick r:id="rId3"/>
              </a:rPr>
              <a:t>Fast </a:t>
            </a:r>
            <a:r>
              <a:rPr lang="en-US" sz="1800" dirty="0">
                <a:solidFill>
                  <a:srgbClr val="0000FF"/>
                </a:solidFill>
                <a:hlinkClick r:id="rId3"/>
              </a:rPr>
              <a:t>Bulk Bitwise AND and OR in </a:t>
            </a:r>
            <a:r>
              <a:rPr lang="en-US" sz="1800" dirty="0" smtClean="0">
                <a:solidFill>
                  <a:srgbClr val="0000FF"/>
                </a:solidFill>
                <a:hlinkClick r:id="rId3"/>
              </a:rPr>
              <a:t>DRAM</a:t>
            </a:r>
            <a:r>
              <a:rPr lang="en-US" sz="1800" dirty="0" smtClean="0"/>
              <a:t> (</a:t>
            </a:r>
            <a:r>
              <a:rPr lang="en-US" sz="1800" dirty="0" smtClean="0">
                <a:solidFill>
                  <a:srgbClr val="0000FF"/>
                </a:solidFill>
              </a:rPr>
              <a:t>Seshadri et al., IEEE </a:t>
            </a:r>
            <a:r>
              <a:rPr lang="en-US" sz="1800" dirty="0">
                <a:solidFill>
                  <a:srgbClr val="0000FF"/>
                </a:solidFill>
              </a:rPr>
              <a:t>CAL </a:t>
            </a:r>
            <a:r>
              <a:rPr lang="en-US" sz="1800" dirty="0" smtClean="0">
                <a:solidFill>
                  <a:srgbClr val="0000FF"/>
                </a:solidFill>
              </a:rPr>
              <a:t>2015</a:t>
            </a:r>
            <a:r>
              <a:rPr lang="en-US" sz="1800" dirty="0" smtClean="0"/>
              <a:t>)</a:t>
            </a:r>
          </a:p>
          <a:p>
            <a:pPr lvl="1"/>
            <a:r>
              <a:rPr lang="en-US" sz="1800" dirty="0" smtClean="0">
                <a:hlinkClick r:id="rId4"/>
              </a:rPr>
              <a:t>Gather</a:t>
            </a:r>
            <a:r>
              <a:rPr lang="en-US" sz="1800" dirty="0">
                <a:hlinkClick r:id="rId4"/>
              </a:rPr>
              <a:t>-Scatter DRAM: In-DRAM Address Translation to Improve the Spatial Locality of Non-unit Strided </a:t>
            </a:r>
            <a:r>
              <a:rPr lang="en-US" sz="1800" dirty="0" smtClean="0">
                <a:hlinkClick r:id="rId4"/>
              </a:rPr>
              <a:t>Accesses</a:t>
            </a:r>
            <a:r>
              <a:rPr lang="en-US" sz="1800" dirty="0" smtClean="0"/>
              <a:t> </a:t>
            </a:r>
            <a:r>
              <a:rPr lang="en-US" altLang="ja-JP" sz="1800" dirty="0">
                <a:solidFill>
                  <a:srgbClr val="000000"/>
                </a:solidFill>
                <a:latin typeface="Tahoma" charset="0"/>
                <a:ea typeface="ＭＳ Ｐゴシック"/>
              </a:rPr>
              <a:t>(</a:t>
            </a:r>
            <a:r>
              <a:rPr lang="en-US" altLang="ja-JP" sz="1800" dirty="0" err="1">
                <a:solidFill>
                  <a:srgbClr val="0000FF"/>
                </a:solidFill>
                <a:latin typeface="Tahoma" charset="0"/>
                <a:ea typeface="ＭＳ Ｐゴシック"/>
              </a:rPr>
              <a:t>Seshadri</a:t>
            </a:r>
            <a:r>
              <a:rPr lang="en-US" altLang="ja-JP" sz="1800" dirty="0">
                <a:solidFill>
                  <a:srgbClr val="0000FF"/>
                </a:solidFill>
                <a:latin typeface="Tahoma" charset="0"/>
                <a:ea typeface="ＭＳ Ｐゴシック"/>
              </a:rPr>
              <a:t> et al., MICRO </a:t>
            </a:r>
            <a:r>
              <a:rPr lang="en-US" altLang="ja-JP" sz="1800" dirty="0" smtClean="0">
                <a:solidFill>
                  <a:srgbClr val="0000FF"/>
                </a:solidFill>
                <a:latin typeface="Tahoma" charset="0"/>
                <a:ea typeface="ＭＳ Ｐゴシック"/>
              </a:rPr>
              <a:t>2015</a:t>
            </a:r>
            <a:r>
              <a:rPr lang="en-US" altLang="ja-JP" sz="1800" dirty="0" smtClean="0">
                <a:solidFill>
                  <a:srgbClr val="000000"/>
                </a:solidFill>
                <a:latin typeface="Tahoma" charset="0"/>
                <a:ea typeface="ＭＳ Ｐゴシック"/>
              </a:rPr>
              <a:t>)</a:t>
            </a:r>
            <a:endParaRPr lang="en-US" sz="1800" dirty="0">
              <a:solidFill>
                <a:srgbClr val="000000"/>
              </a:solidFill>
            </a:endParaRPr>
          </a:p>
          <a:p>
            <a:pPr lvl="1"/>
            <a:r>
              <a:rPr lang="en-US" sz="1800" dirty="0">
                <a:hlinkClick r:id="rId5"/>
              </a:rPr>
              <a:t>"Ambit: In-Memory Accelerator for Bulk Bitwise Operations Using Commodity DRAM </a:t>
            </a:r>
            <a:r>
              <a:rPr lang="en-US" sz="1800" dirty="0" smtClean="0">
                <a:hlinkClick r:id="rId5"/>
              </a:rPr>
              <a:t>Technology”</a:t>
            </a:r>
            <a:r>
              <a:rPr lang="en-US" sz="1800" dirty="0" smtClean="0"/>
              <a:t> </a:t>
            </a:r>
            <a:r>
              <a:rPr lang="en-US" altLang="ja-JP" sz="1800" dirty="0">
                <a:solidFill>
                  <a:srgbClr val="000000"/>
                </a:solidFill>
                <a:latin typeface="Tahoma" charset="0"/>
                <a:ea typeface="ＭＳ Ｐゴシック"/>
              </a:rPr>
              <a:t>(</a:t>
            </a:r>
            <a:r>
              <a:rPr lang="en-US" altLang="ja-JP" sz="1800" dirty="0">
                <a:solidFill>
                  <a:srgbClr val="0000FF"/>
                </a:solidFill>
                <a:latin typeface="Tahoma" charset="0"/>
                <a:ea typeface="ＭＳ Ｐゴシック"/>
              </a:rPr>
              <a:t>Seshadri et al., MICRO </a:t>
            </a:r>
            <a:r>
              <a:rPr lang="en-US" altLang="ja-JP" sz="1800" dirty="0" smtClean="0">
                <a:solidFill>
                  <a:srgbClr val="0000FF"/>
                </a:solidFill>
                <a:latin typeface="Tahoma" charset="0"/>
                <a:ea typeface="ＭＳ Ｐゴシック"/>
              </a:rPr>
              <a:t>2017</a:t>
            </a:r>
            <a:r>
              <a:rPr lang="en-US" altLang="ja-JP" sz="1800" dirty="0" smtClean="0">
                <a:solidFill>
                  <a:srgbClr val="000000"/>
                </a:solidFill>
                <a:latin typeface="Tahoma" charset="0"/>
                <a:ea typeface="ＭＳ Ｐゴシック"/>
              </a:rPr>
              <a:t>)</a:t>
            </a:r>
            <a:endParaRPr lang="en-US" sz="1800" dirty="0">
              <a:solidFill>
                <a:srgbClr val="000000"/>
              </a:solidFill>
            </a:endParaRPr>
          </a:p>
          <a:p>
            <a:pPr lvl="1"/>
            <a:endParaRPr lang="en-US" sz="1800" dirty="0"/>
          </a:p>
          <a:p>
            <a:pPr lvl="1"/>
            <a:endParaRPr lang="en-US" dirty="0" smtClean="0"/>
          </a:p>
          <a:p>
            <a:pPr lvl="2"/>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98</a:t>
            </a:fld>
            <a:endParaRPr lang="en-US" altLang="en-US" dirty="0">
              <a:solidFill>
                <a:srgbClr val="000000"/>
              </a:solidFill>
            </a:endParaRPr>
          </a:p>
        </p:txBody>
      </p:sp>
    </p:spTree>
    <p:extLst>
      <p:ext uri="{BB962C8B-B14F-4D97-AF65-F5344CB8AC3E}">
        <p14:creationId xmlns:p14="http://schemas.microsoft.com/office/powerpoint/2010/main" val="17007301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8520" y="152400"/>
            <a:ext cx="9144000" cy="1066800"/>
          </a:xfrm>
        </p:spPr>
        <p:txBody>
          <a:bodyPr/>
          <a:lstStyle/>
          <a:p>
            <a:r>
              <a:rPr lang="en-US" dirty="0" smtClean="0"/>
              <a:t>Starting Simple: Data Copy and Initialization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99</a:t>
            </a:fld>
            <a:endParaRPr lang="en-US" altLang="en-US">
              <a:solidFill>
                <a:srgbClr val="000000"/>
              </a:solidFill>
            </a:endParaRPr>
          </a:p>
        </p:txBody>
      </p:sp>
      <p:grpSp>
        <p:nvGrpSpPr>
          <p:cNvPr id="32" name="Group 31"/>
          <p:cNvGrpSpPr/>
          <p:nvPr/>
        </p:nvGrpSpPr>
        <p:grpSpPr>
          <a:xfrm>
            <a:off x="539552" y="1772816"/>
            <a:ext cx="1613800" cy="1828800"/>
            <a:chOff x="914400" y="1828800"/>
            <a:chExt cx="1613800" cy="1828800"/>
          </a:xfrm>
        </p:grpSpPr>
        <p:sp>
          <p:nvSpPr>
            <p:cNvPr id="33" name="Wave 32"/>
            <p:cNvSpPr/>
            <p:nvPr/>
          </p:nvSpPr>
          <p:spPr>
            <a:xfrm rot="5400000">
              <a:off x="876300" y="1866900"/>
              <a:ext cx="990600" cy="914400"/>
            </a:xfrm>
            <a:prstGeom prst="wave">
              <a:avLst>
                <a:gd name="adj1" fmla="val 5469"/>
                <a:gd name="adj2" fmla="val 0"/>
              </a:avLst>
            </a:prstGeom>
            <a:solidFill>
              <a:srgbClr val="31859B"/>
            </a:solidFill>
            <a:ln w="25400" cap="flat" cmpd="sng" algn="ctr">
              <a:solidFill>
                <a:srgbClr val="262626"/>
              </a:solidFill>
              <a:prstDash val="solid"/>
            </a:ln>
            <a:effectLst/>
          </p:spPr>
          <p:txBody>
            <a:bodyPr rtlCol="0" anchor="ctr"/>
            <a:lstStyle/>
            <a:p>
              <a:pPr algn="ctr">
                <a:defRPr/>
              </a:pPr>
              <a:endParaRPr lang="en-US" kern="0">
                <a:solidFill>
                  <a:sysClr val="window" lastClr="FFFFFF"/>
                </a:solidFill>
                <a:latin typeface="Corbel"/>
              </a:endParaRPr>
            </a:p>
          </p:txBody>
        </p:sp>
        <p:sp>
          <p:nvSpPr>
            <p:cNvPr id="34" name="Wave 33"/>
            <p:cNvSpPr/>
            <p:nvPr/>
          </p:nvSpPr>
          <p:spPr>
            <a:xfrm rot="5400000">
              <a:off x="1333500" y="2095500"/>
              <a:ext cx="990600" cy="914400"/>
            </a:xfrm>
            <a:prstGeom prst="wave">
              <a:avLst>
                <a:gd name="adj1" fmla="val 5469"/>
                <a:gd name="adj2" fmla="val 0"/>
              </a:avLst>
            </a:prstGeom>
            <a:solidFill>
              <a:srgbClr val="31859B"/>
            </a:solidFill>
            <a:ln w="25400" cap="flat" cmpd="sng" algn="ctr">
              <a:solidFill>
                <a:srgbClr val="262626"/>
              </a:solidFill>
              <a:prstDash val="solid"/>
            </a:ln>
            <a:effectLst/>
          </p:spPr>
          <p:txBody>
            <a:bodyPr rtlCol="0" anchor="ctr"/>
            <a:lstStyle/>
            <a:p>
              <a:pPr algn="ctr">
                <a:defRPr/>
              </a:pPr>
              <a:endParaRPr lang="en-US" kern="0">
                <a:solidFill>
                  <a:sysClr val="window" lastClr="FFFFFF"/>
                </a:solidFill>
                <a:latin typeface="Corbel"/>
              </a:endParaRPr>
            </a:p>
          </p:txBody>
        </p:sp>
        <p:sp>
          <p:nvSpPr>
            <p:cNvPr id="35" name="TextBox 34"/>
            <p:cNvSpPr txBox="1"/>
            <p:nvPr/>
          </p:nvSpPr>
          <p:spPr>
            <a:xfrm>
              <a:off x="990600" y="3072825"/>
              <a:ext cx="1537600" cy="584775"/>
            </a:xfrm>
            <a:prstGeom prst="rect">
              <a:avLst/>
            </a:prstGeom>
            <a:noFill/>
          </p:spPr>
          <p:txBody>
            <a:bodyPr wrap="none" rtlCol="0">
              <a:spAutoFit/>
            </a:bodyPr>
            <a:lstStyle/>
            <a:p>
              <a:pPr>
                <a:defRPr/>
              </a:pPr>
              <a:r>
                <a:rPr lang="en-US" sz="3200" b="1" kern="0" dirty="0" smtClean="0">
                  <a:solidFill>
                    <a:srgbClr val="262626">
                      <a:lumMod val="95000"/>
                      <a:lumOff val="5000"/>
                    </a:srgbClr>
                  </a:solidFill>
                </a:rPr>
                <a:t>Forking</a:t>
              </a:r>
            </a:p>
          </p:txBody>
        </p:sp>
      </p:grpSp>
      <p:grpSp>
        <p:nvGrpSpPr>
          <p:cNvPr id="36" name="Group 35"/>
          <p:cNvGrpSpPr/>
          <p:nvPr/>
        </p:nvGrpSpPr>
        <p:grpSpPr>
          <a:xfrm>
            <a:off x="2627784" y="1556792"/>
            <a:ext cx="3324949" cy="2234863"/>
            <a:chOff x="2752707" y="1853625"/>
            <a:chExt cx="3324949" cy="2234863"/>
          </a:xfrm>
        </p:grpSpPr>
        <p:sp>
          <p:nvSpPr>
            <p:cNvPr id="37" name="Rounded Rectangle 36"/>
            <p:cNvSpPr/>
            <p:nvPr/>
          </p:nvSpPr>
          <p:spPr>
            <a:xfrm>
              <a:off x="3962400" y="1853625"/>
              <a:ext cx="914400" cy="11430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algn="ctr">
                <a:defRPr/>
              </a:pPr>
              <a:r>
                <a:rPr lang="en-US" kern="0" dirty="0" smtClean="0">
                  <a:solidFill>
                    <a:sysClr val="window" lastClr="FFFFFF"/>
                  </a:solidFill>
                  <a:latin typeface="Arial" pitchFamily="34" charset="0"/>
                  <a:cs typeface="Arial" pitchFamily="34" charset="0"/>
                </a:rPr>
                <a:t>000000000000000</a:t>
              </a:r>
              <a:endParaRPr lang="en-US" kern="0" dirty="0">
                <a:solidFill>
                  <a:sysClr val="window" lastClr="FFFFFF"/>
                </a:solidFill>
                <a:latin typeface="Arial" pitchFamily="34" charset="0"/>
                <a:cs typeface="Arial" pitchFamily="34" charset="0"/>
              </a:endParaRPr>
            </a:p>
          </p:txBody>
        </p:sp>
        <p:sp>
          <p:nvSpPr>
            <p:cNvPr id="38" name="TextBox 37"/>
            <p:cNvSpPr txBox="1"/>
            <p:nvPr/>
          </p:nvSpPr>
          <p:spPr>
            <a:xfrm>
              <a:off x="2752707" y="3072825"/>
              <a:ext cx="3324949" cy="1015663"/>
            </a:xfrm>
            <a:prstGeom prst="rect">
              <a:avLst/>
            </a:prstGeom>
            <a:noFill/>
          </p:spPr>
          <p:txBody>
            <a:bodyPr wrap="none" rtlCol="0">
              <a:spAutoFit/>
            </a:bodyPr>
            <a:lstStyle/>
            <a:p>
              <a:pPr algn="ctr">
                <a:defRPr/>
              </a:pPr>
              <a:r>
                <a:rPr lang="en-US" sz="3200" b="1" kern="0" dirty="0" smtClean="0">
                  <a:solidFill>
                    <a:srgbClr val="262626">
                      <a:lumMod val="95000"/>
                      <a:lumOff val="5000"/>
                    </a:srgbClr>
                  </a:solidFill>
                </a:rPr>
                <a:t>Zero initialization</a:t>
              </a:r>
              <a:endParaRPr lang="en-US" sz="2800" kern="0" dirty="0" smtClean="0">
                <a:solidFill>
                  <a:srgbClr val="262626">
                    <a:lumMod val="95000"/>
                    <a:lumOff val="5000"/>
                  </a:srgbClr>
                </a:solidFill>
              </a:endParaRPr>
            </a:p>
            <a:p>
              <a:pPr algn="ctr">
                <a:defRPr/>
              </a:pPr>
              <a:r>
                <a:rPr lang="en-US" sz="2800" b="1" kern="0" dirty="0" smtClean="0">
                  <a:solidFill>
                    <a:srgbClr val="262626">
                      <a:lumMod val="95000"/>
                      <a:lumOff val="5000"/>
                    </a:srgbClr>
                  </a:solidFill>
                </a:rPr>
                <a:t>(e.g., security)</a:t>
              </a:r>
              <a:endParaRPr lang="en-US" sz="3200" b="1" kern="0" dirty="0" smtClean="0">
                <a:solidFill>
                  <a:srgbClr val="262626">
                    <a:lumMod val="95000"/>
                    <a:lumOff val="5000"/>
                  </a:srgbClr>
                </a:solidFill>
              </a:endParaRPr>
            </a:p>
          </p:txBody>
        </p:sp>
      </p:grpSp>
      <p:grpSp>
        <p:nvGrpSpPr>
          <p:cNvPr id="39" name="Group 38"/>
          <p:cNvGrpSpPr/>
          <p:nvPr/>
        </p:nvGrpSpPr>
        <p:grpSpPr>
          <a:xfrm>
            <a:off x="457200" y="4038600"/>
            <a:ext cx="2669320" cy="2245043"/>
            <a:chOff x="720979" y="4038600"/>
            <a:chExt cx="2669320" cy="2245043"/>
          </a:xfrm>
        </p:grpSpPr>
        <p:pic>
          <p:nvPicPr>
            <p:cNvPr id="40" name="Picture 39" descr="computer.png"/>
            <p:cNvPicPr>
              <a:picLocks noChangeAspect="1"/>
            </p:cNvPicPr>
            <p:nvPr/>
          </p:nvPicPr>
          <p:blipFill>
            <a:blip r:embed="rId2" cstate="print"/>
            <a:stretch>
              <a:fillRect/>
            </a:stretch>
          </p:blipFill>
          <p:spPr>
            <a:xfrm>
              <a:off x="838200" y="4038600"/>
              <a:ext cx="1219200" cy="1219200"/>
            </a:xfrm>
            <a:prstGeom prst="rect">
              <a:avLst/>
            </a:prstGeom>
          </p:spPr>
        </p:pic>
        <p:sp>
          <p:nvSpPr>
            <p:cNvPr id="41" name="TextBox 40"/>
            <p:cNvSpPr txBox="1"/>
            <p:nvPr/>
          </p:nvSpPr>
          <p:spPr>
            <a:xfrm>
              <a:off x="720979" y="5206425"/>
              <a:ext cx="2669320" cy="1077218"/>
            </a:xfrm>
            <a:prstGeom prst="rect">
              <a:avLst/>
            </a:prstGeom>
            <a:noFill/>
          </p:spPr>
          <p:txBody>
            <a:bodyPr wrap="none" rtlCol="0">
              <a:spAutoFit/>
            </a:bodyPr>
            <a:lstStyle/>
            <a:p>
              <a:pPr algn="ctr">
                <a:defRPr/>
              </a:pPr>
              <a:r>
                <a:rPr lang="en-US" sz="3200" b="1" kern="0" dirty="0" smtClean="0">
                  <a:solidFill>
                    <a:srgbClr val="262626">
                      <a:lumMod val="95000"/>
                      <a:lumOff val="5000"/>
                    </a:srgbClr>
                  </a:solidFill>
                </a:rPr>
                <a:t>VM Cloning</a:t>
              </a:r>
            </a:p>
            <a:p>
              <a:pPr algn="ctr">
                <a:defRPr/>
              </a:pPr>
              <a:r>
                <a:rPr lang="en-US" sz="3200" b="1" kern="0" dirty="0" err="1" smtClean="0">
                  <a:solidFill>
                    <a:srgbClr val="262626">
                      <a:lumMod val="95000"/>
                      <a:lumOff val="5000"/>
                    </a:srgbClr>
                  </a:solidFill>
                </a:rPr>
                <a:t>Deduplication</a:t>
              </a:r>
              <a:endParaRPr lang="en-US" sz="3200" b="1" kern="0" dirty="0" smtClean="0">
                <a:solidFill>
                  <a:srgbClr val="262626">
                    <a:lumMod val="95000"/>
                    <a:lumOff val="5000"/>
                  </a:srgbClr>
                </a:solidFill>
              </a:endParaRPr>
            </a:p>
          </p:txBody>
        </p:sp>
        <p:pic>
          <p:nvPicPr>
            <p:cNvPr id="42" name="Picture 41" descr="computer.png"/>
            <p:cNvPicPr>
              <a:picLocks noChangeAspect="1"/>
            </p:cNvPicPr>
            <p:nvPr/>
          </p:nvPicPr>
          <p:blipFill>
            <a:blip r:embed="rId2" cstate="print"/>
            <a:stretch>
              <a:fillRect/>
            </a:stretch>
          </p:blipFill>
          <p:spPr>
            <a:xfrm>
              <a:off x="1981200" y="4038600"/>
              <a:ext cx="1219200" cy="1219200"/>
            </a:xfrm>
            <a:prstGeom prst="rect">
              <a:avLst/>
            </a:prstGeom>
          </p:spPr>
        </p:pic>
      </p:grpSp>
      <p:grpSp>
        <p:nvGrpSpPr>
          <p:cNvPr id="43" name="Group 42"/>
          <p:cNvGrpSpPr/>
          <p:nvPr/>
        </p:nvGrpSpPr>
        <p:grpSpPr>
          <a:xfrm>
            <a:off x="6228184" y="1772816"/>
            <a:ext cx="2752677" cy="1930052"/>
            <a:chOff x="6043903" y="1803748"/>
            <a:chExt cx="2752677" cy="1930052"/>
          </a:xfrm>
        </p:grpSpPr>
        <p:grpSp>
          <p:nvGrpSpPr>
            <p:cNvPr id="44" name="Group 43"/>
            <p:cNvGrpSpPr/>
            <p:nvPr/>
          </p:nvGrpSpPr>
          <p:grpSpPr>
            <a:xfrm>
              <a:off x="6043903" y="1905000"/>
              <a:ext cx="2752677" cy="1828800"/>
              <a:chOff x="6043903" y="1905000"/>
              <a:chExt cx="2752677" cy="1828800"/>
            </a:xfrm>
          </p:grpSpPr>
          <p:sp>
            <p:nvSpPr>
              <p:cNvPr id="46" name="Rounded Rectangle 45"/>
              <p:cNvSpPr/>
              <p:nvPr/>
            </p:nvSpPr>
            <p:spPr>
              <a:xfrm>
                <a:off x="6324600" y="1905000"/>
                <a:ext cx="533400" cy="1143000"/>
              </a:xfrm>
              <a:prstGeom prst="roundRect">
                <a:avLst/>
              </a:prstGeom>
              <a:solidFill>
                <a:srgbClr val="6F2926"/>
              </a:solidFill>
              <a:ln w="25400" cap="flat" cmpd="sng" algn="ctr">
                <a:solidFill>
                  <a:srgbClr val="6F2926">
                    <a:shade val="50000"/>
                  </a:srgbClr>
                </a:solidFill>
                <a:prstDash val="solid"/>
              </a:ln>
              <a:effectLst/>
            </p:spPr>
            <p:txBody>
              <a:bodyPr rtlCol="0" anchor="ctr"/>
              <a:lstStyle/>
              <a:p>
                <a:pPr algn="ctr">
                  <a:defRPr/>
                </a:pPr>
                <a:endParaRPr lang="en-US" kern="0">
                  <a:solidFill>
                    <a:sysClr val="window" lastClr="FFFFFF"/>
                  </a:solidFill>
                  <a:latin typeface="Corbel"/>
                </a:endParaRPr>
              </a:p>
            </p:txBody>
          </p:sp>
          <p:sp>
            <p:nvSpPr>
              <p:cNvPr id="47" name="Rounded Rectangle 46"/>
              <p:cNvSpPr/>
              <p:nvPr/>
            </p:nvSpPr>
            <p:spPr>
              <a:xfrm>
                <a:off x="7848600" y="1905000"/>
                <a:ext cx="533400" cy="11430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kern="0">
                  <a:solidFill>
                    <a:sysClr val="window" lastClr="FFFFFF"/>
                  </a:solidFill>
                  <a:latin typeface="Corbel"/>
                </a:endParaRPr>
              </a:p>
            </p:txBody>
          </p:sp>
          <p:sp>
            <p:nvSpPr>
              <p:cNvPr id="48" name="TextBox 47"/>
              <p:cNvSpPr txBox="1"/>
              <p:nvPr/>
            </p:nvSpPr>
            <p:spPr>
              <a:xfrm>
                <a:off x="6043903" y="3149025"/>
                <a:ext cx="2752677" cy="584775"/>
              </a:xfrm>
              <a:prstGeom prst="rect">
                <a:avLst/>
              </a:prstGeom>
              <a:noFill/>
            </p:spPr>
            <p:txBody>
              <a:bodyPr wrap="none" rtlCol="0">
                <a:spAutoFit/>
              </a:bodyPr>
              <a:lstStyle/>
              <a:p>
                <a:pPr algn="ctr">
                  <a:defRPr/>
                </a:pPr>
                <a:r>
                  <a:rPr lang="en-US" sz="3200" b="1" kern="0" dirty="0" err="1" smtClean="0">
                    <a:solidFill>
                      <a:srgbClr val="262626">
                        <a:lumMod val="95000"/>
                        <a:lumOff val="5000"/>
                      </a:srgbClr>
                    </a:solidFill>
                  </a:rPr>
                  <a:t>Checkpointing</a:t>
                </a:r>
                <a:endParaRPr lang="en-US" sz="3200" b="1" kern="0" dirty="0" smtClean="0">
                  <a:solidFill>
                    <a:srgbClr val="262626">
                      <a:lumMod val="95000"/>
                      <a:lumOff val="5000"/>
                    </a:srgbClr>
                  </a:solidFill>
                </a:endParaRPr>
              </a:p>
            </p:txBody>
          </p:sp>
          <p:cxnSp>
            <p:nvCxnSpPr>
              <p:cNvPr id="49" name="Straight Arrow Connector 48"/>
              <p:cNvCxnSpPr>
                <a:stCxn id="46" idx="3"/>
                <a:endCxn id="47" idx="1"/>
              </p:cNvCxnSpPr>
              <p:nvPr/>
            </p:nvCxnSpPr>
            <p:spPr>
              <a:xfrm>
                <a:off x="6858000" y="2476500"/>
                <a:ext cx="990600" cy="1588"/>
              </a:xfrm>
              <a:prstGeom prst="straightConnector1">
                <a:avLst/>
              </a:prstGeom>
              <a:noFill/>
              <a:ln w="38100" cap="flat" cmpd="sng" algn="ctr">
                <a:solidFill>
                  <a:srgbClr val="262626">
                    <a:lumMod val="75000"/>
                    <a:lumOff val="25000"/>
                  </a:srgbClr>
                </a:solidFill>
                <a:prstDash val="dashDot"/>
                <a:tailEnd type="arrow"/>
              </a:ln>
              <a:effectLst/>
            </p:spPr>
          </p:cxnSp>
        </p:grpSp>
        <p:cxnSp>
          <p:nvCxnSpPr>
            <p:cNvPr id="45" name="Straight Connector 44"/>
            <p:cNvCxnSpPr/>
            <p:nvPr/>
          </p:nvCxnSpPr>
          <p:spPr>
            <a:xfrm rot="5400000">
              <a:off x="6172200" y="2489548"/>
              <a:ext cx="1371600" cy="0"/>
            </a:xfrm>
            <a:prstGeom prst="line">
              <a:avLst/>
            </a:prstGeom>
            <a:noFill/>
            <a:ln w="57150" cap="flat" cmpd="sng" algn="ctr">
              <a:solidFill>
                <a:srgbClr val="262626">
                  <a:lumMod val="75000"/>
                  <a:lumOff val="25000"/>
                </a:srgbClr>
              </a:solidFill>
              <a:prstDash val="solid"/>
              <a:headEnd type="none" w="med" len="med"/>
              <a:tailEnd type="none" w="med" len="med"/>
            </a:ln>
            <a:effectLst/>
          </p:spPr>
        </p:cxnSp>
      </p:grpSp>
      <p:grpSp>
        <p:nvGrpSpPr>
          <p:cNvPr id="50" name="Group 49"/>
          <p:cNvGrpSpPr/>
          <p:nvPr/>
        </p:nvGrpSpPr>
        <p:grpSpPr>
          <a:xfrm>
            <a:off x="3733800" y="4267200"/>
            <a:ext cx="2901756" cy="1600200"/>
            <a:chOff x="4768685" y="4267200"/>
            <a:chExt cx="2901756" cy="1600200"/>
          </a:xfrm>
        </p:grpSpPr>
        <p:sp>
          <p:nvSpPr>
            <p:cNvPr id="51" name="Rounded Rectangle 50"/>
            <p:cNvSpPr/>
            <p:nvPr/>
          </p:nvSpPr>
          <p:spPr>
            <a:xfrm>
              <a:off x="4876800" y="4267200"/>
              <a:ext cx="2667000" cy="9906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sp>
          <p:nvSpPr>
            <p:cNvPr id="52" name="Rounded Rectangle 51"/>
            <p:cNvSpPr/>
            <p:nvPr/>
          </p:nvSpPr>
          <p:spPr>
            <a:xfrm>
              <a:off x="5105400" y="4419600"/>
              <a:ext cx="381000" cy="685800"/>
            </a:xfrm>
            <a:prstGeom prst="roundRect">
              <a:avLst/>
            </a:prstGeom>
            <a:solidFill>
              <a:srgbClr val="4F6128"/>
            </a:solidFill>
            <a:ln w="25400" cap="flat" cmpd="sng" algn="ctr">
              <a:solidFill>
                <a:srgbClr val="4F6128">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cxnSp>
          <p:nvCxnSpPr>
            <p:cNvPr id="53" name="Straight Arrow Connector 52"/>
            <p:cNvCxnSpPr/>
            <p:nvPr/>
          </p:nvCxnSpPr>
          <p:spPr>
            <a:xfrm>
              <a:off x="5486400" y="4724400"/>
              <a:ext cx="1524000" cy="1588"/>
            </a:xfrm>
            <a:prstGeom prst="straightConnector1">
              <a:avLst/>
            </a:prstGeom>
            <a:noFill/>
            <a:ln w="28575" cap="flat" cmpd="sng" algn="ctr">
              <a:solidFill>
                <a:sysClr val="window" lastClr="FFFFFF"/>
              </a:solidFill>
              <a:prstDash val="dash"/>
              <a:tailEnd type="arrow" w="lg" len="lg"/>
            </a:ln>
            <a:effectLst/>
          </p:spPr>
        </p:cxnSp>
        <p:sp>
          <p:nvSpPr>
            <p:cNvPr id="54" name="TextBox 53"/>
            <p:cNvSpPr txBox="1"/>
            <p:nvPr/>
          </p:nvSpPr>
          <p:spPr>
            <a:xfrm>
              <a:off x="4768685" y="5282625"/>
              <a:ext cx="2901756" cy="584775"/>
            </a:xfrm>
            <a:prstGeom prst="rect">
              <a:avLst/>
            </a:prstGeom>
            <a:noFill/>
          </p:spPr>
          <p:txBody>
            <a:bodyPr wrap="none" rtlCol="0">
              <a:spAutoFit/>
            </a:bodyPr>
            <a:lstStyle/>
            <a:p>
              <a:pPr algn="ctr">
                <a:defRPr/>
              </a:pPr>
              <a:r>
                <a:rPr lang="en-US" sz="3200" b="1" kern="0" dirty="0" smtClean="0">
                  <a:solidFill>
                    <a:srgbClr val="262626">
                      <a:lumMod val="95000"/>
                      <a:lumOff val="5000"/>
                    </a:srgbClr>
                  </a:solidFill>
                </a:rPr>
                <a:t>Page Migration</a:t>
              </a:r>
            </a:p>
          </p:txBody>
        </p:sp>
      </p:grpSp>
      <p:sp>
        <p:nvSpPr>
          <p:cNvPr id="55" name="Oval 54"/>
          <p:cNvSpPr/>
          <p:nvPr/>
        </p:nvSpPr>
        <p:spPr>
          <a:xfrm>
            <a:off x="73914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sp>
        <p:nvSpPr>
          <p:cNvPr id="56" name="Oval 55"/>
          <p:cNvSpPr/>
          <p:nvPr/>
        </p:nvSpPr>
        <p:spPr>
          <a:xfrm>
            <a:off x="76200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sp>
        <p:nvSpPr>
          <p:cNvPr id="57" name="Oval 56"/>
          <p:cNvSpPr/>
          <p:nvPr/>
        </p:nvSpPr>
        <p:spPr>
          <a:xfrm>
            <a:off x="78486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sp>
        <p:nvSpPr>
          <p:cNvPr id="58" name="TextBox 57"/>
          <p:cNvSpPr txBox="1"/>
          <p:nvPr/>
        </p:nvSpPr>
        <p:spPr>
          <a:xfrm>
            <a:off x="6934200" y="4648200"/>
            <a:ext cx="1875835" cy="523220"/>
          </a:xfrm>
          <a:prstGeom prst="rect">
            <a:avLst/>
          </a:prstGeom>
          <a:noFill/>
        </p:spPr>
        <p:txBody>
          <a:bodyPr wrap="none" rtlCol="0">
            <a:spAutoFit/>
          </a:bodyPr>
          <a:lstStyle/>
          <a:p>
            <a:pPr>
              <a:defRPr/>
            </a:pPr>
            <a:r>
              <a:rPr lang="en-US" sz="2800" kern="0" dirty="0" smtClean="0">
                <a:solidFill>
                  <a:srgbClr val="262626">
                    <a:lumMod val="95000"/>
                    <a:lumOff val="5000"/>
                  </a:srgbClr>
                </a:solidFill>
              </a:rPr>
              <a:t>Many more</a:t>
            </a:r>
          </a:p>
        </p:txBody>
      </p:sp>
      <p:sp>
        <p:nvSpPr>
          <p:cNvPr id="3" name="Rectangle 2"/>
          <p:cNvSpPr/>
          <p:nvPr/>
        </p:nvSpPr>
        <p:spPr>
          <a:xfrm>
            <a:off x="395536" y="836712"/>
            <a:ext cx="9756576" cy="523220"/>
          </a:xfrm>
          <a:prstGeom prst="rect">
            <a:avLst/>
          </a:prstGeom>
        </p:spPr>
        <p:txBody>
          <a:bodyPr wrap="square">
            <a:spAutoFit/>
          </a:bodyPr>
          <a:lstStyle/>
          <a:p>
            <a:pPr marL="228600" lvl="1">
              <a:spcBef>
                <a:spcPct val="20000"/>
              </a:spcBef>
            </a:pPr>
            <a:r>
              <a:rPr lang="en-US" sz="2400" i="1"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memmove</a:t>
            </a:r>
            <a:r>
              <a:rPr lang="en-US" sz="2400" spc="-70" dirty="0">
                <a:solidFill>
                  <a:srgbClr val="FF0000"/>
                </a:solidFill>
                <a:latin typeface="Gill Sans MT" panose="020B0502020104020203" pitchFamily="34" charset="0"/>
              </a:rPr>
              <a:t> &amp; </a:t>
            </a:r>
            <a:r>
              <a:rPr lang="en-US" sz="2400" i="1"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memcpy</a:t>
            </a:r>
            <a:r>
              <a:rPr lang="en-US" sz="2400" i="1"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a:t>
            </a:r>
            <a:r>
              <a:rPr lang="en-US" sz="2800"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 </a:t>
            </a:r>
            <a:r>
              <a:rPr lang="en-US" sz="2400"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5% cycles in Google’s datacenter </a:t>
            </a:r>
            <a:r>
              <a:rPr lang="en-US"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a:t>
            </a:r>
            <a:r>
              <a:rPr lang="en-US"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Kanev</a:t>
            </a:r>
            <a:r>
              <a:rPr lang="en-US"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 ISCA’15]</a:t>
            </a:r>
            <a:endParaRPr lang="en-US" sz="2400" spc="-70" dirty="0">
              <a:solidFill>
                <a:srgbClr val="FF0000"/>
              </a:solidFill>
              <a:latin typeface="Gill Sans MT" panose="020B0502020104020203"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4264469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6" grpId="0" animBg="1"/>
      <p:bldP spid="57" grpId="0" animBg="1"/>
      <p:bldP spid="58" grpId="0"/>
      <p:bldP spid="3" grpId="0"/>
    </p:bldLst>
  </p:timing>
</p:sld>
</file>

<file path=ppt/tags/tag1.xml><?xml version="1.0" encoding="utf-8"?>
<p:tagLst xmlns:a="http://schemas.openxmlformats.org/drawingml/2006/main" xmlns:r="http://schemas.openxmlformats.org/officeDocument/2006/relationships" xmlns:p="http://schemas.openxmlformats.org/presentationml/2006/main">
  <p:tag name="TIMING" val="|5|30.7|8.1"/>
</p:tagLst>
</file>

<file path=ppt/tags/tag10.xml><?xml version="1.0" encoding="utf-8"?>
<p:tagLst xmlns:a="http://schemas.openxmlformats.org/drawingml/2006/main" xmlns:r="http://schemas.openxmlformats.org/officeDocument/2006/relationships" xmlns:p="http://schemas.openxmlformats.org/presentationml/2006/main">
  <p:tag name="TIMING" val="|14.8|50.9"/>
</p:tagLst>
</file>

<file path=ppt/tags/tag2.xml><?xml version="1.0" encoding="utf-8"?>
<p:tagLst xmlns:a="http://schemas.openxmlformats.org/drawingml/2006/main" xmlns:r="http://schemas.openxmlformats.org/officeDocument/2006/relationships" xmlns:p="http://schemas.openxmlformats.org/presentationml/2006/main">
  <p:tag name="TIMING" val="|11|8.3|5.7|11.7|9.1|2.1"/>
</p:tagLst>
</file>

<file path=ppt/tags/tag3.xml><?xml version="1.0" encoding="utf-8"?>
<p:tagLst xmlns:a="http://schemas.openxmlformats.org/drawingml/2006/main" xmlns:r="http://schemas.openxmlformats.org/officeDocument/2006/relationships" xmlns:p="http://schemas.openxmlformats.org/presentationml/2006/main">
  <p:tag name="TIMING" val="|4.1|6.4"/>
</p:tagLst>
</file>

<file path=ppt/tags/tag4.xml><?xml version="1.0" encoding="utf-8"?>
<p:tagLst xmlns:a="http://schemas.openxmlformats.org/drawingml/2006/main" xmlns:r="http://schemas.openxmlformats.org/officeDocument/2006/relationships" xmlns:p="http://schemas.openxmlformats.org/presentationml/2006/main">
  <p:tag name="TIMING" val="|15|8.3"/>
</p:tagLst>
</file>

<file path=ppt/tags/tag5.xml><?xml version="1.0" encoding="utf-8"?>
<p:tagLst xmlns:a="http://schemas.openxmlformats.org/drawingml/2006/main" xmlns:r="http://schemas.openxmlformats.org/officeDocument/2006/relationships" xmlns:p="http://schemas.openxmlformats.org/presentationml/2006/main">
  <p:tag name="TIMING" val="|24.9|0.8|1.5|1|1"/>
</p:tagLst>
</file>

<file path=ppt/tags/tag6.xml><?xml version="1.0" encoding="utf-8"?>
<p:tagLst xmlns:a="http://schemas.openxmlformats.org/drawingml/2006/main" xmlns:r="http://schemas.openxmlformats.org/officeDocument/2006/relationships" xmlns:p="http://schemas.openxmlformats.org/presentationml/2006/main">
  <p:tag name="TIMING" val="|37.7"/>
</p:tagLst>
</file>

<file path=ppt/tags/tag7.xml><?xml version="1.0" encoding="utf-8"?>
<p:tagLst xmlns:a="http://schemas.openxmlformats.org/drawingml/2006/main" xmlns:r="http://schemas.openxmlformats.org/officeDocument/2006/relationships" xmlns:p="http://schemas.openxmlformats.org/presentationml/2006/main">
  <p:tag name="TIMING" val="|14.4|20.5|11.3"/>
</p:tagLst>
</file>

<file path=ppt/tags/tag8.xml><?xml version="1.0" encoding="utf-8"?>
<p:tagLst xmlns:a="http://schemas.openxmlformats.org/drawingml/2006/main" xmlns:r="http://schemas.openxmlformats.org/officeDocument/2006/relationships" xmlns:p="http://schemas.openxmlformats.org/presentationml/2006/main">
  <p:tag name="TIMING" val="|12.8|11.1"/>
</p:tagLst>
</file>

<file path=ppt/tags/tag9.xml><?xml version="1.0" encoding="utf-8"?>
<p:tagLst xmlns:a="http://schemas.openxmlformats.org/drawingml/2006/main" xmlns:r="http://schemas.openxmlformats.org/officeDocument/2006/relationships" xmlns:p="http://schemas.openxmlformats.org/presentationml/2006/main">
  <p:tag name="TIMING" val="|3.7|3.2"/>
</p:tagLst>
</file>

<file path=ppt/theme/_rels/theme163.xml.rels><?xml version="1.0" encoding="UTF-8" standalone="yes"?>
<Relationships xmlns="http://schemas.openxmlformats.org/package/2006/relationships"><Relationship Id="rId1" Type="http://schemas.openxmlformats.org/officeDocument/2006/relationships/image" Target="../media/image7.jpeg"/></Relationships>
</file>

<file path=ppt/theme/_rels/theme174.xml.rels><?xml version="1.0" encoding="UTF-8" standalone="yes"?>
<Relationships xmlns="http://schemas.openxmlformats.org/package/2006/relationships"><Relationship Id="rId1" Type="http://schemas.openxmlformats.org/officeDocument/2006/relationships/image" Target="../media/image7.jpeg"/></Relationships>
</file>

<file path=ppt/theme/theme1.xml><?xml version="1.0" encoding="utf-8"?>
<a:theme xmlns:a="http://schemas.openxmlformats.org/drawingml/2006/main" name="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10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10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2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103.xml><?xml version="1.0" encoding="utf-8"?>
<a:theme xmlns:a="http://schemas.openxmlformats.org/drawingml/2006/main" name="10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10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10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10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8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10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10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10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11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1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11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1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11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11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7.xml><?xml version="1.0" encoding="utf-8"?>
<a:theme xmlns:a="http://schemas.openxmlformats.org/drawingml/2006/main" name="1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8.xml><?xml version="1.0" encoding="utf-8"?>
<a:theme xmlns:a="http://schemas.openxmlformats.org/drawingml/2006/main" name="1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9.xml><?xml version="1.0" encoding="utf-8"?>
<a:theme xmlns:a="http://schemas.openxmlformats.org/drawingml/2006/main" name="11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0.xml><?xml version="1.0" encoding="utf-8"?>
<a:theme xmlns:a="http://schemas.openxmlformats.org/drawingml/2006/main" name="11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1.xml><?xml version="1.0" encoding="utf-8"?>
<a:theme xmlns:a="http://schemas.openxmlformats.org/drawingml/2006/main" name="12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2.xml><?xml version="1.0" encoding="utf-8"?>
<a:theme xmlns:a="http://schemas.openxmlformats.org/drawingml/2006/main" name="12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3.xml><?xml version="1.0" encoding="utf-8"?>
<a:theme xmlns:a="http://schemas.openxmlformats.org/drawingml/2006/main" name="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124.xml><?xml version="1.0" encoding="utf-8"?>
<a:theme xmlns:a="http://schemas.openxmlformats.org/drawingml/2006/main" name="12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5.xml><?xml version="1.0" encoding="utf-8"?>
<a:theme xmlns:a="http://schemas.openxmlformats.org/drawingml/2006/main" name="1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6.xml><?xml version="1.0" encoding="utf-8"?>
<a:theme xmlns:a="http://schemas.openxmlformats.org/drawingml/2006/main" name="12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7.xml><?xml version="1.0" encoding="utf-8"?>
<a:theme xmlns:a="http://schemas.openxmlformats.org/drawingml/2006/main" name="12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8.xml><?xml version="1.0" encoding="utf-8"?>
<a:theme xmlns:a="http://schemas.openxmlformats.org/drawingml/2006/main" name="12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9.xml><?xml version="1.0" encoding="utf-8"?>
<a:theme xmlns:a="http://schemas.openxmlformats.org/drawingml/2006/main" name="12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0.xml><?xml version="1.0" encoding="utf-8"?>
<a:theme xmlns:a="http://schemas.openxmlformats.org/drawingml/2006/main" name="12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1.xml><?xml version="1.0" encoding="utf-8"?>
<a:theme xmlns:a="http://schemas.openxmlformats.org/drawingml/2006/main" name="12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2.xml><?xml version="1.0" encoding="utf-8"?>
<a:theme xmlns:a="http://schemas.openxmlformats.org/drawingml/2006/main" name="13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3.xml><?xml version="1.0" encoding="utf-8"?>
<a:theme xmlns:a="http://schemas.openxmlformats.org/drawingml/2006/main" name="1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4.xml><?xml version="1.0" encoding="utf-8"?>
<a:theme xmlns:a="http://schemas.openxmlformats.org/drawingml/2006/main" name="2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5.xml><?xml version="1.0" encoding="utf-8"?>
<a:theme xmlns:a="http://schemas.openxmlformats.org/drawingml/2006/main" name="3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6.xml><?xml version="1.0" encoding="utf-8"?>
<a:theme xmlns:a="http://schemas.openxmlformats.org/drawingml/2006/main" name="13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7.xml><?xml version="1.0" encoding="utf-8"?>
<a:theme xmlns:a="http://schemas.openxmlformats.org/drawingml/2006/main" name="13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8.xml><?xml version="1.0" encoding="utf-8"?>
<a:theme xmlns:a="http://schemas.openxmlformats.org/drawingml/2006/main" name="13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9.xml><?xml version="1.0" encoding="utf-8"?>
<a:theme xmlns:a="http://schemas.openxmlformats.org/drawingml/2006/main" name="1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0.xml><?xml version="1.0" encoding="utf-8"?>
<a:theme xmlns:a="http://schemas.openxmlformats.org/drawingml/2006/main" name="1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1.xml><?xml version="1.0" encoding="utf-8"?>
<a:theme xmlns:a="http://schemas.openxmlformats.org/drawingml/2006/main" name="10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2.xml><?xml version="1.0" encoding="utf-8"?>
<a:theme xmlns:a="http://schemas.openxmlformats.org/drawingml/2006/main" name="13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3.xml><?xml version="1.0" encoding="utf-8"?>
<a:theme xmlns:a="http://schemas.openxmlformats.org/drawingml/2006/main" name="13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4.xml><?xml version="1.0" encoding="utf-8"?>
<a:theme xmlns:a="http://schemas.openxmlformats.org/drawingml/2006/main" name="1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5.xml><?xml version="1.0" encoding="utf-8"?>
<a:theme xmlns:a="http://schemas.openxmlformats.org/drawingml/2006/main" name="14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6.xml><?xml version="1.0" encoding="utf-8"?>
<a:theme xmlns:a="http://schemas.openxmlformats.org/drawingml/2006/main" name="14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7.xml><?xml version="1.0" encoding="utf-8"?>
<a:theme xmlns:a="http://schemas.openxmlformats.org/drawingml/2006/main" name="6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8.xml><?xml version="1.0" encoding="utf-8"?>
<a:theme xmlns:a="http://schemas.openxmlformats.org/drawingml/2006/main" name="14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9.xml><?xml version="1.0" encoding="utf-8"?>
<a:theme xmlns:a="http://schemas.openxmlformats.org/drawingml/2006/main" name="14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0.xml><?xml version="1.0" encoding="utf-8"?>
<a:theme xmlns:a="http://schemas.openxmlformats.org/drawingml/2006/main" name="14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1.xml><?xml version="1.0" encoding="utf-8"?>
<a:theme xmlns:a="http://schemas.openxmlformats.org/drawingml/2006/main" name="14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2.xml><?xml version="1.0" encoding="utf-8"?>
<a:theme xmlns:a="http://schemas.openxmlformats.org/drawingml/2006/main" name="14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3.xml><?xml version="1.0" encoding="utf-8"?>
<a:theme xmlns:a="http://schemas.openxmlformats.org/drawingml/2006/main" name="13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4.xml><?xml version="1.0" encoding="utf-8"?>
<a:theme xmlns:a="http://schemas.openxmlformats.org/drawingml/2006/main" name="14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5.xml><?xml version="1.0" encoding="utf-8"?>
<a:theme xmlns:a="http://schemas.openxmlformats.org/drawingml/2006/main" name="14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6.xml><?xml version="1.0" encoding="utf-8"?>
<a:theme xmlns:a="http://schemas.openxmlformats.org/drawingml/2006/main" name="3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157.xml><?xml version="1.0" encoding="utf-8"?>
<a:theme xmlns:a="http://schemas.openxmlformats.org/drawingml/2006/main" name="14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8.xml><?xml version="1.0" encoding="utf-8"?>
<a:theme xmlns:a="http://schemas.openxmlformats.org/drawingml/2006/main" name="15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9.xml><?xml version="1.0" encoding="utf-8"?>
<a:theme xmlns:a="http://schemas.openxmlformats.org/drawingml/2006/main" name="15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0.xml><?xml version="1.0" encoding="utf-8"?>
<a:theme xmlns:a="http://schemas.openxmlformats.org/drawingml/2006/main" name="15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1.xml><?xml version="1.0" encoding="utf-8"?>
<a:theme xmlns:a="http://schemas.openxmlformats.org/drawingml/2006/main" name="15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2.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3.xml><?xml version="1.0" encoding="utf-8"?>
<a:theme xmlns:a="http://schemas.openxmlformats.org/drawingml/2006/main" name="Title &amp; Bullets">
  <a:themeElements>
    <a:clrScheme name="">
      <a:dk1>
        <a:srgbClr val="000000"/>
      </a:dk1>
      <a:lt1>
        <a:srgbClr val="FFFFFF"/>
      </a:lt1>
      <a:dk2>
        <a:srgbClr val="000000"/>
      </a:dk2>
      <a:lt2>
        <a:srgbClr val="000000"/>
      </a:lt2>
      <a:accent1>
        <a:srgbClr val="FFFFFF"/>
      </a:accent1>
      <a:accent2>
        <a:srgbClr val="333399"/>
      </a:accent2>
      <a:accent3>
        <a:srgbClr val="FFFFFF"/>
      </a:accent3>
      <a:accent4>
        <a:srgbClr val="000000"/>
      </a:accent4>
      <a:accent5>
        <a:srgbClr val="FFFFFF"/>
      </a:accent5>
      <a:accent6>
        <a:srgbClr val="2D2D8A"/>
      </a:accent6>
      <a:hlink>
        <a:srgbClr val="009999"/>
      </a:hlink>
      <a:folHlink>
        <a:srgbClr val="99CC00"/>
      </a:folHlink>
    </a:clrScheme>
    <a:fontScheme name="Title &amp; Bullets">
      <a:majorFont>
        <a:latin typeface="Myriad Pro Bold Cond"/>
        <a:ea typeface="ヒラギノ角ゴ ProN W6"/>
        <a:cs typeface="ヒラギノ角ゴ ProN W6"/>
      </a:majorFont>
      <a:minorFont>
        <a:latin typeface="Myriad Pro Bold Cond"/>
        <a:ea typeface="ヒラギノ角ゴ ProN W6"/>
        <a:cs typeface="ヒラギノ角ゴ ProN W6"/>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lnDef>
  </a:objectDefaults>
  <a:extraClrSchemeLst>
    <a:extraClrScheme>
      <a:clrScheme name="Title &amp; Bullet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164.xml><?xml version="1.0" encoding="utf-8"?>
<a:theme xmlns:a="http://schemas.openxmlformats.org/drawingml/2006/main" name="27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5.xml><?xml version="1.0" encoding="utf-8"?>
<a:theme xmlns:a="http://schemas.openxmlformats.org/drawingml/2006/main" name="21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6.xml><?xml version="1.0" encoding="utf-8"?>
<a:theme xmlns:a="http://schemas.openxmlformats.org/drawingml/2006/main" name="22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7.xml><?xml version="1.0" encoding="utf-8"?>
<a:theme xmlns:a="http://schemas.openxmlformats.org/drawingml/2006/main" name="23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8.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bodyPr lIns="0" tIns="0" rIns="0" bIns="0" rtlCol="0" anchor="ctr"/>
      <a:lstStyle>
        <a:defPPr algn="ctr">
          <a:lnSpc>
            <a:spcPts val="2000"/>
          </a:lnSpc>
          <a:defRPr sz="2400" spc="-80" dirty="0" smtClean="0"/>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9.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Gill Sans MT">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w="34925" cap="rnd">
          <a:solidFill>
            <a:schemeClr val="tx1"/>
          </a:solidFill>
          <a:tailEnd type="none" w="lg" len="lg"/>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17.xml><?xml version="1.0" encoding="utf-8"?>
<a:theme xmlns:a="http://schemas.openxmlformats.org/drawingml/2006/main" name="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0.xml><?xml version="1.0" encoding="utf-8"?>
<a:theme xmlns:a="http://schemas.openxmlformats.org/drawingml/2006/main" name="15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1.xml><?xml version="1.0" encoding="utf-8"?>
<a:theme xmlns:a="http://schemas.openxmlformats.org/drawingml/2006/main" name="15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2.xml><?xml version="1.0" encoding="utf-8"?>
<a:theme xmlns:a="http://schemas.openxmlformats.org/drawingml/2006/main" name="15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3.xml><?xml version="1.0" encoding="utf-8"?>
<a:theme xmlns:a="http://schemas.openxmlformats.org/drawingml/2006/main" name="15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4.xml><?xml version="1.0" encoding="utf-8"?>
<a:theme xmlns:a="http://schemas.openxmlformats.org/drawingml/2006/main" name="2_Title &amp; Bullets">
  <a:themeElements>
    <a:clrScheme name="">
      <a:dk1>
        <a:srgbClr val="000000"/>
      </a:dk1>
      <a:lt1>
        <a:srgbClr val="FFFFFF"/>
      </a:lt1>
      <a:dk2>
        <a:srgbClr val="000000"/>
      </a:dk2>
      <a:lt2>
        <a:srgbClr val="000000"/>
      </a:lt2>
      <a:accent1>
        <a:srgbClr val="FFFFFF"/>
      </a:accent1>
      <a:accent2>
        <a:srgbClr val="333399"/>
      </a:accent2>
      <a:accent3>
        <a:srgbClr val="FFFFFF"/>
      </a:accent3>
      <a:accent4>
        <a:srgbClr val="000000"/>
      </a:accent4>
      <a:accent5>
        <a:srgbClr val="FFFFFF"/>
      </a:accent5>
      <a:accent6>
        <a:srgbClr val="2D2D8A"/>
      </a:accent6>
      <a:hlink>
        <a:srgbClr val="009999"/>
      </a:hlink>
      <a:folHlink>
        <a:srgbClr val="99CC00"/>
      </a:folHlink>
    </a:clrScheme>
    <a:fontScheme name="Title &amp; Bullets">
      <a:majorFont>
        <a:latin typeface="Myriad Pro Bold Cond"/>
        <a:ea typeface="ヒラギノ角ゴ ProN W6"/>
        <a:cs typeface="ヒラギノ角ゴ ProN W6"/>
      </a:majorFont>
      <a:minorFont>
        <a:latin typeface="Myriad Pro Bold Cond"/>
        <a:ea typeface="ヒラギノ角ゴ ProN W6"/>
        <a:cs typeface="ヒラギノ角ゴ ProN W6"/>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lnDef>
  </a:objectDefaults>
  <a:extraClrSchemeLst>
    <a:extraClrScheme>
      <a:clrScheme name="Title &amp; Bullet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175.xml><?xml version="1.0" encoding="utf-8"?>
<a:theme xmlns:a="http://schemas.openxmlformats.org/drawingml/2006/main" name="15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6.xml><?xml version="1.0" encoding="utf-8"?>
<a:theme xmlns:a="http://schemas.openxmlformats.org/drawingml/2006/main" name="15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7.xml><?xml version="1.0" encoding="utf-8"?>
<a:theme xmlns:a="http://schemas.openxmlformats.org/drawingml/2006/main" name="16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8.xml><?xml version="1.0" encoding="utf-8"?>
<a:theme xmlns:a="http://schemas.openxmlformats.org/drawingml/2006/main" name="16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9.xml><?xml version="1.0" encoding="utf-8"?>
<a:theme xmlns:a="http://schemas.openxmlformats.org/drawingml/2006/main" name="16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0.xml><?xml version="1.0" encoding="utf-8"?>
<a:theme xmlns:a="http://schemas.openxmlformats.org/drawingml/2006/main" name="16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1.xml><?xml version="1.0" encoding="utf-8"?>
<a:theme xmlns:a="http://schemas.openxmlformats.org/drawingml/2006/main" name="16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2.xml><?xml version="1.0" encoding="utf-8"?>
<a:theme xmlns:a="http://schemas.openxmlformats.org/drawingml/2006/main" name="16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3.xml><?xml version="1.0" encoding="utf-8"?>
<a:theme xmlns:a="http://schemas.openxmlformats.org/drawingml/2006/main" name="16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4.xml><?xml version="1.0" encoding="utf-8"?>
<a:theme xmlns:a="http://schemas.openxmlformats.org/drawingml/2006/main" name="1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5.xml><?xml version="1.0" encoding="utf-8"?>
<a:theme xmlns:a="http://schemas.openxmlformats.org/drawingml/2006/main" name="16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6.xml><?xml version="1.0" encoding="utf-8"?>
<a:theme xmlns:a="http://schemas.openxmlformats.org/drawingml/2006/main" name="12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7.xml><?xml version="1.0" encoding="utf-8"?>
<a:theme xmlns:a="http://schemas.openxmlformats.org/drawingml/2006/main" name="15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8.xml><?xml version="1.0" encoding="utf-8"?>
<a:theme xmlns:a="http://schemas.openxmlformats.org/drawingml/2006/main" name="25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9.xml><?xml version="1.0" encoding="utf-8"?>
<a:theme xmlns:a="http://schemas.openxmlformats.org/drawingml/2006/main" name="26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1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0.xml><?xml version="1.0" encoding="utf-8"?>
<a:theme xmlns:a="http://schemas.openxmlformats.org/drawingml/2006/main" name="11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1.xml><?xml version="1.0" encoding="utf-8"?>
<a:theme xmlns:a="http://schemas.openxmlformats.org/drawingml/2006/main" name="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2.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93.xml><?xml version="1.0" encoding="utf-8"?>
<a:theme xmlns:a="http://schemas.openxmlformats.org/drawingml/2006/main" name="1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94.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95.xml><?xml version="1.0" encoding="utf-8"?>
<a:theme xmlns:a="http://schemas.openxmlformats.org/drawingml/2006/main" name="3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6.xml><?xml version="1.0" encoding="utf-8"?>
<a:theme xmlns:a="http://schemas.openxmlformats.org/drawingml/2006/main" name="16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7.xml><?xml version="1.0" encoding="utf-8"?>
<a:theme xmlns:a="http://schemas.openxmlformats.org/drawingml/2006/main" name="6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8.xml><?xml version="1.0" encoding="utf-8"?>
<a:theme xmlns:a="http://schemas.openxmlformats.org/drawingml/2006/main" name="5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9.xml><?xml version="1.0" encoding="utf-8"?>
<a:theme xmlns:a="http://schemas.openxmlformats.org/drawingml/2006/main" name="8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0.xml><?xml version="1.0" encoding="utf-8"?>
<a:theme xmlns:a="http://schemas.openxmlformats.org/drawingml/2006/main" name="13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1.xml><?xml version="1.0" encoding="utf-8"?>
<a:theme xmlns:a="http://schemas.openxmlformats.org/drawingml/2006/main" name="14_Office Theme">
  <a:themeElements>
    <a:clrScheme name="SAFARI">
      <a:dk1>
        <a:sysClr val="windowText" lastClr="000000"/>
      </a:dk1>
      <a:lt1>
        <a:sysClr val="window" lastClr="FFFFFF"/>
      </a:lt1>
      <a:dk2>
        <a:srgbClr val="00B050"/>
      </a:dk2>
      <a:lt2>
        <a:srgbClr val="EEECE1"/>
      </a:lt2>
      <a:accent1>
        <a:srgbClr val="0000FF"/>
      </a:accent1>
      <a:accent2>
        <a:srgbClr val="FF0000"/>
      </a:accent2>
      <a:accent3>
        <a:srgbClr val="00B050"/>
      </a:accent3>
      <a:accent4>
        <a:srgbClr val="7030A0"/>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02.xml><?xml version="1.0" encoding="utf-8"?>
<a:theme xmlns:a="http://schemas.openxmlformats.org/drawingml/2006/main" name="2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03.xml><?xml version="1.0" encoding="utf-8"?>
<a:theme xmlns:a="http://schemas.openxmlformats.org/drawingml/2006/main" name="16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4.xml><?xml version="1.0" encoding="utf-8"?>
<a:theme xmlns:a="http://schemas.openxmlformats.org/drawingml/2006/main" name="1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05.xml><?xml version="1.0" encoding="utf-8"?>
<a:theme xmlns:a="http://schemas.openxmlformats.org/drawingml/2006/main" name="16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6.xml><?xml version="1.0" encoding="utf-8"?>
<a:theme xmlns:a="http://schemas.openxmlformats.org/drawingml/2006/main" name="caret_templat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rtlCol="0" anchor="ctr"/>
      <a:lstStyle>
        <a:defPPr algn="ctr">
          <a:defRPr dirty="0" smtClean="0">
            <a:latin typeface="Arial"/>
            <a:cs typeface="Arial"/>
          </a:defRPr>
        </a:defPPr>
      </a:lstStyle>
      <a:style>
        <a:lnRef idx="1">
          <a:schemeClr val="accent1"/>
        </a:lnRef>
        <a:fillRef idx="3">
          <a:schemeClr val="accent1"/>
        </a:fillRef>
        <a:effectRef idx="2">
          <a:schemeClr val="accent1"/>
        </a:effectRef>
        <a:fontRef idx="minor">
          <a:schemeClr val="lt1"/>
        </a:fontRef>
      </a:style>
    </a:spDef>
    <a:lnDef>
      <a:spPr>
        <a:ln>
          <a:solidFill>
            <a:schemeClr val="tx1"/>
          </a:solidFill>
        </a:ln>
        <a:effectLst/>
      </a:spPr>
      <a:bodyPr/>
      <a:lstStyle/>
      <a:style>
        <a:lnRef idx="2">
          <a:schemeClr val="accent1"/>
        </a:lnRef>
        <a:fillRef idx="0">
          <a:schemeClr val="accent1"/>
        </a:fillRef>
        <a:effectRef idx="1">
          <a:schemeClr val="accent1"/>
        </a:effectRef>
        <a:fontRef idx="minor">
          <a:schemeClr val="tx1"/>
        </a:fontRef>
      </a:style>
    </a:lnDef>
    <a:txDef>
      <a:spPr>
        <a:noFill/>
        <a:ln w="25400">
          <a:noFill/>
        </a:ln>
      </a:spPr>
      <a:bodyPr wrap="square" rtlCol="0">
        <a:spAutoFit/>
      </a:bodyPr>
      <a:lstStyle>
        <a:defPPr>
          <a:defRPr dirty="0" smtClean="0">
            <a:solidFill>
              <a:srgbClr val="000000"/>
            </a:solidFill>
            <a:latin typeface="Arial"/>
            <a:cs typeface="Arial"/>
          </a:defRPr>
        </a:defPPr>
      </a:lstStyle>
    </a:txDef>
  </a:objectDefaults>
  <a:extraClrSchemeLst/>
</a:theme>
</file>

<file path=ppt/theme/theme207.xml><?xml version="1.0" encoding="utf-8"?>
<a:theme xmlns:a="http://schemas.openxmlformats.org/drawingml/2006/main" name="1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w="50800">
          <a:solidFill>
            <a:schemeClr val="tx1"/>
          </a:solidFill>
          <a:headEnd type="none" w="lg" len="med"/>
          <a:tailEnd type="triangle" w="lg" len="med"/>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208.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0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1.xml><?xml version="1.0" encoding="utf-8"?>
<a:theme xmlns:a="http://schemas.openxmlformats.org/drawingml/2006/main" name="2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2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2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2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2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2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3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3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3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3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3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3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4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4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4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4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4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4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4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4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5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5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5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5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5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5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5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5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4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5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5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6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6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6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6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64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4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6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6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6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6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7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7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7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7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7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7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7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7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7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7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2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8_Edg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8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8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8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8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8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8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8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8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9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9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2_Office Theme">
  <a:themeElements>
    <a:clrScheme name="Custom 7">
      <a:dk1>
        <a:srgbClr val="990000"/>
      </a:dk1>
      <a:lt1>
        <a:srgbClr val="FFFFFF"/>
      </a:lt1>
      <a:dk2>
        <a:srgbClr val="FFFFFF"/>
      </a:dk2>
      <a:lt2>
        <a:srgbClr val="FFFFFF"/>
      </a:lt2>
      <a:accent1>
        <a:srgbClr val="606060"/>
      </a:accent1>
      <a:accent2>
        <a:srgbClr val="A9A9A9"/>
      </a:accent2>
      <a:accent3>
        <a:srgbClr val="CCCCCC"/>
      </a:accent3>
      <a:accent4>
        <a:srgbClr val="990000"/>
      </a:accent4>
      <a:accent5>
        <a:srgbClr val="000000"/>
      </a:accent5>
      <a:accent6>
        <a:srgbClr val="969696"/>
      </a:accent6>
      <a:hlink>
        <a:srgbClr val="990000"/>
      </a:hlink>
      <a:folHlink>
        <a:srgbClr val="AEAEA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0.xml><?xml version="1.0" encoding="utf-8"?>
<a:theme xmlns:a="http://schemas.openxmlformats.org/drawingml/2006/main" name="9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9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9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9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1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95.xml><?xml version="1.0" encoding="utf-8"?>
<a:theme xmlns:a="http://schemas.openxmlformats.org/drawingml/2006/main" name="9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9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98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8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9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Gill Sans MT">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178539</TotalTime>
  <Words>22728</Words>
  <Application>Microsoft Macintosh PowerPoint</Application>
  <PresentationFormat>On-screen Show (4:3)</PresentationFormat>
  <Paragraphs>4563</Paragraphs>
  <Slides>448</Slides>
  <Notes>101</Notes>
  <HiddenSlides>0</HiddenSlides>
  <MMClips>0</MMClips>
  <ScaleCrop>false</ScaleCrop>
  <HeadingPairs>
    <vt:vector size="6" baseType="variant">
      <vt:variant>
        <vt:lpstr>Fonts Used</vt:lpstr>
      </vt:variant>
      <vt:variant>
        <vt:i4>32</vt:i4>
      </vt:variant>
      <vt:variant>
        <vt:lpstr>Theme</vt:lpstr>
      </vt:variant>
      <vt:variant>
        <vt:i4>207</vt:i4>
      </vt:variant>
      <vt:variant>
        <vt:lpstr>Slide Titles</vt:lpstr>
      </vt:variant>
      <vt:variant>
        <vt:i4>448</vt:i4>
      </vt:variant>
    </vt:vector>
  </HeadingPairs>
  <TitlesOfParts>
    <vt:vector size="687" baseType="lpstr">
      <vt:lpstr>Adobe Garamond Pro</vt:lpstr>
      <vt:lpstr>Charter Black</vt:lpstr>
      <vt:lpstr>Corbel</vt:lpstr>
      <vt:lpstr>Futura Medium</vt:lpstr>
      <vt:lpstr>Gill Sans</vt:lpstr>
      <vt:lpstr>Gill Sans MT</vt:lpstr>
      <vt:lpstr>Lucida Grande</vt:lpstr>
      <vt:lpstr>ＭＳ Ｐゴシック</vt:lpstr>
      <vt:lpstr>Myriad Pro</vt:lpstr>
      <vt:lpstr>Myriad Pro Bold Cond</vt:lpstr>
      <vt:lpstr>SimSun</vt:lpstr>
      <vt:lpstr>Symbol</vt:lpstr>
      <vt:lpstr>Times</vt:lpstr>
      <vt:lpstr>Verdana</vt:lpstr>
      <vt:lpstr>Vista Sans OT Medium</vt:lpstr>
      <vt:lpstr>Vista Sans OT Reg</vt:lpstr>
      <vt:lpstr>굴림</vt:lpstr>
      <vt:lpstr>나눔고딕</vt:lpstr>
      <vt:lpstr>ヒラギノ角ゴ ProN W3</vt:lpstr>
      <vt:lpstr>ヒラギノ角ゴ ProN W6</vt:lpstr>
      <vt:lpstr>宋体</vt:lpstr>
      <vt:lpstr>Arial</vt:lpstr>
      <vt:lpstr>Calibri</vt:lpstr>
      <vt:lpstr>Calibri Light</vt:lpstr>
      <vt:lpstr>Cambria</vt:lpstr>
      <vt:lpstr>Cambria Math</vt:lpstr>
      <vt:lpstr>Courier New</vt:lpstr>
      <vt:lpstr>Garamond</vt:lpstr>
      <vt:lpstr>MS PGothic</vt:lpstr>
      <vt:lpstr>Tahoma</vt:lpstr>
      <vt:lpstr>Times New Roman</vt:lpstr>
      <vt:lpstr>Wingdings</vt:lpstr>
      <vt:lpstr>Edge</vt:lpstr>
      <vt:lpstr>1_Edge</vt:lpstr>
      <vt:lpstr>3_Edge</vt:lpstr>
      <vt:lpstr>4_Edge</vt:lpstr>
      <vt:lpstr>5_Edge</vt:lpstr>
      <vt:lpstr>6_Edge</vt:lpstr>
      <vt:lpstr>7_Edge</vt:lpstr>
      <vt:lpstr>8_Edge</vt:lpstr>
      <vt:lpstr>2_Office Theme</vt:lpstr>
      <vt:lpstr>10_Edge</vt:lpstr>
      <vt:lpstr>9_Edge</vt:lpstr>
      <vt:lpstr>11_Edge</vt:lpstr>
      <vt:lpstr>12_Edge</vt:lpstr>
      <vt:lpstr>14_Edge</vt:lpstr>
      <vt:lpstr>15_Edge</vt:lpstr>
      <vt:lpstr>16_Edge</vt:lpstr>
      <vt:lpstr>17_Edge</vt:lpstr>
      <vt:lpstr>13_Edge</vt:lpstr>
      <vt:lpstr>18_Edge</vt:lpstr>
      <vt:lpstr>19_Edge</vt:lpstr>
      <vt:lpstr>22_Edge</vt:lpstr>
      <vt:lpstr>23_Edge</vt:lpstr>
      <vt:lpstr>25_Edge</vt:lpstr>
      <vt:lpstr>21_Edge</vt:lpstr>
      <vt:lpstr>24_Edge</vt:lpstr>
      <vt:lpstr>26_Edge</vt:lpstr>
      <vt:lpstr>27_Edge</vt:lpstr>
      <vt:lpstr>28_Edge</vt:lpstr>
      <vt:lpstr>29_Edge</vt:lpstr>
      <vt:lpstr>30_Edge</vt:lpstr>
      <vt:lpstr>31_Edge</vt:lpstr>
      <vt:lpstr>32_Edge</vt:lpstr>
      <vt:lpstr>33_Edge</vt:lpstr>
      <vt:lpstr>34_Edge</vt:lpstr>
      <vt:lpstr>35_Edge</vt:lpstr>
      <vt:lpstr>36_Edge</vt:lpstr>
      <vt:lpstr>37_Edge</vt:lpstr>
      <vt:lpstr>38_Edge</vt:lpstr>
      <vt:lpstr>39_Edge</vt:lpstr>
      <vt:lpstr>41_Edge</vt:lpstr>
      <vt:lpstr>42_Edge</vt:lpstr>
      <vt:lpstr>43_Edge</vt:lpstr>
      <vt:lpstr>44_Edge</vt:lpstr>
      <vt:lpstr>45_Edge</vt:lpstr>
      <vt:lpstr>47_Edge</vt:lpstr>
      <vt:lpstr>48_Edge</vt:lpstr>
      <vt:lpstr>49_Edge</vt:lpstr>
      <vt:lpstr>50_Edge</vt:lpstr>
      <vt:lpstr>51_Edge</vt:lpstr>
      <vt:lpstr>52_Edge</vt:lpstr>
      <vt:lpstr>53_Edge</vt:lpstr>
      <vt:lpstr>56_Edge</vt:lpstr>
      <vt:lpstr>57_Edge</vt:lpstr>
      <vt:lpstr>58_Edge</vt:lpstr>
      <vt:lpstr>59_Edge</vt:lpstr>
      <vt:lpstr>46_Edge</vt:lpstr>
      <vt:lpstr>54_Edge</vt:lpstr>
      <vt:lpstr>55_Edge</vt:lpstr>
      <vt:lpstr>60_Edge</vt:lpstr>
      <vt:lpstr>61_Edge</vt:lpstr>
      <vt:lpstr>62_Edge</vt:lpstr>
      <vt:lpstr>63_Edge</vt:lpstr>
      <vt:lpstr>64_Edge</vt:lpstr>
      <vt:lpstr>40_Edge</vt:lpstr>
      <vt:lpstr>66_Edge</vt:lpstr>
      <vt:lpstr>67_Edge</vt:lpstr>
      <vt:lpstr>68_Edge</vt:lpstr>
      <vt:lpstr>69_Edge</vt:lpstr>
      <vt:lpstr>70_Edge</vt:lpstr>
      <vt:lpstr>71_Edge</vt:lpstr>
      <vt:lpstr>72_Edge</vt:lpstr>
      <vt:lpstr>73_Edge</vt:lpstr>
      <vt:lpstr>74_Edge</vt:lpstr>
      <vt:lpstr>75_Edge</vt:lpstr>
      <vt:lpstr>76_Edge</vt:lpstr>
      <vt:lpstr>77_Edge</vt:lpstr>
      <vt:lpstr>78_Edge</vt:lpstr>
      <vt:lpstr>79_Edge</vt:lpstr>
      <vt:lpstr>20_Edge</vt:lpstr>
      <vt:lpstr>80_Edge</vt:lpstr>
      <vt:lpstr>81_Edge</vt:lpstr>
      <vt:lpstr>84_Edge</vt:lpstr>
      <vt:lpstr>85_Edge</vt:lpstr>
      <vt:lpstr>86_Edge</vt:lpstr>
      <vt:lpstr>87_Edge</vt:lpstr>
      <vt:lpstr>88_Edge</vt:lpstr>
      <vt:lpstr>89_Edge</vt:lpstr>
      <vt:lpstr>90_Edge</vt:lpstr>
      <vt:lpstr>91_Edge</vt:lpstr>
      <vt:lpstr>92_Edge</vt:lpstr>
      <vt:lpstr>93_Edge</vt:lpstr>
      <vt:lpstr>94_Edge</vt:lpstr>
      <vt:lpstr>95_Edge</vt:lpstr>
      <vt:lpstr>1_Metropolitan_bullet</vt:lpstr>
      <vt:lpstr>96_Edge</vt:lpstr>
      <vt:lpstr>97_Edge</vt:lpstr>
      <vt:lpstr>98_Edge</vt:lpstr>
      <vt:lpstr>83_Edge</vt:lpstr>
      <vt:lpstr>99_Edge</vt:lpstr>
      <vt:lpstr>100_Edge</vt:lpstr>
      <vt:lpstr>101_Edge</vt:lpstr>
      <vt:lpstr>2_Metropolitan_bullet</vt:lpstr>
      <vt:lpstr>103_Edge</vt:lpstr>
      <vt:lpstr>104_Edge</vt:lpstr>
      <vt:lpstr>105_Edge</vt:lpstr>
      <vt:lpstr>106_Edge</vt:lpstr>
      <vt:lpstr>82_Edge</vt:lpstr>
      <vt:lpstr>107_Edge</vt:lpstr>
      <vt:lpstr>108_Edge</vt:lpstr>
      <vt:lpstr>109_Edge</vt:lpstr>
      <vt:lpstr>110_Edge</vt:lpstr>
      <vt:lpstr>111_Edge</vt:lpstr>
      <vt:lpstr>112_Edge</vt:lpstr>
      <vt:lpstr>113_Edge</vt:lpstr>
      <vt:lpstr>114_Edge</vt:lpstr>
      <vt:lpstr>115_Edge</vt:lpstr>
      <vt:lpstr>116_Edge</vt:lpstr>
      <vt:lpstr>117_Edge</vt:lpstr>
      <vt:lpstr>118_Edge</vt:lpstr>
      <vt:lpstr>119_Edge</vt:lpstr>
      <vt:lpstr>120_Edge</vt:lpstr>
      <vt:lpstr>121_Edge</vt:lpstr>
      <vt:lpstr>Metropolitan_bullet</vt:lpstr>
      <vt:lpstr>122_Edge</vt:lpstr>
      <vt:lpstr>123_Edge</vt:lpstr>
      <vt:lpstr>124_Edge</vt:lpstr>
      <vt:lpstr>125_Edge</vt:lpstr>
      <vt:lpstr>126_Edge</vt:lpstr>
      <vt:lpstr>127_Edge</vt:lpstr>
      <vt:lpstr>128_Edge</vt:lpstr>
      <vt:lpstr>129_Edge</vt:lpstr>
      <vt:lpstr>130_Edge</vt:lpstr>
      <vt:lpstr>1_Office 테마</vt:lpstr>
      <vt:lpstr>2_Office 테마</vt:lpstr>
      <vt:lpstr>3_Office 테마</vt:lpstr>
      <vt:lpstr>131_Edge</vt:lpstr>
      <vt:lpstr>132_Edge</vt:lpstr>
      <vt:lpstr>134_Edge</vt:lpstr>
      <vt:lpstr>135_Edge</vt:lpstr>
      <vt:lpstr>136_Edge</vt:lpstr>
      <vt:lpstr>102_Edge</vt:lpstr>
      <vt:lpstr>137_Edge</vt:lpstr>
      <vt:lpstr>138_Edge</vt:lpstr>
      <vt:lpstr>139_Edge</vt:lpstr>
      <vt:lpstr>140_Edge</vt:lpstr>
      <vt:lpstr>141_Edge</vt:lpstr>
      <vt:lpstr>65_Edge</vt:lpstr>
      <vt:lpstr>143_Edge</vt:lpstr>
      <vt:lpstr>144_Edge</vt:lpstr>
      <vt:lpstr>145_Edge</vt:lpstr>
      <vt:lpstr>146_Edge</vt:lpstr>
      <vt:lpstr>147_Edge</vt:lpstr>
      <vt:lpstr>133_Edge</vt:lpstr>
      <vt:lpstr>142_Edge</vt:lpstr>
      <vt:lpstr>148_Edge</vt:lpstr>
      <vt:lpstr>3_Metropolitan_bullet</vt:lpstr>
      <vt:lpstr>149_Edge</vt:lpstr>
      <vt:lpstr>151_Edge</vt:lpstr>
      <vt:lpstr>152_Edge</vt:lpstr>
      <vt:lpstr>154_Edge</vt:lpstr>
      <vt:lpstr>155_Edge</vt:lpstr>
      <vt:lpstr>4_Office Theme</vt:lpstr>
      <vt:lpstr>Title &amp; Bullets</vt:lpstr>
      <vt:lpstr>27_Office Theme</vt:lpstr>
      <vt:lpstr>21_Office Theme</vt:lpstr>
      <vt:lpstr>22_Office Theme</vt:lpstr>
      <vt:lpstr>23_Office Theme</vt:lpstr>
      <vt:lpstr>Office Theme</vt:lpstr>
      <vt:lpstr>7_Office Theme</vt:lpstr>
      <vt:lpstr>150_Edge</vt:lpstr>
      <vt:lpstr>153_Edge</vt:lpstr>
      <vt:lpstr>156_Edge</vt:lpstr>
      <vt:lpstr>157_Edge</vt:lpstr>
      <vt:lpstr>2_Title &amp; Bullets</vt:lpstr>
      <vt:lpstr>158_Edge</vt:lpstr>
      <vt:lpstr>159_Edge</vt:lpstr>
      <vt:lpstr>160_Edge</vt:lpstr>
      <vt:lpstr>161_Edge</vt:lpstr>
      <vt:lpstr>162_Edge</vt:lpstr>
      <vt:lpstr>163_Edge</vt:lpstr>
      <vt:lpstr>164_Edge</vt:lpstr>
      <vt:lpstr>165_Edge</vt:lpstr>
      <vt:lpstr>166_Edge</vt:lpstr>
      <vt:lpstr>1_Office Theme</vt:lpstr>
      <vt:lpstr>167_Edge</vt:lpstr>
      <vt:lpstr>12_Office Theme</vt:lpstr>
      <vt:lpstr>15_Office Theme</vt:lpstr>
      <vt:lpstr>25_Office Theme</vt:lpstr>
      <vt:lpstr>26_Office Theme</vt:lpstr>
      <vt:lpstr>11_Office Theme</vt:lpstr>
      <vt:lpstr>2_Edge</vt:lpstr>
      <vt:lpstr>9_Office Theme</vt:lpstr>
      <vt:lpstr>17_Office Theme</vt:lpstr>
      <vt:lpstr>10_Office Theme</vt:lpstr>
      <vt:lpstr>3_Office Theme</vt:lpstr>
      <vt:lpstr>16_Office Theme</vt:lpstr>
      <vt:lpstr>6_Office Theme</vt:lpstr>
      <vt:lpstr>5_Office Theme</vt:lpstr>
      <vt:lpstr>8_Office Theme</vt:lpstr>
      <vt:lpstr>13_Office Theme</vt:lpstr>
      <vt:lpstr>14_Office Theme</vt:lpstr>
      <vt:lpstr>28_Office Theme</vt:lpstr>
      <vt:lpstr>168_Edge</vt:lpstr>
      <vt:lpstr>18_Office Theme</vt:lpstr>
      <vt:lpstr>169_Edge</vt:lpstr>
      <vt:lpstr>caret_template</vt:lpstr>
      <vt:lpstr>19_Office Theme</vt:lpstr>
      <vt:lpstr>Key Challenges and Opportunities in Memory Systems Changing Our Fixed Mindsets</vt:lpstr>
      <vt:lpstr>The Main Memory System</vt:lpstr>
      <vt:lpstr>The Main Memory System</vt:lpstr>
      <vt:lpstr>The Main Memory System</vt:lpstr>
      <vt:lpstr>Memory System: A Shared Resource View</vt:lpstr>
      <vt:lpstr>State of the Main Memory System</vt:lpstr>
      <vt:lpstr>Major Trends Affecting Main Memory (I)</vt:lpstr>
      <vt:lpstr>Major Trends Affecting Main Memory (II)</vt:lpstr>
      <vt:lpstr>Example: The Memory Capacity Gap</vt:lpstr>
      <vt:lpstr>Example: Memory Bandwidth &amp; Latency</vt:lpstr>
      <vt:lpstr>DRAM Latency Is Critical for Performance</vt:lpstr>
      <vt:lpstr>DRAM Latency Is Critical for Performance</vt:lpstr>
      <vt:lpstr>Major Trends Affecting Main Memory (III)</vt:lpstr>
      <vt:lpstr>Major Trends Affecting Main Memory (IV)</vt:lpstr>
      <vt:lpstr>Major Trends Affecting Main Memory (V)</vt:lpstr>
      <vt:lpstr>Major Trends Affecting Main Memory (V)</vt:lpstr>
      <vt:lpstr>Major Trend: Hybrid Main Memory</vt:lpstr>
      <vt:lpstr>One Foreshadowing</vt:lpstr>
      <vt:lpstr>Agenda</vt:lpstr>
      <vt:lpstr>Three Key Issues in Future Platforms</vt:lpstr>
      <vt:lpstr>Maslow’s (Human) Hierarchy of Needs</vt:lpstr>
      <vt:lpstr>How Reliable/Secure/Safe is This Bridge?</vt:lpstr>
      <vt:lpstr>Collapse of the “Galloping Gertie”</vt:lpstr>
      <vt:lpstr>How Secure Are These People?</vt:lpstr>
      <vt:lpstr>The DRAM Scaling Problem</vt:lpstr>
      <vt:lpstr>As Memory Scales, It Becomes Unreliable</vt:lpstr>
      <vt:lpstr>Large-Scale Failure Analysis of DRAM Chips</vt:lpstr>
      <vt:lpstr>Infrastructures to Understand Such Issues</vt:lpstr>
      <vt:lpstr>Infrastructures to Understand Such Issues</vt:lpstr>
      <vt:lpstr>SoftMC: Open Source DRAM Infrastructure</vt:lpstr>
      <vt:lpstr>SoftMC</vt:lpstr>
      <vt:lpstr>A Curious Discovery [Kim et al., ISCA 2014]</vt:lpstr>
      <vt:lpstr>DRAM RowHammer</vt:lpstr>
      <vt:lpstr>Modern DRAM is Prone to Disturbance Errors</vt:lpstr>
      <vt:lpstr>Most DRAM Modules Are at Risk</vt:lpstr>
      <vt:lpstr>Recent DRAM Is More Vulnerable</vt:lpstr>
      <vt:lpstr>Recent DRAM Is More Vulnerable</vt:lpstr>
      <vt:lpstr>Recent DRAM Is More Vulnerable</vt:lpstr>
      <vt:lpstr>A Simple Program Can Induce Many Errors</vt:lpstr>
      <vt:lpstr>A Simple Program Can Induce Many Errors</vt:lpstr>
      <vt:lpstr>A Simple Program Can Induce Many Errors</vt:lpstr>
      <vt:lpstr>A Simple Program Can Induce Many Errors</vt:lpstr>
      <vt:lpstr>A Simple Program Can Induce Many Errors</vt:lpstr>
      <vt:lpstr>Observed Errors in Real Systems</vt:lpstr>
      <vt:lpstr>One Can Take Over an Otherwise-Secure System</vt:lpstr>
      <vt:lpstr>RowHammer Security Attack Example</vt:lpstr>
      <vt:lpstr>Security Implications</vt:lpstr>
      <vt:lpstr>More Security Implications</vt:lpstr>
      <vt:lpstr>More Security Implications</vt:lpstr>
      <vt:lpstr>More Security Implications?</vt:lpstr>
      <vt:lpstr>Apple’s Patch for RowHammer</vt:lpstr>
      <vt:lpstr>Our Solution to RowHammer</vt:lpstr>
      <vt:lpstr>Advantages of PARA</vt:lpstr>
      <vt:lpstr>Requirements for PARA</vt:lpstr>
      <vt:lpstr>More on RowHammer Analysis</vt:lpstr>
      <vt:lpstr>Future of Memory Reliability</vt:lpstr>
      <vt:lpstr>Industry Is Writing Papers About It, Too</vt:lpstr>
      <vt:lpstr>Call for Intelligent Memory Controllers</vt:lpstr>
      <vt:lpstr>Solution Direction: Principled Designs</vt:lpstr>
      <vt:lpstr>How Do We Keep Memory Secure?</vt:lpstr>
      <vt:lpstr>PowerPoint Presentation</vt:lpstr>
      <vt:lpstr>Understand and Model with Experiments (Flash)</vt:lpstr>
      <vt:lpstr>Another Talk: NAND Flash Reliability</vt:lpstr>
      <vt:lpstr>NAND Flash Vulnerabilities</vt:lpstr>
      <vt:lpstr>NAND Flash: Intelligent Memory Control</vt:lpstr>
      <vt:lpstr>There are Two Other Solution Directions</vt:lpstr>
      <vt:lpstr>Exploiting Memory Error Tolerance  with Hybrid Memory Systems</vt:lpstr>
      <vt:lpstr>More on Heterogeneous-Reliability Memory</vt:lpstr>
      <vt:lpstr>Summary: Memory Reliability and Security</vt:lpstr>
      <vt:lpstr>Challenge and Opportunity for Future</vt:lpstr>
      <vt:lpstr>One Important Takeaway</vt:lpstr>
      <vt:lpstr>Three Key Issues in Future Platforms</vt:lpstr>
      <vt:lpstr>Do We Want This?</vt:lpstr>
      <vt:lpstr>Or, This?</vt:lpstr>
      <vt:lpstr>Maslow’s (Human) Hierarchy of Needs, Revisited</vt:lpstr>
      <vt:lpstr>Challenge and Opportunity for Future</vt:lpstr>
      <vt:lpstr>Three Key Systems Trends</vt:lpstr>
      <vt:lpstr>The Need for More Memory Performance</vt:lpstr>
      <vt:lpstr>The Performance Perspective</vt:lpstr>
      <vt:lpstr>The Performance Perspective</vt:lpstr>
      <vt:lpstr>The Energy Perspective</vt:lpstr>
      <vt:lpstr>Data Movement vs. Computation Energy</vt:lpstr>
      <vt:lpstr>Data Movement vs. Computation Energy</vt:lpstr>
      <vt:lpstr>Challenge and Opportunity for Future</vt:lpstr>
      <vt:lpstr>The Problem</vt:lpstr>
      <vt:lpstr>The Problem</vt:lpstr>
      <vt:lpstr>A Computing System</vt:lpstr>
      <vt:lpstr>A Computing System</vt:lpstr>
      <vt:lpstr>Today’s Computing Systems</vt:lpstr>
      <vt:lpstr>Yet …</vt:lpstr>
      <vt:lpstr>Perils of Processor-Centric Design</vt:lpstr>
      <vt:lpstr>Perils of Processor-Centric Design</vt:lpstr>
      <vt:lpstr>We Do Not Want to Move Data!</vt:lpstr>
      <vt:lpstr>We Need A Paradigm Shift To …</vt:lpstr>
      <vt:lpstr>Goal: Processing Inside Memory</vt:lpstr>
      <vt:lpstr>Why In-Memory Computation Today?</vt:lpstr>
      <vt:lpstr>Processing in Memory:   Two Approaches</vt:lpstr>
      <vt:lpstr>Approach 1: Minimally Changing DRAM</vt:lpstr>
      <vt:lpstr>Starting Simple: Data Copy and Initialization</vt:lpstr>
      <vt:lpstr>Today’s Systems: Bulk Data Copy</vt:lpstr>
      <vt:lpstr>Future Systems: In-Memory Copy</vt:lpstr>
      <vt:lpstr>RowClone: In-DRAM Row Copy</vt:lpstr>
      <vt:lpstr>RowClone: Latency and Energy Savings</vt:lpstr>
      <vt:lpstr>More on RowClone</vt:lpstr>
      <vt:lpstr>Memory as an Accelerator</vt:lpstr>
      <vt:lpstr>In-Memory Bulk Bitwise Operations</vt:lpstr>
      <vt:lpstr>In-DRAM AND/OR: Triple Row Activation</vt:lpstr>
      <vt:lpstr>In-DRAM Bulk Bitwise AND/OR Operation</vt:lpstr>
      <vt:lpstr>In-DRAM AND/OR Results</vt:lpstr>
      <vt:lpstr>More on In-DRAM Bulk AND/OR</vt:lpstr>
      <vt:lpstr>In-DRAM NOT: Dual Contact Cell</vt:lpstr>
      <vt:lpstr>In-DRAM NOT Operation</vt:lpstr>
      <vt:lpstr>Performance: In-DRAM Bitwise Operations</vt:lpstr>
      <vt:lpstr>Energy of In-DRAM Bitwise Operations</vt:lpstr>
      <vt:lpstr>Example Data Structure: Bitmap Index</vt:lpstr>
      <vt:lpstr>Performance: Bitmap Index on Ambit</vt:lpstr>
      <vt:lpstr>Performance: BitWeaving on Ambit</vt:lpstr>
      <vt:lpstr>More on Ambit</vt:lpstr>
      <vt:lpstr>Challenge and Opportunity for Future</vt:lpstr>
      <vt:lpstr>Challenge: Intelligent Memory Device</vt:lpstr>
      <vt:lpstr>Processing in Memory:   Two Approaches</vt:lpstr>
      <vt:lpstr>Opportunity: 3D-Stacked Logic+Memory</vt:lpstr>
      <vt:lpstr>DRAM Landscape (circa 2015)</vt:lpstr>
      <vt:lpstr>Two Key Questions in 3D-Stacked PIM</vt:lpstr>
      <vt:lpstr>Graph Processing</vt:lpstr>
      <vt:lpstr>Key Bottlenecks in Graph Processing</vt:lpstr>
      <vt:lpstr>Tesseract System for Graph Processing</vt:lpstr>
      <vt:lpstr>Tesseract System for Graph Processing</vt:lpstr>
      <vt:lpstr>Communications In Tesseract (I)</vt:lpstr>
      <vt:lpstr>Communications In Tesseract (II)</vt:lpstr>
      <vt:lpstr>Communications In Tesseract (III)</vt:lpstr>
      <vt:lpstr>Remote Function Call (Non-Blocking)</vt:lpstr>
      <vt:lpstr>Tesseract System for Graph Processing</vt:lpstr>
      <vt:lpstr>Evaluated Systems</vt:lpstr>
      <vt:lpstr>Tesseract Graph Processing Performance</vt:lpstr>
      <vt:lpstr>Tesseract Graph Processing Performance</vt:lpstr>
      <vt:lpstr>Effect of Bandwidth &amp; Programming Model</vt:lpstr>
      <vt:lpstr>Tesseract Graph Processing System Energy</vt:lpstr>
      <vt:lpstr>More on Tesseract</vt:lpstr>
      <vt:lpstr>Accelerating GPU Execution with PIM</vt:lpstr>
      <vt:lpstr>Accelerating GPU Execution with PIM (I)</vt:lpstr>
      <vt:lpstr>Accelerating GPU Execution with PIM (II)</vt:lpstr>
      <vt:lpstr>Accelerating Linked Data Structures</vt:lpstr>
      <vt:lpstr>Result – Microbenchmark Performance</vt:lpstr>
      <vt:lpstr>Result – Database Performance</vt:lpstr>
      <vt:lpstr>System Energy Consumption</vt:lpstr>
      <vt:lpstr>Two Key Questions in 3D-Stacked PIM</vt:lpstr>
      <vt:lpstr>PEI: PIM-Enabled Instructions (Ideas)</vt:lpstr>
      <vt:lpstr>Simple PIM Operations as ISA Extensions (I)</vt:lpstr>
      <vt:lpstr>Simple PIM Operations as ISA Extensions (II)</vt:lpstr>
      <vt:lpstr>Always Executing in Memory? Not A Good Idea</vt:lpstr>
      <vt:lpstr>PEI: PIM-Enabled Instructions: Examples</vt:lpstr>
      <vt:lpstr>PIM-Enabled Instructions</vt:lpstr>
      <vt:lpstr>Example PEI Microarchitecture</vt:lpstr>
      <vt:lpstr>Evaluated Data-Intensive Applications</vt:lpstr>
      <vt:lpstr>PEI Performance Delta: Large Data Sets</vt:lpstr>
      <vt:lpstr>PEI Energy Consumption</vt:lpstr>
      <vt:lpstr>More on PIM-Enabled Instructions</vt:lpstr>
      <vt:lpstr>Challenge and Opportunity for Future</vt:lpstr>
      <vt:lpstr>Challenge and Opportunity for Future</vt:lpstr>
      <vt:lpstr>Three Key Issues in Future Platforms</vt:lpstr>
      <vt:lpstr>PowerPoint Presentation</vt:lpstr>
      <vt:lpstr>Maslow’s Hierarchy of Needs, A Third Time</vt:lpstr>
      <vt:lpstr>See Backup Slides for Latency…</vt:lpstr>
      <vt:lpstr>Challenge and Opportunity for Future</vt:lpstr>
      <vt:lpstr>Agenda</vt:lpstr>
      <vt:lpstr>Limits of Charge Memory</vt:lpstr>
      <vt:lpstr>Solution 2: Emerging Memory Technologies</vt:lpstr>
      <vt:lpstr>Solution 2: Emerging Memory Technologies</vt:lpstr>
      <vt:lpstr>Promising Resistive Memory Technologies</vt:lpstr>
      <vt:lpstr>What is Phase Change Memory?</vt:lpstr>
      <vt:lpstr>How Does PCM Work?</vt:lpstr>
      <vt:lpstr>Opportunity: PCM Advantages</vt:lpstr>
      <vt:lpstr>Phase Change Memory Properties</vt:lpstr>
      <vt:lpstr>PowerPoint Presentation</vt:lpstr>
      <vt:lpstr>Phase Change Memory: Pros and Cons</vt:lpstr>
      <vt:lpstr>PCM-based Main Memory (I)</vt:lpstr>
      <vt:lpstr>PCM-based Main Memory (II)</vt:lpstr>
      <vt:lpstr>An Initial Study: Replace DRAM with PCM</vt:lpstr>
      <vt:lpstr>Results: Naïve Replacement of DRAM with PCM</vt:lpstr>
      <vt:lpstr>Architecting PCM to Mitigate Shortcomings</vt:lpstr>
      <vt:lpstr>Results: Architected PCM as Main Memory </vt:lpstr>
      <vt:lpstr>More on PCM As Main Memory</vt:lpstr>
      <vt:lpstr>More on PCM As Main Memory (II)</vt:lpstr>
      <vt:lpstr>STT-MRAM as Main Memory</vt:lpstr>
      <vt:lpstr>STT-MRAM: Pros and Cons</vt:lpstr>
      <vt:lpstr>Architected STT-MRAM as Main Memory</vt:lpstr>
      <vt:lpstr>More on STT-MRAM as Main Memory</vt:lpstr>
      <vt:lpstr>A More Viable Approach: Hybrid Memory Systems</vt:lpstr>
      <vt:lpstr>Challenge and Opportunity</vt:lpstr>
      <vt:lpstr>Challenge and Opportunity</vt:lpstr>
      <vt:lpstr>Hybrid Memory Systems: Issues</vt:lpstr>
      <vt:lpstr>Data Placement in Hybrid Memory</vt:lpstr>
      <vt:lpstr>Data Placement Between DRAM and PCM</vt:lpstr>
      <vt:lpstr>Hybrid vs. All-PCM/DRAM [ICCD’12]</vt:lpstr>
      <vt:lpstr>More on Hybrid Memory Data Placement</vt:lpstr>
      <vt:lpstr>Weaknesses of Existing Solutions</vt:lpstr>
      <vt:lpstr>Importance of Memory-Level Parallelism</vt:lpstr>
      <vt:lpstr>Our Goal [CLUSTER 2017]</vt:lpstr>
      <vt:lpstr>Utility-Based Hybrid Memory Management</vt:lpstr>
      <vt:lpstr>Key Mechanisms of UH-MEM</vt:lpstr>
      <vt:lpstr>Results: System Performance</vt:lpstr>
      <vt:lpstr>Results: Sensitivity to Slow Memory Latency</vt:lpstr>
      <vt:lpstr>More on UH-MEM</vt:lpstr>
      <vt:lpstr>Challenge and Opportunity</vt:lpstr>
      <vt:lpstr>Another Challenge</vt:lpstr>
      <vt:lpstr>One Problem with Large DRAM Caches</vt:lpstr>
      <vt:lpstr>Idea 1: Tags in Memory</vt:lpstr>
      <vt:lpstr>Idea 2: Cache Tags in SRAM</vt:lpstr>
      <vt:lpstr>On Large DRAM Cache Design</vt:lpstr>
      <vt:lpstr>DRAM Caches: Many Recent Options</vt:lpstr>
      <vt:lpstr>Banshee [MICRO 2017]</vt:lpstr>
      <vt:lpstr>More on Banshee</vt:lpstr>
      <vt:lpstr>Other Opportunities with Emerging Technologies</vt:lpstr>
      <vt:lpstr>TWO-LEVEL STORAGE MODEL</vt:lpstr>
      <vt:lpstr>TWO-LEVEL STORAGE MODEL</vt:lpstr>
      <vt:lpstr>Two-Level Memory/Storage Model</vt:lpstr>
      <vt:lpstr>Unified Memory and Storage with NVM</vt:lpstr>
      <vt:lpstr>The Persistent Memory Manager (PMM)</vt:lpstr>
      <vt:lpstr>Performance Benefits of a Single-Level Store</vt:lpstr>
      <vt:lpstr>Energy Benefits of a Single-Level Store</vt:lpstr>
      <vt:lpstr>On Persistent Memory Benefits &amp; Challenges </vt:lpstr>
      <vt:lpstr>Challenge and Opportunity</vt:lpstr>
      <vt:lpstr>Challenge and Opportunity</vt:lpstr>
      <vt:lpstr>One Key Challenge in Persistent Memory</vt:lpstr>
      <vt:lpstr>CHALLENGE: CRASH CONSISTENCY</vt:lpstr>
      <vt:lpstr>CRASH CONSISTENCY PROBLEM</vt:lpstr>
      <vt:lpstr>CURRENT SOLUTIONS</vt:lpstr>
      <vt:lpstr>OUR APPROACH: ThyNVM</vt:lpstr>
      <vt:lpstr>ThyNVM: Summary</vt:lpstr>
      <vt:lpstr>More About ThyNVM</vt:lpstr>
      <vt:lpstr>Another Key Challenge in Persistent Memory</vt:lpstr>
      <vt:lpstr>Tools/Libraries to Help Programmers</vt:lpstr>
      <vt:lpstr> Concluding Remarks</vt:lpstr>
      <vt:lpstr>A Quote from A Famous Architect</vt:lpstr>
      <vt:lpstr>Precedent-Based Design?</vt:lpstr>
      <vt:lpstr>Principled Design</vt:lpstr>
      <vt:lpstr>Another Example: Precedent-Based Design</vt:lpstr>
      <vt:lpstr>Principled Design</vt:lpstr>
      <vt:lpstr>Principle Applied to Another Structure</vt:lpstr>
      <vt:lpstr>Concluding Remarks</vt:lpstr>
      <vt:lpstr>The Future of New Memory is Bright</vt:lpstr>
      <vt:lpstr>If In Doubt, See Other Doubtful Technologies</vt:lpstr>
      <vt:lpstr>Key Challenges and Opportunities in Memory Systems Changing Our Fixed Mindsets</vt:lpstr>
      <vt:lpstr>Open Problems</vt:lpstr>
      <vt:lpstr>For More Open Problems, See (I)</vt:lpstr>
      <vt:lpstr>For More Open Problems, See (II)</vt:lpstr>
      <vt:lpstr>For More Open Problems, See (III)</vt:lpstr>
      <vt:lpstr>For More Open Problems, See (IV)</vt:lpstr>
      <vt:lpstr>Reducing Memory Latency</vt:lpstr>
      <vt:lpstr>Main Memory Latency Lags Behind</vt:lpstr>
      <vt:lpstr>A Closer Look …</vt:lpstr>
      <vt:lpstr>DRAM Latency Is Critical for Performance</vt:lpstr>
      <vt:lpstr>DRAM Latency Is Critical for Performance</vt:lpstr>
      <vt:lpstr>Why the Long Latency?</vt:lpstr>
      <vt:lpstr>Latency Variation in Memory Chips</vt:lpstr>
      <vt:lpstr>DRAM Characterization Infrastructure</vt:lpstr>
      <vt:lpstr>DRAM Characterization Infrastructure</vt:lpstr>
      <vt:lpstr>SoftMC: Open Source DRAM Infrastructure</vt:lpstr>
      <vt:lpstr>Tackling the Fixed Latency Mindset</vt:lpstr>
      <vt:lpstr>Adaptive-Latency DRAM</vt:lpstr>
      <vt:lpstr>PowerPoint Presentation</vt:lpstr>
      <vt:lpstr>PowerPoint Presentation</vt:lpstr>
      <vt:lpstr>PowerPoint Presentation</vt:lpstr>
      <vt:lpstr>PowerPoint Presentation</vt:lpstr>
      <vt:lpstr>Reducing Latency Also Reduces Energy</vt:lpstr>
      <vt:lpstr>More on Adaptive-Latency DRAM</vt:lpstr>
      <vt:lpstr>Heterogeneous Latency within A Chip</vt:lpstr>
      <vt:lpstr>Analysis of Latency Variation in DRAM Chips</vt:lpstr>
      <vt:lpstr>PowerPoint Presentation</vt:lpstr>
      <vt:lpstr>PowerPoint Presentation</vt:lpstr>
      <vt:lpstr>PowerPoint Presentation</vt:lpstr>
      <vt:lpstr>PowerPoint Presentation</vt:lpstr>
      <vt:lpstr>Design-Induced Latency Variation in DRAM</vt:lpstr>
      <vt:lpstr>Voltron: Exploiting the   Voltage-Latency-Reliability      Relationship</vt:lpstr>
      <vt:lpstr>Executive Summary</vt:lpstr>
      <vt:lpstr>Analysis of Latency-Voltage in DRAM Chips</vt:lpstr>
      <vt:lpstr>And, What If …</vt:lpstr>
      <vt:lpstr>Challenge and Opportunity for Future</vt:lpstr>
      <vt:lpstr>Tiered Latency DRAM</vt:lpstr>
      <vt:lpstr>   What Causes the Long Latency?</vt:lpstr>
      <vt:lpstr>   Why is the Subarray So Slow?</vt:lpstr>
      <vt:lpstr>   Trade-Off: Area (Die Size) vs. Latency</vt:lpstr>
      <vt:lpstr>   Trade-Off: Area (Die Size) vs. Latency</vt:lpstr>
      <vt:lpstr>   Approximating the Best of Both Worlds</vt:lpstr>
      <vt:lpstr>   Approximating the Best of Both Worlds</vt:lpstr>
      <vt:lpstr> Commodity DRAM vs. TL-DRAM [HPCA 2013] </vt:lpstr>
      <vt:lpstr>   Trade-Off: Area (Die-Area) vs. Latency</vt:lpstr>
      <vt:lpstr>   Leveraging Tiered-Latency DRAM </vt:lpstr>
      <vt:lpstr>   Performance &amp; Power Consumption  </vt:lpstr>
      <vt:lpstr>More on PIM</vt:lpstr>
      <vt:lpstr>Eliminating the Adoption Barriers</vt:lpstr>
      <vt:lpstr>Barriers to Adoption of PIM</vt:lpstr>
      <vt:lpstr>Key Challenge 1: Code Mapping</vt:lpstr>
      <vt:lpstr>Key Challenge 2: Data Mapping</vt:lpstr>
      <vt:lpstr>How to Do the Code and Data Mapping?</vt:lpstr>
      <vt:lpstr>How to Schedule Code?</vt:lpstr>
      <vt:lpstr>How to Maintain Coherence?</vt:lpstr>
      <vt:lpstr>How to Support Virtual Memory?</vt:lpstr>
      <vt:lpstr>How to Design Data Structures for PIM?</vt:lpstr>
      <vt:lpstr>Simulation Infrastructures for PIM</vt:lpstr>
      <vt:lpstr>An FPGA-based Test-bed for PIM?</vt:lpstr>
      <vt:lpstr>More on RowHammer and     Memory Reliability</vt:lpstr>
      <vt:lpstr>A Deeper Dive into    DRAM Reliability Issues</vt:lpstr>
      <vt:lpstr>Root Causes of Disturbance Errors</vt:lpstr>
      <vt:lpstr>RowHammer Characterization Results</vt:lpstr>
      <vt:lpstr>4. Adjacency: Aggressor &amp; Victim</vt:lpstr>
      <vt:lpstr>❶ Access Interval (Aggressor)</vt:lpstr>
      <vt:lpstr>❷ Refresh Interval</vt:lpstr>
      <vt:lpstr>❸ Data Pattern</vt:lpstr>
      <vt:lpstr>6. Other Results (in Paper)</vt:lpstr>
      <vt:lpstr>6. Other Results (in Paper) cont’d</vt:lpstr>
      <vt:lpstr>Some Potential Solutions</vt:lpstr>
      <vt:lpstr>Naive Solutions</vt:lpstr>
      <vt:lpstr>Apple’s Patch for RowHammer</vt:lpstr>
      <vt:lpstr>Our Solution to RowHammer</vt:lpstr>
      <vt:lpstr>Advantages of PARA</vt:lpstr>
      <vt:lpstr>Requirements for PARA</vt:lpstr>
      <vt:lpstr>More on RowHammer Analysis</vt:lpstr>
      <vt:lpstr>Retrospective on RowHammer &amp; Future</vt:lpstr>
      <vt:lpstr>Challenge and Opportunity for Future</vt:lpstr>
      <vt:lpstr>Future of Main Memory</vt:lpstr>
      <vt:lpstr>Large-Scale Failure Analysis of DRAM Chips</vt:lpstr>
      <vt:lpstr>PowerPoint Presentation</vt:lpstr>
      <vt:lpstr>Aside: SSD Error Analysis in the Field</vt:lpstr>
      <vt:lpstr>Future of Main Memory</vt:lpstr>
      <vt:lpstr>DRAM Data Retention Time Failures</vt:lpstr>
      <vt:lpstr>Analysis of Retention Failures [ISCA’13]</vt:lpstr>
      <vt:lpstr>Two Challenges to Retention Time Profiling</vt:lpstr>
      <vt:lpstr>Two Challenges to Retention Time Profiling</vt:lpstr>
      <vt:lpstr>Data Pattern Dependence</vt:lpstr>
      <vt:lpstr>Data Pattern Dependence</vt:lpstr>
      <vt:lpstr>Two Challenges to Retention Time Profiling</vt:lpstr>
      <vt:lpstr>Modern DRAM Retention Time Distribution</vt:lpstr>
      <vt:lpstr>An Example VRT Cell</vt:lpstr>
      <vt:lpstr>Variable Retention Time</vt:lpstr>
      <vt:lpstr>More on DRAM Retention Analysis</vt:lpstr>
      <vt:lpstr>Industry Is Writing Papers About It, Too</vt:lpstr>
      <vt:lpstr>Industry Is Writing Papers About It, Too</vt:lpstr>
      <vt:lpstr>Mitigation of Retention Issues [SIGMETRICS’14]</vt:lpstr>
      <vt:lpstr>Handling Data-Dependent Failures [DSN’16]  </vt:lpstr>
      <vt:lpstr>Handling Data-Dependent Failures [CAL’16]  </vt:lpstr>
      <vt:lpstr>Handling Variable Retention Time [DSN’15] </vt:lpstr>
      <vt:lpstr>Handling Both DPD and VRT [ISCA’17]</vt:lpstr>
      <vt:lpstr>Summary: Memory Reliability and Security</vt:lpstr>
      <vt:lpstr>If Time Permits: NAND Flash Vulnerabilities</vt:lpstr>
      <vt:lpstr>Overview Paper on Flash Reliability</vt:lpstr>
      <vt:lpstr>NAND Flash Memory      Reliability and Security</vt:lpstr>
      <vt:lpstr>Overview Paper</vt:lpstr>
      <vt:lpstr>Evolution of NAND Flash Memory</vt:lpstr>
      <vt:lpstr>Flash Challenges: Reliability and Endurance</vt:lpstr>
      <vt:lpstr>NAND Flash Memory is Increasingly Noisy</vt:lpstr>
      <vt:lpstr>Future NAND Flash-based Storage Architecture</vt:lpstr>
      <vt:lpstr>NAND Flash Error Model</vt:lpstr>
      <vt:lpstr>Our Goals and Approach</vt:lpstr>
      <vt:lpstr>Experimental Testing Platform</vt:lpstr>
      <vt:lpstr>NAND Flash Error Types</vt:lpstr>
      <vt:lpstr>Observations: Flash Error Analysis</vt:lpstr>
      <vt:lpstr>More on Flash Error Analysis</vt:lpstr>
      <vt:lpstr>Solution to Retention Errors</vt:lpstr>
      <vt:lpstr>One Issue: Read Disturb in Flash Memory</vt:lpstr>
      <vt:lpstr>NAND Flash Memory Background</vt:lpstr>
      <vt:lpstr>Flash Cell Array</vt:lpstr>
      <vt:lpstr>Flash Cell</vt:lpstr>
      <vt:lpstr>Flash Read</vt:lpstr>
      <vt:lpstr>Flash Pass-Through</vt:lpstr>
      <vt:lpstr>Read from Flash Cell Array</vt:lpstr>
      <vt:lpstr>Read Disturb Problem: “Weak Programming” Effect</vt:lpstr>
      <vt:lpstr>Read Disturb Problem: “Weak Programming” Effect</vt:lpstr>
      <vt:lpstr>Executive Summary</vt:lpstr>
      <vt:lpstr>More on Flash Read Disturb Errors</vt:lpstr>
      <vt:lpstr>Large-Scale Flash SSD Error Analysis</vt:lpstr>
      <vt:lpstr>Another Time: NAND Flash Vulnerabilities</vt:lpstr>
      <vt:lpstr>Flash Memory Programming Vulnerabilities</vt:lpstr>
      <vt:lpstr>Other Works on Flash Memory</vt:lpstr>
      <vt:lpstr>NAND Flash Error Model</vt:lpstr>
      <vt:lpstr>Threshold Voltage Distribution</vt:lpstr>
      <vt:lpstr>Program Interference and Vref Prediction</vt:lpstr>
      <vt:lpstr>Neighbor-Assisted Error Correction</vt:lpstr>
      <vt:lpstr>Data Retention</vt:lpstr>
      <vt:lpstr>SSD Error Analysis in the Field</vt:lpstr>
      <vt:lpstr>Flash Memory Programming Vulnerabilities</vt:lpstr>
      <vt:lpstr>Accurate and Online Channel Modeling</vt:lpstr>
      <vt:lpstr>More on DRAM Refresh</vt:lpstr>
      <vt:lpstr>Tackling Refresh: Solutions</vt:lpstr>
      <vt:lpstr>Summary: Refresh-Access Parallelization</vt:lpstr>
      <vt:lpstr>Refresh Penalty</vt:lpstr>
      <vt:lpstr>Existing Refresh Modes</vt:lpstr>
      <vt:lpstr>Shortcomings of Per-Bank Refresh</vt:lpstr>
      <vt:lpstr>Our First Approach: DARP</vt:lpstr>
      <vt:lpstr>Shortcomings of Per-Bank Refresh</vt:lpstr>
      <vt:lpstr>Shortcomings of Per-Bank Refresh</vt:lpstr>
      <vt:lpstr>Methodology</vt:lpstr>
      <vt:lpstr>Comparison Points</vt:lpstr>
      <vt:lpstr>System Performance</vt:lpstr>
      <vt:lpstr>Energy Efficiency</vt:lpstr>
      <vt:lpstr>More Information on Refresh-Access Parallelization</vt:lpstr>
      <vt:lpstr>Tackling Refresh: Solutions</vt:lpstr>
      <vt:lpstr>Most Refreshes Are Unnecessary</vt:lpstr>
      <vt:lpstr>RAIDR: Eliminating Unnecessary Refreshes</vt:lpstr>
      <vt:lpstr>RAIDR: Baseline Design</vt:lpstr>
      <vt:lpstr>RAIDR in Memory Controller: Option 1</vt:lpstr>
      <vt:lpstr>RAIDR in DRAM Chip: Option 2</vt:lpstr>
      <vt:lpstr>RAIDR: Results and Takeaways</vt:lpstr>
      <vt:lpstr>DRAM Device Capacity Scaling: Performance</vt:lpstr>
      <vt:lpstr>DRAM Device Capacity Scaling: Energy</vt:lpstr>
      <vt:lpstr>RAIDR: Eliminating Unnecessary Refreshes</vt:lpstr>
      <vt:lpstr>More on RAIDR</vt:lpstr>
      <vt:lpstr>Tackling Refresh: Solutions</vt:lpstr>
      <vt:lpstr>Motivation: Understanding Retention</vt:lpstr>
      <vt:lpstr>Two Challenges to Retention Time Profiling</vt:lpstr>
      <vt:lpstr>An Example VRT Cell</vt:lpstr>
      <vt:lpstr>VRT: Implications on Profiling Mechanisms</vt:lpstr>
      <vt:lpstr>More on DRAM Retention Analysis</vt:lpstr>
      <vt:lpstr>Tackling Refresh: Solutions</vt:lpstr>
      <vt:lpstr>Towards an Online Profiling System</vt:lpstr>
      <vt:lpstr>Towards an Online Profiling System</vt:lpstr>
      <vt:lpstr>More on Online Profiling of DRAM</vt:lpstr>
      <vt:lpstr>How Do We Make RAIDR Work in the Presence of the VRT Phenomenon?</vt:lpstr>
      <vt:lpstr>Making RAIDR Work w/ Online Profiling &amp; ECC</vt:lpstr>
      <vt:lpstr>AVATAR</vt:lpstr>
      <vt:lpstr>RESULTS: REFRESH SAVINGS</vt:lpstr>
      <vt:lpstr>SPEEDUP</vt:lpstr>
      <vt:lpstr>ENERGY DELAY PRODUCT</vt:lpstr>
      <vt:lpstr>Making RAIDR Work w/ Online Profiling &amp; ECC</vt:lpstr>
      <vt:lpstr>DRAM Refresh: Summary and Conclusions</vt:lpstr>
      <vt:lpstr>Other Backup Slides</vt:lpstr>
      <vt:lpstr>Acknowledgments</vt:lpstr>
      <vt:lpstr>Funding Acknowledgments</vt:lpstr>
      <vt:lpstr>Summary</vt:lpstr>
      <vt:lpstr>Some Open Source Tools</vt:lpstr>
      <vt:lpstr>Ramulator: A Fast and Extensible DRAM Simulator   [IEEE Comp Arch Letters’15]</vt:lpstr>
      <vt:lpstr>Ramulator Motivation</vt:lpstr>
      <vt:lpstr>Ramulator </vt:lpstr>
      <vt:lpstr>Case Study: Comparison of DRAM Standards</vt:lpstr>
      <vt:lpstr>Ramulator Paper and Source Code</vt:lpstr>
      <vt:lpstr>Rethinking Memory Architecture</vt:lpstr>
      <vt:lpstr>Large DRAM Power in Modern Systems</vt:lpstr>
      <vt:lpstr>Why Is Power Large?</vt:lpstr>
      <vt:lpstr>Memory Dynamic Voltage/Freq. Scaling</vt:lpstr>
      <vt:lpstr>New Memory Architectures</vt:lpstr>
      <vt:lpstr>Readings on Memory Compression (I)</vt:lpstr>
      <vt:lpstr>Readings on Memory Compression (II)</vt:lpstr>
      <vt:lpstr>Readings on Memory Compression (III)</vt:lpstr>
      <vt:lpstr>Readings on Memory Compression (IV)</vt:lpstr>
      <vt:lpstr>Readings on Memory Compression (V)</vt:lpstr>
      <vt:lpstr>End of Backup Slides</vt:lpstr>
      <vt:lpstr>Brief Self Introduction</vt:lpstr>
    </vt:vector>
  </TitlesOfParts>
  <LinksUpToDate>false</LinksUpToDate>
  <SharedDoc>false</SharedDoc>
  <HyperlinksChanged>false</HyperlinksChanged>
  <AppVersion>15.0039</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ATLAS: A Scalable and High-Performance Scheduling Algorithm for Multiple Memory Controllers</dc:title>
  <dc:creator>yoongu</dc:creator>
  <cp:lastModifiedBy>Microsoft Office User</cp:lastModifiedBy>
  <cp:revision>2616</cp:revision>
  <cp:lastPrinted>2017-09-14T13:39:03Z</cp:lastPrinted>
  <dcterms:created xsi:type="dcterms:W3CDTF">2010-10-08T20:41:54Z</dcterms:created>
  <dcterms:modified xsi:type="dcterms:W3CDTF">2017-11-14T10:01:50Z</dcterms:modified>
</cp:coreProperties>
</file>